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2"/>
  </p:notesMasterIdLst>
  <p:handoutMasterIdLst>
    <p:handoutMasterId r:id="rId23"/>
  </p:handoutMasterIdLst>
  <p:sldIdLst>
    <p:sldId id="784" r:id="rId2"/>
    <p:sldId id="901" r:id="rId3"/>
    <p:sldId id="900" r:id="rId4"/>
    <p:sldId id="802" r:id="rId5"/>
    <p:sldId id="824" r:id="rId6"/>
    <p:sldId id="796" r:id="rId7"/>
    <p:sldId id="797" r:id="rId8"/>
    <p:sldId id="798" r:id="rId9"/>
    <p:sldId id="905" r:id="rId10"/>
    <p:sldId id="872" r:id="rId11"/>
    <p:sldId id="873" r:id="rId12"/>
    <p:sldId id="830" r:id="rId13"/>
    <p:sldId id="885" r:id="rId14"/>
    <p:sldId id="849" r:id="rId15"/>
    <p:sldId id="811" r:id="rId16"/>
    <p:sldId id="877" r:id="rId17"/>
    <p:sldId id="908" r:id="rId18"/>
    <p:sldId id="909" r:id="rId19"/>
    <p:sldId id="910" r:id="rId20"/>
    <p:sldId id="904" r:id="rId21"/>
  </p:sldIdLst>
  <p:sldSz cx="9144000" cy="6858000" type="screen4x3"/>
  <p:notesSz cx="6797675" cy="9928225"/>
  <p:defaultTextStyle>
    <a:defPPr>
      <a:defRPr lang="en-GB"/>
    </a:defPPr>
    <a:lvl1pPr algn="l" defTabSz="449263" rtl="0" fontAlgn="base">
      <a:spcBef>
        <a:spcPct val="0"/>
      </a:spcBef>
      <a:spcAft>
        <a:spcPct val="0"/>
      </a:spcAft>
      <a:buClr>
        <a:srgbClr val="000000"/>
      </a:buClr>
      <a:buSzPct val="100000"/>
      <a:buFont typeface="Verdana" pitchFamily="34" charset="0"/>
      <a:defRPr sz="2400" kern="1200">
        <a:solidFill>
          <a:schemeClr val="bg1"/>
        </a:solidFill>
        <a:latin typeface="Verdana" pitchFamily="34" charset="0"/>
        <a:ea typeface="+mn-ea"/>
        <a:cs typeface="+mn-cs"/>
      </a:defRPr>
    </a:lvl1pPr>
    <a:lvl2pPr marL="457200" algn="l" defTabSz="449263" rtl="0" fontAlgn="base">
      <a:spcBef>
        <a:spcPct val="0"/>
      </a:spcBef>
      <a:spcAft>
        <a:spcPct val="0"/>
      </a:spcAft>
      <a:buClr>
        <a:srgbClr val="000000"/>
      </a:buClr>
      <a:buSzPct val="100000"/>
      <a:buFont typeface="Verdana" pitchFamily="34" charset="0"/>
      <a:defRPr sz="2400" kern="1200">
        <a:solidFill>
          <a:schemeClr val="bg1"/>
        </a:solidFill>
        <a:latin typeface="Verdana" pitchFamily="34" charset="0"/>
        <a:ea typeface="+mn-ea"/>
        <a:cs typeface="+mn-cs"/>
      </a:defRPr>
    </a:lvl2pPr>
    <a:lvl3pPr marL="914400" algn="l" defTabSz="449263" rtl="0" fontAlgn="base">
      <a:spcBef>
        <a:spcPct val="0"/>
      </a:spcBef>
      <a:spcAft>
        <a:spcPct val="0"/>
      </a:spcAft>
      <a:buClr>
        <a:srgbClr val="000000"/>
      </a:buClr>
      <a:buSzPct val="100000"/>
      <a:buFont typeface="Verdana" pitchFamily="34" charset="0"/>
      <a:defRPr sz="2400" kern="1200">
        <a:solidFill>
          <a:schemeClr val="bg1"/>
        </a:solidFill>
        <a:latin typeface="Verdana" pitchFamily="34" charset="0"/>
        <a:ea typeface="+mn-ea"/>
        <a:cs typeface="+mn-cs"/>
      </a:defRPr>
    </a:lvl3pPr>
    <a:lvl4pPr marL="1371600" algn="l" defTabSz="449263" rtl="0" fontAlgn="base">
      <a:spcBef>
        <a:spcPct val="0"/>
      </a:spcBef>
      <a:spcAft>
        <a:spcPct val="0"/>
      </a:spcAft>
      <a:buClr>
        <a:srgbClr val="000000"/>
      </a:buClr>
      <a:buSzPct val="100000"/>
      <a:buFont typeface="Verdana" pitchFamily="34" charset="0"/>
      <a:defRPr sz="2400" kern="1200">
        <a:solidFill>
          <a:schemeClr val="bg1"/>
        </a:solidFill>
        <a:latin typeface="Verdana" pitchFamily="34" charset="0"/>
        <a:ea typeface="+mn-ea"/>
        <a:cs typeface="+mn-cs"/>
      </a:defRPr>
    </a:lvl4pPr>
    <a:lvl5pPr marL="1828800" algn="l" defTabSz="449263" rtl="0" fontAlgn="base">
      <a:spcBef>
        <a:spcPct val="0"/>
      </a:spcBef>
      <a:spcAft>
        <a:spcPct val="0"/>
      </a:spcAft>
      <a:buClr>
        <a:srgbClr val="000000"/>
      </a:buClr>
      <a:buSzPct val="100000"/>
      <a:buFont typeface="Verdana" pitchFamily="34" charset="0"/>
      <a:defRPr sz="2400" kern="1200">
        <a:solidFill>
          <a:schemeClr val="bg1"/>
        </a:solidFill>
        <a:latin typeface="Verdana" pitchFamily="34" charset="0"/>
        <a:ea typeface="+mn-ea"/>
        <a:cs typeface="+mn-cs"/>
      </a:defRPr>
    </a:lvl5pPr>
    <a:lvl6pPr marL="2286000" algn="l" defTabSz="914400" rtl="0" eaLnBrk="1" latinLnBrk="0" hangingPunct="1">
      <a:defRPr sz="2400" kern="1200">
        <a:solidFill>
          <a:schemeClr val="bg1"/>
        </a:solidFill>
        <a:latin typeface="Verdana" pitchFamily="34" charset="0"/>
        <a:ea typeface="+mn-ea"/>
        <a:cs typeface="+mn-cs"/>
      </a:defRPr>
    </a:lvl6pPr>
    <a:lvl7pPr marL="2743200" algn="l" defTabSz="914400" rtl="0" eaLnBrk="1" latinLnBrk="0" hangingPunct="1">
      <a:defRPr sz="2400" kern="1200">
        <a:solidFill>
          <a:schemeClr val="bg1"/>
        </a:solidFill>
        <a:latin typeface="Verdana" pitchFamily="34" charset="0"/>
        <a:ea typeface="+mn-ea"/>
        <a:cs typeface="+mn-cs"/>
      </a:defRPr>
    </a:lvl7pPr>
    <a:lvl8pPr marL="3200400" algn="l" defTabSz="914400" rtl="0" eaLnBrk="1" latinLnBrk="0" hangingPunct="1">
      <a:defRPr sz="2400" kern="1200">
        <a:solidFill>
          <a:schemeClr val="bg1"/>
        </a:solidFill>
        <a:latin typeface="Verdana" pitchFamily="34" charset="0"/>
        <a:ea typeface="+mn-ea"/>
        <a:cs typeface="+mn-cs"/>
      </a:defRPr>
    </a:lvl8pPr>
    <a:lvl9pPr marL="3657600" algn="l" defTabSz="914400" rtl="0" eaLnBrk="1" latinLnBrk="0" hangingPunct="1">
      <a:defRPr sz="2400" kern="1200">
        <a:solidFill>
          <a:schemeClr val="bg1"/>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itz Köster" initials="FWKO"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990000"/>
    <a:srgbClr val="006699"/>
    <a:srgbClr val="FFCC99"/>
    <a:srgbClr val="FFFF99"/>
    <a:srgbClr val="FF99CC"/>
    <a:srgbClr val="FF6600"/>
    <a:srgbClr val="0099CC"/>
    <a:srgbClr val="6DAAC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95204" autoAdjust="0"/>
  </p:normalViewPr>
  <p:slideViewPr>
    <p:cSldViewPr>
      <p:cViewPr>
        <p:scale>
          <a:sx n="60" d="100"/>
          <a:sy n="60" d="100"/>
        </p:scale>
        <p:origin x="-1764" y="-360"/>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65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defRPr>
            </a:lvl1pPr>
          </a:lstStyle>
          <a:p>
            <a:pPr>
              <a:defRPr/>
            </a:pPr>
            <a:endParaRPr lang="da-DK"/>
          </a:p>
        </p:txBody>
      </p:sp>
      <p:sp>
        <p:nvSpPr>
          <p:cNvPr id="107523" name="Rectangle 3"/>
          <p:cNvSpPr>
            <a:spLocks noGrp="1" noChangeArrowheads="1"/>
          </p:cNvSpPr>
          <p:nvPr>
            <p:ph type="dt" sz="quarter"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defRPr>
            </a:lvl1pPr>
          </a:lstStyle>
          <a:p>
            <a:pPr>
              <a:defRPr/>
            </a:pPr>
            <a:endParaRPr lang="da-DK"/>
          </a:p>
        </p:txBody>
      </p:sp>
      <p:sp>
        <p:nvSpPr>
          <p:cNvPr id="107524" name="Rectangle 4"/>
          <p:cNvSpPr>
            <a:spLocks noGrp="1" noChangeArrowheads="1"/>
          </p:cNvSpPr>
          <p:nvPr>
            <p:ph type="ftr" sz="quarter" idx="2"/>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pPr>
              <a:defRPr/>
            </a:pPr>
            <a:endParaRPr lang="da-DK"/>
          </a:p>
        </p:txBody>
      </p:sp>
      <p:sp>
        <p:nvSpPr>
          <p:cNvPr id="107525" name="Rectangle 5"/>
          <p:cNvSpPr>
            <a:spLocks noGrp="1" noChangeArrowheads="1"/>
          </p:cNvSpPr>
          <p:nvPr>
            <p:ph type="sldNum" sz="quarter" idx="3"/>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defRPr>
            </a:lvl1pPr>
          </a:lstStyle>
          <a:p>
            <a:pPr>
              <a:defRPr/>
            </a:pPr>
            <a:fld id="{98084A13-10EE-4739-B361-AF6725011F28}" type="slidenum">
              <a:rPr lang="da-DK"/>
              <a:pPr>
                <a:defRPr/>
              </a:pPr>
              <a:t>‹#›</a:t>
            </a:fld>
            <a:endParaRPr lang="da-DK"/>
          </a:p>
        </p:txBody>
      </p:sp>
    </p:spTree>
    <p:extLst>
      <p:ext uri="{BB962C8B-B14F-4D97-AF65-F5344CB8AC3E}">
        <p14:creationId xmlns:p14="http://schemas.microsoft.com/office/powerpoint/2010/main" val="1726627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797675" cy="9928225"/>
          </a:xfrm>
          <a:prstGeom prst="roundRect">
            <a:avLst>
              <a:gd name="adj" fmla="val 23"/>
            </a:avLst>
          </a:prstGeom>
          <a:solidFill>
            <a:srgbClr val="FFFFFF"/>
          </a:solidFill>
          <a:ln w="9525">
            <a:noFill/>
            <a:round/>
            <a:headEnd/>
            <a:tailEnd/>
          </a:ln>
          <a:effectLst/>
        </p:spPr>
        <p:txBody>
          <a:bodyPr wrap="none" anchor="ctr"/>
          <a:lstStyle/>
          <a:p>
            <a:pPr>
              <a:defRPr/>
            </a:pPr>
            <a:endParaRPr lang="en-GB"/>
          </a:p>
        </p:txBody>
      </p:sp>
      <p:sp>
        <p:nvSpPr>
          <p:cNvPr id="5122" name="Rectangle 2"/>
          <p:cNvSpPr>
            <a:spLocks noGrp="1" noChangeArrowheads="1"/>
          </p:cNvSpPr>
          <p:nvPr>
            <p:ph type="hdr"/>
          </p:nvPr>
        </p:nvSpPr>
        <p:spPr bwMode="auto">
          <a:xfrm>
            <a:off x="1" y="1"/>
            <a:ext cx="2944086" cy="4946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95000"/>
              </a:lnSpc>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Arial Unicode MS" pitchFamily="34" charset="-128"/>
                <a:cs typeface="Arial Unicode MS" pitchFamily="34" charset="-128"/>
              </a:defRPr>
            </a:lvl1pPr>
          </a:lstStyle>
          <a:p>
            <a:pPr>
              <a:defRPr/>
            </a:pPr>
            <a:endParaRPr lang="da-DK"/>
          </a:p>
        </p:txBody>
      </p:sp>
      <p:sp>
        <p:nvSpPr>
          <p:cNvPr id="5123" name="Rectangle 3"/>
          <p:cNvSpPr>
            <a:spLocks noGrp="1" noChangeArrowheads="1"/>
          </p:cNvSpPr>
          <p:nvPr>
            <p:ph type="dt"/>
          </p:nvPr>
        </p:nvSpPr>
        <p:spPr bwMode="auto">
          <a:xfrm>
            <a:off x="3852016" y="1"/>
            <a:ext cx="2944086" cy="4946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Arial Unicode MS" pitchFamily="34" charset="-128"/>
                <a:cs typeface="Arial Unicode MS" pitchFamily="34" charset="-128"/>
              </a:defRPr>
            </a:lvl1pPr>
          </a:lstStyle>
          <a:p>
            <a:pPr>
              <a:defRPr/>
            </a:pPr>
            <a:endParaRPr lang="da-DK"/>
          </a:p>
        </p:txBody>
      </p:sp>
      <p:sp>
        <p:nvSpPr>
          <p:cNvPr id="12293" name="Rectangle 4"/>
          <p:cNvSpPr>
            <a:spLocks noGrp="1" noRot="1" noChangeAspect="1" noChangeArrowheads="1"/>
          </p:cNvSpPr>
          <p:nvPr>
            <p:ph type="sldImg"/>
          </p:nvPr>
        </p:nvSpPr>
        <p:spPr bwMode="auto">
          <a:xfrm>
            <a:off x="917575" y="744538"/>
            <a:ext cx="4960938" cy="3721100"/>
          </a:xfrm>
          <a:prstGeom prst="rect">
            <a:avLst/>
          </a:prstGeom>
          <a:noFill/>
          <a:ln w="9525">
            <a:noFill/>
            <a:round/>
            <a:headEnd/>
            <a:tailEnd/>
          </a:ln>
        </p:spPr>
      </p:sp>
      <p:sp>
        <p:nvSpPr>
          <p:cNvPr id="5125" name="Rectangle 5"/>
          <p:cNvSpPr>
            <a:spLocks noGrp="1" noChangeArrowheads="1"/>
          </p:cNvSpPr>
          <p:nvPr>
            <p:ph type="body"/>
          </p:nvPr>
        </p:nvSpPr>
        <p:spPr bwMode="auto">
          <a:xfrm>
            <a:off x="906357" y="4715907"/>
            <a:ext cx="4983389" cy="446597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da-DK" noProof="0" smtClean="0"/>
          </a:p>
        </p:txBody>
      </p:sp>
      <p:sp>
        <p:nvSpPr>
          <p:cNvPr id="5126" name="Rectangle 6"/>
          <p:cNvSpPr>
            <a:spLocks noGrp="1" noChangeArrowheads="1"/>
          </p:cNvSpPr>
          <p:nvPr>
            <p:ph type="ftr"/>
          </p:nvPr>
        </p:nvSpPr>
        <p:spPr bwMode="auto">
          <a:xfrm>
            <a:off x="1" y="9431814"/>
            <a:ext cx="2944086" cy="49468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95000"/>
              </a:lnSpc>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Arial Unicode MS" pitchFamily="34" charset="-128"/>
                <a:cs typeface="Arial Unicode MS" pitchFamily="34" charset="-128"/>
              </a:defRPr>
            </a:lvl1pPr>
          </a:lstStyle>
          <a:p>
            <a:pPr>
              <a:defRPr/>
            </a:pPr>
            <a:endParaRPr lang="da-DK"/>
          </a:p>
        </p:txBody>
      </p:sp>
      <p:sp>
        <p:nvSpPr>
          <p:cNvPr id="5127" name="Rectangle 7"/>
          <p:cNvSpPr>
            <a:spLocks noGrp="1" noChangeArrowheads="1"/>
          </p:cNvSpPr>
          <p:nvPr>
            <p:ph type="sldNum"/>
          </p:nvPr>
        </p:nvSpPr>
        <p:spPr bwMode="auto">
          <a:xfrm>
            <a:off x="3852016" y="9431814"/>
            <a:ext cx="2944086" cy="49468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5000"/>
              </a:lnSpc>
              <a:buSzPct val="45000"/>
              <a:buFont typeface="Wingdings" pitchFamily="2" charset="2"/>
              <a:buNone/>
              <a:tabLst>
                <a:tab pos="723900" algn="l"/>
                <a:tab pos="1447800" algn="l"/>
                <a:tab pos="2171700" algn="l"/>
                <a:tab pos="2895600" algn="l"/>
              </a:tabLst>
              <a:defRPr sz="1200">
                <a:solidFill>
                  <a:srgbClr val="000000"/>
                </a:solidFill>
                <a:latin typeface="Times New Roman" pitchFamily="18" charset="0"/>
                <a:ea typeface="Arial Unicode MS" pitchFamily="34" charset="-128"/>
                <a:cs typeface="Arial Unicode MS" pitchFamily="34" charset="-128"/>
              </a:defRPr>
            </a:lvl1pPr>
          </a:lstStyle>
          <a:p>
            <a:pPr>
              <a:defRPr/>
            </a:pPr>
            <a:fld id="{30BC5346-364F-4568-882F-5544A0D7B183}" type="slidenum">
              <a:rPr lang="da-DK"/>
              <a:pPr>
                <a:defRPr/>
              </a:pPr>
              <a:t>‹#›</a:t>
            </a:fld>
            <a:endParaRPr lang="da-DK"/>
          </a:p>
        </p:txBody>
      </p:sp>
    </p:spTree>
    <p:extLst>
      <p:ext uri="{BB962C8B-B14F-4D97-AF65-F5344CB8AC3E}">
        <p14:creationId xmlns:p14="http://schemas.microsoft.com/office/powerpoint/2010/main" val="190719207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9pPr>
          </a:lstStyle>
          <a:p>
            <a:pPr eaLnBrk="1"/>
            <a:fld id="{B7B9EE7A-6049-45ED-AD78-3F7B7C4267F9}" type="slidenum">
              <a:rPr lang="en-US" altLang="da-DK">
                <a:solidFill>
                  <a:srgbClr val="000000"/>
                </a:solidFill>
                <a:latin typeface="Times New Roman" pitchFamily="16" charset="0"/>
                <a:ea typeface="DejaVu Sans" charset="0"/>
                <a:cs typeface="DejaVu Sans" charset="0"/>
              </a:rPr>
              <a:pPr eaLnBrk="1"/>
              <a:t>1</a:t>
            </a:fld>
            <a:endParaRPr lang="en-US" altLang="da-DK">
              <a:solidFill>
                <a:srgbClr val="000000"/>
              </a:solidFill>
              <a:latin typeface="Times New Roman" pitchFamily="16" charset="0"/>
              <a:ea typeface="DejaVu Sans" charset="0"/>
              <a:cs typeface="DejaVu Sans" charset="0"/>
            </a:endParaRPr>
          </a:p>
        </p:txBody>
      </p:sp>
      <p:sp>
        <p:nvSpPr>
          <p:cNvPr id="26627" name="Rectangle 1"/>
          <p:cNvSpPr txBox="1">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906463" y="4716463"/>
            <a:ext cx="4984750"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ltLang="da-DK"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9pPr>
          </a:lstStyle>
          <a:p>
            <a:pPr eaLnBrk="1"/>
            <a:fld id="{990BE18A-1CF7-4DEF-8663-59265255AEDA}" type="slidenum">
              <a:rPr lang="en-US" altLang="da-DK">
                <a:solidFill>
                  <a:srgbClr val="000000"/>
                </a:solidFill>
                <a:latin typeface="Times New Roman" pitchFamily="16" charset="0"/>
                <a:ea typeface="DejaVu Sans" charset="0"/>
                <a:cs typeface="DejaVu Sans" charset="0"/>
              </a:rPr>
              <a:pPr eaLnBrk="1"/>
              <a:t>11</a:t>
            </a:fld>
            <a:endParaRPr lang="en-US" altLang="da-DK">
              <a:solidFill>
                <a:srgbClr val="000000"/>
              </a:solidFill>
              <a:latin typeface="Times New Roman" pitchFamily="16" charset="0"/>
              <a:ea typeface="DejaVu Sans" charset="0"/>
              <a:cs typeface="DejaVu Sans" charset="0"/>
            </a:endParaRPr>
          </a:p>
        </p:txBody>
      </p:sp>
      <p:sp>
        <p:nvSpPr>
          <p:cNvPr id="38915" name="Text Box 1"/>
          <p:cNvSpPr txBox="1">
            <a:spLocks noChangeArrowheads="1"/>
          </p:cNvSpPr>
          <p:nvPr/>
        </p:nvSpPr>
        <p:spPr bwMode="auto">
          <a:xfrm>
            <a:off x="3851275" y="9431338"/>
            <a:ext cx="294322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1pPr>
            <a:lvl2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2pPr>
            <a:lvl3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3pPr>
            <a:lvl4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4pPr>
            <a:lvl5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9pPr>
          </a:lstStyle>
          <a:p>
            <a:pPr eaLnBrk="1">
              <a:lnSpc>
                <a:spcPct val="100000"/>
              </a:lnSpc>
            </a:pPr>
            <a:fld id="{B899D03D-1C2F-49BA-BC7A-B4868ED823E4}" type="slidenum">
              <a:rPr lang="en-US" altLang="da-DK" sz="1200">
                <a:solidFill>
                  <a:srgbClr val="000000"/>
                </a:solidFill>
                <a:latin typeface="Times New Roman" pitchFamily="16" charset="0"/>
                <a:ea typeface="DejaVu Sans" charset="0"/>
                <a:cs typeface="DejaVu Sans" charset="0"/>
              </a:rPr>
              <a:pPr eaLnBrk="1">
                <a:lnSpc>
                  <a:spcPct val="100000"/>
                </a:lnSpc>
              </a:pPr>
              <a:t>11</a:t>
            </a:fld>
            <a:endParaRPr lang="en-US" altLang="da-DK" sz="1200">
              <a:solidFill>
                <a:srgbClr val="000000"/>
              </a:solidFill>
              <a:latin typeface="Times New Roman" pitchFamily="16" charset="0"/>
              <a:ea typeface="DejaVu Sans" charset="0"/>
              <a:cs typeface="DejaVu Sans" charset="0"/>
            </a:endParaRPr>
          </a:p>
        </p:txBody>
      </p:sp>
      <p:sp>
        <p:nvSpPr>
          <p:cNvPr id="38916" name="Rectangle 2"/>
          <p:cNvSpPr txBox="1">
            <a:spLocks noGrp="1" noRot="1" noChangeAspect="1" noChangeArrowheads="1" noTextEdit="1"/>
          </p:cNvSpPr>
          <p:nvPr>
            <p:ph type="sldImg"/>
          </p:nvPr>
        </p:nvSpPr>
        <p:spPr>
          <a:xfrm>
            <a:off x="1123950" y="830263"/>
            <a:ext cx="5456238" cy="40941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p:cNvSpPr txBox="1">
            <a:spLocks noGrp="1" noChangeArrowheads="1"/>
          </p:cNvSpPr>
          <p:nvPr>
            <p:ph type="body" idx="1"/>
          </p:nvPr>
        </p:nvSpPr>
        <p:spPr>
          <a:xfrm>
            <a:off x="769938" y="5186363"/>
            <a:ext cx="6162675" cy="4913312"/>
          </a:xfrm>
          <a:noFill/>
          <a:extLst>
            <a:ext uri="{91240B29-F687-4F45-9708-019B960494DF}">
              <a14:hiddenLine xmlns:a14="http://schemas.microsoft.com/office/drawing/2010/main" w="936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ltLang="da-DK"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E832469-36A1-4B33-9666-8A75790EE651}" type="slidenum">
              <a:rPr lang="en-US" smtClean="0">
                <a:latin typeface="Arial" charset="0"/>
              </a:rPr>
              <a:pPr/>
              <a:t>12</a:t>
            </a:fld>
            <a:endParaRPr lang="en-US" smtClean="0">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698500" y="820738"/>
            <a:ext cx="5397500" cy="4048125"/>
          </a:xfrm>
          <a:solidFill>
            <a:srgbClr val="FFFFFF"/>
          </a:solidFill>
          <a:ln>
            <a:solidFill>
              <a:srgbClr val="000000"/>
            </a:solidFill>
            <a:miter lim="800000"/>
          </a:ln>
        </p:spPr>
      </p:sp>
      <p:sp>
        <p:nvSpPr>
          <p:cNvPr id="16387" name="Rectangle 3"/>
          <p:cNvSpPr>
            <a:spLocks noGrp="1" noChangeArrowheads="1"/>
          </p:cNvSpPr>
          <p:nvPr>
            <p:ph type="body" idx="1"/>
          </p:nvPr>
        </p:nvSpPr>
        <p:spPr>
          <a:xfrm>
            <a:off x="714385" y="5198529"/>
            <a:ext cx="5438140" cy="4769341"/>
          </a:xfrm>
          <a:noFill/>
          <a:ln/>
        </p:spPr>
        <p:txBody>
          <a:bodyPr/>
          <a:lstStyle/>
          <a:p>
            <a:pPr eaLnBrk="1" hangingPunct="1">
              <a:lnSpc>
                <a:spcPct val="101000"/>
              </a:lnSpc>
              <a:spcBef>
                <a:spcPts val="450"/>
              </a:spcBef>
              <a:buFont typeface="Verdan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a-DK" sz="1900" smtClean="0">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698500" y="820738"/>
            <a:ext cx="5397500" cy="4048125"/>
          </a:xfrm>
        </p:spPr>
      </p:sp>
      <p:sp>
        <p:nvSpPr>
          <p:cNvPr id="19459" name="Rectangle 3"/>
          <p:cNvSpPr>
            <a:spLocks noGrp="1" noChangeArrowheads="1"/>
          </p:cNvSpPr>
          <p:nvPr>
            <p:ph type="body" idx="1"/>
          </p:nvPr>
        </p:nvSpPr>
        <p:spPr>
          <a:xfrm>
            <a:off x="714385" y="5198529"/>
            <a:ext cx="5438140" cy="4769341"/>
          </a:xfrm>
          <a:noFill/>
          <a:ln/>
        </p:spPr>
        <p:txBody>
          <a:bodyPr/>
          <a:lstStyle/>
          <a:p>
            <a:pPr eaLnBrk="1" hangingPunct="1">
              <a:lnSpc>
                <a:spcPct val="101000"/>
              </a:lnSpc>
              <a:spcBef>
                <a:spcPts val="450"/>
              </a:spcBef>
              <a:buFont typeface="Verdan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a-DK" sz="1900" smtClean="0">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1B223A22-8D9E-4F3B-BB6F-6C2E963FA4BA}" type="slidenum">
              <a:rPr lang="en-IE" smtClean="0"/>
              <a:pPr/>
              <a:t>15</a:t>
            </a:fld>
            <a:endParaRPr lang="en-I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707BF-4FBE-48C5-9525-9FEA1F9258FC}" type="slidenum">
              <a:rPr lang="da-DK" altLang="da-DK"/>
              <a:pPr/>
              <a:t>16</a:t>
            </a:fld>
            <a:endParaRPr lang="da-DK" altLang="da-DK"/>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da-DK" dirty="0" smtClean="0"/>
              <a:t>DISPLACE ex3 – incorporating</a:t>
            </a:r>
            <a:r>
              <a:rPr lang="en-US" altLang="da-DK" baseline="0" dirty="0" smtClean="0"/>
              <a:t> the impact assessment of various MSP plans i.e. wind mills farms and conservation areas – the plan</a:t>
            </a:r>
            <a:endParaRPr lang="en-US" altLang="da-DK"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1B223A22-8D9E-4F3B-BB6F-6C2E963FA4BA}" type="slidenum">
              <a:rPr lang="en-IE" smtClean="0"/>
              <a:pPr/>
              <a:t>17</a:t>
            </a:fld>
            <a:endParaRPr lang="en-I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1B223A22-8D9E-4F3B-BB6F-6C2E963FA4BA}" type="slidenum">
              <a:rPr lang="en-IE" smtClean="0"/>
              <a:pPr/>
              <a:t>18</a:t>
            </a:fld>
            <a:endParaRPr lang="en-I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1B223A22-8D9E-4F3B-BB6F-6C2E963FA4BA}" type="slidenum">
              <a:rPr lang="en-IE" smtClean="0"/>
              <a:pPr/>
              <a:t>19</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idx="10"/>
          </p:nvPr>
        </p:nvSpPr>
        <p:spPr/>
        <p:txBody>
          <a:bodyPr/>
          <a:lstStyle/>
          <a:p>
            <a:pPr>
              <a:defRPr/>
            </a:pPr>
            <a:fld id="{30BC5346-364F-4568-882F-5544A0D7B183}" type="slidenum">
              <a:rPr lang="da-DK" smtClean="0"/>
              <a:pPr>
                <a:defRPr/>
              </a:pPr>
              <a:t>3</a:t>
            </a:fld>
            <a:endParaRPr lang="da-DK"/>
          </a:p>
        </p:txBody>
      </p:sp>
    </p:spTree>
    <p:extLst>
      <p:ext uri="{BB962C8B-B14F-4D97-AF65-F5344CB8AC3E}">
        <p14:creationId xmlns:p14="http://schemas.microsoft.com/office/powerpoint/2010/main" val="366412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9pPr>
          </a:lstStyle>
          <a:p>
            <a:pPr eaLnBrk="1"/>
            <a:fld id="{0A2E958C-78F6-4CF7-BEF7-BADC642232EF}" type="slidenum">
              <a:rPr lang="en-US" altLang="da-DK">
                <a:solidFill>
                  <a:srgbClr val="000000"/>
                </a:solidFill>
                <a:latin typeface="Times New Roman" pitchFamily="16" charset="0"/>
                <a:ea typeface="DejaVu Sans" charset="0"/>
                <a:cs typeface="DejaVu Sans" charset="0"/>
              </a:rPr>
              <a:pPr eaLnBrk="1"/>
              <a:t>4</a:t>
            </a:fld>
            <a:endParaRPr lang="en-US" altLang="da-DK">
              <a:solidFill>
                <a:srgbClr val="000000"/>
              </a:solidFill>
              <a:latin typeface="Times New Roman" pitchFamily="16" charset="0"/>
              <a:ea typeface="DejaVu Sans" charset="0"/>
              <a:cs typeface="DejaVu Sans" charset="0"/>
            </a:endParaRPr>
          </a:p>
        </p:txBody>
      </p:sp>
      <p:sp>
        <p:nvSpPr>
          <p:cNvPr id="2765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ltLang="da-DK"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1pPr>
            <a:lvl2pPr eaLnBrk="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2pPr>
            <a:lvl3pPr eaLnBrk="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3pPr>
            <a:lvl4pPr eaLnBrk="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4pPr>
            <a:lvl5pPr eaLnBrk="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5pPr>
            <a:lvl6pPr marL="2358695" indent="-214427" defTabSz="428854" eaLnBrk="0" fontAlgn="base" hangingPunct="0">
              <a:lnSpc>
                <a:spcPct val="94000"/>
              </a:lnSpc>
              <a:spcBef>
                <a:spcPct val="0"/>
              </a:spcBef>
              <a:spcAft>
                <a:spcPct val="0"/>
              </a:spcAft>
              <a:buClr>
                <a:srgbClr val="000000"/>
              </a:buClr>
              <a:buSzPct val="100000"/>
              <a:buFont typeface="Times New Roman" pitchFamily="18" charset="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6pPr>
            <a:lvl7pPr marL="2787548" indent="-214427" defTabSz="428854" eaLnBrk="0" fontAlgn="base" hangingPunct="0">
              <a:lnSpc>
                <a:spcPct val="94000"/>
              </a:lnSpc>
              <a:spcBef>
                <a:spcPct val="0"/>
              </a:spcBef>
              <a:spcAft>
                <a:spcPct val="0"/>
              </a:spcAft>
              <a:buClr>
                <a:srgbClr val="000000"/>
              </a:buClr>
              <a:buSzPct val="100000"/>
              <a:buFont typeface="Times New Roman" pitchFamily="18" charset="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7pPr>
            <a:lvl8pPr marL="3216402" indent="-214427" defTabSz="428854" eaLnBrk="0" fontAlgn="base" hangingPunct="0">
              <a:lnSpc>
                <a:spcPct val="94000"/>
              </a:lnSpc>
              <a:spcBef>
                <a:spcPct val="0"/>
              </a:spcBef>
              <a:spcAft>
                <a:spcPct val="0"/>
              </a:spcAft>
              <a:buClr>
                <a:srgbClr val="000000"/>
              </a:buClr>
              <a:buSzPct val="100000"/>
              <a:buFont typeface="Times New Roman" pitchFamily="18" charset="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8pPr>
            <a:lvl9pPr marL="3645256" indent="-214427" defTabSz="428854" eaLnBrk="0" fontAlgn="base" hangingPunct="0">
              <a:lnSpc>
                <a:spcPct val="94000"/>
              </a:lnSpc>
              <a:spcBef>
                <a:spcPct val="0"/>
              </a:spcBef>
              <a:spcAft>
                <a:spcPct val="0"/>
              </a:spcAft>
              <a:buClr>
                <a:srgbClr val="000000"/>
              </a:buClr>
              <a:buSzPct val="100000"/>
              <a:buFont typeface="Times New Roman" pitchFamily="18" charset="0"/>
              <a:tabLst>
                <a:tab pos="428854" algn="l"/>
                <a:tab pos="857707" algn="l"/>
                <a:tab pos="1286561" algn="l"/>
                <a:tab pos="1715414" algn="l"/>
                <a:tab pos="2144268" algn="l"/>
                <a:tab pos="2573122" algn="l"/>
                <a:tab pos="3001975" algn="l"/>
              </a:tabLst>
              <a:defRPr>
                <a:solidFill>
                  <a:schemeClr val="tx1"/>
                </a:solidFill>
                <a:latin typeface="Arial" pitchFamily="34" charset="0"/>
                <a:ea typeface="Droid Sans Fallback" charset="0"/>
                <a:cs typeface="Droid Sans Fallback" charset="0"/>
              </a:defRPr>
            </a:lvl9pPr>
          </a:lstStyle>
          <a:p>
            <a:pPr eaLnBrk="1"/>
            <a:fld id="{A3D965E9-A635-4514-97A8-B5237B95DD44}" type="slidenum">
              <a:rPr lang="en-US">
                <a:solidFill>
                  <a:srgbClr val="000000"/>
                </a:solidFill>
                <a:latin typeface="Times New Roman" pitchFamily="18" charset="0"/>
                <a:ea typeface="DejaVu Sans" charset="0"/>
                <a:cs typeface="DejaVu Sans" charset="0"/>
              </a:rPr>
              <a:pPr eaLnBrk="1"/>
              <a:t>5</a:t>
            </a:fld>
            <a:endParaRPr lang="en-US">
              <a:solidFill>
                <a:srgbClr val="000000"/>
              </a:solidFill>
              <a:latin typeface="Times New Roman" pitchFamily="18" charset="0"/>
              <a:ea typeface="DejaVu Sans" charset="0"/>
              <a:cs typeface="DejaVu Sans" charset="0"/>
            </a:endParaRPr>
          </a:p>
        </p:txBody>
      </p:sp>
      <p:sp>
        <p:nvSpPr>
          <p:cNvPr id="19459" name="Rectangle 1"/>
          <p:cNvSpPr txBox="1">
            <a:spLocks noGrp="1" noRot="1" noChangeAspect="1" noChangeArrowheads="1" noTextEdit="1"/>
          </p:cNvSpPr>
          <p:nvPr>
            <p:ph type="sldImg"/>
          </p:nvPr>
        </p:nvSpPr>
        <p:spPr>
          <a:xfrm>
            <a:off x="917575" y="754063"/>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Text Box 2"/>
          <p:cNvSpPr txBox="1">
            <a:spLocks noGrp="1" noChangeArrowheads="1"/>
          </p:cNvSpPr>
          <p:nvPr>
            <p:ph type="body" idx="1"/>
          </p:nvPr>
        </p:nvSpPr>
        <p:spPr>
          <a:xfrm>
            <a:off x="680323" y="4714968"/>
            <a:ext cx="5438418" cy="480898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4183"/>
          <a:lstStyle>
            <a:lvl1pPr marL="215900" indent="-21431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1200">
                <a:solidFill>
                  <a:srgbClr val="000000"/>
                </a:solidFill>
                <a:latin typeface="Times New Roman" pitchFamily="18" charset="0"/>
              </a:defRPr>
            </a:lvl9pPr>
          </a:lstStyle>
          <a:p>
            <a:pPr eaLnBrk="1">
              <a:lnSpc>
                <a:spcPct val="94000"/>
              </a:lnSpc>
              <a:spcBef>
                <a:spcPct val="0"/>
              </a:spcBef>
            </a:pPr>
            <a:r>
              <a:rPr lang="en-US" sz="1900">
                <a:latin typeface="Arial" pitchFamily="34" charset="0"/>
                <a:ea typeface="Droid Sans Fallback" charset="0"/>
                <a:cs typeface="Droid Sans Fallback" charset="0"/>
              </a:rPr>
              <a:t>If our goal is to provide long-term evaluations of ecosystem changes, we can use the Baltic ATLANTIS model. The past few years within EU Vectors and IMAGE projects a large group of people put lots of effort to implement this model in the Baltic. So far we have calibrated the model on the levels of physics, biogeochemistry and biological interactions but not in the socio-economic or management levels.</a:t>
            </a:r>
          </a:p>
          <a:p>
            <a:pPr eaLnBrk="1">
              <a:lnSpc>
                <a:spcPct val="94000"/>
              </a:lnSpc>
              <a:spcBef>
                <a:spcPct val="0"/>
              </a:spcBef>
            </a:pPr>
            <a:r>
              <a:rPr lang="en-US" sz="1900">
                <a:latin typeface="Arial" pitchFamily="34" charset="0"/>
                <a:ea typeface="Droid Sans Fallback" charset="0"/>
                <a:cs typeface="Droid Sans Fallback" charset="0"/>
              </a:rPr>
              <a:t>What is special to Atlantis is its flexible structure based on multiple modules, which are optional and replacable. </a:t>
            </a:r>
          </a:p>
          <a:p>
            <a:pPr eaLnBrk="1">
              <a:lnSpc>
                <a:spcPct val="94000"/>
              </a:lnSpc>
              <a:spcBef>
                <a:spcPct val="0"/>
              </a:spcBef>
            </a:pPr>
            <a:r>
              <a:rPr lang="en-US" sz="1900">
                <a:latin typeface="Arial" pitchFamily="34" charset="0"/>
                <a:ea typeface="Droid Sans Fallback" charset="0"/>
                <a:cs typeface="Droid Sans Fallback" charset="0"/>
              </a:rPr>
              <a:t>The Baltic model is already an interdisciplinary effort that has many resources to extend it towards a model hybrid. e.g. there is linking with HBM/ERGOM and FishRent, and we have experts from IBM fleet models, physical and biogeochemical models and stochastic models.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FB4B614-9729-4E08-9AF7-8DF0D70B01DC}" type="slidenum">
              <a:rPr lang="en-US"/>
              <a:pPr/>
              <a:t>6</a:t>
            </a:fld>
            <a:endParaRPr lang="en-US"/>
          </a:p>
        </p:txBody>
      </p:sp>
      <p:sp>
        <p:nvSpPr>
          <p:cNvPr id="26625" name="Rectangle 1"/>
          <p:cNvSpPr txBox="1">
            <a:spLocks noGrp="1" noRot="1" noChangeAspect="1" noChangeArrowheads="1"/>
          </p:cNvSpPr>
          <p:nvPr>
            <p:ph type="sldImg"/>
          </p:nvPr>
        </p:nvSpPr>
        <p:spPr bwMode="auto">
          <a:xfrm>
            <a:off x="917575" y="754063"/>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p:cNvSpPr txBox="1">
            <a:spLocks noChangeArrowheads="1"/>
          </p:cNvSpPr>
          <p:nvPr/>
        </p:nvSpPr>
        <p:spPr bwMode="auto">
          <a:xfrm>
            <a:off x="680323" y="4714968"/>
            <a:ext cx="5438418" cy="446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71" tIns="42885" rIns="85771" bIns="42885" anchor="ctr"/>
          <a:lstStyle/>
          <a:p>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E088BC8-11EA-4F30-851E-6695238D2AFF}" type="slidenum">
              <a:rPr lang="en-US"/>
              <a:pPr/>
              <a:t>7</a:t>
            </a:fld>
            <a:endParaRPr lang="en-US"/>
          </a:p>
        </p:txBody>
      </p:sp>
      <p:sp>
        <p:nvSpPr>
          <p:cNvPr id="25601" name="Rectangle 1"/>
          <p:cNvSpPr txBox="1">
            <a:spLocks noGrp="1" noRot="1" noChangeAspect="1" noChangeArrowheads="1"/>
          </p:cNvSpPr>
          <p:nvPr>
            <p:ph type="sldImg"/>
          </p:nvPr>
        </p:nvSpPr>
        <p:spPr bwMode="auto">
          <a:xfrm>
            <a:off x="917575" y="754063"/>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p:cNvSpPr txBox="1">
            <a:spLocks noChangeArrowheads="1"/>
          </p:cNvSpPr>
          <p:nvPr/>
        </p:nvSpPr>
        <p:spPr bwMode="auto">
          <a:xfrm>
            <a:off x="680323" y="4714968"/>
            <a:ext cx="5438418" cy="446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71" tIns="42885" rIns="85771" bIns="42885" anchor="ctr"/>
          <a:lstStyle/>
          <a:p>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9pPr>
          </a:lstStyle>
          <a:p>
            <a:pPr eaLnBrk="1"/>
            <a:fld id="{98550533-1ED7-45D7-B2F6-8697B58CE756}" type="slidenum">
              <a:rPr lang="en-US">
                <a:solidFill>
                  <a:srgbClr val="000000"/>
                </a:solidFill>
                <a:latin typeface="Times New Roman" pitchFamily="16" charset="0"/>
                <a:ea typeface="DejaVu Sans" charset="0"/>
                <a:cs typeface="DejaVu Sans" charset="0"/>
              </a:rPr>
              <a:pPr eaLnBrk="1"/>
              <a:t>8</a:t>
            </a:fld>
            <a:endParaRPr lang="en-US">
              <a:solidFill>
                <a:srgbClr val="000000"/>
              </a:solidFill>
              <a:latin typeface="Times New Roman" pitchFamily="16" charset="0"/>
              <a:ea typeface="DejaVu Sans" charset="0"/>
              <a:cs typeface="DejaVu Sans" charset="0"/>
            </a:endParaRPr>
          </a:p>
        </p:txBody>
      </p:sp>
      <p:sp>
        <p:nvSpPr>
          <p:cNvPr id="23555" name="AutoShape 1"/>
          <p:cNvSpPr>
            <a:spLocks noChangeArrowheads="1"/>
          </p:cNvSpPr>
          <p:nvPr/>
        </p:nvSpPr>
        <p:spPr bwMode="auto">
          <a:xfrm>
            <a:off x="3851277" y="9431338"/>
            <a:ext cx="2943225" cy="493712"/>
          </a:xfrm>
          <a:custGeom>
            <a:avLst/>
            <a:gdLst>
              <a:gd name="T0" fmla="*/ 2943225 w 2943225"/>
              <a:gd name="T1" fmla="*/ 246856 h 493712"/>
              <a:gd name="T2" fmla="*/ 1471613 w 2943225"/>
              <a:gd name="T3" fmla="*/ 493712 h 493712"/>
              <a:gd name="T4" fmla="*/ 0 w 2943225"/>
              <a:gd name="T5" fmla="*/ 246856 h 493712"/>
              <a:gd name="T6" fmla="*/ 1471613 w 2943225"/>
              <a:gd name="T7" fmla="*/ 0 h 493712"/>
              <a:gd name="T8" fmla="*/ 0 60000 65536"/>
              <a:gd name="T9" fmla="*/ 5898240 60000 65536"/>
              <a:gd name="T10" fmla="*/ 11796480 60000 65536"/>
              <a:gd name="T11" fmla="*/ 17694720 60000 65536"/>
              <a:gd name="T12" fmla="*/ 0 w 2943225"/>
              <a:gd name="T13" fmla="*/ 0 h 493712"/>
              <a:gd name="T14" fmla="*/ 2943225 w 2943225"/>
              <a:gd name="T15" fmla="*/ 493712 h 493712"/>
            </a:gdLst>
            <a:ahLst/>
            <a:cxnLst>
              <a:cxn ang="T8">
                <a:pos x="T0" y="T1"/>
              </a:cxn>
              <a:cxn ang="T9">
                <a:pos x="T2" y="T3"/>
              </a:cxn>
              <a:cxn ang="T10">
                <a:pos x="T4" y="T5"/>
              </a:cxn>
              <a:cxn ang="T11">
                <a:pos x="T6" y="T7"/>
              </a:cxn>
            </a:cxnLst>
            <a:rect l="T12" t="T13" r="T14" b="T15"/>
            <a:pathLst>
              <a:path w="2943225" h="493712">
                <a:moveTo>
                  <a:pt x="0" y="0"/>
                </a:moveTo>
                <a:lnTo>
                  <a:pt x="8177" y="0"/>
                </a:lnTo>
                <a:lnTo>
                  <a:pt x="8177" y="1373"/>
                </a:lnTo>
                <a:lnTo>
                  <a:pt x="0" y="1373"/>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p>
            <a:pPr>
              <a:lnSpc>
                <a:spcPct val="100000"/>
              </a:lnSpc>
              <a:tabLst>
                <a:tab pos="457200" algn="l"/>
                <a:tab pos="914400" algn="l"/>
                <a:tab pos="1371600" algn="l"/>
                <a:tab pos="1828800" algn="l"/>
                <a:tab pos="2286000" algn="l"/>
                <a:tab pos="2743200" algn="l"/>
              </a:tabLst>
            </a:pPr>
            <a:fld id="{4260F375-F0C8-454B-B48D-F9638AA549B5}" type="slidenum">
              <a:rPr lang="en-US" sz="1200">
                <a:solidFill>
                  <a:srgbClr val="000000"/>
                </a:solidFill>
                <a:latin typeface="Times New Roman" pitchFamily="16" charset="0"/>
                <a:ea typeface="DejaVu Sans" charset="0"/>
                <a:cs typeface="DejaVu Sans" charset="0"/>
              </a:rPr>
              <a:pPr>
                <a:lnSpc>
                  <a:spcPct val="100000"/>
                </a:lnSpc>
                <a:tabLst>
                  <a:tab pos="457200" algn="l"/>
                  <a:tab pos="914400" algn="l"/>
                  <a:tab pos="1371600" algn="l"/>
                  <a:tab pos="1828800" algn="l"/>
                  <a:tab pos="2286000" algn="l"/>
                  <a:tab pos="2743200" algn="l"/>
                </a:tabLst>
              </a:pPr>
              <a:t>8</a:t>
            </a:fld>
            <a:endParaRPr lang="en-US" sz="1200">
              <a:solidFill>
                <a:srgbClr val="000000"/>
              </a:solidFill>
              <a:latin typeface="Times New Roman" pitchFamily="16" charset="0"/>
              <a:ea typeface="DejaVu Sans" charset="0"/>
              <a:cs typeface="DejaVu Sans" charset="0"/>
            </a:endParaRPr>
          </a:p>
        </p:txBody>
      </p:sp>
      <p:sp>
        <p:nvSpPr>
          <p:cNvPr id="23556" name="Rectangle 2"/>
          <p:cNvSpPr txBox="1">
            <a:spLocks noGrp="1" noChangeArrowheads="1"/>
          </p:cNvSpPr>
          <p:nvPr>
            <p:ph type="body"/>
          </p:nvPr>
        </p:nvSpPr>
        <p:spPr>
          <a:xfrm>
            <a:off x="769940" y="5186364"/>
            <a:ext cx="6162675" cy="49133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9pPr>
          </a:lstStyle>
          <a:p>
            <a:pPr eaLnBrk="1"/>
            <a:fld id="{98550533-1ED7-45D7-B2F6-8697B58CE756}" type="slidenum">
              <a:rPr lang="en-US">
                <a:solidFill>
                  <a:srgbClr val="000000"/>
                </a:solidFill>
                <a:latin typeface="Times New Roman" pitchFamily="16" charset="0"/>
                <a:ea typeface="DejaVu Sans" charset="0"/>
                <a:cs typeface="DejaVu Sans" charset="0"/>
              </a:rPr>
              <a:pPr eaLnBrk="1"/>
              <a:t>9</a:t>
            </a:fld>
            <a:endParaRPr lang="en-US">
              <a:solidFill>
                <a:srgbClr val="000000"/>
              </a:solidFill>
              <a:latin typeface="Times New Roman" pitchFamily="16" charset="0"/>
              <a:ea typeface="DejaVu Sans" charset="0"/>
              <a:cs typeface="DejaVu Sans" charset="0"/>
            </a:endParaRPr>
          </a:p>
        </p:txBody>
      </p:sp>
      <p:sp>
        <p:nvSpPr>
          <p:cNvPr id="23555" name="AutoShape 1"/>
          <p:cNvSpPr>
            <a:spLocks noChangeArrowheads="1"/>
          </p:cNvSpPr>
          <p:nvPr/>
        </p:nvSpPr>
        <p:spPr bwMode="auto">
          <a:xfrm>
            <a:off x="3851277" y="9431338"/>
            <a:ext cx="2943225" cy="493712"/>
          </a:xfrm>
          <a:custGeom>
            <a:avLst/>
            <a:gdLst>
              <a:gd name="T0" fmla="*/ 2943225 w 2943225"/>
              <a:gd name="T1" fmla="*/ 246856 h 493712"/>
              <a:gd name="T2" fmla="*/ 1471613 w 2943225"/>
              <a:gd name="T3" fmla="*/ 493712 h 493712"/>
              <a:gd name="T4" fmla="*/ 0 w 2943225"/>
              <a:gd name="T5" fmla="*/ 246856 h 493712"/>
              <a:gd name="T6" fmla="*/ 1471613 w 2943225"/>
              <a:gd name="T7" fmla="*/ 0 h 493712"/>
              <a:gd name="T8" fmla="*/ 0 60000 65536"/>
              <a:gd name="T9" fmla="*/ 5898240 60000 65536"/>
              <a:gd name="T10" fmla="*/ 11796480 60000 65536"/>
              <a:gd name="T11" fmla="*/ 17694720 60000 65536"/>
              <a:gd name="T12" fmla="*/ 0 w 2943225"/>
              <a:gd name="T13" fmla="*/ 0 h 493712"/>
              <a:gd name="T14" fmla="*/ 2943225 w 2943225"/>
              <a:gd name="T15" fmla="*/ 493712 h 493712"/>
            </a:gdLst>
            <a:ahLst/>
            <a:cxnLst>
              <a:cxn ang="T8">
                <a:pos x="T0" y="T1"/>
              </a:cxn>
              <a:cxn ang="T9">
                <a:pos x="T2" y="T3"/>
              </a:cxn>
              <a:cxn ang="T10">
                <a:pos x="T4" y="T5"/>
              </a:cxn>
              <a:cxn ang="T11">
                <a:pos x="T6" y="T7"/>
              </a:cxn>
            </a:cxnLst>
            <a:rect l="T12" t="T13" r="T14" b="T15"/>
            <a:pathLst>
              <a:path w="2943225" h="493712">
                <a:moveTo>
                  <a:pt x="0" y="0"/>
                </a:moveTo>
                <a:lnTo>
                  <a:pt x="8177" y="0"/>
                </a:lnTo>
                <a:lnTo>
                  <a:pt x="8177" y="1373"/>
                </a:lnTo>
                <a:lnTo>
                  <a:pt x="0" y="1373"/>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p>
            <a:pPr>
              <a:lnSpc>
                <a:spcPct val="100000"/>
              </a:lnSpc>
              <a:tabLst>
                <a:tab pos="457200" algn="l"/>
                <a:tab pos="914400" algn="l"/>
                <a:tab pos="1371600" algn="l"/>
                <a:tab pos="1828800" algn="l"/>
                <a:tab pos="2286000" algn="l"/>
                <a:tab pos="2743200" algn="l"/>
              </a:tabLst>
            </a:pPr>
            <a:fld id="{4260F375-F0C8-454B-B48D-F9638AA549B5}" type="slidenum">
              <a:rPr lang="en-US" sz="1200">
                <a:solidFill>
                  <a:srgbClr val="000000"/>
                </a:solidFill>
                <a:latin typeface="Times New Roman" pitchFamily="16" charset="0"/>
                <a:ea typeface="DejaVu Sans" charset="0"/>
                <a:cs typeface="DejaVu Sans" charset="0"/>
              </a:rPr>
              <a:pPr>
                <a:lnSpc>
                  <a:spcPct val="100000"/>
                </a:lnSpc>
                <a:tabLst>
                  <a:tab pos="457200" algn="l"/>
                  <a:tab pos="914400" algn="l"/>
                  <a:tab pos="1371600" algn="l"/>
                  <a:tab pos="1828800" algn="l"/>
                  <a:tab pos="2286000" algn="l"/>
                  <a:tab pos="2743200" algn="l"/>
                </a:tabLst>
              </a:pPr>
              <a:t>9</a:t>
            </a:fld>
            <a:endParaRPr lang="en-US" sz="1200">
              <a:solidFill>
                <a:srgbClr val="000000"/>
              </a:solidFill>
              <a:latin typeface="Times New Roman" pitchFamily="16" charset="0"/>
              <a:ea typeface="DejaVu Sans" charset="0"/>
              <a:cs typeface="DejaVu Sans" charset="0"/>
            </a:endParaRPr>
          </a:p>
        </p:txBody>
      </p:sp>
      <p:sp>
        <p:nvSpPr>
          <p:cNvPr id="23556" name="Rectangle 2"/>
          <p:cNvSpPr txBox="1">
            <a:spLocks noGrp="1" noChangeArrowheads="1"/>
          </p:cNvSpPr>
          <p:nvPr>
            <p:ph type="body"/>
          </p:nvPr>
        </p:nvSpPr>
        <p:spPr>
          <a:xfrm>
            <a:off x="769940" y="5186364"/>
            <a:ext cx="6162675" cy="49133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chemeClr val="tx1"/>
                </a:solidFill>
                <a:latin typeface="Arial" charset="0"/>
                <a:ea typeface="Droid Sans Fallback" charset="0"/>
                <a:cs typeface="Droid Sans Fallback" charset="0"/>
              </a:defRPr>
            </a:lvl9pPr>
          </a:lstStyle>
          <a:p>
            <a:pPr eaLnBrk="1"/>
            <a:fld id="{990BE18A-1CF7-4DEF-8663-59265255AEDA}" type="slidenum">
              <a:rPr lang="en-US" altLang="da-DK">
                <a:solidFill>
                  <a:srgbClr val="000000"/>
                </a:solidFill>
                <a:latin typeface="Times New Roman" pitchFamily="16" charset="0"/>
                <a:ea typeface="DejaVu Sans" charset="0"/>
                <a:cs typeface="DejaVu Sans" charset="0"/>
              </a:rPr>
              <a:pPr eaLnBrk="1"/>
              <a:t>10</a:t>
            </a:fld>
            <a:endParaRPr lang="en-US" altLang="da-DK">
              <a:solidFill>
                <a:srgbClr val="000000"/>
              </a:solidFill>
              <a:latin typeface="Times New Roman" pitchFamily="16" charset="0"/>
              <a:ea typeface="DejaVu Sans" charset="0"/>
              <a:cs typeface="DejaVu Sans" charset="0"/>
            </a:endParaRPr>
          </a:p>
        </p:txBody>
      </p:sp>
      <p:sp>
        <p:nvSpPr>
          <p:cNvPr id="38915" name="Text Box 1"/>
          <p:cNvSpPr txBox="1">
            <a:spLocks noChangeArrowheads="1"/>
          </p:cNvSpPr>
          <p:nvPr/>
        </p:nvSpPr>
        <p:spPr bwMode="auto">
          <a:xfrm>
            <a:off x="3851275" y="9431338"/>
            <a:ext cx="294322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1pPr>
            <a:lvl2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2pPr>
            <a:lvl3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3pPr>
            <a:lvl4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4pPr>
            <a:lvl5pPr eaLnBrk="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677863" algn="l"/>
                <a:tab pos="1357313" algn="l"/>
                <a:tab pos="2036763" algn="l"/>
                <a:tab pos="2714625" algn="l"/>
                <a:tab pos="3394075" algn="l"/>
              </a:tabLst>
              <a:defRPr>
                <a:solidFill>
                  <a:schemeClr val="tx1"/>
                </a:solidFill>
                <a:latin typeface="Arial" charset="0"/>
                <a:ea typeface="Droid Sans Fallback" charset="0"/>
                <a:cs typeface="Droid Sans Fallback" charset="0"/>
              </a:defRPr>
            </a:lvl9pPr>
          </a:lstStyle>
          <a:p>
            <a:pPr eaLnBrk="1">
              <a:lnSpc>
                <a:spcPct val="100000"/>
              </a:lnSpc>
            </a:pPr>
            <a:fld id="{B899D03D-1C2F-49BA-BC7A-B4868ED823E4}" type="slidenum">
              <a:rPr lang="en-US" altLang="da-DK" sz="1200">
                <a:solidFill>
                  <a:srgbClr val="000000"/>
                </a:solidFill>
                <a:latin typeface="Times New Roman" pitchFamily="16" charset="0"/>
                <a:ea typeface="DejaVu Sans" charset="0"/>
                <a:cs typeface="DejaVu Sans" charset="0"/>
              </a:rPr>
              <a:pPr eaLnBrk="1">
                <a:lnSpc>
                  <a:spcPct val="100000"/>
                </a:lnSpc>
              </a:pPr>
              <a:t>10</a:t>
            </a:fld>
            <a:endParaRPr lang="en-US" altLang="da-DK" sz="1200">
              <a:solidFill>
                <a:srgbClr val="000000"/>
              </a:solidFill>
              <a:latin typeface="Times New Roman" pitchFamily="16" charset="0"/>
              <a:ea typeface="DejaVu Sans" charset="0"/>
              <a:cs typeface="DejaVu Sans" charset="0"/>
            </a:endParaRPr>
          </a:p>
        </p:txBody>
      </p:sp>
      <p:sp>
        <p:nvSpPr>
          <p:cNvPr id="38916" name="Rectangle 2"/>
          <p:cNvSpPr txBox="1">
            <a:spLocks noGrp="1" noRot="1" noChangeAspect="1" noChangeArrowheads="1" noTextEdit="1"/>
          </p:cNvSpPr>
          <p:nvPr>
            <p:ph type="sldImg"/>
          </p:nvPr>
        </p:nvSpPr>
        <p:spPr>
          <a:xfrm>
            <a:off x="1123950" y="830263"/>
            <a:ext cx="5456238" cy="40941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p:cNvSpPr txBox="1">
            <a:spLocks noGrp="1" noChangeArrowheads="1"/>
          </p:cNvSpPr>
          <p:nvPr>
            <p:ph type="body" idx="1"/>
          </p:nvPr>
        </p:nvSpPr>
        <p:spPr>
          <a:xfrm>
            <a:off x="769938" y="5186363"/>
            <a:ext cx="6162675" cy="4913312"/>
          </a:xfrm>
          <a:noFill/>
          <a:extLst>
            <a:ext uri="{91240B29-F687-4F45-9708-019B960494DF}">
              <a14:hiddenLine xmlns:a14="http://schemas.microsoft.com/office/drawing/2010/main" w="936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ltLang="da-DK"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3813"/>
            <a:ext cx="6400800" cy="836612"/>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4963"/>
            <a:ext cx="8228013" cy="45243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93813"/>
            <a:ext cx="2055813" cy="4835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293813"/>
            <a:ext cx="6019800" cy="4835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a:prstGeom prst="rect">
            <a:avLst/>
          </a:prstGeom>
        </p:spPr>
        <p:txBody>
          <a:bodyPr/>
          <a:lstStyle/>
          <a:p>
            <a:r>
              <a:rPr lang="en-US" smtClean="0"/>
              <a:t>Klik for at redigere titeltypografi i masteren</a:t>
            </a:r>
            <a:endParaRPr lang="en-US"/>
          </a:p>
        </p:txBody>
      </p:sp>
      <p:sp>
        <p:nvSpPr>
          <p:cNvPr id="3" name="Content Placeholder 2"/>
          <p:cNvSpPr>
            <a:spLocks noGrp="1"/>
          </p:cNvSpPr>
          <p:nvPr>
            <p:ph idx="1"/>
          </p:nvPr>
        </p:nvSpPr>
        <p:spPr>
          <a:xfrm>
            <a:off x="609600" y="1600200"/>
            <a:ext cx="7772400" cy="4565650"/>
          </a:xfrm>
          <a:prstGeom prst="rect">
            <a:avLst/>
          </a:prstGeom>
        </p:spPr>
        <p:txBody>
          <a:bodyPr/>
          <a:lstStyle/>
          <a:p>
            <a:pPr lvl="0"/>
            <a:r>
              <a:rPr lang="en-US" smtClean="0"/>
              <a:t>Klik for at redigere typografi i masteren</a:t>
            </a:r>
          </a:p>
          <a:p>
            <a:pPr lvl="1"/>
            <a:r>
              <a:rPr lang="en-US" smtClean="0"/>
              <a:t>Andet niveau</a:t>
            </a:r>
          </a:p>
          <a:p>
            <a:pPr lvl="2"/>
            <a:r>
              <a:rPr lang="en-US" smtClean="0"/>
              <a:t>Tredje niveau</a:t>
            </a:r>
          </a:p>
          <a:p>
            <a:pPr lvl="3"/>
            <a:r>
              <a:rPr lang="en-US" smtClean="0"/>
              <a:t>Fjerde niveau</a:t>
            </a:r>
          </a:p>
          <a:p>
            <a:pPr lvl="4"/>
            <a:r>
              <a:rPr lang="en-US" smtClean="0"/>
              <a:t>Femte niveau</a:t>
            </a:r>
            <a:endParaRPr lang="en-US"/>
          </a:p>
        </p:txBody>
      </p:sp>
      <p:sp>
        <p:nvSpPr>
          <p:cNvPr id="6"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a:p>
        </p:txBody>
      </p:sp>
      <p:sp>
        <p:nvSpPr>
          <p:cNvPr id="7"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a:p>
        </p:txBody>
      </p:sp>
      <p:sp>
        <p:nvSpPr>
          <p:cNvPr id="8"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fld id="{FE0EA8FE-9907-4A20-A4B6-6837D290C263}" type="datetime3">
              <a:rPr lang="en-US" smtClean="0"/>
              <a:pPr/>
              <a:t>2 June 2017</a:t>
            </a:fld>
            <a:endParaRPr lang="en-US"/>
          </a:p>
        </p:txBody>
      </p:sp>
    </p:spTree>
    <p:extLst>
      <p:ext uri="{BB962C8B-B14F-4D97-AF65-F5344CB8AC3E}">
        <p14:creationId xmlns:p14="http://schemas.microsoft.com/office/powerpoint/2010/main" val="11877740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itle 6"/>
          <p:cNvSpPr>
            <a:spLocks noGrp="1"/>
          </p:cNvSpPr>
          <p:nvPr>
            <p:ph type="title"/>
          </p:nvPr>
        </p:nvSpPr>
        <p:spPr>
          <a:xfrm>
            <a:off x="457200" y="404813"/>
            <a:ext cx="8229600" cy="1012825"/>
          </a:xfrm>
          <a:prstGeom prst="rect">
            <a:avLst/>
          </a:prstGeom>
        </p:spPr>
        <p:txBody>
          <a:bodyPr/>
          <a:lstStyle/>
          <a:p>
            <a:r>
              <a:rPr lang="en-US" smtClean="0"/>
              <a:t>Click to edit Master title style</a:t>
            </a:r>
            <a:endParaRPr lang="da-DK"/>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pPr>
              <a:defRPr/>
            </a:pPr>
            <a:r>
              <a:rPr lang="en-GB"/>
              <a:t>17/11/2014</a:t>
            </a:r>
          </a:p>
        </p:txBody>
      </p:sp>
      <p:sp>
        <p:nvSpPr>
          <p:cNvPr id="5" name="Footer Placeholder 4"/>
          <p:cNvSpPr>
            <a:spLocks noGrp="1"/>
          </p:cNvSpPr>
          <p:nvPr>
            <p:ph type="ftr" sz="quarter" idx="11"/>
          </p:nvPr>
        </p:nvSpPr>
        <p:spPr>
          <a:xfrm>
            <a:off x="395288" y="6958013"/>
            <a:ext cx="2895600" cy="365125"/>
          </a:xfrm>
          <a:prstGeom prst="rect">
            <a:avLst/>
          </a:prstGeom>
        </p:spPr>
        <p:txBody>
          <a:bodyPr/>
          <a:lstStyle>
            <a:lvl1pPr>
              <a:defRPr>
                <a:solidFill>
                  <a:schemeClr val="bg1"/>
                </a:solidFill>
              </a:defRPr>
            </a:lvl1pPr>
          </a:lstStyle>
          <a:p>
            <a:pPr>
              <a:defRPr/>
            </a:pPr>
            <a:r>
              <a:rPr lang="en-GB"/>
              <a:t>VECTORS Final Meeting, La Grande Motte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EC3AD09-C3C3-45FC-99F4-5A6D9041F783}" type="slidenum">
              <a:rPr lang="en-GB"/>
              <a:pPr>
                <a:defRPr/>
              </a:pPr>
              <a:t>‹#›</a:t>
            </a:fld>
            <a:endParaRPr lang="en-GB" dirty="0"/>
          </a:p>
        </p:txBody>
      </p:sp>
    </p:spTree>
    <p:extLst>
      <p:ext uri="{BB962C8B-B14F-4D97-AF65-F5344CB8AC3E}">
        <p14:creationId xmlns:p14="http://schemas.microsoft.com/office/powerpoint/2010/main" val="78468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3813"/>
            <a:ext cx="6400800" cy="836612"/>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4963"/>
            <a:ext cx="4037013" cy="45243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4963"/>
            <a:ext cx="4038600" cy="45243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293813"/>
            <a:ext cx="6400800" cy="836612"/>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16"/>
          <a:srcRect l="78433"/>
          <a:stretch>
            <a:fillRect/>
          </a:stretch>
        </p:blipFill>
        <p:spPr bwMode="auto">
          <a:xfrm>
            <a:off x="8270875" y="279400"/>
            <a:ext cx="479425" cy="533400"/>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94" r:id="rId13"/>
    <p:sldLayoutId id="2147483697" r:id="rId14"/>
  </p:sldLayoutIdLst>
  <p:txStyles>
    <p:titleStyle>
      <a:lvl1pPr algn="l" defTabSz="449263" rtl="0" eaLnBrk="0" fontAlgn="base" hangingPunct="0">
        <a:lnSpc>
          <a:spcPct val="101000"/>
        </a:lnSpc>
        <a:spcBef>
          <a:spcPct val="0"/>
        </a:spcBef>
        <a:spcAft>
          <a:spcPct val="0"/>
        </a:spcAft>
        <a:buClr>
          <a:srgbClr val="000000"/>
        </a:buClr>
        <a:buSzPct val="100000"/>
        <a:buFont typeface="Verdana" pitchFamily="34" charset="0"/>
        <a:defRPr sz="2400" b="1">
          <a:solidFill>
            <a:srgbClr val="000000"/>
          </a:solidFill>
          <a:latin typeface="+mj-lt"/>
          <a:ea typeface="+mj-ea"/>
          <a:cs typeface="+mj-cs"/>
        </a:defRPr>
      </a:lvl1pPr>
      <a:lvl2pPr algn="l" defTabSz="449263" rtl="0" eaLnBrk="0" fontAlgn="base" hangingPunct="0">
        <a:lnSpc>
          <a:spcPct val="101000"/>
        </a:lnSpc>
        <a:spcBef>
          <a:spcPct val="0"/>
        </a:spcBef>
        <a:spcAft>
          <a:spcPct val="0"/>
        </a:spcAft>
        <a:buClr>
          <a:srgbClr val="000000"/>
        </a:buClr>
        <a:buSzPct val="100000"/>
        <a:buFont typeface="Verdana" pitchFamily="34" charset="0"/>
        <a:defRPr sz="2400" b="1">
          <a:solidFill>
            <a:srgbClr val="000000"/>
          </a:solidFill>
          <a:latin typeface="Verdana" pitchFamily="34" charset="0"/>
        </a:defRPr>
      </a:lvl2pPr>
      <a:lvl3pPr algn="l" defTabSz="449263" rtl="0" eaLnBrk="0" fontAlgn="base" hangingPunct="0">
        <a:lnSpc>
          <a:spcPct val="101000"/>
        </a:lnSpc>
        <a:spcBef>
          <a:spcPct val="0"/>
        </a:spcBef>
        <a:spcAft>
          <a:spcPct val="0"/>
        </a:spcAft>
        <a:buClr>
          <a:srgbClr val="000000"/>
        </a:buClr>
        <a:buSzPct val="100000"/>
        <a:buFont typeface="Verdana" pitchFamily="34" charset="0"/>
        <a:defRPr sz="2400" b="1">
          <a:solidFill>
            <a:srgbClr val="000000"/>
          </a:solidFill>
          <a:latin typeface="Verdana" pitchFamily="34" charset="0"/>
        </a:defRPr>
      </a:lvl3pPr>
      <a:lvl4pPr algn="l" defTabSz="449263" rtl="0" eaLnBrk="0" fontAlgn="base" hangingPunct="0">
        <a:lnSpc>
          <a:spcPct val="101000"/>
        </a:lnSpc>
        <a:spcBef>
          <a:spcPct val="0"/>
        </a:spcBef>
        <a:spcAft>
          <a:spcPct val="0"/>
        </a:spcAft>
        <a:buClr>
          <a:srgbClr val="000000"/>
        </a:buClr>
        <a:buSzPct val="100000"/>
        <a:buFont typeface="Verdana" pitchFamily="34" charset="0"/>
        <a:defRPr sz="2400" b="1">
          <a:solidFill>
            <a:srgbClr val="000000"/>
          </a:solidFill>
          <a:latin typeface="Verdana" pitchFamily="34" charset="0"/>
        </a:defRPr>
      </a:lvl4pPr>
      <a:lvl5pPr algn="l" defTabSz="449263" rtl="0" eaLnBrk="0" fontAlgn="base" hangingPunct="0">
        <a:lnSpc>
          <a:spcPct val="101000"/>
        </a:lnSpc>
        <a:spcBef>
          <a:spcPct val="0"/>
        </a:spcBef>
        <a:spcAft>
          <a:spcPct val="0"/>
        </a:spcAft>
        <a:buClr>
          <a:srgbClr val="000000"/>
        </a:buClr>
        <a:buSzPct val="100000"/>
        <a:buFont typeface="Verdana" pitchFamily="34" charset="0"/>
        <a:defRPr sz="2400" b="1">
          <a:solidFill>
            <a:srgbClr val="000000"/>
          </a:solidFill>
          <a:latin typeface="Verdana" pitchFamily="34" charset="0"/>
        </a:defRPr>
      </a:lvl5pPr>
      <a:lvl6pPr marL="1536700" indent="-215900" algn="l" defTabSz="449263" rtl="0" fontAlgn="base">
        <a:lnSpc>
          <a:spcPct val="101000"/>
        </a:lnSpc>
        <a:spcBef>
          <a:spcPct val="0"/>
        </a:spcBef>
        <a:spcAft>
          <a:spcPct val="0"/>
        </a:spcAft>
        <a:buClr>
          <a:srgbClr val="000000"/>
        </a:buClr>
        <a:buSzPct val="45000"/>
        <a:buFont typeface="Wingdings" pitchFamily="2" charset="2"/>
        <a:defRPr sz="2400" b="1">
          <a:solidFill>
            <a:srgbClr val="000000"/>
          </a:solidFill>
          <a:latin typeface="Verdana" pitchFamily="34" charset="0"/>
        </a:defRPr>
      </a:lvl6pPr>
      <a:lvl7pPr marL="1993900" indent="-215900" algn="l" defTabSz="449263" rtl="0" fontAlgn="base">
        <a:lnSpc>
          <a:spcPct val="101000"/>
        </a:lnSpc>
        <a:spcBef>
          <a:spcPct val="0"/>
        </a:spcBef>
        <a:spcAft>
          <a:spcPct val="0"/>
        </a:spcAft>
        <a:buClr>
          <a:srgbClr val="000000"/>
        </a:buClr>
        <a:buSzPct val="45000"/>
        <a:buFont typeface="Wingdings" pitchFamily="2" charset="2"/>
        <a:defRPr sz="2400" b="1">
          <a:solidFill>
            <a:srgbClr val="000000"/>
          </a:solidFill>
          <a:latin typeface="Verdana" pitchFamily="34" charset="0"/>
        </a:defRPr>
      </a:lvl7pPr>
      <a:lvl8pPr marL="2451100" indent="-215900" algn="l" defTabSz="449263" rtl="0" fontAlgn="base">
        <a:lnSpc>
          <a:spcPct val="101000"/>
        </a:lnSpc>
        <a:spcBef>
          <a:spcPct val="0"/>
        </a:spcBef>
        <a:spcAft>
          <a:spcPct val="0"/>
        </a:spcAft>
        <a:buClr>
          <a:srgbClr val="000000"/>
        </a:buClr>
        <a:buSzPct val="45000"/>
        <a:buFont typeface="Wingdings" pitchFamily="2" charset="2"/>
        <a:defRPr sz="2400" b="1">
          <a:solidFill>
            <a:srgbClr val="000000"/>
          </a:solidFill>
          <a:latin typeface="Verdana" pitchFamily="34" charset="0"/>
        </a:defRPr>
      </a:lvl8pPr>
      <a:lvl9pPr marL="2908300" indent="-215900" algn="l" defTabSz="449263" rtl="0" fontAlgn="base">
        <a:lnSpc>
          <a:spcPct val="101000"/>
        </a:lnSpc>
        <a:spcBef>
          <a:spcPct val="0"/>
        </a:spcBef>
        <a:spcAft>
          <a:spcPct val="0"/>
        </a:spcAft>
        <a:buClr>
          <a:srgbClr val="000000"/>
        </a:buClr>
        <a:buSzPct val="45000"/>
        <a:buFont typeface="Wingdings" pitchFamily="2" charset="2"/>
        <a:defRPr sz="2400" b="1">
          <a:solidFill>
            <a:srgbClr val="000000"/>
          </a:solidFill>
          <a:latin typeface="Verdana" pitchFamily="34" charset="0"/>
        </a:defRPr>
      </a:lvl9pPr>
    </p:titleStyle>
    <p:bodyStyle>
      <a:lvl1pPr marL="187325" indent="-187325" algn="l" defTabSz="449263" rtl="0" eaLnBrk="0" fontAlgn="base" hangingPunct="0">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ea typeface="+mn-ea"/>
          <a:cs typeface="+mn-cs"/>
        </a:defRPr>
      </a:lvl1pPr>
      <a:lvl2pPr marL="573088" indent="-195263" algn="l" defTabSz="449263" rtl="0" eaLnBrk="0" fontAlgn="base" hangingPunct="0">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defRPr>
      </a:lvl2pPr>
      <a:lvl3pPr marL="1277938" indent="-228600" algn="l" defTabSz="449263" rtl="0" eaLnBrk="0" fontAlgn="base" hangingPunct="0">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defRPr>
      </a:lvl3pPr>
      <a:lvl4pPr marL="1697038" indent="-228600" algn="l" defTabSz="449263" rtl="0" eaLnBrk="0" fontAlgn="base" hangingPunct="0">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defRPr>
      </a:lvl4pPr>
      <a:lvl5pPr marL="2116138" indent="-228600" algn="l" defTabSz="449263" rtl="0" eaLnBrk="0" fontAlgn="base" hangingPunct="0">
        <a:lnSpc>
          <a:spcPct val="101000"/>
        </a:lnSpc>
        <a:spcBef>
          <a:spcPts val="400"/>
        </a:spcBef>
        <a:spcAft>
          <a:spcPct val="0"/>
        </a:spcAft>
        <a:buClr>
          <a:srgbClr val="000000"/>
        </a:buClr>
        <a:buSzPct val="100000"/>
        <a:buFont typeface="Verdana" pitchFamily="34" charset="0"/>
        <a:buChar char="»"/>
        <a:defRPr sz="1600">
          <a:solidFill>
            <a:srgbClr val="FF0000"/>
          </a:solidFill>
          <a:latin typeface="+mn-lt"/>
        </a:defRPr>
      </a:lvl5pPr>
      <a:lvl6pPr marL="2573338" indent="-228600" algn="l" defTabSz="449263" rtl="0" fontAlgn="base">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defRPr>
      </a:lvl6pPr>
      <a:lvl7pPr marL="3030538" indent="-228600" algn="l" defTabSz="449263" rtl="0" fontAlgn="base">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defRPr>
      </a:lvl7pPr>
      <a:lvl8pPr marL="3487738" indent="-228600" algn="l" defTabSz="449263" rtl="0" fontAlgn="base">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defRPr>
      </a:lvl8pPr>
      <a:lvl9pPr marL="3944938" indent="-228600" algn="l" defTabSz="449263" rtl="0" fontAlgn="base">
        <a:lnSpc>
          <a:spcPct val="101000"/>
        </a:lnSpc>
        <a:spcBef>
          <a:spcPts val="400"/>
        </a:spcBef>
        <a:spcAft>
          <a:spcPct val="0"/>
        </a:spcAft>
        <a:buClr>
          <a:srgbClr val="000000"/>
        </a:buClr>
        <a:buSzPct val="100000"/>
        <a:buFont typeface="Verdana" pitchFamily="34" charset="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www.displace-project.or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82550" y="330201"/>
            <a:ext cx="8237538" cy="1442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9pPr>
          </a:lstStyle>
          <a:p>
            <a:pPr algn="ctr" eaLnBrk="1">
              <a:lnSpc>
                <a:spcPct val="100000"/>
              </a:lnSpc>
            </a:pPr>
            <a:r>
              <a:rPr lang="en-GB" altLang="da-DK" sz="2800" b="1" dirty="0" smtClean="0">
                <a:solidFill>
                  <a:srgbClr val="000000"/>
                </a:solidFill>
                <a:latin typeface="Times New Roman" pitchFamily="16" charset="0"/>
                <a:ea typeface="Palatino Linotype" pitchFamily="16" charset="0"/>
                <a:cs typeface="Palatino Linotype" pitchFamily="16" charset="0"/>
              </a:rPr>
              <a:t>Integrated </a:t>
            </a:r>
            <a:r>
              <a:rPr lang="en-GB" altLang="da-DK" sz="2800" b="1" dirty="0">
                <a:solidFill>
                  <a:srgbClr val="000000"/>
                </a:solidFill>
                <a:latin typeface="Times New Roman" pitchFamily="16" charset="0"/>
                <a:ea typeface="Palatino Linotype" pitchFamily="16" charset="0"/>
                <a:cs typeface="Palatino Linotype" pitchFamily="16" charset="0"/>
              </a:rPr>
              <a:t>End-to-End </a:t>
            </a:r>
            <a:r>
              <a:rPr lang="en-GB" altLang="da-DK" sz="2800" b="1" dirty="0" smtClean="0">
                <a:solidFill>
                  <a:srgbClr val="000000"/>
                </a:solidFill>
                <a:latin typeface="Times New Roman" pitchFamily="16" charset="0"/>
                <a:ea typeface="Palatino Linotype" pitchFamily="16" charset="0"/>
                <a:cs typeface="Palatino Linotype" pitchFamily="16" charset="0"/>
              </a:rPr>
              <a:t>and Fisheries Bio-Economic </a:t>
            </a:r>
            <a:r>
              <a:rPr lang="en-GB" altLang="da-DK" sz="2800" b="1" dirty="0" err="1" smtClean="0">
                <a:solidFill>
                  <a:srgbClr val="000000"/>
                </a:solidFill>
                <a:latin typeface="Times New Roman" pitchFamily="16" charset="0"/>
                <a:ea typeface="Palatino Linotype" pitchFamily="16" charset="0"/>
                <a:cs typeface="Palatino Linotype" pitchFamily="16" charset="0"/>
              </a:rPr>
              <a:t>Modeling</a:t>
            </a:r>
            <a:r>
              <a:rPr lang="en-GB" altLang="da-DK" sz="2800" b="1" dirty="0" smtClean="0">
                <a:solidFill>
                  <a:srgbClr val="000000"/>
                </a:solidFill>
                <a:latin typeface="Times New Roman" pitchFamily="16" charset="0"/>
                <a:ea typeface="Palatino Linotype" pitchFamily="16" charset="0"/>
                <a:cs typeface="Palatino Linotype" pitchFamily="16" charset="0"/>
              </a:rPr>
              <a:t> for Evaluating </a:t>
            </a:r>
            <a:r>
              <a:rPr lang="en-GB" altLang="da-DK" sz="2800" b="1" dirty="0">
                <a:solidFill>
                  <a:srgbClr val="000000"/>
                </a:solidFill>
                <a:latin typeface="Times New Roman" pitchFamily="16" charset="0"/>
                <a:ea typeface="Palatino Linotype" pitchFamily="16" charset="0"/>
                <a:cs typeface="Palatino Linotype" pitchFamily="16" charset="0"/>
              </a:rPr>
              <a:t>Ecosystem-Wide Effects of </a:t>
            </a:r>
            <a:r>
              <a:rPr lang="en-GB" altLang="da-DK" sz="2800" b="1" dirty="0" smtClean="0">
                <a:solidFill>
                  <a:srgbClr val="000000"/>
                </a:solidFill>
                <a:latin typeface="Times New Roman" pitchFamily="16" charset="0"/>
                <a:ea typeface="Palatino Linotype" pitchFamily="16" charset="0"/>
                <a:cs typeface="Palatino Linotype" pitchFamily="16" charset="0"/>
              </a:rPr>
              <a:t>Human Pressures </a:t>
            </a:r>
            <a:r>
              <a:rPr lang="en-GB" altLang="da-DK" sz="2800" b="1" dirty="0">
                <a:solidFill>
                  <a:srgbClr val="000000"/>
                </a:solidFill>
                <a:latin typeface="Times New Roman" pitchFamily="16" charset="0"/>
                <a:ea typeface="Palatino Linotype" pitchFamily="16" charset="0"/>
                <a:cs typeface="Palatino Linotype" pitchFamily="16" charset="0"/>
              </a:rPr>
              <a:t>in the Baltic Sea</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r="25264"/>
          <a:stretch>
            <a:fillRect/>
          </a:stretch>
        </p:blipFill>
        <p:spPr bwMode="auto">
          <a:xfrm>
            <a:off x="6790412" y="4758453"/>
            <a:ext cx="2282825" cy="1133475"/>
          </a:xfrm>
          <a:prstGeom prst="rect">
            <a:avLst/>
          </a:prstGeom>
          <a:noFill/>
          <a:ln>
            <a:noFill/>
          </a:ln>
          <a:effectLst/>
          <a:extLst>
            <a:ext uri="{909E8E84-426E-40DD-AFC4-6F175D3DCCD1}">
              <a14:hiddenFill xmlns:a14="http://schemas.microsoft.com/office/drawing/2010/main">
                <a:blipFill dpi="0" rotWithShape="0">
                  <a:blip/>
                  <a:srcRect r="25264"/>
                  <a:stretch>
                    <a:fillRect/>
                  </a:stretch>
                </a:blipFill>
              </a14:hiddenFill>
            </a:ext>
            <a:ext uri="{91240B29-F687-4F45-9708-019B960494DF}">
              <a14:hiddenLine xmlns:a14="http://schemas.microsoft.com/office/drawing/2010/main" w="93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488" y="2019300"/>
            <a:ext cx="1562100" cy="1249363"/>
          </a:xfrm>
          <a:prstGeom prst="rect">
            <a:avLst/>
          </a:prstGeom>
          <a:noFill/>
          <a:ln w="38160">
            <a:solidFill>
              <a:srgbClr val="000000"/>
            </a:solidFill>
            <a:miter lim="800000"/>
            <a:headEnd/>
            <a:tailEnd/>
          </a:ln>
          <a:effectLst>
            <a:outerShdw dist="37675" dir="2700000" algn="ctr" rotWithShape="0">
              <a:srgbClr val="000000">
                <a:alpha val="4303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81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3343275"/>
            <a:ext cx="1562100" cy="1249363"/>
          </a:xfrm>
          <a:prstGeom prst="rect">
            <a:avLst/>
          </a:prstGeom>
          <a:noFill/>
          <a:ln w="38160">
            <a:solidFill>
              <a:srgbClr val="000000"/>
            </a:solidFill>
            <a:miter lim="800000"/>
            <a:headEnd/>
            <a:tailEnd/>
          </a:ln>
          <a:effectLst>
            <a:outerShdw dist="37675" dir="2700000" algn="ctr" rotWithShape="0">
              <a:srgbClr val="000000">
                <a:alpha val="4303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81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5725" y="2025650"/>
            <a:ext cx="1562100" cy="1249363"/>
          </a:xfrm>
          <a:prstGeom prst="rect">
            <a:avLst/>
          </a:prstGeom>
          <a:noFill/>
          <a:ln w="38160">
            <a:solidFill>
              <a:srgbClr val="000000"/>
            </a:solidFill>
            <a:miter lim="800000"/>
            <a:headEnd/>
            <a:tailEnd/>
          </a:ln>
          <a:effectLst>
            <a:outerShdw dist="37675" dir="2700000" algn="ctr" rotWithShape="0">
              <a:srgbClr val="000000">
                <a:alpha val="4303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819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963" y="3343275"/>
            <a:ext cx="1562100" cy="1239838"/>
          </a:xfrm>
          <a:prstGeom prst="rect">
            <a:avLst/>
          </a:prstGeom>
          <a:noFill/>
          <a:ln w="38160">
            <a:solidFill>
              <a:srgbClr val="000000"/>
            </a:solidFill>
            <a:miter lim="800000"/>
            <a:headEnd/>
            <a:tailEnd/>
          </a:ln>
          <a:effectLst>
            <a:outerShdw dist="37675" dir="2700000" algn="ctr" rotWithShape="0">
              <a:srgbClr val="000000">
                <a:alpha val="4303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820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63" y="5754688"/>
            <a:ext cx="5159375" cy="93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4" name="AutoShape 8"/>
          <p:cNvSpPr>
            <a:spLocks noChangeArrowheads="1"/>
          </p:cNvSpPr>
          <p:nvPr/>
        </p:nvSpPr>
        <p:spPr bwMode="auto">
          <a:xfrm>
            <a:off x="969962" y="5013176"/>
            <a:ext cx="6256585" cy="1008112"/>
          </a:xfrm>
          <a:custGeom>
            <a:avLst/>
            <a:gdLst>
              <a:gd name="G0" fmla="*/ 18978 1 2"/>
              <a:gd name="G1" fmla="*/ 2140 1 2"/>
              <a:gd name="G2" fmla="+- 2140 0 0"/>
              <a:gd name="G3" fmla="+- 18978 0 0"/>
            </a:gdLst>
            <a:ahLst/>
            <a:cxnLst>
              <a:cxn ang="0">
                <a:pos x="r" y="vc"/>
              </a:cxn>
              <a:cxn ang="5400000">
                <a:pos x="hc" y="b"/>
              </a:cxn>
              <a:cxn ang="10800000">
                <a:pos x="l" y="vc"/>
              </a:cxn>
              <a:cxn ang="16200000">
                <a:pos x="hc" y="t"/>
              </a:cxn>
            </a:cxnLst>
            <a:rect l="0" t="0" r="0" b="0"/>
            <a:pathLst>
              <a:path>
                <a:moveTo>
                  <a:pt x="0" y="0"/>
                </a:moveTo>
                <a:lnTo>
                  <a:pt x="18978" y="0"/>
                </a:lnTo>
                <a:lnTo>
                  <a:pt x="18978" y="2140"/>
                </a:lnTo>
                <a:lnTo>
                  <a:pt x="0" y="214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40" tIns="48240" rIns="96840" bIns="4824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charset="0"/>
                <a:ea typeface="Droid Sans Fallback" charset="0"/>
                <a:cs typeface="Droid Sans Fallback" charset="0"/>
              </a:defRPr>
            </a:lvl9pPr>
          </a:lstStyle>
          <a:p>
            <a:pPr>
              <a:lnSpc>
                <a:spcPct val="100000"/>
              </a:lnSpc>
              <a:defRPr/>
            </a:pPr>
            <a:r>
              <a:rPr lang="en-US" altLang="da-DK" sz="1800" dirty="0" smtClean="0">
                <a:latin typeface="Calibri" pitchFamily="34" charset="0"/>
                <a:cs typeface="Calibri" pitchFamily="34" charset="0"/>
              </a:rPr>
              <a:t>J. Rasmus Nielsen, Artur Palacz, Sieme Bossier, </a:t>
            </a:r>
          </a:p>
          <a:p>
            <a:pPr>
              <a:lnSpc>
                <a:spcPct val="100000"/>
              </a:lnSpc>
              <a:defRPr/>
            </a:pPr>
            <a:r>
              <a:rPr lang="en-US" altLang="da-DK" sz="1800" dirty="0" smtClean="0">
                <a:latin typeface="Calibri" pitchFamily="34" charset="0"/>
                <a:cs typeface="Calibri" pitchFamily="34" charset="0"/>
              </a:rPr>
              <a:t>Francois Bastardie,  Asbjørn Christensen,  Kerstin Geitner </a:t>
            </a:r>
          </a:p>
          <a:p>
            <a:pPr>
              <a:lnSpc>
                <a:spcPct val="100000"/>
              </a:lnSpc>
              <a:defRPr/>
            </a:pPr>
            <a:r>
              <a:rPr lang="en-US" altLang="da-DK" sz="1800" dirty="0" smtClean="0">
                <a:latin typeface="Calibri" pitchFamily="34" charset="0"/>
                <a:cs typeface="Calibri" pitchFamily="34" charset="0"/>
              </a:rPr>
              <a:t>and Elisabeth A. Fulton. </a:t>
            </a:r>
            <a:r>
              <a:rPr lang="en-US" altLang="da-DK" sz="1800" i="1" dirty="0" smtClean="0">
                <a:solidFill>
                  <a:srgbClr val="0066CC"/>
                </a:solidFill>
                <a:latin typeface="Calibri" pitchFamily="34" charset="0"/>
                <a:cs typeface="Calibri" pitchFamily="34" charset="0"/>
              </a:rPr>
              <a:t>     </a:t>
            </a:r>
          </a:p>
          <a:p>
            <a:pPr marL="363538" indent="-360363">
              <a:lnSpc>
                <a:spcPct val="80000"/>
              </a:lnSpc>
              <a:spcBef>
                <a:spcPts val="250"/>
              </a:spcBef>
              <a:defRPr/>
            </a:pPr>
            <a:r>
              <a:rPr lang="en-US" altLang="da-DK" sz="1200" b="1" dirty="0" smtClean="0">
                <a:solidFill>
                  <a:srgbClr val="0066CC"/>
                </a:solidFill>
                <a:latin typeface="Times New Roman" pitchFamily="16" charset="0"/>
              </a:rPr>
              <a:t>          </a:t>
            </a:r>
          </a:p>
          <a:p>
            <a:pPr marL="363538" indent="-360363">
              <a:lnSpc>
                <a:spcPct val="80000"/>
              </a:lnSpc>
              <a:spcBef>
                <a:spcPts val="325"/>
              </a:spcBef>
              <a:defRPr/>
            </a:pPr>
            <a:endParaRPr lang="en-US" altLang="da-DK" sz="1600" b="1" dirty="0" smtClean="0">
              <a:latin typeface="Verdana" pitchFamily="32" charset="0"/>
            </a:endParaRPr>
          </a:p>
          <a:p>
            <a:pPr marL="363538" indent="-360363">
              <a:lnSpc>
                <a:spcPct val="80000"/>
              </a:lnSpc>
              <a:spcBef>
                <a:spcPts val="325"/>
              </a:spcBef>
              <a:defRPr/>
            </a:pPr>
            <a:endParaRPr lang="en-US" altLang="da-DK" sz="1600" b="1" dirty="0" smtClean="0">
              <a:latin typeface="Verdana" pitchFamily="32" charset="0"/>
            </a:endParaRPr>
          </a:p>
        </p:txBody>
      </p:sp>
    </p:spTree>
    <p:extLst>
      <p:ext uri="{BB962C8B-B14F-4D97-AF65-F5344CB8AC3E}">
        <p14:creationId xmlns:p14="http://schemas.microsoft.com/office/powerpoint/2010/main" val="2652921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
          <p:cNvSpPr>
            <a:spLocks noChangeArrowheads="1"/>
          </p:cNvSpPr>
          <p:nvPr/>
        </p:nvSpPr>
        <p:spPr bwMode="auto">
          <a:xfrm>
            <a:off x="165100" y="188913"/>
            <a:ext cx="8228013" cy="431775"/>
          </a:xfrm>
          <a:custGeom>
            <a:avLst/>
            <a:gdLst>
              <a:gd name="T0" fmla="*/ 8228013 w 8228013"/>
              <a:gd name="T1" fmla="*/ 360363 h 720725"/>
              <a:gd name="T2" fmla="*/ 4114007 w 8228013"/>
              <a:gd name="T3" fmla="*/ 720725 h 720725"/>
              <a:gd name="T4" fmla="*/ 0 w 8228013"/>
              <a:gd name="T5" fmla="*/ 360363 h 720725"/>
              <a:gd name="T6" fmla="*/ 4114007 w 8228013"/>
              <a:gd name="T7" fmla="*/ 0 h 720725"/>
              <a:gd name="T8" fmla="*/ 0 60000 65536"/>
              <a:gd name="T9" fmla="*/ 5898240 60000 65536"/>
              <a:gd name="T10" fmla="*/ 11796480 60000 65536"/>
              <a:gd name="T11" fmla="*/ 17694720 60000 65536"/>
              <a:gd name="T12" fmla="*/ 0 w 8228013"/>
              <a:gd name="T13" fmla="*/ 0 h 720725"/>
              <a:gd name="T14" fmla="*/ 8228013 w 8228013"/>
              <a:gd name="T15" fmla="*/ 720725 h 720725"/>
            </a:gdLst>
            <a:ahLst/>
            <a:cxnLst>
              <a:cxn ang="T8">
                <a:pos x="T0" y="T1"/>
              </a:cxn>
              <a:cxn ang="T9">
                <a:pos x="T2" y="T3"/>
              </a:cxn>
              <a:cxn ang="T10">
                <a:pos x="T4" y="T5"/>
              </a:cxn>
              <a:cxn ang="T11">
                <a:pos x="T6" y="T7"/>
              </a:cxn>
            </a:cxnLst>
            <a:rect l="T12" t="T13" r="T14" b="T15"/>
            <a:pathLst>
              <a:path w="8228013" h="720725">
                <a:moveTo>
                  <a:pt x="0" y="0"/>
                </a:moveTo>
                <a:lnTo>
                  <a:pt x="22856" y="0"/>
                </a:lnTo>
                <a:lnTo>
                  <a:pt x="22856" y="2004"/>
                </a:lnTo>
                <a:lnTo>
                  <a:pt x="0" y="200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800" tIns="10800" rIns="82800" bIns="41400"/>
          <a:lstStyle/>
          <a:p>
            <a:pPr hangingPunct="1">
              <a:lnSpc>
                <a:spcPct val="100000"/>
              </a:lnSpc>
              <a:tabLst>
                <a:tab pos="655638" algn="l"/>
                <a:tab pos="1312863" algn="l"/>
                <a:tab pos="1968500" algn="l"/>
                <a:tab pos="2625725" algn="l"/>
                <a:tab pos="3282950" algn="l"/>
                <a:tab pos="3938588" algn="l"/>
                <a:tab pos="4595813" algn="l"/>
                <a:tab pos="5253038" algn="l"/>
                <a:tab pos="5908675" algn="l"/>
                <a:tab pos="6565900" algn="l"/>
                <a:tab pos="7221538" algn="l"/>
                <a:tab pos="7878763" algn="l"/>
              </a:tabLst>
            </a:pPr>
            <a:r>
              <a:rPr lang="en-US" altLang="da-DK" sz="2800" b="1" dirty="0">
                <a:solidFill>
                  <a:srgbClr val="C00000"/>
                </a:solidFill>
                <a:latin typeface="Times New Roman" pitchFamily="16" charset="0"/>
              </a:rPr>
              <a:t>Integrated eutrophication scenario evaluation: </a:t>
            </a:r>
          </a:p>
        </p:txBody>
      </p:sp>
      <p:sp>
        <p:nvSpPr>
          <p:cNvPr id="20483" name="AutoShape 2"/>
          <p:cNvSpPr>
            <a:spLocks noChangeArrowheads="1"/>
          </p:cNvSpPr>
          <p:nvPr/>
        </p:nvSpPr>
        <p:spPr bwMode="auto">
          <a:xfrm>
            <a:off x="323850" y="980728"/>
            <a:ext cx="8235950" cy="3938086"/>
          </a:xfrm>
          <a:custGeom>
            <a:avLst/>
            <a:gdLst>
              <a:gd name="T0" fmla="*/ 8235950 w 8235950"/>
              <a:gd name="T1" fmla="*/ 2329657 h 4659313"/>
              <a:gd name="T2" fmla="*/ 4117975 w 8235950"/>
              <a:gd name="T3" fmla="*/ 4659313 h 4659313"/>
              <a:gd name="T4" fmla="*/ 0 w 8235950"/>
              <a:gd name="T5" fmla="*/ 2329657 h 4659313"/>
              <a:gd name="T6" fmla="*/ 4117975 w 8235950"/>
              <a:gd name="T7" fmla="*/ 0 h 4659313"/>
              <a:gd name="T8" fmla="*/ 0 60000 65536"/>
              <a:gd name="T9" fmla="*/ 5898240 60000 65536"/>
              <a:gd name="T10" fmla="*/ 11796480 60000 65536"/>
              <a:gd name="T11" fmla="*/ 17694720 60000 65536"/>
              <a:gd name="T12" fmla="*/ 0 w 8235950"/>
              <a:gd name="T13" fmla="*/ 0 h 4659313"/>
              <a:gd name="T14" fmla="*/ 8235950 w 8235950"/>
              <a:gd name="T15" fmla="*/ 4659313 h 4659313"/>
            </a:gdLst>
            <a:ahLst/>
            <a:cxnLst>
              <a:cxn ang="T8">
                <a:pos x="T0" y="T1"/>
              </a:cxn>
              <a:cxn ang="T9">
                <a:pos x="T2" y="T3"/>
              </a:cxn>
              <a:cxn ang="T10">
                <a:pos x="T4" y="T5"/>
              </a:cxn>
              <a:cxn ang="T11">
                <a:pos x="T6" y="T7"/>
              </a:cxn>
            </a:cxnLst>
            <a:rect l="T12" t="T13" r="T14" b="T15"/>
            <a:pathLst>
              <a:path w="8235950" h="4659313">
                <a:moveTo>
                  <a:pt x="0" y="0"/>
                </a:moveTo>
                <a:lnTo>
                  <a:pt x="22879" y="0"/>
                </a:lnTo>
                <a:lnTo>
                  <a:pt x="22879" y="12942"/>
                </a:lnTo>
                <a:lnTo>
                  <a:pt x="0" y="12942"/>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marL="95250" indent="1588">
              <a:lnSpc>
                <a:spcPct val="100000"/>
              </a:lnSpc>
              <a:tabLst>
                <a:tab pos="388938" algn="l"/>
                <a:tab pos="492125" algn="l"/>
                <a:tab pos="906463" algn="l"/>
                <a:tab pos="1320800" algn="l"/>
                <a:tab pos="1735138" algn="l"/>
                <a:tab pos="2151063" algn="l"/>
                <a:tab pos="2565400" algn="l"/>
                <a:tab pos="2979738" algn="l"/>
                <a:tab pos="3394075" algn="l"/>
                <a:tab pos="3810000" algn="l"/>
                <a:tab pos="4224338" algn="l"/>
                <a:tab pos="4638675" algn="l"/>
                <a:tab pos="5053013" algn="l"/>
                <a:tab pos="5468938" algn="l"/>
                <a:tab pos="5883275" algn="l"/>
                <a:tab pos="6297613" algn="l"/>
                <a:tab pos="6711950" algn="l"/>
                <a:tab pos="7127875" algn="l"/>
                <a:tab pos="7542213" algn="l"/>
                <a:tab pos="7956550" algn="l"/>
                <a:tab pos="8370888" algn="l"/>
              </a:tabLst>
            </a:pPr>
            <a:r>
              <a:rPr lang="en-US" altLang="da-DK" sz="1800" b="1" dirty="0">
                <a:solidFill>
                  <a:srgbClr val="000000"/>
                </a:solidFill>
                <a:latin typeface="Arial" pitchFamily="34" charset="0"/>
                <a:cs typeface="Arial" pitchFamily="34" charset="0"/>
              </a:rPr>
              <a:t>In Baltic Atlantis 3 nutrient load reduction scenarios are applied with the same new forcing repeated for 20 years </a:t>
            </a:r>
            <a:r>
              <a:rPr lang="en-US" altLang="da-DK" sz="1800" b="1" dirty="0" smtClean="0">
                <a:solidFill>
                  <a:srgbClr val="000000"/>
                </a:solidFill>
                <a:latin typeface="Arial" pitchFamily="34" charset="0"/>
                <a:cs typeface="Arial" pitchFamily="34" charset="0"/>
              </a:rPr>
              <a:t>forecast to </a:t>
            </a:r>
            <a:r>
              <a:rPr lang="en-US" altLang="da-DK" sz="1800" b="1" dirty="0">
                <a:solidFill>
                  <a:srgbClr val="000000"/>
                </a:solidFill>
                <a:latin typeface="Arial" pitchFamily="34" charset="0"/>
                <a:cs typeface="Arial" pitchFamily="34" charset="0"/>
              </a:rPr>
              <a:t>bring the system to new near-equilibrium:</a:t>
            </a:r>
          </a:p>
          <a:p>
            <a:pPr marL="388938" indent="-292100">
              <a:lnSpc>
                <a:spcPct val="100000"/>
              </a:lnSpc>
              <a:tabLst>
                <a:tab pos="388938" algn="l"/>
                <a:tab pos="492125" algn="l"/>
                <a:tab pos="906463" algn="l"/>
                <a:tab pos="1320800" algn="l"/>
                <a:tab pos="1735138" algn="l"/>
                <a:tab pos="2151063" algn="l"/>
                <a:tab pos="2565400" algn="l"/>
                <a:tab pos="2979738" algn="l"/>
                <a:tab pos="3394075" algn="l"/>
                <a:tab pos="3810000" algn="l"/>
                <a:tab pos="4224338" algn="l"/>
                <a:tab pos="4638675" algn="l"/>
                <a:tab pos="5053013" algn="l"/>
                <a:tab pos="5468938" algn="l"/>
                <a:tab pos="5883275" algn="l"/>
                <a:tab pos="6297613" algn="l"/>
                <a:tab pos="6711950" algn="l"/>
                <a:tab pos="7127875" algn="l"/>
                <a:tab pos="7542213" algn="l"/>
                <a:tab pos="7956550" algn="l"/>
                <a:tab pos="8370888" algn="l"/>
              </a:tabLst>
            </a:pPr>
            <a:endParaRPr lang="en-US" altLang="da-DK" sz="1600" dirty="0">
              <a:solidFill>
                <a:srgbClr val="000000"/>
              </a:solidFill>
              <a:latin typeface="Arial" pitchFamily="34" charset="0"/>
              <a:cs typeface="Arial" pitchFamily="34" charset="0"/>
            </a:endParaRPr>
          </a:p>
          <a:p>
            <a:pPr marL="388938" indent="-292100">
              <a:lnSpc>
                <a:spcPct val="100000"/>
              </a:lnSpc>
              <a:buSzPct val="45000"/>
              <a:buFont typeface="Wingdings" charset="2"/>
              <a:buChar char=""/>
              <a:tabLst>
                <a:tab pos="388938" algn="l"/>
                <a:tab pos="492125" algn="l"/>
                <a:tab pos="906463" algn="l"/>
                <a:tab pos="1320800" algn="l"/>
                <a:tab pos="1735138" algn="l"/>
                <a:tab pos="2151063" algn="l"/>
                <a:tab pos="2565400" algn="l"/>
                <a:tab pos="2979738" algn="l"/>
                <a:tab pos="3394075" algn="l"/>
                <a:tab pos="3810000" algn="l"/>
                <a:tab pos="4224338" algn="l"/>
                <a:tab pos="4638675" algn="l"/>
                <a:tab pos="5053013" algn="l"/>
                <a:tab pos="5468938" algn="l"/>
                <a:tab pos="5883275" algn="l"/>
                <a:tab pos="6297613" algn="l"/>
                <a:tab pos="6711950" algn="l"/>
                <a:tab pos="7127875" algn="l"/>
                <a:tab pos="7542213" algn="l"/>
                <a:tab pos="7956550" algn="l"/>
                <a:tab pos="8370888" algn="l"/>
              </a:tabLst>
            </a:pPr>
            <a:r>
              <a:rPr lang="en-US" altLang="da-DK" sz="1800" b="1" dirty="0">
                <a:solidFill>
                  <a:srgbClr val="000000"/>
                </a:solidFill>
                <a:latin typeface="Arial" pitchFamily="34" charset="0"/>
                <a:cs typeface="Arial" pitchFamily="34" charset="0"/>
              </a:rPr>
              <a:t>Scenario 1:</a:t>
            </a:r>
            <a:r>
              <a:rPr lang="en-US" altLang="da-DK" sz="1800" dirty="0">
                <a:solidFill>
                  <a:srgbClr val="000000"/>
                </a:solidFill>
                <a:latin typeface="Arial" pitchFamily="34" charset="0"/>
                <a:cs typeface="Arial" pitchFamily="34" charset="0"/>
              </a:rPr>
              <a:t> Reduction of single country nutrient loads: 33% reduction of Danish contribution to N river load in Kattegat, the Sound and Western Baltic areas</a:t>
            </a:r>
            <a:r>
              <a:rPr lang="en-US" altLang="da-DK" sz="1800" dirty="0" smtClean="0">
                <a:solidFill>
                  <a:srgbClr val="000000"/>
                </a:solidFill>
                <a:latin typeface="Arial" pitchFamily="34" charset="0"/>
                <a:cs typeface="Arial" pitchFamily="34" charset="0"/>
              </a:rPr>
              <a:t>.</a:t>
            </a:r>
          </a:p>
          <a:p>
            <a:pPr marL="388938" indent="-292100">
              <a:lnSpc>
                <a:spcPct val="100000"/>
              </a:lnSpc>
              <a:buSzPct val="45000"/>
              <a:buFont typeface="Wingdings" charset="2"/>
              <a:buChar char=""/>
              <a:tabLst>
                <a:tab pos="388938" algn="l"/>
                <a:tab pos="492125" algn="l"/>
                <a:tab pos="906463" algn="l"/>
                <a:tab pos="1320800" algn="l"/>
                <a:tab pos="1735138" algn="l"/>
                <a:tab pos="2151063" algn="l"/>
                <a:tab pos="2565400" algn="l"/>
                <a:tab pos="2979738" algn="l"/>
                <a:tab pos="3394075" algn="l"/>
                <a:tab pos="3810000" algn="l"/>
                <a:tab pos="4224338" algn="l"/>
                <a:tab pos="4638675" algn="l"/>
                <a:tab pos="5053013" algn="l"/>
                <a:tab pos="5468938" algn="l"/>
                <a:tab pos="5883275" algn="l"/>
                <a:tab pos="6297613" algn="l"/>
                <a:tab pos="6711950" algn="l"/>
                <a:tab pos="7127875" algn="l"/>
                <a:tab pos="7542213" algn="l"/>
                <a:tab pos="7956550" algn="l"/>
                <a:tab pos="8370888" algn="l"/>
              </a:tabLst>
            </a:pPr>
            <a:endParaRPr lang="en-US" altLang="da-DK" sz="1800" dirty="0">
              <a:solidFill>
                <a:srgbClr val="000000"/>
              </a:solidFill>
              <a:latin typeface="Arial" pitchFamily="34" charset="0"/>
              <a:cs typeface="Arial" pitchFamily="34" charset="0"/>
            </a:endParaRPr>
          </a:p>
          <a:p>
            <a:pPr marL="388938" indent="-292100">
              <a:lnSpc>
                <a:spcPct val="100000"/>
              </a:lnSpc>
              <a:buSzPct val="45000"/>
              <a:buFont typeface="Wingdings" charset="2"/>
              <a:buChar char=""/>
              <a:tabLst>
                <a:tab pos="388938" algn="l"/>
                <a:tab pos="492125" algn="l"/>
                <a:tab pos="906463" algn="l"/>
                <a:tab pos="1320800" algn="l"/>
                <a:tab pos="1735138" algn="l"/>
                <a:tab pos="2151063" algn="l"/>
                <a:tab pos="2565400" algn="l"/>
                <a:tab pos="2979738" algn="l"/>
                <a:tab pos="3394075" algn="l"/>
                <a:tab pos="3810000" algn="l"/>
                <a:tab pos="4224338" algn="l"/>
                <a:tab pos="4638675" algn="l"/>
                <a:tab pos="5053013" algn="l"/>
                <a:tab pos="5468938" algn="l"/>
                <a:tab pos="5883275" algn="l"/>
                <a:tab pos="6297613" algn="l"/>
                <a:tab pos="6711950" algn="l"/>
                <a:tab pos="7127875" algn="l"/>
                <a:tab pos="7542213" algn="l"/>
                <a:tab pos="7956550" algn="l"/>
                <a:tab pos="8370888" algn="l"/>
              </a:tabLst>
            </a:pPr>
            <a:r>
              <a:rPr lang="en-US" altLang="da-DK" sz="1800" b="1" dirty="0">
                <a:solidFill>
                  <a:srgbClr val="000000"/>
                </a:solidFill>
                <a:latin typeface="Arial" pitchFamily="34" charset="0"/>
                <a:cs typeface="Arial" pitchFamily="34" charset="0"/>
              </a:rPr>
              <a:t>Scenario 2:</a:t>
            </a:r>
            <a:r>
              <a:rPr lang="en-US" altLang="da-DK" sz="1800" dirty="0">
                <a:solidFill>
                  <a:srgbClr val="000000"/>
                </a:solidFill>
                <a:latin typeface="Arial" pitchFamily="34" charset="0"/>
                <a:cs typeface="Arial" pitchFamily="34" charset="0"/>
              </a:rPr>
              <a:t> Reduction of single countries nutrient loads: 33% reduction on DK+SWE+GER N river loads in those areas</a:t>
            </a:r>
            <a:r>
              <a:rPr lang="en-US" altLang="da-DK" sz="1800" dirty="0" smtClean="0">
                <a:solidFill>
                  <a:srgbClr val="000000"/>
                </a:solidFill>
                <a:latin typeface="Arial" pitchFamily="34" charset="0"/>
                <a:cs typeface="Arial" pitchFamily="34" charset="0"/>
              </a:rPr>
              <a:t>.</a:t>
            </a:r>
          </a:p>
          <a:p>
            <a:pPr marL="388938" indent="-292100">
              <a:lnSpc>
                <a:spcPct val="100000"/>
              </a:lnSpc>
              <a:buSzPct val="45000"/>
              <a:buFont typeface="Wingdings" charset="2"/>
              <a:buChar char=""/>
              <a:tabLst>
                <a:tab pos="388938" algn="l"/>
                <a:tab pos="492125" algn="l"/>
                <a:tab pos="906463" algn="l"/>
                <a:tab pos="1320800" algn="l"/>
                <a:tab pos="1735138" algn="l"/>
                <a:tab pos="2151063" algn="l"/>
                <a:tab pos="2565400" algn="l"/>
                <a:tab pos="2979738" algn="l"/>
                <a:tab pos="3394075" algn="l"/>
                <a:tab pos="3810000" algn="l"/>
                <a:tab pos="4224338" algn="l"/>
                <a:tab pos="4638675" algn="l"/>
                <a:tab pos="5053013" algn="l"/>
                <a:tab pos="5468938" algn="l"/>
                <a:tab pos="5883275" algn="l"/>
                <a:tab pos="6297613" algn="l"/>
                <a:tab pos="6711950" algn="l"/>
                <a:tab pos="7127875" algn="l"/>
                <a:tab pos="7542213" algn="l"/>
                <a:tab pos="7956550" algn="l"/>
                <a:tab pos="8370888" algn="l"/>
              </a:tabLst>
            </a:pPr>
            <a:endParaRPr lang="en-US" altLang="da-DK" sz="1800" dirty="0">
              <a:solidFill>
                <a:srgbClr val="000000"/>
              </a:solidFill>
              <a:latin typeface="Arial" pitchFamily="34" charset="0"/>
              <a:cs typeface="Arial" pitchFamily="34" charset="0"/>
            </a:endParaRPr>
          </a:p>
          <a:p>
            <a:pPr marL="388938" indent="-292100">
              <a:lnSpc>
                <a:spcPct val="100000"/>
              </a:lnSpc>
              <a:buSzPct val="45000"/>
              <a:buFont typeface="Wingdings" charset="2"/>
              <a:buChar char=""/>
              <a:tabLst>
                <a:tab pos="388938" algn="l"/>
                <a:tab pos="492125" algn="l"/>
                <a:tab pos="906463" algn="l"/>
                <a:tab pos="1320800" algn="l"/>
                <a:tab pos="1735138" algn="l"/>
                <a:tab pos="2151063" algn="l"/>
                <a:tab pos="2565400" algn="l"/>
                <a:tab pos="2979738" algn="l"/>
                <a:tab pos="3394075" algn="l"/>
                <a:tab pos="3810000" algn="l"/>
                <a:tab pos="4224338" algn="l"/>
                <a:tab pos="4638675" algn="l"/>
                <a:tab pos="5053013" algn="l"/>
                <a:tab pos="5468938" algn="l"/>
                <a:tab pos="5883275" algn="l"/>
                <a:tab pos="6297613" algn="l"/>
                <a:tab pos="6711950" algn="l"/>
                <a:tab pos="7127875" algn="l"/>
                <a:tab pos="7542213" algn="l"/>
                <a:tab pos="7956550" algn="l"/>
                <a:tab pos="8370888" algn="l"/>
              </a:tabLst>
            </a:pPr>
            <a:r>
              <a:rPr lang="en-US" altLang="da-DK" sz="1800" b="1" dirty="0">
                <a:solidFill>
                  <a:srgbClr val="000000"/>
                </a:solidFill>
                <a:latin typeface="Arial" pitchFamily="34" charset="0"/>
                <a:cs typeface="Arial" pitchFamily="34" charset="0"/>
              </a:rPr>
              <a:t>Scenario 3:</a:t>
            </a:r>
            <a:r>
              <a:rPr lang="en-US" altLang="da-DK" sz="1800" dirty="0">
                <a:solidFill>
                  <a:srgbClr val="000000"/>
                </a:solidFill>
                <a:latin typeface="Arial" pitchFamily="34" charset="0"/>
                <a:cs typeface="Arial" pitchFamily="34" charset="0"/>
              </a:rPr>
              <a:t> Nutrient reductions in  all Baltic states: Projected Baltic-wide point source reductions to match BSAP2 (Baltic Sea Action Plan 2) demands</a:t>
            </a:r>
            <a:r>
              <a:rPr lang="en-US" altLang="da-DK" sz="1800" dirty="0" smtClean="0">
                <a:solidFill>
                  <a:srgbClr val="000000"/>
                </a:solidFill>
                <a:latin typeface="Arial" pitchFamily="34" charset="0"/>
                <a:cs typeface="Arial" pitchFamily="34" charset="0"/>
              </a:rPr>
              <a:t>.</a:t>
            </a:r>
            <a:endParaRPr lang="en-US" altLang="da-DK" sz="1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1436663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
          <p:cNvSpPr>
            <a:spLocks noChangeArrowheads="1"/>
          </p:cNvSpPr>
          <p:nvPr/>
        </p:nvSpPr>
        <p:spPr bwMode="auto">
          <a:xfrm>
            <a:off x="165100" y="188913"/>
            <a:ext cx="8228013" cy="720725"/>
          </a:xfrm>
          <a:custGeom>
            <a:avLst/>
            <a:gdLst>
              <a:gd name="T0" fmla="*/ 8228013 w 8228013"/>
              <a:gd name="T1" fmla="*/ 360363 h 720725"/>
              <a:gd name="T2" fmla="*/ 4114007 w 8228013"/>
              <a:gd name="T3" fmla="*/ 720725 h 720725"/>
              <a:gd name="T4" fmla="*/ 0 w 8228013"/>
              <a:gd name="T5" fmla="*/ 360363 h 720725"/>
              <a:gd name="T6" fmla="*/ 4114007 w 8228013"/>
              <a:gd name="T7" fmla="*/ 0 h 720725"/>
              <a:gd name="T8" fmla="*/ 0 60000 65536"/>
              <a:gd name="T9" fmla="*/ 5898240 60000 65536"/>
              <a:gd name="T10" fmla="*/ 11796480 60000 65536"/>
              <a:gd name="T11" fmla="*/ 17694720 60000 65536"/>
              <a:gd name="T12" fmla="*/ 0 w 8228013"/>
              <a:gd name="T13" fmla="*/ 0 h 720725"/>
              <a:gd name="T14" fmla="*/ 8228013 w 8228013"/>
              <a:gd name="T15" fmla="*/ 720725 h 720725"/>
            </a:gdLst>
            <a:ahLst/>
            <a:cxnLst>
              <a:cxn ang="T8">
                <a:pos x="T0" y="T1"/>
              </a:cxn>
              <a:cxn ang="T9">
                <a:pos x="T2" y="T3"/>
              </a:cxn>
              <a:cxn ang="T10">
                <a:pos x="T4" y="T5"/>
              </a:cxn>
              <a:cxn ang="T11">
                <a:pos x="T6" y="T7"/>
              </a:cxn>
            </a:cxnLst>
            <a:rect l="T12" t="T13" r="T14" b="T15"/>
            <a:pathLst>
              <a:path w="8228013" h="720725">
                <a:moveTo>
                  <a:pt x="0" y="0"/>
                </a:moveTo>
                <a:lnTo>
                  <a:pt x="22856" y="0"/>
                </a:lnTo>
                <a:lnTo>
                  <a:pt x="22856" y="2004"/>
                </a:lnTo>
                <a:lnTo>
                  <a:pt x="0" y="2004"/>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800" tIns="10800" rIns="82800" bIns="41400"/>
          <a:lstStyle/>
          <a:p>
            <a:pPr hangingPunct="1">
              <a:lnSpc>
                <a:spcPct val="100000"/>
              </a:lnSpc>
              <a:tabLst>
                <a:tab pos="655638" algn="l"/>
                <a:tab pos="1312863" algn="l"/>
                <a:tab pos="1968500" algn="l"/>
                <a:tab pos="2625725" algn="l"/>
                <a:tab pos="3282950" algn="l"/>
                <a:tab pos="3938588" algn="l"/>
                <a:tab pos="4595813" algn="l"/>
                <a:tab pos="5253038" algn="l"/>
                <a:tab pos="5908675" algn="l"/>
                <a:tab pos="6565900" algn="l"/>
                <a:tab pos="7221538" algn="l"/>
                <a:tab pos="7878763" algn="l"/>
              </a:tabLst>
            </a:pPr>
            <a:r>
              <a:rPr lang="en-US" altLang="da-DK" sz="2800" b="1">
                <a:solidFill>
                  <a:srgbClr val="C00000"/>
                </a:solidFill>
                <a:latin typeface="Times New Roman" pitchFamily="16" charset="0"/>
              </a:rPr>
              <a:t>Integrated eutrophication scenario evaluation: </a:t>
            </a:r>
          </a:p>
          <a:p>
            <a:pPr hangingPunct="1">
              <a:lnSpc>
                <a:spcPct val="100000"/>
              </a:lnSpc>
              <a:tabLst>
                <a:tab pos="655638" algn="l"/>
                <a:tab pos="1312863" algn="l"/>
                <a:tab pos="1968500" algn="l"/>
                <a:tab pos="2625725" algn="l"/>
                <a:tab pos="3282950" algn="l"/>
                <a:tab pos="3938588" algn="l"/>
                <a:tab pos="4595813" algn="l"/>
                <a:tab pos="5253038" algn="l"/>
                <a:tab pos="5908675" algn="l"/>
                <a:tab pos="6565900" algn="l"/>
                <a:tab pos="7221538" algn="l"/>
                <a:tab pos="7878763" algn="l"/>
              </a:tabLst>
            </a:pPr>
            <a:r>
              <a:rPr lang="en-US" altLang="da-DK" sz="2800" b="1">
                <a:solidFill>
                  <a:srgbClr val="C00000"/>
                </a:solidFill>
                <a:latin typeface="Times New Roman" pitchFamily="16" charset="0"/>
              </a:rPr>
              <a:t>the Baltic Atlantis</a:t>
            </a:r>
          </a:p>
        </p:txBody>
      </p:sp>
      <p:sp>
        <p:nvSpPr>
          <p:cNvPr id="20484" name="AutoShape 3"/>
          <p:cNvSpPr>
            <a:spLocks noChangeArrowheads="1"/>
          </p:cNvSpPr>
          <p:nvPr/>
        </p:nvSpPr>
        <p:spPr bwMode="auto">
          <a:xfrm>
            <a:off x="453175" y="3717032"/>
            <a:ext cx="8372475" cy="2553091"/>
          </a:xfrm>
          <a:custGeom>
            <a:avLst/>
            <a:gdLst>
              <a:gd name="T0" fmla="*/ 8372475 w 8372475"/>
              <a:gd name="T1" fmla="*/ 1204119 h 2408237"/>
              <a:gd name="T2" fmla="*/ 4186238 w 8372475"/>
              <a:gd name="T3" fmla="*/ 2408237 h 2408237"/>
              <a:gd name="T4" fmla="*/ 0 w 8372475"/>
              <a:gd name="T5" fmla="*/ 1204119 h 2408237"/>
              <a:gd name="T6" fmla="*/ 4186238 w 8372475"/>
              <a:gd name="T7" fmla="*/ 0 h 2408237"/>
              <a:gd name="T8" fmla="*/ 0 60000 65536"/>
              <a:gd name="T9" fmla="*/ 5898240 60000 65536"/>
              <a:gd name="T10" fmla="*/ 11796480 60000 65536"/>
              <a:gd name="T11" fmla="*/ 17694720 60000 65536"/>
              <a:gd name="T12" fmla="*/ 0 w 8372475"/>
              <a:gd name="T13" fmla="*/ 0 h 2408237"/>
              <a:gd name="T14" fmla="*/ 8372475 w 8372475"/>
              <a:gd name="T15" fmla="*/ 2408237 h 2408237"/>
            </a:gdLst>
            <a:ahLst/>
            <a:cxnLst>
              <a:cxn ang="T8">
                <a:pos x="T0" y="T1"/>
              </a:cxn>
              <a:cxn ang="T9">
                <a:pos x="T2" y="T3"/>
              </a:cxn>
              <a:cxn ang="T10">
                <a:pos x="T4" y="T5"/>
              </a:cxn>
              <a:cxn ang="T11">
                <a:pos x="T6" y="T7"/>
              </a:cxn>
            </a:cxnLst>
            <a:rect l="T12" t="T13" r="T14" b="T15"/>
            <a:pathLst>
              <a:path w="8372475" h="2408237">
                <a:moveTo>
                  <a:pt x="0" y="0"/>
                </a:moveTo>
                <a:lnTo>
                  <a:pt x="23259" y="0"/>
                </a:lnTo>
                <a:lnTo>
                  <a:pt x="23259" y="6689"/>
                </a:lnTo>
                <a:lnTo>
                  <a:pt x="0" y="668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altLang="da-DK" sz="1600" dirty="0">
              <a:solidFill>
                <a:srgbClr val="000000"/>
              </a:solidFill>
              <a:latin typeface="Arial" pitchFamily="34" charset="0"/>
              <a:ea typeface="DejaVu Sans" charset="0"/>
              <a:cs typeface="Arial" pitchFamily="34" charset="0"/>
            </a:endParaRPr>
          </a:p>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altLang="da-DK" sz="1800" b="1" u="sng" dirty="0">
                <a:solidFill>
                  <a:srgbClr val="000000"/>
                </a:solidFill>
                <a:latin typeface="Arial" pitchFamily="34" charset="0"/>
                <a:ea typeface="DejaVu Sans" charset="0"/>
                <a:cs typeface="Arial" pitchFamily="34" charset="0"/>
              </a:rPr>
              <a:t>Results:</a:t>
            </a:r>
            <a:r>
              <a:rPr lang="en-US" altLang="da-DK" sz="1800" b="1" dirty="0">
                <a:solidFill>
                  <a:srgbClr val="000000"/>
                </a:solidFill>
                <a:latin typeface="Arial" pitchFamily="34" charset="0"/>
                <a:ea typeface="DejaVu Sans" charset="0"/>
                <a:cs typeface="Arial" pitchFamily="34" charset="0"/>
              </a:rPr>
              <a:t> </a:t>
            </a:r>
            <a:endParaRPr lang="en-US" altLang="da-DK" sz="1800" b="1" dirty="0" smtClean="0">
              <a:solidFill>
                <a:srgbClr val="000000"/>
              </a:solidFill>
              <a:latin typeface="Arial" pitchFamily="34" charset="0"/>
              <a:ea typeface="DejaVu Sans" charset="0"/>
              <a:cs typeface="Arial" pitchFamily="34" charset="0"/>
            </a:endParaRPr>
          </a:p>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altLang="da-DK" sz="1800" b="1" dirty="0" smtClean="0">
                <a:solidFill>
                  <a:srgbClr val="000000"/>
                </a:solidFill>
                <a:latin typeface="Arial" pitchFamily="34" charset="0"/>
                <a:ea typeface="DejaVu Sans" charset="0"/>
                <a:cs typeface="Arial" pitchFamily="34" charset="0"/>
              </a:rPr>
              <a:t>Fish </a:t>
            </a:r>
            <a:r>
              <a:rPr lang="en-US" altLang="da-DK" sz="1800" b="1" dirty="0">
                <a:solidFill>
                  <a:srgbClr val="000000"/>
                </a:solidFill>
                <a:latin typeface="Arial" pitchFamily="34" charset="0"/>
                <a:ea typeface="DejaVu Sans" charset="0"/>
                <a:cs typeface="Arial" pitchFamily="34" charset="0"/>
              </a:rPr>
              <a:t>biomass </a:t>
            </a:r>
            <a:r>
              <a:rPr lang="en-US" altLang="da-DK" sz="1800" b="1" dirty="0" smtClean="0">
                <a:solidFill>
                  <a:srgbClr val="000000"/>
                </a:solidFill>
                <a:latin typeface="Arial" pitchFamily="34" charset="0"/>
                <a:ea typeface="DejaVu Sans" charset="0"/>
                <a:cs typeface="Arial" pitchFamily="34" charset="0"/>
              </a:rPr>
              <a:t>decreasing consistently in all scenarios </a:t>
            </a:r>
            <a:r>
              <a:rPr lang="en-US" altLang="da-DK" sz="1800" b="1" dirty="0">
                <a:solidFill>
                  <a:srgbClr val="000000"/>
                </a:solidFill>
                <a:latin typeface="Arial" pitchFamily="34" charset="0"/>
                <a:ea typeface="DejaVu Sans" charset="0"/>
                <a:cs typeface="Arial" pitchFamily="34" charset="0"/>
              </a:rPr>
              <a:t>but within model error (&lt; 3% change);</a:t>
            </a:r>
          </a:p>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altLang="da-DK" sz="1800" b="1" dirty="0">
              <a:solidFill>
                <a:srgbClr val="000000"/>
              </a:solidFill>
              <a:latin typeface="Arial" pitchFamily="34" charset="0"/>
              <a:ea typeface="DejaVu Sans" charset="0"/>
              <a:cs typeface="Arial" pitchFamily="34" charset="0"/>
            </a:endParaRPr>
          </a:p>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altLang="da-DK" sz="1800" b="1" u="sng" dirty="0" smtClean="0">
                <a:solidFill>
                  <a:srgbClr val="000000"/>
                </a:solidFill>
                <a:latin typeface="Arial" pitchFamily="34" charset="0"/>
                <a:ea typeface="DejaVu Sans" charset="0"/>
                <a:cs typeface="Arial" pitchFamily="34" charset="0"/>
              </a:rPr>
              <a:t>Hypothesis behind the preliminary results:</a:t>
            </a:r>
            <a:r>
              <a:rPr lang="en-US" altLang="da-DK" sz="1800" b="1" dirty="0" smtClean="0">
                <a:solidFill>
                  <a:srgbClr val="000000"/>
                </a:solidFill>
                <a:latin typeface="Arial" pitchFamily="34" charset="0"/>
                <a:ea typeface="DejaVu Sans" charset="0"/>
                <a:cs typeface="Arial" pitchFamily="34" charset="0"/>
              </a:rPr>
              <a:t> </a:t>
            </a:r>
          </a:p>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altLang="da-DK" sz="1800" b="1" dirty="0" smtClean="0">
                <a:solidFill>
                  <a:srgbClr val="000000"/>
                </a:solidFill>
                <a:latin typeface="Arial" pitchFamily="34" charset="0"/>
                <a:ea typeface="DejaVu Sans" charset="0"/>
                <a:cs typeface="Arial" pitchFamily="34" charset="0"/>
              </a:rPr>
              <a:t>Fish </a:t>
            </a:r>
            <a:r>
              <a:rPr lang="en-US" altLang="da-DK" sz="1800" b="1" dirty="0">
                <a:solidFill>
                  <a:srgbClr val="000000"/>
                </a:solidFill>
                <a:latin typeface="Arial" pitchFamily="34" charset="0"/>
                <a:ea typeface="DejaVu Sans" charset="0"/>
                <a:cs typeface="Arial" pitchFamily="34" charset="0"/>
              </a:rPr>
              <a:t>biomass changes co-incident with observed changes in plankton community composition, but difficult to disentangle from any error due to internal model </a:t>
            </a:r>
            <a:r>
              <a:rPr lang="en-US" altLang="da-DK" sz="1800" b="1" dirty="0" smtClean="0">
                <a:solidFill>
                  <a:srgbClr val="000000"/>
                </a:solidFill>
                <a:latin typeface="Arial" pitchFamily="34" charset="0"/>
                <a:ea typeface="DejaVu Sans" charset="0"/>
                <a:cs typeface="Arial" pitchFamily="34" charset="0"/>
              </a:rPr>
              <a:t>variability;</a:t>
            </a:r>
            <a:endParaRPr lang="en-US" altLang="da-DK" sz="1800" b="1" dirty="0">
              <a:solidFill>
                <a:srgbClr val="000000"/>
              </a:solidFill>
              <a:latin typeface="Arial" pitchFamily="34" charset="0"/>
              <a:ea typeface="DejaVu Sans" charset="0"/>
              <a:cs typeface="Arial" pitchFamily="34"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196752"/>
            <a:ext cx="52673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24797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107504" y="116632"/>
            <a:ext cx="3024336" cy="1152128"/>
          </a:xfrm>
          <a:prstGeom prst="rect">
            <a:avLst/>
          </a:prstGeom>
          <a:noFill/>
          <a:ln w="9525">
            <a:noFill/>
            <a:miter lim="800000"/>
            <a:headEnd/>
            <a:tailEnd/>
          </a:ln>
        </p:spPr>
        <p:txBody>
          <a:bodyPr lIns="96711" tIns="48355" rIns="96711" bIns="48355" anchor="ctr"/>
          <a:lstStyle/>
          <a:p>
            <a:r>
              <a:rPr lang="da-DK" sz="2500" b="1" dirty="0" smtClean="0">
                <a:solidFill>
                  <a:schemeClr val="tx1"/>
                </a:solidFill>
              </a:rPr>
              <a:t>Bio-</a:t>
            </a:r>
            <a:r>
              <a:rPr lang="da-DK" sz="2500" b="1" dirty="0" err="1" smtClean="0">
                <a:solidFill>
                  <a:schemeClr val="tx1"/>
                </a:solidFill>
              </a:rPr>
              <a:t>Economic</a:t>
            </a:r>
            <a:r>
              <a:rPr lang="da-DK" sz="2500" b="1" dirty="0" smtClean="0">
                <a:solidFill>
                  <a:schemeClr val="tx1"/>
                </a:solidFill>
              </a:rPr>
              <a:t> </a:t>
            </a:r>
            <a:endParaRPr lang="da-DK" sz="2500" b="1" dirty="0">
              <a:solidFill>
                <a:schemeClr val="tx1"/>
              </a:solidFill>
            </a:endParaRPr>
          </a:p>
          <a:p>
            <a:r>
              <a:rPr lang="da-DK" sz="2500" b="1" dirty="0">
                <a:solidFill>
                  <a:schemeClr val="tx1"/>
                </a:solidFill>
              </a:rPr>
              <a:t>IBM DISPLACE </a:t>
            </a:r>
          </a:p>
          <a:p>
            <a:r>
              <a:rPr lang="da-DK" sz="2500" b="1" dirty="0">
                <a:solidFill>
                  <a:schemeClr val="tx1"/>
                </a:solidFill>
              </a:rPr>
              <a:t>Model</a:t>
            </a:r>
            <a:endParaRPr lang="en-US" sz="2500" b="1" dirty="0">
              <a:solidFill>
                <a:schemeClr val="tx1"/>
              </a:solidFill>
            </a:endParaRPr>
          </a:p>
        </p:txBody>
      </p:sp>
      <p:pic>
        <p:nvPicPr>
          <p:cNvPr id="5" name="Picture 3"/>
          <p:cNvPicPr/>
          <p:nvPr/>
        </p:nvPicPr>
        <p:blipFill>
          <a:blip r:embed="rId3">
            <a:extLst>
              <a:ext uri="{28A0092B-C50C-407E-A947-70E740481C1C}">
                <a14:useLocalDpi xmlns:a14="http://schemas.microsoft.com/office/drawing/2010/main" val="0"/>
              </a:ext>
            </a:extLst>
          </a:blip>
          <a:stretch>
            <a:fillRect/>
          </a:stretch>
        </p:blipFill>
        <p:spPr>
          <a:xfrm>
            <a:off x="2987824" y="113221"/>
            <a:ext cx="5943600" cy="6438265"/>
          </a:xfrm>
          <a:prstGeom prst="rect">
            <a:avLst/>
          </a:prstGeom>
        </p:spPr>
      </p:pic>
      <p:pic>
        <p:nvPicPr>
          <p:cNvPr id="7" name="Picture 1" descr="map_graph4_points"/>
          <p:cNvPicPr/>
          <p:nvPr/>
        </p:nvPicPr>
        <p:blipFill>
          <a:blip r:embed="rId4"/>
          <a:srcRect/>
          <a:stretch>
            <a:fillRect/>
          </a:stretch>
        </p:blipFill>
        <p:spPr bwMode="auto">
          <a:xfrm>
            <a:off x="0" y="3880794"/>
            <a:ext cx="2876550" cy="2876550"/>
          </a:xfrm>
          <a:prstGeom prst="rect">
            <a:avLst/>
          </a:prstGeom>
          <a:noFill/>
          <a:ln w="9525">
            <a:noFill/>
            <a:miter lim="800000"/>
            <a:headEnd/>
            <a:tailEnd/>
          </a:ln>
        </p:spPr>
      </p:pic>
      <p:sp>
        <p:nvSpPr>
          <p:cNvPr id="2" name="Rectangle 1"/>
          <p:cNvSpPr/>
          <p:nvPr/>
        </p:nvSpPr>
        <p:spPr>
          <a:xfrm>
            <a:off x="107504" y="1318149"/>
            <a:ext cx="2646040" cy="2554545"/>
          </a:xfrm>
          <a:prstGeom prst="rect">
            <a:avLst/>
          </a:prstGeom>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solidFill>
                  <a:srgbClr val="990000"/>
                </a:solidFill>
              </a:rPr>
              <a:t>Designing </a:t>
            </a:r>
            <a:r>
              <a:rPr lang="en-GB" sz="1600" b="1" dirty="0" smtClean="0">
                <a:solidFill>
                  <a:srgbClr val="990000"/>
                </a:solidFill>
              </a:rPr>
              <a:t>an Individual Vessel based &amp; Bio-economic Simulation Model for Integrated Stock and Fleet Management Strategy Evaluation useful for Maritime Spatial Planning</a:t>
            </a:r>
          </a:p>
        </p:txBody>
      </p:sp>
    </p:spTree>
    <p:extLst>
      <p:ext uri="{BB962C8B-B14F-4D97-AF65-F5344CB8AC3E}">
        <p14:creationId xmlns:p14="http://schemas.microsoft.com/office/powerpoint/2010/main" val="3120067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fehmern_belt_2005_2008.gif"/>
          <p:cNvPicPr>
            <a:picLocks noChangeAspect="1"/>
          </p:cNvPicPr>
          <p:nvPr/>
        </p:nvPicPr>
        <p:blipFill>
          <a:blip r:embed="rId3"/>
          <a:srcRect/>
          <a:stretch>
            <a:fillRect/>
          </a:stretch>
        </p:blipFill>
        <p:spPr bwMode="auto">
          <a:xfrm>
            <a:off x="2286000" y="2071688"/>
            <a:ext cx="6351588" cy="5548312"/>
          </a:xfrm>
          <a:prstGeom prst="rect">
            <a:avLst/>
          </a:prstGeom>
          <a:noFill/>
          <a:ln w="9525">
            <a:noFill/>
            <a:miter lim="800000"/>
            <a:headEnd/>
            <a:tailEnd/>
          </a:ln>
        </p:spPr>
      </p:pic>
      <p:pic>
        <p:nvPicPr>
          <p:cNvPr id="7171" name="Picture 16" descr="around_Denmark_2005_2008.gif"/>
          <p:cNvPicPr>
            <a:picLocks noChangeAspect="1"/>
          </p:cNvPicPr>
          <p:nvPr/>
        </p:nvPicPr>
        <p:blipFill>
          <a:blip r:embed="rId4"/>
          <a:srcRect/>
          <a:stretch>
            <a:fillRect/>
          </a:stretch>
        </p:blipFill>
        <p:spPr bwMode="auto">
          <a:xfrm>
            <a:off x="6000750" y="357188"/>
            <a:ext cx="3143250" cy="2746375"/>
          </a:xfrm>
          <a:prstGeom prst="rect">
            <a:avLst/>
          </a:prstGeom>
          <a:noFill/>
          <a:ln w="9525">
            <a:noFill/>
            <a:miter lim="800000"/>
            <a:headEnd/>
            <a:tailEnd/>
          </a:ln>
        </p:spPr>
      </p:pic>
      <p:sp>
        <p:nvSpPr>
          <p:cNvPr id="7172" name="Text Box 4"/>
          <p:cNvSpPr txBox="1">
            <a:spLocks noChangeArrowheads="1"/>
          </p:cNvSpPr>
          <p:nvPr/>
        </p:nvSpPr>
        <p:spPr bwMode="auto">
          <a:xfrm>
            <a:off x="107950" y="44450"/>
            <a:ext cx="8999538" cy="546100"/>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a:t>Coupling VMS positions with logbooks</a:t>
            </a:r>
          </a:p>
        </p:txBody>
      </p:sp>
      <p:sp>
        <p:nvSpPr>
          <p:cNvPr id="7173" name="Text Box 16"/>
          <p:cNvSpPr txBox="1">
            <a:spLocks noChangeArrowheads="1"/>
          </p:cNvSpPr>
          <p:nvPr/>
        </p:nvSpPr>
        <p:spPr bwMode="auto">
          <a:xfrm>
            <a:off x="341784" y="659293"/>
            <a:ext cx="3888431" cy="2454480"/>
          </a:xfrm>
          <a:prstGeom prst="rect">
            <a:avLst/>
          </a:prstGeom>
          <a:noFill/>
          <a:ln w="19050">
            <a:solidFill>
              <a:srgbClr val="990000"/>
            </a:solidFill>
            <a:round/>
            <a:headEnd/>
            <a:tailEnd/>
          </a:ln>
        </p:spPr>
        <p:txBody>
          <a:bodyPr lIns="90000" tIns="45000" rIns="90000" bIns="45000"/>
          <a:lstStyle/>
          <a:p>
            <a:pPr indent="182563">
              <a:tabLst>
                <a:tab pos="182563"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rgbClr val="000000"/>
                </a:solidFill>
                <a:latin typeface="Calibri" pitchFamily="34" charset="0"/>
                <a:cs typeface="Calibri" pitchFamily="34" charset="0"/>
              </a:rPr>
              <a:t>Fine retrospective pattern of </a:t>
            </a:r>
          </a:p>
          <a:p>
            <a:pPr indent="182563">
              <a:tabLst>
                <a:tab pos="182563"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rgbClr val="000000"/>
                </a:solidFill>
                <a:latin typeface="Calibri" pitchFamily="34" charset="0"/>
                <a:cs typeface="Calibri" pitchFamily="34" charset="0"/>
              </a:rPr>
              <a:t>spatial and temporal effort </a:t>
            </a:r>
          </a:p>
          <a:p>
            <a:pPr indent="182563">
              <a:tabLst>
                <a:tab pos="182563"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rgbClr val="000000"/>
                </a:solidFill>
                <a:latin typeface="Calibri" pitchFamily="34" charset="0"/>
                <a:cs typeface="Calibri" pitchFamily="34" charset="0"/>
              </a:rPr>
              <a:t>and catch allocation build from 	satellite vessel monitoring system 	(VMS) tracking data on haul to 	haul basis within a fishing trip 	(trip basis) coupled to logbook  	and sales slips declarations</a:t>
            </a:r>
            <a:endParaRPr lang="en-GB" sz="2000" dirty="0">
              <a:solidFill>
                <a:srgbClr val="000000"/>
              </a:solidFill>
              <a:latin typeface="Calibri" pitchFamily="34" charset="0"/>
              <a:cs typeface="Calibri" pitchFamily="34" charset="0"/>
            </a:endParaRPr>
          </a:p>
        </p:txBody>
      </p:sp>
      <p:cxnSp>
        <p:nvCxnSpPr>
          <p:cNvPr id="7175" name="Straight Connector 11"/>
          <p:cNvCxnSpPr>
            <a:cxnSpLocks noChangeShapeType="1"/>
          </p:cNvCxnSpPr>
          <p:nvPr/>
        </p:nvCxnSpPr>
        <p:spPr bwMode="auto">
          <a:xfrm rot="10800000" flipV="1">
            <a:off x="2928938" y="2143125"/>
            <a:ext cx="4572000" cy="1071563"/>
          </a:xfrm>
          <a:prstGeom prst="line">
            <a:avLst/>
          </a:prstGeom>
          <a:noFill/>
          <a:ln w="9525" algn="ctr">
            <a:solidFill>
              <a:schemeClr val="tx1"/>
            </a:solidFill>
            <a:round/>
            <a:headEnd/>
            <a:tailEnd/>
          </a:ln>
        </p:spPr>
      </p:cxnSp>
      <p:cxnSp>
        <p:nvCxnSpPr>
          <p:cNvPr id="7176" name="Straight Connector 13"/>
          <p:cNvCxnSpPr>
            <a:cxnSpLocks noChangeShapeType="1"/>
          </p:cNvCxnSpPr>
          <p:nvPr/>
        </p:nvCxnSpPr>
        <p:spPr bwMode="auto">
          <a:xfrm rot="16200000" flipH="1">
            <a:off x="7393781" y="2607469"/>
            <a:ext cx="1071563" cy="142875"/>
          </a:xfrm>
          <a:prstGeom prst="line">
            <a:avLst/>
          </a:prstGeom>
          <a:noFill/>
          <a:ln w="9525" algn="ctr">
            <a:solidFill>
              <a:schemeClr val="tx1"/>
            </a:solidFill>
            <a:round/>
            <a:headEnd/>
            <a:tailEnd/>
          </a:ln>
        </p:spPr>
      </p:cxnSp>
      <p:sp>
        <p:nvSpPr>
          <p:cNvPr id="7177" name="Rectangle 15"/>
          <p:cNvSpPr>
            <a:spLocks noChangeArrowheads="1"/>
          </p:cNvSpPr>
          <p:nvPr/>
        </p:nvSpPr>
        <p:spPr bwMode="auto">
          <a:xfrm>
            <a:off x="7500938" y="2143125"/>
            <a:ext cx="357187" cy="214313"/>
          </a:xfrm>
          <a:prstGeom prst="rect">
            <a:avLst/>
          </a:prstGeom>
          <a:noFill/>
          <a:ln w="9525" algn="ctr">
            <a:solidFill>
              <a:schemeClr val="tx1"/>
            </a:solidFill>
            <a:round/>
            <a:headEnd/>
            <a:tailEnd/>
          </a:ln>
        </p:spPr>
        <p:txBody>
          <a:bodyPr/>
          <a:lstStyle/>
          <a:p>
            <a:endParaRPr lang="en-US"/>
          </a:p>
        </p:txBody>
      </p:sp>
      <p:sp>
        <p:nvSpPr>
          <p:cNvPr id="10" name="Text Box 4"/>
          <p:cNvSpPr txBox="1">
            <a:spLocks noChangeArrowheads="1"/>
          </p:cNvSpPr>
          <p:nvPr/>
        </p:nvSpPr>
        <p:spPr bwMode="auto">
          <a:xfrm>
            <a:off x="107950" y="113193"/>
            <a:ext cx="8999538" cy="546100"/>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chemeClr val="tx1"/>
                </a:solidFill>
              </a:rPr>
              <a:t>Analysing </a:t>
            </a:r>
            <a:r>
              <a:rPr lang="en-GB" b="1" dirty="0">
                <a:solidFill>
                  <a:schemeClr val="tx1"/>
                </a:solidFill>
              </a:rPr>
              <a:t>VMS </a:t>
            </a:r>
            <a:r>
              <a:rPr lang="en-GB" b="1" dirty="0" smtClean="0">
                <a:solidFill>
                  <a:schemeClr val="tx1"/>
                </a:solidFill>
              </a:rPr>
              <a:t>tracks: Mapping Catch &amp; Effort</a:t>
            </a:r>
            <a:endParaRPr lang="en-GB" b="1" dirty="0">
              <a:solidFill>
                <a:schemeClr val="tx1"/>
              </a:solidFill>
            </a:endParaRPr>
          </a:p>
        </p:txBody>
      </p:sp>
    </p:spTree>
    <p:extLst>
      <p:ext uri="{BB962C8B-B14F-4D97-AF65-F5344CB8AC3E}">
        <p14:creationId xmlns:p14="http://schemas.microsoft.com/office/powerpoint/2010/main" val="381472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bm_vs_obs2.gif"/>
          <p:cNvPicPr>
            <a:picLocks noChangeAspect="1"/>
          </p:cNvPicPr>
          <p:nvPr/>
        </p:nvPicPr>
        <p:blipFill>
          <a:blip r:embed="rId3"/>
          <a:stretch>
            <a:fillRect/>
          </a:stretch>
        </p:blipFill>
        <p:spPr>
          <a:xfrm>
            <a:off x="428625" y="1698061"/>
            <a:ext cx="8286750" cy="4524375"/>
          </a:xfrm>
          <a:prstGeom prst="rect">
            <a:avLst/>
          </a:prstGeom>
        </p:spPr>
      </p:pic>
      <p:sp>
        <p:nvSpPr>
          <p:cNvPr id="10245" name="Text Box 5"/>
          <p:cNvSpPr txBox="1">
            <a:spLocks noChangeArrowheads="1"/>
          </p:cNvSpPr>
          <p:nvPr/>
        </p:nvSpPr>
        <p:spPr bwMode="auto">
          <a:xfrm>
            <a:off x="683568" y="1005285"/>
            <a:ext cx="8460432" cy="857256"/>
          </a:xfrm>
          <a:prstGeom prst="rect">
            <a:avLst/>
          </a:prstGeom>
          <a:noFill/>
          <a:ln w="9525">
            <a:noFill/>
            <a:round/>
            <a:headEnd/>
            <a:tailEnd/>
          </a:ln>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dirty="0" smtClean="0">
                <a:solidFill>
                  <a:srgbClr val="990000"/>
                </a:solidFill>
                <a:latin typeface="Calibri" pitchFamily="34" charset="0"/>
                <a:cs typeface="Calibri" pitchFamily="34" charset="0"/>
              </a:rPr>
              <a:t>-</a:t>
            </a:r>
            <a:r>
              <a:rPr lang="en-GB" sz="1700" dirty="0" smtClean="0">
                <a:solidFill>
                  <a:schemeClr val="tx1"/>
                </a:solidFill>
                <a:latin typeface="Calibri" pitchFamily="34" charset="0"/>
                <a:cs typeface="Calibri" pitchFamily="34" charset="0"/>
              </a:rPr>
              <a:t> An example IBM run: Effort and resulting catch / harvest scenario</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700" dirty="0" smtClean="0">
                <a:solidFill>
                  <a:srgbClr val="990000"/>
                </a:solidFill>
                <a:latin typeface="Calibri" pitchFamily="34" charset="0"/>
                <a:cs typeface="Calibri" pitchFamily="34" charset="0"/>
              </a:rPr>
              <a:t>-</a:t>
            </a:r>
            <a:r>
              <a:rPr lang="en-GB" sz="1700" dirty="0" smtClean="0">
                <a:solidFill>
                  <a:srgbClr val="000000"/>
                </a:solidFill>
                <a:latin typeface="Calibri" pitchFamily="34" charset="0"/>
                <a:cs typeface="Calibri" pitchFamily="34" charset="0"/>
              </a:rPr>
              <a:t> A stochastic (IBM) simulation model = forward projection with uncertainties</a:t>
            </a:r>
            <a:r>
              <a:rPr lang="en-GB" sz="1700" dirty="0" smtClean="0">
                <a:latin typeface="Calibri" pitchFamily="34" charset="0"/>
                <a:cs typeface="Calibri" pitchFamily="34" charset="0"/>
              </a:rPr>
              <a:t>)</a:t>
            </a:r>
            <a:endParaRPr lang="en-GB" sz="1700" dirty="0">
              <a:latin typeface="Calibri" pitchFamily="34" charset="0"/>
              <a:cs typeface="Calibri" pitchFamily="34" charset="0"/>
            </a:endParaRPr>
          </a:p>
        </p:txBody>
      </p:sp>
      <p:sp>
        <p:nvSpPr>
          <p:cNvPr id="6" name="Rectangle 3"/>
          <p:cNvSpPr>
            <a:spLocks noChangeArrowheads="1"/>
          </p:cNvSpPr>
          <p:nvPr/>
        </p:nvSpPr>
        <p:spPr bwMode="auto">
          <a:xfrm>
            <a:off x="428624" y="116632"/>
            <a:ext cx="7810103" cy="576064"/>
          </a:xfrm>
          <a:prstGeom prst="rect">
            <a:avLst/>
          </a:prstGeom>
          <a:noFill/>
          <a:ln w="9525">
            <a:noFill/>
            <a:miter lim="800000"/>
            <a:headEnd/>
            <a:tailEnd/>
          </a:ln>
        </p:spPr>
        <p:txBody>
          <a:bodyPr lIns="96721" tIns="48360" rIns="96721" bIns="48360" anchor="ctr"/>
          <a:lstStyle/>
          <a:p>
            <a:r>
              <a:rPr lang="da-DK" sz="2500" b="1" dirty="0" smtClean="0">
                <a:solidFill>
                  <a:schemeClr val="tx1"/>
                </a:solidFill>
              </a:rPr>
              <a:t>Bio-</a:t>
            </a:r>
            <a:r>
              <a:rPr lang="da-DK" sz="2500" b="1" dirty="0" err="1" smtClean="0">
                <a:solidFill>
                  <a:schemeClr val="tx1"/>
                </a:solidFill>
              </a:rPr>
              <a:t>economic</a:t>
            </a:r>
            <a:r>
              <a:rPr lang="da-DK" sz="2500" b="1" dirty="0" smtClean="0">
                <a:solidFill>
                  <a:schemeClr val="tx1"/>
                </a:solidFill>
              </a:rPr>
              <a:t> IBM DISPLACE Model</a:t>
            </a:r>
            <a:endParaRPr lang="en-US" sz="2500" b="1" dirty="0">
              <a:solidFill>
                <a:schemeClr val="tx1"/>
              </a:solidFill>
            </a:endParaRPr>
          </a:p>
        </p:txBody>
      </p:sp>
    </p:spTree>
    <p:extLst>
      <p:ext uri="{BB962C8B-B14F-4D97-AF65-F5344CB8AC3E}">
        <p14:creationId xmlns:p14="http://schemas.microsoft.com/office/powerpoint/2010/main" val="346346091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116632"/>
            <a:ext cx="8445624" cy="543409"/>
          </a:xfrm>
        </p:spPr>
        <p:txBody>
          <a:bodyPr>
            <a:noAutofit/>
          </a:bodyPr>
          <a:lstStyle/>
          <a:p>
            <a:r>
              <a:rPr lang="da-DK" sz="3200" b="1" dirty="0" smtClean="0"/>
              <a:t> </a:t>
            </a:r>
            <a:r>
              <a:rPr lang="da-DK" sz="2800" b="1" dirty="0" smtClean="0"/>
              <a:t>Type of </a:t>
            </a:r>
            <a:r>
              <a:rPr lang="da-DK" sz="2800" dirty="0" smtClean="0"/>
              <a:t>Integrated </a:t>
            </a:r>
            <a:r>
              <a:rPr lang="da-DK" sz="2800" b="1" dirty="0" smtClean="0"/>
              <a:t>Output (DISPLACE)</a:t>
            </a:r>
            <a:endParaRPr lang="en-IE" sz="2800" dirty="0"/>
          </a:p>
        </p:txBody>
      </p:sp>
      <p:sp>
        <p:nvSpPr>
          <p:cNvPr id="6" name="Title 1"/>
          <p:cNvSpPr txBox="1">
            <a:spLocks/>
          </p:cNvSpPr>
          <p:nvPr/>
        </p:nvSpPr>
        <p:spPr>
          <a:xfrm>
            <a:off x="179512" y="764704"/>
            <a:ext cx="1643074" cy="5072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smtClean="0"/>
              <a:t>(a) Danish fishing effort (&gt;15m) </a:t>
            </a:r>
            <a:br>
              <a:rPr lang="en-GB" sz="1600" b="1" dirty="0" smtClean="0"/>
            </a:br>
            <a:r>
              <a:rPr lang="en-GB" sz="1600" b="1" dirty="0" smtClean="0"/>
              <a:t/>
            </a:r>
            <a:br>
              <a:rPr lang="en-GB" sz="1600" b="1" dirty="0" smtClean="0"/>
            </a:br>
            <a:r>
              <a:rPr lang="en-GB" sz="1600" b="1" dirty="0" smtClean="0"/>
              <a:t>(b) origin </a:t>
            </a:r>
          </a:p>
          <a:p>
            <a:pPr algn="l"/>
            <a:r>
              <a:rPr lang="en-GB" sz="1600" b="1" dirty="0" smtClean="0"/>
              <a:t>of landings in value</a:t>
            </a:r>
            <a:br>
              <a:rPr lang="en-GB" sz="1600" b="1" dirty="0" smtClean="0"/>
            </a:br>
            <a:r>
              <a:rPr lang="en-GB" sz="1600" b="1" dirty="0" smtClean="0"/>
              <a:t/>
            </a:r>
            <a:br>
              <a:rPr lang="en-GB" sz="1600" b="1" dirty="0" smtClean="0"/>
            </a:br>
            <a:r>
              <a:rPr lang="en-GB" sz="1600" b="1" dirty="0" smtClean="0"/>
              <a:t>(c) % fuel </a:t>
            </a:r>
            <a:r>
              <a:rPr lang="en-GB" sz="1600" b="1" dirty="0" err="1" smtClean="0"/>
              <a:t>consump-tion</a:t>
            </a:r>
            <a:r>
              <a:rPr lang="en-GB" sz="1600" b="1" dirty="0" smtClean="0"/>
              <a:t/>
            </a:r>
            <a:br>
              <a:rPr lang="en-GB" sz="1600" b="1" dirty="0" smtClean="0"/>
            </a:br>
            <a:r>
              <a:rPr lang="en-GB" sz="1600" b="1" dirty="0" smtClean="0"/>
              <a:t/>
            </a:r>
            <a:br>
              <a:rPr lang="en-GB" sz="1600" b="1" dirty="0" smtClean="0"/>
            </a:br>
            <a:r>
              <a:rPr lang="en-GB" sz="1600" b="1" dirty="0" smtClean="0"/>
              <a:t>(d) fuel per hour</a:t>
            </a:r>
            <a:br>
              <a:rPr lang="en-GB" sz="1600" b="1" dirty="0" smtClean="0"/>
            </a:br>
            <a:r>
              <a:rPr lang="en-GB" sz="1600" b="1" dirty="0" smtClean="0"/>
              <a:t/>
            </a:r>
            <a:br>
              <a:rPr lang="en-GB" sz="1600" b="1" dirty="0" smtClean="0"/>
            </a:br>
            <a:endParaRPr lang="en-GB" sz="1600" b="1"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153" y="780473"/>
            <a:ext cx="3780420" cy="5040560"/>
          </a:xfrm>
          <a:prstGeom prst="rect">
            <a:avLst/>
          </a:prstGeom>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4942" y="814226"/>
            <a:ext cx="3779909" cy="5039879"/>
          </a:xfrm>
          <a:prstGeom prst="rect">
            <a:avLst/>
          </a:prstGeom>
        </p:spPr>
      </p:pic>
    </p:spTree>
    <p:extLst>
      <p:ext uri="{BB962C8B-B14F-4D97-AF65-F5344CB8AC3E}">
        <p14:creationId xmlns:p14="http://schemas.microsoft.com/office/powerpoint/2010/main" val="2492782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68760"/>
            <a:ext cx="7128792" cy="487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63" y="1034039"/>
            <a:ext cx="7868730" cy="5379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018532"/>
            <a:ext cx="248602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1"/>
          <p:cNvSpPr txBox="1">
            <a:spLocks/>
          </p:cNvSpPr>
          <p:nvPr/>
        </p:nvSpPr>
        <p:spPr bwMode="auto">
          <a:xfrm>
            <a:off x="263724" y="116632"/>
            <a:ext cx="7836668"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80" charset="-128"/>
                <a:cs typeface="+mj-cs"/>
              </a:defRPr>
            </a:lvl1pPr>
            <a:lvl2pPr algn="l" rtl="0" eaLnBrk="0" fontAlgn="base" hangingPunct="0">
              <a:spcBef>
                <a:spcPct val="0"/>
              </a:spcBef>
              <a:spcAft>
                <a:spcPct val="0"/>
              </a:spcAft>
              <a:defRPr sz="2400" b="1">
                <a:solidFill>
                  <a:schemeClr val="tx1"/>
                </a:solidFill>
                <a:latin typeface="Verdana" pitchFamily="34" charset="0"/>
                <a:ea typeface="ＭＳ Ｐゴシック" pitchFamily="-80" charset="-128"/>
              </a:defRPr>
            </a:lvl2pPr>
            <a:lvl3pPr algn="l" rtl="0" eaLnBrk="0" fontAlgn="base" hangingPunct="0">
              <a:spcBef>
                <a:spcPct val="0"/>
              </a:spcBef>
              <a:spcAft>
                <a:spcPct val="0"/>
              </a:spcAft>
              <a:defRPr sz="2400" b="1">
                <a:solidFill>
                  <a:schemeClr val="tx1"/>
                </a:solidFill>
                <a:latin typeface="Verdana" pitchFamily="34" charset="0"/>
                <a:ea typeface="ＭＳ Ｐゴシック" pitchFamily="-80" charset="-128"/>
              </a:defRPr>
            </a:lvl3pPr>
            <a:lvl4pPr algn="l" rtl="0" eaLnBrk="0" fontAlgn="base" hangingPunct="0">
              <a:spcBef>
                <a:spcPct val="0"/>
              </a:spcBef>
              <a:spcAft>
                <a:spcPct val="0"/>
              </a:spcAft>
              <a:defRPr sz="2400" b="1">
                <a:solidFill>
                  <a:schemeClr val="tx1"/>
                </a:solidFill>
                <a:latin typeface="Verdana" pitchFamily="34" charset="0"/>
                <a:ea typeface="ＭＳ Ｐゴシック" pitchFamily="-80" charset="-128"/>
              </a:defRPr>
            </a:lvl4pPr>
            <a:lvl5pPr algn="l" rtl="0" eaLnBrk="0" fontAlgn="base" hangingPunct="0">
              <a:spcBef>
                <a:spcPct val="0"/>
              </a:spcBef>
              <a:spcAft>
                <a:spcPct val="0"/>
              </a:spcAft>
              <a:defRPr sz="2400" b="1">
                <a:solidFill>
                  <a:schemeClr val="tx1"/>
                </a:solidFill>
                <a:latin typeface="Verdana" pitchFamily="34" charset="0"/>
                <a:ea typeface="ＭＳ Ｐゴシック" pitchFamily="-80" charset="-128"/>
              </a:defRPr>
            </a:lvl5pPr>
            <a:lvl6pPr marL="457200" algn="l" rtl="0" fontAlgn="base">
              <a:spcBef>
                <a:spcPct val="0"/>
              </a:spcBef>
              <a:spcAft>
                <a:spcPct val="0"/>
              </a:spcAft>
              <a:defRPr sz="2400" b="1">
                <a:solidFill>
                  <a:schemeClr val="tx1"/>
                </a:solidFill>
                <a:latin typeface="Verdana" pitchFamily="34" charset="0"/>
                <a:ea typeface="MS PGothic" pitchFamily="34" charset="-128"/>
              </a:defRPr>
            </a:lvl6pPr>
            <a:lvl7pPr marL="914400" algn="l" rtl="0" fontAlgn="base">
              <a:spcBef>
                <a:spcPct val="0"/>
              </a:spcBef>
              <a:spcAft>
                <a:spcPct val="0"/>
              </a:spcAft>
              <a:defRPr sz="2400" b="1">
                <a:solidFill>
                  <a:schemeClr val="tx1"/>
                </a:solidFill>
                <a:latin typeface="Verdana" pitchFamily="34" charset="0"/>
                <a:ea typeface="MS PGothic" pitchFamily="34" charset="-128"/>
              </a:defRPr>
            </a:lvl7pPr>
            <a:lvl8pPr marL="1371600" algn="l" rtl="0" fontAlgn="base">
              <a:spcBef>
                <a:spcPct val="0"/>
              </a:spcBef>
              <a:spcAft>
                <a:spcPct val="0"/>
              </a:spcAft>
              <a:defRPr sz="2400" b="1">
                <a:solidFill>
                  <a:schemeClr val="tx1"/>
                </a:solidFill>
                <a:latin typeface="Verdana" pitchFamily="34" charset="0"/>
                <a:ea typeface="MS PGothic" pitchFamily="34" charset="-128"/>
              </a:defRPr>
            </a:lvl8pPr>
            <a:lvl9pPr marL="1828800" algn="l" rtl="0" fontAlgn="base">
              <a:spcBef>
                <a:spcPct val="0"/>
              </a:spcBef>
              <a:spcAft>
                <a:spcPct val="0"/>
              </a:spcAft>
              <a:defRPr sz="2400" b="1">
                <a:solidFill>
                  <a:schemeClr val="tx1"/>
                </a:solidFill>
                <a:latin typeface="Verdana" pitchFamily="34" charset="0"/>
                <a:ea typeface="MS PGothic" pitchFamily="34" charset="-128"/>
              </a:defRPr>
            </a:lvl9pPr>
          </a:lstStyle>
          <a:p>
            <a:r>
              <a:rPr lang="da-DK" sz="1600" dirty="0"/>
              <a:t>Bio-</a:t>
            </a:r>
            <a:r>
              <a:rPr lang="da-DK" sz="1600" dirty="0" err="1"/>
              <a:t>economic</a:t>
            </a:r>
            <a:r>
              <a:rPr lang="da-DK" sz="1600" dirty="0"/>
              <a:t> IBM DISPLACE </a:t>
            </a:r>
            <a:r>
              <a:rPr lang="da-DK" sz="1600" dirty="0" smtClean="0"/>
              <a:t>Model: </a:t>
            </a:r>
            <a:r>
              <a:rPr lang="en-GB" sz="1600" dirty="0" smtClean="0">
                <a:cs typeface="Calibri" pitchFamily="34" charset="0"/>
              </a:rPr>
              <a:t>Example of Output (</a:t>
            </a:r>
            <a:r>
              <a:rPr lang="en-GB" sz="1600" dirty="0" smtClean="0">
                <a:solidFill>
                  <a:srgbClr val="0066CC"/>
                </a:solidFill>
                <a:cs typeface="Calibri" pitchFamily="34" charset="0"/>
                <a:hlinkClick r:id="rId6"/>
              </a:rPr>
              <a:t>www.displace-project.org</a:t>
            </a:r>
            <a:r>
              <a:rPr lang="en-GB" sz="1600" dirty="0" smtClean="0">
                <a:cs typeface="Calibri" pitchFamily="34" charset="0"/>
              </a:rPr>
              <a:t>) from R</a:t>
            </a:r>
            <a:r>
              <a:rPr lang="en-GB" sz="1600" dirty="0" smtClean="0"/>
              <a:t>un of Spatial Fisheries </a:t>
            </a:r>
          </a:p>
          <a:p>
            <a:r>
              <a:rPr lang="en-GB" sz="1600" dirty="0" smtClean="0"/>
              <a:t>Scenarios - BALTIC </a:t>
            </a:r>
            <a:endParaRPr lang="en-GB" sz="1600" dirty="0"/>
          </a:p>
        </p:txBody>
      </p:sp>
    </p:spTree>
    <p:extLst>
      <p:ext uri="{BB962C8B-B14F-4D97-AF65-F5344CB8AC3E}">
        <p14:creationId xmlns:p14="http://schemas.microsoft.com/office/powerpoint/2010/main" val="1202401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375" y="465137"/>
            <a:ext cx="8445624" cy="936104"/>
          </a:xfrm>
        </p:spPr>
        <p:txBody>
          <a:bodyPr>
            <a:noAutofit/>
          </a:bodyPr>
          <a:lstStyle/>
          <a:p>
            <a:r>
              <a:rPr lang="da-DK" b="1" dirty="0" err="1" smtClean="0"/>
              <a:t>Consequences</a:t>
            </a:r>
            <a:r>
              <a:rPr lang="da-DK" b="1" dirty="0" smtClean="0"/>
              <a:t> </a:t>
            </a:r>
            <a:r>
              <a:rPr lang="da-DK" b="1" dirty="0"/>
              <a:t>on </a:t>
            </a:r>
            <a:r>
              <a:rPr lang="da-DK" b="1" dirty="0" err="1"/>
              <a:t>fisheries</a:t>
            </a:r>
            <a:r>
              <a:rPr lang="da-DK" b="1" dirty="0"/>
              <a:t> of </a:t>
            </a:r>
            <a:r>
              <a:rPr lang="da-DK" b="1" dirty="0" smtClean="0"/>
              <a:t>alternative </a:t>
            </a:r>
            <a:r>
              <a:rPr lang="da-DK" b="1" dirty="0"/>
              <a:t>scenarios – </a:t>
            </a:r>
            <a:r>
              <a:rPr lang="da-DK" b="1" dirty="0" err="1" smtClean="0"/>
              <a:t>effort</a:t>
            </a:r>
            <a:r>
              <a:rPr lang="da-DK" b="1" dirty="0" smtClean="0"/>
              <a:t> and trip patterns</a:t>
            </a:r>
            <a:endParaRPr lang="en-IE" dirty="0"/>
          </a:p>
        </p:txBody>
      </p:sp>
      <p:sp>
        <p:nvSpPr>
          <p:cNvPr id="11" name="AutoShape 4"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AutoShape 6"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 name="AutoShape 8"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 name="AutoShape 10"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7" name="AutoShape 16" descr="data:image/jpeg;base64,/9j/4AAQSkZJRgABAQAAAQABAAD/2wCEAAkGBwgHBgkIBwgKCgkLDRYPDQwMDRsUFRAWIB0iIiAdHx8kKDQsJCYxJx8fLT0tMTU3Ojo6Iys/RD84QzQ5OjcBCgoKDQwNGg8PGjclHyU3Nzc3Nzc3Nzc3Nzc3Nzc3Nzc3Nzc3Nzc3Nzc3Nzc3Nzc3Nzc3Nzc3Nzc3Nzc3Nzc3N//AABEIAJkAbAMBEQACEQEDEQH/xAAbAAEAAgMBAQAAAAAAAAAAAAAABAYDBQcCAf/EAEQQAAEDAwEEBAcMCQUAAAAAAAEAAgMEBREGEiExcQcTYYEiI0FRdJGyFDI0NTZDcoKSobGzFTM3QlJiY3PCJCUmU1T/xAAaAQEAAwEBAQAAAAAAAAAAAAAAAgMEBQEG/8QALxEBAAIBAgMFBwUBAQAAAAAAAAECAwQRBSExEiJRcfBBYYGRodHhIzIzscFDFP/aAAwDAQACEQMRAD8A7igICAgICAgICAgICAgICAgICAgICAgICAgICAgICAgICAgICAgICAgICAgICAgICAgICAgICAgICAgICAgICAgICAgICAgICAgIOfWfV2pLzI+Kgobe97GBzgdpuB3uQbO0atqTeRaL5RMpapztlro3HZyeA7/IcoPN9veprV7pqPcFF7gjkwyRziXFpOGkgO5eRBGtGotU3eHr6K3UD4BJsOdktwdxO4v8xCCVHqitfrM2UxU/ucSFm3h23jZz58fcgz611FV2BlI6kigeZi/a60E4xjGMEedBYLfM6poaed4AdLE15A4AkZQSEBAQEBAQEHNOiv4yrPRx7SBrTwdd0BbuOIDnt2ygtGv/AJK1f0o/bCCH0YfJ+f0p3stQaOD9qTv77vy0EzpW/VWznL/igudm+KKH0eP2QgmICAgICAgIOadFfxlWejj2kDW3y6oPowfmOQWjX/yVq/pR+2EEPow+T8/pTvZag0cH7Unf33floJnSt+qtnOX/ABQXOzfFFD6PH7IQTEBAQEBAQEHItC3uhstZPLXPcGSQhrdhu1vzlBsmNm1ZrGGvpaeVtDCYyZHtwNlpzx4ZJ8iC0dIB/wCK1f0o/bCCF0XnOn5sf+p3stQaW+R1Fh1u28TwSSUb5Os22NyMFuyRzHFBh1bdmarq6KlskM0xj2t+xjJdj1AY4lB0mhgNNRU9OTkxRtYSPLgYQZ0BAQEBAQEHgsYP3W+pB6GzwCAWgjBAI7UAAN4ADkg+HZxg4wgNDR70Acgg9ICAgICAgIIV3uUFpoZKyqEphjGXdVE559Q/HgvLWisbytw4rZrxSvWfg5JqPpMuVy2obS33BTfx5DpXDnwb3b+1Y757W6cn02l4Lixc8ven6fn1yaiza31BaC1sNc6oiHzVV4wev3w9ahXJevSWvPwzS5uc12nxjl+Fxoel2nDALna5WOxvdTyNcD3Ox+KujU+MOVk4Bff9O/z/AA91fS7Q7H+gtlRI/wDrSNYPuJT/ANMT0hGnAMn/AEvEeW/4VC9a91BdQ5hqxSQnd1dKNjP1vffeFVbLezqYOFaXDz7O8+/1sk6b6RLvZ9mGsd+kKQfuynxjR2P8vfle0zWr71eq4Rgzc6d230+X2dc09fKa/wBA2tomTtjd5JYizHI8DzBIWyl4vG8PmNTpr6fJ2L7fCfW3xbVSZxAQEBAQfCMoKfqbo+tF5Lp4GmhrHb+thb4Lj/MzgeYwe1U3wVtz6OnpeLZ8Hdt3q+E/dp7H0V0LA2S7Vz6r+nT+Aw9/E92FCunjraWvPxzJPLFXbz5/hdLdpyzW1obQ22miwMbXVgu+0d59avilY6Q5OXV58s73vMsldY7VcGFlbb6WYfzxDPr4pNKz1hHHqc2Od6WmPipt66K7XM0vtNTLRP47EhMkf3+EPWqbaePZLrYOOZq8ssRb6T9knTXRtardsVFyd+kancRtjETeTfL35XtMFY5zzVarjGbL3cfdj6/NeGtDWhrRgDcAFe5D0gICAgICCDeK19uoJaqOiqKxzBnqacAvdyBP4b+xeTO0b7LcOOMuSKTaI39s9HFdS66vV6L6cvNDTZINPCSHcnO4nluHYsN8trPrtJwvT4NrbdqfGf8AGntN/u1mP+2V80Df+sHaZ9k5ChW1q9Jas2kwZ/5KxP8Afzhc7X0pXZ3i6i1RVrxxNNtNd3jwlfGot4ORm4HhjnW/Z8/UMt06UrnEzZhsrKRx3B9U5x+7DfxSdRPg8w8DwzPPJv5bflTLxqa9XrabcLhK+Mn9SwhjPsjj35VNr2t1l1cGh0+n/jrz8es+vLZJ07rG8af2WU0/XUo40052m/VPFvdu7F7TJanRDVcOwannaNp8Y9c/j83bdO3aS725lVNb6mhc75ucAZ7R5ccwFtpbtRvts+Q1OCMGTsRaLeTaqbOICAgICD5gFBXtTaVsl8ifLXwtimaPhUZ2Htx5zwI7DlV3x1tHNt0uu1GnmIxzvHh7PXk0Wm9AaY6ltT14vG/c8yAxj6rTj15VdMNOu+7ZquLazfs7dj+/r/i8UtLTUkTYqWCKGMcGxsDQO4K+IiOjkWva872nd7nhhnjMdREyRhGC17Q4HuK923eVtNZ3idlM1DoHTM8ElQdm1kDJmieGMHNp8H1YVFsFJ59HU03FdXSYr+73T63StJ6PsFriiq6UMr5iNptZIQ/7AG4d2/tXuPFSI3jmhrOI6nNaaX7seH39q2YHHCuc19QEBAQEBBCu1RW01DLLbaMVlS0ZZCZAza7yo2mYjlC3DWlrxGS20ePVwjVN/v10q3096fLBsH4HsmNjfq+XmcrDe9rT3n2Wi0mmxUi2GIn39Wooq2pt8vX0NVNTSfxxSFpPPHHvUInbnDXkx0yx2bxEx715sGstbzRtFPQOucfkkfSkZ+s3AKvrly+yN3G1HDuHVnvW7M+f+c5Z73rDXUUPjbSbe3G+VlI5+O85A717bLl8NkNPw/h1p5X7Xx2+yhXC5111f1twrZqp3EGR5IHIcB3LPMzbnPN28WHHhjbHWI8kvT98u9oqmizTyh73fB2t22ynzbHlPLepVtav7VWp02DPX9aOnt6bfF3jTtZc623MmvFvFDUHjGJNrI8/ZyW6k2mO9Gz4vU48WPJ2cV+1Hjs2qmziAgICAgINZebDbL3B1NzpY5gPeuIw5n0XDeFG1K26r8Gpy4LdrHbZrbNoXT9oIfFRNnmHCWp8YRyB3DuChXDSrRn4nqs/KbbR4RyWMNAAA3AeQK1gfSMoNDetG2K8hzquhjbMfnofFv7yOPflV2xUt1ht0/ENTg5Uty8J5s1h0xarBHs26ma2QjDpn+FI7m4/gNy9pjrTohqdZn1M/qW5eHsbkKbKICAgICAgICAgICAgICAgICAgICAgICAgICAgICAgICAgICAgICAgICAgICAgICAgICAgICAgICAgICD/2Q=="/>
          <p:cNvSpPr>
            <a:spLocks noChangeAspect="1" noChangeArrowheads="1"/>
          </p:cNvSpPr>
          <p:nvPr/>
        </p:nvSpPr>
        <p:spPr bwMode="auto">
          <a:xfrm>
            <a:off x="155575" y="-693738"/>
            <a:ext cx="1028700" cy="1457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9" name="AutoShape 20" descr="data:image/jpeg;base64,/9j/4AAQSkZJRgABAQAAAQABAAD/2wCEAAkGBxMTBhUIEhIVFhUTGRoYFRIYFRgdHBwVFR0iGBYWHxcZKDQsJCYxGx8cIj0hKykrLi46Ix83ODMsNyg5Li0BCgoKDg0OGxAQGzQkHyEuLC01NTQsLSwsLzcsLSwsLCw3Li4sLCw0LCwtNSwsLCwsLDAsLCwsLCwsLCwsLCwsM//AABEIAHgAeAMBEQACEQEDEQH/xAAaAAEAAwEBAQAAAAAAAAAAAAAABAUGBwMB/8QAPxAAAgEDAQUDBwYPAQAAAAAAAAECAwQRBQYHEiExQVFxExQiYZGhsRUyYnOBshYXJic0NlJUY2RygsHR8CP/xAAZAQEAAwEBAAAAAAAAAAAAAAAAAQIEAwX/xAAqEQEAAgIBAwIFBAMAAAAAAAAAAQIDEQQSITEUQQUiMlGhEzNSgRVhkf/aAAwDAQACEQMRAD8A7iAAAAAAAAAAAAAAAAAAAAAAAAAAAAAAAAAAAAAAAAAAAAAAAAAAAAAAAAAAAAI7vaflVT4lly4EvppcXD445gjvvXskAAAAAAAAAAAAAAAUG2u0UbLRnc8nUl6NKL7Zd/gupMRtw5GaMVN+7mFxfVFu3pX6m/Kq8c+Pt48N59os7fB/mrO/fbqGxm0cb7RY3awpx9GrBdk1/h9UQ7ZsU47aXwcgAAAAAAAAAAAAOO76aknrtGm/mqlleLk8/BF6vI+Iz88K67j+aWm/5p/Borby9X4L9P8A1Zbj6kvle4pL5rpxb8VLEfc2Vh6XN+mHYSXngAAAAAAAAAAAAYTezoPltEWoxXp2+X405fOX2cn7e8tWWLnYeunVHmGSuaX5moz7q+fbNxIt5a/g30x/bX7pdA830Hz6Xz7nEvCms8C97f2kNnKydVtfZuQygAAAAAAAACNqN4qNlK6lGUlBZcYRcpPwSCtrdMbcj1vepcVKrjbQjSh2OXpSfr7l4cy8VeVk595n5Y0o4be6ip8XnMn6nGGPgT0w4RzM33WVbeXeVNPnYyhSk6kXDiUXnElh4SeMkdMOnrsk16deW5r7Ly/Fk9Fx/wCip8WP4ifHj28ikvZ4Ufo9O2Cpbz7yGnQs4QpR8nFQ4+F5xFYWU3jJD1PSUmdyrJ7fai6nH51JepRhj4Dbp6fF9l/oe9e4p1VC5hGrB9ZR9Ga9a7H4cvEON+HWfp7Ov2F2qtnG6ipRU1lRnFxks98X0JefaNTpICAAAAAAAGS2l3f2t3N10nRqPm5wSw39KPb7mTFtMubiUyd/Esp+KCfH+mRx9U8/eLdTJ/jp/l+Gp2W3fW9pWV0261VdJySSi++Mezxyys221YeHTH38y15DWxm1O7m2u67uoydGq3mUopNSb7ZQfb600GnFybUjXmGXW52px/pkcfUvP3iNO/rY/j+Wu2Y3f2tpJV8OtVXNVJpcn9GPRe9+slnyci9+3iGtDOAAAAAAAAZPePtBVs9GjUo4U6s+Djayopptyx9hNY2y8vNbHTdfd42egXidK9p6pOquKMpxcY8E4ZXEk0+XLPeNwiuLJ2mL7SN5V/VobMSu6NSVOcZx9JY6N4a5iFuXe1Me6yv9Iz8lUnKTlJwi3J9W2stkO1PpjbJbztTr0IW1ShWlT46jhJLGGnjv/wC5lqsvMvanT0zpo9qak47PV61ObhOEJSjNdU4rPaRDTmmYpMwhbA31StsrSuqs3OcuLMnjLxJrsE+VONabY4mWiIdwAAAAAAACp2hlayt1YXbhw1sqKm8Jyjz5S7GTDll6Jjpv7uc6pb/JesUKun3DqRrz4ZWvEpZ5ru784zjK72Wjv5efePT3icU737NVva/Uyf8AXD4la+Wrm/tT/S503WbeOl0s3FJYpwzmpH9lesadqZKdMd2S3vVk9KtLyPOHlVLiXanHiXtSJqyc6flrP+17tdtDa/g1WSuKbdSnJQjGabbksLkiIh3zZqfpz3fN2L/Iuj/d95i3k4n7UNUQ0gAAAAAAAEDVtHoXNFUq9ONRReUn2PvQUvjrftaETTNk7Ohcq5pW8IzXSXVrwyTtSuDHWdxCdqul0ri282rQ44ZzwtvGV06EL3pW8asp/wABNP8A3WHv/wBk7lz9Li+y5vNNpVbHzGpTjKnhLga5YXQh1tSto6ZjsrLTYyxpzc421PLTXNZ5Pk+pO3OOPijxCy0vTKVva+a0YcEMt8Kbxl9epC9KVpGqpgXAAAAAAAAAAAAAAAAAAAAAAAAAAAAAAAAAAAAAAAAAAAAAAAAAAAAAAAAf/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1" name="AutoShape 24" descr="data:image/jpeg;base64,/9j/4AAQSkZJRgABAQAAAQABAAD/2wCEAAkGBxQSEhQUExQTFRUXFh0XFxcXGSEfIRscIB8WGh4aHh8oHCgoHB0lHB0dIjQhJSorMTMuFyEzODMsNygtLiwBCgoKDg0OGxAQGzQkICQyLTEsLyw0LCwsLDQsMS0sNDQ1LC8sLCwsLC80LDUsLC0sLCwsNCwsLCwsLCwsNCwsLP/AABEIAGAAmAMBEQACEQEDEQH/xAAcAAABBAMBAAAAAAAAAAAAAAAAAwQFBgEHCAL/xABIEAACAQIDBAQJCAgDCQAAAAABAgMAEQQSIQUGEzEiQVFhBxQyNHFzgZGyI0JikqGxwdEWNVJUcnSC4SQzRRUXQ1NjotLw8v/EABoBAAIDAQEAAAAAAAAAAAAAAAABAgMFBAb/xAA4EQACAgEBBgQEBAMJAQAAAAAAAQIRAwQSEyExMlEFQWFxIoGhwUJSkdEzseEVIyQ0RFRi8PEU/9oADAMBAAIRAxEAPwDeNABQAUAFABQAUAFABQAUAFAHOG1PCBjpJXYYl0BY2RCAFFzYDT7a146fGlyMuWfI3aGv6b4/97m+sPyqW4x9iO+ydzP6a4/97m9/9qNxj7C3+TuY/TfH/vk31h+VG4x9h77L3LZ4MNv47FY5FeeWSJVZpATcAWIF9O2ufU48cYcFxL9PPJKXEl/DBvTicPPFDBIYlMedivNiSQBe2gFvtqGlxRkm5InqcsotJEz4HdqzYnCzPPI8jCcqCx5DJGbe8n31Xq4RjJbK8izTTco2y+1ynQFABQAUAFABQAUAFAFf2pvng8NI0U0wR1tdSD16jqq2OGclaRXLLGLpsk9k7VhxMYkgkWRCbXHb2HsNQlFxdMlGSkrQ9qJIgtr734PCycOadFe1yupI9NhpVkcM5K0iuWWMXTY72NtKDFx8SAq6XK5sttRz5jWlOMoumSi4yVoZb7xgbPxeg/yX6u6pYetEci+FmgNzh/j8J69PiFambofsZeHrR03wl/ZHurGNekZVQOQA9FAzSPhy89i9QPiatLRdDM7WdSLP4CvM5/5g/BHVOt617F2j6DZNcZ1hQAUAFABQAUAFABQBqzw37AzRx4xBqnycvep8lvYbj+rurt0eSm4M49XjtbSK94F9t8HFtAx6M66fxrcj3gkewVbrIXHa7FWknUtk3RtfaC4eGSZ/JjQse+3V7eVZ8YuTpGhJ0rZzE7S4vEE+VNPJ72Y8vQPuFbPCEfRGPxnL3OmdgbKXC4eKBOUagX7T1n2m5rGnJyk2zXhHZVDPfj9X4v1L/dUsPWhZOlnPu5vn+E9enxCtXN0P2MrD1o6erGNgKANH+HLz2L1A+Jq0tF0MztZ1Is/gK8zn/mD8EdU63rXsXaPoNk1xnWFABQAUAFABQAyxW1oI/LljX0sL+6nTKZ6jFDqkkRMu+uFBsrPIx0CohJPoqWwzlfienuou36IfSJ43DJHLCyRyIVIcjNr3C9u3U0k9l2jqhKWRfFGl61f0s5txuGlwWJZDpLBJoe9TdWHcdD7a2U1kjfkzMaeOfsbF8Ke94nweFjiNvGFE0gB5AWAT69/qd9cemw1Nt+R16nLcEl5jbwJbB4k8mKcdGLoJ3uw1P9K/FUtZkpbK8yOkx29o3XWcaBB78fq/F+pf7qsw9aIZOlnPu5vn+E9enxCtXN0P2MrD1o6erGNgKANH+HLz2L1A+Jq0tF0MztZ1Is/gK8zn/mD8EdU63rXsXaPoNk1xnWFAGHYAXJAA5k0CbSVsr2M3viDCOFWncmwCcr+n8qtWJ1b4GZl8VxKWxiW3L0/crm2d85lJUMgbrWPUKe9zzPcB7akoI4NR4nli6tX2XGvn+yKnjtrzTf5krsOzMbe6rEkjJy6nLk6pNjGmUG2dx9hxwwJLYGSRQxbsB+aOwVzTlbPXeG6SGLEpeb8yzVA0jUHhw2DZosYg0Pycvp5o33j3V36PJzgzh1eP8SNVRozEKoLMSFUDrJ0AHpNd3LicSTbo6d3T2KMHhYoBzVbse1jqx99YuSe3JyNjHDYikS9QJkHvx+r8X6l/uqzD1ohk6Wc+7m+f4T16fEK1c38N+xlYetHT1YxsBQBo/wAOXnsXqB8TVpaLoZnazqRZ/AV5nP8AzB+COqdb1r2LtH0Gya4zrCgDWW+W2XmmeK5EaNly9pHMnt1rrxQSVnkfFNZPLleP8K+o93Lw4aDFcMjjlSq9wI0t6TfXuFQzN2ux0+EQUsWRx6+XyKCykEgggjQg9R7KsMVpp0zFAgoAuO6e+nAUQzAtGNFYc1HYR1j/AN1qqeO+KNrQeKbqKx5OXk+xsDZ22IJx8lIjd19fdzqlpo9Bi1GLL0SsNubLTFQSQSeTItiRzHYR3g604ScZJoslFSVMqW7ngvw+EnSfiSysmqhsoAPboNavyaqU47NFMNNGDsvdcx0BQAz2zs8YiCWFiVEiFCRzF9LipRlsyTIyVqim7A8FmGw06TcWWQxnMqtlAv1E2Gtq6MmqlONUUQ00Yuy/VynSFAFO3y3Bi2hMssk0kZVMgChbHUnrHPWujFqHjVJFGXDGbtsl90924tnwcGIswLFmZubMbC+ncAPZVeTI8krZPHjUFSJqqywKAKVvXum0jmaDUtq6d/av5Vfjy1wZgeI+FyySeXFzfNfsU+GaXDSXGaOQdRFvYR1ir2lJGFCeXT5LXwyRK4nauHxXnUJV+XFh5+1T/eq9249LNCWuwaj/ADEKf5o/t/6MX3bR/wDIxUL/AEX6DfbpS2muaK//AIsc/wCFkT9+DGuI3YxSa8F2Halm+6mpohPw/UR47N+3EjJoGTR1ZT9IEffTs5ZY5R6lQlemRJHCbdxEXkTSAdma49xvUXFM6Mesz4+mbJWDfnFrzdW/iUfhao7tHXHxfUrzTHkfhExA5xxH3j8aW6RcvG8vnFCw8JEvXBH9Y/lS3RNeOT/IjP8AvJk/5CfXP5Ubof8AbkvyGF8IkzGywRk9gLGjdLuC8ayt1GH8x2m39pyC64dUH7TKVH/cwpbMe5atXrpq1Cvfh/MTjxeKkbK+LueuPDIHb62gX0k09lLy/Uis2eb2Xkt9oK3+vJfqWbYWyOGeI4Oe1gXbO/tY6D+FQB3moSfkjS0uncHtSXH1dv8AX7Im6gdoUAFABQAjicKkgs6Kw7GF6abXIhPHDIqkrITF7m4V+Ssh+gfwNxViyyRn5PCNNPkq9iJxHg/HzJz6GS/2gj7qms/dHDPwFfhn+qGn6F4qPWOVf6WZae+i+aKf7H1OPjjn+jaFRgNqJoHLDvYN94pbWJlm48TjylfzT/mjw0W0PnYeJ/TGh/Gj+77irxBc8afyX7iHi+I+ds6Fv6Lfc1OofmI/4n8WnT+X9Q8VkP8ApkXuI/GlUfzBWb/bI9ps+Q/6ZF7Sf/Kj4fzElDM/9Mv+/McJsmY8tn4VfT/9Urj3LFgzvlgih1h9jYvkI8FH35AfwNK4epdHT6z8sF8rH0WwsUfLxhUdkUYX7f7UtuPYujo9S+rNS7JJfUXi3VgveTiTHtlYt9nKk8j8uBZHwzDzncn/AMnZMwQKgsiqo7ALVBuzuhCMFUVQpSJBQAUAFABQAUAFADHZ21UmR3F1VJHjYtYaoxQnnyuKlKDToipJqzxtHaywvh0IJ47lAQRYWRnue6y0Ri2m+wOVNeo9MyhcxZcvPNfT31Gh2ZaQAXJAFr3J6u2gdgZBa9xa1736u2gLPSsCAQQQeRFAEM28sQwiYuz8N8thYZukwUaX7T21Zu3tbJDeLZ2iXMgBC3FzyF9T7KrJiGExufPdWTK7J07DNb5w18k02qEnYuJVIBBFjyN9DSGIYXGZ3kUKwCZbMbZXuL3U31AptUJOxDF7XRHgUdLjOyBlIspVWck+wU1FtP0E5JUP0YEAggg8iKiSPVABQAUAFABQA22hjVhjMjhyo55FLH6oBJpxVuhN0rKAmDYJh5cRBI2GOIxMskRQsRxHzQu8drkAZtLaFhcdnU5K2k+NL6cznS5Nrhb/AKGINi5zhVaBxhjj5HjiZT0IuE1sy/NUvchT+0B3UbdXx419wULrhwv7HqbDGKOWHxccAY9subDmURpkVgUj6wXLKDyFzStNp3xrvX1DirVcL7CWxdjGQ7OSaB2jjfFjLJGQFXMvDDC1gCOQ5aacqcp0pU+woxtxtdz1hdiZmwUTwMYY8ZiwEZDlWO7cMHTyLWtfQ6UOdbTT40hqF0mvNln3IwxiTER5GRExUgiUggBLgjL9G5NraVTldtP0LcapNFTbd5hsiE/4oy/JExZnIHyi3HD6gB3Ve8i3r5VxKYwrEuYptDZLvjJuIzxu2IR4pBhWkOUZMuWYNaNRqCpta5JvelGaUFXbvX0CUXtu+/a/qOJNkmV4kkhZkO1JnYFTbLw5bMdPJJtryNRU6TafkvsScbq15ieI2Hf5DgtwBtQFUCnKIzECbaaRlywPVqRUlP8AFfGvuJwvhXC/sOdr7Oe2OVInMfGw+ZEFs8KqgdE/a6ItYeioxkvh49/1JSjz+QpPs/DYg4MQYYrB4yxkQwtGCeCwuylRceSLnS4tSUpRu3xrv6g1GVUuF/Ymt0MHwRiY1QpGuJfhrawCkKej9G5PLSq8krp+hPGqtFgqssCgAoAKACgBvjsakKZ5GCrcC57SQB9pppNukJtLixtjdtwRGQSSKpjVXe/UGJVfaSCAOZtTUJPkhOSXMQ/SfC8N5TKFRGCSZgVKMbWDAi63v1inu5XVC3kasc7K2xDic/CfMUIDAggqSLi4IBFxrSlBx5jjJS5EAuN2j414uXwd+CJs3De1sxS1uJz0verax7O1xIXPargKbD3wjcmOZrSeMywqQjZbq7KilrZQ5UA2vrSnha4rsmEcqfBjufbxBmcGLgxSpG7EtmB14gtl5glLW53N+VRUOXdj2+fY94/ezCwu6O5BQgSWRiEvaxcgWVTfmew9lCxSatDeSKdMW2nvHh8O5SRjdVDPlVmCKdAzkAhAbHU25GlHHKXFBKaTpiO0N7MLA7o7tdAC+VGYIp1DMQCFXvOlOOKUuQPJFE2rAgEag6g1WTK5BvUiLI2IIQDFPh48oJzFbkCwvdiAateJ/h7WV7xLn3Habz4cxGUO2UPwiuRs4fToZLZs2vK1Ldyuh7yNWIT72xLNBFknPGRmB4T9GxUWIy3vc69ltbXFNYnTfYTyq0u43xO9YgiaSX5X/FGBeCjadILZtD0h3czoKaxOTpdrE8iirfcmIdsxMXAYgxxrK4KkFUbMQSCOfROnPSq9hk9pDFd6ojiI4Asp4kQlVwjFbMVy9XKxvfkOVS3T2dojvFtUT1VlgUANNrYBcRDLC/kyIUPtFr+znUoy2WmhSVqipYXdzFcASScJ8YJ45mBPRcRjIqZradG7XsbMxq55IbVLkUqEqt8wx+7uJxDTzMiRvLJhgIs97JDIXLM1rFiCbAdnPWnHJGNLtf1BwlK2/QsGA2c6Y3FTG2SWOBU11unGzXHV5YqpyTgl7/YsS+JsyNnv4+Z9OH4sIueubOW5dluultLYr1Cnt2QzbuzeKiKy5vH/ABjnpk8Y4vvydXbVm8jtX6V9KI7D2a9fuNdpbDxlsXDHHEyTziYSGSxA+TzJlynXo6G9tfe4zhwb8iLjLil5j3aWwJnj2oqhb4lQIrn/AKYTXs1pRyJOL7EnBva9RhjN2JhJKeEZ0njQMoxLRZWVMhVgBZ1I6+Y10N6ksqpcar0sg8bvv86JIbvuP9oBVXLPAkUQv+zG6WPZqRrUN4vh9GTUHxJTBbGULCXz8SONF6MjBbqAPJBsde0VCU+dElHlZCx7vTcSJrLZdoSYk6/8NkkUe27DSrN5Gn7URUH9QxWwZL4wtCJhNiUlQCXhsoWNFzhrdFgy6ennRvF8PGqQnB8eHMzhtl4xHwEr5ZniSWOa72IEhis18vTKhNdBehyhUkvPkCjL4WzzPu/P4tMihDIcb4yilrBlEqyAE26JIFu6hZI7SfpX0oNh7LXrf1M4/Z+L408scMbeM4ZImDSW4TrxPonOLP1W8miMo7KTfJhKMrbS5i+A2ZiIZcG4RGVcIMPL07FCDGcw06Y6JFtKTlFpr1sai00z/9k="/>
          <p:cNvSpPr>
            <a:spLocks noChangeAspect="1" noChangeArrowheads="1"/>
          </p:cNvSpPr>
          <p:nvPr/>
        </p:nvSpPr>
        <p:spPr bwMode="auto">
          <a:xfrm>
            <a:off x="155575" y="-547688"/>
            <a:ext cx="180975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535346"/>
            <a:ext cx="8087618" cy="474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605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656" y="336441"/>
            <a:ext cx="8809839" cy="1091655"/>
          </a:xfrm>
        </p:spPr>
        <p:txBody>
          <a:bodyPr>
            <a:noAutofit/>
          </a:bodyPr>
          <a:lstStyle/>
          <a:p>
            <a:r>
              <a:rPr lang="da-DK" b="1" dirty="0" err="1" smtClean="0"/>
              <a:t>Consequences</a:t>
            </a:r>
            <a:r>
              <a:rPr lang="da-DK" b="1" dirty="0" smtClean="0"/>
              <a:t> </a:t>
            </a:r>
            <a:r>
              <a:rPr lang="da-DK" b="1" dirty="0"/>
              <a:t>on </a:t>
            </a:r>
            <a:r>
              <a:rPr lang="da-DK" b="1" dirty="0" err="1"/>
              <a:t>fisheries</a:t>
            </a:r>
            <a:r>
              <a:rPr lang="da-DK" b="1" dirty="0"/>
              <a:t> of </a:t>
            </a:r>
            <a:r>
              <a:rPr lang="da-DK" b="1" dirty="0" smtClean="0"/>
              <a:t>alternative </a:t>
            </a:r>
            <a:br>
              <a:rPr lang="da-DK" b="1" dirty="0" smtClean="0"/>
            </a:br>
            <a:r>
              <a:rPr lang="da-DK" b="1" dirty="0" smtClean="0"/>
              <a:t>scenarios </a:t>
            </a:r>
            <a:r>
              <a:rPr lang="da-DK" b="1" dirty="0"/>
              <a:t>– </a:t>
            </a:r>
            <a:r>
              <a:rPr lang="da-DK" b="1" dirty="0" err="1"/>
              <a:t>revenue</a:t>
            </a:r>
            <a:r>
              <a:rPr lang="da-DK" b="1" dirty="0"/>
              <a:t>, </a:t>
            </a:r>
            <a:r>
              <a:rPr lang="da-DK" b="1" dirty="0" err="1"/>
              <a:t>cost</a:t>
            </a:r>
            <a:r>
              <a:rPr lang="da-DK" b="1" dirty="0"/>
              <a:t> </a:t>
            </a:r>
            <a:r>
              <a:rPr lang="da-DK" b="1" dirty="0" smtClean="0"/>
              <a:t>&amp; </a:t>
            </a:r>
            <a:r>
              <a:rPr lang="da-DK" b="1" dirty="0" err="1" smtClean="0"/>
              <a:t>energy</a:t>
            </a:r>
            <a:r>
              <a:rPr lang="da-DK" b="1" dirty="0" smtClean="0"/>
              <a:t> </a:t>
            </a:r>
            <a:r>
              <a:rPr lang="da-DK" b="1" dirty="0" err="1" smtClean="0"/>
              <a:t>efficiency</a:t>
            </a:r>
            <a:endParaRPr lang="en-IE" dirty="0"/>
          </a:p>
        </p:txBody>
      </p:sp>
      <p:sp>
        <p:nvSpPr>
          <p:cNvPr id="11" name="AutoShape 4"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AutoShape 6"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 name="AutoShape 8"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 name="AutoShape 10"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7" name="AutoShape 16" descr="data:image/jpeg;base64,/9j/4AAQSkZJRgABAQAAAQABAAD/2wCEAAkGBwgHBgkIBwgKCgkLDRYPDQwMDRsUFRAWIB0iIiAdHx8kKDQsJCYxJx8fLT0tMTU3Ojo6Iys/RD84QzQ5OjcBCgoKDQwNGg8PGjclHyU3Nzc3Nzc3Nzc3Nzc3Nzc3Nzc3Nzc3Nzc3Nzc3Nzc3Nzc3Nzc3Nzc3Nzc3Nzc3Nzc3N//AABEIAJkAbAMBEQACEQEDEQH/xAAbAAEAAgMBAQAAAAAAAAAAAAAABAYDBQcCAf/EAEQQAAEDAwEEBAcMCQUAAAAAAAEAAgMEBREGEiExcQcTYYEiI0FRdJGyFDI0NTZDcoKSobGzFTM3QlJiY3PCJCUmU1T/xAAaAQEAAwEBAQAAAAAAAAAAAAAAAgMEBQEG/8QALxEBAAIBAgMFBwUBAQAAAAAAAAECAwQRBSExEiJRcfBBYYGRodHhIzIzscFDFP/aAAwDAQACEQMRAD8A7igICAgICAgICAgICAgICAgICAgICAgICAgICAgICAgICAgICAgICAgICAgICAgICAgICAgICAgICAgICAgICAgICAgICAgICAgIOfWfV2pLzI+Kgobe97GBzgdpuB3uQbO0atqTeRaL5RMpapztlro3HZyeA7/IcoPN9veprV7pqPcFF7gjkwyRziXFpOGkgO5eRBGtGotU3eHr6K3UD4BJsOdktwdxO4v8xCCVHqitfrM2UxU/ucSFm3h23jZz58fcgz611FV2BlI6kigeZi/a60E4xjGMEedBYLfM6poaed4AdLE15A4AkZQSEBAQEBAQEHNOiv4yrPRx7SBrTwdd0BbuOIDnt2ygtGv/AJK1f0o/bCCH0YfJ+f0p3stQaOD9qTv77vy0EzpW/VWznL/igudm+KKH0eP2QgmICAgICAgIOadFfxlWejj2kDW3y6oPowfmOQWjX/yVq/pR+2EEPow+T8/pTvZag0cH7Unf33floJnSt+qtnOX/ABQXOzfFFD6PH7IQTEBAQEBAQEHItC3uhstZPLXPcGSQhrdhu1vzlBsmNm1ZrGGvpaeVtDCYyZHtwNlpzx4ZJ8iC0dIB/wCK1f0o/bCCF0XnOn5sf+p3stQaW+R1Fh1u28TwSSUb5Os22NyMFuyRzHFBh1bdmarq6KlskM0xj2t+xjJdj1AY4lB0mhgNNRU9OTkxRtYSPLgYQZ0BAQEBAQEHgsYP3W+pB6GzwCAWgjBAI7UAAN4ADkg+HZxg4wgNDR70Acgg9ICAgICAgIIV3uUFpoZKyqEphjGXdVE559Q/HgvLWisbytw4rZrxSvWfg5JqPpMuVy2obS33BTfx5DpXDnwb3b+1Y757W6cn02l4Lixc8ven6fn1yaiza31BaC1sNc6oiHzVV4wev3w9ahXJevSWvPwzS5uc12nxjl+Fxoel2nDALna5WOxvdTyNcD3Ox+KujU+MOVk4Bff9O/z/AA91fS7Q7H+gtlRI/wDrSNYPuJT/ANMT0hGnAMn/AEvEeW/4VC9a91BdQ5hqxSQnd1dKNjP1vffeFVbLezqYOFaXDz7O8+/1sk6b6RLvZ9mGsd+kKQfuynxjR2P8vfle0zWr71eq4Rgzc6d230+X2dc09fKa/wBA2tomTtjd5JYizHI8DzBIWyl4vG8PmNTpr6fJ2L7fCfW3xbVSZxAQEBAQfCMoKfqbo+tF5Lp4GmhrHb+thb4Lj/MzgeYwe1U3wVtz6OnpeLZ8Hdt3q+E/dp7H0V0LA2S7Vz6r+nT+Aw9/E92FCunjraWvPxzJPLFXbz5/hdLdpyzW1obQ22miwMbXVgu+0d59avilY6Q5OXV58s73vMsldY7VcGFlbb6WYfzxDPr4pNKz1hHHqc2Od6WmPipt66K7XM0vtNTLRP47EhMkf3+EPWqbaePZLrYOOZq8ssRb6T9knTXRtardsVFyd+kancRtjETeTfL35XtMFY5zzVarjGbL3cfdj6/NeGtDWhrRgDcAFe5D0gICAgICCDeK19uoJaqOiqKxzBnqacAvdyBP4b+xeTO0b7LcOOMuSKTaI39s9HFdS66vV6L6cvNDTZINPCSHcnO4nluHYsN8trPrtJwvT4NrbdqfGf8AGntN/u1mP+2V80Df+sHaZ9k5ChW1q9Jas2kwZ/5KxP8Afzhc7X0pXZ3i6i1RVrxxNNtNd3jwlfGot4ORm4HhjnW/Z8/UMt06UrnEzZhsrKRx3B9U5x+7DfxSdRPg8w8DwzPPJv5bflTLxqa9XrabcLhK+Mn9SwhjPsjj35VNr2t1l1cGh0+n/jrz8es+vLZJ07rG8af2WU0/XUo40052m/VPFvdu7F7TJanRDVcOwannaNp8Y9c/j83bdO3aS725lVNb6mhc75ucAZ7R5ccwFtpbtRvts+Q1OCMGTsRaLeTaqbOICAgICD5gFBXtTaVsl8ifLXwtimaPhUZ2Htx5zwI7DlV3x1tHNt0uu1GnmIxzvHh7PXk0Wm9AaY6ltT14vG/c8yAxj6rTj15VdMNOu+7ZquLazfs7dj+/r/i8UtLTUkTYqWCKGMcGxsDQO4K+IiOjkWva872nd7nhhnjMdREyRhGC17Q4HuK923eVtNZ3idlM1DoHTM8ElQdm1kDJmieGMHNp8H1YVFsFJ59HU03FdXSYr+73T63StJ6PsFriiq6UMr5iNptZIQ/7AG4d2/tXuPFSI3jmhrOI6nNaaX7seH39q2YHHCuc19QEBAQEBBCu1RW01DLLbaMVlS0ZZCZAza7yo2mYjlC3DWlrxGS20ePVwjVN/v10q3096fLBsH4HsmNjfq+XmcrDe9rT3n2Wi0mmxUi2GIn39Wooq2pt8vX0NVNTSfxxSFpPPHHvUInbnDXkx0yx2bxEx715sGstbzRtFPQOucfkkfSkZ+s3AKvrly+yN3G1HDuHVnvW7M+f+c5Z73rDXUUPjbSbe3G+VlI5+O85A717bLl8NkNPw/h1p5X7Xx2+yhXC5111f1twrZqp3EGR5IHIcB3LPMzbnPN28WHHhjbHWI8kvT98u9oqmizTyh73fB2t22ynzbHlPLepVtav7VWp02DPX9aOnt6bfF3jTtZc623MmvFvFDUHjGJNrI8/ZyW6k2mO9Gz4vU48WPJ2cV+1Hjs2qmziAgICAgINZebDbL3B1NzpY5gPeuIw5n0XDeFG1K26r8Gpy4LdrHbZrbNoXT9oIfFRNnmHCWp8YRyB3DuChXDSrRn4nqs/KbbR4RyWMNAAA3AeQK1gfSMoNDetG2K8hzquhjbMfnofFv7yOPflV2xUt1ht0/ENTg5Uty8J5s1h0xarBHs26ma2QjDpn+FI7m4/gNy9pjrTohqdZn1M/qW5eHsbkKbKICAgICAgICAgICAgICAgICAgICAgICAgICAgICAgICAgICAgICAgICAgICAgICAgICAgICAgICAgICD/2Q=="/>
          <p:cNvSpPr>
            <a:spLocks noChangeAspect="1" noChangeArrowheads="1"/>
          </p:cNvSpPr>
          <p:nvPr/>
        </p:nvSpPr>
        <p:spPr bwMode="auto">
          <a:xfrm>
            <a:off x="155575" y="-693738"/>
            <a:ext cx="1028700" cy="1457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9" name="AutoShape 20" descr="data:image/jpeg;base64,/9j/4AAQSkZJRgABAQAAAQABAAD/2wCEAAkGBxMTBhUIEhIVFhUTGRoYFRIYFRgdHBwVFR0iGBYWHxcZKDQsJCYxGx8cIj0hKykrLi46Ix83ODMsNyg5Li0BCgoKDg0OGxAQGzQkHyEuLC01NTQsLSwsLzcsLSwsLCw3Li4sLCw0LCwtNSwsLCwsLDAsLCwsLCwsLCwsLCwsM//AABEIAHgAeAMBEQACEQEDEQH/xAAaAAEAAwEBAQAAAAAAAAAAAAAABAUGBwMB/8QAPxAAAgEDAQUDBwYPAQAAAAAAAAECAwQRBQYHEiExQVFxExQiYZGhsRUyYnOBshYXJic0NlJUY2RygsHR8CP/xAAZAQEAAwEBAAAAAAAAAAAAAAAAAQIEAwX/xAAqEQEAAgIBAwIFBAMAAAAAAAAAAQIDEQQSITEUQQUiMlGhEzNSgRVhkf/aAAwDAQACEQMRAD8A7iAAAAAAAAAAAAAAAAAAAAAAAAAAAAAAAAAAAAAAAAAAAAAAAAAAAAAAAAAAAAI7vaflVT4lly4EvppcXD445gjvvXskAAAAAAAAAAAAAAAUG2u0UbLRnc8nUl6NKL7Zd/gupMRtw5GaMVN+7mFxfVFu3pX6m/Kq8c+Pt48N59os7fB/mrO/fbqGxm0cb7RY3awpx9GrBdk1/h9UQ7ZsU47aXwcgAAAAAAAAAAAAOO76aknrtGm/mqlleLk8/BF6vI+Iz88K67j+aWm/5p/Borby9X4L9P8A1Zbj6kvle4pL5rpxb8VLEfc2Vh6XN+mHYSXngAAAAAAAAAAAAYTezoPltEWoxXp2+X405fOX2cn7e8tWWLnYeunVHmGSuaX5moz7q+fbNxIt5a/g30x/bX7pdA830Hz6Xz7nEvCms8C97f2kNnKydVtfZuQygAAAAAAAACNqN4qNlK6lGUlBZcYRcpPwSCtrdMbcj1vepcVKrjbQjSh2OXpSfr7l4cy8VeVk595n5Y0o4be6ip8XnMn6nGGPgT0w4RzM33WVbeXeVNPnYyhSk6kXDiUXnElh4SeMkdMOnrsk16deW5r7Ly/Fk9Fx/wCip8WP4ifHj28ikvZ4Ufo9O2Cpbz7yGnQs4QpR8nFQ4+F5xFYWU3jJD1PSUmdyrJ7fai6nH51JepRhj4Dbp6fF9l/oe9e4p1VC5hGrB9ZR9Ga9a7H4cvEON+HWfp7Ov2F2qtnG6ipRU1lRnFxks98X0JefaNTpICAAAAAAAGS2l3f2t3N10nRqPm5wSw39KPb7mTFtMubiUyd/Esp+KCfH+mRx9U8/eLdTJ/jp/l+Gp2W3fW9pWV0261VdJySSi++Mezxyys221YeHTH38y15DWxm1O7m2u67uoydGq3mUopNSb7ZQfb600GnFybUjXmGXW52px/pkcfUvP3iNO/rY/j+Wu2Y3f2tpJV8OtVXNVJpcn9GPRe9+slnyci9+3iGtDOAAAAAAAAZPePtBVs9GjUo4U6s+Djayopptyx9hNY2y8vNbHTdfd42egXidK9p6pOquKMpxcY8E4ZXEk0+XLPeNwiuLJ2mL7SN5V/VobMSu6NSVOcZx9JY6N4a5iFuXe1Me6yv9Iz8lUnKTlJwi3J9W2stkO1PpjbJbztTr0IW1ShWlT46jhJLGGnjv/wC5lqsvMvanT0zpo9qak47PV61ObhOEJSjNdU4rPaRDTmmYpMwhbA31StsrSuqs3OcuLMnjLxJrsE+VONabY4mWiIdwAAAAAAACp2hlayt1YXbhw1sqKm8Jyjz5S7GTDll6Jjpv7uc6pb/JesUKun3DqRrz4ZWvEpZ5ru784zjK72Wjv5efePT3icU737NVva/Uyf8AXD4la+Wrm/tT/S503WbeOl0s3FJYpwzmpH9lesadqZKdMd2S3vVk9KtLyPOHlVLiXanHiXtSJqyc6flrP+17tdtDa/g1WSuKbdSnJQjGabbksLkiIh3zZqfpz3fN2L/Iuj/d95i3k4n7UNUQ0gAAAAAAAEDVtHoXNFUq9ONRReUn2PvQUvjrftaETTNk7Ohcq5pW8IzXSXVrwyTtSuDHWdxCdqul0ri282rQ44ZzwtvGV06EL3pW8asp/wABNP8A3WHv/wBk7lz9Li+y5vNNpVbHzGpTjKnhLga5YXQh1tSto6ZjsrLTYyxpzc421PLTXNZ5Pk+pO3OOPijxCy0vTKVva+a0YcEMt8Kbxl9epC9KVpGqpgXAAAAAAAAAAAAAAAAAAAAAAAAAAAAAAAAAAAAAAAAAAAAAAAAAAAAAAAAf/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1" name="AutoShape 24" descr="data:image/jpeg;base64,/9j/4AAQSkZJRgABAQAAAQABAAD/2wCEAAkGBxQSEhQUExQTFRUXFh0XFxcXGSEfIRscIB8WGh4aHh8oHCgoHB0lHB0dIjQhJSorMTMuFyEzODMsNygtLiwBCgoKDg0OGxAQGzQkICQyLTEsLyw0LCwsLDQsMS0sNDQ1LC8sLCwsLC80LDUsLC0sLCwsNCwsLCwsLCwsNCwsLP/AABEIAGAAmAMBEQACEQEDEQH/xAAcAAABBAMBAAAAAAAAAAAAAAAAAwQFBgEHCAL/xABIEAACAQIDBAQJCAgDCQAAAAABAgMAEQQSIQUGEzEiQVFhBxQyNHFzgZGyI0JikqGxwdEWNVJUcnSC4SQzRRUXQ1NjotLw8v/EABoBAAIDAQEAAAAAAAAAAAAAAAABAgMFBAb/xAA4EQACAgEBBgQEBAMJAQAAAAAAAQIRAwQSEyExMlEFQWFxIoGhwUJSkdEzseEVIyQ0RFRi8PEU/9oADAMBAAIRAxEAPwDeNABQAUAFABQAUAFABQAUAFAHOG1PCBjpJXYYl0BY2RCAFFzYDT7a146fGlyMuWfI3aGv6b4/97m+sPyqW4x9iO+ydzP6a4/97m9/9qNxj7C3+TuY/TfH/vk31h+VG4x9h77L3LZ4MNv47FY5FeeWSJVZpATcAWIF9O2ufU48cYcFxL9PPJKXEl/DBvTicPPFDBIYlMedivNiSQBe2gFvtqGlxRkm5InqcsotJEz4HdqzYnCzPPI8jCcqCx5DJGbe8n31Xq4RjJbK8izTTco2y+1ynQFABQAUAFABQAUAFAFf2pvng8NI0U0wR1tdSD16jqq2OGclaRXLLGLpsk9k7VhxMYkgkWRCbXHb2HsNQlFxdMlGSkrQ9qJIgtr734PCycOadFe1yupI9NhpVkcM5K0iuWWMXTY72NtKDFx8SAq6XK5sttRz5jWlOMoumSi4yVoZb7xgbPxeg/yX6u6pYetEci+FmgNzh/j8J69PiFambofsZeHrR03wl/ZHurGNekZVQOQA9FAzSPhy89i9QPiatLRdDM7WdSLP4CvM5/5g/BHVOt617F2j6DZNcZ1hQAUAFABQAUAFABQBqzw37AzRx4xBqnycvep8lvYbj+rurt0eSm4M49XjtbSK94F9t8HFtAx6M66fxrcj3gkewVbrIXHa7FWknUtk3RtfaC4eGSZ/JjQse+3V7eVZ8YuTpGhJ0rZzE7S4vEE+VNPJ72Y8vQPuFbPCEfRGPxnL3OmdgbKXC4eKBOUagX7T1n2m5rGnJyk2zXhHZVDPfj9X4v1L/dUsPWhZOlnPu5vn+E9enxCtXN0P2MrD1o6erGNgKANH+HLz2L1A+Jq0tF0MztZ1Is/gK8zn/mD8EdU63rXsXaPoNk1xnWFABQAUAFABQAyxW1oI/LljX0sL+6nTKZ6jFDqkkRMu+uFBsrPIx0CohJPoqWwzlfienuou36IfSJ43DJHLCyRyIVIcjNr3C9u3U0k9l2jqhKWRfFGl61f0s5txuGlwWJZDpLBJoe9TdWHcdD7a2U1kjfkzMaeOfsbF8Ke94nweFjiNvGFE0gB5AWAT69/qd9cemw1Nt+R16nLcEl5jbwJbB4k8mKcdGLoJ3uw1P9K/FUtZkpbK8yOkx29o3XWcaBB78fq/F+pf7qsw9aIZOlnPu5vn+E9enxCtXN0P2MrD1o6erGNgKANH+HLz2L1A+Jq0tF0MztZ1Is/gK8zn/mD8EdU63rXsXaPoNk1xnWFAGHYAXJAA5k0CbSVsr2M3viDCOFWncmwCcr+n8qtWJ1b4GZl8VxKWxiW3L0/crm2d85lJUMgbrWPUKe9zzPcB7akoI4NR4nli6tX2XGvn+yKnjtrzTf5krsOzMbe6rEkjJy6nLk6pNjGmUG2dx9hxwwJLYGSRQxbsB+aOwVzTlbPXeG6SGLEpeb8yzVA0jUHhw2DZosYg0Pycvp5o33j3V36PJzgzh1eP8SNVRozEKoLMSFUDrJ0AHpNd3LicSTbo6d3T2KMHhYoBzVbse1jqx99YuSe3JyNjHDYikS9QJkHvx+r8X6l/uqzD1ohk6Wc+7m+f4T16fEK1c38N+xlYetHT1YxsBQBo/wAOXnsXqB8TVpaLoZnazqRZ/AV5nP8AzB+COqdb1r2LtH0Gya4zrCgDWW+W2XmmeK5EaNly9pHMnt1rrxQSVnkfFNZPLleP8K+o93Lw4aDFcMjjlSq9wI0t6TfXuFQzN2ux0+EQUsWRx6+XyKCykEgggjQg9R7KsMVpp0zFAgoAuO6e+nAUQzAtGNFYc1HYR1j/AN1qqeO+KNrQeKbqKx5OXk+xsDZ22IJx8lIjd19fdzqlpo9Bi1GLL0SsNubLTFQSQSeTItiRzHYR3g604ScZJoslFSVMqW7ngvw+EnSfiSysmqhsoAPboNavyaqU47NFMNNGDsvdcx0BQAz2zs8YiCWFiVEiFCRzF9LipRlsyTIyVqim7A8FmGw06TcWWQxnMqtlAv1E2Gtq6MmqlONUUQ00Yuy/VynSFAFO3y3Bi2hMssk0kZVMgChbHUnrHPWujFqHjVJFGXDGbtsl90924tnwcGIswLFmZubMbC+ncAPZVeTI8krZPHjUFSJqqywKAKVvXum0jmaDUtq6d/av5Vfjy1wZgeI+FyySeXFzfNfsU+GaXDSXGaOQdRFvYR1ir2lJGFCeXT5LXwyRK4nauHxXnUJV+XFh5+1T/eq9249LNCWuwaj/ADEKf5o/t/6MX3bR/wDIxUL/AEX6DfbpS2muaK//AIsc/wCFkT9+DGuI3YxSa8F2Halm+6mpohPw/UR47N+3EjJoGTR1ZT9IEffTs5ZY5R6lQlemRJHCbdxEXkTSAdma49xvUXFM6Mesz4+mbJWDfnFrzdW/iUfhao7tHXHxfUrzTHkfhExA5xxH3j8aW6RcvG8vnFCw8JEvXBH9Y/lS3RNeOT/IjP8AvJk/5CfXP5Ubof8AbkvyGF8IkzGywRk9gLGjdLuC8ayt1GH8x2m39pyC64dUH7TKVH/cwpbMe5atXrpq1Cvfh/MTjxeKkbK+LueuPDIHb62gX0k09lLy/Uis2eb2Xkt9oK3+vJfqWbYWyOGeI4Oe1gXbO/tY6D+FQB3moSfkjS0uncHtSXH1dv8AX7Im6gdoUAFABQAjicKkgs6Kw7GF6abXIhPHDIqkrITF7m4V+Ssh+gfwNxViyyRn5PCNNPkq9iJxHg/HzJz6GS/2gj7qms/dHDPwFfhn+qGn6F4qPWOVf6WZae+i+aKf7H1OPjjn+jaFRgNqJoHLDvYN94pbWJlm48TjylfzT/mjw0W0PnYeJ/TGh/Gj+77irxBc8afyX7iHi+I+ds6Fv6Lfc1OofmI/4n8WnT+X9Q8VkP8ApkXuI/GlUfzBWb/bI9ps+Q/6ZF7Sf/Kj4fzElDM/9Mv+/McJsmY8tn4VfT/9Urj3LFgzvlgih1h9jYvkI8FH35AfwNK4epdHT6z8sF8rH0WwsUfLxhUdkUYX7f7UtuPYujo9S+rNS7JJfUXi3VgveTiTHtlYt9nKk8j8uBZHwzDzncn/AMnZMwQKgsiqo7ALVBuzuhCMFUVQpSJBQAUAFABQAUAFADHZ21UmR3F1VJHjYtYaoxQnnyuKlKDToipJqzxtHaywvh0IJ47lAQRYWRnue6y0Ri2m+wOVNeo9MyhcxZcvPNfT31Gh2ZaQAXJAFr3J6u2gdgZBa9xa1736u2gLPSsCAQQQeRFAEM28sQwiYuz8N8thYZukwUaX7T21Zu3tbJDeLZ2iXMgBC3FzyF9T7KrJiGExufPdWTK7J07DNb5w18k02qEnYuJVIBBFjyN9DSGIYXGZ3kUKwCZbMbZXuL3U31AptUJOxDF7XRHgUdLjOyBlIspVWck+wU1FtP0E5JUP0YEAggg8iKiSPVABQAUAFABQA22hjVhjMjhyo55FLH6oBJpxVuhN0rKAmDYJh5cRBI2GOIxMskRQsRxHzQu8drkAZtLaFhcdnU5K2k+NL6cznS5Nrhb/AKGINi5zhVaBxhjj5HjiZT0IuE1sy/NUvchT+0B3UbdXx419wULrhwv7HqbDGKOWHxccAY9subDmURpkVgUj6wXLKDyFzStNp3xrvX1DirVcL7CWxdjGQ7OSaB2jjfFjLJGQFXMvDDC1gCOQ5aacqcp0pU+woxtxtdz1hdiZmwUTwMYY8ZiwEZDlWO7cMHTyLWtfQ6UOdbTT40hqF0mvNln3IwxiTER5GRExUgiUggBLgjL9G5NraVTldtP0LcapNFTbd5hsiE/4oy/JExZnIHyi3HD6gB3Ve8i3r5VxKYwrEuYptDZLvjJuIzxu2IR4pBhWkOUZMuWYNaNRqCpta5JvelGaUFXbvX0CUXtu+/a/qOJNkmV4kkhZkO1JnYFTbLw5bMdPJJtryNRU6TafkvsScbq15ieI2Hf5DgtwBtQFUCnKIzECbaaRlywPVqRUlP8AFfGvuJwvhXC/sOdr7Oe2OVInMfGw+ZEFs8KqgdE/a6ItYeioxkvh49/1JSjz+QpPs/DYg4MQYYrB4yxkQwtGCeCwuylRceSLnS4tSUpRu3xrv6g1GVUuF/Ymt0MHwRiY1QpGuJfhrawCkKej9G5PLSq8krp+hPGqtFgqssCgAoAKACgBvjsakKZ5GCrcC57SQB9pppNukJtLixtjdtwRGQSSKpjVXe/UGJVfaSCAOZtTUJPkhOSXMQ/SfC8N5TKFRGCSZgVKMbWDAi63v1inu5XVC3kasc7K2xDic/CfMUIDAggqSLi4IBFxrSlBx5jjJS5EAuN2j414uXwd+CJs3De1sxS1uJz0verax7O1xIXPargKbD3wjcmOZrSeMywqQjZbq7KilrZQ5UA2vrSnha4rsmEcqfBjufbxBmcGLgxSpG7EtmB14gtl5glLW53N+VRUOXdj2+fY94/ezCwu6O5BQgSWRiEvaxcgWVTfmew9lCxSatDeSKdMW2nvHh8O5SRjdVDPlVmCKdAzkAhAbHU25GlHHKXFBKaTpiO0N7MLA7o7tdAC+VGYIp1DMQCFXvOlOOKUuQPJFE2rAgEag6g1WTK5BvUiLI2IIQDFPh48oJzFbkCwvdiAateJ/h7WV7xLn3Habz4cxGUO2UPwiuRs4fToZLZs2vK1Ldyuh7yNWIT72xLNBFknPGRmB4T9GxUWIy3vc69ltbXFNYnTfYTyq0u43xO9YgiaSX5X/FGBeCjadILZtD0h3czoKaxOTpdrE8iirfcmIdsxMXAYgxxrK4KkFUbMQSCOfROnPSq9hk9pDFd6ojiI4Asp4kQlVwjFbMVy9XKxvfkOVS3T2dojvFtUT1VlgUANNrYBcRDLC/kyIUPtFr+znUoy2WmhSVqipYXdzFcASScJ8YJ45mBPRcRjIqZradG7XsbMxq55IbVLkUqEqt8wx+7uJxDTzMiRvLJhgIs97JDIXLM1rFiCbAdnPWnHJGNLtf1BwlK2/QsGA2c6Y3FTG2SWOBU11unGzXHV5YqpyTgl7/YsS+JsyNnv4+Z9OH4sIueubOW5dluultLYr1Cnt2QzbuzeKiKy5vH/ABjnpk8Y4vvydXbVm8jtX6V9KI7D2a9fuNdpbDxlsXDHHEyTziYSGSxA+TzJlynXo6G9tfe4zhwb8iLjLil5j3aWwJnj2oqhb4lQIrn/AKYTXs1pRyJOL7EnBva9RhjN2JhJKeEZ0njQMoxLRZWVMhVgBZ1I6+Y10N6ksqpcar0sg8bvv86JIbvuP9oBVXLPAkUQv+zG6WPZqRrUN4vh9GTUHxJTBbGULCXz8SONF6MjBbqAPJBsde0VCU+dElHlZCx7vTcSJrLZdoSYk6/8NkkUe27DSrN5Gn7URUH9QxWwZL4wtCJhNiUlQCXhsoWNFzhrdFgy6ennRvF8PGqQnB8eHMzhtl4xHwEr5ZniSWOa72IEhis18vTKhNdBehyhUkvPkCjL4WzzPu/P4tMihDIcb4yilrBlEqyAE26JIFu6hZI7SfpX0oNh7LXrf1M4/Z+L408scMbeM4ZImDSW4TrxPonOLP1W8miMo7KTfJhKMrbS5i+A2ZiIZcG4RGVcIMPL07FCDGcw06Y6JFtKTlFpr1sai00z/9k="/>
          <p:cNvSpPr>
            <a:spLocks noChangeAspect="1" noChangeArrowheads="1"/>
          </p:cNvSpPr>
          <p:nvPr/>
        </p:nvSpPr>
        <p:spPr bwMode="auto">
          <a:xfrm>
            <a:off x="155575" y="-547688"/>
            <a:ext cx="180975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56" y="1678435"/>
            <a:ext cx="8665824" cy="461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974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375" y="160338"/>
            <a:ext cx="8553976" cy="1036414"/>
          </a:xfrm>
        </p:spPr>
        <p:txBody>
          <a:bodyPr>
            <a:noAutofit/>
          </a:bodyPr>
          <a:lstStyle/>
          <a:p>
            <a:r>
              <a:rPr lang="da-DK" b="1" dirty="0" err="1" smtClean="0"/>
              <a:t>Consequences</a:t>
            </a:r>
            <a:r>
              <a:rPr lang="da-DK" b="1" dirty="0" smtClean="0"/>
              <a:t> on </a:t>
            </a:r>
            <a:r>
              <a:rPr lang="da-DK" b="1" dirty="0" err="1" smtClean="0"/>
              <a:t>stocks</a:t>
            </a:r>
            <a:r>
              <a:rPr lang="da-DK" b="1" dirty="0" smtClean="0"/>
              <a:t> of alternative </a:t>
            </a:r>
            <a:br>
              <a:rPr lang="da-DK" b="1" dirty="0" smtClean="0"/>
            </a:br>
            <a:r>
              <a:rPr lang="da-DK" b="1" dirty="0" smtClean="0"/>
              <a:t>scenarios – </a:t>
            </a:r>
            <a:r>
              <a:rPr lang="da-DK" b="1" dirty="0" err="1" smtClean="0"/>
              <a:t>biological</a:t>
            </a:r>
            <a:r>
              <a:rPr lang="da-DK" b="1" dirty="0" smtClean="0"/>
              <a:t> </a:t>
            </a:r>
            <a:r>
              <a:rPr lang="da-DK" b="1" dirty="0" err="1" smtClean="0"/>
              <a:t>sustainability</a:t>
            </a:r>
            <a:r>
              <a:rPr lang="da-DK" b="1" dirty="0" smtClean="0"/>
              <a:t>,  SSB </a:t>
            </a:r>
            <a:br>
              <a:rPr lang="da-DK" b="1" dirty="0" smtClean="0"/>
            </a:br>
            <a:r>
              <a:rPr lang="da-DK" b="1" dirty="0" smtClean="0"/>
              <a:t>(and </a:t>
            </a:r>
            <a:r>
              <a:rPr lang="da-DK" b="1" dirty="0" err="1" smtClean="0"/>
              <a:t>similar</a:t>
            </a:r>
            <a:r>
              <a:rPr lang="da-DK" b="1" dirty="0" smtClean="0"/>
              <a:t> for F)</a:t>
            </a:r>
            <a:endParaRPr lang="en-IE" dirty="0"/>
          </a:p>
        </p:txBody>
      </p:sp>
      <p:sp>
        <p:nvSpPr>
          <p:cNvPr id="11" name="AutoShape 4"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AutoShape 6"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 name="AutoShape 8"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 name="AutoShape 10" descr="data:image/jpeg;base64,/9j/4AAQSkZJRgABAQAAAQABAAD/2wCEAAkGBwgHBgkIBwgKCgkXDRkaGRYWDRsUFRYWIBEiIiAdHx8kKDQnJCYtJx8fOTktMTo+LkYuHiU0OjMsNygtLjcBCgoKDQ0NGxAPGjclHyUrNzc3Mzg3NzcrNzcyNzE3Nzc3ODczNjc3LDc3NzcxNzA0LystNywuNzc4KzI3LCsuNP/AABEIALEBHAMBEQACEQEDEQH/xAAaAAEBAQEAAwAAAAAAAAAAAAAABgcEAQMF/8QAKhABAAAEBQUBAQACAwEAAAAAAAECBAUDFnOTsgc1VFXRNBESMSFRcQb/xAAaAQEBAQEBAQEAAAAAAAAAAAAABgcEAwUB/8QAMBEBAAACBwYHAAIDAQAAAAAAAAECAwQFFVNxkhYzUVKh0QYRMjRyscEhMRRBgRL/2gAMAwEAAhEDEQA/AIdSpoAAAAAAAAABtVs7bSaEnCDDrQ95S/Ob7i0Gg3UuUHU43sAAiupv5aDUm4wXfgfeU2Uv6n7f9EmcUA0JMAAAAAAAAAAAAAAAAAAAAAAAAAAAAAANqtnbaTQk4QYdaHvKX5zfcWg0G6lyg6nG9gAEV1N/LQak3GC78D7ymyl/U/b/AKJM4oBoSYAAAAAAAAAAAAAAAAAAAAAAAAAAAAAAbVbO20mhJwgw60PeUvzm+4tBoN1LlB1ON7AAIrqb+Wg1JuMF34H3lNlL+p+3/RJnFANCTAAAAAAAAAAAAAAAAAAAAA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H08v3j1lVtxfMvmzseXVB2XfWuSJl+8esqtuJfNnY8uqBd9a5ImX7x6yq24l82djy6oF31rkiZfvHrKrbiXzZ2PLqgXfWuSJl+8esqtuJfNnY8uqBd9a5ImX7x6yq24l82djy6oF31rkiZfvHrKrbiXzZ2PLqgXfWuSJl+8esqtuJfNnY8uqBd9a5ImX7x6yq24l82djy6oF31rkiZfvHrKrbiXzZ2PLqgXfWuSLxl+8esqtuL9vmzseXVA/wK1yRa1b5ZpKCmknljLNDBlhGEf8AcI/4wY9XppZq1STSx84Rmj9xW1DCMKOWEeEHQ5XqAAkuoFBV11PRS0dNi48YTzf3/GX+/wA/4gsvB9cq9WnpY088JfOEPLzj5cXxLaoKSlkkhRy+f8ovL949ZVbcVxfNnY8uqCf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Mv3j1lVtxL5s7Hl1QLvrXJEy/ePWVW3EvmzseXVAu+tckTL949ZVbcS+bOx5dUC761yRbCxVdgAAAAAAAAAAAAAAAAAAAAAAAAAAAAAAAAAAAAAAAAAAAAAAAAAAAAAAAAAAAAAAAAAAAAAAAAAAAAAAAAAAAAAAAAAAAAAAAAAAAAAAAAAAAAAAAAAAAAAAAAAAAAAAAAAAAAAAAAAAAAAAMszpfPIw9mX41vZWysOOqPdG3zW+PQzpfPIw9mX4bK2Vhx1R7l81vj0M6XzyMPZl+GytlYcdUe5fNb49DOl88jD2ZfhsrZWHHVHuXzW+PQzpfPIw9mX4bK2Vhx1R7l81vj0M6XzyMPZl+GytlYcdUe5fNb49DOl88jD2ZfhsrZWHHVHuXzW+PQzpfPIw9mX4bK2Vhx1R7l81vj0M6XzyMPZl+GytlYcdUe5fNb49DOl88jD2ZfhsrZWHHVHuXzW+PQzpfPIw9mX4bK2Vhx1Tdy+a3x6NMocSbGoqfFxI/2eOFLGP/ALGWDLa5Ry0dZpJJf6hNGEP+RV1FNGajljH/AHB73M9AAEz/APb3ittGBST0OJLJGaeaEf7JCb/UIf8Aar8LWXVa/PSwrEvn/wCYQ8v5jD+/Pg+Ra1bpavLLGjj/AGks6XzyMPZl+LDZWysOOqPd8S+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hnS+eRh7Mvw2VsrDjqj3L5rfHoZ0vnkYezL8NlbKw46o9y+a3x6GdL55GHsy/DZWysOOqPcvmt8eieUT5QAAAAAAAAADarZ22k0JOEGHWh7yl+c33FoNBupcoOpxvYABFdTfy0GpNxgu/A+8pspf1P2/6JM4oBoSYAAAAAAAAAAAAAAAAAAAAAAAAAAAAAAbVbO20mhJwgw60PeUvzm+4tBoN1LlB1ON7AAIrqb+Wg1JuMF34H3lNlL+p+3/AE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iTOKAaEmAAAAAAAAAAAAAAAAAAAAAAAAAAAAAAG1WzttJoScIMOtD3lL85vuLQaDdS5QdTjewACK6m/loNSbjBd+B95TZS/qft/0SZxQDQkwAAAAAAAAAAAAAAAAAAAAAAAAAAAAAA2q2dtpNCThBh1oe8pfnN9xaDQbqXKDqcb2AARXU38tBqTcYLvwPvKbKX9T9v8AokzigGhJgAAAAAAAAAAAAAAAAAAAAAAAAAAAAABtVs7bSaEnCDDrQ95S/Ob7i0Gg3UuUHU43sAAiupv5aDUm4wXfgfeU2Uv6n7f9EmcUA0JMAAAAAAAAAAAAAAAAAAAAAAAAAAAAAANqtnbaTQk4QYdaHvKX5zfcWg0G6lyg6nG9gAEV1N/LQak3GC78D7ymyl/U/b/okzigGhJgAAAAAAAAAAAAAAAAAAB//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7" name="AutoShape 16" descr="data:image/jpeg;base64,/9j/4AAQSkZJRgABAQAAAQABAAD/2wCEAAkGBwgHBgkIBwgKCgkLDRYPDQwMDRsUFRAWIB0iIiAdHx8kKDQsJCYxJx8fLT0tMTU3Ojo6Iys/RD84QzQ5OjcBCgoKDQwNGg8PGjclHyU3Nzc3Nzc3Nzc3Nzc3Nzc3Nzc3Nzc3Nzc3Nzc3Nzc3Nzc3Nzc3Nzc3Nzc3Nzc3Nzc3N//AABEIAJkAbAMBEQACEQEDEQH/xAAbAAEAAgMBAQAAAAAAAAAAAAAABAYDBQcCAf/EAEQQAAEDAwEEBAcMCQUAAAAAAAEAAgMEBREGEiExcQcTYYEiI0FRdJGyFDI0NTZDcoKSobGzFTM3QlJiY3PCJCUmU1T/xAAaAQEAAwEBAQAAAAAAAAAAAAAAAgMEBQEG/8QALxEBAAIBAgMFBwUBAQAAAAAAAAECAwQRBSExEiJRcfBBYYGRodHhIzIzscFDFP/aAAwDAQACEQMRAD8A7igICAgICAgICAgICAgICAgICAgICAgICAgICAgICAgICAgICAgICAgICAgICAgICAgICAgICAgICAgICAgICAgICAgICAgICAgIOfWfV2pLzI+Kgobe97GBzgdpuB3uQbO0atqTeRaL5RMpapztlro3HZyeA7/IcoPN9veprV7pqPcFF7gjkwyRziXFpOGkgO5eRBGtGotU3eHr6K3UD4BJsOdktwdxO4v8xCCVHqitfrM2UxU/ucSFm3h23jZz58fcgz611FV2BlI6kigeZi/a60E4xjGMEedBYLfM6poaed4AdLE15A4AkZQSEBAQEBAQEHNOiv4yrPRx7SBrTwdd0BbuOIDnt2ygtGv/AJK1f0o/bCCH0YfJ+f0p3stQaOD9qTv77vy0EzpW/VWznL/igudm+KKH0eP2QgmICAgICAgIOadFfxlWejj2kDW3y6oPowfmOQWjX/yVq/pR+2EEPow+T8/pTvZag0cH7Unf33floJnSt+qtnOX/ABQXOzfFFD6PH7IQTEBAQEBAQEHItC3uhstZPLXPcGSQhrdhu1vzlBsmNm1ZrGGvpaeVtDCYyZHtwNlpzx4ZJ8iC0dIB/wCK1f0o/bCCF0XnOn5sf+p3stQaW+R1Fh1u28TwSSUb5Os22NyMFuyRzHFBh1bdmarq6KlskM0xj2t+xjJdj1AY4lB0mhgNNRU9OTkxRtYSPLgYQZ0BAQEBAQEHgsYP3W+pB6GzwCAWgjBAI7UAAN4ADkg+HZxg4wgNDR70Acgg9ICAgICAgIIV3uUFpoZKyqEphjGXdVE559Q/HgvLWisbytw4rZrxSvWfg5JqPpMuVy2obS33BTfx5DpXDnwb3b+1Y757W6cn02l4Lixc8ven6fn1yaiza31BaC1sNc6oiHzVV4wev3w9ahXJevSWvPwzS5uc12nxjl+Fxoel2nDALna5WOxvdTyNcD3Ox+KujU+MOVk4Bff9O/z/AA91fS7Q7H+gtlRI/wDrSNYPuJT/ANMT0hGnAMn/AEvEeW/4VC9a91BdQ5hqxSQnd1dKNjP1vffeFVbLezqYOFaXDz7O8+/1sk6b6RLvZ9mGsd+kKQfuynxjR2P8vfle0zWr71eq4Rgzc6d230+X2dc09fKa/wBA2tomTtjd5JYizHI8DzBIWyl4vG8PmNTpr6fJ2L7fCfW3xbVSZxAQEBAQfCMoKfqbo+tF5Lp4GmhrHb+thb4Lj/MzgeYwe1U3wVtz6OnpeLZ8Hdt3q+E/dp7H0V0LA2S7Vz6r+nT+Aw9/E92FCunjraWvPxzJPLFXbz5/hdLdpyzW1obQ22miwMbXVgu+0d59avilY6Q5OXV58s73vMsldY7VcGFlbb6WYfzxDPr4pNKz1hHHqc2Od6WmPipt66K7XM0vtNTLRP47EhMkf3+EPWqbaePZLrYOOZq8ssRb6T9knTXRtardsVFyd+kancRtjETeTfL35XtMFY5zzVarjGbL3cfdj6/NeGtDWhrRgDcAFe5D0gICAgICCDeK19uoJaqOiqKxzBnqacAvdyBP4b+xeTO0b7LcOOMuSKTaI39s9HFdS66vV6L6cvNDTZINPCSHcnO4nluHYsN8trPrtJwvT4NrbdqfGf8AGntN/u1mP+2V80Df+sHaZ9k5ChW1q9Jas2kwZ/5KxP8Afzhc7X0pXZ3i6i1RVrxxNNtNd3jwlfGot4ORm4HhjnW/Z8/UMt06UrnEzZhsrKRx3B9U5x+7DfxSdRPg8w8DwzPPJv5bflTLxqa9XrabcLhK+Mn9SwhjPsjj35VNr2t1l1cGh0+n/jrz8es+vLZJ07rG8af2WU0/XUo40052m/VPFvdu7F7TJanRDVcOwannaNp8Y9c/j83bdO3aS725lVNb6mhc75ucAZ7R5ccwFtpbtRvts+Q1OCMGTsRaLeTaqbOICAgICD5gFBXtTaVsl8ifLXwtimaPhUZ2Htx5zwI7DlV3x1tHNt0uu1GnmIxzvHh7PXk0Wm9AaY6ltT14vG/c8yAxj6rTj15VdMNOu+7ZquLazfs7dj+/r/i8UtLTUkTYqWCKGMcGxsDQO4K+IiOjkWva872nd7nhhnjMdREyRhGC17Q4HuK923eVtNZ3idlM1DoHTM8ElQdm1kDJmieGMHNp8H1YVFsFJ59HU03FdXSYr+73T63StJ6PsFriiq6UMr5iNptZIQ/7AG4d2/tXuPFSI3jmhrOI6nNaaX7seH39q2YHHCuc19QEBAQEBBCu1RW01DLLbaMVlS0ZZCZAza7yo2mYjlC3DWlrxGS20ePVwjVN/v10q3096fLBsH4HsmNjfq+XmcrDe9rT3n2Wi0mmxUi2GIn39Wooq2pt8vX0NVNTSfxxSFpPPHHvUInbnDXkx0yx2bxEx715sGstbzRtFPQOucfkkfSkZ+s3AKvrly+yN3G1HDuHVnvW7M+f+c5Z73rDXUUPjbSbe3G+VlI5+O85A717bLl8NkNPw/h1p5X7Xx2+yhXC5111f1twrZqp3EGR5IHIcB3LPMzbnPN28WHHhjbHWI8kvT98u9oqmizTyh73fB2t22ynzbHlPLepVtav7VWp02DPX9aOnt6bfF3jTtZc623MmvFvFDUHjGJNrI8/ZyW6k2mO9Gz4vU48WPJ2cV+1Hjs2qmziAgICAgINZebDbL3B1NzpY5gPeuIw5n0XDeFG1K26r8Gpy4LdrHbZrbNoXT9oIfFRNnmHCWp8YRyB3DuChXDSrRn4nqs/KbbR4RyWMNAAA3AeQK1gfSMoNDetG2K8hzquhjbMfnofFv7yOPflV2xUt1ht0/ENTg5Uty8J5s1h0xarBHs26ma2QjDpn+FI7m4/gNy9pjrTohqdZn1M/qW5eHsbkKbKICAgICAgICAgICAgICAgICAgICAgICAgICAgICAgICAgICAgICAgICAgICAgICAgICAgICAgICAgICD/2Q=="/>
          <p:cNvSpPr>
            <a:spLocks noChangeAspect="1" noChangeArrowheads="1"/>
          </p:cNvSpPr>
          <p:nvPr/>
        </p:nvSpPr>
        <p:spPr bwMode="auto">
          <a:xfrm>
            <a:off x="155575" y="-693738"/>
            <a:ext cx="1028700" cy="1457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9" name="AutoShape 20" descr="data:image/jpeg;base64,/9j/4AAQSkZJRgABAQAAAQABAAD/2wCEAAkGBxMTBhUIEhIVFhUTGRoYFRIYFRgdHBwVFR0iGBYWHxcZKDQsJCYxGx8cIj0hKykrLi46Ix83ODMsNyg5Li0BCgoKDg0OGxAQGzQkHyEuLC01NTQsLSwsLzcsLSwsLCw3Li4sLCw0LCwtNSwsLCwsLDAsLCwsLCwsLCwsLCwsM//AABEIAHgAeAMBEQACEQEDEQH/xAAaAAEAAwEBAQAAAAAAAAAAAAAABAUGBwMB/8QAPxAAAgEDAQUDBwYPAQAAAAAAAAECAwQRBQYHEiExQVFxExQiYZGhsRUyYnOBshYXJic0NlJUY2RygsHR8CP/xAAZAQEAAwEBAAAAAAAAAAAAAAAAAQIEAwX/xAAqEQEAAgIBAwIFBAMAAAAAAAAAAQIDEQQSITEUQQUiMlGhEzNSgRVhkf/aAAwDAQACEQMRAD8A7iAAAAAAAAAAAAAAAAAAAAAAAAAAAAAAAAAAAAAAAAAAAAAAAAAAAAAAAAAAAAI7vaflVT4lly4EvppcXD445gjvvXskAAAAAAAAAAAAAAAUG2u0UbLRnc8nUl6NKL7Zd/gupMRtw5GaMVN+7mFxfVFu3pX6m/Kq8c+Pt48N59os7fB/mrO/fbqGxm0cb7RY3awpx9GrBdk1/h9UQ7ZsU47aXwcgAAAAAAAAAAAAOO76aknrtGm/mqlleLk8/BF6vI+Iz88K67j+aWm/5p/Borby9X4L9P8A1Zbj6kvle4pL5rpxb8VLEfc2Vh6XN+mHYSXngAAAAAAAAAAAAYTezoPltEWoxXp2+X405fOX2cn7e8tWWLnYeunVHmGSuaX5moz7q+fbNxIt5a/g30x/bX7pdA830Hz6Xz7nEvCms8C97f2kNnKydVtfZuQygAAAAAAAACNqN4qNlK6lGUlBZcYRcpPwSCtrdMbcj1vepcVKrjbQjSh2OXpSfr7l4cy8VeVk595n5Y0o4be6ip8XnMn6nGGPgT0w4RzM33WVbeXeVNPnYyhSk6kXDiUXnElh4SeMkdMOnrsk16deW5r7Ly/Fk9Fx/wCip8WP4ifHj28ikvZ4Ufo9O2Cpbz7yGnQs4QpR8nFQ4+F5xFYWU3jJD1PSUmdyrJ7fai6nH51JepRhj4Dbp6fF9l/oe9e4p1VC5hGrB9ZR9Ga9a7H4cvEON+HWfp7Ov2F2qtnG6ipRU1lRnFxks98X0JefaNTpICAAAAAAAGS2l3f2t3N10nRqPm5wSw39KPb7mTFtMubiUyd/Esp+KCfH+mRx9U8/eLdTJ/jp/l+Gp2W3fW9pWV0261VdJySSi++Mezxyys221YeHTH38y15DWxm1O7m2u67uoydGq3mUopNSb7ZQfb600GnFybUjXmGXW52px/pkcfUvP3iNO/rY/j+Wu2Y3f2tpJV8OtVXNVJpcn9GPRe9+slnyci9+3iGtDOAAAAAAAAZPePtBVs9GjUo4U6s+Djayopptyx9hNY2y8vNbHTdfd42egXidK9p6pOquKMpxcY8E4ZXEk0+XLPeNwiuLJ2mL7SN5V/VobMSu6NSVOcZx9JY6N4a5iFuXe1Me6yv9Iz8lUnKTlJwi3J9W2stkO1PpjbJbztTr0IW1ShWlT46jhJLGGnjv/wC5lqsvMvanT0zpo9qak47PV61ObhOEJSjNdU4rPaRDTmmYpMwhbA31StsrSuqs3OcuLMnjLxJrsE+VONabY4mWiIdwAAAAAAACp2hlayt1YXbhw1sqKm8Jyjz5S7GTDll6Jjpv7uc6pb/JesUKun3DqRrz4ZWvEpZ5ru784zjK72Wjv5efePT3icU737NVva/Uyf8AXD4la+Wrm/tT/S503WbeOl0s3FJYpwzmpH9lesadqZKdMd2S3vVk9KtLyPOHlVLiXanHiXtSJqyc6flrP+17tdtDa/g1WSuKbdSnJQjGabbksLkiIh3zZqfpz3fN2L/Iuj/d95i3k4n7UNUQ0gAAAAAAAEDVtHoXNFUq9ONRReUn2PvQUvjrftaETTNk7Ohcq5pW8IzXSXVrwyTtSuDHWdxCdqul0ri282rQ44ZzwtvGV06EL3pW8asp/wABNP8A3WHv/wBk7lz9Li+y5vNNpVbHzGpTjKnhLga5YXQh1tSto6ZjsrLTYyxpzc421PLTXNZ5Pk+pO3OOPijxCy0vTKVva+a0YcEMt8Kbxl9epC9KVpGqpgXAAAAAAAAAAAAAAAAAAAAAAAAAAAAAAAAAAAAAAAAAAAAAAAAAAAAAAAAf/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1" name="AutoShape 24" descr="data:image/jpeg;base64,/9j/4AAQSkZJRgABAQAAAQABAAD/2wCEAAkGBxQSEhQUExQTFRUXFh0XFxcXGSEfIRscIB8WGh4aHh8oHCgoHB0lHB0dIjQhJSorMTMuFyEzODMsNygtLiwBCgoKDg0OGxAQGzQkICQyLTEsLyw0LCwsLDQsMS0sNDQ1LC8sLCwsLC80LDUsLC0sLCwsNCwsLCwsLCwsNCwsLP/AABEIAGAAmAMBEQACEQEDEQH/xAAcAAABBAMBAAAAAAAAAAAAAAAAAwQFBgEHCAL/xABIEAACAQIDBAQJCAgDCQAAAAABAgMAEQQSIQUGEzEiQVFhBxQyNHFzgZGyI0JikqGxwdEWNVJUcnSC4SQzRRUXQ1NjotLw8v/EABoBAAIDAQEAAAAAAAAAAAAAAAABAgMFBAb/xAA4EQACAgEBBgQEBAMJAQAAAAAAAQIRAwQSEyExMlEFQWFxIoGhwUJSkdEzseEVIyQ0RFRi8PEU/9oADAMBAAIRAxEAPwDeNABQAUAFABQAUAFABQAUAFAHOG1PCBjpJXYYl0BY2RCAFFzYDT7a146fGlyMuWfI3aGv6b4/97m+sPyqW4x9iO+ydzP6a4/97m9/9qNxj7C3+TuY/TfH/vk31h+VG4x9h77L3LZ4MNv47FY5FeeWSJVZpATcAWIF9O2ufU48cYcFxL9PPJKXEl/DBvTicPPFDBIYlMedivNiSQBe2gFvtqGlxRkm5InqcsotJEz4HdqzYnCzPPI8jCcqCx5DJGbe8n31Xq4RjJbK8izTTco2y+1ynQFABQAUAFABQAUAFAFf2pvng8NI0U0wR1tdSD16jqq2OGclaRXLLGLpsk9k7VhxMYkgkWRCbXHb2HsNQlFxdMlGSkrQ9qJIgtr734PCycOadFe1yupI9NhpVkcM5K0iuWWMXTY72NtKDFx8SAq6XK5sttRz5jWlOMoumSi4yVoZb7xgbPxeg/yX6u6pYetEci+FmgNzh/j8J69PiFambofsZeHrR03wl/ZHurGNekZVQOQA9FAzSPhy89i9QPiatLRdDM7WdSLP4CvM5/5g/BHVOt617F2j6DZNcZ1hQAUAFABQAUAFABQBqzw37AzRx4xBqnycvep8lvYbj+rurt0eSm4M49XjtbSK94F9t8HFtAx6M66fxrcj3gkewVbrIXHa7FWknUtk3RtfaC4eGSZ/JjQse+3V7eVZ8YuTpGhJ0rZzE7S4vEE+VNPJ72Y8vQPuFbPCEfRGPxnL3OmdgbKXC4eKBOUagX7T1n2m5rGnJyk2zXhHZVDPfj9X4v1L/dUsPWhZOlnPu5vn+E9enxCtXN0P2MrD1o6erGNgKANH+HLz2L1A+Jq0tF0MztZ1Is/gK8zn/mD8EdU63rXsXaPoNk1xnWFABQAUAFABQAyxW1oI/LljX0sL+6nTKZ6jFDqkkRMu+uFBsrPIx0CohJPoqWwzlfienuou36IfSJ43DJHLCyRyIVIcjNr3C9u3U0k9l2jqhKWRfFGl61f0s5txuGlwWJZDpLBJoe9TdWHcdD7a2U1kjfkzMaeOfsbF8Ke94nweFjiNvGFE0gB5AWAT69/qd9cemw1Nt+R16nLcEl5jbwJbB4k8mKcdGLoJ3uw1P9K/FUtZkpbK8yOkx29o3XWcaBB78fq/F+pf7qsw9aIZOlnPu5vn+E9enxCtXN0P2MrD1o6erGNgKANH+HLz2L1A+Jq0tF0MztZ1Is/gK8zn/mD8EdU63rXsXaPoNk1xnWFAGHYAXJAA5k0CbSVsr2M3viDCOFWncmwCcr+n8qtWJ1b4GZl8VxKWxiW3L0/crm2d85lJUMgbrWPUKe9zzPcB7akoI4NR4nli6tX2XGvn+yKnjtrzTf5krsOzMbe6rEkjJy6nLk6pNjGmUG2dx9hxwwJLYGSRQxbsB+aOwVzTlbPXeG6SGLEpeb8yzVA0jUHhw2DZosYg0Pycvp5o33j3V36PJzgzh1eP8SNVRozEKoLMSFUDrJ0AHpNd3LicSTbo6d3T2KMHhYoBzVbse1jqx99YuSe3JyNjHDYikS9QJkHvx+r8X6l/uqzD1ohk6Wc+7m+f4T16fEK1c38N+xlYetHT1YxsBQBo/wAOXnsXqB8TVpaLoZnazqRZ/AV5nP8AzB+COqdb1r2LtH0Gya4zrCgDWW+W2XmmeK5EaNly9pHMnt1rrxQSVnkfFNZPLleP8K+o93Lw4aDFcMjjlSq9wI0t6TfXuFQzN2ux0+EQUsWRx6+XyKCykEgggjQg9R7KsMVpp0zFAgoAuO6e+nAUQzAtGNFYc1HYR1j/AN1qqeO+KNrQeKbqKx5OXk+xsDZ22IJx8lIjd19fdzqlpo9Bi1GLL0SsNubLTFQSQSeTItiRzHYR3g604ScZJoslFSVMqW7ngvw+EnSfiSysmqhsoAPboNavyaqU47NFMNNGDsvdcx0BQAz2zs8YiCWFiVEiFCRzF9LipRlsyTIyVqim7A8FmGw06TcWWQxnMqtlAv1E2Gtq6MmqlONUUQ00Yuy/VynSFAFO3y3Bi2hMssk0kZVMgChbHUnrHPWujFqHjVJFGXDGbtsl90924tnwcGIswLFmZubMbC+ncAPZVeTI8krZPHjUFSJqqywKAKVvXum0jmaDUtq6d/av5Vfjy1wZgeI+FyySeXFzfNfsU+GaXDSXGaOQdRFvYR1ir2lJGFCeXT5LXwyRK4nauHxXnUJV+XFh5+1T/eq9249LNCWuwaj/ADEKf5o/t/6MX3bR/wDIxUL/AEX6DfbpS2muaK//AIsc/wCFkT9+DGuI3YxSa8F2Halm+6mpohPw/UR47N+3EjJoGTR1ZT9IEffTs5ZY5R6lQlemRJHCbdxEXkTSAdma49xvUXFM6Mesz4+mbJWDfnFrzdW/iUfhao7tHXHxfUrzTHkfhExA5xxH3j8aW6RcvG8vnFCw8JEvXBH9Y/lS3RNeOT/IjP8AvJk/5CfXP5Ubof8AbkvyGF8IkzGywRk9gLGjdLuC8ayt1GH8x2m39pyC64dUH7TKVH/cwpbMe5atXrpq1Cvfh/MTjxeKkbK+LueuPDIHb62gX0k09lLy/Uis2eb2Xkt9oK3+vJfqWbYWyOGeI4Oe1gXbO/tY6D+FQB3moSfkjS0uncHtSXH1dv8AX7Im6gdoUAFABQAjicKkgs6Kw7GF6abXIhPHDIqkrITF7m4V+Ssh+gfwNxViyyRn5PCNNPkq9iJxHg/HzJz6GS/2gj7qms/dHDPwFfhn+qGn6F4qPWOVf6WZae+i+aKf7H1OPjjn+jaFRgNqJoHLDvYN94pbWJlm48TjylfzT/mjw0W0PnYeJ/TGh/Gj+77irxBc8afyX7iHi+I+ds6Fv6Lfc1OofmI/4n8WnT+X9Q8VkP8ApkXuI/GlUfzBWb/bI9ps+Q/6ZF7Sf/Kj4fzElDM/9Mv+/McJsmY8tn4VfT/9Urj3LFgzvlgih1h9jYvkI8FH35AfwNK4epdHT6z8sF8rH0WwsUfLxhUdkUYX7f7UtuPYujo9S+rNS7JJfUXi3VgveTiTHtlYt9nKk8j8uBZHwzDzncn/AMnZMwQKgsiqo7ALVBuzuhCMFUVQpSJBQAUAFABQAUAFADHZ21UmR3F1VJHjYtYaoxQnnyuKlKDToipJqzxtHaywvh0IJ47lAQRYWRnue6y0Ri2m+wOVNeo9MyhcxZcvPNfT31Gh2ZaQAXJAFr3J6u2gdgZBa9xa1736u2gLPSsCAQQQeRFAEM28sQwiYuz8N8thYZukwUaX7T21Zu3tbJDeLZ2iXMgBC3FzyF9T7KrJiGExufPdWTK7J07DNb5w18k02qEnYuJVIBBFjyN9DSGIYXGZ3kUKwCZbMbZXuL3U31AptUJOxDF7XRHgUdLjOyBlIspVWck+wU1FtP0E5JUP0YEAggg8iKiSPVABQAUAFABQA22hjVhjMjhyo55FLH6oBJpxVuhN0rKAmDYJh5cRBI2GOIxMskRQsRxHzQu8drkAZtLaFhcdnU5K2k+NL6cznS5Nrhb/AKGINi5zhVaBxhjj5HjiZT0IuE1sy/NUvchT+0B3UbdXx419wULrhwv7HqbDGKOWHxccAY9subDmURpkVgUj6wXLKDyFzStNp3xrvX1DirVcL7CWxdjGQ7OSaB2jjfFjLJGQFXMvDDC1gCOQ5aacqcp0pU+woxtxtdz1hdiZmwUTwMYY8ZiwEZDlWO7cMHTyLWtfQ6UOdbTT40hqF0mvNln3IwxiTER5GRExUgiUggBLgjL9G5NraVTldtP0LcapNFTbd5hsiE/4oy/JExZnIHyi3HD6gB3Ve8i3r5VxKYwrEuYptDZLvjJuIzxu2IR4pBhWkOUZMuWYNaNRqCpta5JvelGaUFXbvX0CUXtu+/a/qOJNkmV4kkhZkO1JnYFTbLw5bMdPJJtryNRU6TafkvsScbq15ieI2Hf5DgtwBtQFUCnKIzECbaaRlywPVqRUlP8AFfGvuJwvhXC/sOdr7Oe2OVInMfGw+ZEFs8KqgdE/a6ItYeioxkvh49/1JSjz+QpPs/DYg4MQYYrB4yxkQwtGCeCwuylRceSLnS4tSUpRu3xrv6g1GVUuF/Ymt0MHwRiY1QpGuJfhrawCkKej9G5PLSq8krp+hPGqtFgqssCgAoAKACgBvjsakKZ5GCrcC57SQB9pppNukJtLixtjdtwRGQSSKpjVXe/UGJVfaSCAOZtTUJPkhOSXMQ/SfC8N5TKFRGCSZgVKMbWDAi63v1inu5XVC3kasc7K2xDic/CfMUIDAggqSLi4IBFxrSlBx5jjJS5EAuN2j414uXwd+CJs3De1sxS1uJz0verax7O1xIXPargKbD3wjcmOZrSeMywqQjZbq7KilrZQ5UA2vrSnha4rsmEcqfBjufbxBmcGLgxSpG7EtmB14gtl5glLW53N+VRUOXdj2+fY94/ezCwu6O5BQgSWRiEvaxcgWVTfmew9lCxSatDeSKdMW2nvHh8O5SRjdVDPlVmCKdAzkAhAbHU25GlHHKXFBKaTpiO0N7MLA7o7tdAC+VGYIp1DMQCFXvOlOOKUuQPJFE2rAgEag6g1WTK5BvUiLI2IIQDFPh48oJzFbkCwvdiAateJ/h7WV7xLn3Habz4cxGUO2UPwiuRs4fToZLZs2vK1Ldyuh7yNWIT72xLNBFknPGRmB4T9GxUWIy3vc69ltbXFNYnTfYTyq0u43xO9YgiaSX5X/FGBeCjadILZtD0h3czoKaxOTpdrE8iirfcmIdsxMXAYgxxrK4KkFUbMQSCOfROnPSq9hk9pDFd6ojiI4Asp4kQlVwjFbMVy9XKxvfkOVS3T2dojvFtUT1VlgUANNrYBcRDLC/kyIUPtFr+znUoy2WmhSVqipYXdzFcASScJ8YJ45mBPRcRjIqZradG7XsbMxq55IbVLkUqEqt8wx+7uJxDTzMiRvLJhgIs97JDIXLM1rFiCbAdnPWnHJGNLtf1BwlK2/QsGA2c6Y3FTG2SWOBU11unGzXHV5YqpyTgl7/YsS+JsyNnv4+Z9OH4sIueubOW5dluultLYr1Cnt2QzbuzeKiKy5vH/ABjnpk8Y4vvydXbVm8jtX6V9KI7D2a9fuNdpbDxlsXDHHEyTziYSGSxA+TzJlynXo6G9tfe4zhwb8iLjLil5j3aWwJnj2oqhb4lQIrn/AKYTXs1pRyJOL7EnBva9RhjN2JhJKeEZ0njQMoxLRZWVMhVgBZ1I6+Y10N6ksqpcar0sg8bvv86JIbvuP9oBVXLPAkUQv+zG6WPZqRrUN4vh9GTUHxJTBbGULCXz8SONF6MjBbqAPJBsde0VCU+dElHlZCx7vTcSJrLZdoSYk6/8NkkUe27DSrN5Gn7URUH9QxWwZL4wtCJhNiUlQCXhsoWNFzhrdFgy6ennRvF8PGqQnB8eHMzhtl4xHwEr5ZniSWOa72IEhis18vTKhNdBehyhUkvPkCjL4WzzPu/P4tMihDIcb4yilrBlEqyAE26JIFu6hZI7SfpX0oNh7LXrf1M4/Z+L408scMbeM4ZImDSW4TrxPonOLP1W8miMo7KTfJhKMrbS5i+A2ZiIZcG4RGVcIMPL07FCDGcw06Y6JFtKTlFpr1sai00z/9k="/>
          <p:cNvSpPr>
            <a:spLocks noChangeAspect="1" noChangeArrowheads="1"/>
          </p:cNvSpPr>
          <p:nvPr/>
        </p:nvSpPr>
        <p:spPr bwMode="auto">
          <a:xfrm>
            <a:off x="155575" y="-547688"/>
            <a:ext cx="180975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275" y="1365202"/>
            <a:ext cx="6720746" cy="5040560"/>
          </a:xfrm>
          <a:prstGeom prst="rect">
            <a:avLst/>
          </a:prstGeom>
        </p:spPr>
      </p:pic>
    </p:spTree>
    <p:extLst>
      <p:ext uri="{BB962C8B-B14F-4D97-AF65-F5344CB8AC3E}">
        <p14:creationId xmlns:p14="http://schemas.microsoft.com/office/powerpoint/2010/main" val="3773727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
          <p:cNvSpPr>
            <a:spLocks noChangeArrowheads="1"/>
          </p:cNvSpPr>
          <p:nvPr/>
        </p:nvSpPr>
        <p:spPr bwMode="auto">
          <a:xfrm>
            <a:off x="395536" y="207749"/>
            <a:ext cx="7748364" cy="484947"/>
          </a:xfrm>
          <a:prstGeom prst="rect">
            <a:avLst/>
          </a:prstGeom>
          <a:noFill/>
          <a:ln w="9525">
            <a:noFill/>
            <a:miter lim="800000"/>
            <a:headEnd/>
            <a:tailEnd/>
          </a:ln>
        </p:spPr>
        <p:txBody>
          <a:bodyPr lIns="96711" tIns="48355" rIns="96711" bIns="48355" anchor="ctr"/>
          <a:lstStyle/>
          <a:p>
            <a:pPr algn="ctr"/>
            <a:r>
              <a:rPr lang="da-DK" b="1" dirty="0" err="1" smtClean="0">
                <a:solidFill>
                  <a:srgbClr val="000000"/>
                </a:solidFill>
              </a:rPr>
              <a:t>Key</a:t>
            </a:r>
            <a:r>
              <a:rPr lang="da-DK" b="1" dirty="0" smtClean="0">
                <a:solidFill>
                  <a:srgbClr val="000000"/>
                </a:solidFill>
              </a:rPr>
              <a:t> </a:t>
            </a:r>
            <a:r>
              <a:rPr lang="da-DK" b="1" dirty="0" err="1" smtClean="0">
                <a:solidFill>
                  <a:srgbClr val="000000"/>
                </a:solidFill>
              </a:rPr>
              <a:t>Biological</a:t>
            </a:r>
            <a:r>
              <a:rPr lang="da-DK" b="1" dirty="0" smtClean="0">
                <a:solidFill>
                  <a:srgbClr val="000000"/>
                </a:solidFill>
              </a:rPr>
              <a:t> Data and </a:t>
            </a:r>
            <a:r>
              <a:rPr lang="da-DK" b="1" dirty="0" err="1" smtClean="0">
                <a:solidFill>
                  <a:srgbClr val="000000"/>
                </a:solidFill>
              </a:rPr>
              <a:t>Monitoring</a:t>
            </a:r>
            <a:r>
              <a:rPr lang="da-DK" b="1" dirty="0" smtClean="0">
                <a:solidFill>
                  <a:srgbClr val="000000"/>
                </a:solidFill>
              </a:rPr>
              <a:t>: Marine </a:t>
            </a:r>
            <a:r>
              <a:rPr lang="da-DK" b="1" dirty="0" err="1" smtClean="0">
                <a:solidFill>
                  <a:srgbClr val="000000"/>
                </a:solidFill>
              </a:rPr>
              <a:t>Higher</a:t>
            </a:r>
            <a:r>
              <a:rPr lang="da-DK" b="1" dirty="0" smtClean="0">
                <a:solidFill>
                  <a:srgbClr val="000000"/>
                </a:solidFill>
              </a:rPr>
              <a:t> </a:t>
            </a:r>
            <a:r>
              <a:rPr lang="da-DK" b="1" dirty="0" err="1" smtClean="0">
                <a:solidFill>
                  <a:srgbClr val="000000"/>
                </a:solidFill>
              </a:rPr>
              <a:t>Trophic</a:t>
            </a:r>
            <a:r>
              <a:rPr lang="da-DK" b="1" dirty="0" smtClean="0">
                <a:solidFill>
                  <a:srgbClr val="000000"/>
                </a:solidFill>
              </a:rPr>
              <a:t> Levels - Fish and </a:t>
            </a:r>
            <a:r>
              <a:rPr lang="da-DK" b="1" dirty="0" err="1" smtClean="0">
                <a:solidFill>
                  <a:srgbClr val="000000"/>
                </a:solidFill>
              </a:rPr>
              <a:t>Fisheries</a:t>
            </a:r>
            <a:endParaRPr lang="en-US" b="1" dirty="0">
              <a:solidFill>
                <a:srgbClr val="000000"/>
              </a:solidFill>
            </a:endParaRPr>
          </a:p>
        </p:txBody>
      </p:sp>
      <p:sp>
        <p:nvSpPr>
          <p:cNvPr id="3" name="Rectangle 3"/>
          <p:cNvSpPr>
            <a:spLocks noChangeArrowheads="1"/>
          </p:cNvSpPr>
          <p:nvPr/>
        </p:nvSpPr>
        <p:spPr bwMode="auto">
          <a:xfrm>
            <a:off x="527185" y="1124744"/>
            <a:ext cx="7748364" cy="1152128"/>
          </a:xfrm>
          <a:prstGeom prst="rect">
            <a:avLst/>
          </a:prstGeom>
          <a:noFill/>
          <a:ln w="9525">
            <a:noFill/>
            <a:miter lim="800000"/>
            <a:headEnd/>
            <a:tailEnd/>
          </a:ln>
        </p:spPr>
        <p:txBody>
          <a:bodyPr lIns="96711" tIns="48355" rIns="96711" bIns="48355" anchor="ctr"/>
          <a:lstStyle/>
          <a:p>
            <a:r>
              <a:rPr lang="da-DK" sz="2500" dirty="0" smtClean="0">
                <a:solidFill>
                  <a:srgbClr val="000000"/>
                </a:solidFill>
              </a:rPr>
              <a:t>ICES (International </a:t>
            </a:r>
            <a:r>
              <a:rPr lang="da-DK" sz="2500" dirty="0" err="1" smtClean="0">
                <a:solidFill>
                  <a:srgbClr val="000000"/>
                </a:solidFill>
              </a:rPr>
              <a:t>Council</a:t>
            </a:r>
            <a:r>
              <a:rPr lang="da-DK" sz="2500" dirty="0" smtClean="0">
                <a:solidFill>
                  <a:srgbClr val="000000"/>
                </a:solidFill>
              </a:rPr>
              <a:t> for Exploration of the  Sea) </a:t>
            </a:r>
            <a:r>
              <a:rPr lang="da-DK" sz="2500" dirty="0" err="1" smtClean="0">
                <a:solidFill>
                  <a:srgbClr val="000000"/>
                </a:solidFill>
              </a:rPr>
              <a:t>Biological</a:t>
            </a:r>
            <a:r>
              <a:rPr lang="da-DK" sz="2500" dirty="0" smtClean="0">
                <a:solidFill>
                  <a:srgbClr val="000000"/>
                </a:solidFill>
              </a:rPr>
              <a:t> Data: </a:t>
            </a:r>
          </a:p>
          <a:p>
            <a:r>
              <a:rPr lang="da-DK" sz="2500" dirty="0" smtClean="0">
                <a:solidFill>
                  <a:srgbClr val="000000"/>
                </a:solidFill>
              </a:rPr>
              <a:t>Sampling from </a:t>
            </a:r>
            <a:r>
              <a:rPr lang="da-DK" sz="2500" dirty="0" err="1" smtClean="0">
                <a:solidFill>
                  <a:srgbClr val="000000"/>
                </a:solidFill>
              </a:rPr>
              <a:t>Member</a:t>
            </a:r>
            <a:r>
              <a:rPr lang="da-DK" sz="2500" dirty="0" smtClean="0">
                <a:solidFill>
                  <a:srgbClr val="000000"/>
                </a:solidFill>
              </a:rPr>
              <a:t> National </a:t>
            </a:r>
            <a:r>
              <a:rPr lang="da-DK" sz="2500" dirty="0" err="1" smtClean="0">
                <a:solidFill>
                  <a:srgbClr val="000000"/>
                </a:solidFill>
              </a:rPr>
              <a:t>Institutes</a:t>
            </a:r>
            <a:endParaRPr lang="en-US" sz="2500" b="1"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50865757"/>
              </p:ext>
            </p:extLst>
          </p:nvPr>
        </p:nvGraphicFramePr>
        <p:xfrm>
          <a:off x="498221" y="2420888"/>
          <a:ext cx="8229600" cy="4297680"/>
        </p:xfrm>
        <a:graphic>
          <a:graphicData uri="http://schemas.openxmlformats.org/drawingml/2006/table">
            <a:tbl>
              <a:tblPr/>
              <a:tblGrid>
                <a:gridCol w="4114800"/>
                <a:gridCol w="2351314"/>
                <a:gridCol w="1763486"/>
              </a:tblGrid>
              <a:tr h="203200">
                <a:tc>
                  <a:txBody>
                    <a:bodyPr/>
                    <a:lstStyle/>
                    <a:p>
                      <a:r>
                        <a:rPr lang="da-DK" b="1" dirty="0">
                          <a:effectLst/>
                        </a:rPr>
                        <a:t>Dataset</a:t>
                      </a:r>
                      <a:endParaRPr lang="da-DK" dirty="0">
                        <a:effectLst/>
                      </a:endParaRPr>
                    </a:p>
                  </a:txBody>
                  <a:tcPr anchor="ctr">
                    <a:lnL>
                      <a:noFill/>
                    </a:lnL>
                    <a:lnR>
                      <a:noFill/>
                    </a:lnR>
                    <a:lnT>
                      <a:noFill/>
                    </a:lnT>
                    <a:lnB>
                      <a:noFill/>
                    </a:lnB>
                  </a:tcPr>
                </a:tc>
                <a:tc>
                  <a:txBody>
                    <a:bodyPr/>
                    <a:lstStyle/>
                    <a:p>
                      <a:r>
                        <a:rPr lang="da-DK" b="1" dirty="0">
                          <a:effectLst/>
                        </a:rPr>
                        <a:t>Measurements</a:t>
                      </a:r>
                      <a:endParaRPr lang="da-DK" dirty="0">
                        <a:effectLst/>
                      </a:endParaRPr>
                    </a:p>
                  </a:txBody>
                  <a:tcPr anchor="ctr">
                    <a:lnL>
                      <a:noFill/>
                    </a:lnL>
                    <a:lnR>
                      <a:noFill/>
                    </a:lnR>
                    <a:lnT>
                      <a:noFill/>
                    </a:lnT>
                    <a:lnB>
                      <a:noFill/>
                    </a:lnB>
                  </a:tcPr>
                </a:tc>
                <a:tc>
                  <a:txBody>
                    <a:bodyPr/>
                    <a:lstStyle/>
                    <a:p>
                      <a:r>
                        <a:rPr lang="da-DK" b="1" dirty="0">
                          <a:effectLst/>
                        </a:rPr>
                        <a:t>No of </a:t>
                      </a:r>
                      <a:r>
                        <a:rPr lang="da-DK" b="1" dirty="0" err="1">
                          <a:effectLst/>
                        </a:rPr>
                        <a:t>years</a:t>
                      </a:r>
                      <a:endParaRPr lang="da-DK" dirty="0">
                        <a:effectLst/>
                      </a:endParaRPr>
                    </a:p>
                  </a:txBody>
                  <a:tcPr anchor="ctr">
                    <a:lnL>
                      <a:noFill/>
                    </a:lnL>
                    <a:lnR>
                      <a:noFill/>
                    </a:lnR>
                    <a:lnT>
                      <a:noFill/>
                    </a:lnT>
                    <a:lnB>
                      <a:noFill/>
                    </a:lnB>
                  </a:tcPr>
                </a:tc>
              </a:tr>
              <a:tr h="0">
                <a:tc>
                  <a:txBody>
                    <a:bodyPr/>
                    <a:lstStyle/>
                    <a:p>
                      <a:r>
                        <a:rPr lang="da-DK">
                          <a:effectLst/>
                        </a:rPr>
                        <a:t>Biological community</a:t>
                      </a:r>
                    </a:p>
                  </a:txBody>
                  <a:tcPr anchor="ctr">
                    <a:lnL>
                      <a:noFill/>
                    </a:lnL>
                    <a:lnR>
                      <a:noFill/>
                    </a:lnR>
                    <a:lnT>
                      <a:noFill/>
                    </a:lnT>
                    <a:lnB>
                      <a:noFill/>
                    </a:lnB>
                  </a:tcPr>
                </a:tc>
                <a:tc>
                  <a:txBody>
                    <a:bodyPr/>
                    <a:lstStyle/>
                    <a:p>
                      <a:pPr algn="l"/>
                      <a:r>
                        <a:rPr lang="da-DK" dirty="0">
                          <a:effectLst/>
                        </a:rPr>
                        <a:t>832 193</a:t>
                      </a:r>
                      <a:br>
                        <a:rPr lang="da-DK" dirty="0">
                          <a:effectLst/>
                        </a:rPr>
                      </a:br>
                      <a:endParaRPr lang="da-DK" dirty="0">
                        <a:effectLst/>
                      </a:endParaRPr>
                    </a:p>
                  </a:txBody>
                  <a:tcPr>
                    <a:lnL>
                      <a:noFill/>
                    </a:lnL>
                    <a:lnR>
                      <a:noFill/>
                    </a:lnR>
                    <a:lnT>
                      <a:noFill/>
                    </a:lnT>
                    <a:lnB>
                      <a:noFill/>
                    </a:lnB>
                  </a:tcPr>
                </a:tc>
                <a:tc>
                  <a:txBody>
                    <a:bodyPr/>
                    <a:lstStyle/>
                    <a:p>
                      <a:pPr algn="ctr"/>
                      <a:r>
                        <a:rPr lang="da-DK" dirty="0">
                          <a:effectLst/>
                        </a:rPr>
                        <a:t>35 </a:t>
                      </a:r>
                    </a:p>
                  </a:txBody>
                  <a:tcPr>
                    <a:lnL>
                      <a:noFill/>
                    </a:lnL>
                    <a:lnR>
                      <a:noFill/>
                    </a:lnR>
                    <a:lnT>
                      <a:noFill/>
                    </a:lnT>
                    <a:lnB>
                      <a:noFill/>
                    </a:lnB>
                  </a:tcPr>
                </a:tc>
              </a:tr>
              <a:tr h="0">
                <a:tc>
                  <a:txBody>
                    <a:bodyPr/>
                    <a:lstStyle/>
                    <a:p>
                      <a:r>
                        <a:rPr lang="da-DK">
                          <a:effectLst/>
                        </a:rPr>
                        <a:t>Contaminants and biological effects</a:t>
                      </a:r>
                    </a:p>
                  </a:txBody>
                  <a:tcPr anchor="ctr">
                    <a:lnL>
                      <a:noFill/>
                    </a:lnL>
                    <a:lnR>
                      <a:noFill/>
                    </a:lnR>
                    <a:lnT>
                      <a:noFill/>
                    </a:lnT>
                    <a:lnB>
                      <a:noFill/>
                    </a:lnB>
                  </a:tcPr>
                </a:tc>
                <a:tc>
                  <a:txBody>
                    <a:bodyPr/>
                    <a:lstStyle/>
                    <a:p>
                      <a:r>
                        <a:rPr lang="da-DK" dirty="0"/>
                        <a:t>​11 666 819</a:t>
                      </a:r>
                      <a:br>
                        <a:rPr lang="da-DK" dirty="0"/>
                      </a:br>
                      <a:endParaRPr lang="da-DK" dirty="0"/>
                    </a:p>
                  </a:txBody>
                  <a:tcPr>
                    <a:lnL>
                      <a:noFill/>
                    </a:lnL>
                    <a:lnR>
                      <a:noFill/>
                    </a:lnR>
                    <a:lnT>
                      <a:noFill/>
                    </a:lnT>
                    <a:lnB>
                      <a:noFill/>
                    </a:lnB>
                  </a:tcPr>
                </a:tc>
                <a:tc>
                  <a:txBody>
                    <a:bodyPr/>
                    <a:lstStyle/>
                    <a:p>
                      <a:pPr algn="ctr"/>
                      <a:r>
                        <a:rPr lang="da-DK" dirty="0">
                          <a:effectLst/>
                        </a:rPr>
                        <a:t>38 </a:t>
                      </a:r>
                    </a:p>
                  </a:txBody>
                  <a:tcPr>
                    <a:lnL>
                      <a:noFill/>
                    </a:lnL>
                    <a:lnR>
                      <a:noFill/>
                    </a:lnR>
                    <a:lnT>
                      <a:noFill/>
                    </a:lnT>
                    <a:lnB>
                      <a:noFill/>
                    </a:lnB>
                  </a:tcPr>
                </a:tc>
              </a:tr>
              <a:tr h="0">
                <a:tc>
                  <a:txBody>
                    <a:bodyPr/>
                    <a:lstStyle/>
                    <a:p>
                      <a:r>
                        <a:rPr lang="da-DK">
                          <a:effectLst/>
                        </a:rPr>
                        <a:t>​Eggs and Larvae</a:t>
                      </a:r>
                    </a:p>
                  </a:txBody>
                  <a:tcPr anchor="ctr">
                    <a:lnL>
                      <a:noFill/>
                    </a:lnL>
                    <a:lnR>
                      <a:noFill/>
                    </a:lnR>
                    <a:lnT>
                      <a:noFill/>
                    </a:lnT>
                    <a:lnB>
                      <a:noFill/>
                    </a:lnB>
                  </a:tcPr>
                </a:tc>
                <a:tc>
                  <a:txBody>
                    <a:bodyPr/>
                    <a:lstStyle/>
                    <a:p>
                      <a:r>
                        <a:rPr lang="da-DK" dirty="0"/>
                        <a:t>​1 010 599</a:t>
                      </a:r>
                    </a:p>
                  </a:txBody>
                  <a:tcPr>
                    <a:lnL>
                      <a:noFill/>
                    </a:lnL>
                    <a:lnR>
                      <a:noFill/>
                    </a:lnR>
                    <a:lnT>
                      <a:noFill/>
                    </a:lnT>
                    <a:lnB>
                      <a:noFill/>
                    </a:lnB>
                  </a:tcPr>
                </a:tc>
                <a:tc>
                  <a:txBody>
                    <a:bodyPr/>
                    <a:lstStyle/>
                    <a:p>
                      <a:pPr algn="ctr"/>
                      <a:r>
                        <a:rPr lang="da-DK" dirty="0">
                          <a:effectLst/>
                        </a:rPr>
                        <a:t>​93</a:t>
                      </a:r>
                    </a:p>
                  </a:txBody>
                  <a:tcPr>
                    <a:lnL>
                      <a:noFill/>
                    </a:lnL>
                    <a:lnR>
                      <a:noFill/>
                    </a:lnR>
                    <a:lnT>
                      <a:noFill/>
                    </a:lnT>
                    <a:lnB>
                      <a:noFill/>
                    </a:lnB>
                  </a:tcPr>
                </a:tc>
              </a:tr>
              <a:tr h="0">
                <a:tc>
                  <a:txBody>
                    <a:bodyPr/>
                    <a:lstStyle/>
                    <a:p>
                      <a:r>
                        <a:rPr lang="da-DK" dirty="0">
                          <a:effectLst/>
                        </a:rPr>
                        <a:t>Fish </a:t>
                      </a:r>
                      <a:r>
                        <a:rPr lang="da-DK" dirty="0" err="1">
                          <a:effectLst/>
                        </a:rPr>
                        <a:t>predation</a:t>
                      </a:r>
                      <a:r>
                        <a:rPr lang="da-DK" dirty="0">
                          <a:effectLst/>
                        </a:rPr>
                        <a:t> (</a:t>
                      </a:r>
                      <a:r>
                        <a:rPr lang="da-DK" dirty="0" err="1">
                          <a:effectLst/>
                        </a:rPr>
                        <a:t>stomach</a:t>
                      </a:r>
                      <a:r>
                        <a:rPr lang="da-DK" dirty="0">
                          <a:effectLst/>
                        </a:rPr>
                        <a:t> </a:t>
                      </a:r>
                      <a:r>
                        <a:rPr lang="da-DK" dirty="0" err="1">
                          <a:effectLst/>
                        </a:rPr>
                        <a:t>contents</a:t>
                      </a:r>
                      <a:r>
                        <a:rPr lang="da-DK" dirty="0">
                          <a:effectLst/>
                        </a:rPr>
                        <a:t>)</a:t>
                      </a:r>
                    </a:p>
                  </a:txBody>
                  <a:tcPr anchor="ctr">
                    <a:lnL>
                      <a:noFill/>
                    </a:lnL>
                    <a:lnR>
                      <a:noFill/>
                    </a:lnR>
                    <a:lnT>
                      <a:noFill/>
                    </a:lnT>
                    <a:lnB>
                      <a:noFill/>
                    </a:lnB>
                  </a:tcPr>
                </a:tc>
                <a:tc>
                  <a:txBody>
                    <a:bodyPr/>
                    <a:lstStyle/>
                    <a:p>
                      <a:r>
                        <a:rPr lang="da-DK" dirty="0"/>
                        <a:t>1 149 608</a:t>
                      </a:r>
                    </a:p>
                  </a:txBody>
                  <a:tcPr>
                    <a:lnL>
                      <a:noFill/>
                    </a:lnL>
                    <a:lnR>
                      <a:noFill/>
                    </a:lnR>
                    <a:lnT>
                      <a:noFill/>
                    </a:lnT>
                    <a:lnB>
                      <a:noFill/>
                    </a:lnB>
                  </a:tcPr>
                </a:tc>
                <a:tc>
                  <a:txBody>
                    <a:bodyPr/>
                    <a:lstStyle/>
                    <a:p>
                      <a:pPr algn="ctr"/>
                      <a:r>
                        <a:rPr lang="da-DK" dirty="0">
                          <a:effectLst/>
                        </a:rPr>
                        <a:t>12 </a:t>
                      </a:r>
                    </a:p>
                  </a:txBody>
                  <a:tcPr>
                    <a:lnL>
                      <a:noFill/>
                    </a:lnL>
                    <a:lnR>
                      <a:noFill/>
                    </a:lnR>
                    <a:lnT>
                      <a:noFill/>
                    </a:lnT>
                    <a:lnB>
                      <a:noFill/>
                    </a:lnB>
                  </a:tcPr>
                </a:tc>
              </a:tr>
              <a:tr h="0">
                <a:tc>
                  <a:txBody>
                    <a:bodyPr/>
                    <a:lstStyle/>
                    <a:p>
                      <a:r>
                        <a:rPr lang="da-DK" dirty="0">
                          <a:effectLst/>
                        </a:rPr>
                        <a:t>Fish trawl </a:t>
                      </a:r>
                      <a:r>
                        <a:rPr lang="da-DK" dirty="0" err="1" smtClean="0">
                          <a:effectLst/>
                        </a:rPr>
                        <a:t>surveys</a:t>
                      </a:r>
                      <a:endParaRPr lang="da-DK" dirty="0">
                        <a:effectLst/>
                      </a:endParaRPr>
                    </a:p>
                  </a:txBody>
                  <a:tcPr anchor="ctr">
                    <a:lnL>
                      <a:noFill/>
                    </a:lnL>
                    <a:lnR>
                      <a:noFill/>
                    </a:lnR>
                    <a:lnT>
                      <a:noFill/>
                    </a:lnT>
                    <a:lnB>
                      <a:noFill/>
                    </a:lnB>
                  </a:tcPr>
                </a:tc>
                <a:tc>
                  <a:txBody>
                    <a:bodyPr/>
                    <a:lstStyle/>
                    <a:p>
                      <a:r>
                        <a:rPr lang="da-DK" dirty="0"/>
                        <a:t>6 565 612</a:t>
                      </a:r>
                      <a:br>
                        <a:rPr lang="da-DK" dirty="0"/>
                      </a:br>
                      <a:endParaRPr lang="da-DK" dirty="0"/>
                    </a:p>
                  </a:txBody>
                  <a:tcPr>
                    <a:lnL>
                      <a:noFill/>
                    </a:lnL>
                    <a:lnR>
                      <a:noFill/>
                    </a:lnR>
                    <a:lnT>
                      <a:noFill/>
                    </a:lnT>
                    <a:lnB>
                      <a:noFill/>
                    </a:lnB>
                  </a:tcPr>
                </a:tc>
                <a:tc>
                  <a:txBody>
                    <a:bodyPr/>
                    <a:lstStyle/>
                    <a:p>
                      <a:pPr algn="ctr"/>
                      <a:r>
                        <a:rPr lang="da-DK" dirty="0">
                          <a:effectLst/>
                        </a:rPr>
                        <a:t>51 </a:t>
                      </a:r>
                      <a:br>
                        <a:rPr lang="da-DK" dirty="0">
                          <a:effectLst/>
                        </a:rPr>
                      </a:br>
                      <a:endParaRPr lang="da-DK" dirty="0">
                        <a:effectLst/>
                      </a:endParaRPr>
                    </a:p>
                  </a:txBody>
                  <a:tcPr>
                    <a:lnL>
                      <a:noFill/>
                    </a:lnL>
                    <a:lnR>
                      <a:noFill/>
                    </a:lnR>
                    <a:lnT>
                      <a:noFill/>
                    </a:lnT>
                    <a:lnB>
                      <a:noFill/>
                    </a:lnB>
                  </a:tcPr>
                </a:tc>
              </a:tr>
              <a:tr h="0">
                <a:tc>
                  <a:txBody>
                    <a:bodyPr/>
                    <a:lstStyle/>
                    <a:p>
                      <a:r>
                        <a:rPr lang="da-DK">
                          <a:effectLst/>
                        </a:rPr>
                        <a:t>ICES Historical Plankton</a:t>
                      </a:r>
                    </a:p>
                  </a:txBody>
                  <a:tcPr anchor="ctr">
                    <a:lnL>
                      <a:noFill/>
                    </a:lnL>
                    <a:lnR>
                      <a:noFill/>
                    </a:lnR>
                    <a:lnT>
                      <a:noFill/>
                    </a:lnT>
                    <a:lnB>
                      <a:noFill/>
                    </a:lnB>
                  </a:tcPr>
                </a:tc>
                <a:tc>
                  <a:txBody>
                    <a:bodyPr/>
                    <a:lstStyle/>
                    <a:p>
                      <a:r>
                        <a:rPr lang="da-DK" dirty="0"/>
                        <a:t>318 319</a:t>
                      </a:r>
                    </a:p>
                  </a:txBody>
                  <a:tcPr>
                    <a:lnL>
                      <a:noFill/>
                    </a:lnL>
                    <a:lnR>
                      <a:noFill/>
                    </a:lnR>
                    <a:lnT>
                      <a:noFill/>
                    </a:lnT>
                    <a:lnB>
                      <a:noFill/>
                    </a:lnB>
                  </a:tcPr>
                </a:tc>
                <a:tc>
                  <a:txBody>
                    <a:bodyPr/>
                    <a:lstStyle/>
                    <a:p>
                      <a:pPr algn="ctr"/>
                      <a:r>
                        <a:rPr lang="da-DK" dirty="0">
                          <a:effectLst/>
                        </a:rPr>
                        <a:t>11 </a:t>
                      </a:r>
                    </a:p>
                  </a:txBody>
                  <a:tcPr>
                    <a:lnL>
                      <a:noFill/>
                    </a:lnL>
                    <a:lnR>
                      <a:noFill/>
                    </a:lnR>
                    <a:lnT>
                      <a:noFill/>
                    </a:lnT>
                    <a:lnB>
                      <a:noFill/>
                    </a:lnB>
                  </a:tcPr>
                </a:tc>
              </a:tr>
              <a:tr h="0">
                <a:tc>
                  <a:txBody>
                    <a:bodyPr/>
                    <a:lstStyle/>
                    <a:p>
                      <a:r>
                        <a:rPr lang="da-DK">
                          <a:effectLst/>
                        </a:rPr>
                        <a:t>Oceanographic</a:t>
                      </a:r>
                    </a:p>
                  </a:txBody>
                  <a:tcPr anchor="ctr">
                    <a:lnL>
                      <a:noFill/>
                    </a:lnL>
                    <a:lnR>
                      <a:noFill/>
                    </a:lnR>
                    <a:lnT>
                      <a:noFill/>
                    </a:lnT>
                    <a:lnB>
                      <a:noFill/>
                    </a:lnB>
                  </a:tcPr>
                </a:tc>
                <a:tc>
                  <a:txBody>
                    <a:bodyPr/>
                    <a:lstStyle/>
                    <a:p>
                      <a:r>
                        <a:rPr lang="da-DK" dirty="0">
                          <a:effectLst/>
                        </a:rPr>
                        <a:t>285 608 302</a:t>
                      </a:r>
                      <a:br>
                        <a:rPr lang="da-DK" dirty="0">
                          <a:effectLst/>
                        </a:rPr>
                      </a:br>
                      <a:endParaRPr lang="da-DK" dirty="0"/>
                    </a:p>
                  </a:txBody>
                  <a:tcPr>
                    <a:lnL>
                      <a:noFill/>
                    </a:lnL>
                    <a:lnR>
                      <a:noFill/>
                    </a:lnR>
                    <a:lnT>
                      <a:noFill/>
                    </a:lnT>
                    <a:lnB>
                      <a:noFill/>
                    </a:lnB>
                  </a:tcPr>
                </a:tc>
                <a:tc>
                  <a:txBody>
                    <a:bodyPr/>
                    <a:lstStyle/>
                    <a:p>
                      <a:pPr algn="ctr"/>
                      <a:r>
                        <a:rPr lang="da-DK" dirty="0">
                          <a:effectLst/>
                        </a:rPr>
                        <a:t>127 </a:t>
                      </a:r>
                    </a:p>
                  </a:txBody>
                  <a:tcPr>
                    <a:lnL>
                      <a:noFill/>
                    </a:lnL>
                    <a:lnR>
                      <a:noFill/>
                    </a:lnR>
                    <a:lnT>
                      <a:noFill/>
                    </a:lnT>
                    <a:lnB>
                      <a:noFill/>
                    </a:lnB>
                  </a:tcPr>
                </a:tc>
              </a:tr>
            </a:tbl>
          </a:graphicData>
        </a:graphic>
      </p:graphicFrame>
    </p:spTree>
    <p:extLst>
      <p:ext uri="{BB962C8B-B14F-4D97-AF65-F5344CB8AC3E}">
        <p14:creationId xmlns:p14="http://schemas.microsoft.com/office/powerpoint/2010/main" val="3829228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TextBox 4"/>
          <p:cNvSpPr txBox="1">
            <a:spLocks noChangeArrowheads="1"/>
          </p:cNvSpPr>
          <p:nvPr/>
        </p:nvSpPr>
        <p:spPr bwMode="auto">
          <a:xfrm>
            <a:off x="162780" y="72318"/>
            <a:ext cx="8153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da-DK" altLang="da-DK" sz="2000" b="1" dirty="0" err="1" smtClean="0"/>
              <a:t>Current</a:t>
            </a:r>
            <a:r>
              <a:rPr lang="da-DK" altLang="da-DK" sz="2000" b="1" dirty="0" smtClean="0"/>
              <a:t> </a:t>
            </a:r>
            <a:r>
              <a:rPr lang="da-DK" altLang="da-DK" sz="2000" b="1" dirty="0" err="1" smtClean="0"/>
              <a:t>Baltic</a:t>
            </a:r>
            <a:r>
              <a:rPr lang="da-DK" altLang="da-DK" sz="2000" b="1" dirty="0" smtClean="0"/>
              <a:t> ATLANTIS </a:t>
            </a:r>
            <a:r>
              <a:rPr lang="da-DK" altLang="da-DK" sz="2000" b="1" dirty="0" err="1" smtClean="0"/>
              <a:t>Conceptual</a:t>
            </a:r>
            <a:r>
              <a:rPr lang="da-DK" altLang="da-DK" sz="2000" b="1" dirty="0" smtClean="0"/>
              <a:t> Framework </a:t>
            </a:r>
            <a:endParaRPr lang="da-DK" altLang="da-DK" sz="2000" b="1" dirty="0"/>
          </a:p>
          <a:p>
            <a:r>
              <a:rPr lang="en-US" sz="1400" dirty="0" smtClean="0"/>
              <a:t>Illustrating </a:t>
            </a:r>
            <a:r>
              <a:rPr lang="en-US" sz="1400" dirty="0"/>
              <a:t>currently operation and envisaged linking within the integrated modeling framework for investigating ecosystem-wide effects of human-induced pressures in Kattegat and the Western Baltic</a:t>
            </a:r>
            <a:r>
              <a:rPr lang="da-DK" altLang="da-DK" sz="1400" b="1" dirty="0" smtClean="0">
                <a:solidFill>
                  <a:schemeClr val="bg1"/>
                </a:solidFill>
              </a:rPr>
              <a:t>ATIO</a:t>
            </a:r>
            <a:endParaRPr lang="da-DK" altLang="da-DK" sz="1400" b="1" dirty="0">
              <a:solidFill>
                <a:schemeClr val="bg1"/>
              </a:solidFill>
            </a:endParaRPr>
          </a:p>
        </p:txBody>
      </p:sp>
      <p:sp>
        <p:nvSpPr>
          <p:cNvPr id="3" name="Rectangle 2"/>
          <p:cNvSpPr/>
          <p:nvPr/>
        </p:nvSpPr>
        <p:spPr>
          <a:xfrm>
            <a:off x="7956376" y="1268760"/>
            <a:ext cx="1081978" cy="4693593"/>
          </a:xfrm>
          <a:prstGeom prst="rect">
            <a:avLst/>
          </a:prstGeom>
        </p:spPr>
        <p:txBody>
          <a:bodyPr wrap="square">
            <a:spAutoFit/>
          </a:bodyPr>
          <a:lstStyle/>
          <a:p>
            <a:r>
              <a:rPr lang="en-GB" sz="1300" i="1" dirty="0">
                <a:solidFill>
                  <a:schemeClr val="tx1"/>
                </a:solidFill>
              </a:rPr>
              <a:t>Model linking to bio-geo-chemical and </a:t>
            </a:r>
            <a:r>
              <a:rPr lang="en-GB" sz="1300" i="1" dirty="0" err="1">
                <a:solidFill>
                  <a:schemeClr val="tx1"/>
                </a:solidFill>
              </a:rPr>
              <a:t>physi-cal</a:t>
            </a:r>
            <a:r>
              <a:rPr lang="en-GB" sz="1300" i="1" dirty="0">
                <a:solidFill>
                  <a:schemeClr val="tx1"/>
                </a:solidFill>
              </a:rPr>
              <a:t> models a </a:t>
            </a:r>
            <a:r>
              <a:rPr lang="en-GB" sz="1300" i="1" dirty="0" err="1">
                <a:solidFill>
                  <a:schemeClr val="tx1"/>
                </a:solidFill>
              </a:rPr>
              <a:t>coope</a:t>
            </a:r>
            <a:r>
              <a:rPr lang="en-GB" sz="1300" i="1" dirty="0">
                <a:solidFill>
                  <a:schemeClr val="tx1"/>
                </a:solidFill>
              </a:rPr>
              <a:t>-ration with Marine Living Resources</a:t>
            </a:r>
            <a:endParaRPr lang="da-DK" sz="1300" dirty="0">
              <a:solidFill>
                <a:schemeClr val="tx1"/>
              </a:solidFill>
            </a:endParaRPr>
          </a:p>
          <a:p>
            <a:pPr lvl="0"/>
            <a:r>
              <a:rPr lang="en-GB" sz="1300" i="1" dirty="0" smtClean="0">
                <a:solidFill>
                  <a:schemeClr val="tx1"/>
                </a:solidFill>
              </a:rPr>
              <a:t>Further </a:t>
            </a:r>
            <a:r>
              <a:rPr lang="en-GB" sz="1300" i="1" dirty="0" err="1" smtClean="0">
                <a:solidFill>
                  <a:schemeClr val="tx1"/>
                </a:solidFill>
              </a:rPr>
              <a:t>coopera-tion</a:t>
            </a:r>
            <a:r>
              <a:rPr lang="en-GB" sz="1300" i="1" dirty="0" smtClean="0">
                <a:solidFill>
                  <a:schemeClr val="tx1"/>
                </a:solidFill>
              </a:rPr>
              <a:t> with Ecosystem Based Manage-</a:t>
            </a:r>
            <a:r>
              <a:rPr lang="en-GB" sz="1300" i="1" dirty="0" err="1" smtClean="0">
                <a:solidFill>
                  <a:schemeClr val="tx1"/>
                </a:solidFill>
              </a:rPr>
              <a:t>ment</a:t>
            </a:r>
            <a:r>
              <a:rPr lang="en-GB" sz="1300" i="1" dirty="0" smtClean="0">
                <a:solidFill>
                  <a:schemeClr val="tx1"/>
                </a:solidFill>
              </a:rPr>
              <a:t> </a:t>
            </a:r>
          </a:p>
          <a:p>
            <a:pPr lvl="0"/>
            <a:r>
              <a:rPr lang="en-GB" sz="1300" i="1" dirty="0" smtClean="0">
                <a:solidFill>
                  <a:schemeClr val="tx1"/>
                </a:solidFill>
              </a:rPr>
              <a:t>&amp; Population and Ecosystem Dynamics.</a:t>
            </a:r>
          </a:p>
        </p:txBody>
      </p:sp>
      <p:pic>
        <p:nvPicPr>
          <p:cNvPr id="13314" name="Picture 2" descr="C:\rn\DSR_MAFIA\PONE_Revised Manuscript\Diagram_03 Jan 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65276"/>
            <a:ext cx="7632848" cy="568341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1403648" y="2780928"/>
            <a:ext cx="6521194" cy="3384376"/>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Verdana" pitchFamily="34" charset="0"/>
              <a:buNone/>
              <a:tabLst/>
            </a:pPr>
            <a:endParaRPr kumimoji="0" lang="da-DK" sz="2400" b="0" i="0" u="none" strike="noStrike" cap="none" normalizeH="0" baseline="0" smtClean="0">
              <a:ln>
                <a:noFill/>
              </a:ln>
              <a:solidFill>
                <a:schemeClr val="bg1"/>
              </a:solidFill>
              <a:effectLst/>
              <a:latin typeface="Verdana" pitchFamily="34" charset="0"/>
            </a:endParaRPr>
          </a:p>
        </p:txBody>
      </p:sp>
      <p:sp>
        <p:nvSpPr>
          <p:cNvPr id="7" name="Oval 6"/>
          <p:cNvSpPr/>
          <p:nvPr/>
        </p:nvSpPr>
        <p:spPr bwMode="auto">
          <a:xfrm>
            <a:off x="4932040" y="917003"/>
            <a:ext cx="2992802" cy="2002429"/>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Verdana" pitchFamily="34" charset="0"/>
              <a:buNone/>
              <a:tabLst/>
            </a:pPr>
            <a:endParaRPr kumimoji="0" lang="da-DK" sz="2400" b="0" i="0" u="none" strike="noStrike" cap="none" normalizeH="0" baseline="0" smtClean="0">
              <a:ln>
                <a:noFill/>
              </a:ln>
              <a:solidFill>
                <a:schemeClr val="bg1"/>
              </a:solidFill>
              <a:effectLst/>
              <a:latin typeface="Verdana" pitchFamily="34" charset="0"/>
            </a:endParaRPr>
          </a:p>
        </p:txBody>
      </p:sp>
    </p:spTree>
    <p:extLst>
      <p:ext uri="{BB962C8B-B14F-4D97-AF65-F5344CB8AC3E}">
        <p14:creationId xmlns:p14="http://schemas.microsoft.com/office/powerpoint/2010/main" val="1147095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520" y="1087395"/>
            <a:ext cx="8662629" cy="4275195"/>
            <a:chOff x="-21119" y="36735"/>
            <a:chExt cx="6100417" cy="4531399"/>
          </a:xfrm>
        </p:grpSpPr>
        <p:grpSp>
          <p:nvGrpSpPr>
            <p:cNvPr id="6" name="Group 5"/>
            <p:cNvGrpSpPr/>
            <p:nvPr/>
          </p:nvGrpSpPr>
          <p:grpSpPr>
            <a:xfrm>
              <a:off x="-21119" y="3357489"/>
              <a:ext cx="2215742" cy="1210645"/>
              <a:chOff x="-21119" y="3357489"/>
              <a:chExt cx="2215742" cy="1210645"/>
            </a:xfrm>
          </p:grpSpPr>
          <p:sp>
            <p:nvSpPr>
              <p:cNvPr id="36" name="Rounded Rectangle 35"/>
              <p:cNvSpPr/>
              <p:nvPr/>
            </p:nvSpPr>
            <p:spPr>
              <a:xfrm>
                <a:off x="-21118" y="3375869"/>
                <a:ext cx="2206520" cy="1190773"/>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pPr algn="just">
                  <a:spcBef>
                    <a:spcPts val="600"/>
                  </a:spcBef>
                  <a:spcAft>
                    <a:spcPts val="600"/>
                  </a:spcAft>
                </a:pPr>
                <a:r>
                  <a:rPr lang="en-GB" sz="1200">
                    <a:latin typeface="Times New Roman"/>
                    <a:ea typeface="Times New Roman"/>
                  </a:rPr>
                  <a:t> </a:t>
                </a:r>
                <a:endParaRPr lang="en-US" sz="1200">
                  <a:latin typeface="Times New Roman"/>
                  <a:ea typeface="Times New Roman"/>
                </a:endParaRPr>
              </a:p>
            </p:txBody>
          </p:sp>
          <p:sp>
            <p:nvSpPr>
              <p:cNvPr id="37" name="Rounded Rectangle 7"/>
              <p:cNvSpPr/>
              <p:nvPr/>
            </p:nvSpPr>
            <p:spPr>
              <a:xfrm>
                <a:off x="-21119" y="3357489"/>
                <a:ext cx="2215742" cy="1210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1260"/>
                  </a:spcAft>
                </a:pPr>
                <a:r>
                  <a:rPr lang="en-US" sz="2000" dirty="0" smtClean="0">
                    <a:solidFill>
                      <a:srgbClr val="FFFFFF"/>
                    </a:solidFill>
                    <a:ea typeface="Times New Roman"/>
                    <a:cs typeface="Times New Roman"/>
                  </a:rPr>
                  <a:t>Fish &amp; Shellfish Trawl + Dredge + Gillnet  Surveys by haul or set</a:t>
                </a:r>
                <a:endParaRPr lang="en-US" sz="2000" dirty="0">
                  <a:latin typeface="Times New Roman"/>
                  <a:ea typeface="Times New Roman"/>
                </a:endParaRPr>
              </a:p>
            </p:txBody>
          </p:sp>
        </p:grpSp>
        <p:grpSp>
          <p:nvGrpSpPr>
            <p:cNvPr id="7" name="Group 6"/>
            <p:cNvGrpSpPr/>
            <p:nvPr/>
          </p:nvGrpSpPr>
          <p:grpSpPr>
            <a:xfrm>
              <a:off x="-21119" y="1405727"/>
              <a:ext cx="1786160" cy="1190773"/>
              <a:chOff x="-21119" y="1405727"/>
              <a:chExt cx="1786160" cy="1190773"/>
            </a:xfrm>
          </p:grpSpPr>
          <p:sp>
            <p:nvSpPr>
              <p:cNvPr id="34" name="Rounded Rectangle 33"/>
              <p:cNvSpPr/>
              <p:nvPr/>
            </p:nvSpPr>
            <p:spPr>
              <a:xfrm>
                <a:off x="-21119" y="1405727"/>
                <a:ext cx="1786160" cy="1190773"/>
              </a:xfrm>
              <a:prstGeom prst="roundRect">
                <a:avLst>
                  <a:gd name="adj" fmla="val 10000"/>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pPr algn="just">
                  <a:spcBef>
                    <a:spcPts val="600"/>
                  </a:spcBef>
                  <a:spcAft>
                    <a:spcPts val="600"/>
                  </a:spcAft>
                </a:pPr>
                <a:r>
                  <a:rPr lang="en-GB" sz="1200">
                    <a:latin typeface="Times New Roman"/>
                    <a:ea typeface="Times New Roman"/>
                  </a:rPr>
                  <a:t> </a:t>
                </a:r>
                <a:endParaRPr lang="en-US" sz="1200">
                  <a:latin typeface="Times New Roman"/>
                  <a:ea typeface="Times New Roman"/>
                </a:endParaRPr>
              </a:p>
            </p:txBody>
          </p:sp>
          <p:sp>
            <p:nvSpPr>
              <p:cNvPr id="35" name="Rounded Rectangle 11"/>
              <p:cNvSpPr/>
              <p:nvPr/>
            </p:nvSpPr>
            <p:spPr>
              <a:xfrm>
                <a:off x="48635" y="1440605"/>
                <a:ext cx="1716406" cy="1121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840"/>
                  </a:spcAft>
                </a:pPr>
                <a:r>
                  <a:rPr lang="en-US" sz="2000" dirty="0" smtClean="0">
                    <a:solidFill>
                      <a:srgbClr val="FFFFFF"/>
                    </a:solidFill>
                    <a:ea typeface="Times New Roman"/>
                    <a:cs typeface="Times New Roman"/>
                  </a:rPr>
                  <a:t>Self Sampling Commercial Fishery</a:t>
                </a:r>
                <a:endParaRPr lang="en-US" sz="2000" dirty="0">
                  <a:solidFill>
                    <a:srgbClr val="FFFFFF"/>
                  </a:solidFill>
                  <a:ea typeface="Times New Roman"/>
                  <a:cs typeface="Times New Roman"/>
                </a:endParaRPr>
              </a:p>
            </p:txBody>
          </p:sp>
        </p:grpSp>
        <p:sp>
          <p:nvSpPr>
            <p:cNvPr id="33" name="Rounded Rectangle 13"/>
            <p:cNvSpPr/>
            <p:nvPr/>
          </p:nvSpPr>
          <p:spPr>
            <a:xfrm>
              <a:off x="4081365" y="1703853"/>
              <a:ext cx="1716406" cy="1121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1260"/>
                </a:spcAft>
              </a:pPr>
              <a:r>
                <a:rPr lang="en-US" kern="1200" dirty="0" smtClean="0">
                  <a:solidFill>
                    <a:srgbClr val="FFFFFF"/>
                  </a:solidFill>
                  <a:effectLst/>
                  <a:ea typeface="Times New Roman"/>
                  <a:cs typeface="Times New Roman"/>
                </a:rPr>
                <a:t>BALTICDISPLACEOM</a:t>
              </a:r>
              <a:endParaRPr lang="en-US" dirty="0">
                <a:effectLst/>
                <a:latin typeface="Times New Roman"/>
                <a:ea typeface="Times New Roman"/>
              </a:endParaRPr>
            </a:p>
          </p:txBody>
        </p:sp>
        <p:grpSp>
          <p:nvGrpSpPr>
            <p:cNvPr id="9" name="Group 8"/>
            <p:cNvGrpSpPr/>
            <p:nvPr/>
          </p:nvGrpSpPr>
          <p:grpSpPr>
            <a:xfrm>
              <a:off x="4081365" y="36736"/>
              <a:ext cx="1997933" cy="1154145"/>
              <a:chOff x="4081365" y="36736"/>
              <a:chExt cx="1997933" cy="1154145"/>
            </a:xfrm>
          </p:grpSpPr>
          <p:sp>
            <p:nvSpPr>
              <p:cNvPr id="30" name="Rounded Rectangle 29"/>
              <p:cNvSpPr/>
              <p:nvPr/>
            </p:nvSpPr>
            <p:spPr>
              <a:xfrm>
                <a:off x="4081365" y="36736"/>
                <a:ext cx="1997933" cy="1154145"/>
              </a:xfrm>
              <a:prstGeom prst="roundRect">
                <a:avLst>
                  <a:gd name="adj" fmla="val 10000"/>
                </a:avLst>
              </a:prstGeom>
              <a:gradFill>
                <a:gsLst>
                  <a:gs pos="0">
                    <a:schemeClr val="accent4">
                      <a:lumMod val="75000"/>
                    </a:schemeClr>
                  </a:gs>
                  <a:gs pos="100000">
                    <a:schemeClr val="accent4">
                      <a:lumMod val="20000"/>
                      <a:lumOff val="80000"/>
                    </a:schemeClr>
                  </a:gs>
                </a:gsLst>
              </a:gra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pPr algn="just">
                  <a:spcBef>
                    <a:spcPts val="600"/>
                  </a:spcBef>
                  <a:spcAft>
                    <a:spcPts val="600"/>
                  </a:spcAft>
                </a:pPr>
                <a:r>
                  <a:rPr lang="en-GB" sz="1200">
                    <a:latin typeface="Times New Roman"/>
                    <a:ea typeface="Times New Roman"/>
                  </a:rPr>
                  <a:t> </a:t>
                </a:r>
                <a:endParaRPr lang="en-US" sz="1200">
                  <a:latin typeface="Times New Roman"/>
                  <a:ea typeface="Times New Roman"/>
                </a:endParaRPr>
              </a:p>
            </p:txBody>
          </p:sp>
          <p:sp>
            <p:nvSpPr>
              <p:cNvPr id="31" name="Rounded Rectangle 15"/>
              <p:cNvSpPr/>
              <p:nvPr/>
            </p:nvSpPr>
            <p:spPr>
              <a:xfrm>
                <a:off x="4081365" y="36736"/>
                <a:ext cx="1997933" cy="1121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840"/>
                  </a:spcAft>
                </a:pPr>
                <a:r>
                  <a:rPr lang="en-US" sz="2000" dirty="0" smtClean="0">
                    <a:solidFill>
                      <a:srgbClr val="FFFFFF"/>
                    </a:solidFill>
                    <a:ea typeface="Times New Roman"/>
                    <a:cs typeface="Times New Roman"/>
                  </a:rPr>
                  <a:t>VMS Data by vessel, trip &amp; haul (</a:t>
                </a:r>
                <a:r>
                  <a:rPr lang="en-US" sz="2000" dirty="0" err="1" smtClean="0">
                    <a:solidFill>
                      <a:srgbClr val="FFFFFF"/>
                    </a:solidFill>
                    <a:ea typeface="Times New Roman"/>
                    <a:cs typeface="Times New Roman"/>
                  </a:rPr>
                  <a:t>fishing+steaming</a:t>
                </a:r>
                <a:r>
                  <a:rPr lang="en-US" sz="2000" dirty="0" smtClean="0">
                    <a:solidFill>
                      <a:srgbClr val="FFFFFF"/>
                    </a:solidFill>
                    <a:ea typeface="Times New Roman"/>
                    <a:cs typeface="Times New Roman"/>
                  </a:rPr>
                  <a:t>)</a:t>
                </a:r>
                <a:endParaRPr lang="en-US" sz="1200" dirty="0">
                  <a:latin typeface="Times New Roman"/>
                  <a:ea typeface="Times New Roman"/>
                </a:endParaRPr>
              </a:p>
            </p:txBody>
          </p:sp>
        </p:grpSp>
        <p:grpSp>
          <p:nvGrpSpPr>
            <p:cNvPr id="10" name="Group 9"/>
            <p:cNvGrpSpPr/>
            <p:nvPr/>
          </p:nvGrpSpPr>
          <p:grpSpPr>
            <a:xfrm>
              <a:off x="-21119" y="36735"/>
              <a:ext cx="1936248" cy="1119163"/>
              <a:chOff x="-21119" y="37843"/>
              <a:chExt cx="1936248" cy="1152931"/>
            </a:xfrm>
          </p:grpSpPr>
          <p:sp>
            <p:nvSpPr>
              <p:cNvPr id="28" name="Rounded Rectangle 27"/>
              <p:cNvSpPr/>
              <p:nvPr/>
            </p:nvSpPr>
            <p:spPr>
              <a:xfrm>
                <a:off x="7640" y="37843"/>
                <a:ext cx="1907489" cy="1152931"/>
              </a:xfrm>
              <a:prstGeom prst="roundRect">
                <a:avLst>
                  <a:gd name="adj" fmla="val 10000"/>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pPr algn="just">
                  <a:spcBef>
                    <a:spcPts val="600"/>
                  </a:spcBef>
                  <a:spcAft>
                    <a:spcPts val="600"/>
                  </a:spcAft>
                </a:pPr>
                <a:r>
                  <a:rPr lang="en-GB" sz="1200">
                    <a:latin typeface="Times New Roman"/>
                    <a:ea typeface="Times New Roman"/>
                  </a:rPr>
                  <a:t> </a:t>
                </a:r>
                <a:endParaRPr lang="en-US" sz="1200">
                  <a:latin typeface="Times New Roman"/>
                  <a:ea typeface="Times New Roman"/>
                </a:endParaRPr>
              </a:p>
            </p:txBody>
          </p:sp>
          <p:sp>
            <p:nvSpPr>
              <p:cNvPr id="29" name="Rounded Rectangle 11"/>
              <p:cNvSpPr/>
              <p:nvPr/>
            </p:nvSpPr>
            <p:spPr>
              <a:xfrm>
                <a:off x="-21119" y="37843"/>
                <a:ext cx="1936248" cy="11180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840"/>
                  </a:spcAft>
                </a:pPr>
                <a:r>
                  <a:rPr lang="en-US" sz="2000" dirty="0" smtClean="0">
                    <a:solidFill>
                      <a:srgbClr val="FFFFFF"/>
                    </a:solidFill>
                    <a:ea typeface="Times New Roman"/>
                    <a:cs typeface="Times New Roman"/>
                  </a:rPr>
                  <a:t>At Sea Observer  Sampling Commercial Fishery </a:t>
                </a:r>
              </a:p>
            </p:txBody>
          </p:sp>
        </p:grpSp>
        <p:grpSp>
          <p:nvGrpSpPr>
            <p:cNvPr id="18" name="Group 17"/>
            <p:cNvGrpSpPr/>
            <p:nvPr/>
          </p:nvGrpSpPr>
          <p:grpSpPr>
            <a:xfrm>
              <a:off x="2185400" y="53664"/>
              <a:ext cx="1786160" cy="1154146"/>
              <a:chOff x="2185400" y="4814"/>
              <a:chExt cx="1786160" cy="1188969"/>
            </a:xfrm>
          </p:grpSpPr>
          <p:sp>
            <p:nvSpPr>
              <p:cNvPr id="26" name="Rounded Rectangle 25"/>
              <p:cNvSpPr/>
              <p:nvPr/>
            </p:nvSpPr>
            <p:spPr>
              <a:xfrm>
                <a:off x="2185400" y="4814"/>
                <a:ext cx="1786160" cy="1188969"/>
              </a:xfrm>
              <a:prstGeom prst="roundRect">
                <a:avLst>
                  <a:gd name="adj" fmla="val 10000"/>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pPr algn="just">
                  <a:spcBef>
                    <a:spcPts val="600"/>
                  </a:spcBef>
                  <a:spcAft>
                    <a:spcPts val="600"/>
                  </a:spcAft>
                </a:pPr>
                <a:r>
                  <a:rPr lang="en-GB" sz="1200">
                    <a:latin typeface="Times New Roman"/>
                    <a:ea typeface="Times New Roman"/>
                  </a:rPr>
                  <a:t> </a:t>
                </a:r>
                <a:endParaRPr lang="en-US" sz="1200">
                  <a:latin typeface="Times New Roman"/>
                  <a:ea typeface="Times New Roman"/>
                </a:endParaRPr>
              </a:p>
            </p:txBody>
          </p:sp>
          <p:sp>
            <p:nvSpPr>
              <p:cNvPr id="27" name="Rounded Rectangle 11"/>
              <p:cNvSpPr/>
              <p:nvPr/>
            </p:nvSpPr>
            <p:spPr>
              <a:xfrm>
                <a:off x="2194624" y="23733"/>
                <a:ext cx="1716406" cy="1151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840"/>
                  </a:spcAft>
                </a:pPr>
                <a:r>
                  <a:rPr lang="en-US" sz="2000" dirty="0" smtClean="0">
                    <a:solidFill>
                      <a:srgbClr val="FFFFFF"/>
                    </a:solidFill>
                    <a:ea typeface="Times New Roman"/>
                    <a:cs typeface="Times New Roman"/>
                  </a:rPr>
                  <a:t>Harbor Sampling Commercial Fishery</a:t>
                </a:r>
                <a:endParaRPr lang="en-US" sz="1200" dirty="0">
                  <a:latin typeface="Times New Roman"/>
                  <a:ea typeface="Times New Roman"/>
                </a:endParaRPr>
              </a:p>
            </p:txBody>
          </p:sp>
        </p:grpSp>
      </p:grpSp>
      <p:sp>
        <p:nvSpPr>
          <p:cNvPr id="40" name="Rectangle 3"/>
          <p:cNvSpPr>
            <a:spLocks noChangeArrowheads="1"/>
          </p:cNvSpPr>
          <p:nvPr/>
        </p:nvSpPr>
        <p:spPr bwMode="auto">
          <a:xfrm>
            <a:off x="395536" y="207748"/>
            <a:ext cx="7748364" cy="484947"/>
          </a:xfrm>
          <a:prstGeom prst="rect">
            <a:avLst/>
          </a:prstGeom>
          <a:noFill/>
          <a:ln w="9525">
            <a:noFill/>
            <a:miter lim="800000"/>
            <a:headEnd/>
            <a:tailEnd/>
          </a:ln>
        </p:spPr>
        <p:txBody>
          <a:bodyPr lIns="96711" tIns="48355" rIns="96711" bIns="48355" anchor="ctr"/>
          <a:lstStyle/>
          <a:p>
            <a:pPr algn="ctr"/>
            <a:r>
              <a:rPr lang="da-DK" sz="2500" b="1" dirty="0" err="1" smtClean="0">
                <a:solidFill>
                  <a:srgbClr val="000000"/>
                </a:solidFill>
              </a:rPr>
              <a:t>Key</a:t>
            </a:r>
            <a:r>
              <a:rPr lang="da-DK" sz="2500" b="1" dirty="0" smtClean="0">
                <a:solidFill>
                  <a:srgbClr val="000000"/>
                </a:solidFill>
              </a:rPr>
              <a:t> Fish, </a:t>
            </a:r>
            <a:r>
              <a:rPr lang="da-DK" sz="2500" b="1" dirty="0" err="1" smtClean="0">
                <a:solidFill>
                  <a:srgbClr val="000000"/>
                </a:solidFill>
              </a:rPr>
              <a:t>Shellfish</a:t>
            </a:r>
            <a:r>
              <a:rPr lang="da-DK" sz="2500" b="1" dirty="0" smtClean="0">
                <a:solidFill>
                  <a:srgbClr val="000000"/>
                </a:solidFill>
              </a:rPr>
              <a:t> &amp; </a:t>
            </a:r>
            <a:r>
              <a:rPr lang="da-DK" sz="2500" b="1" dirty="0" err="1" smtClean="0">
                <a:solidFill>
                  <a:srgbClr val="000000"/>
                </a:solidFill>
              </a:rPr>
              <a:t>Fisheries</a:t>
            </a:r>
            <a:r>
              <a:rPr lang="da-DK" sz="2500" b="1" dirty="0" smtClean="0">
                <a:solidFill>
                  <a:srgbClr val="000000"/>
                </a:solidFill>
              </a:rPr>
              <a:t> </a:t>
            </a:r>
            <a:r>
              <a:rPr lang="da-DK" sz="2500" b="1" dirty="0" err="1" smtClean="0">
                <a:solidFill>
                  <a:srgbClr val="000000"/>
                </a:solidFill>
              </a:rPr>
              <a:t>Monitoring</a:t>
            </a:r>
            <a:r>
              <a:rPr lang="da-DK" sz="2500" b="1" dirty="0" smtClean="0">
                <a:solidFill>
                  <a:srgbClr val="000000"/>
                </a:solidFill>
              </a:rPr>
              <a:t> and Data: EU DCF &amp; ICES</a:t>
            </a:r>
            <a:endParaRPr lang="en-US" sz="2500" b="1" dirty="0">
              <a:solidFill>
                <a:srgbClr val="000000"/>
              </a:solidFill>
            </a:endParaRPr>
          </a:p>
        </p:txBody>
      </p:sp>
      <p:sp>
        <p:nvSpPr>
          <p:cNvPr id="44" name="Rounded Rectangle 43"/>
          <p:cNvSpPr/>
          <p:nvPr/>
        </p:nvSpPr>
        <p:spPr>
          <a:xfrm>
            <a:off x="6272962" y="4237735"/>
            <a:ext cx="2641189" cy="1124855"/>
          </a:xfrm>
          <a:prstGeom prst="roundRect">
            <a:avLst>
              <a:gd name="adj" fmla="val 999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pPr algn="ctr">
              <a:spcBef>
                <a:spcPts val="600"/>
              </a:spcBef>
              <a:spcAft>
                <a:spcPts val="600"/>
              </a:spcAft>
            </a:pPr>
            <a:r>
              <a:rPr lang="en-GB" sz="2000" dirty="0" smtClean="0">
                <a:latin typeface="Verdana" panose="020B0604030504040204" pitchFamily="34" charset="0"/>
                <a:ea typeface="Verdana" panose="020B0604030504040204" pitchFamily="34" charset="0"/>
                <a:cs typeface="Verdana" panose="020B0604030504040204" pitchFamily="34" charset="0"/>
              </a:rPr>
              <a:t>Fish Acoustic + Video Surveys (cont. transects)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47" name="Picture 16" descr="Da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9" t="24571" r="12738" b="14780"/>
          <a:stretch/>
        </p:blipFill>
        <p:spPr bwMode="auto">
          <a:xfrm>
            <a:off x="3563888" y="4515449"/>
            <a:ext cx="2513184" cy="1458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7012" y="2408040"/>
            <a:ext cx="2397140" cy="1525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50"/>
          <p:cNvSpPr/>
          <p:nvPr/>
        </p:nvSpPr>
        <p:spPr>
          <a:xfrm>
            <a:off x="251521" y="5589240"/>
            <a:ext cx="3133269" cy="1124855"/>
          </a:xfrm>
          <a:prstGeom prst="roundRect">
            <a:avLst>
              <a:gd name="adj" fmla="val 9999"/>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pPr algn="ctr">
              <a:spcBef>
                <a:spcPts val="600"/>
              </a:spcBef>
              <a:spcAft>
                <a:spcPts val="600"/>
              </a:spcAft>
            </a:pPr>
            <a:r>
              <a:rPr lang="en-GB" sz="2000" dirty="0" smtClean="0">
                <a:latin typeface="Verdana" panose="020B0604030504040204" pitchFamily="34" charset="0"/>
                <a:ea typeface="Verdana" panose="020B0604030504040204" pitchFamily="34" charset="0"/>
                <a:cs typeface="Verdana" panose="020B0604030504040204" pitchFamily="34" charset="0"/>
              </a:rPr>
              <a:t>Fish Plankton + Hydrographic Surveys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53" name="Rounded Rectangle 52"/>
          <p:cNvSpPr/>
          <p:nvPr/>
        </p:nvSpPr>
        <p:spPr>
          <a:xfrm>
            <a:off x="3249595" y="3170548"/>
            <a:ext cx="2971060" cy="959436"/>
          </a:xfrm>
          <a:prstGeom prst="roundRect">
            <a:avLst>
              <a:gd name="adj" fmla="val 10000"/>
            </a:avLst>
          </a:prstGeom>
          <a:gradFill>
            <a:gsLst>
              <a:gs pos="0">
                <a:schemeClr val="accent4">
                  <a:lumMod val="75000"/>
                </a:schemeClr>
              </a:gs>
              <a:gs pos="100000">
                <a:schemeClr val="accent4">
                  <a:lumMod val="20000"/>
                  <a:lumOff val="80000"/>
                </a:schemeClr>
              </a:gs>
            </a:gsLst>
          </a:gra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pPr algn="just">
              <a:spcBef>
                <a:spcPts val="600"/>
              </a:spcBef>
              <a:spcAft>
                <a:spcPts val="600"/>
              </a:spcAft>
            </a:pPr>
            <a:r>
              <a:rPr lang="en-GB" sz="1200">
                <a:latin typeface="Times New Roman"/>
                <a:ea typeface="Times New Roman"/>
              </a:rPr>
              <a:t> </a:t>
            </a:r>
            <a:endParaRPr lang="en-US" sz="1200">
              <a:latin typeface="Times New Roman"/>
              <a:ea typeface="Times New Roman"/>
            </a:endParaRPr>
          </a:p>
        </p:txBody>
      </p:sp>
      <p:sp>
        <p:nvSpPr>
          <p:cNvPr id="55" name="Rounded Rectangle 15"/>
          <p:cNvSpPr/>
          <p:nvPr/>
        </p:nvSpPr>
        <p:spPr>
          <a:xfrm>
            <a:off x="3260881" y="3234439"/>
            <a:ext cx="2959774" cy="8795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840"/>
              </a:spcAft>
            </a:pPr>
            <a:r>
              <a:rPr lang="en-US" sz="2000" dirty="0" smtClean="0">
                <a:solidFill>
                  <a:srgbClr val="FFFFFF"/>
                </a:solidFill>
                <a:ea typeface="Times New Roman"/>
                <a:cs typeface="Times New Roman"/>
              </a:rPr>
              <a:t>Fisheries Economic Data by vessel &amp; trip</a:t>
            </a:r>
            <a:endParaRPr lang="en-US" sz="1200" dirty="0">
              <a:latin typeface="Times New Roman"/>
              <a:ea typeface="Times New Roman"/>
            </a:endParaRPr>
          </a:p>
        </p:txBody>
      </p:sp>
      <p:sp>
        <p:nvSpPr>
          <p:cNvPr id="56" name="Rounded Rectangle 11"/>
          <p:cNvSpPr/>
          <p:nvPr/>
        </p:nvSpPr>
        <p:spPr>
          <a:xfrm>
            <a:off x="2771801" y="2292533"/>
            <a:ext cx="3745210" cy="9127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a:lnSpc>
                <a:spcPct val="90000"/>
              </a:lnSpc>
              <a:spcAft>
                <a:spcPts val="840"/>
              </a:spcAft>
            </a:pPr>
            <a:r>
              <a:rPr lang="en-US" sz="1800" b="1" dirty="0" smtClean="0">
                <a:solidFill>
                  <a:schemeClr val="tx1"/>
                </a:solidFill>
                <a:ea typeface="Times New Roman"/>
                <a:cs typeface="Times New Roman"/>
              </a:rPr>
              <a:t>Catch, Effort, Biological &amp; Economic Data by species, fleet, vessel, trip &amp; haul</a:t>
            </a:r>
            <a:endParaRPr lang="en-US" sz="1800" b="1" dirty="0">
              <a:solidFill>
                <a:schemeClr val="tx1"/>
              </a:solidFill>
              <a:ea typeface="Times New Roman"/>
              <a:cs typeface="Times New Roman"/>
            </a:endParaRPr>
          </a:p>
        </p:txBody>
      </p:sp>
      <p:pic>
        <p:nvPicPr>
          <p:cNvPr id="57" name="Picture 2" descr="Havfisken"/>
          <p:cNvPicPr>
            <a:picLocks noChangeAspect="1" noChangeArrowheads="1"/>
          </p:cNvPicPr>
          <p:nvPr/>
        </p:nvPicPr>
        <p:blipFill rotWithShape="1">
          <a:blip r:embed="rId5">
            <a:extLst>
              <a:ext uri="{28A0092B-C50C-407E-A947-70E740481C1C}">
                <a14:useLocalDpi xmlns:a14="http://schemas.microsoft.com/office/drawing/2010/main" val="0"/>
              </a:ext>
            </a:extLst>
          </a:blip>
          <a:srcRect l="6628" b="-782"/>
          <a:stretch/>
        </p:blipFill>
        <p:spPr bwMode="auto">
          <a:xfrm>
            <a:off x="6329820" y="5557887"/>
            <a:ext cx="2584331" cy="1254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25518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2"/>
          <p:cNvSpPr>
            <a:spLocks noChangeArrowheads="1"/>
          </p:cNvSpPr>
          <p:nvPr/>
        </p:nvSpPr>
        <p:spPr bwMode="auto">
          <a:xfrm>
            <a:off x="567774" y="4149080"/>
            <a:ext cx="2694049" cy="583321"/>
          </a:xfrm>
          <a:custGeom>
            <a:avLst/>
            <a:gdLst>
              <a:gd name="T0" fmla="*/ 6908800 w 6908800"/>
              <a:gd name="T1" fmla="*/ 288925 h 577850"/>
              <a:gd name="T2" fmla="*/ 3454400 w 6908800"/>
              <a:gd name="T3" fmla="*/ 577850 h 577850"/>
              <a:gd name="T4" fmla="*/ 0 w 6908800"/>
              <a:gd name="T5" fmla="*/ 288925 h 577850"/>
              <a:gd name="T6" fmla="*/ 3454400 w 6908800"/>
              <a:gd name="T7" fmla="*/ 0 h 577850"/>
              <a:gd name="T8" fmla="*/ 0 60000 65536"/>
              <a:gd name="T9" fmla="*/ 5898240 60000 65536"/>
              <a:gd name="T10" fmla="*/ 11796480 60000 65536"/>
              <a:gd name="T11" fmla="*/ 17694720 60000 65536"/>
              <a:gd name="T12" fmla="*/ 0 w 6908800"/>
              <a:gd name="T13" fmla="*/ 0 h 577850"/>
              <a:gd name="T14" fmla="*/ 6908800 w 6908800"/>
              <a:gd name="T15" fmla="*/ 577850 h 577850"/>
            </a:gdLst>
            <a:ahLst/>
            <a:cxnLst>
              <a:cxn ang="T8">
                <a:pos x="T0" y="T1"/>
              </a:cxn>
              <a:cxn ang="T9">
                <a:pos x="T2" y="T3"/>
              </a:cxn>
              <a:cxn ang="T10">
                <a:pos x="T4" y="T5"/>
              </a:cxn>
              <a:cxn ang="T11">
                <a:pos x="T6" y="T7"/>
              </a:cxn>
            </a:cxnLst>
            <a:rect l="T12" t="T13" r="T14" b="T15"/>
            <a:pathLst>
              <a:path w="6908800" h="577850">
                <a:moveTo>
                  <a:pt x="0" y="0"/>
                </a:moveTo>
                <a:lnTo>
                  <a:pt x="19194" y="0"/>
                </a:lnTo>
                <a:lnTo>
                  <a:pt x="19194" y="1606"/>
                </a:lnTo>
                <a:lnTo>
                  <a:pt x="0" y="1606"/>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altLang="da-DK" sz="3200" b="1" dirty="0" smtClean="0">
                <a:solidFill>
                  <a:srgbClr val="000000"/>
                </a:solidFill>
                <a:latin typeface="Times New Roman" pitchFamily="16" charset="0"/>
              </a:rPr>
              <a:t>The Approach</a:t>
            </a:r>
            <a:endParaRPr lang="en-US" altLang="da-DK" sz="3200" b="1" dirty="0">
              <a:solidFill>
                <a:srgbClr val="000000"/>
              </a:solidFill>
              <a:latin typeface="Times New Roman" pitchFamily="16" charset="0"/>
            </a:endParaRPr>
          </a:p>
        </p:txBody>
      </p:sp>
      <p:sp>
        <p:nvSpPr>
          <p:cNvPr id="9221" name="AutoShape 4"/>
          <p:cNvSpPr>
            <a:spLocks noChangeArrowheads="1"/>
          </p:cNvSpPr>
          <p:nvPr/>
        </p:nvSpPr>
        <p:spPr bwMode="auto">
          <a:xfrm>
            <a:off x="599521" y="714287"/>
            <a:ext cx="4949666" cy="583321"/>
          </a:xfrm>
          <a:custGeom>
            <a:avLst/>
            <a:gdLst>
              <a:gd name="T0" fmla="*/ 6908800 w 6908800"/>
              <a:gd name="T1" fmla="*/ 288925 h 577850"/>
              <a:gd name="T2" fmla="*/ 3454400 w 6908800"/>
              <a:gd name="T3" fmla="*/ 577850 h 577850"/>
              <a:gd name="T4" fmla="*/ 0 w 6908800"/>
              <a:gd name="T5" fmla="*/ 288925 h 577850"/>
              <a:gd name="T6" fmla="*/ 3454400 w 6908800"/>
              <a:gd name="T7" fmla="*/ 0 h 577850"/>
              <a:gd name="T8" fmla="*/ 0 60000 65536"/>
              <a:gd name="T9" fmla="*/ 5898240 60000 65536"/>
              <a:gd name="T10" fmla="*/ 11796480 60000 65536"/>
              <a:gd name="T11" fmla="*/ 17694720 60000 65536"/>
              <a:gd name="T12" fmla="*/ 0 w 6908800"/>
              <a:gd name="T13" fmla="*/ 0 h 577850"/>
              <a:gd name="T14" fmla="*/ 6908800 w 6908800"/>
              <a:gd name="T15" fmla="*/ 577850 h 577850"/>
            </a:gdLst>
            <a:ahLst/>
            <a:cxnLst>
              <a:cxn ang="T8">
                <a:pos x="T0" y="T1"/>
              </a:cxn>
              <a:cxn ang="T9">
                <a:pos x="T2" y="T3"/>
              </a:cxn>
              <a:cxn ang="T10">
                <a:pos x="T4" y="T5"/>
              </a:cxn>
              <a:cxn ang="T11">
                <a:pos x="T6" y="T7"/>
              </a:cxn>
            </a:cxnLst>
            <a:rect l="T12" t="T13" r="T14" b="T15"/>
            <a:pathLst>
              <a:path w="6908800" h="577850">
                <a:moveTo>
                  <a:pt x="0" y="0"/>
                </a:moveTo>
                <a:lnTo>
                  <a:pt x="19194" y="0"/>
                </a:lnTo>
                <a:lnTo>
                  <a:pt x="19194" y="1606"/>
                </a:lnTo>
                <a:lnTo>
                  <a:pt x="0" y="1606"/>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p>
            <a:pPr hangingPunct="1">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altLang="da-DK" sz="3200" b="1" dirty="0" smtClean="0">
                <a:solidFill>
                  <a:srgbClr val="000000"/>
                </a:solidFill>
                <a:latin typeface="Times New Roman" pitchFamily="16" charset="0"/>
              </a:rPr>
              <a:t>The problem and challenge</a:t>
            </a:r>
            <a:endParaRPr lang="en-US" altLang="da-DK" sz="3200" b="1" dirty="0">
              <a:solidFill>
                <a:srgbClr val="000000"/>
              </a:solidFill>
              <a:latin typeface="Times New Roman" pitchFamily="16" charset="0"/>
            </a:endParaRPr>
          </a:p>
        </p:txBody>
      </p:sp>
      <p:sp>
        <p:nvSpPr>
          <p:cNvPr id="9222" name="Text Box 5"/>
          <p:cNvSpPr txBox="1">
            <a:spLocks noChangeArrowheads="1"/>
          </p:cNvSpPr>
          <p:nvPr/>
        </p:nvSpPr>
        <p:spPr bwMode="auto">
          <a:xfrm>
            <a:off x="538674" y="1412776"/>
            <a:ext cx="8869808" cy="1825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9pPr>
          </a:lstStyle>
          <a:p>
            <a:pPr eaLnBrk="1">
              <a:lnSpc>
                <a:spcPct val="93000"/>
              </a:lnSpc>
            </a:pPr>
            <a:r>
              <a:rPr lang="en-US" altLang="da-DK" sz="2000" dirty="0">
                <a:latin typeface="Times New Roman" pitchFamily="16" charset="0"/>
              </a:rPr>
              <a:t>Human-induced changes in the heavy-populated Baltic Sea catchment </a:t>
            </a:r>
            <a:r>
              <a:rPr lang="en-US" altLang="da-DK" sz="2000" dirty="0" smtClean="0">
                <a:latin typeface="Times New Roman" pitchFamily="16" charset="0"/>
              </a:rPr>
              <a:t>area.</a:t>
            </a:r>
          </a:p>
          <a:p>
            <a:pPr eaLnBrk="1">
              <a:lnSpc>
                <a:spcPct val="93000"/>
              </a:lnSpc>
            </a:pPr>
            <a:endParaRPr lang="en-US" altLang="da-DK" sz="2000" dirty="0" smtClean="0">
              <a:solidFill>
                <a:srgbClr val="000000"/>
              </a:solidFill>
              <a:latin typeface="Times New Roman" pitchFamily="16" charset="0"/>
            </a:endParaRPr>
          </a:p>
          <a:p>
            <a:pPr eaLnBrk="1">
              <a:lnSpc>
                <a:spcPct val="93000"/>
              </a:lnSpc>
            </a:pPr>
            <a:r>
              <a:rPr lang="en-US" altLang="da-DK" sz="2000" dirty="0" smtClean="0">
                <a:solidFill>
                  <a:srgbClr val="000000"/>
                </a:solidFill>
                <a:latin typeface="Times New Roman" pitchFamily="16" charset="0"/>
              </a:rPr>
              <a:t>To </a:t>
            </a:r>
            <a:r>
              <a:rPr lang="en-US" altLang="da-DK" sz="2000" dirty="0">
                <a:solidFill>
                  <a:srgbClr val="000000"/>
                </a:solidFill>
                <a:latin typeface="Times New Roman" pitchFamily="16" charset="0"/>
              </a:rPr>
              <a:t>evaluate biological and economic effects of single and multiple </a:t>
            </a:r>
            <a:r>
              <a:rPr lang="en-US" altLang="da-DK" sz="2000" dirty="0" smtClean="0">
                <a:solidFill>
                  <a:srgbClr val="000000"/>
                </a:solidFill>
                <a:latin typeface="Times New Roman" pitchFamily="16" charset="0"/>
              </a:rPr>
              <a:t>pressures:</a:t>
            </a:r>
          </a:p>
          <a:p>
            <a:pPr marL="342900" indent="-342900" eaLnBrk="1">
              <a:lnSpc>
                <a:spcPct val="93000"/>
              </a:lnSpc>
              <a:buFont typeface="Arial" panose="020B0604020202020204" pitchFamily="34" charset="0"/>
              <a:buChar char="•"/>
            </a:pPr>
            <a:r>
              <a:rPr lang="en-US" altLang="da-DK" sz="2000" dirty="0" smtClean="0">
                <a:solidFill>
                  <a:srgbClr val="000000"/>
                </a:solidFill>
                <a:latin typeface="Times New Roman" pitchFamily="16" charset="0"/>
              </a:rPr>
              <a:t>Nutrient loads / Eutrophication </a:t>
            </a:r>
          </a:p>
          <a:p>
            <a:pPr marL="342900" indent="-342900" eaLnBrk="1">
              <a:lnSpc>
                <a:spcPct val="93000"/>
              </a:lnSpc>
              <a:buFont typeface="Arial" panose="020B0604020202020204" pitchFamily="34" charset="0"/>
              <a:buChar char="•"/>
            </a:pPr>
            <a:r>
              <a:rPr lang="en-US" altLang="da-DK" sz="2000" dirty="0" smtClean="0">
                <a:solidFill>
                  <a:srgbClr val="000000"/>
                </a:solidFill>
                <a:latin typeface="Times New Roman" pitchFamily="16" charset="0"/>
              </a:rPr>
              <a:t>Climate change</a:t>
            </a:r>
          </a:p>
          <a:p>
            <a:pPr marL="342900" indent="-342900" eaLnBrk="1">
              <a:lnSpc>
                <a:spcPct val="93000"/>
              </a:lnSpc>
              <a:buFont typeface="Arial" panose="020B0604020202020204" pitchFamily="34" charset="0"/>
              <a:buChar char="•"/>
            </a:pPr>
            <a:r>
              <a:rPr lang="en-US" altLang="da-DK" sz="2000" dirty="0" smtClean="0">
                <a:solidFill>
                  <a:srgbClr val="000000"/>
                </a:solidFill>
                <a:latin typeface="Times New Roman" pitchFamily="16" charset="0"/>
              </a:rPr>
              <a:t>Fishery</a:t>
            </a:r>
          </a:p>
          <a:p>
            <a:pPr eaLnBrk="1">
              <a:lnSpc>
                <a:spcPct val="93000"/>
              </a:lnSpc>
            </a:pPr>
            <a:r>
              <a:rPr lang="en-US" altLang="da-DK" sz="2000" dirty="0" smtClean="0">
                <a:solidFill>
                  <a:srgbClr val="000000"/>
                </a:solidFill>
                <a:latin typeface="Times New Roman" pitchFamily="16" charset="0"/>
              </a:rPr>
              <a:t>on </a:t>
            </a:r>
            <a:r>
              <a:rPr lang="en-US" altLang="da-DK" sz="2000" dirty="0">
                <a:solidFill>
                  <a:srgbClr val="000000"/>
                </a:solidFill>
                <a:latin typeface="Times New Roman" pitchFamily="16" charset="0"/>
              </a:rPr>
              <a:t>the </a:t>
            </a:r>
            <a:r>
              <a:rPr lang="en-US" altLang="da-DK" sz="2000" dirty="0" smtClean="0">
                <a:solidFill>
                  <a:srgbClr val="000000"/>
                </a:solidFill>
                <a:latin typeface="Times New Roman" pitchFamily="16" charset="0"/>
              </a:rPr>
              <a:t>semi-enclosed Baltic </a:t>
            </a:r>
            <a:r>
              <a:rPr lang="en-US" altLang="da-DK" sz="2000" dirty="0">
                <a:solidFill>
                  <a:srgbClr val="000000"/>
                </a:solidFill>
                <a:latin typeface="Times New Roman" pitchFamily="16" charset="0"/>
              </a:rPr>
              <a:t>Sea ecosystem in relation to existing and anticipated </a:t>
            </a:r>
          </a:p>
          <a:p>
            <a:pPr eaLnBrk="1">
              <a:lnSpc>
                <a:spcPct val="93000"/>
              </a:lnSpc>
            </a:pPr>
            <a:r>
              <a:rPr lang="en-US" altLang="da-DK" sz="2000" dirty="0" smtClean="0">
                <a:solidFill>
                  <a:srgbClr val="000000"/>
                </a:solidFill>
                <a:latin typeface="Times New Roman" pitchFamily="16" charset="0"/>
              </a:rPr>
              <a:t>management </a:t>
            </a:r>
            <a:r>
              <a:rPr lang="en-US" altLang="da-DK" sz="2000" dirty="0">
                <a:solidFill>
                  <a:srgbClr val="000000"/>
                </a:solidFill>
                <a:latin typeface="Times New Roman" pitchFamily="16" charset="0"/>
              </a:rPr>
              <a:t>plans </a:t>
            </a:r>
            <a:r>
              <a:rPr lang="en-US" altLang="da-DK" sz="2000" dirty="0" smtClean="0">
                <a:solidFill>
                  <a:srgbClr val="000000"/>
                </a:solidFill>
                <a:latin typeface="Times New Roman" pitchFamily="16" charset="0"/>
              </a:rPr>
              <a:t>(EU </a:t>
            </a:r>
            <a:r>
              <a:rPr lang="en-US" altLang="da-DK" sz="2000" dirty="0">
                <a:solidFill>
                  <a:srgbClr val="000000"/>
                </a:solidFill>
                <a:latin typeface="Times New Roman" pitchFamily="16" charset="0"/>
              </a:rPr>
              <a:t>Directives</a:t>
            </a:r>
            <a:r>
              <a:rPr lang="en-US" altLang="da-DK" sz="2000" dirty="0" smtClean="0">
                <a:solidFill>
                  <a:srgbClr val="000000"/>
                </a:solidFill>
                <a:latin typeface="Times New Roman" pitchFamily="16" charset="0"/>
              </a:rPr>
              <a:t>) under Ecosystem Based Management.</a:t>
            </a:r>
            <a:endParaRPr lang="en-US" altLang="da-DK" sz="2000" dirty="0">
              <a:solidFill>
                <a:srgbClr val="000000"/>
              </a:solidFill>
              <a:latin typeface="Times New Roman" pitchFamily="16" charset="0"/>
            </a:endParaRPr>
          </a:p>
        </p:txBody>
      </p:sp>
      <p:sp>
        <p:nvSpPr>
          <p:cNvPr id="9223" name="Text Box 6"/>
          <p:cNvSpPr txBox="1">
            <a:spLocks noChangeArrowheads="1"/>
          </p:cNvSpPr>
          <p:nvPr/>
        </p:nvSpPr>
        <p:spPr bwMode="auto">
          <a:xfrm>
            <a:off x="538674" y="4797152"/>
            <a:ext cx="8788843" cy="1004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1pPr>
            <a:lvl2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2pPr>
            <a:lvl3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3pPr>
            <a:lvl4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4pPr>
            <a:lvl5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charset="0"/>
                <a:ea typeface="Droid Sans Fallback" charset="0"/>
                <a:cs typeface="Droid Sans Fallback" charset="0"/>
              </a:defRPr>
            </a:lvl9pPr>
          </a:lstStyle>
          <a:p>
            <a:pPr eaLnBrk="1">
              <a:lnSpc>
                <a:spcPct val="93000"/>
              </a:lnSpc>
            </a:pPr>
            <a:r>
              <a:rPr lang="en-US" altLang="da-DK" sz="2000" dirty="0">
                <a:latin typeface="Times New Roman" pitchFamily="16" charset="0"/>
              </a:rPr>
              <a:t>To </a:t>
            </a:r>
            <a:r>
              <a:rPr lang="en-US" altLang="da-DK" sz="2000" dirty="0" smtClean="0">
                <a:latin typeface="Times New Roman" pitchFamily="16" charset="0"/>
              </a:rPr>
              <a:t>modify and use a </a:t>
            </a:r>
            <a:r>
              <a:rPr lang="en-US" altLang="da-DK" sz="2000" dirty="0">
                <a:latin typeface="Times New Roman" pitchFamily="16" charset="0"/>
              </a:rPr>
              <a:t>holistic modeling </a:t>
            </a:r>
            <a:r>
              <a:rPr lang="en-US" altLang="da-DK" sz="2000" dirty="0" smtClean="0">
                <a:latin typeface="Times New Roman" pitchFamily="16" charset="0"/>
              </a:rPr>
              <a:t>tools </a:t>
            </a:r>
            <a:r>
              <a:rPr lang="en-US" altLang="da-DK" sz="2000" dirty="0">
                <a:latin typeface="Times New Roman" pitchFamily="16" charset="0"/>
              </a:rPr>
              <a:t>capable of simulating the likely </a:t>
            </a:r>
            <a:r>
              <a:rPr lang="en-US" altLang="da-DK" sz="2000" dirty="0" smtClean="0">
                <a:latin typeface="Times New Roman" pitchFamily="16" charset="0"/>
              </a:rPr>
              <a:t>structural </a:t>
            </a:r>
            <a:r>
              <a:rPr lang="en-US" altLang="da-DK" sz="2000" dirty="0">
                <a:latin typeface="Times New Roman" pitchFamily="16" charset="0"/>
              </a:rPr>
              <a:t>and functional ecosystem responses </a:t>
            </a:r>
            <a:r>
              <a:rPr lang="en-US" altLang="da-DK" sz="2000" dirty="0" smtClean="0">
                <a:latin typeface="Times New Roman" pitchFamily="16" charset="0"/>
              </a:rPr>
              <a:t>to </a:t>
            </a:r>
            <a:r>
              <a:rPr lang="en-US" altLang="da-DK" sz="2000" dirty="0">
                <a:latin typeface="Times New Roman" pitchFamily="16" charset="0"/>
              </a:rPr>
              <a:t>pressures </a:t>
            </a:r>
            <a:r>
              <a:rPr lang="en-US" altLang="da-DK" sz="2000" dirty="0" smtClean="0">
                <a:latin typeface="Times New Roman" pitchFamily="16" charset="0"/>
              </a:rPr>
              <a:t>as </a:t>
            </a:r>
            <a:r>
              <a:rPr lang="en-US" altLang="da-DK" sz="2000" dirty="0">
                <a:latin typeface="Times New Roman" pitchFamily="16" charset="0"/>
              </a:rPr>
              <a:t>well as the consequences for ecosystem goods and </a:t>
            </a:r>
            <a:r>
              <a:rPr lang="en-US" altLang="da-DK" sz="2000" dirty="0" smtClean="0">
                <a:latin typeface="Times New Roman" pitchFamily="16" charset="0"/>
              </a:rPr>
              <a:t>services, e.g. fisheries impacts and responses. </a:t>
            </a:r>
          </a:p>
          <a:p>
            <a:pPr eaLnBrk="1">
              <a:lnSpc>
                <a:spcPct val="93000"/>
              </a:lnSpc>
            </a:pPr>
            <a:endParaRPr lang="en-US" altLang="da-DK" sz="2000" dirty="0">
              <a:solidFill>
                <a:srgbClr val="FF3333"/>
              </a:solidFill>
              <a:latin typeface="Times New Roman" pitchFamily="16" charset="0"/>
            </a:endParaRPr>
          </a:p>
        </p:txBody>
      </p:sp>
    </p:spTree>
    <p:extLst>
      <p:ext uri="{BB962C8B-B14F-4D97-AF65-F5344CB8AC3E}">
        <p14:creationId xmlns:p14="http://schemas.microsoft.com/office/powerpoint/2010/main" val="41718367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
          <p:cNvGrpSpPr>
            <a:grpSpLocks/>
          </p:cNvGrpSpPr>
          <p:nvPr/>
        </p:nvGrpSpPr>
        <p:grpSpPr bwMode="auto">
          <a:xfrm>
            <a:off x="338401" y="71402"/>
            <a:ext cx="8472960" cy="6712546"/>
            <a:chOff x="225" y="80"/>
            <a:chExt cx="5884" cy="4661"/>
          </a:xfrm>
        </p:grpSpPr>
        <p:grpSp>
          <p:nvGrpSpPr>
            <p:cNvPr id="5123" name="Group 2"/>
            <p:cNvGrpSpPr>
              <a:grpSpLocks/>
            </p:cNvGrpSpPr>
            <p:nvPr/>
          </p:nvGrpSpPr>
          <p:grpSpPr bwMode="auto">
            <a:xfrm>
              <a:off x="225" y="80"/>
              <a:ext cx="5884" cy="4661"/>
              <a:chOff x="225" y="80"/>
              <a:chExt cx="5884" cy="4661"/>
            </a:xfrm>
          </p:grpSpPr>
          <p:pic>
            <p:nvPicPr>
              <p:cNvPr id="51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 y="395"/>
                <a:ext cx="4300" cy="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 y="3531"/>
                <a:ext cx="702" cy="9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 y="2472"/>
                <a:ext cx="535" cy="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0" y="1676"/>
                <a:ext cx="602" cy="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8" y="250"/>
                <a:ext cx="598" cy="8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 y="108"/>
                <a:ext cx="1343" cy="2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4" y="3624"/>
                <a:ext cx="483" cy="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4" name="Text Box 12"/>
              <p:cNvSpPr txBox="1">
                <a:spLocks noChangeArrowheads="1"/>
              </p:cNvSpPr>
              <p:nvPr/>
            </p:nvSpPr>
            <p:spPr bwMode="auto">
              <a:xfrm>
                <a:off x="2544" y="4363"/>
                <a:ext cx="483"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8607" rIns="90000" bIns="45000"/>
              <a:lstStyle>
                <a:lvl1pPr eaLnBrk="0">
                  <a:tabLst>
                    <a:tab pos="457200" algn="l"/>
                  </a:tabLst>
                  <a:defRPr>
                    <a:solidFill>
                      <a:schemeClr val="tx1"/>
                    </a:solidFill>
                    <a:latin typeface="Arial" pitchFamily="34" charset="0"/>
                    <a:ea typeface="Droid Sans Fallback" charset="0"/>
                    <a:cs typeface="Droid Sans Fallback" charset="0"/>
                  </a:defRPr>
                </a:lvl1pPr>
                <a:lvl2pPr eaLnBrk="0">
                  <a:tabLst>
                    <a:tab pos="457200" algn="l"/>
                  </a:tabLst>
                  <a:defRPr>
                    <a:solidFill>
                      <a:schemeClr val="tx1"/>
                    </a:solidFill>
                    <a:latin typeface="Arial" pitchFamily="34" charset="0"/>
                    <a:ea typeface="Droid Sans Fallback" charset="0"/>
                    <a:cs typeface="Droid Sans Fallback" charset="0"/>
                  </a:defRPr>
                </a:lvl2pPr>
                <a:lvl3pPr eaLnBrk="0">
                  <a:tabLst>
                    <a:tab pos="457200" algn="l"/>
                  </a:tabLst>
                  <a:defRPr>
                    <a:solidFill>
                      <a:schemeClr val="tx1"/>
                    </a:solidFill>
                    <a:latin typeface="Arial" pitchFamily="34" charset="0"/>
                    <a:ea typeface="Droid Sans Fallback" charset="0"/>
                    <a:cs typeface="Droid Sans Fallback" charset="0"/>
                  </a:defRPr>
                </a:lvl3pPr>
                <a:lvl4pPr eaLnBrk="0">
                  <a:tabLst>
                    <a:tab pos="457200" algn="l"/>
                  </a:tabLst>
                  <a:defRPr>
                    <a:solidFill>
                      <a:schemeClr val="tx1"/>
                    </a:solidFill>
                    <a:latin typeface="Arial" pitchFamily="34" charset="0"/>
                    <a:ea typeface="Droid Sans Fallback" charset="0"/>
                    <a:cs typeface="Droid Sans Fallback" charset="0"/>
                  </a:defRPr>
                </a:lvl4pPr>
                <a:lvl5pPr eaLnBrk="0">
                  <a:tabLst>
                    <a:tab pos="4572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9pPr>
              </a:lstStyle>
              <a:p>
                <a:pPr eaLnBrk="1"/>
                <a:r>
                  <a:rPr lang="en-US" sz="1600" dirty="0">
                    <a:solidFill>
                      <a:srgbClr val="000000"/>
                    </a:solidFill>
                  </a:rPr>
                  <a:t>Marie Maar</a:t>
                </a:r>
              </a:p>
            </p:txBody>
          </p:sp>
          <p:sp>
            <p:nvSpPr>
              <p:cNvPr id="5135" name="Text Box 13"/>
              <p:cNvSpPr txBox="1">
                <a:spLocks noChangeArrowheads="1"/>
              </p:cNvSpPr>
              <p:nvPr/>
            </p:nvSpPr>
            <p:spPr bwMode="auto">
              <a:xfrm>
                <a:off x="1425" y="4335"/>
                <a:ext cx="931"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8607" rIns="90000" bIns="45000"/>
              <a:lstStyle>
                <a:lvl1pPr eaLnBrk="0">
                  <a:tabLst>
                    <a:tab pos="457200" algn="l"/>
                    <a:tab pos="914400" algn="l"/>
                    <a:tab pos="1371600" algn="l"/>
                  </a:tabLst>
                  <a:defRPr>
                    <a:solidFill>
                      <a:schemeClr val="tx1"/>
                    </a:solidFill>
                    <a:latin typeface="Arial" pitchFamily="34" charset="0"/>
                    <a:ea typeface="Droid Sans Fallback" charset="0"/>
                    <a:cs typeface="Droid Sans Fallback" charset="0"/>
                  </a:defRPr>
                </a:lvl1pPr>
                <a:lvl2pPr eaLnBrk="0">
                  <a:tabLst>
                    <a:tab pos="457200" algn="l"/>
                    <a:tab pos="914400" algn="l"/>
                    <a:tab pos="1371600" algn="l"/>
                  </a:tabLst>
                  <a:defRPr>
                    <a:solidFill>
                      <a:schemeClr val="tx1"/>
                    </a:solidFill>
                    <a:latin typeface="Arial" pitchFamily="34" charset="0"/>
                    <a:ea typeface="Droid Sans Fallback" charset="0"/>
                    <a:cs typeface="Droid Sans Fallback" charset="0"/>
                  </a:defRPr>
                </a:lvl2pPr>
                <a:lvl3pPr eaLnBrk="0">
                  <a:tabLst>
                    <a:tab pos="457200" algn="l"/>
                    <a:tab pos="914400" algn="l"/>
                    <a:tab pos="1371600" algn="l"/>
                  </a:tabLst>
                  <a:defRPr>
                    <a:solidFill>
                      <a:schemeClr val="tx1"/>
                    </a:solidFill>
                    <a:latin typeface="Arial" pitchFamily="34" charset="0"/>
                    <a:ea typeface="Droid Sans Fallback" charset="0"/>
                    <a:cs typeface="Droid Sans Fallback" charset="0"/>
                  </a:defRPr>
                </a:lvl3pPr>
                <a:lvl4pPr eaLnBrk="0">
                  <a:tabLst>
                    <a:tab pos="457200" algn="l"/>
                    <a:tab pos="914400" algn="l"/>
                    <a:tab pos="1371600" algn="l"/>
                  </a:tabLst>
                  <a:defRPr>
                    <a:solidFill>
                      <a:schemeClr val="tx1"/>
                    </a:solidFill>
                    <a:latin typeface="Arial" pitchFamily="34" charset="0"/>
                    <a:ea typeface="Droid Sans Fallback" charset="0"/>
                    <a:cs typeface="Droid Sans Fallback" charset="0"/>
                  </a:defRPr>
                </a:lvl4pPr>
                <a:lvl5pPr eaLnBrk="0">
                  <a:tabLst>
                    <a:tab pos="457200" algn="l"/>
                    <a:tab pos="914400" algn="l"/>
                    <a:tab pos="13716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Lst>
                  <a:defRPr>
                    <a:solidFill>
                      <a:schemeClr val="tx1"/>
                    </a:solidFill>
                    <a:latin typeface="Arial" pitchFamily="34" charset="0"/>
                    <a:ea typeface="Droid Sans Fallback" charset="0"/>
                    <a:cs typeface="Droid Sans Fallback" charset="0"/>
                  </a:defRPr>
                </a:lvl9pPr>
              </a:lstStyle>
              <a:p>
                <a:pPr eaLnBrk="1"/>
                <a:r>
                  <a:rPr lang="en-US" sz="1600" dirty="0">
                    <a:solidFill>
                      <a:srgbClr val="000000"/>
                    </a:solidFill>
                  </a:rPr>
                  <a:t>Asbjørn Christensen</a:t>
                </a:r>
              </a:p>
            </p:txBody>
          </p:sp>
          <p:sp>
            <p:nvSpPr>
              <p:cNvPr id="5138" name="Text Box 16"/>
              <p:cNvSpPr txBox="1">
                <a:spLocks noChangeArrowheads="1"/>
              </p:cNvSpPr>
              <p:nvPr/>
            </p:nvSpPr>
            <p:spPr bwMode="auto">
              <a:xfrm>
                <a:off x="5317" y="1116"/>
                <a:ext cx="792"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607" rIns="90000" bIns="45000"/>
              <a:lstStyle>
                <a:lvl1pPr eaLnBrk="0">
                  <a:tabLst>
                    <a:tab pos="457200" algn="l"/>
                    <a:tab pos="914400" algn="l"/>
                  </a:tabLst>
                  <a:defRPr>
                    <a:solidFill>
                      <a:schemeClr val="tx1"/>
                    </a:solidFill>
                    <a:latin typeface="Arial" pitchFamily="34" charset="0"/>
                    <a:ea typeface="Droid Sans Fallback" charset="0"/>
                    <a:cs typeface="Droid Sans Fallback" charset="0"/>
                  </a:defRPr>
                </a:lvl1pPr>
                <a:lvl2pPr eaLnBrk="0">
                  <a:tabLst>
                    <a:tab pos="457200" algn="l"/>
                    <a:tab pos="914400" algn="l"/>
                  </a:tabLst>
                  <a:defRPr>
                    <a:solidFill>
                      <a:schemeClr val="tx1"/>
                    </a:solidFill>
                    <a:latin typeface="Arial" pitchFamily="34" charset="0"/>
                    <a:ea typeface="Droid Sans Fallback" charset="0"/>
                    <a:cs typeface="Droid Sans Fallback" charset="0"/>
                  </a:defRPr>
                </a:lvl2pPr>
                <a:lvl3pPr eaLnBrk="0">
                  <a:tabLst>
                    <a:tab pos="457200" algn="l"/>
                    <a:tab pos="914400" algn="l"/>
                  </a:tabLst>
                  <a:defRPr>
                    <a:solidFill>
                      <a:schemeClr val="tx1"/>
                    </a:solidFill>
                    <a:latin typeface="Arial" pitchFamily="34" charset="0"/>
                    <a:ea typeface="Droid Sans Fallback" charset="0"/>
                    <a:cs typeface="Droid Sans Fallback" charset="0"/>
                  </a:defRPr>
                </a:lvl3pPr>
                <a:lvl4pPr eaLnBrk="0">
                  <a:tabLst>
                    <a:tab pos="457200" algn="l"/>
                    <a:tab pos="914400" algn="l"/>
                  </a:tabLst>
                  <a:defRPr>
                    <a:solidFill>
                      <a:schemeClr val="tx1"/>
                    </a:solidFill>
                    <a:latin typeface="Arial" pitchFamily="34" charset="0"/>
                    <a:ea typeface="Droid Sans Fallback" charset="0"/>
                    <a:cs typeface="Droid Sans Fallback" charset="0"/>
                  </a:defRPr>
                </a:lvl4pPr>
                <a:lvl5pPr eaLnBrk="0">
                  <a:tabLst>
                    <a:tab pos="457200" algn="l"/>
                    <a:tab pos="9144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9pPr>
              </a:lstStyle>
              <a:p>
                <a:pPr eaLnBrk="1"/>
                <a:r>
                  <a:rPr lang="en-US" sz="1600" dirty="0">
                    <a:solidFill>
                      <a:srgbClr val="000000"/>
                    </a:solidFill>
                  </a:rPr>
                  <a:t>J. Rasmus</a:t>
                </a:r>
              </a:p>
              <a:p>
                <a:pPr eaLnBrk="1"/>
                <a:r>
                  <a:rPr lang="en-US" sz="1600" dirty="0">
                    <a:solidFill>
                      <a:srgbClr val="000000"/>
                    </a:solidFill>
                  </a:rPr>
                  <a:t>Nielsen</a:t>
                </a:r>
              </a:p>
            </p:txBody>
          </p:sp>
          <p:sp>
            <p:nvSpPr>
              <p:cNvPr id="5139" name="Text Box 17"/>
              <p:cNvSpPr txBox="1">
                <a:spLocks noChangeArrowheads="1"/>
              </p:cNvSpPr>
              <p:nvPr/>
            </p:nvSpPr>
            <p:spPr bwMode="auto">
              <a:xfrm>
                <a:off x="5382" y="2495"/>
                <a:ext cx="719"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607" rIns="90000" bIns="45000"/>
              <a:lstStyle>
                <a:lvl1pPr eaLnBrk="0">
                  <a:tabLst>
                    <a:tab pos="457200" algn="l"/>
                    <a:tab pos="914400" algn="l"/>
                  </a:tabLst>
                  <a:defRPr>
                    <a:solidFill>
                      <a:schemeClr val="tx1"/>
                    </a:solidFill>
                    <a:latin typeface="Arial" pitchFamily="34" charset="0"/>
                    <a:ea typeface="Droid Sans Fallback" charset="0"/>
                    <a:cs typeface="Droid Sans Fallback" charset="0"/>
                  </a:defRPr>
                </a:lvl1pPr>
                <a:lvl2pPr eaLnBrk="0">
                  <a:tabLst>
                    <a:tab pos="457200" algn="l"/>
                    <a:tab pos="914400" algn="l"/>
                  </a:tabLst>
                  <a:defRPr>
                    <a:solidFill>
                      <a:schemeClr val="tx1"/>
                    </a:solidFill>
                    <a:latin typeface="Arial" pitchFamily="34" charset="0"/>
                    <a:ea typeface="Droid Sans Fallback" charset="0"/>
                    <a:cs typeface="Droid Sans Fallback" charset="0"/>
                  </a:defRPr>
                </a:lvl2pPr>
                <a:lvl3pPr eaLnBrk="0">
                  <a:tabLst>
                    <a:tab pos="457200" algn="l"/>
                    <a:tab pos="914400" algn="l"/>
                  </a:tabLst>
                  <a:defRPr>
                    <a:solidFill>
                      <a:schemeClr val="tx1"/>
                    </a:solidFill>
                    <a:latin typeface="Arial" pitchFamily="34" charset="0"/>
                    <a:ea typeface="Droid Sans Fallback" charset="0"/>
                    <a:cs typeface="Droid Sans Fallback" charset="0"/>
                  </a:defRPr>
                </a:lvl3pPr>
                <a:lvl4pPr eaLnBrk="0">
                  <a:tabLst>
                    <a:tab pos="457200" algn="l"/>
                    <a:tab pos="914400" algn="l"/>
                  </a:tabLst>
                  <a:defRPr>
                    <a:solidFill>
                      <a:schemeClr val="tx1"/>
                    </a:solidFill>
                    <a:latin typeface="Arial" pitchFamily="34" charset="0"/>
                    <a:ea typeface="Droid Sans Fallback" charset="0"/>
                    <a:cs typeface="Droid Sans Fallback" charset="0"/>
                  </a:defRPr>
                </a:lvl4pPr>
                <a:lvl5pPr eaLnBrk="0">
                  <a:tabLst>
                    <a:tab pos="457200" algn="l"/>
                    <a:tab pos="9144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9pPr>
              </a:lstStyle>
              <a:p>
                <a:pPr eaLnBrk="1"/>
                <a:r>
                  <a:rPr lang="en-US" sz="1600" dirty="0">
                    <a:solidFill>
                      <a:srgbClr val="000000"/>
                    </a:solidFill>
                  </a:rPr>
                  <a:t>François</a:t>
                </a:r>
              </a:p>
              <a:p>
                <a:pPr eaLnBrk="1"/>
                <a:r>
                  <a:rPr lang="en-US" sz="1600" dirty="0">
                    <a:solidFill>
                      <a:srgbClr val="000000"/>
                    </a:solidFill>
                  </a:rPr>
                  <a:t>Bastardie</a:t>
                </a:r>
              </a:p>
            </p:txBody>
          </p:sp>
          <p:sp>
            <p:nvSpPr>
              <p:cNvPr id="5140" name="Text Box 18"/>
              <p:cNvSpPr txBox="1">
                <a:spLocks noChangeArrowheads="1"/>
              </p:cNvSpPr>
              <p:nvPr/>
            </p:nvSpPr>
            <p:spPr bwMode="auto">
              <a:xfrm>
                <a:off x="329" y="3153"/>
                <a:ext cx="584"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607" rIns="90000" bIns="45000"/>
              <a:lstStyle>
                <a:lvl1pPr eaLnBrk="0">
                  <a:tabLst>
                    <a:tab pos="457200" algn="l"/>
                    <a:tab pos="914400" algn="l"/>
                  </a:tabLst>
                  <a:defRPr>
                    <a:solidFill>
                      <a:schemeClr val="tx1"/>
                    </a:solidFill>
                    <a:latin typeface="Arial" pitchFamily="34" charset="0"/>
                    <a:ea typeface="Droid Sans Fallback" charset="0"/>
                    <a:cs typeface="Droid Sans Fallback" charset="0"/>
                  </a:defRPr>
                </a:lvl1pPr>
                <a:lvl2pPr eaLnBrk="0">
                  <a:tabLst>
                    <a:tab pos="457200" algn="l"/>
                    <a:tab pos="914400" algn="l"/>
                  </a:tabLst>
                  <a:defRPr>
                    <a:solidFill>
                      <a:schemeClr val="tx1"/>
                    </a:solidFill>
                    <a:latin typeface="Arial" pitchFamily="34" charset="0"/>
                    <a:ea typeface="Droid Sans Fallback" charset="0"/>
                    <a:cs typeface="Droid Sans Fallback" charset="0"/>
                  </a:defRPr>
                </a:lvl2pPr>
                <a:lvl3pPr eaLnBrk="0">
                  <a:tabLst>
                    <a:tab pos="457200" algn="l"/>
                    <a:tab pos="914400" algn="l"/>
                  </a:tabLst>
                  <a:defRPr>
                    <a:solidFill>
                      <a:schemeClr val="tx1"/>
                    </a:solidFill>
                    <a:latin typeface="Arial" pitchFamily="34" charset="0"/>
                    <a:ea typeface="Droid Sans Fallback" charset="0"/>
                    <a:cs typeface="Droid Sans Fallback" charset="0"/>
                  </a:defRPr>
                </a:lvl3pPr>
                <a:lvl4pPr eaLnBrk="0">
                  <a:tabLst>
                    <a:tab pos="457200" algn="l"/>
                    <a:tab pos="914400" algn="l"/>
                  </a:tabLst>
                  <a:defRPr>
                    <a:solidFill>
                      <a:schemeClr val="tx1"/>
                    </a:solidFill>
                    <a:latin typeface="Arial" pitchFamily="34" charset="0"/>
                    <a:ea typeface="Droid Sans Fallback" charset="0"/>
                    <a:cs typeface="Droid Sans Fallback" charset="0"/>
                  </a:defRPr>
                </a:lvl4pPr>
                <a:lvl5pPr eaLnBrk="0">
                  <a:tabLst>
                    <a:tab pos="457200" algn="l"/>
                    <a:tab pos="9144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9pPr>
              </a:lstStyle>
              <a:p>
                <a:pPr eaLnBrk="1"/>
                <a:r>
                  <a:rPr lang="en-US" sz="1600" dirty="0">
                    <a:solidFill>
                      <a:srgbClr val="000000"/>
                    </a:solidFill>
                  </a:rPr>
                  <a:t>Kerstin</a:t>
                </a:r>
              </a:p>
              <a:p>
                <a:pPr eaLnBrk="1"/>
                <a:r>
                  <a:rPr lang="en-US" sz="1600" dirty="0">
                    <a:solidFill>
                      <a:srgbClr val="000000"/>
                    </a:solidFill>
                  </a:rPr>
                  <a:t>Geitner</a:t>
                </a:r>
              </a:p>
            </p:txBody>
          </p:sp>
          <p:pic>
            <p:nvPicPr>
              <p:cNvPr id="5142"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5" y="80"/>
                <a:ext cx="738" cy="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43" name="Text Box 21"/>
              <p:cNvSpPr txBox="1">
                <a:spLocks noChangeArrowheads="1"/>
              </p:cNvSpPr>
              <p:nvPr/>
            </p:nvSpPr>
            <p:spPr bwMode="auto">
              <a:xfrm>
                <a:off x="2937" y="791"/>
                <a:ext cx="512"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607" rIns="90000" bIns="45000"/>
              <a:lstStyle>
                <a:lvl1pPr eaLnBrk="0">
                  <a:tabLst>
                    <a:tab pos="457200" algn="l"/>
                  </a:tabLst>
                  <a:defRPr>
                    <a:solidFill>
                      <a:schemeClr val="tx1"/>
                    </a:solidFill>
                    <a:latin typeface="Arial" pitchFamily="34" charset="0"/>
                    <a:ea typeface="Droid Sans Fallback" charset="0"/>
                    <a:cs typeface="Droid Sans Fallback" charset="0"/>
                  </a:defRPr>
                </a:lvl1pPr>
                <a:lvl2pPr eaLnBrk="0">
                  <a:tabLst>
                    <a:tab pos="457200" algn="l"/>
                  </a:tabLst>
                  <a:defRPr>
                    <a:solidFill>
                      <a:schemeClr val="tx1"/>
                    </a:solidFill>
                    <a:latin typeface="Arial" pitchFamily="34" charset="0"/>
                    <a:ea typeface="Droid Sans Fallback" charset="0"/>
                    <a:cs typeface="Droid Sans Fallback" charset="0"/>
                  </a:defRPr>
                </a:lvl2pPr>
                <a:lvl3pPr eaLnBrk="0">
                  <a:tabLst>
                    <a:tab pos="457200" algn="l"/>
                  </a:tabLst>
                  <a:defRPr>
                    <a:solidFill>
                      <a:schemeClr val="tx1"/>
                    </a:solidFill>
                    <a:latin typeface="Arial" pitchFamily="34" charset="0"/>
                    <a:ea typeface="Droid Sans Fallback" charset="0"/>
                    <a:cs typeface="Droid Sans Fallback" charset="0"/>
                  </a:defRPr>
                </a:lvl3pPr>
                <a:lvl4pPr eaLnBrk="0">
                  <a:tabLst>
                    <a:tab pos="457200" algn="l"/>
                  </a:tabLst>
                  <a:defRPr>
                    <a:solidFill>
                      <a:schemeClr val="tx1"/>
                    </a:solidFill>
                    <a:latin typeface="Arial" pitchFamily="34" charset="0"/>
                    <a:ea typeface="Droid Sans Fallback" charset="0"/>
                    <a:cs typeface="Droid Sans Fallback" charset="0"/>
                  </a:defRPr>
                </a:lvl4pPr>
                <a:lvl5pPr eaLnBrk="0">
                  <a:tabLst>
                    <a:tab pos="4572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9pPr>
              </a:lstStyle>
              <a:p>
                <a:pPr eaLnBrk="1"/>
                <a:r>
                  <a:rPr lang="en-US" sz="1600" dirty="0">
                    <a:solidFill>
                      <a:srgbClr val="000000"/>
                    </a:solidFill>
                  </a:rPr>
                  <a:t>Beth</a:t>
                </a:r>
              </a:p>
              <a:p>
                <a:pPr eaLnBrk="1"/>
                <a:r>
                  <a:rPr lang="en-US" sz="1600" dirty="0">
                    <a:solidFill>
                      <a:srgbClr val="000000"/>
                    </a:solidFill>
                  </a:rPr>
                  <a:t>Fulton</a:t>
                </a:r>
              </a:p>
            </p:txBody>
          </p:sp>
          <p:pic>
            <p:nvPicPr>
              <p:cNvPr id="5144"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l="29907" t="10042" r="24924" b="45195"/>
              <a:stretch>
                <a:fillRect/>
              </a:stretch>
            </p:blipFill>
            <p:spPr bwMode="auto">
              <a:xfrm>
                <a:off x="264" y="1292"/>
                <a:ext cx="620" cy="767"/>
              </a:xfrm>
              <a:prstGeom prst="rect">
                <a:avLst/>
              </a:prstGeom>
              <a:noFill/>
              <a:ln>
                <a:noFill/>
              </a:ln>
              <a:effectLst/>
              <a:extLst>
                <a:ext uri="{909E8E84-426E-40DD-AFC4-6F175D3DCCD1}">
                  <a14:hiddenFill xmlns:a14="http://schemas.microsoft.com/office/drawing/2010/main">
                    <a:blipFill dpi="0" rotWithShape="0">
                      <a:blip/>
                      <a:srcRect l="29907" t="10042" r="24924" b="45195"/>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45" name="Text Box 23"/>
              <p:cNvSpPr txBox="1">
                <a:spLocks noChangeArrowheads="1"/>
              </p:cNvSpPr>
              <p:nvPr/>
            </p:nvSpPr>
            <p:spPr bwMode="auto">
              <a:xfrm>
                <a:off x="264" y="2035"/>
                <a:ext cx="544"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607" rIns="90000" bIns="45000"/>
              <a:lstStyle>
                <a:lvl1pPr eaLnBrk="0">
                  <a:tabLst>
                    <a:tab pos="457200" algn="l"/>
                  </a:tabLst>
                  <a:defRPr>
                    <a:solidFill>
                      <a:schemeClr val="tx1"/>
                    </a:solidFill>
                    <a:latin typeface="Arial" pitchFamily="34" charset="0"/>
                    <a:ea typeface="Droid Sans Fallback" charset="0"/>
                    <a:cs typeface="Droid Sans Fallback" charset="0"/>
                  </a:defRPr>
                </a:lvl1pPr>
                <a:lvl2pPr eaLnBrk="0">
                  <a:tabLst>
                    <a:tab pos="457200" algn="l"/>
                  </a:tabLst>
                  <a:defRPr>
                    <a:solidFill>
                      <a:schemeClr val="tx1"/>
                    </a:solidFill>
                    <a:latin typeface="Arial" pitchFamily="34" charset="0"/>
                    <a:ea typeface="Droid Sans Fallback" charset="0"/>
                    <a:cs typeface="Droid Sans Fallback" charset="0"/>
                  </a:defRPr>
                </a:lvl2pPr>
                <a:lvl3pPr eaLnBrk="0">
                  <a:tabLst>
                    <a:tab pos="457200" algn="l"/>
                  </a:tabLst>
                  <a:defRPr>
                    <a:solidFill>
                      <a:schemeClr val="tx1"/>
                    </a:solidFill>
                    <a:latin typeface="Arial" pitchFamily="34" charset="0"/>
                    <a:ea typeface="Droid Sans Fallback" charset="0"/>
                    <a:cs typeface="Droid Sans Fallback" charset="0"/>
                  </a:defRPr>
                </a:lvl3pPr>
                <a:lvl4pPr eaLnBrk="0">
                  <a:tabLst>
                    <a:tab pos="457200" algn="l"/>
                  </a:tabLst>
                  <a:defRPr>
                    <a:solidFill>
                      <a:schemeClr val="tx1"/>
                    </a:solidFill>
                    <a:latin typeface="Arial" pitchFamily="34" charset="0"/>
                    <a:ea typeface="Droid Sans Fallback" charset="0"/>
                    <a:cs typeface="Droid Sans Fallback" charset="0"/>
                  </a:defRPr>
                </a:lvl4pPr>
                <a:lvl5pPr eaLnBrk="0">
                  <a:tabLst>
                    <a:tab pos="4572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chemeClr val="tx1"/>
                    </a:solidFill>
                    <a:latin typeface="Arial" pitchFamily="34" charset="0"/>
                    <a:ea typeface="Droid Sans Fallback" charset="0"/>
                    <a:cs typeface="Droid Sans Fallback" charset="0"/>
                  </a:defRPr>
                </a:lvl9pPr>
              </a:lstStyle>
              <a:p>
                <a:pPr eaLnBrk="1"/>
                <a:r>
                  <a:rPr lang="en-US" sz="1600" dirty="0">
                    <a:solidFill>
                      <a:srgbClr val="000000"/>
                    </a:solidFill>
                  </a:rPr>
                  <a:t>Artur</a:t>
                </a:r>
              </a:p>
              <a:p>
                <a:pPr eaLnBrk="1"/>
                <a:r>
                  <a:rPr lang="en-US" sz="1600" dirty="0">
                    <a:solidFill>
                      <a:srgbClr val="000000"/>
                    </a:solidFill>
                  </a:rPr>
                  <a:t>Palacz</a:t>
                </a:r>
              </a:p>
            </p:txBody>
          </p:sp>
          <p:sp>
            <p:nvSpPr>
              <p:cNvPr id="5147" name="Text Box 25"/>
              <p:cNvSpPr txBox="1">
                <a:spLocks noChangeArrowheads="1"/>
              </p:cNvSpPr>
              <p:nvPr/>
            </p:nvSpPr>
            <p:spPr bwMode="auto">
              <a:xfrm>
                <a:off x="225" y="875"/>
                <a:ext cx="701" cy="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8607" rIns="90000" bIns="45000"/>
              <a:lstStyle>
                <a:lvl1pPr eaLnBrk="0">
                  <a:tabLst>
                    <a:tab pos="457200" algn="l"/>
                    <a:tab pos="914400" algn="l"/>
                  </a:tabLst>
                  <a:defRPr>
                    <a:solidFill>
                      <a:schemeClr val="tx1"/>
                    </a:solidFill>
                    <a:latin typeface="Arial" pitchFamily="34" charset="0"/>
                    <a:ea typeface="Droid Sans Fallback" charset="0"/>
                    <a:cs typeface="Droid Sans Fallback" charset="0"/>
                  </a:defRPr>
                </a:lvl1pPr>
                <a:lvl2pPr eaLnBrk="0">
                  <a:tabLst>
                    <a:tab pos="457200" algn="l"/>
                    <a:tab pos="914400" algn="l"/>
                  </a:tabLst>
                  <a:defRPr>
                    <a:solidFill>
                      <a:schemeClr val="tx1"/>
                    </a:solidFill>
                    <a:latin typeface="Arial" pitchFamily="34" charset="0"/>
                    <a:ea typeface="Droid Sans Fallback" charset="0"/>
                    <a:cs typeface="Droid Sans Fallback" charset="0"/>
                  </a:defRPr>
                </a:lvl2pPr>
                <a:lvl3pPr eaLnBrk="0">
                  <a:tabLst>
                    <a:tab pos="457200" algn="l"/>
                    <a:tab pos="914400" algn="l"/>
                  </a:tabLst>
                  <a:defRPr>
                    <a:solidFill>
                      <a:schemeClr val="tx1"/>
                    </a:solidFill>
                    <a:latin typeface="Arial" pitchFamily="34" charset="0"/>
                    <a:ea typeface="Droid Sans Fallback" charset="0"/>
                    <a:cs typeface="Droid Sans Fallback" charset="0"/>
                  </a:defRPr>
                </a:lvl3pPr>
                <a:lvl4pPr eaLnBrk="0">
                  <a:tabLst>
                    <a:tab pos="457200" algn="l"/>
                    <a:tab pos="914400" algn="l"/>
                  </a:tabLst>
                  <a:defRPr>
                    <a:solidFill>
                      <a:schemeClr val="tx1"/>
                    </a:solidFill>
                    <a:latin typeface="Arial" pitchFamily="34" charset="0"/>
                    <a:ea typeface="Droid Sans Fallback" charset="0"/>
                    <a:cs typeface="Droid Sans Fallback" charset="0"/>
                  </a:defRPr>
                </a:lvl4pPr>
                <a:lvl5pPr eaLnBrk="0">
                  <a:tabLst>
                    <a:tab pos="457200" algn="l"/>
                    <a:tab pos="9144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9pPr>
              </a:lstStyle>
              <a:p>
                <a:pPr eaLnBrk="1"/>
                <a:r>
                  <a:rPr lang="en-US" sz="1600" dirty="0" smtClean="0">
                    <a:solidFill>
                      <a:srgbClr val="000000"/>
                    </a:solidFill>
                  </a:rPr>
                  <a:t>Sieme </a:t>
                </a:r>
              </a:p>
              <a:p>
                <a:pPr eaLnBrk="1"/>
                <a:r>
                  <a:rPr lang="en-US" sz="1600" dirty="0" smtClean="0">
                    <a:solidFill>
                      <a:srgbClr val="000000"/>
                    </a:solidFill>
                  </a:rPr>
                  <a:t>Bossier</a:t>
                </a:r>
                <a:endParaRPr lang="en-US" sz="1600" dirty="0">
                  <a:solidFill>
                    <a:srgbClr val="000000"/>
                  </a:solidFill>
                </a:endParaRPr>
              </a:p>
            </p:txBody>
          </p:sp>
        </p:grpSp>
        <p:sp>
          <p:nvSpPr>
            <p:cNvPr id="5124" name="Text Box 26"/>
            <p:cNvSpPr txBox="1">
              <a:spLocks noChangeArrowheads="1"/>
            </p:cNvSpPr>
            <p:nvPr/>
          </p:nvSpPr>
          <p:spPr bwMode="auto">
            <a:xfrm>
              <a:off x="4435" y="3461"/>
              <a:ext cx="772" cy="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200" rIns="90000" bIns="45000"/>
            <a:lstStyle>
              <a:lvl1pPr eaLnBrk="0">
                <a:tabLst>
                  <a:tab pos="457200" algn="l"/>
                  <a:tab pos="914400" algn="l"/>
                </a:tabLst>
                <a:defRPr>
                  <a:solidFill>
                    <a:schemeClr val="tx1"/>
                  </a:solidFill>
                  <a:latin typeface="Arial" pitchFamily="34" charset="0"/>
                  <a:ea typeface="Droid Sans Fallback" charset="0"/>
                  <a:cs typeface="Droid Sans Fallback" charset="0"/>
                </a:defRPr>
              </a:lvl1pPr>
              <a:lvl2pPr eaLnBrk="0">
                <a:tabLst>
                  <a:tab pos="457200" algn="l"/>
                  <a:tab pos="914400" algn="l"/>
                </a:tabLst>
                <a:defRPr>
                  <a:solidFill>
                    <a:schemeClr val="tx1"/>
                  </a:solidFill>
                  <a:latin typeface="Arial" pitchFamily="34" charset="0"/>
                  <a:ea typeface="Droid Sans Fallback" charset="0"/>
                  <a:cs typeface="Droid Sans Fallback" charset="0"/>
                </a:defRPr>
              </a:lvl2pPr>
              <a:lvl3pPr eaLnBrk="0">
                <a:tabLst>
                  <a:tab pos="457200" algn="l"/>
                  <a:tab pos="914400" algn="l"/>
                </a:tabLst>
                <a:defRPr>
                  <a:solidFill>
                    <a:schemeClr val="tx1"/>
                  </a:solidFill>
                  <a:latin typeface="Arial" pitchFamily="34" charset="0"/>
                  <a:ea typeface="Droid Sans Fallback" charset="0"/>
                  <a:cs typeface="Droid Sans Fallback" charset="0"/>
                </a:defRPr>
              </a:lvl3pPr>
              <a:lvl4pPr eaLnBrk="0">
                <a:tabLst>
                  <a:tab pos="457200" algn="l"/>
                  <a:tab pos="914400" algn="l"/>
                </a:tabLst>
                <a:defRPr>
                  <a:solidFill>
                    <a:schemeClr val="tx1"/>
                  </a:solidFill>
                  <a:latin typeface="Arial" pitchFamily="34" charset="0"/>
                  <a:ea typeface="Droid Sans Fallback" charset="0"/>
                  <a:cs typeface="Droid Sans Fallback" charset="0"/>
                </a:defRPr>
              </a:lvl4pPr>
              <a:lvl5pPr eaLnBrk="0">
                <a:tabLst>
                  <a:tab pos="457200" algn="l"/>
                  <a:tab pos="914400" algn="l"/>
                </a:tabLst>
                <a:defRPr>
                  <a:solidFill>
                    <a:schemeClr val="tx1"/>
                  </a:solidFill>
                  <a:latin typeface="Arial" pitchFamily="34" charset="0"/>
                  <a:ea typeface="Droid Sans Fallback" charset="0"/>
                  <a:cs typeface="Droid Sans Fallback" charset="0"/>
                </a:defRPr>
              </a:lvl5pPr>
              <a:lvl6pPr marL="25146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6pPr>
              <a:lvl7pPr marL="29718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7pPr>
              <a:lvl8pPr marL="34290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8pPr>
              <a:lvl9pPr marL="3886200" indent="-228600" defTabSz="457200" eaLnBrk="0" fontAlgn="base" hangingPunct="0">
                <a:lnSpc>
                  <a:spcPct val="94000"/>
                </a:lnSpc>
                <a:spcBef>
                  <a:spcPct val="0"/>
                </a:spcBef>
                <a:spcAft>
                  <a:spcPct val="0"/>
                </a:spcAft>
                <a:buClr>
                  <a:srgbClr val="000000"/>
                </a:buClr>
                <a:buSzPct val="100000"/>
                <a:buFont typeface="Times New Roman" pitchFamily="18" charset="0"/>
                <a:tabLst>
                  <a:tab pos="457200" algn="l"/>
                  <a:tab pos="914400" algn="l"/>
                </a:tabLst>
                <a:defRPr>
                  <a:solidFill>
                    <a:schemeClr val="tx1"/>
                  </a:solidFill>
                  <a:latin typeface="Arial" pitchFamily="34" charset="0"/>
                  <a:ea typeface="Droid Sans Fallback" charset="0"/>
                  <a:cs typeface="Droid Sans Fallback" charset="0"/>
                </a:defRPr>
              </a:lvl9pPr>
            </a:lstStyle>
            <a:p>
              <a:pPr eaLnBrk="1">
                <a:lnSpc>
                  <a:spcPct val="93000"/>
                </a:lnSpc>
                <a:buClrTx/>
                <a:buFontTx/>
                <a:buNone/>
              </a:pPr>
              <a:r>
                <a:rPr lang="en-US" sz="700">
                  <a:solidFill>
                    <a:srgbClr val="000000"/>
                  </a:solidFill>
                </a:rPr>
                <a:t>From: HELCOM 2010</a:t>
              </a:r>
            </a:p>
          </p:txBody>
        </p:sp>
      </p:grpSp>
      <p:pic>
        <p:nvPicPr>
          <p:cNvPr id="10242" name="Picture 2" descr="Sieme Bossi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593" y="96847"/>
            <a:ext cx="888033" cy="1207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7396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iasnummer 6"/>
          <p:cNvSpPr>
            <a:spLocks noGrp="1"/>
          </p:cNvSpPr>
          <p:nvPr>
            <p:ph type="sldNum" idx="4294967295"/>
          </p:nvPr>
        </p:nvSpPr>
        <p:spPr>
          <a:xfrm>
            <a:off x="6554880" y="6247376"/>
            <a:ext cx="2126880" cy="469489"/>
          </a:xfrm>
          <a:prstGeom prst="rect">
            <a:avLst/>
          </a:prstGeom>
        </p:spPr>
        <p:txBody>
          <a:bodyPr lIns="82945" tIns="41473" rIns="82945" bIns="41473"/>
          <a:lstStyle/>
          <a:p>
            <a:fld id="{28517C47-1EF1-4F86-B95A-20BA138DDA30}" type="slidenum">
              <a:rPr lang="en-US"/>
              <a:pPr/>
              <a:t>6</a:t>
            </a:fld>
            <a:endParaRPr lang="en-US"/>
          </a:p>
        </p:txBody>
      </p:sp>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821871"/>
            <a:ext cx="4536504" cy="54715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Text Box 2"/>
          <p:cNvSpPr txBox="1">
            <a:spLocks noChangeArrowheads="1"/>
          </p:cNvSpPr>
          <p:nvPr/>
        </p:nvSpPr>
        <p:spPr bwMode="auto">
          <a:xfrm>
            <a:off x="309673" y="116632"/>
            <a:ext cx="7829688" cy="492532"/>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2902"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roid Sans" charset="0"/>
                <a:cs typeface="Droid Sans" charset="0"/>
              </a:defRPr>
            </a:lvl9pPr>
          </a:lstStyle>
          <a:p>
            <a:pPr>
              <a:buClrTx/>
              <a:buFontTx/>
              <a:buNone/>
            </a:pPr>
            <a:r>
              <a:rPr lang="en-US" sz="2500" b="1" dirty="0"/>
              <a:t>Baltic </a:t>
            </a:r>
            <a:r>
              <a:rPr lang="en-US" sz="2500" b="1" dirty="0" smtClean="0"/>
              <a:t>Atlantis Implementation: geometry </a:t>
            </a:r>
            <a:r>
              <a:rPr lang="en-US" sz="2500" b="1" dirty="0"/>
              <a:t>&amp; forcing</a:t>
            </a:r>
          </a:p>
        </p:txBody>
      </p:sp>
      <p:sp>
        <p:nvSpPr>
          <p:cNvPr id="7171" name="Rectangle 3"/>
          <p:cNvSpPr>
            <a:spLocks noGrp="1" noChangeArrowheads="1"/>
          </p:cNvSpPr>
          <p:nvPr>
            <p:ph type="body"/>
          </p:nvPr>
        </p:nvSpPr>
        <p:spPr>
          <a:xfrm>
            <a:off x="4941840" y="720708"/>
            <a:ext cx="4094656" cy="6020659"/>
          </a:xfrm>
          <a:ln/>
        </p:spPr>
        <p:txBody>
          <a:bodyPr lIns="82945" tIns="19267" rIns="82945" bIns="41473" anchor="t"/>
          <a:lstStyle/>
          <a:p>
            <a:pPr marL="391686" indent="-292325">
              <a:spcAft>
                <a:spcPts val="600"/>
              </a:spcAft>
              <a:buClrTx/>
              <a:buSzPct val="45000"/>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u="sng" dirty="0" smtClean="0"/>
              <a:t>Geometric structure</a:t>
            </a:r>
            <a:r>
              <a:rPr lang="en-US" sz="1400" u="sng" dirty="0"/>
              <a:t>: </a:t>
            </a:r>
          </a:p>
          <a:p>
            <a:pPr marL="390246" indent="-293764">
              <a:spcAft>
                <a:spcPts val="600"/>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a:t>29 polygons</a:t>
            </a:r>
          </a:p>
          <a:p>
            <a:pPr marL="390246" indent="-293764">
              <a:spcAft>
                <a:spcPts val="600"/>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a:t>26 dynamic boxes, 3 boundary </a:t>
            </a:r>
            <a:r>
              <a:rPr lang="en-US" sz="1400" dirty="0" smtClean="0"/>
              <a:t>boxes</a:t>
            </a:r>
          </a:p>
          <a:p>
            <a:pPr marL="390246" indent="-293764">
              <a:spcAft>
                <a:spcPts val="1200"/>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smtClean="0"/>
              <a:t>9 vertical layers</a:t>
            </a:r>
            <a:endParaRPr lang="en-US" sz="1400" dirty="0"/>
          </a:p>
          <a:p>
            <a:pPr marL="95250" indent="3175">
              <a:spcAft>
                <a:spcPts val="1293"/>
              </a:spcAft>
              <a:buClrTx/>
              <a:buSzPct val="45000"/>
              <a:tabLst>
                <a:tab pos="95250" algn="l"/>
                <a:tab pos="493713" algn="l"/>
                <a:tab pos="908050" algn="l"/>
                <a:tab pos="1322388" algn="l"/>
                <a:tab pos="1736725" algn="l"/>
                <a:tab pos="2152650" algn="l"/>
                <a:tab pos="2566988" algn="l"/>
                <a:tab pos="2981325" algn="l"/>
                <a:tab pos="3395663" algn="l"/>
                <a:tab pos="3811588" algn="l"/>
                <a:tab pos="4225925" algn="l"/>
                <a:tab pos="4640263" algn="l"/>
                <a:tab pos="5054600" algn="l"/>
                <a:tab pos="5470525" algn="l"/>
                <a:tab pos="5884863" algn="l"/>
                <a:tab pos="6299200" algn="l"/>
                <a:tab pos="6713538" algn="l"/>
                <a:tab pos="7129463" algn="l"/>
                <a:tab pos="7543800" algn="l"/>
                <a:tab pos="7958138" algn="l"/>
                <a:tab pos="8372475" algn="l"/>
              </a:tabLst>
            </a:pPr>
            <a:r>
              <a:rPr lang="en-US" sz="1400" u="sng" dirty="0"/>
              <a:t>Forcing &amp; initial conditions:</a:t>
            </a:r>
          </a:p>
          <a:p>
            <a:pPr marL="390246" indent="-293764">
              <a:spcAft>
                <a:spcPts val="1293"/>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smtClean="0">
                <a:solidFill>
                  <a:schemeClr val="tx1"/>
                </a:solidFill>
              </a:rPr>
              <a:t>HBM-ERGOM (or RCO-SCOBI)</a:t>
            </a:r>
            <a:r>
              <a:rPr lang="en-US" sz="1400" dirty="0" smtClean="0"/>
              <a:t> -&gt; Each ATLANTIS Polygon</a:t>
            </a:r>
            <a:endParaRPr lang="en-US" sz="1400" dirty="0"/>
          </a:p>
          <a:p>
            <a:pPr marL="390246" indent="-293764">
              <a:spcAft>
                <a:spcPts val="0"/>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smtClean="0"/>
              <a:t>Initial conditions 2005 with</a:t>
            </a:r>
          </a:p>
          <a:p>
            <a:pPr marL="96482">
              <a:spcAft>
                <a:spcPts val="1293"/>
              </a:spcAft>
              <a:buSzPct val="45000"/>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a:t> </a:t>
            </a:r>
            <a:r>
              <a:rPr lang="en-US" sz="1400" dirty="0" smtClean="0"/>
              <a:t>   new hindcasting</a:t>
            </a:r>
            <a:endParaRPr lang="en-US" sz="1400" dirty="0"/>
          </a:p>
          <a:p>
            <a:pPr marL="390246" indent="-293764">
              <a:spcAft>
                <a:spcPts val="1293"/>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a:t>Temperature, salinity, </a:t>
            </a:r>
            <a:r>
              <a:rPr lang="en-US" sz="1400" dirty="0" smtClean="0"/>
              <a:t>nutrients, volume </a:t>
            </a:r>
            <a:r>
              <a:rPr lang="en-US" sz="1400" dirty="0"/>
              <a:t>exchange</a:t>
            </a:r>
          </a:p>
          <a:p>
            <a:pPr marL="390246" indent="-293764">
              <a:spcAft>
                <a:spcPts val="1293"/>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a:t>Point source inputs of </a:t>
            </a:r>
            <a:r>
              <a:rPr lang="en-US" sz="1400" dirty="0" smtClean="0"/>
              <a:t>Nitrogen </a:t>
            </a:r>
            <a:r>
              <a:rPr lang="en-US" sz="1400" dirty="0"/>
              <a:t>(box uniform</a:t>
            </a:r>
            <a:r>
              <a:rPr lang="en-US" sz="1400" dirty="0" smtClean="0"/>
              <a:t>) (by </a:t>
            </a:r>
            <a:r>
              <a:rPr lang="en-US" sz="1400" dirty="0"/>
              <a:t>country data from HELCOM </a:t>
            </a:r>
            <a:r>
              <a:rPr lang="en-US" sz="1400" dirty="0" smtClean="0"/>
              <a:t>PLC-5.5: 5th </a:t>
            </a:r>
            <a:r>
              <a:rPr lang="en-US" sz="1400" dirty="0"/>
              <a:t>Baltic Sea Pollution Load Compilation</a:t>
            </a:r>
            <a:r>
              <a:rPr lang="en-US" sz="1400" dirty="0" smtClean="0"/>
              <a:t>)</a:t>
            </a:r>
          </a:p>
          <a:p>
            <a:pPr marL="96482">
              <a:spcAft>
                <a:spcPts val="1293"/>
              </a:spcAft>
              <a:buSzPct val="45000"/>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u="sng" dirty="0" smtClean="0"/>
              <a:t>Time resolution</a:t>
            </a:r>
            <a:r>
              <a:rPr lang="en-US" sz="1400" dirty="0" smtClean="0"/>
              <a:t>:</a:t>
            </a:r>
          </a:p>
          <a:p>
            <a:pPr marL="390246" indent="-293764">
              <a:spcAft>
                <a:spcPts val="1293"/>
              </a:spcAft>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dirty="0" smtClean="0"/>
              <a:t>Year &amp; Quarter &amp; Month &amp; Age</a:t>
            </a:r>
            <a:endParaRPr lang="en-US" sz="1400" dirty="0"/>
          </a:p>
        </p:txBody>
      </p:sp>
    </p:spTree>
    <p:extLst>
      <p:ext uri="{BB962C8B-B14F-4D97-AF65-F5344CB8AC3E}">
        <p14:creationId xmlns:p14="http://schemas.microsoft.com/office/powerpoint/2010/main" val="1660102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iasnummer 6"/>
          <p:cNvSpPr>
            <a:spLocks noGrp="1"/>
          </p:cNvSpPr>
          <p:nvPr>
            <p:ph type="sldNum" idx="4294967295"/>
          </p:nvPr>
        </p:nvSpPr>
        <p:spPr>
          <a:xfrm>
            <a:off x="6554880" y="6247376"/>
            <a:ext cx="2126880" cy="469489"/>
          </a:xfrm>
          <a:prstGeom prst="rect">
            <a:avLst/>
          </a:prstGeom>
        </p:spPr>
        <p:txBody>
          <a:bodyPr lIns="82945" tIns="41473" rIns="82945" bIns="41473"/>
          <a:lstStyle/>
          <a:p>
            <a:fld id="{84B32F06-20C7-41EC-8F00-37AB0D3D43C6}" type="slidenum">
              <a:rPr lang="en-US"/>
              <a:pPr/>
              <a:t>7</a:t>
            </a:fld>
            <a:endParaRPr lang="en-US" dirty="0"/>
          </a:p>
        </p:txBody>
      </p:sp>
      <p:sp>
        <p:nvSpPr>
          <p:cNvPr id="6145" name="Rectangle 1"/>
          <p:cNvSpPr>
            <a:spLocks noGrp="1" noChangeArrowheads="1"/>
          </p:cNvSpPr>
          <p:nvPr>
            <p:ph type="title"/>
          </p:nvPr>
        </p:nvSpPr>
        <p:spPr>
          <a:xfrm>
            <a:off x="179512" y="20425"/>
            <a:ext cx="8228160" cy="672271"/>
          </a:xfrm>
          <a:ln/>
        </p:spPr>
        <p:txBody>
          <a:bodyPr lIns="82945" tIns="28737" rIns="82945" bIns="41473"/>
          <a:lstStyle/>
          <a:p>
            <a:pPr>
              <a:buClrTx/>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000" dirty="0" smtClean="0"/>
              <a:t>ATLANTIS implementation: </a:t>
            </a:r>
            <a:br>
              <a:rPr lang="en-US" sz="2000" dirty="0" smtClean="0"/>
            </a:br>
            <a:r>
              <a:rPr lang="en-US" sz="2000" dirty="0" smtClean="0"/>
              <a:t>Biological model input groups </a:t>
            </a:r>
            <a:r>
              <a:rPr lang="en-US" sz="2000" dirty="0"/>
              <a:t>&amp; habitats</a:t>
            </a:r>
          </a:p>
        </p:txBody>
      </p:sp>
      <p:sp>
        <p:nvSpPr>
          <p:cNvPr id="6146" name="Rectangle 2"/>
          <p:cNvSpPr>
            <a:spLocks noGrp="1" noChangeArrowheads="1"/>
          </p:cNvSpPr>
          <p:nvPr>
            <p:ph type="body" idx="1"/>
          </p:nvPr>
        </p:nvSpPr>
        <p:spPr>
          <a:xfrm>
            <a:off x="251520" y="764704"/>
            <a:ext cx="4032448" cy="3240360"/>
          </a:xfrm>
          <a:ln/>
        </p:spPr>
        <p:txBody>
          <a:bodyPr lIns="82945" tIns="6205" rIns="82945" bIns="41473"/>
          <a:lstStyle/>
          <a:p>
            <a:pPr marL="391686" indent="-292325" hangingPunct="1">
              <a:lnSpc>
                <a:spcPct val="97000"/>
              </a:lnSpc>
              <a:buClrTx/>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800" b="1" u="sng" dirty="0" smtClean="0">
                <a:latin typeface="Calibri" charset="0"/>
              </a:rPr>
              <a:t>33 Biological </a:t>
            </a:r>
            <a:r>
              <a:rPr lang="en-US" sz="1800" b="1" u="sng" dirty="0">
                <a:latin typeface="Calibri" charset="0"/>
              </a:rPr>
              <a:t>functional </a:t>
            </a:r>
            <a:r>
              <a:rPr lang="en-US" sz="1800" b="1" u="sng" dirty="0" smtClean="0">
                <a:latin typeface="Calibri" charset="0"/>
              </a:rPr>
              <a:t>groups</a:t>
            </a:r>
          </a:p>
          <a:p>
            <a:pPr marL="177800" indent="-177800" hangingPunct="1">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rgbClr val="FF0000"/>
                </a:solidFill>
                <a:latin typeface="Calibri" charset="0"/>
              </a:rPr>
              <a:t>Marine </a:t>
            </a:r>
            <a:r>
              <a:rPr lang="en-US" sz="1400" b="1" dirty="0">
                <a:solidFill>
                  <a:srgbClr val="FF0000"/>
                </a:solidFill>
                <a:latin typeface="Calibri" charset="0"/>
              </a:rPr>
              <a:t>mammals (2) </a:t>
            </a:r>
          </a:p>
          <a:p>
            <a:pPr marL="177800" indent="-177800" hangingPunct="1">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rgbClr val="FF0000"/>
                </a:solidFill>
                <a:latin typeface="Calibri" charset="0"/>
              </a:rPr>
              <a:t>Seabirds </a:t>
            </a:r>
            <a:r>
              <a:rPr lang="en-US" sz="1400" b="1" dirty="0">
                <a:solidFill>
                  <a:srgbClr val="FF0000"/>
                </a:solidFill>
                <a:latin typeface="Calibri" charset="0"/>
              </a:rPr>
              <a:t>(2) </a:t>
            </a:r>
          </a:p>
          <a:p>
            <a:pPr marL="177800" indent="-177800" hangingPunct="1">
              <a:lnSpc>
                <a:spcPct val="97000"/>
              </a:lnSpc>
              <a:buSzPct val="45000"/>
              <a:buFont typeface="Wingdings" charset="2"/>
              <a:buChar char=""/>
              <a:tabLst>
                <a:tab pos="177800" algn="l"/>
                <a:tab pos="493713" algn="l"/>
                <a:tab pos="908050" algn="l"/>
                <a:tab pos="1322388" algn="l"/>
                <a:tab pos="1736725" algn="l"/>
                <a:tab pos="2152650" algn="l"/>
                <a:tab pos="2566988" algn="l"/>
                <a:tab pos="2981325" algn="l"/>
                <a:tab pos="3395663" algn="l"/>
                <a:tab pos="3811588" algn="l"/>
                <a:tab pos="4225925" algn="l"/>
                <a:tab pos="4640263" algn="l"/>
                <a:tab pos="5054600" algn="l"/>
                <a:tab pos="5470525" algn="l"/>
                <a:tab pos="5884863" algn="l"/>
                <a:tab pos="6299200" algn="l"/>
                <a:tab pos="6713538" algn="l"/>
                <a:tab pos="7129463" algn="l"/>
                <a:tab pos="7543800" algn="l"/>
                <a:tab pos="7958138" algn="l"/>
                <a:tab pos="8372475" algn="l"/>
              </a:tabLst>
            </a:pPr>
            <a:r>
              <a:rPr lang="en-US" sz="1400" b="1" dirty="0" smtClean="0">
                <a:solidFill>
                  <a:srgbClr val="FF0000"/>
                </a:solidFill>
                <a:latin typeface="Calibri" charset="0"/>
              </a:rPr>
              <a:t>Fish </a:t>
            </a:r>
            <a:r>
              <a:rPr lang="en-US" sz="1400" b="1" dirty="0">
                <a:solidFill>
                  <a:srgbClr val="FF0000"/>
                </a:solidFill>
                <a:latin typeface="Calibri" charset="0"/>
              </a:rPr>
              <a:t>(9): cod, sprat, herring, </a:t>
            </a:r>
            <a:endParaRPr lang="en-US" sz="1400" b="1" dirty="0" smtClean="0">
              <a:solidFill>
                <a:srgbClr val="FF0000"/>
              </a:solidFill>
              <a:latin typeface="Calibri" charset="0"/>
            </a:endParaRPr>
          </a:p>
          <a:p>
            <a:pPr marL="96482" indent="0" hangingPunct="1">
              <a:lnSpc>
                <a:spcPct val="97000"/>
              </a:lnSpc>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rgbClr val="FF0000"/>
                </a:solidFill>
                <a:latin typeface="Calibri" charset="0"/>
              </a:rPr>
              <a:t>  whiting</a:t>
            </a:r>
            <a:r>
              <a:rPr lang="en-US" sz="1400" b="1" dirty="0">
                <a:solidFill>
                  <a:srgbClr val="FF0000"/>
                </a:solidFill>
                <a:latin typeface="Calibri" charset="0"/>
              </a:rPr>
              <a:t>, </a:t>
            </a:r>
            <a:r>
              <a:rPr lang="en-US" sz="1400" b="1" dirty="0" smtClean="0">
                <a:solidFill>
                  <a:srgbClr val="FF0000"/>
                </a:solidFill>
                <a:latin typeface="Calibri" charset="0"/>
              </a:rPr>
              <a:t>flatfish</a:t>
            </a:r>
            <a:r>
              <a:rPr lang="en-US" sz="1400" b="1" dirty="0">
                <a:solidFill>
                  <a:srgbClr val="FF0000"/>
                </a:solidFill>
                <a:latin typeface="Calibri" charset="0"/>
              </a:rPr>
              <a:t>, cyprinids, </a:t>
            </a:r>
            <a:endParaRPr lang="en-US" sz="1400" b="1" dirty="0" smtClean="0">
              <a:solidFill>
                <a:srgbClr val="FF0000"/>
              </a:solidFill>
              <a:latin typeface="Calibri" charset="0"/>
            </a:endParaRPr>
          </a:p>
          <a:p>
            <a:pPr marL="96482" indent="0" hangingPunct="1">
              <a:lnSpc>
                <a:spcPct val="97000"/>
              </a:lnSpc>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rgbClr val="FF0000"/>
                </a:solidFill>
                <a:latin typeface="Calibri" charset="0"/>
              </a:rPr>
              <a:t>  mall </a:t>
            </a:r>
            <a:r>
              <a:rPr lang="en-US" sz="1400" b="1" dirty="0" err="1">
                <a:solidFill>
                  <a:srgbClr val="FF0000"/>
                </a:solidFill>
                <a:latin typeface="Calibri" charset="0"/>
              </a:rPr>
              <a:t>demersals</a:t>
            </a:r>
            <a:r>
              <a:rPr lang="en-US" sz="1400" b="1" dirty="0">
                <a:solidFill>
                  <a:srgbClr val="FF0000"/>
                </a:solidFill>
                <a:latin typeface="Calibri" charset="0"/>
              </a:rPr>
              <a:t>, small </a:t>
            </a:r>
            <a:endParaRPr lang="en-US" sz="1400" b="1" dirty="0" smtClean="0">
              <a:solidFill>
                <a:srgbClr val="FF0000"/>
              </a:solidFill>
              <a:latin typeface="Calibri" charset="0"/>
            </a:endParaRPr>
          </a:p>
          <a:p>
            <a:pPr marL="96482" indent="0" hangingPunct="1">
              <a:lnSpc>
                <a:spcPct val="97000"/>
              </a:lnSpc>
              <a:buSzPct val="45000"/>
              <a:buNone/>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a:solidFill>
                  <a:srgbClr val="FF0000"/>
                </a:solidFill>
                <a:latin typeface="Calibri" charset="0"/>
              </a:rPr>
              <a:t> </a:t>
            </a:r>
            <a:r>
              <a:rPr lang="en-US" sz="1400" b="1" dirty="0" smtClean="0">
                <a:solidFill>
                  <a:srgbClr val="FF0000"/>
                </a:solidFill>
                <a:latin typeface="Calibri" charset="0"/>
              </a:rPr>
              <a:t> </a:t>
            </a:r>
            <a:r>
              <a:rPr lang="en-US" sz="1400" b="1" dirty="0" err="1" smtClean="0">
                <a:solidFill>
                  <a:srgbClr val="FF0000"/>
                </a:solidFill>
                <a:latin typeface="Calibri" charset="0"/>
              </a:rPr>
              <a:t>pelagics</a:t>
            </a:r>
            <a:r>
              <a:rPr lang="en-US" sz="1400" b="1" dirty="0">
                <a:solidFill>
                  <a:srgbClr val="FF0000"/>
                </a:solidFill>
                <a:latin typeface="Calibri" charset="0"/>
              </a:rPr>
              <a:t>,  </a:t>
            </a:r>
            <a:r>
              <a:rPr lang="en-US" sz="1400" b="1" dirty="0" smtClean="0">
                <a:solidFill>
                  <a:srgbClr val="FF0000"/>
                </a:solidFill>
                <a:latin typeface="Calibri" charset="0"/>
              </a:rPr>
              <a:t>perch-like fish.</a:t>
            </a:r>
            <a:endParaRPr lang="en-US" sz="1400" b="1" dirty="0">
              <a:solidFill>
                <a:srgbClr val="FF0000"/>
              </a:solidFill>
              <a:latin typeface="Calibri" charset="0"/>
            </a:endParaRPr>
          </a:p>
          <a:p>
            <a:pPr marL="177800" indent="-177800" hangingPunct="1">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rgbClr val="0066CC"/>
                </a:solidFill>
                <a:latin typeface="Calibri" charset="0"/>
              </a:rPr>
              <a:t>Benthic </a:t>
            </a:r>
            <a:r>
              <a:rPr lang="en-US" sz="1400" b="1" dirty="0">
                <a:solidFill>
                  <a:srgbClr val="0066CC"/>
                </a:solidFill>
                <a:latin typeface="Calibri" charset="0"/>
              </a:rPr>
              <a:t>invertebrates (7) </a:t>
            </a:r>
          </a:p>
          <a:p>
            <a:pPr marL="177800" indent="-177800" hangingPunct="1">
              <a:lnSpc>
                <a:spcPct val="97000"/>
              </a:lnSpc>
              <a:buSzPct val="45000"/>
              <a:buFont typeface="Wingdings" charset="2"/>
              <a:buChar char=""/>
              <a:tabLst>
                <a:tab pos="177800" algn="l"/>
                <a:tab pos="493713" algn="l"/>
                <a:tab pos="908050" algn="l"/>
                <a:tab pos="1322388" algn="l"/>
                <a:tab pos="1736725" algn="l"/>
                <a:tab pos="2152650" algn="l"/>
                <a:tab pos="2566988" algn="l"/>
                <a:tab pos="2981325" algn="l"/>
                <a:tab pos="3395663" algn="l"/>
                <a:tab pos="3811588" algn="l"/>
                <a:tab pos="4225925" algn="l"/>
                <a:tab pos="4640263" algn="l"/>
                <a:tab pos="5054600" algn="l"/>
                <a:tab pos="5470525" algn="l"/>
                <a:tab pos="5884863" algn="l"/>
                <a:tab pos="6299200" algn="l"/>
                <a:tab pos="6713538" algn="l"/>
                <a:tab pos="7129463" algn="l"/>
                <a:tab pos="7543800" algn="l"/>
                <a:tab pos="7958138" algn="l"/>
                <a:tab pos="8372475" algn="l"/>
              </a:tabLst>
            </a:pPr>
            <a:r>
              <a:rPr lang="en-US" sz="1400" b="1" dirty="0" smtClean="0">
                <a:solidFill>
                  <a:srgbClr val="0066CC"/>
                </a:solidFill>
                <a:latin typeface="Calibri" charset="0"/>
              </a:rPr>
              <a:t>Benthic </a:t>
            </a:r>
            <a:r>
              <a:rPr lang="en-US" sz="1400" b="1" dirty="0">
                <a:solidFill>
                  <a:srgbClr val="0066CC"/>
                </a:solidFill>
                <a:latin typeface="Calibri" charset="0"/>
              </a:rPr>
              <a:t>flora (3) </a:t>
            </a:r>
          </a:p>
          <a:p>
            <a:pPr marL="177800" indent="-177800" hangingPunct="1">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rgbClr val="0066CC"/>
                </a:solidFill>
                <a:latin typeface="Calibri" charset="0"/>
              </a:rPr>
              <a:t>Zooplankton </a:t>
            </a:r>
            <a:r>
              <a:rPr lang="en-US" sz="1400" b="1" dirty="0">
                <a:solidFill>
                  <a:srgbClr val="0066CC"/>
                </a:solidFill>
                <a:latin typeface="Calibri" charset="0"/>
              </a:rPr>
              <a:t>(4) </a:t>
            </a:r>
          </a:p>
          <a:p>
            <a:pPr marL="177800" indent="-177800" hangingPunct="1">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rgbClr val="0066CC"/>
                </a:solidFill>
                <a:latin typeface="Calibri" charset="0"/>
              </a:rPr>
              <a:t>Phytoplankton (3) </a:t>
            </a:r>
          </a:p>
          <a:p>
            <a:pPr marL="177800" indent="-177800" hangingPunct="1">
              <a:lnSpc>
                <a:spcPct val="97000"/>
              </a:lnSpc>
              <a:buSzPct val="45000"/>
              <a:buFont typeface="Wingdings" charset="2"/>
              <a:buChar char=""/>
              <a:tabLst>
                <a:tab pos="177800" algn="l"/>
                <a:tab pos="493713" algn="l"/>
                <a:tab pos="908050" algn="l"/>
                <a:tab pos="1322388" algn="l"/>
                <a:tab pos="1736725" algn="l"/>
                <a:tab pos="2152650" algn="l"/>
                <a:tab pos="2566988" algn="l"/>
                <a:tab pos="2981325" algn="l"/>
                <a:tab pos="3395663" algn="l"/>
                <a:tab pos="3811588" algn="l"/>
                <a:tab pos="4225925" algn="l"/>
                <a:tab pos="4640263" algn="l"/>
                <a:tab pos="5054600" algn="l"/>
                <a:tab pos="5470525" algn="l"/>
                <a:tab pos="5884863" algn="l"/>
                <a:tab pos="6299200" algn="l"/>
                <a:tab pos="6713538" algn="l"/>
                <a:tab pos="7129463" algn="l"/>
                <a:tab pos="7543800" algn="l"/>
                <a:tab pos="7958138" algn="l"/>
                <a:tab pos="8372475" algn="l"/>
              </a:tabLst>
            </a:pPr>
            <a:r>
              <a:rPr lang="en-US" sz="1400" b="1" dirty="0" smtClean="0">
                <a:solidFill>
                  <a:srgbClr val="0066CC"/>
                </a:solidFill>
                <a:latin typeface="Calibri" charset="0"/>
              </a:rPr>
              <a:t>Detritus </a:t>
            </a:r>
            <a:r>
              <a:rPr lang="en-US" sz="1400" b="1" dirty="0">
                <a:solidFill>
                  <a:srgbClr val="0066CC"/>
                </a:solidFill>
                <a:latin typeface="Calibri" charset="0"/>
              </a:rPr>
              <a:t>(3</a:t>
            </a:r>
            <a:r>
              <a:rPr lang="en-US" sz="1400" b="1" dirty="0" smtClean="0">
                <a:solidFill>
                  <a:srgbClr val="0066CC"/>
                </a:solidFill>
                <a:latin typeface="Calibri" charset="0"/>
              </a:rPr>
              <a:t>)</a:t>
            </a:r>
            <a:endParaRPr lang="en-US" sz="1400" dirty="0">
              <a:solidFill>
                <a:srgbClr val="0066CC"/>
              </a:solidFill>
              <a:latin typeface="Calibri" charset="0"/>
            </a:endParaRPr>
          </a:p>
        </p:txBody>
      </p:sp>
      <p:sp>
        <p:nvSpPr>
          <p:cNvPr id="6147" name="Rectangle 3"/>
          <p:cNvSpPr>
            <a:spLocks noGrp="1" noChangeArrowheads="1"/>
          </p:cNvSpPr>
          <p:nvPr>
            <p:ph type="body" idx="2"/>
          </p:nvPr>
        </p:nvSpPr>
        <p:spPr>
          <a:xfrm>
            <a:off x="4670128" y="836712"/>
            <a:ext cx="4182240" cy="5544616"/>
          </a:xfrm>
          <a:ln/>
        </p:spPr>
        <p:txBody>
          <a:bodyPr lIns="82945" tIns="6205" rIns="82945" bIns="41473"/>
          <a:lstStyle/>
          <a:p>
            <a:pPr marL="95250" indent="3175">
              <a:lnSpc>
                <a:spcPct val="97000"/>
              </a:lnSpc>
              <a:buClrTx/>
              <a:buSzPct val="45000"/>
              <a:buNone/>
              <a:tabLst>
                <a:tab pos="95250" algn="l"/>
                <a:tab pos="493713" algn="l"/>
                <a:tab pos="908050" algn="l"/>
                <a:tab pos="1322388" algn="l"/>
                <a:tab pos="1736725" algn="l"/>
                <a:tab pos="2152650" algn="l"/>
                <a:tab pos="2566988" algn="l"/>
                <a:tab pos="2981325" algn="l"/>
                <a:tab pos="3395663" algn="l"/>
                <a:tab pos="3811588" algn="l"/>
                <a:tab pos="4225925" algn="l"/>
                <a:tab pos="4640263" algn="l"/>
                <a:tab pos="5054600" algn="l"/>
                <a:tab pos="5470525" algn="l"/>
                <a:tab pos="5884863" algn="l"/>
                <a:tab pos="6299200" algn="l"/>
                <a:tab pos="6713538" algn="l"/>
                <a:tab pos="7129463" algn="l"/>
                <a:tab pos="7543800" algn="l"/>
                <a:tab pos="7958138" algn="l"/>
                <a:tab pos="8372475" algn="l"/>
              </a:tabLst>
            </a:pPr>
            <a:r>
              <a:rPr lang="en-US" sz="1800" b="1" u="sng" dirty="0">
                <a:latin typeface="Calibri" charset="0"/>
              </a:rPr>
              <a:t>Data </a:t>
            </a:r>
            <a:r>
              <a:rPr lang="en-US" sz="1800" b="1" u="sng" dirty="0" smtClean="0">
                <a:latin typeface="Calibri" charset="0"/>
              </a:rPr>
              <a:t>sources: Nutrients, Sediments, Habitats, Plankton, Benthos, Fish, etc.</a:t>
            </a:r>
          </a:p>
          <a:p>
            <a:pPr marL="95250" indent="3175">
              <a:lnSpc>
                <a:spcPct val="97000"/>
              </a:lnSpc>
              <a:buClrTx/>
              <a:buSzPct val="45000"/>
              <a:buNone/>
              <a:tabLst>
                <a:tab pos="95250" algn="l"/>
                <a:tab pos="493713" algn="l"/>
                <a:tab pos="908050" algn="l"/>
                <a:tab pos="1322388" algn="l"/>
                <a:tab pos="1736725" algn="l"/>
                <a:tab pos="2152650" algn="l"/>
                <a:tab pos="2566988" algn="l"/>
                <a:tab pos="2981325" algn="l"/>
                <a:tab pos="3395663" algn="l"/>
                <a:tab pos="3811588" algn="l"/>
                <a:tab pos="4225925" algn="l"/>
                <a:tab pos="4640263" algn="l"/>
                <a:tab pos="5054600" algn="l"/>
                <a:tab pos="5470525" algn="l"/>
                <a:tab pos="5884863" algn="l"/>
                <a:tab pos="6299200" algn="l"/>
                <a:tab pos="6713538" algn="l"/>
                <a:tab pos="7129463" algn="l"/>
                <a:tab pos="7543800" algn="l"/>
                <a:tab pos="7958138" algn="l"/>
                <a:tab pos="8372475" algn="l"/>
              </a:tabLst>
            </a:pPr>
            <a:r>
              <a:rPr lang="en-US" sz="1800" u="sng" dirty="0" smtClean="0">
                <a:latin typeface="Calibri" charset="0"/>
              </a:rPr>
              <a:t>(including invertebrate and vertebrate life history parameters) </a:t>
            </a:r>
          </a:p>
          <a:p>
            <a:pPr marL="95250" indent="3175">
              <a:lnSpc>
                <a:spcPct val="97000"/>
              </a:lnSpc>
              <a:buClrTx/>
              <a:buSzPct val="45000"/>
              <a:buNone/>
              <a:tabLst>
                <a:tab pos="95250" algn="l"/>
                <a:tab pos="493713" algn="l"/>
                <a:tab pos="908050" algn="l"/>
                <a:tab pos="1322388" algn="l"/>
                <a:tab pos="1736725" algn="l"/>
                <a:tab pos="2152650" algn="l"/>
                <a:tab pos="2566988" algn="l"/>
                <a:tab pos="2981325" algn="l"/>
                <a:tab pos="3395663" algn="l"/>
                <a:tab pos="3811588" algn="l"/>
                <a:tab pos="4225925" algn="l"/>
                <a:tab pos="4640263" algn="l"/>
                <a:tab pos="5054600" algn="l"/>
                <a:tab pos="5470525" algn="l"/>
                <a:tab pos="5884863" algn="l"/>
                <a:tab pos="6299200" algn="l"/>
                <a:tab pos="6713538" algn="l"/>
                <a:tab pos="7129463" algn="l"/>
                <a:tab pos="7543800" algn="l"/>
                <a:tab pos="7958138" algn="l"/>
                <a:tab pos="8372475" algn="l"/>
              </a:tabLst>
            </a:pPr>
            <a:endParaRPr lang="en-US" sz="800" u="sng" dirty="0" smtClean="0">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latin typeface="Calibri" charset="0"/>
              </a:rPr>
              <a:t>HBM-ERGOM</a:t>
            </a:r>
            <a:r>
              <a:rPr lang="en-US" sz="1400" b="1" dirty="0">
                <a:latin typeface="Calibri" charset="0"/>
              </a:rPr>
              <a:t>: </a:t>
            </a:r>
            <a:r>
              <a:rPr lang="en-US" sz="1400" b="1" dirty="0" smtClean="0">
                <a:latin typeface="Calibri" charset="0"/>
              </a:rPr>
              <a:t>physics &amp; nutrients &amp; plankton</a:t>
            </a: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800" b="1" dirty="0">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a:solidFill>
                  <a:schemeClr val="tx1"/>
                </a:solidFill>
                <a:latin typeface="Calibri" charset="0"/>
              </a:rPr>
              <a:t>HELCOM </a:t>
            </a:r>
            <a:r>
              <a:rPr lang="en-US" sz="1400" b="1" dirty="0" smtClean="0">
                <a:solidFill>
                  <a:schemeClr val="tx1"/>
                </a:solidFill>
                <a:latin typeface="Calibri" charset="0"/>
              </a:rPr>
              <a:t>Pollution Load Compilation 5.5</a:t>
            </a:r>
            <a:r>
              <a:rPr lang="en-US" sz="1400" b="1" dirty="0">
                <a:solidFill>
                  <a:schemeClr val="tx1"/>
                </a:solidFill>
                <a:latin typeface="Calibri" charset="0"/>
              </a:rPr>
              <a:t>: point </a:t>
            </a:r>
            <a:r>
              <a:rPr lang="en-US" sz="1400" b="1" dirty="0" smtClean="0">
                <a:solidFill>
                  <a:schemeClr val="tx1"/>
                </a:solidFill>
                <a:latin typeface="Calibri" charset="0"/>
              </a:rPr>
              <a:t>sources - N point sources)</a:t>
            </a: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800" b="1" dirty="0">
              <a:solidFill>
                <a:schemeClr val="tx1"/>
              </a:solidFill>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a:solidFill>
                  <a:schemeClr val="tx1"/>
                </a:solidFill>
                <a:latin typeface="Calibri" charset="0"/>
              </a:rPr>
              <a:t>HELCOM: </a:t>
            </a:r>
            <a:r>
              <a:rPr lang="en-US" sz="1400" b="1" dirty="0" smtClean="0">
                <a:solidFill>
                  <a:schemeClr val="tx1"/>
                </a:solidFill>
                <a:latin typeface="Calibri" charset="0"/>
              </a:rPr>
              <a:t>Habitat </a:t>
            </a:r>
            <a:r>
              <a:rPr lang="en-US" sz="1400" b="1" dirty="0">
                <a:solidFill>
                  <a:schemeClr val="tx1"/>
                </a:solidFill>
                <a:latin typeface="Calibri" charset="0"/>
              </a:rPr>
              <a:t>distribution based on HELCOM sediment </a:t>
            </a:r>
            <a:r>
              <a:rPr lang="en-US" sz="1400" b="1" dirty="0" smtClean="0">
                <a:solidFill>
                  <a:schemeClr val="tx1"/>
                </a:solidFill>
                <a:latin typeface="Calibri" charset="0"/>
              </a:rPr>
              <a:t>classes (EUNIS, EMODNET data)</a:t>
            </a: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800" b="1" dirty="0">
              <a:solidFill>
                <a:schemeClr val="tx1"/>
              </a:solidFill>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chemeClr val="tx1"/>
                </a:solidFill>
                <a:latin typeface="Calibri" charset="0"/>
              </a:rPr>
              <a:t>ICES Fish Stock Assessments</a:t>
            </a:r>
            <a:r>
              <a:rPr lang="en-US" sz="1400" b="1" dirty="0">
                <a:solidFill>
                  <a:schemeClr val="tx1"/>
                </a:solidFill>
                <a:latin typeface="Calibri" charset="0"/>
              </a:rPr>
              <a:t>: </a:t>
            </a:r>
            <a:r>
              <a:rPr lang="en-US" sz="1400" b="1" dirty="0" smtClean="0">
                <a:solidFill>
                  <a:schemeClr val="tx1"/>
                </a:solidFill>
                <a:latin typeface="Calibri" charset="0"/>
              </a:rPr>
              <a:t>fish stock biomass by age, </a:t>
            </a:r>
            <a:r>
              <a:rPr lang="en-US" sz="1400" b="1" dirty="0">
                <a:solidFill>
                  <a:schemeClr val="tx1"/>
                </a:solidFill>
                <a:latin typeface="Calibri" charset="0"/>
              </a:rPr>
              <a:t>age-length </a:t>
            </a:r>
            <a:r>
              <a:rPr lang="en-US" sz="1400" b="1" dirty="0" smtClean="0">
                <a:solidFill>
                  <a:schemeClr val="tx1"/>
                </a:solidFill>
                <a:latin typeface="Calibri" charset="0"/>
              </a:rPr>
              <a:t>keys</a:t>
            </a: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800" b="1" dirty="0">
              <a:solidFill>
                <a:schemeClr val="tx1"/>
              </a:solidFill>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chemeClr val="tx1"/>
                </a:solidFill>
                <a:latin typeface="Calibri" charset="0"/>
              </a:rPr>
              <a:t>ICES BITS </a:t>
            </a:r>
            <a:r>
              <a:rPr lang="en-US" sz="1400" b="1" dirty="0">
                <a:solidFill>
                  <a:schemeClr val="tx1"/>
                </a:solidFill>
                <a:latin typeface="Calibri" charset="0"/>
              </a:rPr>
              <a:t>&amp; </a:t>
            </a:r>
            <a:r>
              <a:rPr lang="en-US" sz="1400" b="1" dirty="0" smtClean="0">
                <a:solidFill>
                  <a:schemeClr val="tx1"/>
                </a:solidFill>
                <a:latin typeface="Calibri" charset="0"/>
              </a:rPr>
              <a:t>Acoustic Surveys: fish relative spatial </a:t>
            </a:r>
            <a:r>
              <a:rPr lang="en-US" sz="1400" b="1" dirty="0" err="1" smtClean="0">
                <a:solidFill>
                  <a:schemeClr val="tx1"/>
                </a:solidFill>
                <a:latin typeface="Calibri" charset="0"/>
              </a:rPr>
              <a:t>distríbution</a:t>
            </a:r>
            <a:r>
              <a:rPr lang="en-US" sz="1400" b="1" dirty="0" smtClean="0">
                <a:solidFill>
                  <a:schemeClr val="tx1"/>
                </a:solidFill>
                <a:latin typeface="Calibri" charset="0"/>
              </a:rPr>
              <a:t> and abundance by age</a:t>
            </a:r>
            <a:endParaRPr lang="en-US" sz="1400" b="1" dirty="0">
              <a:solidFill>
                <a:schemeClr val="tx1"/>
              </a:solidFill>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smtClean="0">
                <a:solidFill>
                  <a:schemeClr val="tx1"/>
                </a:solidFill>
                <a:latin typeface="Calibri" charset="0"/>
              </a:rPr>
              <a:t>HELCOM: Abundance indices  for Freshwater Species (by age)</a:t>
            </a: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800" b="1" dirty="0">
              <a:solidFill>
                <a:schemeClr val="tx1"/>
              </a:solidFill>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a:latin typeface="Calibri" charset="0"/>
              </a:rPr>
              <a:t>ICES, DMU, SMHI, </a:t>
            </a:r>
            <a:r>
              <a:rPr lang="en-US" sz="1400" b="1" dirty="0" smtClean="0">
                <a:latin typeface="Calibri" charset="0"/>
              </a:rPr>
              <a:t>HERTTA* </a:t>
            </a:r>
            <a:r>
              <a:rPr lang="en-US" sz="1400" b="1" dirty="0">
                <a:latin typeface="Calibri" charset="0"/>
              </a:rPr>
              <a:t>databases: invertebrate </a:t>
            </a:r>
            <a:r>
              <a:rPr lang="en-US" sz="1400" b="1" dirty="0" smtClean="0">
                <a:latin typeface="Calibri" charset="0"/>
              </a:rPr>
              <a:t>abundance/biomass </a:t>
            </a: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800" b="1" dirty="0">
              <a:latin typeface="Calibri" charset="0"/>
            </a:endParaRP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r>
              <a:rPr lang="en-US" sz="1400" b="1" dirty="0">
                <a:latin typeface="Calibri" charset="0"/>
              </a:rPr>
              <a:t>Literature: biological &amp; chemical rates, diets, life history traits etc</a:t>
            </a:r>
            <a:r>
              <a:rPr lang="en-US" sz="1400" b="1" dirty="0" smtClean="0">
                <a:latin typeface="Calibri" charset="0"/>
              </a:rPr>
              <a:t>.</a:t>
            </a:r>
          </a:p>
          <a:p>
            <a:pPr marL="390246" indent="-293764">
              <a:lnSpc>
                <a:spcPct val="97000"/>
              </a:lnSpc>
              <a:buSzPct val="45000"/>
              <a:buFont typeface="Wingdings" charset="2"/>
              <a:buChar char=""/>
              <a:tabLst>
                <a:tab pos="391686" algn="l"/>
                <a:tab pos="493928" algn="l"/>
                <a:tab pos="908654" algn="l"/>
                <a:tab pos="1323380" algn="l"/>
                <a:tab pos="1738106" algn="l"/>
                <a:tab pos="2152832" algn="l"/>
                <a:tab pos="2567558" algn="l"/>
                <a:tab pos="2982284" algn="l"/>
                <a:tab pos="3397011" algn="l"/>
                <a:tab pos="3811737" algn="l"/>
                <a:tab pos="4226463" algn="l"/>
                <a:tab pos="4641189" algn="l"/>
                <a:tab pos="5055915" algn="l"/>
                <a:tab pos="5470641" algn="l"/>
                <a:tab pos="5885367" algn="l"/>
                <a:tab pos="6300093" algn="l"/>
                <a:tab pos="6714820" algn="l"/>
                <a:tab pos="7129546" algn="l"/>
                <a:tab pos="7544272" algn="l"/>
                <a:tab pos="7958998" algn="l"/>
                <a:tab pos="8373724" algn="l"/>
              </a:tabLst>
            </a:pPr>
            <a:endParaRPr lang="en-US" sz="800" b="1" dirty="0" smtClean="0">
              <a:latin typeface="Calibri" charset="0"/>
            </a:endParaRPr>
          </a:p>
        </p:txBody>
      </p:sp>
      <p:sp>
        <p:nvSpPr>
          <p:cNvPr id="3" name="Rektangel 2"/>
          <p:cNvSpPr/>
          <p:nvPr/>
        </p:nvSpPr>
        <p:spPr>
          <a:xfrm>
            <a:off x="2996208" y="2636912"/>
            <a:ext cx="1728192" cy="1298753"/>
          </a:xfrm>
          <a:prstGeom prst="rect">
            <a:avLst/>
          </a:prstGeom>
        </p:spPr>
        <p:txBody>
          <a:bodyPr wrap="square">
            <a:spAutoFit/>
          </a:bodyPr>
          <a:lstStyle/>
          <a:p>
            <a:pPr marL="0" lvl="2">
              <a:lnSpc>
                <a:spcPct val="98000"/>
              </a:lnSpc>
              <a:buSzPct val="75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b="1" dirty="0">
                <a:solidFill>
                  <a:srgbClr val="0066CC"/>
                </a:solidFill>
                <a:latin typeface="Calibri" charset="0"/>
              </a:rPr>
              <a:t>Invertebrates: </a:t>
            </a:r>
            <a:endParaRPr lang="en-US" sz="1400" b="1" dirty="0" smtClean="0">
              <a:solidFill>
                <a:srgbClr val="0066CC"/>
              </a:solidFill>
              <a:latin typeface="Calibri" charset="0"/>
            </a:endParaRPr>
          </a:p>
          <a:p>
            <a:pPr marL="0" lvl="2">
              <a:lnSpc>
                <a:spcPct val="98000"/>
              </a:lnSpc>
              <a:buSzPct val="75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b="1" dirty="0" smtClean="0">
                <a:solidFill>
                  <a:srgbClr val="0066CC"/>
                </a:solidFill>
                <a:latin typeface="Calibri" charset="0"/>
              </a:rPr>
              <a:t>1 </a:t>
            </a:r>
            <a:r>
              <a:rPr lang="en-US" sz="1400" b="1" dirty="0">
                <a:solidFill>
                  <a:srgbClr val="0066CC"/>
                </a:solidFill>
                <a:latin typeface="Calibri" charset="0"/>
              </a:rPr>
              <a:t>biomass pool, except </a:t>
            </a:r>
            <a:r>
              <a:rPr lang="en-US" sz="1400" b="1" dirty="0" err="1">
                <a:solidFill>
                  <a:srgbClr val="0066CC"/>
                </a:solidFill>
                <a:latin typeface="Calibri" charset="0"/>
              </a:rPr>
              <a:t>Nephrops</a:t>
            </a:r>
            <a:r>
              <a:rPr lang="en-US" sz="1400" b="1" dirty="0">
                <a:solidFill>
                  <a:srgbClr val="0066CC"/>
                </a:solidFill>
                <a:latin typeface="Calibri" charset="0"/>
              </a:rPr>
              <a:t> structured to mature/juvenile</a:t>
            </a:r>
          </a:p>
        </p:txBody>
      </p:sp>
      <p:sp>
        <p:nvSpPr>
          <p:cNvPr id="9" name="Rektangel 8"/>
          <p:cNvSpPr/>
          <p:nvPr/>
        </p:nvSpPr>
        <p:spPr>
          <a:xfrm>
            <a:off x="2924200" y="1268760"/>
            <a:ext cx="1575792" cy="1260089"/>
          </a:xfrm>
          <a:prstGeom prst="rect">
            <a:avLst/>
          </a:prstGeom>
        </p:spPr>
        <p:txBody>
          <a:bodyPr wrap="square">
            <a:spAutoFit/>
          </a:bodyPr>
          <a:lstStyle/>
          <a:p>
            <a:pPr marL="0" lvl="2">
              <a:lnSpc>
                <a:spcPct val="98000"/>
              </a:lnSpc>
              <a:buSzPct val="75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b="1" dirty="0" smtClean="0">
                <a:solidFill>
                  <a:srgbClr val="FF0000"/>
                </a:solidFill>
                <a:latin typeface="Calibri" charset="0"/>
              </a:rPr>
              <a:t>Vertebrates age</a:t>
            </a:r>
          </a:p>
          <a:p>
            <a:pPr marL="0" lvl="2">
              <a:lnSpc>
                <a:spcPct val="98000"/>
              </a:lnSpc>
              <a:buSzPct val="75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b="1" dirty="0" smtClean="0">
                <a:solidFill>
                  <a:srgbClr val="FF0000"/>
                </a:solidFill>
                <a:latin typeface="Calibri" charset="0"/>
              </a:rPr>
              <a:t>structured &amp; </a:t>
            </a:r>
          </a:p>
          <a:p>
            <a:pPr marL="0" lvl="2">
              <a:lnSpc>
                <a:spcPct val="98000"/>
              </a:lnSpc>
              <a:buSzPct val="75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b="1" dirty="0" smtClean="0">
                <a:solidFill>
                  <a:srgbClr val="FF0000"/>
                </a:solidFill>
                <a:latin typeface="Calibri" charset="0"/>
              </a:rPr>
              <a:t>mature / </a:t>
            </a:r>
          </a:p>
          <a:p>
            <a:pPr marL="0" lvl="2">
              <a:lnSpc>
                <a:spcPct val="98000"/>
              </a:lnSpc>
              <a:buSzPct val="75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b="1" dirty="0" smtClean="0">
                <a:solidFill>
                  <a:srgbClr val="FF0000"/>
                </a:solidFill>
                <a:latin typeface="Calibri" charset="0"/>
              </a:rPr>
              <a:t>juvenile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23" y="4075809"/>
            <a:ext cx="4385235" cy="27696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928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828675"/>
            <a:ext cx="2894013" cy="2459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988" y="838200"/>
            <a:ext cx="2854325" cy="245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13" y="3287713"/>
            <a:ext cx="2965450" cy="254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3286580"/>
            <a:ext cx="2928938" cy="2506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AutoShape 5"/>
          <p:cNvSpPr>
            <a:spLocks noChangeArrowheads="1"/>
          </p:cNvSpPr>
          <p:nvPr/>
        </p:nvSpPr>
        <p:spPr bwMode="auto">
          <a:xfrm>
            <a:off x="238125" y="115888"/>
            <a:ext cx="8559800" cy="720725"/>
          </a:xfrm>
          <a:custGeom>
            <a:avLst/>
            <a:gdLst>
              <a:gd name="T0" fmla="*/ 8559800 w 8559800"/>
              <a:gd name="T1" fmla="*/ 360363 h 720725"/>
              <a:gd name="T2" fmla="*/ 4279900 w 8559800"/>
              <a:gd name="T3" fmla="*/ 720725 h 720725"/>
              <a:gd name="T4" fmla="*/ 0 w 8559800"/>
              <a:gd name="T5" fmla="*/ 360363 h 720725"/>
              <a:gd name="T6" fmla="*/ 4279900 w 8559800"/>
              <a:gd name="T7" fmla="*/ 0 h 720725"/>
              <a:gd name="T8" fmla="*/ 0 60000 65536"/>
              <a:gd name="T9" fmla="*/ 5898240 60000 65536"/>
              <a:gd name="T10" fmla="*/ 11796480 60000 65536"/>
              <a:gd name="T11" fmla="*/ 17694720 60000 65536"/>
              <a:gd name="T12" fmla="*/ 0 w 8559800"/>
              <a:gd name="T13" fmla="*/ 0 h 720725"/>
              <a:gd name="T14" fmla="*/ 8559800 w 8559800"/>
              <a:gd name="T15" fmla="*/ 720725 h 720725"/>
            </a:gdLst>
            <a:ahLst/>
            <a:cxnLst>
              <a:cxn ang="T8">
                <a:pos x="T0" y="T1"/>
              </a:cxn>
              <a:cxn ang="T9">
                <a:pos x="T2" y="T3"/>
              </a:cxn>
              <a:cxn ang="T10">
                <a:pos x="T4" y="T5"/>
              </a:cxn>
              <a:cxn ang="T11">
                <a:pos x="T6" y="T7"/>
              </a:cxn>
            </a:cxnLst>
            <a:rect l="T12" t="T13" r="T14" b="T15"/>
            <a:pathLst>
              <a:path w="8559800" h="720725">
                <a:moveTo>
                  <a:pt x="0" y="0"/>
                </a:moveTo>
                <a:lnTo>
                  <a:pt x="23779" y="0"/>
                </a:lnTo>
                <a:lnTo>
                  <a:pt x="23779" y="2002"/>
                </a:lnTo>
                <a:lnTo>
                  <a:pt x="0" y="2002"/>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800" tIns="22680" rIns="82800" bIns="41400"/>
          <a:lstStyle/>
          <a:p>
            <a:pPr>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000" b="1" dirty="0">
                <a:solidFill>
                  <a:srgbClr val="000000"/>
                </a:solidFill>
                <a:latin typeface="Verdana" pitchFamily="34" charset="0"/>
              </a:rPr>
              <a:t>Model is calibrated to simulate a balanced ecosystem </a:t>
            </a:r>
          </a:p>
          <a:p>
            <a:pPr>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000" b="1" dirty="0">
                <a:solidFill>
                  <a:srgbClr val="000000"/>
                </a:solidFill>
                <a:latin typeface="Verdana" pitchFamily="34" charset="0"/>
              </a:rPr>
              <a:t>in ~equilibrium state under the 2005 initial conditions</a:t>
            </a:r>
          </a:p>
        </p:txBody>
      </p:sp>
      <p:sp>
        <p:nvSpPr>
          <p:cNvPr id="11271" name="AutoShape 6"/>
          <p:cNvSpPr>
            <a:spLocks noChangeArrowheads="1"/>
          </p:cNvSpPr>
          <p:nvPr/>
        </p:nvSpPr>
        <p:spPr bwMode="auto">
          <a:xfrm>
            <a:off x="73819" y="5870287"/>
            <a:ext cx="8888412" cy="511041"/>
          </a:xfrm>
          <a:custGeom>
            <a:avLst/>
            <a:gdLst>
              <a:gd name="T0" fmla="*/ 8693150 w 8693150"/>
              <a:gd name="T1" fmla="*/ 456406 h 912812"/>
              <a:gd name="T2" fmla="*/ 4346575 w 8693150"/>
              <a:gd name="T3" fmla="*/ 912812 h 912812"/>
              <a:gd name="T4" fmla="*/ 0 w 8693150"/>
              <a:gd name="T5" fmla="*/ 456406 h 912812"/>
              <a:gd name="T6" fmla="*/ 4346575 w 8693150"/>
              <a:gd name="T7" fmla="*/ 0 h 912812"/>
              <a:gd name="T8" fmla="*/ 0 60000 65536"/>
              <a:gd name="T9" fmla="*/ 5898240 60000 65536"/>
              <a:gd name="T10" fmla="*/ 11796480 60000 65536"/>
              <a:gd name="T11" fmla="*/ 17694720 60000 65536"/>
              <a:gd name="T12" fmla="*/ 0 w 8693150"/>
              <a:gd name="T13" fmla="*/ 0 h 912812"/>
              <a:gd name="T14" fmla="*/ 8693150 w 8693150"/>
              <a:gd name="T15" fmla="*/ 912812 h 912812"/>
            </a:gdLst>
            <a:ahLst/>
            <a:cxnLst>
              <a:cxn ang="T8">
                <a:pos x="T0" y="T1"/>
              </a:cxn>
              <a:cxn ang="T9">
                <a:pos x="T2" y="T3"/>
              </a:cxn>
              <a:cxn ang="T10">
                <a:pos x="T4" y="T5"/>
              </a:cxn>
              <a:cxn ang="T11">
                <a:pos x="T6" y="T7"/>
              </a:cxn>
            </a:cxnLst>
            <a:rect l="T12" t="T13" r="T14" b="T15"/>
            <a:pathLst>
              <a:path w="8693150" h="912812">
                <a:moveTo>
                  <a:pt x="0" y="0"/>
                </a:moveTo>
                <a:lnTo>
                  <a:pt x="24147" y="0"/>
                </a:lnTo>
                <a:lnTo>
                  <a:pt x="24147" y="2537"/>
                </a:lnTo>
                <a:lnTo>
                  <a:pt x="0" y="2537"/>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just">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b="1" dirty="0">
                <a:solidFill>
                  <a:srgbClr val="000000"/>
                </a:solidFill>
                <a:latin typeface="Palatino" charset="0"/>
                <a:ea typeface="DejaVu Sans" charset="0"/>
                <a:cs typeface="DejaVu Sans" charset="0"/>
              </a:rPr>
              <a:t>Figure 1: </a:t>
            </a:r>
            <a:r>
              <a:rPr lang="en-US" sz="1400" dirty="0">
                <a:solidFill>
                  <a:srgbClr val="000000"/>
                </a:solidFill>
                <a:latin typeface="Palatino" charset="0"/>
                <a:ea typeface="DejaVu Sans" charset="0"/>
                <a:cs typeface="DejaVu Sans" charset="0"/>
              </a:rPr>
              <a:t>Selected time series of area-integrated biomass in </a:t>
            </a:r>
            <a:r>
              <a:rPr lang="en-US" sz="1400" dirty="0" smtClean="0">
                <a:solidFill>
                  <a:srgbClr val="000000"/>
                </a:solidFill>
                <a:latin typeface="Palatino" charset="0"/>
                <a:ea typeface="DejaVu Sans" charset="0"/>
                <a:cs typeface="DejaVu Sans" charset="0"/>
              </a:rPr>
              <a:t>metric </a:t>
            </a:r>
            <a:r>
              <a:rPr lang="en-US" sz="1400" dirty="0" err="1" smtClean="0">
                <a:solidFill>
                  <a:srgbClr val="000000"/>
                </a:solidFill>
                <a:latin typeface="Palatino" charset="0"/>
                <a:ea typeface="DejaVu Sans" charset="0"/>
                <a:cs typeface="DejaVu Sans" charset="0"/>
              </a:rPr>
              <a:t>tonnes</a:t>
            </a:r>
            <a:r>
              <a:rPr lang="en-US" sz="1400" dirty="0" smtClean="0">
                <a:solidFill>
                  <a:srgbClr val="000000"/>
                </a:solidFill>
                <a:latin typeface="Palatino" charset="0"/>
                <a:ea typeface="DejaVu Sans" charset="0"/>
                <a:cs typeface="DejaVu Sans" charset="0"/>
              </a:rPr>
              <a:t> </a:t>
            </a:r>
            <a:r>
              <a:rPr lang="en-US" sz="1400" dirty="0">
                <a:solidFill>
                  <a:srgbClr val="000000"/>
                </a:solidFill>
                <a:latin typeface="Palatino" charset="0"/>
                <a:ea typeface="DejaVu Sans" charset="0"/>
                <a:cs typeface="DejaVu Sans" charset="0"/>
              </a:rPr>
              <a:t>from a </a:t>
            </a:r>
            <a:r>
              <a:rPr lang="en-US" sz="1400" dirty="0" smtClean="0">
                <a:solidFill>
                  <a:srgbClr val="000000"/>
                </a:solidFill>
                <a:latin typeface="Palatino" charset="0"/>
                <a:ea typeface="DejaVu Sans" charset="0"/>
                <a:cs typeface="DejaVu Sans" charset="0"/>
              </a:rPr>
              <a:t>60-year</a:t>
            </a:r>
          </a:p>
          <a:p>
            <a:pPr algn="just">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400" dirty="0">
                <a:solidFill>
                  <a:srgbClr val="000000"/>
                </a:solidFill>
                <a:latin typeface="Palatino" charset="0"/>
                <a:ea typeface="DejaVu Sans" charset="0"/>
                <a:cs typeface="DejaVu Sans" charset="0"/>
              </a:rPr>
              <a:t> </a:t>
            </a:r>
            <a:r>
              <a:rPr lang="en-US" sz="1400" dirty="0" smtClean="0">
                <a:solidFill>
                  <a:srgbClr val="000000"/>
                </a:solidFill>
                <a:latin typeface="Palatino" charset="0"/>
                <a:ea typeface="DejaVu Sans" charset="0"/>
                <a:cs typeface="DejaVu Sans" charset="0"/>
              </a:rPr>
              <a:t>               </a:t>
            </a:r>
            <a:r>
              <a:rPr lang="en-US" sz="1400" dirty="0">
                <a:solidFill>
                  <a:srgbClr val="000000"/>
                </a:solidFill>
                <a:latin typeface="Palatino" charset="0"/>
                <a:ea typeface="DejaVu Sans" charset="0"/>
                <a:cs typeface="DejaVu Sans" charset="0"/>
              </a:rPr>
              <a:t>model spin-up run. (</a:t>
            </a:r>
            <a:r>
              <a:rPr lang="en-US" sz="1400" dirty="0" smtClean="0">
                <a:solidFill>
                  <a:srgbClr val="000000"/>
                </a:solidFill>
                <a:latin typeface="Palatino" charset="0"/>
                <a:ea typeface="DejaVu Sans" charset="0"/>
                <a:cs typeface="DejaVu Sans" charset="0"/>
              </a:rPr>
              <a:t>Phytoplankton, zooplankton</a:t>
            </a:r>
            <a:r>
              <a:rPr lang="en-US" sz="1400" dirty="0">
                <a:solidFill>
                  <a:srgbClr val="000000"/>
                </a:solidFill>
                <a:latin typeface="Palatino" charset="0"/>
                <a:ea typeface="DejaVu Sans" charset="0"/>
                <a:cs typeface="DejaVu Sans" charset="0"/>
              </a:rPr>
              <a:t>, fish and higher trophic levels groups</a:t>
            </a:r>
            <a:r>
              <a:rPr lang="en-US" sz="1400" dirty="0" smtClean="0">
                <a:solidFill>
                  <a:srgbClr val="000000"/>
                </a:solidFill>
                <a:latin typeface="Palatino" charset="0"/>
                <a:ea typeface="DejaVu Sans" charset="0"/>
                <a:cs typeface="DejaVu Sans" charset="0"/>
              </a:rPr>
              <a:t>).</a:t>
            </a:r>
            <a:endParaRPr lang="en-US" sz="1400" dirty="0">
              <a:solidFill>
                <a:srgbClr val="000000"/>
              </a:solidFill>
              <a:latin typeface="Palatino" charset="0"/>
              <a:ea typeface="DejaVu Sans" charset="0"/>
              <a:cs typeface="DejaVu Sans" charset="0"/>
            </a:endParaRPr>
          </a:p>
        </p:txBody>
      </p:sp>
      <p:sp>
        <p:nvSpPr>
          <p:cNvPr id="11272" name="AutoShape 7"/>
          <p:cNvSpPr>
            <a:spLocks noChangeArrowheads="1"/>
          </p:cNvSpPr>
          <p:nvPr/>
        </p:nvSpPr>
        <p:spPr bwMode="auto">
          <a:xfrm>
            <a:off x="6765925" y="873125"/>
            <a:ext cx="2193925" cy="5043488"/>
          </a:xfrm>
          <a:custGeom>
            <a:avLst/>
            <a:gdLst>
              <a:gd name="T0" fmla="*/ 2193925 w 2193925"/>
              <a:gd name="T1" fmla="*/ 2521744 h 5043488"/>
              <a:gd name="T2" fmla="*/ 1096963 w 2193925"/>
              <a:gd name="T3" fmla="*/ 5043488 h 5043488"/>
              <a:gd name="T4" fmla="*/ 0 w 2193925"/>
              <a:gd name="T5" fmla="*/ 2521744 h 5043488"/>
              <a:gd name="T6" fmla="*/ 1096963 w 2193925"/>
              <a:gd name="T7" fmla="*/ 0 h 5043488"/>
              <a:gd name="T8" fmla="*/ 0 60000 65536"/>
              <a:gd name="T9" fmla="*/ 5898240 60000 65536"/>
              <a:gd name="T10" fmla="*/ 11796480 60000 65536"/>
              <a:gd name="T11" fmla="*/ 17694720 60000 65536"/>
              <a:gd name="T12" fmla="*/ 0 w 2193925"/>
              <a:gd name="T13" fmla="*/ 0 h 5043488"/>
              <a:gd name="T14" fmla="*/ 2193925 w 2193925"/>
              <a:gd name="T15" fmla="*/ 5043488 h 5043488"/>
            </a:gdLst>
            <a:ahLst/>
            <a:cxnLst>
              <a:cxn ang="T8">
                <a:pos x="T0" y="T1"/>
              </a:cxn>
              <a:cxn ang="T9">
                <a:pos x="T2" y="T3"/>
              </a:cxn>
              <a:cxn ang="T10">
                <a:pos x="T4" y="T5"/>
              </a:cxn>
              <a:cxn ang="T11">
                <a:pos x="T6" y="T7"/>
              </a:cxn>
            </a:cxnLst>
            <a:rect l="T12" t="T13" r="T14" b="T15"/>
            <a:pathLst>
              <a:path w="2193925" h="5043488">
                <a:moveTo>
                  <a:pt x="0" y="0"/>
                </a:moveTo>
                <a:lnTo>
                  <a:pt x="6096" y="0"/>
                </a:lnTo>
                <a:lnTo>
                  <a:pt x="6096" y="14011"/>
                </a:lnTo>
                <a:lnTo>
                  <a:pt x="0" y="1401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0000"/>
              </a:lnSpc>
              <a:tabLst>
                <a:tab pos="457200" algn="l"/>
                <a:tab pos="914400" algn="l"/>
                <a:tab pos="1371600" algn="l"/>
                <a:tab pos="1828800" algn="l"/>
              </a:tabLst>
            </a:pPr>
            <a:endParaRPr lang="en-US" sz="1400" i="1" dirty="0" smtClean="0">
              <a:solidFill>
                <a:srgbClr val="000000"/>
              </a:solidFill>
              <a:latin typeface="Palatino" charset="0"/>
            </a:endParaRPr>
          </a:p>
          <a:p>
            <a:pPr>
              <a:lnSpc>
                <a:spcPct val="100000"/>
              </a:lnSpc>
              <a:spcBef>
                <a:spcPts val="0"/>
              </a:spcBef>
              <a:tabLst>
                <a:tab pos="457200" algn="l"/>
                <a:tab pos="914400" algn="l"/>
                <a:tab pos="1371600" algn="l"/>
                <a:tab pos="1828800" algn="l"/>
              </a:tabLst>
            </a:pPr>
            <a:r>
              <a:rPr lang="en-US" sz="1400" i="1" dirty="0" smtClean="0">
                <a:solidFill>
                  <a:srgbClr val="000000"/>
                </a:solidFill>
                <a:latin typeface="Palatino" charset="0"/>
              </a:rPr>
              <a:t>Phytoplankton</a:t>
            </a:r>
            <a:r>
              <a:rPr lang="en-US" sz="1400" i="1" dirty="0">
                <a:solidFill>
                  <a:srgbClr val="000000"/>
                </a:solidFill>
                <a:latin typeface="Palatino" charset="0"/>
              </a:rPr>
              <a:t>:</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PS</a:t>
            </a:r>
            <a:r>
              <a:rPr lang="en-US" sz="1400" dirty="0">
                <a:solidFill>
                  <a:srgbClr val="000000"/>
                </a:solidFill>
                <a:latin typeface="Palatino" charset="0"/>
              </a:rPr>
              <a:t> – small phytoplankton</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PL</a:t>
            </a:r>
            <a:r>
              <a:rPr lang="en-US" sz="1400" dirty="0">
                <a:solidFill>
                  <a:srgbClr val="000000"/>
                </a:solidFill>
                <a:latin typeface="Palatino" charset="0"/>
              </a:rPr>
              <a:t> – large phytoplankton</a:t>
            </a:r>
          </a:p>
          <a:p>
            <a:pPr>
              <a:lnSpc>
                <a:spcPct val="100000"/>
              </a:lnSpc>
              <a:spcBef>
                <a:spcPts val="0"/>
              </a:spcBef>
              <a:tabLst>
                <a:tab pos="457200" algn="l"/>
                <a:tab pos="914400" algn="l"/>
                <a:tab pos="1371600" algn="l"/>
                <a:tab pos="1828800" algn="l"/>
              </a:tabLst>
            </a:pPr>
            <a:endParaRPr lang="en-US" sz="1400" i="1" dirty="0" smtClean="0">
              <a:solidFill>
                <a:srgbClr val="000000"/>
              </a:solidFill>
              <a:latin typeface="Palatino" charset="0"/>
            </a:endParaRPr>
          </a:p>
          <a:p>
            <a:pPr>
              <a:lnSpc>
                <a:spcPct val="100000"/>
              </a:lnSpc>
              <a:spcBef>
                <a:spcPts val="0"/>
              </a:spcBef>
              <a:tabLst>
                <a:tab pos="457200" algn="l"/>
                <a:tab pos="914400" algn="l"/>
                <a:tab pos="1371600" algn="l"/>
                <a:tab pos="1828800" algn="l"/>
              </a:tabLst>
            </a:pPr>
            <a:r>
              <a:rPr lang="en-US" sz="1400" i="1" dirty="0" smtClean="0">
                <a:solidFill>
                  <a:srgbClr val="000000"/>
                </a:solidFill>
                <a:latin typeface="Palatino" charset="0"/>
              </a:rPr>
              <a:t>Zooplankton</a:t>
            </a:r>
            <a:r>
              <a:rPr lang="en-US" sz="1400" i="1" dirty="0">
                <a:solidFill>
                  <a:srgbClr val="000000"/>
                </a:solidFill>
                <a:latin typeface="Palatino" charset="0"/>
              </a:rPr>
              <a:t>:</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ZS</a:t>
            </a:r>
            <a:r>
              <a:rPr lang="en-US" sz="1400" dirty="0">
                <a:solidFill>
                  <a:srgbClr val="000000"/>
                </a:solidFill>
                <a:latin typeface="Palatino" charset="0"/>
              </a:rPr>
              <a:t> – </a:t>
            </a:r>
            <a:r>
              <a:rPr lang="en-US" sz="1400" dirty="0" err="1">
                <a:solidFill>
                  <a:srgbClr val="000000"/>
                </a:solidFill>
                <a:latin typeface="Palatino" charset="0"/>
              </a:rPr>
              <a:t>microzooplankton</a:t>
            </a:r>
            <a:endParaRPr lang="en-US" sz="1400" dirty="0">
              <a:solidFill>
                <a:srgbClr val="000000"/>
              </a:solidFill>
              <a:latin typeface="Palatino" charset="0"/>
            </a:endParaRP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ZM</a:t>
            </a:r>
            <a:r>
              <a:rPr lang="en-US" sz="1400" dirty="0">
                <a:solidFill>
                  <a:srgbClr val="000000"/>
                </a:solidFill>
                <a:latin typeface="Palatino" charset="0"/>
              </a:rPr>
              <a:t> – </a:t>
            </a:r>
            <a:r>
              <a:rPr lang="en-US" sz="1400" dirty="0" err="1">
                <a:solidFill>
                  <a:srgbClr val="000000"/>
                </a:solidFill>
                <a:latin typeface="Palatino" charset="0"/>
              </a:rPr>
              <a:t>mesozooplankton</a:t>
            </a:r>
            <a:endParaRPr lang="en-US" sz="1400" dirty="0">
              <a:solidFill>
                <a:srgbClr val="000000"/>
              </a:solidFill>
              <a:latin typeface="Palatino" charset="0"/>
            </a:endParaRPr>
          </a:p>
          <a:p>
            <a:pPr>
              <a:lnSpc>
                <a:spcPct val="100000"/>
              </a:lnSpc>
              <a:tabLst>
                <a:tab pos="457200" algn="l"/>
                <a:tab pos="914400" algn="l"/>
                <a:tab pos="1371600" algn="l"/>
                <a:tab pos="1828800" algn="l"/>
              </a:tabLst>
            </a:pPr>
            <a:endParaRPr lang="en-US" sz="1400" i="1" dirty="0" smtClean="0">
              <a:solidFill>
                <a:srgbClr val="000000"/>
              </a:solidFill>
              <a:latin typeface="Palatino" charset="0"/>
            </a:endParaRPr>
          </a:p>
          <a:p>
            <a:pPr>
              <a:lnSpc>
                <a:spcPct val="100000"/>
              </a:lnSpc>
              <a:spcBef>
                <a:spcPts val="0"/>
              </a:spcBef>
              <a:tabLst>
                <a:tab pos="457200" algn="l"/>
                <a:tab pos="914400" algn="l"/>
                <a:tab pos="1371600" algn="l"/>
                <a:tab pos="1828800" algn="l"/>
              </a:tabLst>
            </a:pPr>
            <a:endParaRPr lang="en-US" sz="1400" i="1" dirty="0">
              <a:solidFill>
                <a:srgbClr val="000000"/>
              </a:solidFill>
              <a:latin typeface="Palatino" charset="0"/>
            </a:endParaRPr>
          </a:p>
          <a:p>
            <a:pPr>
              <a:lnSpc>
                <a:spcPct val="100000"/>
              </a:lnSpc>
              <a:spcBef>
                <a:spcPts val="0"/>
              </a:spcBef>
              <a:tabLst>
                <a:tab pos="457200" algn="l"/>
                <a:tab pos="914400" algn="l"/>
                <a:tab pos="1371600" algn="l"/>
                <a:tab pos="1828800" algn="l"/>
              </a:tabLst>
            </a:pPr>
            <a:endParaRPr lang="en-US" sz="1400" i="1" dirty="0" smtClean="0">
              <a:solidFill>
                <a:srgbClr val="000000"/>
              </a:solidFill>
              <a:latin typeface="Palatino" charset="0"/>
            </a:endParaRPr>
          </a:p>
          <a:p>
            <a:pPr>
              <a:lnSpc>
                <a:spcPct val="100000"/>
              </a:lnSpc>
              <a:spcBef>
                <a:spcPts val="0"/>
              </a:spcBef>
              <a:tabLst>
                <a:tab pos="457200" algn="l"/>
                <a:tab pos="914400" algn="l"/>
                <a:tab pos="1371600" algn="l"/>
                <a:tab pos="1828800" algn="l"/>
              </a:tabLst>
            </a:pPr>
            <a:r>
              <a:rPr lang="en-US" sz="1400" i="1" dirty="0" smtClean="0">
                <a:solidFill>
                  <a:srgbClr val="000000"/>
                </a:solidFill>
                <a:latin typeface="Palatino" charset="0"/>
              </a:rPr>
              <a:t>Fish</a:t>
            </a:r>
            <a:r>
              <a:rPr lang="en-US" sz="1400" i="1" dirty="0">
                <a:solidFill>
                  <a:srgbClr val="000000"/>
                </a:solidFill>
                <a:latin typeface="Palatino" charset="0"/>
              </a:rPr>
              <a:t>:</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FSR</a:t>
            </a:r>
            <a:r>
              <a:rPr lang="en-US" sz="1400" dirty="0">
                <a:solidFill>
                  <a:srgbClr val="000000"/>
                </a:solidFill>
                <a:latin typeface="Palatino" charset="0"/>
              </a:rPr>
              <a:t> – sprat</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FHR</a:t>
            </a:r>
            <a:r>
              <a:rPr lang="en-US" sz="1400" dirty="0">
                <a:solidFill>
                  <a:srgbClr val="000000"/>
                </a:solidFill>
                <a:latin typeface="Palatino" charset="0"/>
              </a:rPr>
              <a:t> – herring</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FCD</a:t>
            </a:r>
            <a:r>
              <a:rPr lang="en-US" sz="1400" dirty="0">
                <a:solidFill>
                  <a:srgbClr val="000000"/>
                </a:solidFill>
                <a:latin typeface="Palatino" charset="0"/>
              </a:rPr>
              <a:t> – cod</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FFL</a:t>
            </a:r>
            <a:r>
              <a:rPr lang="en-US" sz="1400" dirty="0">
                <a:solidFill>
                  <a:srgbClr val="000000"/>
                </a:solidFill>
                <a:latin typeface="Palatino" charset="0"/>
              </a:rPr>
              <a:t> – flat fish</a:t>
            </a:r>
          </a:p>
          <a:p>
            <a:pPr>
              <a:lnSpc>
                <a:spcPct val="100000"/>
              </a:lnSpc>
              <a:spcBef>
                <a:spcPts val="0"/>
              </a:spcBef>
              <a:tabLst>
                <a:tab pos="457200" algn="l"/>
                <a:tab pos="914400" algn="l"/>
                <a:tab pos="1371600" algn="l"/>
                <a:tab pos="1828800" algn="l"/>
              </a:tabLst>
            </a:pPr>
            <a:endParaRPr lang="en-US" sz="1400" i="1" dirty="0" smtClean="0">
              <a:solidFill>
                <a:srgbClr val="000000"/>
              </a:solidFill>
              <a:latin typeface="Palatino" charset="0"/>
            </a:endParaRPr>
          </a:p>
          <a:p>
            <a:pPr>
              <a:lnSpc>
                <a:spcPct val="100000"/>
              </a:lnSpc>
              <a:spcBef>
                <a:spcPts val="0"/>
              </a:spcBef>
              <a:tabLst>
                <a:tab pos="457200" algn="l"/>
                <a:tab pos="914400" algn="l"/>
                <a:tab pos="1371600" algn="l"/>
                <a:tab pos="1828800" algn="l"/>
              </a:tabLst>
            </a:pPr>
            <a:r>
              <a:rPr lang="en-US" sz="1400" i="1" dirty="0" smtClean="0">
                <a:solidFill>
                  <a:srgbClr val="000000"/>
                </a:solidFill>
                <a:latin typeface="Palatino" charset="0"/>
              </a:rPr>
              <a:t>Higher </a:t>
            </a:r>
            <a:r>
              <a:rPr lang="en-US" sz="1400" i="1" dirty="0">
                <a:solidFill>
                  <a:srgbClr val="000000"/>
                </a:solidFill>
                <a:latin typeface="Palatino" charset="0"/>
              </a:rPr>
              <a:t>Trophic Levels:</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MHP</a:t>
            </a:r>
            <a:r>
              <a:rPr lang="en-US" sz="1400" dirty="0">
                <a:solidFill>
                  <a:srgbClr val="000000"/>
                </a:solidFill>
                <a:latin typeface="Palatino" charset="0"/>
              </a:rPr>
              <a:t> – </a:t>
            </a:r>
            <a:r>
              <a:rPr lang="en-US" sz="1400" dirty="0" err="1">
                <a:solidFill>
                  <a:srgbClr val="000000"/>
                </a:solidFill>
                <a:latin typeface="Palatino" charset="0"/>
              </a:rPr>
              <a:t>harbour</a:t>
            </a:r>
            <a:r>
              <a:rPr lang="en-US" sz="1400" dirty="0">
                <a:solidFill>
                  <a:srgbClr val="000000"/>
                </a:solidFill>
                <a:latin typeface="Palatino" charset="0"/>
              </a:rPr>
              <a:t> porpoise</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SEA</a:t>
            </a:r>
            <a:r>
              <a:rPr lang="en-US" sz="1400" dirty="0">
                <a:solidFill>
                  <a:srgbClr val="000000"/>
                </a:solidFill>
                <a:latin typeface="Palatino" charset="0"/>
              </a:rPr>
              <a:t> – seals</a:t>
            </a:r>
          </a:p>
          <a:p>
            <a:pPr>
              <a:lnSpc>
                <a:spcPct val="100000"/>
              </a:lnSpc>
              <a:spcBef>
                <a:spcPts val="0"/>
              </a:spcBef>
              <a:tabLst>
                <a:tab pos="457200" algn="l"/>
                <a:tab pos="914400" algn="l"/>
                <a:tab pos="1371600" algn="l"/>
                <a:tab pos="1828800" algn="l"/>
              </a:tabLst>
            </a:pPr>
            <a:r>
              <a:rPr lang="en-US" sz="1400" b="1" dirty="0">
                <a:solidFill>
                  <a:srgbClr val="000000"/>
                </a:solidFill>
                <a:latin typeface="Palatino" charset="0"/>
              </a:rPr>
              <a:t>SBD</a:t>
            </a:r>
            <a:r>
              <a:rPr lang="en-US" sz="1400" dirty="0">
                <a:solidFill>
                  <a:srgbClr val="000000"/>
                </a:solidFill>
                <a:latin typeface="Palatino" charset="0"/>
              </a:rPr>
              <a:t> – pursuit-diving </a:t>
            </a:r>
            <a:r>
              <a:rPr lang="en-US" sz="1400" dirty="0" smtClean="0">
                <a:solidFill>
                  <a:srgbClr val="000000"/>
                </a:solidFill>
                <a:latin typeface="Palatino" charset="0"/>
              </a:rPr>
              <a:t>   </a:t>
            </a:r>
          </a:p>
          <a:p>
            <a:pPr>
              <a:lnSpc>
                <a:spcPct val="100000"/>
              </a:lnSpc>
              <a:spcBef>
                <a:spcPts val="0"/>
              </a:spcBef>
              <a:tabLst>
                <a:tab pos="457200" algn="l"/>
                <a:tab pos="914400" algn="l"/>
                <a:tab pos="1371600" algn="l"/>
                <a:tab pos="1828800" algn="l"/>
              </a:tabLst>
            </a:pPr>
            <a:r>
              <a:rPr lang="en-US" sz="1400" dirty="0">
                <a:solidFill>
                  <a:srgbClr val="000000"/>
                </a:solidFill>
                <a:latin typeface="Palatino" charset="0"/>
              </a:rPr>
              <a:t> </a:t>
            </a:r>
            <a:r>
              <a:rPr lang="en-US" sz="1400" dirty="0" smtClean="0">
                <a:solidFill>
                  <a:srgbClr val="000000"/>
                </a:solidFill>
                <a:latin typeface="Palatino" charset="0"/>
              </a:rPr>
              <a:t>          seabirds</a:t>
            </a:r>
            <a:endParaRPr lang="en-US" sz="1400" dirty="0">
              <a:solidFill>
                <a:srgbClr val="000000"/>
              </a:solidFill>
              <a:latin typeface="Palatino" charset="0"/>
            </a:endParaRPr>
          </a:p>
        </p:txBody>
      </p:sp>
    </p:spTree>
    <p:extLst>
      <p:ext uri="{BB962C8B-B14F-4D97-AF65-F5344CB8AC3E}">
        <p14:creationId xmlns:p14="http://schemas.microsoft.com/office/powerpoint/2010/main" val="23959304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AutoShape 5"/>
          <p:cNvSpPr>
            <a:spLocks noChangeArrowheads="1"/>
          </p:cNvSpPr>
          <p:nvPr/>
        </p:nvSpPr>
        <p:spPr bwMode="auto">
          <a:xfrm>
            <a:off x="264315" y="260648"/>
            <a:ext cx="8559800" cy="504799"/>
          </a:xfrm>
          <a:custGeom>
            <a:avLst/>
            <a:gdLst>
              <a:gd name="T0" fmla="*/ 8559800 w 8559800"/>
              <a:gd name="T1" fmla="*/ 360363 h 720725"/>
              <a:gd name="T2" fmla="*/ 4279900 w 8559800"/>
              <a:gd name="T3" fmla="*/ 720725 h 720725"/>
              <a:gd name="T4" fmla="*/ 0 w 8559800"/>
              <a:gd name="T5" fmla="*/ 360363 h 720725"/>
              <a:gd name="T6" fmla="*/ 4279900 w 8559800"/>
              <a:gd name="T7" fmla="*/ 0 h 720725"/>
              <a:gd name="T8" fmla="*/ 0 60000 65536"/>
              <a:gd name="T9" fmla="*/ 5898240 60000 65536"/>
              <a:gd name="T10" fmla="*/ 11796480 60000 65536"/>
              <a:gd name="T11" fmla="*/ 17694720 60000 65536"/>
              <a:gd name="T12" fmla="*/ 0 w 8559800"/>
              <a:gd name="T13" fmla="*/ 0 h 720725"/>
              <a:gd name="T14" fmla="*/ 8559800 w 8559800"/>
              <a:gd name="T15" fmla="*/ 720725 h 720725"/>
            </a:gdLst>
            <a:ahLst/>
            <a:cxnLst>
              <a:cxn ang="T8">
                <a:pos x="T0" y="T1"/>
              </a:cxn>
              <a:cxn ang="T9">
                <a:pos x="T2" y="T3"/>
              </a:cxn>
              <a:cxn ang="T10">
                <a:pos x="T4" y="T5"/>
              </a:cxn>
              <a:cxn ang="T11">
                <a:pos x="T6" y="T7"/>
              </a:cxn>
            </a:cxnLst>
            <a:rect l="T12" t="T13" r="T14" b="T15"/>
            <a:pathLst>
              <a:path w="8559800" h="720725">
                <a:moveTo>
                  <a:pt x="0" y="0"/>
                </a:moveTo>
                <a:lnTo>
                  <a:pt x="23779" y="0"/>
                </a:lnTo>
                <a:lnTo>
                  <a:pt x="23779" y="2002"/>
                </a:lnTo>
                <a:lnTo>
                  <a:pt x="0" y="2002"/>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800" tIns="22680" rIns="82800" bIns="41400"/>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000" b="1" dirty="0">
                <a:solidFill>
                  <a:srgbClr val="000000"/>
                </a:solidFill>
                <a:latin typeface="Verdana" pitchFamily="34" charset="0"/>
              </a:rPr>
              <a:t>Model </a:t>
            </a:r>
            <a:r>
              <a:rPr lang="en-US" sz="2000" b="1" dirty="0" smtClean="0">
                <a:solidFill>
                  <a:srgbClr val="000000"/>
                </a:solidFill>
                <a:latin typeface="Verdana" pitchFamily="34" charset="0"/>
              </a:rPr>
              <a:t>verification</a:t>
            </a:r>
            <a:endParaRPr lang="en-US" sz="2000" b="1" dirty="0">
              <a:solidFill>
                <a:srgbClr val="000000"/>
              </a:solidFill>
              <a:latin typeface="Verdana" pitchFamily="34" charset="0"/>
            </a:endParaRPr>
          </a:p>
        </p:txBody>
      </p:sp>
      <p:sp>
        <p:nvSpPr>
          <p:cNvPr id="11271" name="AutoShape 6"/>
          <p:cNvSpPr>
            <a:spLocks noChangeArrowheads="1"/>
          </p:cNvSpPr>
          <p:nvPr/>
        </p:nvSpPr>
        <p:spPr bwMode="auto">
          <a:xfrm>
            <a:off x="264315" y="4221088"/>
            <a:ext cx="8888412" cy="719980"/>
          </a:xfrm>
          <a:custGeom>
            <a:avLst/>
            <a:gdLst>
              <a:gd name="T0" fmla="*/ 8693150 w 8693150"/>
              <a:gd name="T1" fmla="*/ 456406 h 912812"/>
              <a:gd name="T2" fmla="*/ 4346575 w 8693150"/>
              <a:gd name="T3" fmla="*/ 912812 h 912812"/>
              <a:gd name="T4" fmla="*/ 0 w 8693150"/>
              <a:gd name="T5" fmla="*/ 456406 h 912812"/>
              <a:gd name="T6" fmla="*/ 4346575 w 8693150"/>
              <a:gd name="T7" fmla="*/ 0 h 912812"/>
              <a:gd name="T8" fmla="*/ 0 60000 65536"/>
              <a:gd name="T9" fmla="*/ 5898240 60000 65536"/>
              <a:gd name="T10" fmla="*/ 11796480 60000 65536"/>
              <a:gd name="T11" fmla="*/ 17694720 60000 65536"/>
              <a:gd name="T12" fmla="*/ 0 w 8693150"/>
              <a:gd name="T13" fmla="*/ 0 h 912812"/>
              <a:gd name="T14" fmla="*/ 8693150 w 8693150"/>
              <a:gd name="T15" fmla="*/ 912812 h 912812"/>
            </a:gdLst>
            <a:ahLst/>
            <a:cxnLst>
              <a:cxn ang="T8">
                <a:pos x="T0" y="T1"/>
              </a:cxn>
              <a:cxn ang="T9">
                <a:pos x="T2" y="T3"/>
              </a:cxn>
              <a:cxn ang="T10">
                <a:pos x="T4" y="T5"/>
              </a:cxn>
              <a:cxn ang="T11">
                <a:pos x="T6" y="T7"/>
              </a:cxn>
            </a:cxnLst>
            <a:rect l="T12" t="T13" r="T14" b="T15"/>
            <a:pathLst>
              <a:path w="8693150" h="912812">
                <a:moveTo>
                  <a:pt x="0" y="0"/>
                </a:moveTo>
                <a:lnTo>
                  <a:pt x="24147" y="0"/>
                </a:lnTo>
                <a:lnTo>
                  <a:pt x="24147" y="2537"/>
                </a:lnTo>
                <a:lnTo>
                  <a:pt x="0" y="2537"/>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600" b="1" dirty="0">
                <a:solidFill>
                  <a:srgbClr val="000000"/>
                </a:solidFill>
                <a:latin typeface="Palatino" charset="0"/>
                <a:ea typeface="DejaVu Sans" charset="0"/>
                <a:cs typeface="DejaVu Sans" charset="0"/>
              </a:rPr>
              <a:t>Figure </a:t>
            </a:r>
            <a:r>
              <a:rPr lang="en-US" sz="1600" b="1" dirty="0" smtClean="0">
                <a:solidFill>
                  <a:srgbClr val="000000"/>
                </a:solidFill>
                <a:latin typeface="Palatino" charset="0"/>
                <a:ea typeface="DejaVu Sans" charset="0"/>
                <a:cs typeface="DejaVu Sans" charset="0"/>
              </a:rPr>
              <a:t>2:</a:t>
            </a:r>
            <a:r>
              <a:rPr lang="en-US" sz="1600" b="1" dirty="0" smtClean="0">
                <a:solidFill>
                  <a:schemeClr val="tx1"/>
                </a:solidFill>
                <a:latin typeface="Palatino" charset="0"/>
                <a:ea typeface="DejaVu Sans" charset="0"/>
                <a:cs typeface="DejaVu Sans" charset="0"/>
              </a:rPr>
              <a:t> </a:t>
            </a:r>
            <a:r>
              <a:rPr lang="en-US" sz="1600" dirty="0">
                <a:solidFill>
                  <a:schemeClr val="tx1"/>
                </a:solidFill>
              </a:rPr>
              <a:t>Spatial distribution of annual average surface </a:t>
            </a:r>
            <a:r>
              <a:rPr lang="en-US" sz="1600" dirty="0" err="1">
                <a:solidFill>
                  <a:schemeClr val="tx1"/>
                </a:solidFill>
              </a:rPr>
              <a:t>chl</a:t>
            </a:r>
            <a:r>
              <a:rPr lang="en-US" sz="1600" dirty="0">
                <a:solidFill>
                  <a:schemeClr val="tx1"/>
                </a:solidFill>
              </a:rPr>
              <a:t>-a as simulated by </a:t>
            </a:r>
            <a:endParaRPr lang="en-US" sz="1600" dirty="0" smtClean="0">
              <a:solidFill>
                <a:schemeClr val="tx1"/>
              </a:solidFill>
            </a:endParaRPr>
          </a:p>
          <a:p>
            <a:pPr algn="just">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sz="1600" dirty="0">
                <a:solidFill>
                  <a:schemeClr val="tx1"/>
                </a:solidFill>
              </a:rPr>
              <a:t> </a:t>
            </a:r>
            <a:r>
              <a:rPr lang="en-US" sz="1600" dirty="0" smtClean="0">
                <a:solidFill>
                  <a:schemeClr val="tx1"/>
                </a:solidFill>
              </a:rPr>
              <a:t>            HBM-ERGOM </a:t>
            </a:r>
            <a:r>
              <a:rPr lang="en-US" sz="1600" dirty="0">
                <a:solidFill>
                  <a:schemeClr val="tx1"/>
                </a:solidFill>
              </a:rPr>
              <a:t>(A-B) and Baltic Atlantis (C). </a:t>
            </a:r>
            <a:endParaRPr lang="en-US" sz="1600" dirty="0">
              <a:solidFill>
                <a:schemeClr val="tx1"/>
              </a:solidFill>
              <a:latin typeface="Palatino" charset="0"/>
              <a:ea typeface="DejaVu Sans" charset="0"/>
              <a:cs typeface="DejaVu Sans"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980728"/>
            <a:ext cx="8569200" cy="30963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5743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Verdana" pitchFamily="34" charset="0"/>
          <a:buNone/>
          <a:tabLst/>
          <a:defRPr kumimoji="0" lang="en-GB" sz="24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Verdana" pitchFamily="34" charset="0"/>
          <a:buNone/>
          <a:tabLst/>
          <a:defRPr kumimoji="0" lang="en-GB" sz="24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56325</TotalTime>
  <Words>1309</Words>
  <Application>Microsoft Office PowerPoint</Application>
  <PresentationFormat>On-screen Show (4:3)</PresentationFormat>
  <Paragraphs>220</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PowerPoint Presentation</vt:lpstr>
      <vt:lpstr>PowerPoint Presentation</vt:lpstr>
      <vt:lpstr>PowerPoint Presentation</vt:lpstr>
      <vt:lpstr>PowerPoint Presentation</vt:lpstr>
      <vt:lpstr>PowerPoint Presentation</vt:lpstr>
      <vt:lpstr>PowerPoint Presentation</vt:lpstr>
      <vt:lpstr>ATLANTIS implementation:  Biological model input groups &amp; habitats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Type of Integrated Output (DISPLACE)</vt:lpstr>
      <vt:lpstr>PowerPoint Presentation</vt:lpstr>
      <vt:lpstr>Consequences on fisheries of alternative scenarios – effort and trip patterns</vt:lpstr>
      <vt:lpstr>Consequences on fisheries of alternative  scenarios – revenue, cost &amp; energy efficiency</vt:lpstr>
      <vt:lpstr>Consequences on stocks of alternative  scenarios – biological sustainability,  SSB  (and similar for F)</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DTU</dc:title>
  <dc:creator>SkabelonDesign</dc:creator>
  <cp:lastModifiedBy>SHEPHERD Iain (MARE)</cp:lastModifiedBy>
  <cp:revision>761</cp:revision>
  <cp:lastPrinted>2015-09-09T13:10:40Z</cp:lastPrinted>
  <dcterms:modified xsi:type="dcterms:W3CDTF">2017-06-02T04:20:08Z</dcterms:modified>
</cp:coreProperties>
</file>