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86" r:id="rId11"/>
    <p:sldId id="287" r:id="rId12"/>
    <p:sldId id="275" r:id="rId13"/>
    <p:sldId id="281" r:id="rId14"/>
    <p:sldId id="282" r:id="rId15"/>
    <p:sldId id="283" r:id="rId16"/>
    <p:sldId id="284" r:id="rId17"/>
    <p:sldId id="272" r:id="rId18"/>
    <p:sldId id="268" r:id="rId19"/>
    <p:sldId id="271" r:id="rId20"/>
    <p:sldId id="276" r:id="rId21"/>
    <p:sldId id="277" r:id="rId22"/>
    <p:sldId id="278" r:id="rId23"/>
    <p:sldId id="279" r:id="rId24"/>
    <p:sldId id="28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277822490313"/>
          <c:y val="3.9334341906202698E-2"/>
          <c:w val="0.84267268488172398"/>
          <c:h val="0.85371674985407497"/>
        </c:manualLayout>
      </c:layout>
      <c:scatterChart>
        <c:scatterStyle val="lineMarker"/>
        <c:varyColors val="0"/>
        <c:ser>
          <c:idx val="1"/>
          <c:order val="0"/>
          <c:tx>
            <c:v>Discrete</c:v>
          </c:tx>
          <c:spPr>
            <a:ln w="47625">
              <a:noFill/>
            </a:ln>
            <a:effectLst/>
          </c:spPr>
          <c:marker>
            <c:symbol val="square"/>
            <c:size val="9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</c:marker>
          <c:xVal>
            <c:numRef>
              <c:f>[SAMI_Moored.xlsx]DataSummary!$X$5:$X$25</c:f>
              <c:numCache>
                <c:formatCode>m/d/yyyy\ h:mm</c:formatCode>
                <c:ptCount val="21"/>
                <c:pt idx="0">
                  <c:v>42178.677083333292</c:v>
                </c:pt>
                <c:pt idx="1">
                  <c:v>42178.677083333292</c:v>
                </c:pt>
                <c:pt idx="2">
                  <c:v>42179.440972222219</c:v>
                </c:pt>
                <c:pt idx="3">
                  <c:v>42179.666666666628</c:v>
                </c:pt>
                <c:pt idx="4">
                  <c:v>42180.284722222197</c:v>
                </c:pt>
                <c:pt idx="5">
                  <c:v>42180.284722222197</c:v>
                </c:pt>
                <c:pt idx="6">
                  <c:v>42180.46875</c:v>
                </c:pt>
                <c:pt idx="7">
                  <c:v>42180.46875</c:v>
                </c:pt>
                <c:pt idx="8">
                  <c:v>42180.666666666628</c:v>
                </c:pt>
                <c:pt idx="9">
                  <c:v>42180.666666666628</c:v>
                </c:pt>
                <c:pt idx="10">
                  <c:v>42181.313194444439</c:v>
                </c:pt>
                <c:pt idx="11">
                  <c:v>42181.315277777772</c:v>
                </c:pt>
                <c:pt idx="12">
                  <c:v>42181.46875</c:v>
                </c:pt>
                <c:pt idx="13">
                  <c:v>42181.470138888901</c:v>
                </c:pt>
                <c:pt idx="14">
                  <c:v>42181.668749999997</c:v>
                </c:pt>
                <c:pt idx="15">
                  <c:v>42181.670138888883</c:v>
                </c:pt>
                <c:pt idx="16">
                  <c:v>42183.28125</c:v>
                </c:pt>
                <c:pt idx="17">
                  <c:v>42183.352083333331</c:v>
                </c:pt>
                <c:pt idx="18">
                  <c:v>42183.354861111111</c:v>
                </c:pt>
                <c:pt idx="19">
                  <c:v>42183.46875</c:v>
                </c:pt>
                <c:pt idx="20">
                  <c:v>42183.472222222219</c:v>
                </c:pt>
              </c:numCache>
            </c:numRef>
          </c:xVal>
          <c:yVal>
            <c:numRef>
              <c:f>[SAMI_Moored.xlsx]DataSummary!$Z$5:$Z$25</c:f>
              <c:numCache>
                <c:formatCode>#0.000</c:formatCode>
                <c:ptCount val="21"/>
                <c:pt idx="0">
                  <c:v>8.1150932312011737</c:v>
                </c:pt>
                <c:pt idx="1">
                  <c:v>8.1225900650024432</c:v>
                </c:pt>
                <c:pt idx="2">
                  <c:v>8.097208023071282</c:v>
                </c:pt>
                <c:pt idx="3">
                  <c:v>8.0971231460571165</c:v>
                </c:pt>
                <c:pt idx="4">
                  <c:v>8.06468009948731</c:v>
                </c:pt>
                <c:pt idx="5">
                  <c:v>8.0634975433349698</c:v>
                </c:pt>
                <c:pt idx="6">
                  <c:v>8.1286497116088849</c:v>
                </c:pt>
                <c:pt idx="7">
                  <c:v>8.127985000610348</c:v>
                </c:pt>
                <c:pt idx="8">
                  <c:v>8.1269073486328107</c:v>
                </c:pt>
                <c:pt idx="9">
                  <c:v>8.1180610656738139</c:v>
                </c:pt>
                <c:pt idx="10">
                  <c:v>8.1287002563476563</c:v>
                </c:pt>
                <c:pt idx="11">
                  <c:v>8.133111953735348</c:v>
                </c:pt>
                <c:pt idx="12">
                  <c:v>8.1334295272827148</c:v>
                </c:pt>
                <c:pt idx="13">
                  <c:v>8.1159820556640696</c:v>
                </c:pt>
                <c:pt idx="14">
                  <c:v>8.1365928649902344</c:v>
                </c:pt>
                <c:pt idx="15">
                  <c:v>8.1369361877441406</c:v>
                </c:pt>
                <c:pt idx="16">
                  <c:v>8.1006155014038086</c:v>
                </c:pt>
                <c:pt idx="17">
                  <c:v>8.0964603424072266</c:v>
                </c:pt>
                <c:pt idx="18">
                  <c:v>8.0933952331543004</c:v>
                </c:pt>
                <c:pt idx="19">
                  <c:v>8.1061763763427734</c:v>
                </c:pt>
                <c:pt idx="20">
                  <c:v>8.0968532562255877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28-40B2-AD6F-C5AD0F33EC51}"/>
            </c:ext>
          </c:extLst>
        </c:ser>
        <c:ser>
          <c:idx val="4"/>
          <c:order val="1"/>
          <c:tx>
            <c:v>NOC</c:v>
          </c:tx>
          <c:spPr>
            <a:ln w="47625">
              <a:noFill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marker>
          <c:xVal>
            <c:numRef>
              <c:f>[SAMI_Moored.xlsx]DataSummary!$AF$5:$AF$270</c:f>
              <c:numCache>
                <c:formatCode>m/d/yyyy\ h:mm</c:formatCode>
                <c:ptCount val="266"/>
                <c:pt idx="0">
                  <c:v>42178.553171296298</c:v>
                </c:pt>
                <c:pt idx="1">
                  <c:v>42178.57174768515</c:v>
                </c:pt>
                <c:pt idx="2">
                  <c:v>42178.59039351852</c:v>
                </c:pt>
                <c:pt idx="3">
                  <c:v>42178.608877314822</c:v>
                </c:pt>
                <c:pt idx="4">
                  <c:v>42178.627592592587</c:v>
                </c:pt>
                <c:pt idx="5">
                  <c:v>42178.646226851852</c:v>
                </c:pt>
                <c:pt idx="6">
                  <c:v>42178.664814814823</c:v>
                </c:pt>
                <c:pt idx="7">
                  <c:v>42178.683379629627</c:v>
                </c:pt>
                <c:pt idx="8">
                  <c:v>42178.701967592577</c:v>
                </c:pt>
                <c:pt idx="9">
                  <c:v>42178.720532407409</c:v>
                </c:pt>
                <c:pt idx="10">
                  <c:v>42178.739131944443</c:v>
                </c:pt>
                <c:pt idx="11">
                  <c:v>42178.757777777777</c:v>
                </c:pt>
                <c:pt idx="12">
                  <c:v>42178.776435185187</c:v>
                </c:pt>
                <c:pt idx="13">
                  <c:v>42178.795034722178</c:v>
                </c:pt>
                <c:pt idx="14">
                  <c:v>42178.813599537039</c:v>
                </c:pt>
                <c:pt idx="15">
                  <c:v>42178.832233796304</c:v>
                </c:pt>
                <c:pt idx="16">
                  <c:v>42178.850821759261</c:v>
                </c:pt>
                <c:pt idx="17">
                  <c:v>42178.869432870371</c:v>
                </c:pt>
                <c:pt idx="18">
                  <c:v>42178.887939814813</c:v>
                </c:pt>
                <c:pt idx="19">
                  <c:v>42178.9066550926</c:v>
                </c:pt>
                <c:pt idx="20">
                  <c:v>42178.925208333327</c:v>
                </c:pt>
                <c:pt idx="21">
                  <c:v>42178.94390046296</c:v>
                </c:pt>
                <c:pt idx="22">
                  <c:v>42178.962500000001</c:v>
                </c:pt>
                <c:pt idx="23">
                  <c:v>42178.981087962973</c:v>
                </c:pt>
                <c:pt idx="24">
                  <c:v>42178.9996875</c:v>
                </c:pt>
                <c:pt idx="25">
                  <c:v>42179.018321759257</c:v>
                </c:pt>
                <c:pt idx="26">
                  <c:v>42179.036909722221</c:v>
                </c:pt>
                <c:pt idx="27">
                  <c:v>42179.055555555562</c:v>
                </c:pt>
                <c:pt idx="28">
                  <c:v>42179.074155092603</c:v>
                </c:pt>
                <c:pt idx="29">
                  <c:v>42179.092754629623</c:v>
                </c:pt>
                <c:pt idx="30">
                  <c:v>42179.111400462964</c:v>
                </c:pt>
                <c:pt idx="31">
                  <c:v>42179.13</c:v>
                </c:pt>
                <c:pt idx="32">
                  <c:v>42179.1485300926</c:v>
                </c:pt>
                <c:pt idx="33">
                  <c:v>42179.167199074072</c:v>
                </c:pt>
                <c:pt idx="34">
                  <c:v>42179.185810185183</c:v>
                </c:pt>
                <c:pt idx="35">
                  <c:v>42179.204444444447</c:v>
                </c:pt>
                <c:pt idx="36">
                  <c:v>42179.223032407397</c:v>
                </c:pt>
                <c:pt idx="37">
                  <c:v>42179.241608796277</c:v>
                </c:pt>
                <c:pt idx="38">
                  <c:v>42179.260185185172</c:v>
                </c:pt>
                <c:pt idx="39">
                  <c:v>42179.278807870367</c:v>
                </c:pt>
                <c:pt idx="40">
                  <c:v>42179.297384259218</c:v>
                </c:pt>
                <c:pt idx="41">
                  <c:v>42179.315995370373</c:v>
                </c:pt>
                <c:pt idx="42">
                  <c:v>42179.334641203714</c:v>
                </c:pt>
                <c:pt idx="43">
                  <c:v>42179.35324074074</c:v>
                </c:pt>
                <c:pt idx="44">
                  <c:v>42179.371817129628</c:v>
                </c:pt>
                <c:pt idx="45">
                  <c:v>42179.390439814822</c:v>
                </c:pt>
                <c:pt idx="46">
                  <c:v>42179.409062500003</c:v>
                </c:pt>
                <c:pt idx="47">
                  <c:v>42179.42767361107</c:v>
                </c:pt>
                <c:pt idx="48">
                  <c:v>42179.446284722231</c:v>
                </c:pt>
                <c:pt idx="49">
                  <c:v>42179.464872685188</c:v>
                </c:pt>
                <c:pt idx="50">
                  <c:v>42179.483425925922</c:v>
                </c:pt>
                <c:pt idx="51">
                  <c:v>42179.502060185187</c:v>
                </c:pt>
                <c:pt idx="52">
                  <c:v>42179.520694444451</c:v>
                </c:pt>
                <c:pt idx="53">
                  <c:v>42179.539247685178</c:v>
                </c:pt>
                <c:pt idx="54">
                  <c:v>42179.557893518519</c:v>
                </c:pt>
                <c:pt idx="55">
                  <c:v>42179.576481481483</c:v>
                </c:pt>
                <c:pt idx="56">
                  <c:v>42179.59512731478</c:v>
                </c:pt>
                <c:pt idx="57">
                  <c:v>42179.613668981467</c:v>
                </c:pt>
                <c:pt idx="58">
                  <c:v>42179.632314814808</c:v>
                </c:pt>
                <c:pt idx="59">
                  <c:v>42179.650949074072</c:v>
                </c:pt>
                <c:pt idx="60">
                  <c:v>42179.669548611069</c:v>
                </c:pt>
                <c:pt idx="61">
                  <c:v>42179.688113425931</c:v>
                </c:pt>
                <c:pt idx="62">
                  <c:v>42179.706712962958</c:v>
                </c:pt>
                <c:pt idx="63">
                  <c:v>42179.725370370354</c:v>
                </c:pt>
                <c:pt idx="64">
                  <c:v>42179.743958333333</c:v>
                </c:pt>
                <c:pt idx="65">
                  <c:v>42179.762557870381</c:v>
                </c:pt>
                <c:pt idx="66">
                  <c:v>42179.781145833273</c:v>
                </c:pt>
                <c:pt idx="67">
                  <c:v>42179.79976851846</c:v>
                </c:pt>
                <c:pt idx="68">
                  <c:v>42179.818402777782</c:v>
                </c:pt>
                <c:pt idx="69">
                  <c:v>42179.8370138889</c:v>
                </c:pt>
                <c:pt idx="70">
                  <c:v>42179.855590277781</c:v>
                </c:pt>
                <c:pt idx="71">
                  <c:v>42179.874178240738</c:v>
                </c:pt>
                <c:pt idx="72">
                  <c:v>42179.892650462971</c:v>
                </c:pt>
                <c:pt idx="73">
                  <c:v>42179.911400462966</c:v>
                </c:pt>
                <c:pt idx="74">
                  <c:v>42179.93</c:v>
                </c:pt>
                <c:pt idx="75">
                  <c:v>42179.948657407411</c:v>
                </c:pt>
                <c:pt idx="76">
                  <c:v>42179.967210648152</c:v>
                </c:pt>
                <c:pt idx="77">
                  <c:v>42179.985810185201</c:v>
                </c:pt>
                <c:pt idx="78">
                  <c:v>42180.004398148201</c:v>
                </c:pt>
                <c:pt idx="79">
                  <c:v>42180.022951388899</c:v>
                </c:pt>
                <c:pt idx="80">
                  <c:v>42180.041550925933</c:v>
                </c:pt>
                <c:pt idx="81">
                  <c:v>42180.060150462959</c:v>
                </c:pt>
                <c:pt idx="82">
                  <c:v>42180.078819444498</c:v>
                </c:pt>
                <c:pt idx="83">
                  <c:v>42180.097430555521</c:v>
                </c:pt>
                <c:pt idx="84">
                  <c:v>42180.116053240738</c:v>
                </c:pt>
                <c:pt idx="85">
                  <c:v>42180.134652777779</c:v>
                </c:pt>
                <c:pt idx="86">
                  <c:v>42180.153229166674</c:v>
                </c:pt>
                <c:pt idx="87">
                  <c:v>42180.171875</c:v>
                </c:pt>
                <c:pt idx="88">
                  <c:v>42180.190451388888</c:v>
                </c:pt>
                <c:pt idx="89">
                  <c:v>42180.209039351852</c:v>
                </c:pt>
                <c:pt idx="90">
                  <c:v>42180.227604166626</c:v>
                </c:pt>
                <c:pt idx="91">
                  <c:v>42180.246180555521</c:v>
                </c:pt>
                <c:pt idx="92">
                  <c:v>42180.264780092577</c:v>
                </c:pt>
                <c:pt idx="93">
                  <c:v>42180.283356481479</c:v>
                </c:pt>
                <c:pt idx="94">
                  <c:v>42180.301979166667</c:v>
                </c:pt>
                <c:pt idx="95">
                  <c:v>42180.320648148161</c:v>
                </c:pt>
                <c:pt idx="96">
                  <c:v>42180.339259259257</c:v>
                </c:pt>
                <c:pt idx="97">
                  <c:v>42180.357824074083</c:v>
                </c:pt>
                <c:pt idx="98">
                  <c:v>42180.376423611073</c:v>
                </c:pt>
                <c:pt idx="99">
                  <c:v>42180.39503472222</c:v>
                </c:pt>
                <c:pt idx="100">
                  <c:v>42180.413634259261</c:v>
                </c:pt>
                <c:pt idx="101">
                  <c:v>42180.432280092602</c:v>
                </c:pt>
                <c:pt idx="102">
                  <c:v>42180.450891203713</c:v>
                </c:pt>
                <c:pt idx="103">
                  <c:v>42180.469548611072</c:v>
                </c:pt>
                <c:pt idx="104">
                  <c:v>42180.48809027778</c:v>
                </c:pt>
                <c:pt idx="105">
                  <c:v>42180.50675925926</c:v>
                </c:pt>
                <c:pt idx="106">
                  <c:v>42180.525312500002</c:v>
                </c:pt>
                <c:pt idx="107">
                  <c:v>42180.543958333343</c:v>
                </c:pt>
                <c:pt idx="108">
                  <c:v>42180.5625462963</c:v>
                </c:pt>
                <c:pt idx="109">
                  <c:v>42180.581192129634</c:v>
                </c:pt>
                <c:pt idx="110">
                  <c:v>42180.599791666609</c:v>
                </c:pt>
                <c:pt idx="111">
                  <c:v>42180.618391203701</c:v>
                </c:pt>
                <c:pt idx="112">
                  <c:v>42180.636956018519</c:v>
                </c:pt>
                <c:pt idx="113">
                  <c:v>42180.655624999999</c:v>
                </c:pt>
                <c:pt idx="114">
                  <c:v>42180.674224537033</c:v>
                </c:pt>
                <c:pt idx="115">
                  <c:v>42180.692800925928</c:v>
                </c:pt>
                <c:pt idx="116">
                  <c:v>42180.711446759218</c:v>
                </c:pt>
                <c:pt idx="117">
                  <c:v>42180.73</c:v>
                </c:pt>
                <c:pt idx="118">
                  <c:v>42180.748657407406</c:v>
                </c:pt>
                <c:pt idx="119">
                  <c:v>42180.767233796287</c:v>
                </c:pt>
                <c:pt idx="120">
                  <c:v>42180.785856481481</c:v>
                </c:pt>
                <c:pt idx="121">
                  <c:v>42180.804479166669</c:v>
                </c:pt>
                <c:pt idx="122">
                  <c:v>42180.823078703703</c:v>
                </c:pt>
                <c:pt idx="123">
                  <c:v>42180.841701388897</c:v>
                </c:pt>
                <c:pt idx="124">
                  <c:v>42180.860300925931</c:v>
                </c:pt>
                <c:pt idx="125">
                  <c:v>42180.878935185203</c:v>
                </c:pt>
                <c:pt idx="126">
                  <c:v>42180.897534722222</c:v>
                </c:pt>
                <c:pt idx="127">
                  <c:v>42180.916145833333</c:v>
                </c:pt>
                <c:pt idx="128">
                  <c:v>42180.934687499997</c:v>
                </c:pt>
                <c:pt idx="129">
                  <c:v>42180.953333333331</c:v>
                </c:pt>
                <c:pt idx="130">
                  <c:v>42180.971967592603</c:v>
                </c:pt>
                <c:pt idx="131">
                  <c:v>42180.9905208333</c:v>
                </c:pt>
                <c:pt idx="132">
                  <c:v>42181.009155092601</c:v>
                </c:pt>
                <c:pt idx="133">
                  <c:v>42181.027777777766</c:v>
                </c:pt>
                <c:pt idx="134">
                  <c:v>42181.046342592599</c:v>
                </c:pt>
                <c:pt idx="135">
                  <c:v>42181.064976851827</c:v>
                </c:pt>
                <c:pt idx="136">
                  <c:v>42181.083587962959</c:v>
                </c:pt>
                <c:pt idx="137">
                  <c:v>42181.102164351847</c:v>
                </c:pt>
                <c:pt idx="138">
                  <c:v>42181.12079861106</c:v>
                </c:pt>
                <c:pt idx="139">
                  <c:v>42181.139432870354</c:v>
                </c:pt>
                <c:pt idx="140">
                  <c:v>42181.157986111073</c:v>
                </c:pt>
                <c:pt idx="141">
                  <c:v>42181.176620370381</c:v>
                </c:pt>
                <c:pt idx="142">
                  <c:v>42181.195243055547</c:v>
                </c:pt>
                <c:pt idx="143">
                  <c:v>42181.213807870372</c:v>
                </c:pt>
                <c:pt idx="144">
                  <c:v>42181.232442129593</c:v>
                </c:pt>
                <c:pt idx="145">
                  <c:v>42181.25106481478</c:v>
                </c:pt>
                <c:pt idx="146">
                  <c:v>42181.26964120366</c:v>
                </c:pt>
                <c:pt idx="147">
                  <c:v>42181.288275462961</c:v>
                </c:pt>
                <c:pt idx="148">
                  <c:v>42181.306909722232</c:v>
                </c:pt>
                <c:pt idx="149">
                  <c:v>42181.325428240743</c:v>
                </c:pt>
                <c:pt idx="150">
                  <c:v>42181.3440162037</c:v>
                </c:pt>
                <c:pt idx="151">
                  <c:v>42181.362650462972</c:v>
                </c:pt>
                <c:pt idx="152">
                  <c:v>42181.381261574083</c:v>
                </c:pt>
                <c:pt idx="153">
                  <c:v>42181.399918981479</c:v>
                </c:pt>
                <c:pt idx="154">
                  <c:v>42181.418483796297</c:v>
                </c:pt>
                <c:pt idx="155">
                  <c:v>42181.437083333323</c:v>
                </c:pt>
                <c:pt idx="156">
                  <c:v>42181.455682870372</c:v>
                </c:pt>
                <c:pt idx="157">
                  <c:v>42181.474351851852</c:v>
                </c:pt>
                <c:pt idx="158">
                  <c:v>42181.49291666667</c:v>
                </c:pt>
                <c:pt idx="159">
                  <c:v>42181.511504629627</c:v>
                </c:pt>
                <c:pt idx="160">
                  <c:v>42181.530173611078</c:v>
                </c:pt>
                <c:pt idx="161">
                  <c:v>42181.548750000002</c:v>
                </c:pt>
                <c:pt idx="162">
                  <c:v>42181.567326388889</c:v>
                </c:pt>
                <c:pt idx="163">
                  <c:v>42181.585925925923</c:v>
                </c:pt>
                <c:pt idx="164">
                  <c:v>42181.604525462972</c:v>
                </c:pt>
                <c:pt idx="165">
                  <c:v>42181.623159722178</c:v>
                </c:pt>
                <c:pt idx="166">
                  <c:v>42181.641828703658</c:v>
                </c:pt>
                <c:pt idx="167">
                  <c:v>42181.660393518498</c:v>
                </c:pt>
                <c:pt idx="168">
                  <c:v>42181.678993055553</c:v>
                </c:pt>
                <c:pt idx="169">
                  <c:v>42181.697592592587</c:v>
                </c:pt>
                <c:pt idx="170">
                  <c:v>42181.716180555522</c:v>
                </c:pt>
                <c:pt idx="171">
                  <c:v>42181.734791666619</c:v>
                </c:pt>
                <c:pt idx="172">
                  <c:v>42181.75341435185</c:v>
                </c:pt>
                <c:pt idx="173">
                  <c:v>42181.772037037037</c:v>
                </c:pt>
                <c:pt idx="174">
                  <c:v>42181.790659722217</c:v>
                </c:pt>
                <c:pt idx="175">
                  <c:v>42181.809293981481</c:v>
                </c:pt>
                <c:pt idx="176">
                  <c:v>42181.827835648161</c:v>
                </c:pt>
                <c:pt idx="177">
                  <c:v>42181.84646990741</c:v>
                </c:pt>
                <c:pt idx="178">
                  <c:v>42181.865057870367</c:v>
                </c:pt>
                <c:pt idx="179">
                  <c:v>42181.883726851847</c:v>
                </c:pt>
                <c:pt idx="180">
                  <c:v>42181.902268518519</c:v>
                </c:pt>
                <c:pt idx="181">
                  <c:v>42181.920937500006</c:v>
                </c:pt>
                <c:pt idx="182">
                  <c:v>42181.939201388901</c:v>
                </c:pt>
                <c:pt idx="183">
                  <c:v>42181.958090277782</c:v>
                </c:pt>
                <c:pt idx="184">
                  <c:v>42181.976782407408</c:v>
                </c:pt>
                <c:pt idx="185">
                  <c:v>42181.995347222197</c:v>
                </c:pt>
                <c:pt idx="186">
                  <c:v>42182.013981481483</c:v>
                </c:pt>
                <c:pt idx="187">
                  <c:v>42182.032546296301</c:v>
                </c:pt>
                <c:pt idx="188">
                  <c:v>42182.051145833299</c:v>
                </c:pt>
                <c:pt idx="189">
                  <c:v>42182.069814814808</c:v>
                </c:pt>
                <c:pt idx="190">
                  <c:v>42182.088391203702</c:v>
                </c:pt>
                <c:pt idx="191">
                  <c:v>42182.107002314813</c:v>
                </c:pt>
                <c:pt idx="192">
                  <c:v>42182.125613425931</c:v>
                </c:pt>
                <c:pt idx="193">
                  <c:v>42182.144224537027</c:v>
                </c:pt>
                <c:pt idx="194">
                  <c:v>42182.162835648152</c:v>
                </c:pt>
                <c:pt idx="195">
                  <c:v>42182.181435185194</c:v>
                </c:pt>
                <c:pt idx="196">
                  <c:v>42182.200046296297</c:v>
                </c:pt>
                <c:pt idx="197">
                  <c:v>42182.218657407408</c:v>
                </c:pt>
                <c:pt idx="198">
                  <c:v>42182.237268518496</c:v>
                </c:pt>
                <c:pt idx="199">
                  <c:v>42182.255601851823</c:v>
                </c:pt>
                <c:pt idx="200">
                  <c:v>42182.274490740732</c:v>
                </c:pt>
                <c:pt idx="201">
                  <c:v>42182.293101851792</c:v>
                </c:pt>
                <c:pt idx="202">
                  <c:v>42182.311712962961</c:v>
                </c:pt>
                <c:pt idx="203">
                  <c:v>42182.330312500002</c:v>
                </c:pt>
                <c:pt idx="204">
                  <c:v>42182.348912037043</c:v>
                </c:pt>
                <c:pt idx="205">
                  <c:v>42182.3675462963</c:v>
                </c:pt>
                <c:pt idx="206">
                  <c:v>42182.386145833327</c:v>
                </c:pt>
                <c:pt idx="207">
                  <c:v>42182.404756944452</c:v>
                </c:pt>
                <c:pt idx="208">
                  <c:v>42182.423368055563</c:v>
                </c:pt>
                <c:pt idx="209">
                  <c:v>42182.441967592589</c:v>
                </c:pt>
                <c:pt idx="210">
                  <c:v>42182.460578703707</c:v>
                </c:pt>
                <c:pt idx="211">
                  <c:v>42182.479189814803</c:v>
                </c:pt>
                <c:pt idx="212">
                  <c:v>42182.497800925928</c:v>
                </c:pt>
                <c:pt idx="213">
                  <c:v>42182.516412037039</c:v>
                </c:pt>
                <c:pt idx="214">
                  <c:v>42182.53502314815</c:v>
                </c:pt>
                <c:pt idx="215">
                  <c:v>42182.55363425926</c:v>
                </c:pt>
                <c:pt idx="216">
                  <c:v>42182.572245370371</c:v>
                </c:pt>
                <c:pt idx="217">
                  <c:v>42182.590856481482</c:v>
                </c:pt>
                <c:pt idx="218">
                  <c:v>42182.609467592592</c:v>
                </c:pt>
                <c:pt idx="219">
                  <c:v>42182.628078703703</c:v>
                </c:pt>
                <c:pt idx="220">
                  <c:v>42182.646678240751</c:v>
                </c:pt>
                <c:pt idx="221">
                  <c:v>42182.665289351848</c:v>
                </c:pt>
                <c:pt idx="222">
                  <c:v>42182.683900462973</c:v>
                </c:pt>
                <c:pt idx="223">
                  <c:v>42182.70245370367</c:v>
                </c:pt>
                <c:pt idx="224">
                  <c:v>42182.721076388887</c:v>
                </c:pt>
                <c:pt idx="225">
                  <c:v>42182.739733796283</c:v>
                </c:pt>
                <c:pt idx="226">
                  <c:v>42182.758344907408</c:v>
                </c:pt>
                <c:pt idx="227">
                  <c:v>42182.776921296303</c:v>
                </c:pt>
                <c:pt idx="228">
                  <c:v>42182.79557870367</c:v>
                </c:pt>
                <c:pt idx="229">
                  <c:v>42182.814189814817</c:v>
                </c:pt>
                <c:pt idx="230">
                  <c:v>42182.832754629628</c:v>
                </c:pt>
                <c:pt idx="231">
                  <c:v>42182.851412037038</c:v>
                </c:pt>
                <c:pt idx="232">
                  <c:v>42182.86996527778</c:v>
                </c:pt>
                <c:pt idx="233">
                  <c:v>42182.888599537036</c:v>
                </c:pt>
                <c:pt idx="234">
                  <c:v>42182.907187500001</c:v>
                </c:pt>
                <c:pt idx="235">
                  <c:v>42182.925798611068</c:v>
                </c:pt>
                <c:pt idx="236">
                  <c:v>42182.944421296299</c:v>
                </c:pt>
                <c:pt idx="237">
                  <c:v>42182.96303240741</c:v>
                </c:pt>
                <c:pt idx="238">
                  <c:v>42182.98164351852</c:v>
                </c:pt>
                <c:pt idx="239">
                  <c:v>42183.000243055561</c:v>
                </c:pt>
                <c:pt idx="240">
                  <c:v>42183.018842592603</c:v>
                </c:pt>
                <c:pt idx="241">
                  <c:v>42183.03745370367</c:v>
                </c:pt>
                <c:pt idx="242">
                  <c:v>42183.056076388901</c:v>
                </c:pt>
                <c:pt idx="243">
                  <c:v>42183.074664351851</c:v>
                </c:pt>
                <c:pt idx="244">
                  <c:v>42183.093287037023</c:v>
                </c:pt>
                <c:pt idx="245">
                  <c:v>42183.111886574072</c:v>
                </c:pt>
                <c:pt idx="246">
                  <c:v>42183.130509259259</c:v>
                </c:pt>
                <c:pt idx="247">
                  <c:v>42183.149108796293</c:v>
                </c:pt>
                <c:pt idx="248">
                  <c:v>42183.167731481473</c:v>
                </c:pt>
                <c:pt idx="249">
                  <c:v>42183.186319444481</c:v>
                </c:pt>
                <c:pt idx="250">
                  <c:v>42183.204942129632</c:v>
                </c:pt>
                <c:pt idx="251">
                  <c:v>42183.223541666608</c:v>
                </c:pt>
                <c:pt idx="252">
                  <c:v>42183.242152777777</c:v>
                </c:pt>
                <c:pt idx="253">
                  <c:v>42183.260763888873</c:v>
                </c:pt>
                <c:pt idx="254">
                  <c:v>42183.279374999998</c:v>
                </c:pt>
                <c:pt idx="255">
                  <c:v>42183.297974536988</c:v>
                </c:pt>
                <c:pt idx="256">
                  <c:v>42183.316597222241</c:v>
                </c:pt>
                <c:pt idx="257">
                  <c:v>42183.335196759253</c:v>
                </c:pt>
                <c:pt idx="258">
                  <c:v>42183.353807870371</c:v>
                </c:pt>
                <c:pt idx="259">
                  <c:v>42183.372384259259</c:v>
                </c:pt>
                <c:pt idx="260">
                  <c:v>42183.391018518523</c:v>
                </c:pt>
                <c:pt idx="261">
                  <c:v>42183.409618055557</c:v>
                </c:pt>
                <c:pt idx="262">
                  <c:v>42183.428229166668</c:v>
                </c:pt>
                <c:pt idx="263">
                  <c:v>42183.446828703702</c:v>
                </c:pt>
                <c:pt idx="264">
                  <c:v>42183.465451388889</c:v>
                </c:pt>
                <c:pt idx="265">
                  <c:v>42183.48405092593</c:v>
                </c:pt>
              </c:numCache>
            </c:numRef>
          </c:xVal>
          <c:yVal>
            <c:numRef>
              <c:f>[SAMI_Moored.xlsx]DataSummary!$AC$5:$AC$270</c:f>
              <c:numCache>
                <c:formatCode>General</c:formatCode>
                <c:ptCount val="266"/>
                <c:pt idx="0">
                  <c:v>8.2599</c:v>
                </c:pt>
                <c:pt idx="1">
                  <c:v>8.0228000000000002</c:v>
                </c:pt>
                <c:pt idx="2">
                  <c:v>8.0193000000000012</c:v>
                </c:pt>
                <c:pt idx="3">
                  <c:v>7.8380000000000001</c:v>
                </c:pt>
                <c:pt idx="4">
                  <c:v>8.0663</c:v>
                </c:pt>
                <c:pt idx="5">
                  <c:v>8.0863999999999994</c:v>
                </c:pt>
                <c:pt idx="6">
                  <c:v>8.1055000000000028</c:v>
                </c:pt>
                <c:pt idx="7">
                  <c:v>8.1001000000000012</c:v>
                </c:pt>
                <c:pt idx="8">
                  <c:v>8.1158000000000001</c:v>
                </c:pt>
                <c:pt idx="9">
                  <c:v>8.1150000000000002</c:v>
                </c:pt>
                <c:pt idx="10">
                  <c:v>7.7013999999999996</c:v>
                </c:pt>
                <c:pt idx="11">
                  <c:v>8.0854000000000088</c:v>
                </c:pt>
                <c:pt idx="12">
                  <c:v>8.1317000000000004</c:v>
                </c:pt>
                <c:pt idx="13">
                  <c:v>8.1426000000000016</c:v>
                </c:pt>
                <c:pt idx="14">
                  <c:v>8.1234000000000002</c:v>
                </c:pt>
                <c:pt idx="15">
                  <c:v>8.1110000000000007</c:v>
                </c:pt>
                <c:pt idx="16">
                  <c:v>8.11</c:v>
                </c:pt>
                <c:pt idx="17">
                  <c:v>8.1074000000000002</c:v>
                </c:pt>
                <c:pt idx="18">
                  <c:v>8.1096000000000004</c:v>
                </c:pt>
                <c:pt idx="19">
                  <c:v>8.1157000000000004</c:v>
                </c:pt>
                <c:pt idx="20">
                  <c:v>8.1091000000000015</c:v>
                </c:pt>
                <c:pt idx="21">
                  <c:v>8.0923000000000016</c:v>
                </c:pt>
                <c:pt idx="22">
                  <c:v>8.0942000000000007</c:v>
                </c:pt>
                <c:pt idx="23">
                  <c:v>8.091800000000001</c:v>
                </c:pt>
                <c:pt idx="24">
                  <c:v>8.0903000000000009</c:v>
                </c:pt>
                <c:pt idx="25">
                  <c:v>8.0878000000000014</c:v>
                </c:pt>
                <c:pt idx="26">
                  <c:v>8.0859000000000005</c:v>
                </c:pt>
                <c:pt idx="27">
                  <c:v>8.0823999999999998</c:v>
                </c:pt>
                <c:pt idx="28">
                  <c:v>8.0667000000000026</c:v>
                </c:pt>
                <c:pt idx="29">
                  <c:v>8.0627000000000049</c:v>
                </c:pt>
                <c:pt idx="30">
                  <c:v>8.0633000000000035</c:v>
                </c:pt>
                <c:pt idx="31">
                  <c:v>8.0677000000000003</c:v>
                </c:pt>
                <c:pt idx="32">
                  <c:v>8.0703999999999994</c:v>
                </c:pt>
                <c:pt idx="33">
                  <c:v>8.0599000000000007</c:v>
                </c:pt>
                <c:pt idx="34">
                  <c:v>8.0568000000000008</c:v>
                </c:pt>
                <c:pt idx="35">
                  <c:v>8.0518000000000001</c:v>
                </c:pt>
                <c:pt idx="36">
                  <c:v>8.0662000000000003</c:v>
                </c:pt>
                <c:pt idx="37">
                  <c:v>8.0748000000000015</c:v>
                </c:pt>
                <c:pt idx="38">
                  <c:v>8.0740000000000016</c:v>
                </c:pt>
                <c:pt idx="39">
                  <c:v>8.0622000000000007</c:v>
                </c:pt>
                <c:pt idx="40">
                  <c:v>8.0692000000000004</c:v>
                </c:pt>
                <c:pt idx="41">
                  <c:v>8.0721000000000007</c:v>
                </c:pt>
                <c:pt idx="42">
                  <c:v>8.0791000000000004</c:v>
                </c:pt>
                <c:pt idx="43">
                  <c:v>8.0925000000000011</c:v>
                </c:pt>
                <c:pt idx="44">
                  <c:v>8.0906000000000002</c:v>
                </c:pt>
                <c:pt idx="45">
                  <c:v>8.0901000000000014</c:v>
                </c:pt>
                <c:pt idx="46">
                  <c:v>8.0911000000000008</c:v>
                </c:pt>
                <c:pt idx="47">
                  <c:v>8.0932000000000013</c:v>
                </c:pt>
                <c:pt idx="48">
                  <c:v>8.0857000000000028</c:v>
                </c:pt>
                <c:pt idx="49">
                  <c:v>8.0797000000000008</c:v>
                </c:pt>
                <c:pt idx="50">
                  <c:v>8.0963000000000012</c:v>
                </c:pt>
                <c:pt idx="51">
                  <c:v>8.0866000000000007</c:v>
                </c:pt>
                <c:pt idx="52">
                  <c:v>8.0914000000000001</c:v>
                </c:pt>
                <c:pt idx="53">
                  <c:v>8.1176000000000013</c:v>
                </c:pt>
                <c:pt idx="54">
                  <c:v>8.1362000000000005</c:v>
                </c:pt>
                <c:pt idx="55">
                  <c:v>8.1296000000000035</c:v>
                </c:pt>
                <c:pt idx="56">
                  <c:v>8.1185000000000009</c:v>
                </c:pt>
                <c:pt idx="57">
                  <c:v>8.1150000000000002</c:v>
                </c:pt>
                <c:pt idx="58">
                  <c:v>8.1138000000000012</c:v>
                </c:pt>
                <c:pt idx="59">
                  <c:v>8.1180000000000003</c:v>
                </c:pt>
                <c:pt idx="60">
                  <c:v>8.1143000000000001</c:v>
                </c:pt>
                <c:pt idx="61">
                  <c:v>8.1201000000000008</c:v>
                </c:pt>
                <c:pt idx="62">
                  <c:v>8.1396000000000015</c:v>
                </c:pt>
                <c:pt idx="63">
                  <c:v>8.1324000000000005</c:v>
                </c:pt>
                <c:pt idx="64">
                  <c:v>8.1310000000000002</c:v>
                </c:pt>
                <c:pt idx="65">
                  <c:v>8.1325000000000003</c:v>
                </c:pt>
                <c:pt idx="66">
                  <c:v>8.1354000000000006</c:v>
                </c:pt>
                <c:pt idx="67">
                  <c:v>8.1270000000000007</c:v>
                </c:pt>
                <c:pt idx="68">
                  <c:v>8.1195000000000004</c:v>
                </c:pt>
                <c:pt idx="69">
                  <c:v>8.1107000000000014</c:v>
                </c:pt>
                <c:pt idx="70">
                  <c:v>8.1063000000000009</c:v>
                </c:pt>
                <c:pt idx="71">
                  <c:v>8.0992000000000015</c:v>
                </c:pt>
                <c:pt idx="72">
                  <c:v>8.1019000000000005</c:v>
                </c:pt>
                <c:pt idx="73">
                  <c:v>8.1048000000000009</c:v>
                </c:pt>
                <c:pt idx="74">
                  <c:v>8.1086000000000009</c:v>
                </c:pt>
                <c:pt idx="75">
                  <c:v>8.1055000000000028</c:v>
                </c:pt>
                <c:pt idx="76">
                  <c:v>8.1079000000000008</c:v>
                </c:pt>
                <c:pt idx="77">
                  <c:v>8.1050000000000004</c:v>
                </c:pt>
                <c:pt idx="78">
                  <c:v>8.1043000000000003</c:v>
                </c:pt>
                <c:pt idx="79">
                  <c:v>8.1044</c:v>
                </c:pt>
                <c:pt idx="80">
                  <c:v>8.1032000000000011</c:v>
                </c:pt>
                <c:pt idx="81">
                  <c:v>8.0960000000000001</c:v>
                </c:pt>
                <c:pt idx="82">
                  <c:v>8.0826000000000011</c:v>
                </c:pt>
                <c:pt idx="83">
                  <c:v>8.0745000000000005</c:v>
                </c:pt>
                <c:pt idx="84">
                  <c:v>8.0692000000000004</c:v>
                </c:pt>
                <c:pt idx="85">
                  <c:v>8.0675000000000008</c:v>
                </c:pt>
                <c:pt idx="86">
                  <c:v>8.0680000000000014</c:v>
                </c:pt>
                <c:pt idx="87">
                  <c:v>8.0636000000000028</c:v>
                </c:pt>
                <c:pt idx="88">
                  <c:v>8.0637000000000008</c:v>
                </c:pt>
                <c:pt idx="89">
                  <c:v>8.0598000000000027</c:v>
                </c:pt>
                <c:pt idx="90">
                  <c:v>8.0623000000000005</c:v>
                </c:pt>
                <c:pt idx="91">
                  <c:v>8.0636000000000028</c:v>
                </c:pt>
                <c:pt idx="92">
                  <c:v>8.0772000000000013</c:v>
                </c:pt>
                <c:pt idx="93">
                  <c:v>8.077</c:v>
                </c:pt>
                <c:pt idx="94">
                  <c:v>8.0749999999999993</c:v>
                </c:pt>
                <c:pt idx="95">
                  <c:v>8.0863999999999994</c:v>
                </c:pt>
                <c:pt idx="96">
                  <c:v>8.0976000000000035</c:v>
                </c:pt>
                <c:pt idx="97">
                  <c:v>8.1022000000000016</c:v>
                </c:pt>
                <c:pt idx="98">
                  <c:v>8.1147000000000009</c:v>
                </c:pt>
                <c:pt idx="99">
                  <c:v>8.1145000000000014</c:v>
                </c:pt>
                <c:pt idx="100">
                  <c:v>8.1241000000000003</c:v>
                </c:pt>
                <c:pt idx="101">
                  <c:v>8.126100000000001</c:v>
                </c:pt>
                <c:pt idx="102">
                  <c:v>8.1265000000000001</c:v>
                </c:pt>
                <c:pt idx="103">
                  <c:v>8.1302000000000003</c:v>
                </c:pt>
                <c:pt idx="104">
                  <c:v>8.1397000000000013</c:v>
                </c:pt>
                <c:pt idx="105">
                  <c:v>8.1507000000000005</c:v>
                </c:pt>
                <c:pt idx="106">
                  <c:v>8.1669</c:v>
                </c:pt>
                <c:pt idx="107">
                  <c:v>8.1891000000000016</c:v>
                </c:pt>
                <c:pt idx="108">
                  <c:v>8.1895000000000007</c:v>
                </c:pt>
                <c:pt idx="109">
                  <c:v>8.1851000000000003</c:v>
                </c:pt>
                <c:pt idx="110">
                  <c:v>8.1834000000000007</c:v>
                </c:pt>
                <c:pt idx="111">
                  <c:v>8.1803000000000008</c:v>
                </c:pt>
                <c:pt idx="112">
                  <c:v>8.1769000000000016</c:v>
                </c:pt>
                <c:pt idx="113">
                  <c:v>8.1711000000000009</c:v>
                </c:pt>
                <c:pt idx="114">
                  <c:v>8.1691000000000003</c:v>
                </c:pt>
                <c:pt idx="115">
                  <c:v>8.1673000000000009</c:v>
                </c:pt>
                <c:pt idx="116">
                  <c:v>8.1628000000000007</c:v>
                </c:pt>
                <c:pt idx="117">
                  <c:v>8.1628000000000007</c:v>
                </c:pt>
                <c:pt idx="118">
                  <c:v>8.1583000000000006</c:v>
                </c:pt>
                <c:pt idx="119">
                  <c:v>8.1583000000000006</c:v>
                </c:pt>
                <c:pt idx="120">
                  <c:v>8.1521000000000008</c:v>
                </c:pt>
                <c:pt idx="121">
                  <c:v>8.1427000000000014</c:v>
                </c:pt>
                <c:pt idx="122">
                  <c:v>8.1209000000000007</c:v>
                </c:pt>
                <c:pt idx="123">
                  <c:v>8.1063000000000009</c:v>
                </c:pt>
                <c:pt idx="124">
                  <c:v>8.1174000000000017</c:v>
                </c:pt>
                <c:pt idx="125">
                  <c:v>8.1156000000000006</c:v>
                </c:pt>
                <c:pt idx="126">
                  <c:v>8.1081000000000003</c:v>
                </c:pt>
                <c:pt idx="127">
                  <c:v>8.1098000000000035</c:v>
                </c:pt>
                <c:pt idx="128">
                  <c:v>8.11</c:v>
                </c:pt>
                <c:pt idx="129">
                  <c:v>8.117700000000001</c:v>
                </c:pt>
                <c:pt idx="130">
                  <c:v>8.1179000000000006</c:v>
                </c:pt>
                <c:pt idx="131">
                  <c:v>8.1194000000000006</c:v>
                </c:pt>
                <c:pt idx="132">
                  <c:v>8.1178000000000008</c:v>
                </c:pt>
                <c:pt idx="133">
                  <c:v>8.1148000000000007</c:v>
                </c:pt>
                <c:pt idx="134">
                  <c:v>8.1155000000000008</c:v>
                </c:pt>
                <c:pt idx="135">
                  <c:v>8.111600000000001</c:v>
                </c:pt>
                <c:pt idx="136">
                  <c:v>8.1181999999999999</c:v>
                </c:pt>
                <c:pt idx="137">
                  <c:v>8.1019000000000005</c:v>
                </c:pt>
                <c:pt idx="138">
                  <c:v>8.1016000000000012</c:v>
                </c:pt>
                <c:pt idx="139">
                  <c:v>8.1106000000000016</c:v>
                </c:pt>
                <c:pt idx="140">
                  <c:v>8.1159000000000034</c:v>
                </c:pt>
                <c:pt idx="141">
                  <c:v>8.1186000000000007</c:v>
                </c:pt>
                <c:pt idx="142">
                  <c:v>8.1202000000000005</c:v>
                </c:pt>
                <c:pt idx="143">
                  <c:v>8.1235000000000035</c:v>
                </c:pt>
                <c:pt idx="144">
                  <c:v>8.1286000000000005</c:v>
                </c:pt>
                <c:pt idx="145">
                  <c:v>8.1285000000000007</c:v>
                </c:pt>
                <c:pt idx="146">
                  <c:v>8.1288</c:v>
                </c:pt>
                <c:pt idx="147">
                  <c:v>8.1281999999999979</c:v>
                </c:pt>
                <c:pt idx="148">
                  <c:v>8.127600000000001</c:v>
                </c:pt>
                <c:pt idx="149">
                  <c:v>8.1309000000000005</c:v>
                </c:pt>
                <c:pt idx="150">
                  <c:v>8.1332000000000004</c:v>
                </c:pt>
                <c:pt idx="151">
                  <c:v>8.1309000000000005</c:v>
                </c:pt>
                <c:pt idx="152">
                  <c:v>8.1268000000000011</c:v>
                </c:pt>
                <c:pt idx="153">
                  <c:v>8.1246000000000009</c:v>
                </c:pt>
                <c:pt idx="154">
                  <c:v>8.1255000000000006</c:v>
                </c:pt>
                <c:pt idx="155">
                  <c:v>8.1185000000000009</c:v>
                </c:pt>
                <c:pt idx="156">
                  <c:v>8.1168000000000013</c:v>
                </c:pt>
                <c:pt idx="157">
                  <c:v>8.1102000000000007</c:v>
                </c:pt>
                <c:pt idx="158">
                  <c:v>8.1107000000000014</c:v>
                </c:pt>
                <c:pt idx="159">
                  <c:v>8.1110000000000007</c:v>
                </c:pt>
                <c:pt idx="160">
                  <c:v>8.1308000000000007</c:v>
                </c:pt>
                <c:pt idx="161">
                  <c:v>8.1568000000000005</c:v>
                </c:pt>
                <c:pt idx="162">
                  <c:v>8.1621000000000006</c:v>
                </c:pt>
                <c:pt idx="163">
                  <c:v>8.1658000000000008</c:v>
                </c:pt>
                <c:pt idx="164">
                  <c:v>8.1617000000000015</c:v>
                </c:pt>
                <c:pt idx="165">
                  <c:v>8.1574000000000026</c:v>
                </c:pt>
                <c:pt idx="166">
                  <c:v>8.1517000000000035</c:v>
                </c:pt>
                <c:pt idx="167">
                  <c:v>8.1498000000000008</c:v>
                </c:pt>
                <c:pt idx="168">
                  <c:v>8.1772000000000009</c:v>
                </c:pt>
                <c:pt idx="169">
                  <c:v>8.1938000000000013</c:v>
                </c:pt>
                <c:pt idx="170">
                  <c:v>8.1756000000000029</c:v>
                </c:pt>
                <c:pt idx="171">
                  <c:v>8.1681000000000008</c:v>
                </c:pt>
                <c:pt idx="172">
                  <c:v>8.1603000000000012</c:v>
                </c:pt>
                <c:pt idx="173">
                  <c:v>8.1549000000000014</c:v>
                </c:pt>
                <c:pt idx="174">
                  <c:v>8.1503999999999994</c:v>
                </c:pt>
                <c:pt idx="175">
                  <c:v>8.1253000000000011</c:v>
                </c:pt>
                <c:pt idx="176">
                  <c:v>8.1140000000000008</c:v>
                </c:pt>
                <c:pt idx="177">
                  <c:v>8.1133000000000006</c:v>
                </c:pt>
                <c:pt idx="178">
                  <c:v>8.1069000000000013</c:v>
                </c:pt>
                <c:pt idx="179">
                  <c:v>8.1023999999999994</c:v>
                </c:pt>
                <c:pt idx="180">
                  <c:v>8.1035000000000004</c:v>
                </c:pt>
                <c:pt idx="181">
                  <c:v>8.1006</c:v>
                </c:pt>
                <c:pt idx="182">
                  <c:v>8.0953000000000035</c:v>
                </c:pt>
                <c:pt idx="183">
                  <c:v>8.1023999999999994</c:v>
                </c:pt>
                <c:pt idx="184">
                  <c:v>8.1041000000000007</c:v>
                </c:pt>
                <c:pt idx="185">
                  <c:v>8.1068000000000016</c:v>
                </c:pt>
                <c:pt idx="186">
                  <c:v>8.1047000000000011</c:v>
                </c:pt>
                <c:pt idx="187">
                  <c:v>8.0987000000000009</c:v>
                </c:pt>
                <c:pt idx="188">
                  <c:v>8.0988000000000007</c:v>
                </c:pt>
                <c:pt idx="189">
                  <c:v>8.0931000000000015</c:v>
                </c:pt>
                <c:pt idx="190">
                  <c:v>8.093</c:v>
                </c:pt>
                <c:pt idx="191">
                  <c:v>8.0944000000000003</c:v>
                </c:pt>
                <c:pt idx="192">
                  <c:v>8.0957000000000008</c:v>
                </c:pt>
                <c:pt idx="193">
                  <c:v>8.0944000000000003</c:v>
                </c:pt>
                <c:pt idx="194">
                  <c:v>8.0963999999999992</c:v>
                </c:pt>
                <c:pt idx="195">
                  <c:v>8.097900000000001</c:v>
                </c:pt>
                <c:pt idx="196">
                  <c:v>8.100200000000001</c:v>
                </c:pt>
                <c:pt idx="197">
                  <c:v>8.1034000000000006</c:v>
                </c:pt>
                <c:pt idx="198">
                  <c:v>8.1041000000000007</c:v>
                </c:pt>
                <c:pt idx="199">
                  <c:v>8.107800000000001</c:v>
                </c:pt>
                <c:pt idx="200">
                  <c:v>8.109</c:v>
                </c:pt>
                <c:pt idx="201">
                  <c:v>8.1087000000000007</c:v>
                </c:pt>
                <c:pt idx="202">
                  <c:v>8.1182999999999979</c:v>
                </c:pt>
                <c:pt idx="203">
                  <c:v>8.1051000000000002</c:v>
                </c:pt>
                <c:pt idx="204">
                  <c:v>8.1145000000000014</c:v>
                </c:pt>
                <c:pt idx="205">
                  <c:v>8.1179000000000006</c:v>
                </c:pt>
                <c:pt idx="206">
                  <c:v>8.1198000000000015</c:v>
                </c:pt>
                <c:pt idx="207">
                  <c:v>8.117700000000001</c:v>
                </c:pt>
                <c:pt idx="208">
                  <c:v>8.1201000000000008</c:v>
                </c:pt>
                <c:pt idx="209">
                  <c:v>8.1197000000000035</c:v>
                </c:pt>
                <c:pt idx="210">
                  <c:v>8.1226000000000003</c:v>
                </c:pt>
                <c:pt idx="211">
                  <c:v>8.1230000000000011</c:v>
                </c:pt>
                <c:pt idx="212">
                  <c:v>8.1220000000000017</c:v>
                </c:pt>
                <c:pt idx="213">
                  <c:v>8.1402999999999999</c:v>
                </c:pt>
                <c:pt idx="214">
                  <c:v>8.1411999999999978</c:v>
                </c:pt>
                <c:pt idx="215">
                  <c:v>8.1466000000000012</c:v>
                </c:pt>
                <c:pt idx="216">
                  <c:v>8.1433999999999997</c:v>
                </c:pt>
                <c:pt idx="217">
                  <c:v>8.1406000000000009</c:v>
                </c:pt>
                <c:pt idx="218">
                  <c:v>8.1446000000000005</c:v>
                </c:pt>
                <c:pt idx="219">
                  <c:v>8.1566000000000027</c:v>
                </c:pt>
                <c:pt idx="220">
                  <c:v>8.1537000000000006</c:v>
                </c:pt>
                <c:pt idx="221">
                  <c:v>8.1486000000000001</c:v>
                </c:pt>
                <c:pt idx="222">
                  <c:v>8.134500000000001</c:v>
                </c:pt>
                <c:pt idx="223">
                  <c:v>8.1331000000000007</c:v>
                </c:pt>
                <c:pt idx="224">
                  <c:v>8.1638000000000002</c:v>
                </c:pt>
                <c:pt idx="225">
                  <c:v>8.1631</c:v>
                </c:pt>
                <c:pt idx="226">
                  <c:v>8.1555</c:v>
                </c:pt>
                <c:pt idx="227">
                  <c:v>8.1487999999999978</c:v>
                </c:pt>
                <c:pt idx="228">
                  <c:v>8.1481999999999974</c:v>
                </c:pt>
                <c:pt idx="229">
                  <c:v>8.1495000000000015</c:v>
                </c:pt>
                <c:pt idx="230">
                  <c:v>8.1440999999999999</c:v>
                </c:pt>
                <c:pt idx="231">
                  <c:v>8.1447000000000003</c:v>
                </c:pt>
                <c:pt idx="232">
                  <c:v>8.1358000000000015</c:v>
                </c:pt>
                <c:pt idx="233">
                  <c:v>8.1319999999999997</c:v>
                </c:pt>
                <c:pt idx="234">
                  <c:v>8.1247000000000007</c:v>
                </c:pt>
                <c:pt idx="235">
                  <c:v>8.1174000000000017</c:v>
                </c:pt>
                <c:pt idx="236">
                  <c:v>8.1020000000000003</c:v>
                </c:pt>
                <c:pt idx="237">
                  <c:v>8.1086000000000009</c:v>
                </c:pt>
                <c:pt idx="238">
                  <c:v>8.1046000000000014</c:v>
                </c:pt>
                <c:pt idx="239">
                  <c:v>8.1003000000000007</c:v>
                </c:pt>
                <c:pt idx="240">
                  <c:v>8.0978000000000012</c:v>
                </c:pt>
                <c:pt idx="241">
                  <c:v>8.0931000000000015</c:v>
                </c:pt>
                <c:pt idx="242">
                  <c:v>8.0911000000000008</c:v>
                </c:pt>
                <c:pt idx="243">
                  <c:v>8.093</c:v>
                </c:pt>
                <c:pt idx="244">
                  <c:v>8.0910000000000011</c:v>
                </c:pt>
                <c:pt idx="245">
                  <c:v>8.0923000000000016</c:v>
                </c:pt>
                <c:pt idx="246">
                  <c:v>8.09</c:v>
                </c:pt>
                <c:pt idx="247">
                  <c:v>8.0922000000000001</c:v>
                </c:pt>
                <c:pt idx="248">
                  <c:v>8.0955000000000048</c:v>
                </c:pt>
                <c:pt idx="249">
                  <c:v>8.0923999999999996</c:v>
                </c:pt>
                <c:pt idx="250">
                  <c:v>8.0916000000000015</c:v>
                </c:pt>
                <c:pt idx="251">
                  <c:v>8.0869</c:v>
                </c:pt>
                <c:pt idx="252">
                  <c:v>8.0758000000000028</c:v>
                </c:pt>
                <c:pt idx="253">
                  <c:v>8.0714000000000006</c:v>
                </c:pt>
                <c:pt idx="254">
                  <c:v>8.0716000000000001</c:v>
                </c:pt>
                <c:pt idx="255">
                  <c:v>8.0745000000000005</c:v>
                </c:pt>
                <c:pt idx="256">
                  <c:v>8.0751000000000008</c:v>
                </c:pt>
                <c:pt idx="257">
                  <c:v>8.0755000000000052</c:v>
                </c:pt>
                <c:pt idx="258">
                  <c:v>8.077</c:v>
                </c:pt>
                <c:pt idx="259">
                  <c:v>8.0856000000000012</c:v>
                </c:pt>
                <c:pt idx="260">
                  <c:v>8.0992000000000015</c:v>
                </c:pt>
                <c:pt idx="261">
                  <c:v>8.0853000000000002</c:v>
                </c:pt>
                <c:pt idx="262">
                  <c:v>8.0853000000000002</c:v>
                </c:pt>
                <c:pt idx="263">
                  <c:v>8.0808</c:v>
                </c:pt>
                <c:pt idx="264">
                  <c:v>8.1047000000000011</c:v>
                </c:pt>
                <c:pt idx="265">
                  <c:v>8.1189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28-40B2-AD6F-C5AD0F33E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375016"/>
        <c:axId val="2103395688"/>
      </c:scatterChart>
      <c:valAx>
        <c:axId val="2103375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crossAx val="2103395688"/>
        <c:crosses val="autoZero"/>
        <c:crossBetween val="midCat"/>
      </c:valAx>
      <c:valAx>
        <c:axId val="2103395688"/>
        <c:scaling>
          <c:orientation val="minMax"/>
          <c:min val="7.9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  <c:overlay val="0"/>
        </c:title>
        <c:numFmt formatCode="#0.000" sourceLinked="1"/>
        <c:majorTickMark val="out"/>
        <c:minorTickMark val="none"/>
        <c:tickLblPos val="nextTo"/>
        <c:crossAx val="2103375016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9ED6E-9970-4DE8-87C5-5CA8BFC4371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7C3F96-B00E-449C-B0E0-16BB879EAD85}">
      <dgm:prSet phldrT="[Text]"/>
      <dgm:spPr/>
      <dgm:t>
        <a:bodyPr/>
        <a:lstStyle/>
        <a:p>
          <a:r>
            <a:rPr lang="en-GB" dirty="0" smtClean="0"/>
            <a:t>Sensor passes UUID through to base station</a:t>
          </a:r>
          <a:endParaRPr lang="en-GB" dirty="0"/>
        </a:p>
      </dgm:t>
    </dgm:pt>
    <dgm:pt modelId="{4B9D56B5-A411-4223-82A3-27B313538E3E}" type="parTrans" cxnId="{54E7768D-2853-4C0C-96C2-36ED2B2DC9B1}">
      <dgm:prSet/>
      <dgm:spPr/>
      <dgm:t>
        <a:bodyPr/>
        <a:lstStyle/>
        <a:p>
          <a:endParaRPr lang="en-GB"/>
        </a:p>
      </dgm:t>
    </dgm:pt>
    <dgm:pt modelId="{2187E18D-A620-49E3-9B4B-CFE0847A884A}" type="sibTrans" cxnId="{54E7768D-2853-4C0C-96C2-36ED2B2DC9B1}">
      <dgm:prSet/>
      <dgm:spPr/>
      <dgm:t>
        <a:bodyPr/>
        <a:lstStyle/>
        <a:p>
          <a:endParaRPr lang="en-GB"/>
        </a:p>
      </dgm:t>
    </dgm:pt>
    <dgm:pt modelId="{6E8076DC-F3BC-4F29-8942-59C6F60C0A65}">
      <dgm:prSet phldrT="[Text]"/>
      <dgm:spPr/>
      <dgm:t>
        <a:bodyPr/>
        <a:lstStyle/>
        <a:p>
          <a:r>
            <a:rPr lang="en-GB" dirty="0" smtClean="0"/>
            <a:t>Platform</a:t>
          </a:r>
          <a:endParaRPr lang="en-GB" dirty="0"/>
        </a:p>
      </dgm:t>
    </dgm:pt>
    <dgm:pt modelId="{D95AD725-97C5-4B95-96B5-16D3C02A65A1}" type="parTrans" cxnId="{44D85B0E-C672-4EB1-BEBB-F4A353406DD0}">
      <dgm:prSet/>
      <dgm:spPr/>
      <dgm:t>
        <a:bodyPr/>
        <a:lstStyle/>
        <a:p>
          <a:endParaRPr lang="en-GB"/>
        </a:p>
      </dgm:t>
    </dgm:pt>
    <dgm:pt modelId="{2EBC7983-C418-47D4-9744-4CF768FFF9E2}" type="sibTrans" cxnId="{44D85B0E-C672-4EB1-BEBB-F4A353406DD0}">
      <dgm:prSet/>
      <dgm:spPr/>
      <dgm:t>
        <a:bodyPr/>
        <a:lstStyle/>
        <a:p>
          <a:endParaRPr lang="en-GB"/>
        </a:p>
      </dgm:t>
    </dgm:pt>
    <dgm:pt modelId="{D93EE838-C45B-4A16-AB5F-01F9A0AC1C3C}">
      <dgm:prSet phldrT="[Text]"/>
      <dgm:spPr/>
      <dgm:t>
        <a:bodyPr/>
        <a:lstStyle/>
        <a:p>
          <a:r>
            <a:rPr lang="en-GB" dirty="0" smtClean="0"/>
            <a:t>Satellite</a:t>
          </a:r>
          <a:endParaRPr lang="en-GB" dirty="0"/>
        </a:p>
      </dgm:t>
    </dgm:pt>
    <dgm:pt modelId="{AE8B4373-4B6B-4389-B0F7-5D346FDCDE4E}" type="parTrans" cxnId="{930985A6-7951-41CA-8E17-ECBBAD503AFB}">
      <dgm:prSet/>
      <dgm:spPr/>
      <dgm:t>
        <a:bodyPr/>
        <a:lstStyle/>
        <a:p>
          <a:endParaRPr lang="en-GB"/>
        </a:p>
      </dgm:t>
    </dgm:pt>
    <dgm:pt modelId="{09C32CE9-988B-45A6-BB71-4D651AD462F1}" type="sibTrans" cxnId="{930985A6-7951-41CA-8E17-ECBBAD503AFB}">
      <dgm:prSet/>
      <dgm:spPr/>
      <dgm:t>
        <a:bodyPr/>
        <a:lstStyle/>
        <a:p>
          <a:endParaRPr lang="en-GB"/>
        </a:p>
      </dgm:t>
    </dgm:pt>
    <dgm:pt modelId="{8D446824-44D3-4D5F-A438-B9316D5D4B75}">
      <dgm:prSet phldrT="[Text]"/>
      <dgm:spPr/>
      <dgm:t>
        <a:bodyPr/>
        <a:lstStyle/>
        <a:p>
          <a:r>
            <a:rPr lang="en-GB" dirty="0" smtClean="0"/>
            <a:t>Base station/</a:t>
          </a:r>
        </a:p>
        <a:p>
          <a:r>
            <a:rPr lang="en-GB" dirty="0" smtClean="0"/>
            <a:t>Data centre</a:t>
          </a:r>
        </a:p>
      </dgm:t>
    </dgm:pt>
    <dgm:pt modelId="{E0ED4C30-0E5F-45FB-8BB9-D580BF2066F5}" type="parTrans" cxnId="{805F5459-FEE2-4E56-95FF-85607BDE0D6D}">
      <dgm:prSet/>
      <dgm:spPr/>
      <dgm:t>
        <a:bodyPr/>
        <a:lstStyle/>
        <a:p>
          <a:endParaRPr lang="en-GB"/>
        </a:p>
      </dgm:t>
    </dgm:pt>
    <dgm:pt modelId="{AB35F575-7CE9-4FC4-B388-DCD46C323D9E}" type="sibTrans" cxnId="{805F5459-FEE2-4E56-95FF-85607BDE0D6D}">
      <dgm:prSet/>
      <dgm:spPr/>
      <dgm:t>
        <a:bodyPr/>
        <a:lstStyle/>
        <a:p>
          <a:endParaRPr lang="en-GB"/>
        </a:p>
      </dgm:t>
    </dgm:pt>
    <dgm:pt modelId="{BE883FAC-B618-4CBD-B98D-A761A85699F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Data delivery by SOS server and linked ocean data server</a:t>
          </a:r>
          <a:endParaRPr lang="en-GB" sz="1800" dirty="0">
            <a:solidFill>
              <a:schemeClr val="bg1"/>
            </a:solidFill>
          </a:endParaRPr>
        </a:p>
      </dgm:t>
    </dgm:pt>
    <dgm:pt modelId="{061192A0-9C9F-4348-A9D3-3ABA16286B71}" type="parTrans" cxnId="{74645C1D-5E86-4562-BFDB-821F86A9423B}">
      <dgm:prSet/>
      <dgm:spPr/>
      <dgm:t>
        <a:bodyPr/>
        <a:lstStyle/>
        <a:p>
          <a:endParaRPr lang="en-GB"/>
        </a:p>
      </dgm:t>
    </dgm:pt>
    <dgm:pt modelId="{3704E2F9-80A4-49E9-BC2A-10A36FBACA3C}" type="sibTrans" cxnId="{74645C1D-5E86-4562-BFDB-821F86A9423B}">
      <dgm:prSet/>
      <dgm:spPr/>
      <dgm:t>
        <a:bodyPr/>
        <a:lstStyle/>
        <a:p>
          <a:endParaRPr lang="en-GB"/>
        </a:p>
      </dgm:t>
    </dgm:pt>
    <dgm:pt modelId="{A0138E00-FB30-4E2A-B5C0-A8876E147982}" type="pres">
      <dgm:prSet presAssocID="{ECF9ED6E-9970-4DE8-87C5-5CA8BFC4371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C020F78E-2C11-4E44-8EEF-5011A4EDD292}" type="pres">
      <dgm:prSet presAssocID="{ECF9ED6E-9970-4DE8-87C5-5CA8BFC43710}" presName="arrowNode" presStyleLbl="node1" presStyleIdx="0" presStyleCnt="1"/>
      <dgm:spPr/>
    </dgm:pt>
    <dgm:pt modelId="{6C81AABB-EFF4-4095-82ED-90CCA99C4996}" type="pres">
      <dgm:prSet presAssocID="{BF7C3F96-B00E-449C-B0E0-16BB879EAD85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B9A36B-DFE9-4641-A449-62ACE15F4647}" type="pres">
      <dgm:prSet presAssocID="{6E8076DC-F3BC-4F29-8942-59C6F60C0A65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C503DF-3387-44B9-97EA-DE978F137FD3}" type="pres">
      <dgm:prSet presAssocID="{2EBC7983-C418-47D4-9744-4CF768FFF9E2}" presName="dotNode2" presStyleCnt="0"/>
      <dgm:spPr/>
    </dgm:pt>
    <dgm:pt modelId="{D892109E-BF70-4C59-B902-417A49F2672D}" type="pres">
      <dgm:prSet presAssocID="{2EBC7983-C418-47D4-9744-4CF768FFF9E2}" presName="dotRepeatNode" presStyleLbl="fgShp" presStyleIdx="0" presStyleCnt="3"/>
      <dgm:spPr/>
      <dgm:t>
        <a:bodyPr/>
        <a:lstStyle/>
        <a:p>
          <a:endParaRPr lang="en-GB"/>
        </a:p>
      </dgm:t>
    </dgm:pt>
    <dgm:pt modelId="{02565449-A8B3-420A-A59A-F0CD99B3817A}" type="pres">
      <dgm:prSet presAssocID="{D93EE838-C45B-4A16-AB5F-01F9A0AC1C3C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0F465-9B88-4047-9EE2-326DD58ED140}" type="pres">
      <dgm:prSet presAssocID="{09C32CE9-988B-45A6-BB71-4D651AD462F1}" presName="dotNode3" presStyleCnt="0"/>
      <dgm:spPr/>
    </dgm:pt>
    <dgm:pt modelId="{C09F6C88-8A20-4816-B2A0-18271A7E6AD9}" type="pres">
      <dgm:prSet presAssocID="{09C32CE9-988B-45A6-BB71-4D651AD462F1}" presName="dotRepeatNode" presStyleLbl="fgShp" presStyleIdx="1" presStyleCnt="3"/>
      <dgm:spPr/>
      <dgm:t>
        <a:bodyPr/>
        <a:lstStyle/>
        <a:p>
          <a:endParaRPr lang="en-GB"/>
        </a:p>
      </dgm:t>
    </dgm:pt>
    <dgm:pt modelId="{ED305832-0CAF-434C-BEBE-3CC6F2FDA635}" type="pres">
      <dgm:prSet presAssocID="{8D446824-44D3-4D5F-A438-B9316D5D4B75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07F29B-DB12-4635-9C9F-26FE85ECA488}" type="pres">
      <dgm:prSet presAssocID="{AB35F575-7CE9-4FC4-B388-DCD46C323D9E}" presName="dotNode4" presStyleCnt="0"/>
      <dgm:spPr/>
    </dgm:pt>
    <dgm:pt modelId="{6F3D0927-B534-4B60-98C5-8C0B36E9ED90}" type="pres">
      <dgm:prSet presAssocID="{AB35F575-7CE9-4FC4-B388-DCD46C323D9E}" presName="dotRepeatNode" presStyleLbl="fgShp" presStyleIdx="2" presStyleCnt="3"/>
      <dgm:spPr/>
      <dgm:t>
        <a:bodyPr/>
        <a:lstStyle/>
        <a:p>
          <a:endParaRPr lang="en-GB"/>
        </a:p>
      </dgm:t>
    </dgm:pt>
    <dgm:pt modelId="{274239B2-9317-4C25-B5AE-3FDEC5AB708E}" type="pres">
      <dgm:prSet presAssocID="{BE883FAC-B618-4CBD-B98D-A761A85699F6}" presName="txNode5" presStyleLbl="revTx" presStyleIdx="4" presStyleCnt="5" custLinFactNeighborY="86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6105F9-BB7B-433C-B550-BABC97C26E5B}" type="presOf" srcId="{D93EE838-C45B-4A16-AB5F-01F9A0AC1C3C}" destId="{02565449-A8B3-420A-A59A-F0CD99B3817A}" srcOrd="0" destOrd="0" presId="urn:microsoft.com/office/officeart/2009/3/layout/DescendingProcess"/>
    <dgm:cxn modelId="{74645C1D-5E86-4562-BFDB-821F86A9423B}" srcId="{ECF9ED6E-9970-4DE8-87C5-5CA8BFC43710}" destId="{BE883FAC-B618-4CBD-B98D-A761A85699F6}" srcOrd="4" destOrd="0" parTransId="{061192A0-9C9F-4348-A9D3-3ABA16286B71}" sibTransId="{3704E2F9-80A4-49E9-BC2A-10A36FBACA3C}"/>
    <dgm:cxn modelId="{930985A6-7951-41CA-8E17-ECBBAD503AFB}" srcId="{ECF9ED6E-9970-4DE8-87C5-5CA8BFC43710}" destId="{D93EE838-C45B-4A16-AB5F-01F9A0AC1C3C}" srcOrd="2" destOrd="0" parTransId="{AE8B4373-4B6B-4389-B0F7-5D346FDCDE4E}" sibTransId="{09C32CE9-988B-45A6-BB71-4D651AD462F1}"/>
    <dgm:cxn modelId="{805F5459-FEE2-4E56-95FF-85607BDE0D6D}" srcId="{ECF9ED6E-9970-4DE8-87C5-5CA8BFC43710}" destId="{8D446824-44D3-4D5F-A438-B9316D5D4B75}" srcOrd="3" destOrd="0" parTransId="{E0ED4C30-0E5F-45FB-8BB9-D580BF2066F5}" sibTransId="{AB35F575-7CE9-4FC4-B388-DCD46C323D9E}"/>
    <dgm:cxn modelId="{F90E1386-8F29-456F-A7DD-B37FAABE35BC}" type="presOf" srcId="{2EBC7983-C418-47D4-9744-4CF768FFF9E2}" destId="{D892109E-BF70-4C59-B902-417A49F2672D}" srcOrd="0" destOrd="0" presId="urn:microsoft.com/office/officeart/2009/3/layout/DescendingProcess"/>
    <dgm:cxn modelId="{61E96E23-7C65-44A0-826D-09DBB3EFA59F}" type="presOf" srcId="{BE883FAC-B618-4CBD-B98D-A761A85699F6}" destId="{274239B2-9317-4C25-B5AE-3FDEC5AB708E}" srcOrd="0" destOrd="0" presId="urn:microsoft.com/office/officeart/2009/3/layout/DescendingProcess"/>
    <dgm:cxn modelId="{427B2075-0590-49B2-B31B-EC45C68E4BEF}" type="presOf" srcId="{AB35F575-7CE9-4FC4-B388-DCD46C323D9E}" destId="{6F3D0927-B534-4B60-98C5-8C0B36E9ED90}" srcOrd="0" destOrd="0" presId="urn:microsoft.com/office/officeart/2009/3/layout/DescendingProcess"/>
    <dgm:cxn modelId="{0926F5AB-6291-4496-B72F-36FF9A24DCB4}" type="presOf" srcId="{09C32CE9-988B-45A6-BB71-4D651AD462F1}" destId="{C09F6C88-8A20-4816-B2A0-18271A7E6AD9}" srcOrd="0" destOrd="0" presId="urn:microsoft.com/office/officeart/2009/3/layout/DescendingProcess"/>
    <dgm:cxn modelId="{78B310A9-C660-4099-8274-6B656ED0B4F2}" type="presOf" srcId="{8D446824-44D3-4D5F-A438-B9316D5D4B75}" destId="{ED305832-0CAF-434C-BEBE-3CC6F2FDA635}" srcOrd="0" destOrd="0" presId="urn:microsoft.com/office/officeart/2009/3/layout/DescendingProcess"/>
    <dgm:cxn modelId="{44D85B0E-C672-4EB1-BEBB-F4A353406DD0}" srcId="{ECF9ED6E-9970-4DE8-87C5-5CA8BFC43710}" destId="{6E8076DC-F3BC-4F29-8942-59C6F60C0A65}" srcOrd="1" destOrd="0" parTransId="{D95AD725-97C5-4B95-96B5-16D3C02A65A1}" sibTransId="{2EBC7983-C418-47D4-9744-4CF768FFF9E2}"/>
    <dgm:cxn modelId="{2D4D16FD-FD4F-4D30-B9EB-C9CFF3FA59FC}" type="presOf" srcId="{BF7C3F96-B00E-449C-B0E0-16BB879EAD85}" destId="{6C81AABB-EFF4-4095-82ED-90CCA99C4996}" srcOrd="0" destOrd="0" presId="urn:microsoft.com/office/officeart/2009/3/layout/DescendingProcess"/>
    <dgm:cxn modelId="{54E7768D-2853-4C0C-96C2-36ED2B2DC9B1}" srcId="{ECF9ED6E-9970-4DE8-87C5-5CA8BFC43710}" destId="{BF7C3F96-B00E-449C-B0E0-16BB879EAD85}" srcOrd="0" destOrd="0" parTransId="{4B9D56B5-A411-4223-82A3-27B313538E3E}" sibTransId="{2187E18D-A620-49E3-9B4B-CFE0847A884A}"/>
    <dgm:cxn modelId="{87C62EC5-6749-4C22-BAF5-B4DE12A2788B}" type="presOf" srcId="{ECF9ED6E-9970-4DE8-87C5-5CA8BFC43710}" destId="{A0138E00-FB30-4E2A-B5C0-A8876E147982}" srcOrd="0" destOrd="0" presId="urn:microsoft.com/office/officeart/2009/3/layout/DescendingProcess"/>
    <dgm:cxn modelId="{5A330530-9C32-471C-8292-42D68CEE542B}" type="presOf" srcId="{6E8076DC-F3BC-4F29-8942-59C6F60C0A65}" destId="{F6B9A36B-DFE9-4641-A449-62ACE15F4647}" srcOrd="0" destOrd="0" presId="urn:microsoft.com/office/officeart/2009/3/layout/DescendingProcess"/>
    <dgm:cxn modelId="{BC522260-653A-4A5F-B9A3-7A621FA78AF2}" type="presParOf" srcId="{A0138E00-FB30-4E2A-B5C0-A8876E147982}" destId="{C020F78E-2C11-4E44-8EEF-5011A4EDD292}" srcOrd="0" destOrd="0" presId="urn:microsoft.com/office/officeart/2009/3/layout/DescendingProcess"/>
    <dgm:cxn modelId="{77ADEFF1-9686-4F3D-A0FF-71DA6E560198}" type="presParOf" srcId="{A0138E00-FB30-4E2A-B5C0-A8876E147982}" destId="{6C81AABB-EFF4-4095-82ED-90CCA99C4996}" srcOrd="1" destOrd="0" presId="urn:microsoft.com/office/officeart/2009/3/layout/DescendingProcess"/>
    <dgm:cxn modelId="{DBEE4F53-D0EE-4652-9ADB-3DA384D665BF}" type="presParOf" srcId="{A0138E00-FB30-4E2A-B5C0-A8876E147982}" destId="{F6B9A36B-DFE9-4641-A449-62ACE15F4647}" srcOrd="2" destOrd="0" presId="urn:microsoft.com/office/officeart/2009/3/layout/DescendingProcess"/>
    <dgm:cxn modelId="{4C8DA58D-6E14-4AA0-9EA4-E43258F919B0}" type="presParOf" srcId="{A0138E00-FB30-4E2A-B5C0-A8876E147982}" destId="{17C503DF-3387-44B9-97EA-DE978F137FD3}" srcOrd="3" destOrd="0" presId="urn:microsoft.com/office/officeart/2009/3/layout/DescendingProcess"/>
    <dgm:cxn modelId="{D1FBA344-78DC-4FC7-9BB2-FB394F90C44F}" type="presParOf" srcId="{17C503DF-3387-44B9-97EA-DE978F137FD3}" destId="{D892109E-BF70-4C59-B902-417A49F2672D}" srcOrd="0" destOrd="0" presId="urn:microsoft.com/office/officeart/2009/3/layout/DescendingProcess"/>
    <dgm:cxn modelId="{18702E50-5D4B-4ECA-B5F4-0378F1ABE53F}" type="presParOf" srcId="{A0138E00-FB30-4E2A-B5C0-A8876E147982}" destId="{02565449-A8B3-420A-A59A-F0CD99B3817A}" srcOrd="4" destOrd="0" presId="urn:microsoft.com/office/officeart/2009/3/layout/DescendingProcess"/>
    <dgm:cxn modelId="{1D17751E-0AA1-4DBD-854C-EC654FBFEB4F}" type="presParOf" srcId="{A0138E00-FB30-4E2A-B5C0-A8876E147982}" destId="{08F0F465-9B88-4047-9EE2-326DD58ED140}" srcOrd="5" destOrd="0" presId="urn:microsoft.com/office/officeart/2009/3/layout/DescendingProcess"/>
    <dgm:cxn modelId="{DEBDF2BC-822A-4020-A354-2795DF98DFA0}" type="presParOf" srcId="{08F0F465-9B88-4047-9EE2-326DD58ED140}" destId="{C09F6C88-8A20-4816-B2A0-18271A7E6AD9}" srcOrd="0" destOrd="0" presId="urn:microsoft.com/office/officeart/2009/3/layout/DescendingProcess"/>
    <dgm:cxn modelId="{0668E8FF-5B41-42F7-A95A-46D0EDAB760C}" type="presParOf" srcId="{A0138E00-FB30-4E2A-B5C0-A8876E147982}" destId="{ED305832-0CAF-434C-BEBE-3CC6F2FDA635}" srcOrd="6" destOrd="0" presId="urn:microsoft.com/office/officeart/2009/3/layout/DescendingProcess"/>
    <dgm:cxn modelId="{AEBB867A-0A1B-46EF-AC50-8D9EBA0D1305}" type="presParOf" srcId="{A0138E00-FB30-4E2A-B5C0-A8876E147982}" destId="{F107F29B-DB12-4635-9C9F-26FE85ECA488}" srcOrd="7" destOrd="0" presId="urn:microsoft.com/office/officeart/2009/3/layout/DescendingProcess"/>
    <dgm:cxn modelId="{EBCD8652-98AD-4EDE-BAA0-4767DDFC9539}" type="presParOf" srcId="{F107F29B-DB12-4635-9C9F-26FE85ECA488}" destId="{6F3D0927-B534-4B60-98C5-8C0B36E9ED90}" srcOrd="0" destOrd="0" presId="urn:microsoft.com/office/officeart/2009/3/layout/DescendingProcess"/>
    <dgm:cxn modelId="{90A7681F-E971-45E0-B633-7CE21F4BC5F9}" type="presParOf" srcId="{A0138E00-FB30-4E2A-B5C0-A8876E147982}" destId="{274239B2-9317-4C25-B5AE-3FDEC5AB708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0F78E-2C11-4E44-8EEF-5011A4EDD292}">
      <dsp:nvSpPr>
        <dsp:cNvPr id="0" name=""/>
        <dsp:cNvSpPr/>
      </dsp:nvSpPr>
      <dsp:spPr>
        <a:xfrm rot="4396374">
          <a:off x="1512168" y="1031689"/>
          <a:ext cx="4475633" cy="312119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2109E-BF70-4C59-B902-417A49F2672D}">
      <dsp:nvSpPr>
        <dsp:cNvPr id="0" name=""/>
        <dsp:cNvSpPr/>
      </dsp:nvSpPr>
      <dsp:spPr>
        <a:xfrm>
          <a:off x="3188755" y="1439238"/>
          <a:ext cx="113023" cy="11302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F6C88-8A20-4816-B2A0-18271A7E6AD9}">
      <dsp:nvSpPr>
        <dsp:cNvPr id="0" name=""/>
        <dsp:cNvSpPr/>
      </dsp:nvSpPr>
      <dsp:spPr>
        <a:xfrm>
          <a:off x="3962656" y="2063461"/>
          <a:ext cx="113023" cy="11302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D0927-B534-4B60-98C5-8C0B36E9ED90}">
      <dsp:nvSpPr>
        <dsp:cNvPr id="0" name=""/>
        <dsp:cNvSpPr/>
      </dsp:nvSpPr>
      <dsp:spPr>
        <a:xfrm>
          <a:off x="4542655" y="2793449"/>
          <a:ext cx="113023" cy="11302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1AABB-EFF4-4095-82ED-90CCA99C4996}">
      <dsp:nvSpPr>
        <dsp:cNvPr id="0" name=""/>
        <dsp:cNvSpPr/>
      </dsp:nvSpPr>
      <dsp:spPr>
        <a:xfrm>
          <a:off x="1212135" y="0"/>
          <a:ext cx="2110122" cy="8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Sensor passes UUID through to base station</a:t>
          </a:r>
          <a:endParaRPr lang="en-GB" sz="1900" kern="1200" dirty="0"/>
        </a:p>
      </dsp:txBody>
      <dsp:txXfrm>
        <a:off x="1212135" y="0"/>
        <a:ext cx="2110122" cy="829532"/>
      </dsp:txXfrm>
    </dsp:sp>
    <dsp:sp modelId="{F6B9A36B-DFE9-4641-A449-62ACE15F4647}">
      <dsp:nvSpPr>
        <dsp:cNvPr id="0" name=""/>
        <dsp:cNvSpPr/>
      </dsp:nvSpPr>
      <dsp:spPr>
        <a:xfrm>
          <a:off x="3835531" y="1080984"/>
          <a:ext cx="3079638" cy="8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Platform</a:t>
          </a:r>
          <a:endParaRPr lang="en-GB" sz="1900" kern="1200" dirty="0"/>
        </a:p>
      </dsp:txBody>
      <dsp:txXfrm>
        <a:off x="3835531" y="1080984"/>
        <a:ext cx="3079638" cy="829532"/>
      </dsp:txXfrm>
    </dsp:sp>
    <dsp:sp modelId="{02565449-A8B3-420A-A59A-F0CD99B3817A}">
      <dsp:nvSpPr>
        <dsp:cNvPr id="0" name=""/>
        <dsp:cNvSpPr/>
      </dsp:nvSpPr>
      <dsp:spPr>
        <a:xfrm>
          <a:off x="1212135" y="1705207"/>
          <a:ext cx="2452304" cy="8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Satellite</a:t>
          </a:r>
          <a:endParaRPr lang="en-GB" sz="1900" kern="1200" dirty="0"/>
        </a:p>
      </dsp:txBody>
      <dsp:txXfrm>
        <a:off x="1212135" y="1705207"/>
        <a:ext cx="2452304" cy="829532"/>
      </dsp:txXfrm>
    </dsp:sp>
    <dsp:sp modelId="{ED305832-0CAF-434C-BEBE-3CC6F2FDA635}">
      <dsp:nvSpPr>
        <dsp:cNvPr id="0" name=""/>
        <dsp:cNvSpPr/>
      </dsp:nvSpPr>
      <dsp:spPr>
        <a:xfrm>
          <a:off x="5033168" y="2435195"/>
          <a:ext cx="1882001" cy="82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Base station/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Data centre</a:t>
          </a:r>
        </a:p>
      </dsp:txBody>
      <dsp:txXfrm>
        <a:off x="5033168" y="2435195"/>
        <a:ext cx="1882001" cy="829532"/>
      </dsp:txXfrm>
    </dsp:sp>
    <dsp:sp modelId="{274239B2-9317-4C25-B5AE-3FDEC5AB708E}">
      <dsp:nvSpPr>
        <dsp:cNvPr id="0" name=""/>
        <dsp:cNvSpPr/>
      </dsp:nvSpPr>
      <dsp:spPr>
        <a:xfrm>
          <a:off x="4063652" y="4355043"/>
          <a:ext cx="2851516" cy="829532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Data delivery by SOS server and linked ocean data server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4063652" y="4355043"/>
        <a:ext cx="2851516" cy="829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E2D8-414D-664A-BEF5-0F224C76AA56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3FA3-C27A-C940-A03B-807B8928F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DD03-0B65-034A-993A-8EB34680585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C006-18E9-2F45-B3B6-235A09545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5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How it will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DC1F-FFAA-4DEC-B84C-AB851BC998C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9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3C2D-E4F9-43D6-B969-D7AFA4EE34F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49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</a:t>
            </a:r>
            <a:r>
              <a:rPr lang="fr-FR" baseline="0" dirty="0" smtClean="0"/>
              <a:t> Patrice: les performances ne sont pas mentionnées dans le rapport DOW de </a:t>
            </a:r>
            <a:r>
              <a:rPr lang="fr-FR" baseline="0" dirty="0" err="1" smtClean="0"/>
              <a:t>SenseOCEAN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C006-18E9-2F45-B3B6-235A0954512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7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built the group to develop all aspects of environmental observation systems including: analytical assays (reagent systems); microfluidics theory and design; design and fabrication of lab on chip (including with low-cost manufacture), electronics, optics, integrated systems, integration with platforms development of platforms and communication systems, developing and implementing standards for data quality and flow . This technology is optimised for each application, be that oceanography, river or coastal monitoring, industrial or defence applications.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8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Manganese,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arsnic</a:t>
            </a:r>
            <a:r>
              <a:rPr lang="en-GB" baseline="0" dirty="0" smtClean="0"/>
              <a:t>, copper, H2S, other abs-based assays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Gliders undulating path, long term deployments weeks-months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4448DFC-BD5B-C641-8E47-EEC165948FF2}" type="slidenum">
              <a:rPr lang="en-GB" sz="1200"/>
              <a:pPr/>
              <a:t>18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Southwest approaches / Celtic Sea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82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Onset of stratification coincides with start of the spring bloom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Results in large drawdown of Nitrate in surface waters from 6 µM to ~ 1.5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of this is captured by the nitrate sensor on the glider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70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 days for </a:t>
            </a:r>
            <a:r>
              <a:rPr lang="en-US" dirty="0" err="1" smtClean="0"/>
              <a:t>fluorimetr</a:t>
            </a:r>
            <a:r>
              <a:rPr lang="en-US" dirty="0" smtClean="0"/>
              <a:t> in Arctic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years nutrients in UK </a:t>
            </a:r>
            <a:r>
              <a:rPr lang="en-US" baseline="0" dirty="0" err="1" smtClean="0"/>
              <a:t>harbour</a:t>
            </a:r>
            <a:endParaRPr lang="en-US" baseline="0" dirty="0" smtClean="0"/>
          </a:p>
          <a:p>
            <a:r>
              <a:rPr lang="en-US" baseline="0" dirty="0" smtClean="0"/>
              <a:t>Chile, Med, Baltic, Pacific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C006-18E9-2F45-B3B6-235A095451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A1D-66BD-944F-8E01-BF9D85F7AFE8}" type="datetime1">
              <a:rPr lang="en-GB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BF5D-B3AD-2C46-8A6F-643D34FAB79B}" type="datetime1">
              <a:rPr lang="en-GB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8651-259F-4040-AE4F-0CC54829FFF1}" type="datetime1">
              <a:rPr lang="en-GB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51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CD7E-B06B-5748-A7D1-95AFFFC7C099}" type="datetime1">
              <a:rPr lang="en-GB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49A7-8A61-5C46-8BD5-D8D2AA7E6051}" type="datetime1">
              <a:rPr lang="en-GB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C409-A8BF-4D4A-9A67-FE5ABBD99605}" type="datetime1">
              <a:rPr lang="en-GB" smtClean="0"/>
              <a:t>22/06/2017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25FC-3179-244F-9061-D2978FEB93CC}" type="datetime1">
              <a:rPr lang="en-GB" smtClean="0"/>
              <a:t>22/06/2017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872E-43DD-7B4F-AEC2-51203970293E}" type="datetime1">
              <a:rPr lang="en-GB" smtClean="0"/>
              <a:t>22/06/2017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01A-F1AF-A044-8BFE-EA2A143EE94C}" type="datetime1">
              <a:rPr lang="en-GB" smtClean="0"/>
              <a:t>22/06/2017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CAD4-07CF-E748-A2D1-9E2C9D5752C2}" type="datetime1">
              <a:rPr lang="en-GB" smtClean="0"/>
              <a:t>22/06/2017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D09-2FF0-DE48-9205-DE9D1D448321}" type="datetime1">
              <a:rPr lang="en-GB" smtClean="0"/>
              <a:t>22/06/2017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255C6A-6D32-9E40-AA07-EF10017DB593}" type="datetime1">
              <a:rPr lang="en-GB" smtClean="0"/>
              <a:t>22/06/2017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7421" y="6286518"/>
            <a:ext cx="3786691" cy="365125"/>
          </a:xfrm>
        </p:spPr>
        <p:txBody>
          <a:bodyPr/>
          <a:lstStyle/>
          <a:p>
            <a:r>
              <a:rPr lang="en-US" dirty="0" smtClean="0"/>
              <a:t>SenseOCEAN: Marine sensors for the 21st century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3" name="Picture 2" descr="flag_yellow_lo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153" y="2439638"/>
            <a:ext cx="86712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SenseOCEAN</a:t>
            </a:r>
            <a:r>
              <a:rPr lang="en-GB" sz="2000" b="1" dirty="0"/>
              <a:t>: Development of biogeochemical sensors for autonomous platforms and </a:t>
            </a:r>
            <a:r>
              <a:rPr lang="en-GB" sz="2000" b="1" dirty="0" smtClean="0"/>
              <a:t>observatories</a:t>
            </a:r>
          </a:p>
          <a:p>
            <a:pPr algn="ctr"/>
            <a:endParaRPr lang="en-US" dirty="0"/>
          </a:p>
          <a:p>
            <a:pPr algn="ctr">
              <a:defRPr/>
            </a:pPr>
            <a:r>
              <a:rPr lang="en-US" dirty="0"/>
              <a:t>Professor </a:t>
            </a:r>
            <a:r>
              <a:rPr lang="en-US" dirty="0" smtClean="0"/>
              <a:t>Matt Mowlem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National Oceanography Centre</a:t>
            </a:r>
          </a:p>
          <a:p>
            <a:pPr algn="ctr">
              <a:defRPr/>
            </a:pPr>
            <a:r>
              <a:rPr lang="en-US" dirty="0" smtClean="0"/>
              <a:t>Southampton</a:t>
            </a:r>
          </a:p>
          <a:p>
            <a:pPr algn="ctr">
              <a:defRPr/>
            </a:pPr>
            <a:r>
              <a:rPr lang="en-US" dirty="0" smtClean="0"/>
              <a:t>U.K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95313" y="3278188"/>
          <a:ext cx="7755660" cy="2852736"/>
        </p:xfrm>
        <a:graphic>
          <a:graphicData uri="http://schemas.openxmlformats.org/drawingml/2006/table">
            <a:tbl>
              <a:tblPr/>
              <a:tblGrid>
                <a:gridCol w="129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3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25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UV (BTEX)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UV (PAH)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UV (Tryptophan)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Algae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Fluorescence Channel 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  <a:endParaRPr kumimoji="0" lang="en-GB" alt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B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685/30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  <a:endParaRPr kumimoji="0" lang="en-GB" alt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B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685/30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280</a:t>
                      </a:r>
                      <a:endParaRPr kumimoji="0" lang="en-GB" alt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B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685/30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450, 470, 530 &amp; 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685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Fluorescence Channel 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  <a:endParaRPr kumimoji="0" lang="en-GB" alt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99B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310/15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365/50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365/50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99B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Fluorescence Channel 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em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450/55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450/55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450/55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99B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Absorbance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450, 470, 530 &amp; 620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Turbidity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ex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860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860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860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99B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860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28" name="Rectangle 3"/>
          <p:cNvSpPr>
            <a:spLocks noChangeArrowheads="1"/>
          </p:cNvSpPr>
          <p:nvPr/>
        </p:nvSpPr>
        <p:spPr bwMode="auto">
          <a:xfrm>
            <a:off x="250825" y="212725"/>
            <a:ext cx="6769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dirty="0"/>
              <a:t>T3.4/D3.3/MS11:</a:t>
            </a:r>
          </a:p>
          <a:p>
            <a:r>
              <a:rPr lang="en-GB" altLang="en-US" sz="3200" dirty="0" smtClean="0"/>
              <a:t>Updated sensor variants</a:t>
            </a:r>
            <a:endParaRPr lang="en-GB" altLang="en-US" sz="32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223578"/>
            <a:ext cx="6230983" cy="196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6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SenseOcean</a:t>
            </a:r>
            <a:r>
              <a:rPr lang="en-US" sz="2400" b="1" dirty="0" smtClean="0"/>
              <a:t> Equipment/sensors test in Kiel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/>
              <a:t>Emilio Garcia-Robledo; Niels Peter Revsbech (Aarhus University)</a:t>
            </a:r>
            <a:endParaRPr lang="en-US" b="1" dirty="0"/>
          </a:p>
        </p:txBody>
      </p:sp>
      <p:pic>
        <p:nvPicPr>
          <p:cNvPr id="1028" name="Picture 4" descr="G:\DCIM\101_PANA\P10106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9" r="7510"/>
          <a:stretch/>
        </p:blipFill>
        <p:spPr bwMode="auto">
          <a:xfrm rot="16200000">
            <a:off x="-1011428" y="2778981"/>
            <a:ext cx="5137756" cy="2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CIM\101_PANA\P10106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7284" y="3064566"/>
            <a:ext cx="4292168" cy="32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3804" y="5083369"/>
            <a:ext cx="105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-STOX</a:t>
            </a:r>
            <a:endParaRPr lang="da-DK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9098" y="5268878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O-STOX</a:t>
            </a:r>
            <a:endParaRPr lang="da-DK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11690" y="1069820"/>
            <a:ext cx="58412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STOX based sensors for O2 and N20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Electrochem</a:t>
            </a:r>
            <a:r>
              <a:rPr lang="en-US" sz="2000" smtClean="0"/>
              <a:t> CO2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5031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optode_sketch_triple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8" y="2528099"/>
            <a:ext cx="5439081" cy="319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62404" y="1523225"/>
            <a:ext cx="6801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Led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by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TUG/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Pyroscience</a:t>
            </a:r>
            <a:endParaRPr lang="fr-FR" dirty="0">
              <a:solidFill>
                <a:prstClr val="black"/>
              </a:solidFill>
              <a:latin typeface="Calibri"/>
            </a:endParaRPr>
          </a:p>
          <a:p>
            <a:endParaRPr lang="fr-FR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prstClr val="black"/>
                </a:solidFill>
                <a:latin typeface="Calibri"/>
                <a:sym typeface="Wingdings" pitchFamily="2" charset="2"/>
              </a:rPr>
              <a:t>Principle</a:t>
            </a: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: Fluorescence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prstClr val="black"/>
                </a:solidFill>
                <a:latin typeface="Calibri"/>
                <a:sym typeface="Wingdings" pitchFamily="2" charset="2"/>
              </a:rPr>
              <a:t>Parameters</a:t>
            </a: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O</a:t>
            </a:r>
            <a:r>
              <a:rPr lang="fr-FR" baseline="-25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2</a:t>
            </a: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pH,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CO</a:t>
            </a:r>
            <a:r>
              <a:rPr lang="fr-FR" baseline="-25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2</a:t>
            </a: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/>
                <a:sym typeface="Wingdings" pitchFamily="2" charset="2"/>
              </a:rPr>
              <a:t>Objectives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Accuracy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of pCO2: ±1 µ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atm</a:t>
            </a:r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Accuracy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of pH: ±0.001 pH</a:t>
            </a:r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Accuracy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of O</a:t>
            </a:r>
            <a:r>
              <a:rPr lang="fr-FR" sz="16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: &lt;3µmol/l</a:t>
            </a:r>
            <a:endParaRPr lang="fr-FR" sz="160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baseline="-25000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endParaRPr lang="fr-FR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3" name="Titre 2"/>
          <p:cNvSpPr txBox="1">
            <a:spLocks/>
          </p:cNvSpPr>
          <p:nvPr/>
        </p:nvSpPr>
        <p:spPr>
          <a:xfrm>
            <a:off x="0" y="148905"/>
            <a:ext cx="6512511" cy="8686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fr-FR" sz="36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1F497D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</a:rPr>
              <a:t>Optodes</a:t>
            </a:r>
            <a:endParaRPr lang="fr-FR" sz="36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1F497D">
                      <a:alpha val="65000"/>
                    </a:srgbClr>
                  </a:gs>
                </a:gsLst>
                <a:lin ang="5400000" scaled="0"/>
              </a:gradFill>
              <a:latin typeface="Calibri"/>
            </a:endParaRPr>
          </a:p>
        </p:txBody>
      </p:sp>
      <p:pic>
        <p:nvPicPr>
          <p:cNvPr id="3074" name="Picture 2" descr="http://www.analytchem.tugraz.at/xprize/wp-content/uploads/2014/09/optode5-135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05" y="583245"/>
            <a:ext cx="1285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5371686"/>
            <a:ext cx="9144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ger1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78138"/>
            <a:ext cx="1533703" cy="12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4847" y="184482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electronics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016223" cy="11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68938" y="40050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optics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69208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1412" y="6093296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manufacturing</a:t>
            </a:r>
            <a:endParaRPr lang="en-GB" dirty="0"/>
          </a:p>
        </p:txBody>
      </p:sp>
      <p:pic>
        <p:nvPicPr>
          <p:cNvPr id="20" name="Content Placeholder 3" descr="C:\Users\hm\Downloads\DSCN298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6296" y="692696"/>
            <a:ext cx="1135195" cy="7862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47744" y="1484784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Microfluidics</a:t>
            </a:r>
            <a:endParaRPr lang="en-GB" dirty="0"/>
          </a:p>
        </p:txBody>
      </p:sp>
      <p:pic>
        <p:nvPicPr>
          <p:cNvPr id="27" name="Content Placeholder 6" descr="C:\Documents and Settings\NOC_Sensors\My Documents\My Pictures\Work\IMG_057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562810"/>
            <a:ext cx="1792750" cy="14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181855" y="480336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Lab on a chip</a:t>
            </a:r>
            <a:endParaRPr lang="en-GB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291822"/>
            <a:ext cx="1548135" cy="88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960840" y="3227926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Assay optimisation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599892" y="1759477"/>
            <a:ext cx="1944216" cy="1872208"/>
            <a:chOff x="3491880" y="116632"/>
            <a:chExt cx="1944216" cy="1872208"/>
          </a:xfrm>
        </p:grpSpPr>
        <p:pic>
          <p:nvPicPr>
            <p:cNvPr id="1026" name="Picture 4" descr="image00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88640"/>
              <a:ext cx="922008" cy="112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863819" y="1340768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Integrated</a:t>
              </a:r>
            </a:p>
            <a:p>
              <a:pPr algn="ctr"/>
              <a:r>
                <a:rPr lang="en-GB" dirty="0" smtClean="0"/>
                <a:t>systems</a:t>
              </a:r>
              <a:endParaRPr lang="en-GB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91880" y="116632"/>
              <a:ext cx="1944216" cy="18722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020272" y="476672"/>
            <a:ext cx="165618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6804248" y="2075798"/>
            <a:ext cx="2160240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7092280" y="3778834"/>
            <a:ext cx="1584176" cy="1450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251520" y="404664"/>
            <a:ext cx="1872208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251520" y="2636912"/>
            <a:ext cx="2232248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107504" y="4797152"/>
            <a:ext cx="2376264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/>
          <p:cNvCxnSpPr>
            <a:stCxn id="44" idx="3"/>
          </p:cNvCxnSpPr>
          <p:nvPr/>
        </p:nvCxnSpPr>
        <p:spPr>
          <a:xfrm>
            <a:off x="2123728" y="1412776"/>
            <a:ext cx="1224136" cy="100811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</p:cNvCxnSpPr>
          <p:nvPr/>
        </p:nvCxnSpPr>
        <p:spPr>
          <a:xfrm flipV="1">
            <a:off x="2483768" y="2867886"/>
            <a:ext cx="864096" cy="77713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483768" y="3180805"/>
            <a:ext cx="989273" cy="27684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1"/>
          </p:cNvCxnSpPr>
          <p:nvPr/>
        </p:nvCxnSpPr>
        <p:spPr>
          <a:xfrm flipH="1" flipV="1">
            <a:off x="5700503" y="2956204"/>
            <a:ext cx="1391777" cy="154781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0" idx="1"/>
          </p:cNvCxnSpPr>
          <p:nvPr/>
        </p:nvCxnSpPr>
        <p:spPr>
          <a:xfrm flipH="1" flipV="1">
            <a:off x="5700503" y="2736313"/>
            <a:ext cx="1103745" cy="13157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9" idx="1"/>
          </p:cNvCxnSpPr>
          <p:nvPr/>
        </p:nvCxnSpPr>
        <p:spPr>
          <a:xfrm flipH="1">
            <a:off x="5700503" y="1232756"/>
            <a:ext cx="1319769" cy="11610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17765" y="6083940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Biofouling</a:t>
            </a:r>
          </a:p>
          <a:p>
            <a:pPr algn="ctr"/>
            <a:r>
              <a:rPr lang="en-GB" dirty="0" smtClean="0"/>
              <a:t>mitigation</a:t>
            </a:r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7099206" y="5302846"/>
            <a:ext cx="1584176" cy="1450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772" y="5434041"/>
            <a:ext cx="929720" cy="5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03848" y="3806536"/>
            <a:ext cx="3600400" cy="2952328"/>
            <a:chOff x="3203848" y="2060848"/>
            <a:chExt cx="3600400" cy="2952328"/>
          </a:xfrm>
        </p:grpSpPr>
        <p:grpSp>
          <p:nvGrpSpPr>
            <p:cNvPr id="2" name="Group 20"/>
            <p:cNvGrpSpPr>
              <a:grpSpLocks noChangeAspect="1"/>
            </p:cNvGrpSpPr>
            <p:nvPr/>
          </p:nvGrpSpPr>
          <p:grpSpPr>
            <a:xfrm>
              <a:off x="3473041" y="2579306"/>
              <a:ext cx="3331207" cy="2300053"/>
              <a:chOff x="2864768" y="908720"/>
              <a:chExt cx="5215845" cy="3728397"/>
            </a:xfrm>
          </p:grpSpPr>
          <p:pic>
            <p:nvPicPr>
              <p:cNvPr id="7" name="Content Placeholder 5" descr="seaglider.jp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368824" y="1340768"/>
                <a:ext cx="4422775" cy="3296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2864768" y="908720"/>
                <a:ext cx="1728191" cy="37283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2952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5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352422" y="1340768"/>
                <a:ext cx="1728191" cy="32963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2952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5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562685" y="2343123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Platforms &amp; </a:t>
              </a:r>
              <a:r>
                <a:rPr lang="en-GB" dirty="0" err="1" smtClean="0"/>
                <a:t>comms</a:t>
              </a:r>
              <a:endParaRPr lang="en-GB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203848" y="2276872"/>
              <a:ext cx="2808312" cy="27363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4355976" y="2060848"/>
              <a:ext cx="432048" cy="144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64" y="2689902"/>
              <a:ext cx="1224136" cy="2147608"/>
            </a:xfrm>
            <a:prstGeom prst="rect">
              <a:avLst/>
            </a:prstGeom>
          </p:spPr>
        </p:pic>
      </p:grpSp>
      <p:cxnSp>
        <p:nvCxnSpPr>
          <p:cNvPr id="57" name="Straight Arrow Connector 56"/>
          <p:cNvCxnSpPr>
            <a:stCxn id="56" idx="1"/>
          </p:cNvCxnSpPr>
          <p:nvPr/>
        </p:nvCxnSpPr>
        <p:spPr>
          <a:xfrm flipH="1" flipV="1">
            <a:off x="5700503" y="3227926"/>
            <a:ext cx="1398703" cy="280010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1"/>
          <p:cNvSpPr txBox="1">
            <a:spLocks/>
          </p:cNvSpPr>
          <p:nvPr/>
        </p:nvSpPr>
        <p:spPr>
          <a:xfrm>
            <a:off x="2159628" y="274638"/>
            <a:ext cx="4801211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Microfluidic / Lab on Chip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4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b2c08\Documents\Abstracts, talks and posters\Presentation material\Low res\nitrate_sensor cop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166" y="1188255"/>
            <a:ext cx="48387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sz="3600" dirty="0" smtClean="0"/>
              <a:t>NOC </a:t>
            </a:r>
            <a:r>
              <a:rPr lang="en-GB" sz="3600" dirty="0" smtClean="0"/>
              <a:t>chemical sensor platform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7074" y="1391242"/>
            <a:ext cx="3978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Now operational for several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Platform technology - easy to adapt to other absorbance-based assays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Works at pressure (deepest deployment to date 4800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Small enough for glider/AUV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Low power (year long deployment on batteries achieved)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sz="3600" dirty="0" smtClean="0"/>
              <a:t>NOC chemical sensor platform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7074" y="1391242"/>
            <a:ext cx="3978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Now operational for several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Platform technology - easy to adapt to other absorbance-based assays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Works at pressure (deepest deployment to date 4800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Small enough for glider/AUV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Low power (year long deployment on batteries achieved)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890" y="1576573"/>
            <a:ext cx="1552847" cy="434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5"/>
          <p:cNvSpPr txBox="1"/>
          <p:nvPr/>
        </p:nvSpPr>
        <p:spPr>
          <a:xfrm>
            <a:off x="5211974" y="2810966"/>
            <a:ext cx="137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Reagent housing</a:t>
            </a:r>
          </a:p>
        </p:txBody>
      </p:sp>
      <p:sp>
        <p:nvSpPr>
          <p:cNvPr id="9" name="TextBox 26"/>
          <p:cNvSpPr txBox="1"/>
          <p:nvPr/>
        </p:nvSpPr>
        <p:spPr>
          <a:xfrm>
            <a:off x="5475634" y="5010399"/>
            <a:ext cx="110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LOC sensor housing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923401" y="1829004"/>
            <a:ext cx="584" cy="39916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>
            <a:outerShdw sx="1000" sy="1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15852" y="1515482"/>
            <a:ext cx="1164921" cy="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/>
          <p:nvPr/>
        </p:nvSpPr>
        <p:spPr>
          <a:xfrm>
            <a:off x="6665150" y="1146149"/>
            <a:ext cx="110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20 cm</a:t>
            </a:r>
            <a:endParaRPr lang="en-GB" dirty="0"/>
          </a:p>
        </p:txBody>
      </p:sp>
      <p:sp>
        <p:nvSpPr>
          <p:cNvPr id="17" name="TextBox 11"/>
          <p:cNvSpPr txBox="1"/>
          <p:nvPr/>
        </p:nvSpPr>
        <p:spPr>
          <a:xfrm>
            <a:off x="8365469" y="3918314"/>
            <a:ext cx="5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56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6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6830" y="205712"/>
          <a:ext cx="8445975" cy="58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 Sensor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Analytical method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LOD/precision*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2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Nitrate + nitrite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Griess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assay (with Cd reduction)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Colourimetry (absorbance)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ym typeface="Wingdings"/>
                        </a:rPr>
                        <a:t>20 </a:t>
                      </a:r>
                      <a:r>
                        <a:rPr lang="en-GB" sz="1600" dirty="0" err="1" smtClean="0">
                          <a:sym typeface="Wingdings"/>
                        </a:rPr>
                        <a:t>nM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Wingdings"/>
                        </a:rPr>
                        <a:t>Thymol blue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Dual wavelength absorbance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ym typeface="Wingdings"/>
                        </a:rPr>
                        <a:t>0.001 pH units*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2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Phosphate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Molybdenum </a:t>
                      </a:r>
                      <a:r>
                        <a:rPr lang="en-GB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blue (modified)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Colourimetry (absorbance)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ym typeface="Wingdings"/>
                        </a:rPr>
                        <a:t>30 </a:t>
                      </a:r>
                      <a:r>
                        <a:rPr lang="en-GB" sz="1600" dirty="0" err="1" smtClean="0">
                          <a:sym typeface="Wingdings"/>
                        </a:rPr>
                        <a:t>nM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Iron (II),</a:t>
                      </a:r>
                      <a:r>
                        <a:rPr lang="en-GB" sz="1600" b="1" baseline="0" dirty="0" smtClean="0"/>
                        <a:t> Iron (III)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Ferrozine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(with ascorbic acid reduction for Fe (III))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Colourimetry (absorbance)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 </a:t>
                      </a:r>
                      <a:r>
                        <a:rPr lang="en-GB" sz="1600" dirty="0" err="1" smtClean="0"/>
                        <a:t>nM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218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Silicate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ym typeface="Wingdings"/>
                        </a:rPr>
                        <a:t>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Silicomolybdic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acid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Colourimetry (absorbance)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 </a:t>
                      </a:r>
                      <a:r>
                        <a:rPr lang="en-GB" sz="1600" dirty="0" err="1" smtClean="0"/>
                        <a:t>nM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Ammonium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Wingdings"/>
                        </a:rPr>
                        <a:t>OPA + membrane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Fluorescence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aseline="0" dirty="0" smtClean="0"/>
                        <a:t>1 </a:t>
                      </a:r>
                      <a:r>
                        <a:rPr lang="en-GB" sz="1600" baseline="0" dirty="0" err="1" smtClean="0"/>
                        <a:t>nM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134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Total alkalinity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Wingdings"/>
                        </a:rPr>
                        <a:t>BCG with TMT or single</a:t>
                      </a:r>
                      <a:r>
                        <a:rPr lang="en-GB" sz="1400" baseline="0" dirty="0" smtClean="0">
                          <a:sym typeface="Wingdings"/>
                        </a:rPr>
                        <a:t> step</a:t>
                      </a:r>
                      <a:r>
                        <a:rPr lang="en-GB" sz="1400" dirty="0" smtClean="0">
                          <a:sym typeface="Wingdings"/>
                        </a:rPr>
                        <a:t>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Dual wavelength absorbance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(2 µM)*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2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DIC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Membrane+</a:t>
                      </a:r>
                      <a:r>
                        <a:rPr lang="en-GB" sz="1400" baseline="0" dirty="0" smtClean="0"/>
                        <a:t> C of </a:t>
                      </a:r>
                      <a:r>
                        <a:rPr lang="en-GB" sz="1400" baseline="0" dirty="0" err="1" smtClean="0"/>
                        <a:t>NaOH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Conductivity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(2 µM)*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Organic N and P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ym typeface="Wingdings"/>
                        </a:rPr>
                        <a:t>UV digester + inorganic</a:t>
                      </a:r>
                      <a:r>
                        <a:rPr lang="en-GB" sz="1400" baseline="0" dirty="0" smtClean="0">
                          <a:sym typeface="Wingdings"/>
                        </a:rPr>
                        <a:t> system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Colourimetry (absorbance)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(20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nM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4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60821" y="1247669"/>
            <a:ext cx="5225258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Nutrient sensing and measurement</a:t>
            </a:r>
          </a:p>
          <a:p>
            <a:endParaRPr lang="en-US" dirty="0" smtClean="0"/>
          </a:p>
          <a:p>
            <a:r>
              <a:rPr lang="en-US" dirty="0" err="1" smtClean="0"/>
              <a:t>Optodes</a:t>
            </a:r>
            <a:r>
              <a:rPr lang="en-US" dirty="0" smtClean="0"/>
              <a:t>: Ammonia, nitrate/nitrite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Lab on chip: Nitrate/nitrite, phosphate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Electrochemistry: Silicate, Phosphate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330459" y="663873"/>
            <a:ext cx="1825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Deployments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657" y="1608464"/>
            <a:ext cx="1928733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v"/>
              <a:defRPr/>
            </a:pPr>
            <a:endParaRPr lang="en-US" dirty="0" smtClean="0"/>
          </a:p>
          <a:p>
            <a:pPr marL="342900" indent="-342900">
              <a:buFont typeface="Wingdings" charset="2"/>
              <a:buChar char="v"/>
              <a:defRPr/>
            </a:pPr>
            <a:r>
              <a:rPr lang="en-US" dirty="0" smtClean="0"/>
              <a:t>Observatories</a:t>
            </a:r>
          </a:p>
          <a:p>
            <a:pPr marL="342900" indent="-342900">
              <a:buFont typeface="Wingdings" charset="2"/>
              <a:buChar char="v"/>
              <a:defRPr/>
            </a:pPr>
            <a:r>
              <a:rPr lang="en-US" dirty="0" smtClean="0"/>
              <a:t>Gliders</a:t>
            </a:r>
            <a:endParaRPr lang="en-US" dirty="0"/>
          </a:p>
          <a:p>
            <a:pPr marL="342900" indent="-342900">
              <a:buFont typeface="Wingdings" charset="2"/>
              <a:buChar char="v"/>
              <a:defRPr/>
            </a:pPr>
            <a:r>
              <a:rPr lang="en-US" dirty="0" smtClean="0"/>
              <a:t>AUV’s</a:t>
            </a:r>
            <a:endParaRPr lang="en-US" dirty="0"/>
          </a:p>
          <a:p>
            <a:pPr marL="342900" indent="-342900">
              <a:buFont typeface="Wingdings" charset="2"/>
              <a:buChar char="v"/>
              <a:defRPr/>
            </a:pPr>
            <a:r>
              <a:rPr lang="en-US" dirty="0" smtClean="0"/>
              <a:t>Floats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389" name="Picture 6" descr="glider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327183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_39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74" y="2484198"/>
            <a:ext cx="1955327" cy="26178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4149725"/>
            <a:ext cx="2610497" cy="2085879"/>
            <a:chOff x="4120106" y="1530111"/>
            <a:chExt cx="2610497" cy="2085879"/>
          </a:xfrm>
        </p:grpSpPr>
        <p:pic>
          <p:nvPicPr>
            <p:cNvPr id="10" name="Picture 9" descr="DSC_9837_smal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4963" y="1530111"/>
              <a:ext cx="2300783" cy="153011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20106" y="3015826"/>
              <a:ext cx="261049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/>
                <a:t>Deploying sensors on an observatory system (</a:t>
              </a:r>
              <a:r>
                <a:rPr lang="en-US" sz="1100" dirty="0" err="1" smtClean="0"/>
                <a:t>Hypersub</a:t>
              </a:r>
              <a:r>
                <a:rPr lang="en-US" sz="1100" dirty="0" smtClean="0"/>
                <a:t>) in Helgoland (image courtesy A. </a:t>
              </a:r>
              <a:r>
                <a:rPr lang="en-US" sz="1100" dirty="0" err="1" smtClean="0"/>
                <a:t>Chennu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25606" y="894667"/>
            <a:ext cx="2002726" cy="3179062"/>
            <a:chOff x="3507425" y="394306"/>
            <a:chExt cx="2002726" cy="3179062"/>
          </a:xfrm>
        </p:grpSpPr>
        <p:sp>
          <p:nvSpPr>
            <p:cNvPr id="13" name="TextBox 12"/>
            <p:cNvSpPr txBox="1"/>
            <p:nvPr/>
          </p:nvSpPr>
          <p:spPr>
            <a:xfrm>
              <a:off x="3507425" y="2803927"/>
              <a:ext cx="20027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Optode sensors mounted on CTD frame ready for deployment (image courtesy E. </a:t>
              </a:r>
              <a:r>
                <a:rPr lang="en-US" sz="1100" dirty="0" err="1" smtClean="0"/>
                <a:t>Fritzsche</a:t>
              </a:r>
              <a:endParaRPr lang="en-US" dirty="0"/>
            </a:p>
          </p:txBody>
        </p:sp>
        <p:pic>
          <p:nvPicPr>
            <p:cNvPr id="14" name="Picture 13" descr="prosid2014_optodes_on_CTD_fram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534" y="394306"/>
              <a:ext cx="1840508" cy="2454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1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pCO2 – existing off the shelf for underway. Lacking in true in situ systems. </a:t>
            </a:r>
            <a:r>
              <a:rPr lang="en-US" dirty="0" err="1" smtClean="0"/>
              <a:t>Contros</a:t>
            </a:r>
            <a:r>
              <a:rPr lang="en-US" dirty="0" smtClean="0"/>
              <a:t>, </a:t>
            </a:r>
            <a:r>
              <a:rPr lang="en-US" dirty="0" err="1" smtClean="0"/>
              <a:t>Aanderaa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pH SAMI system, </a:t>
            </a:r>
            <a:r>
              <a:rPr lang="en-US" dirty="0" err="1" smtClean="0"/>
              <a:t>Aanderaa</a:t>
            </a:r>
            <a:r>
              <a:rPr lang="en-US" dirty="0" smtClean="0"/>
              <a:t> new </a:t>
            </a:r>
            <a:r>
              <a:rPr lang="en-US" dirty="0" err="1" smtClean="0"/>
              <a:t>optodes</a:t>
            </a:r>
            <a:endParaRPr lang="en-US" dirty="0"/>
          </a:p>
        </p:txBody>
      </p:sp>
      <p:pic>
        <p:nvPicPr>
          <p:cNvPr id="21507" name="Picture 3" descr="Optode and LOC pH SenseOCEAN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4" y="3170482"/>
            <a:ext cx="7376523" cy="32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9347" y="657254"/>
            <a:ext cx="465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Carbon system parameters</a:t>
            </a:r>
          </a:p>
        </p:txBody>
      </p:sp>
    </p:spTree>
    <p:extLst>
      <p:ext uri="{BB962C8B-B14F-4D97-AF65-F5344CB8AC3E}">
        <p14:creationId xmlns:p14="http://schemas.microsoft.com/office/powerpoint/2010/main" val="35959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nse ocean final.pn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6" r="4606"/>
          <a:stretch>
            <a:fillRect/>
          </a:stretch>
        </p:blipFill>
        <p:spPr>
          <a:xfrm>
            <a:off x="247151" y="19825"/>
            <a:ext cx="3202944" cy="1761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154" y="213907"/>
            <a:ext cx="3270144" cy="82385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39316" y="419858"/>
            <a:ext cx="1987410" cy="2564114"/>
            <a:chOff x="3389316" y="469863"/>
            <a:chExt cx="1987410" cy="2564114"/>
          </a:xfrm>
        </p:grpSpPr>
        <p:pic>
          <p:nvPicPr>
            <p:cNvPr id="10" name="Picture 9" descr="LOC sensor_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4707" y="469863"/>
              <a:ext cx="1796628" cy="21709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89316" y="2603090"/>
              <a:ext cx="19874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Lab on chip sensor (image courtesy OTE Group, NOC)</a:t>
              </a:r>
              <a:endParaRPr lang="en-US" sz="1100" dirty="0"/>
            </a:p>
          </p:txBody>
        </p:sp>
      </p:grpSp>
      <p:pic>
        <p:nvPicPr>
          <p:cNvPr id="12" name="Picture 11" descr="PartnerLogos for website foot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51" y="5574038"/>
            <a:ext cx="8523099" cy="1172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79605" y="1392763"/>
            <a:ext cx="32006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rgbClr val="0073B1"/>
              </a:solidFill>
            </a:endParaRPr>
          </a:p>
          <a:p>
            <a:pPr marL="104400" indent="-104400">
              <a:buFont typeface="Arial"/>
              <a:buChar char="•"/>
            </a:pPr>
            <a:r>
              <a:rPr lang="en-US" sz="1400" b="1" dirty="0" smtClean="0">
                <a:solidFill>
                  <a:srgbClr val="0073B1"/>
                </a:solidFill>
              </a:rPr>
              <a:t>In situ sensors to measure crucial biogeochemical parameters.</a:t>
            </a:r>
          </a:p>
          <a:p>
            <a:pPr marL="104400" indent="-104400">
              <a:buFont typeface="Arial"/>
              <a:buChar char="•"/>
            </a:pPr>
            <a:r>
              <a:rPr lang="en-US" sz="1400" b="1" dirty="0" smtClean="0">
                <a:solidFill>
                  <a:srgbClr val="0073B1"/>
                </a:solidFill>
              </a:rPr>
              <a:t>Deployable on many platforms.</a:t>
            </a:r>
          </a:p>
          <a:p>
            <a:pPr marL="104400" indent="-104400">
              <a:buFont typeface="Arial"/>
              <a:buChar char="•"/>
            </a:pPr>
            <a:r>
              <a:rPr lang="en-US" sz="1400" b="1" dirty="0" smtClean="0">
                <a:solidFill>
                  <a:srgbClr val="0073B1"/>
                </a:solidFill>
              </a:rPr>
              <a:t>Low cost &amp; mass producible.</a:t>
            </a:r>
          </a:p>
          <a:p>
            <a:pPr marL="104400" indent="-104400">
              <a:buFont typeface="Arial"/>
              <a:buChar char="•"/>
            </a:pPr>
            <a:r>
              <a:rPr lang="en-US" sz="1400" b="1" dirty="0" smtClean="0">
                <a:solidFill>
                  <a:srgbClr val="0073B1"/>
                </a:solidFill>
              </a:rPr>
              <a:t>Using a variety of sensor technologies.</a:t>
            </a:r>
          </a:p>
          <a:p>
            <a:endParaRPr lang="en-US" sz="1400" b="1" dirty="0">
              <a:solidFill>
                <a:srgbClr val="0073B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04073" y="3045535"/>
            <a:ext cx="4096105" cy="2250139"/>
            <a:chOff x="2424073" y="3165547"/>
            <a:chExt cx="4096105" cy="2250139"/>
          </a:xfrm>
        </p:grpSpPr>
        <p:pic>
          <p:nvPicPr>
            <p:cNvPr id="14" name="Picture 13" descr="silicate_prototyp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4645" y="3165547"/>
              <a:ext cx="3214960" cy="19769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424073" y="5046354"/>
              <a:ext cx="4096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Silicate sensor prototype developed by CNRS (image courtesy CNRS)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20603" y="2957015"/>
            <a:ext cx="2610497" cy="2085879"/>
            <a:chOff x="4120106" y="1530111"/>
            <a:chExt cx="2610497" cy="2085879"/>
          </a:xfrm>
        </p:grpSpPr>
        <p:pic>
          <p:nvPicPr>
            <p:cNvPr id="15" name="Picture 14" descr="DSC_9837_small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4963" y="1530111"/>
              <a:ext cx="2300783" cy="153011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120106" y="3015826"/>
              <a:ext cx="261049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/>
                <a:t>Deploying sensors on an observatory system (</a:t>
              </a:r>
              <a:r>
                <a:rPr lang="en-US" sz="1100" dirty="0" err="1" smtClean="0"/>
                <a:t>Hypersub</a:t>
              </a:r>
              <a:r>
                <a:rPr lang="en-US" sz="1100" dirty="0" smtClean="0"/>
                <a:t>) in Helgoland (image courtesy A. </a:t>
              </a:r>
              <a:r>
                <a:rPr lang="en-US" sz="1100" dirty="0" err="1" smtClean="0"/>
                <a:t>Chennu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7151" y="1871330"/>
            <a:ext cx="2002726" cy="3179062"/>
            <a:chOff x="3507425" y="394306"/>
            <a:chExt cx="2002726" cy="3179062"/>
          </a:xfrm>
        </p:grpSpPr>
        <p:sp>
          <p:nvSpPr>
            <p:cNvPr id="21" name="TextBox 20"/>
            <p:cNvSpPr txBox="1"/>
            <p:nvPr/>
          </p:nvSpPr>
          <p:spPr>
            <a:xfrm>
              <a:off x="3507425" y="2803927"/>
              <a:ext cx="20027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Optode sensors mounted on CTD frame ready for deployment (image courtesy E. </a:t>
              </a:r>
              <a:r>
                <a:rPr lang="en-US" sz="1100" dirty="0" err="1" smtClean="0"/>
                <a:t>Fritzsche</a:t>
              </a:r>
              <a:endParaRPr lang="en-US" dirty="0"/>
            </a:p>
          </p:txBody>
        </p:sp>
        <p:pic>
          <p:nvPicPr>
            <p:cNvPr id="22" name="Picture 21" descr="prosid2014_optodes_on_CTD_fram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8534" y="394306"/>
              <a:ext cx="1840508" cy="245401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165625" y="1080424"/>
            <a:ext cx="217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3B1"/>
                </a:solidFill>
              </a:rPr>
              <a:t>www.senseocean.eu</a:t>
            </a:r>
            <a:endParaRPr lang="en-US" b="1" dirty="0" smtClean="0">
              <a:solidFill>
                <a:srgbClr val="0073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Nitrate deployment on gliders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9100" y="1303632"/>
            <a:ext cx="8229600" cy="4525963"/>
          </a:xfrm>
        </p:spPr>
        <p:txBody>
          <a:bodyPr/>
          <a:lstStyle/>
          <a:p>
            <a:r>
              <a:rPr lang="en-GB" dirty="0" smtClean="0"/>
              <a:t>Celtic Sea, April 2015</a:t>
            </a:r>
            <a:endParaRPr lang="en-GB" dirty="0"/>
          </a:p>
        </p:txBody>
      </p:sp>
      <p:pic>
        <p:nvPicPr>
          <p:cNvPr id="5" name="Picture 7" descr="LAUN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95158"/>
            <a:ext cx="2736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ENSOR_IN_GLID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895158"/>
            <a:ext cx="26765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6"/>
          <a:stretch/>
        </p:blipFill>
        <p:spPr bwMode="auto">
          <a:xfrm>
            <a:off x="5951033" y="1895158"/>
            <a:ext cx="309136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299200" y="3949700"/>
            <a:ext cx="457200" cy="444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953" y="5502689"/>
            <a:ext cx="51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Alex Vincent &amp; Maeve Lohan, NOC / SOES (U.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Soton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4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98249"/>
            <a:ext cx="9144000" cy="155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oG534_DY029_Nitrate_ctd_LoC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r="8116"/>
          <a:stretch/>
        </p:blipFill>
        <p:spPr>
          <a:xfrm>
            <a:off x="1310658" y="4792980"/>
            <a:ext cx="7764237" cy="2065020"/>
          </a:xfrm>
          <a:prstGeom prst="rect">
            <a:avLst/>
          </a:prstGeom>
        </p:spPr>
      </p:pic>
      <p:pic>
        <p:nvPicPr>
          <p:cNvPr id="5" name="Picture 4" descr="SoG534_DY029_Chlorophyll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r="8116"/>
          <a:stretch/>
        </p:blipFill>
        <p:spPr>
          <a:xfrm>
            <a:off x="1310658" y="2464643"/>
            <a:ext cx="7764237" cy="2037370"/>
          </a:xfrm>
          <a:prstGeom prst="rect">
            <a:avLst/>
          </a:prstGeom>
        </p:spPr>
      </p:pic>
      <p:pic>
        <p:nvPicPr>
          <p:cNvPr id="6" name="Picture 5" descr="SoG534_DY029_temperature.jp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 r="8116"/>
          <a:stretch/>
        </p:blipFill>
        <p:spPr>
          <a:xfrm>
            <a:off x="1310658" y="217073"/>
            <a:ext cx="7764237" cy="2046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736" y="706677"/>
            <a:ext cx="148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prstClr val="black"/>
                </a:solidFill>
                <a:latin typeface="Calibri"/>
              </a:rPr>
              <a:t>Temperature</a:t>
            </a:r>
          </a:p>
          <a:p>
            <a:pPr algn="r"/>
            <a:r>
              <a:rPr lang="en-GB" dirty="0">
                <a:solidFill>
                  <a:prstClr val="black"/>
                </a:solidFill>
                <a:latin typeface="Calibri"/>
              </a:rPr>
              <a:t>(°C)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864" y="2952420"/>
            <a:ext cx="133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prstClr val="black"/>
                </a:solidFill>
                <a:latin typeface="Calibri"/>
              </a:rPr>
              <a:t>Chlorophyll</a:t>
            </a:r>
          </a:p>
          <a:p>
            <a:pPr algn="r"/>
            <a:r>
              <a:rPr lang="en-GB" dirty="0">
                <a:solidFill>
                  <a:prstClr val="black"/>
                </a:solidFill>
                <a:latin typeface="Calibri"/>
              </a:rPr>
              <a:t>(mg/m</a:t>
            </a:r>
            <a:r>
              <a:rPr lang="en-GB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353" y="5298249"/>
            <a:ext cx="86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prstClr val="black"/>
                </a:solidFill>
                <a:latin typeface="Calibri"/>
              </a:rPr>
              <a:t>Nitrate</a:t>
            </a:r>
          </a:p>
          <a:p>
            <a:pPr algn="r"/>
            <a:r>
              <a:rPr lang="en-GB" dirty="0">
                <a:solidFill>
                  <a:prstClr val="black"/>
                </a:solidFill>
                <a:latin typeface="Calibri"/>
              </a:rPr>
              <a:t>(µM)</a:t>
            </a:r>
          </a:p>
        </p:txBody>
      </p:sp>
    </p:spTree>
    <p:extLst>
      <p:ext uri="{BB962C8B-B14F-4D97-AF65-F5344CB8AC3E}">
        <p14:creationId xmlns:p14="http://schemas.microsoft.com/office/powerpoint/2010/main" val="37985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60609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FixO3 TNA: Year-long unattended in the Arctic</a:t>
            </a:r>
          </a:p>
        </p:txBody>
      </p:sp>
      <p:pic>
        <p:nvPicPr>
          <p:cNvPr id="4098" name="Picture 2" descr="C:\Old Wet Chemical svn folders\FixO3\Data\EGIV_fullpl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345"/>
            <a:ext cx="7567773" cy="46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49924" y="1703090"/>
          <a:ext cx="6410089" cy="321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84536" y="539277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  <a:latin typeface="Calibri"/>
              </a:rPr>
              <a:t>Gullmar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fjord, Sweden June 2015</a:t>
            </a:r>
          </a:p>
        </p:txBody>
      </p:sp>
      <p:pic>
        <p:nvPicPr>
          <p:cNvPr id="6" name="Picture 2" descr="C:\Users\sl2f08\Documents\XPRIZE\XPRIZEpics\IMG_06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921" y="2097946"/>
            <a:ext cx="3158859" cy="23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14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NOC pH sensor field tests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9935" y="5254388"/>
            <a:ext cx="333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Precision 0.0003 pH (0.3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mpH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Accuracy limited by CRM (3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mpH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24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pic>
        <p:nvPicPr>
          <p:cNvPr id="5" name="Content Placeholder 4" descr="IMG_395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31" y="106363"/>
            <a:ext cx="4956175" cy="66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SenseOCEAN: Marine sensors for the 21st century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2975" y="1570726"/>
            <a:ext cx="3140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Project highlights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9808" y="2294819"/>
            <a:ext cx="7789312" cy="372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All sensors have moved from TRL 1-5 to &gt;6 some to 7-8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New generation of </a:t>
            </a:r>
            <a:r>
              <a:rPr lang="en-US" sz="2000" dirty="0" err="1" smtClean="0"/>
              <a:t>optodes</a:t>
            </a:r>
            <a:endParaRPr lang="en-US" sz="20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Cost reduced for all sensors by up to €1000 per unit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3 patents pending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Honorable mention in the ACT nutrient challenge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Lab on chip sensor made it to finals of the X-Prize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Full field deployments on multiple platforms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The first deployment of a truly </a:t>
            </a:r>
            <a:r>
              <a:rPr lang="en-US" sz="2000" dirty="0" err="1" smtClean="0"/>
              <a:t>multiparameter</a:t>
            </a:r>
            <a:r>
              <a:rPr lang="en-US" sz="2000" dirty="0" smtClean="0"/>
              <a:t> marine system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Standardized approach to data management being rolled out to </a:t>
            </a:r>
          </a:p>
          <a:p>
            <a:r>
              <a:rPr lang="en-US" sz="2000" dirty="0" smtClean="0"/>
              <a:t>other projects.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77421" y="62865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9" name="Picture 8" descr="flag_yellow_lo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3101" y="6285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Outline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u"/>
            </a:pPr>
            <a:r>
              <a:rPr lang="en-US" dirty="0"/>
              <a:t>12 Partners: 7 Academic and 5 SME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pPr marL="285750" indent="-285750">
              <a:buFont typeface="Wingdings" charset="2"/>
              <a:buChar char="u"/>
            </a:pPr>
            <a:r>
              <a:rPr lang="en-US" dirty="0"/>
              <a:t>Total budget €5.92 Million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pPr marL="285750" indent="-285750">
              <a:buFont typeface="Wingdings" charset="2"/>
              <a:buChar char="u"/>
            </a:pPr>
            <a:r>
              <a:rPr lang="en-US" dirty="0"/>
              <a:t>48 months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pPr marL="285750" indent="-285750">
              <a:buFont typeface="Wingdings" charset="2"/>
              <a:buChar char="u"/>
            </a:pPr>
            <a:r>
              <a:rPr lang="en-US" dirty="0"/>
              <a:t>43 Deliverables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 descr="PartnerLogos for website foot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1" y="3858494"/>
            <a:ext cx="8523099" cy="11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77421" y="62865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9" name="Picture 8" descr="flag_yellow_lo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pic>
        <p:nvPicPr>
          <p:cNvPr id="2" name="Picture 1" descr="biogechem fig pic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473200"/>
            <a:ext cx="8232648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77421" y="62865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9" name="Picture 8" descr="flag_yellow_lo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79" y="1626113"/>
            <a:ext cx="5993950" cy="320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233" y="928451"/>
            <a:ext cx="23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SenseOCEAN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77421" y="62865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9" name="Picture 8" descr="flag_yellow_lo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7922" y="1399735"/>
            <a:ext cx="6050713" cy="37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64504" y="747030"/>
            <a:ext cx="196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77421" y="62865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9" name="Picture 8" descr="flag_yellow_lo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41536"/>
              </p:ext>
            </p:extLst>
          </p:nvPr>
        </p:nvGraphicFramePr>
        <p:xfrm>
          <a:off x="1860550" y="284338"/>
          <a:ext cx="5422900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6" imgW="5422900" imgH="5753100" progId="Word.Document.12">
                  <p:embed/>
                </p:oleObj>
              </mc:Choice>
              <mc:Fallback>
                <p:oleObj name="Document" r:id="rId6" imgW="5422900" imgH="575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0550" y="284338"/>
                        <a:ext cx="5422900" cy="575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77421" y="62865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SenseOCEAN: Marine sensors for the 21st century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03" y="160193"/>
            <a:ext cx="1368366" cy="101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35" y="5557491"/>
            <a:ext cx="1267734" cy="1031240"/>
          </a:xfrm>
          <a:prstGeom prst="rect">
            <a:avLst/>
          </a:prstGeom>
        </p:spPr>
      </p:pic>
      <p:pic>
        <p:nvPicPr>
          <p:cNvPr id="9" name="Picture 8" descr="flag_yellow_lo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" y="5595300"/>
            <a:ext cx="1462092" cy="993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666" y="522111"/>
            <a:ext cx="385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Underpinning Technologies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1176" y="1132554"/>
            <a:ext cx="639096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b="1" dirty="0" smtClean="0"/>
              <a:t>Electronic Control And Measurement Processing System</a:t>
            </a:r>
          </a:p>
          <a:p>
            <a:pPr marL="800100" lvl="1" indent="-342900">
              <a:buFont typeface="Arial"/>
              <a:buChar char="•"/>
            </a:pPr>
            <a:r>
              <a:rPr lang="en-GB" b="1" dirty="0" smtClean="0"/>
              <a:t>New embedded system</a:t>
            </a:r>
          </a:p>
          <a:p>
            <a:pPr marL="342900" indent="-342900">
              <a:buFont typeface="Arial"/>
              <a:buChar char="•"/>
            </a:pPr>
            <a:r>
              <a:rPr lang="en-GB" b="1" dirty="0"/>
              <a:t>Communication </a:t>
            </a:r>
            <a:r>
              <a:rPr lang="en-GB" b="1" dirty="0" smtClean="0"/>
              <a:t>systems</a:t>
            </a:r>
          </a:p>
          <a:p>
            <a:pPr marL="800100" lvl="1" indent="-342900">
              <a:buFont typeface="Arial"/>
              <a:buChar char="•"/>
            </a:pPr>
            <a:r>
              <a:rPr lang="en-GB" b="1" dirty="0" smtClean="0"/>
              <a:t>Using existing in situ systems (e.g. Iridium implemented on PROVOR)</a:t>
            </a:r>
          </a:p>
          <a:p>
            <a:pPr marL="342900" indent="-342900">
              <a:buFont typeface="Arial"/>
              <a:buChar char="•"/>
            </a:pPr>
            <a:r>
              <a:rPr lang="en-GB" b="1" dirty="0" smtClean="0"/>
              <a:t>Data Management</a:t>
            </a:r>
          </a:p>
          <a:p>
            <a:pPr marL="800100" lvl="1" indent="-342900">
              <a:buFont typeface="Arial"/>
              <a:buChar char="•"/>
            </a:pPr>
            <a:r>
              <a:rPr lang="en-GB" b="1" dirty="0" smtClean="0"/>
              <a:t>Conforming to existing standards (e.g.</a:t>
            </a:r>
            <a:r>
              <a:rPr lang="en-GB" dirty="0"/>
              <a:t> Global Telecommunications System (GTS)</a:t>
            </a:r>
            <a:r>
              <a:rPr lang="en-GB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GB" b="1" dirty="0"/>
              <a:t>Connectors, interfaces and mechanical systems</a:t>
            </a:r>
            <a:r>
              <a:rPr lang="en-GB" dirty="0"/>
              <a:t> </a:t>
            </a:r>
            <a:endParaRPr lang="en-GB" dirty="0" smtClean="0"/>
          </a:p>
          <a:p>
            <a:pPr marL="800100" lvl="1" indent="-342900">
              <a:buFont typeface="Arial"/>
              <a:buChar char="•"/>
            </a:pPr>
            <a:r>
              <a:rPr lang="en-GB" dirty="0" smtClean="0"/>
              <a:t>New low cost solutions, modular</a:t>
            </a:r>
          </a:p>
          <a:p>
            <a:pPr marL="342900" indent="-342900">
              <a:buFont typeface="Arial"/>
              <a:buChar char="•"/>
            </a:pPr>
            <a:r>
              <a:rPr lang="en-GB" b="1" dirty="0"/>
              <a:t>Resources and their </a:t>
            </a:r>
            <a:r>
              <a:rPr lang="en-GB" b="1" dirty="0" smtClean="0"/>
              <a:t>management</a:t>
            </a:r>
            <a:endParaRPr lang="en-GB" dirty="0" smtClean="0"/>
          </a:p>
          <a:p>
            <a:pPr marL="800100" lvl="1" indent="-342900">
              <a:buFont typeface="Arial"/>
              <a:buChar char="•"/>
            </a:pPr>
            <a:r>
              <a:rPr lang="en-GB" b="1" dirty="0" smtClean="0"/>
              <a:t>Batteries, Reagent Stores, On-board Standards</a:t>
            </a:r>
          </a:p>
          <a:p>
            <a:pPr marL="342900" indent="-342900">
              <a:buFont typeface="Arial"/>
              <a:buChar char="•"/>
            </a:pPr>
            <a:r>
              <a:rPr lang="en-GB" b="1" dirty="0"/>
              <a:t>Shared analytical </a:t>
            </a:r>
            <a:r>
              <a:rPr lang="en-GB" b="1" dirty="0" smtClean="0"/>
              <a:t>systems</a:t>
            </a:r>
            <a:endParaRPr lang="en-GB" dirty="0" smtClean="0"/>
          </a:p>
          <a:p>
            <a:pPr marL="800100" lvl="1" indent="-342900">
              <a:buFont typeface="Arial"/>
              <a:buChar char="•"/>
            </a:pPr>
            <a:r>
              <a:rPr lang="en-GB" b="1" dirty="0" smtClean="0"/>
              <a:t>Common elements (e.g. optical detection)</a:t>
            </a:r>
          </a:p>
          <a:p>
            <a:pPr marL="342900" indent="-342900">
              <a:buFont typeface="Arial"/>
              <a:buChar char="•"/>
            </a:pPr>
            <a:r>
              <a:rPr lang="en-GB" b="1" dirty="0" err="1"/>
              <a:t>Biofouling</a:t>
            </a:r>
            <a:r>
              <a:rPr lang="en-GB" b="1" dirty="0"/>
              <a:t> </a:t>
            </a:r>
            <a:r>
              <a:rPr lang="en-GB" b="1" dirty="0" smtClean="0"/>
              <a:t>protection</a:t>
            </a:r>
            <a:r>
              <a:rPr lang="en-GB" b="1" dirty="0"/>
              <a:t> </a:t>
            </a:r>
            <a:r>
              <a:rPr lang="en-GB" b="1" dirty="0" smtClean="0"/>
              <a:t>– requires collaboration (Oceans 2013.2 and 2013.3 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5266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flipH="1">
            <a:off x="6925215" y="2725763"/>
            <a:ext cx="1012301" cy="148255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/>
          </p:nvPr>
        </p:nvGraphicFramePr>
        <p:xfrm>
          <a:off x="179512" y="836712"/>
          <a:ext cx="812730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407150" cy="1143000"/>
          </a:xfrm>
        </p:spPr>
        <p:txBody>
          <a:bodyPr/>
          <a:lstStyle/>
          <a:p>
            <a:r>
              <a:rPr lang="en-GB" dirty="0" smtClean="0"/>
              <a:t>Proposed approach</a:t>
            </a:r>
            <a:endParaRPr lang="en-GB" dirty="0"/>
          </a:p>
        </p:txBody>
      </p:sp>
      <p:pic>
        <p:nvPicPr>
          <p:cNvPr id="2050" name="Picture 2" descr="C:\Users\juck.NERC\Dropbox\SenseOCEAN Admin\Images\Images of NOCS Wet Chemical Sensors\Wet Chemical Sensor v3 fully assembled showing PMMA chip, valves, pump and pressure tolerant electronic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3" y="1525478"/>
            <a:ext cx="781488" cy="9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ck.NERC\Dropbox\SenseOCEAN Admin\Images\Images of NOCS Wet Chemical Sensors\Wet Chemical Sensor v3 CAD of fitting in an iRobot glider (I. Ogilvie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99664"/>
            <a:ext cx="1500529" cy="8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Image result for iridium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Image result for iridium satell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9" descr="Image result for iridium satell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9" name="Picture 11" descr="http://www.davidiad.com/images/iridium/iridium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75" y="3140969"/>
            <a:ext cx="10577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3675"/>
            <a:ext cx="1126217" cy="10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6248" y="1127075"/>
            <a:ext cx="2238049" cy="18158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NERC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Linked data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(RDF, SPARQL)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server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31252" y="2725764"/>
            <a:ext cx="749993" cy="1207292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2127" y="3068960"/>
            <a:ext cx="7661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UUID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3284984"/>
            <a:ext cx="1192058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SensorML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SSN (OWL)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JSON 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5882" y="4693134"/>
            <a:ext cx="26573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n</a:t>
            </a:r>
            <a:r>
              <a:rPr lang="en-GB" dirty="0" err="1" smtClean="0">
                <a:solidFill>
                  <a:schemeClr val="bg1"/>
                </a:solidFill>
              </a:rPr>
              <a:t>etCDF</a:t>
            </a:r>
            <a:r>
              <a:rPr lang="en-GB" dirty="0" smtClean="0">
                <a:solidFill>
                  <a:schemeClr val="bg1"/>
                </a:solidFill>
              </a:rPr>
              <a:t> EGO 1.1, CF1.6, 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47" y="4125561"/>
            <a:ext cx="3806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 for </a:t>
            </a:r>
            <a:r>
              <a:rPr lang="en-GB" dirty="0" err="1" smtClean="0"/>
              <a:t>netCDF</a:t>
            </a:r>
            <a:r>
              <a:rPr lang="en-GB" dirty="0" smtClean="0"/>
              <a:t> Link Data conventions:</a:t>
            </a:r>
          </a:p>
          <a:p>
            <a:r>
              <a:rPr lang="en-GB" sz="1600" dirty="0" smtClean="0"/>
              <a:t>Yu J. et al. </a:t>
            </a:r>
            <a:r>
              <a:rPr lang="en-GB" sz="1600" dirty="0"/>
              <a:t>Towards Linked Data Conventions for Delivery of Environmental Data Using </a:t>
            </a:r>
            <a:r>
              <a:rPr lang="en-GB" sz="1600" dirty="0" err="1"/>
              <a:t>netCDF</a:t>
            </a:r>
            <a:r>
              <a:rPr lang="en-GB" sz="1600" dirty="0"/>
              <a:t>: pages 102-112; Springer., ISBN: 978-3-319-15993-5</a:t>
            </a:r>
          </a:p>
        </p:txBody>
      </p:sp>
      <p:pic>
        <p:nvPicPr>
          <p:cNvPr id="1026" name="Picture 2" descr="Image result for UUID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0" y="863525"/>
            <a:ext cx="649705" cy="5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SenseOCEAN Dublin meeting Public version</Template>
  <TotalTime>28</TotalTime>
  <Words>1223</Words>
  <Application>Microsoft Office PowerPoint</Application>
  <PresentationFormat>On-screen Show (4:3)</PresentationFormat>
  <Paragraphs>285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Georgia</vt:lpstr>
      <vt:lpstr>Segoe UI</vt:lpstr>
      <vt:lpstr>Symbol</vt:lpstr>
      <vt:lpstr>Times</vt:lpstr>
      <vt:lpstr>Times New Roman</vt:lpstr>
      <vt:lpstr>Trebuchet MS</vt:lpstr>
      <vt:lpstr>Wingdings</vt:lpstr>
      <vt:lpstr>Slipstream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approach</vt:lpstr>
      <vt:lpstr>PowerPoint Presentation</vt:lpstr>
      <vt:lpstr>PowerPoint Presentation</vt:lpstr>
      <vt:lpstr>PowerPoint Presentation</vt:lpstr>
      <vt:lpstr>PowerPoint Presentation</vt:lpstr>
      <vt:lpstr>NOC chemical sensor platform</vt:lpstr>
      <vt:lpstr>NOC chemical sensor platform</vt:lpstr>
      <vt:lpstr>PowerPoint Presentation</vt:lpstr>
      <vt:lpstr>PowerPoint Presentation</vt:lpstr>
      <vt:lpstr>PowerPoint Presentation</vt:lpstr>
      <vt:lpstr>PowerPoint Presentation</vt:lpstr>
      <vt:lpstr>Nitrate deployment on gliders</vt:lpstr>
      <vt:lpstr>PowerPoint Presentation</vt:lpstr>
      <vt:lpstr>FixO3 TNA: Year-long unattended in the Arctic</vt:lpstr>
      <vt:lpstr>NOC pH sensor field tests </vt:lpstr>
      <vt:lpstr>PowerPoint Presentation</vt:lpstr>
      <vt:lpstr>PowerPoint Presentation</vt:lpstr>
    </vt:vector>
  </TitlesOfParts>
  <Company>National Oceanography Centre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Mowlem, Matthew C.</dc:creator>
  <cp:lastModifiedBy>Mowlem, Matthew C.</cp:lastModifiedBy>
  <cp:revision>3</cp:revision>
  <dcterms:created xsi:type="dcterms:W3CDTF">2017-06-22T07:28:31Z</dcterms:created>
  <dcterms:modified xsi:type="dcterms:W3CDTF">2017-06-22T07:57:15Z</dcterms:modified>
</cp:coreProperties>
</file>