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0" r:id="rId3"/>
    <p:sldId id="264" r:id="rId4"/>
    <p:sldId id="269" r:id="rId5"/>
    <p:sldId id="271" r:id="rId6"/>
    <p:sldId id="292" r:id="rId7"/>
    <p:sldId id="293" r:id="rId8"/>
    <p:sldId id="294" r:id="rId9"/>
    <p:sldId id="290" r:id="rId10"/>
    <p:sldId id="28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7D"/>
    <a:srgbClr val="0D2C54"/>
    <a:srgbClr val="1DA1F2"/>
    <a:srgbClr val="00A6ED"/>
    <a:srgbClr val="38BBF3"/>
    <a:srgbClr val="7FB800"/>
    <a:srgbClr val="FFB400"/>
    <a:srgbClr val="F64D18"/>
    <a:srgbClr val="B6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8665" autoAdjust="0"/>
  </p:normalViewPr>
  <p:slideViewPr>
    <p:cSldViewPr snapToGrid="0">
      <p:cViewPr>
        <p:scale>
          <a:sx n="57" d="100"/>
          <a:sy n="57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89BC-1D68-4624-9C29-21B913A25580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0BF4-9A7A-428D-BA71-AD20D2755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7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FAAA-1CA2-4DAA-A92D-C03D5DE910FD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DA5F-09FF-48CF-AD2F-DEA193674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7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DA5F-09FF-48CF-AD2F-DEA193674B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4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DA5F-09FF-48CF-AD2F-DEA193674B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0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7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7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DA5F-09FF-48CF-AD2F-DEA193674B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1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DA5F-09FF-48CF-AD2F-DEA193674B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7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044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91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689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928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711" y="5783473"/>
            <a:ext cx="2743200" cy="365125"/>
          </a:xfrm>
        </p:spPr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61304" cy="25117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95381" y="5441949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3372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4630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4511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7064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4093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1943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918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UGent Panno Text" panose="0200050604000004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zth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12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6788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887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0421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195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29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746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853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819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17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6867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509" y="6150938"/>
            <a:ext cx="2743200" cy="642180"/>
          </a:xfrm>
          <a:prstGeom prst="rect">
            <a:avLst/>
          </a:prstGeom>
        </p:spPr>
        <p:txBody>
          <a:bodyPr/>
          <a:lstStyle/>
          <a:p>
            <a:fld id="{AFC6CFDF-DCC0-4AA9-8836-9204992ACDE7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08138-EF30-4D49-BF8B-72252B6D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188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8" y="6433828"/>
            <a:ext cx="12923794" cy="3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8E28-4A3F-4FA6-AA3C-3D71FF52BE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1219-EC44-48AB-9F27-837F98CBB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2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243" y="5793025"/>
            <a:ext cx="1667985" cy="80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630" y="5650810"/>
            <a:ext cx="40059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04B7D"/>
                </a:solidFill>
                <a:latin typeface="Gill Sans MT" panose="020B0502020104020203" pitchFamily="34" charset="0"/>
              </a:rPr>
              <a:t>Dr. Tim Deprez</a:t>
            </a:r>
          </a:p>
          <a:p>
            <a:r>
              <a:rPr lang="en-GB" sz="1600" dirty="0" smtClean="0">
                <a:solidFill>
                  <a:srgbClr val="104B7D"/>
                </a:solidFill>
                <a:latin typeface="Gill Sans MT" panose="020B0502020104020203" pitchFamily="34" charset="0"/>
              </a:rPr>
              <a:t>Dr. Thibaud Mascart</a:t>
            </a:r>
          </a:p>
          <a:p>
            <a:endParaRPr lang="en-GB" dirty="0" smtClean="0">
              <a:solidFill>
                <a:srgbClr val="104B7D"/>
              </a:solidFill>
              <a:latin typeface="Gill Sans MT" panose="020B0502020104020203" pitchFamily="34" charset="0"/>
            </a:endParaRPr>
          </a:p>
          <a:p>
            <a:r>
              <a:rPr lang="en-GB" sz="1600" dirty="0" smtClean="0">
                <a:solidFill>
                  <a:srgbClr val="104B7D"/>
                </a:solidFill>
                <a:latin typeface="Gill Sans MT" panose="020B0502020104020203" pitchFamily="34" charset="0"/>
              </a:rPr>
              <a:t>Brussels, 16 Jan 2018</a:t>
            </a:r>
          </a:p>
        </p:txBody>
      </p:sp>
      <p:pic>
        <p:nvPicPr>
          <p:cNvPr id="4" name="Picture 2" descr="Image result for universiteit gent huisstij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671" y="5716247"/>
            <a:ext cx="983420" cy="8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892" y="2479509"/>
            <a:ext cx="53700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the impact of Marine Training </a:t>
            </a:r>
            <a:r>
              <a:rPr lang="en-US" sz="3600" b="1" dirty="0" smtClean="0">
                <a:solidFill>
                  <a:srgbClr val="FFFFFF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3188" y="19185"/>
            <a:ext cx="4966334" cy="1118870"/>
            <a:chOff x="413188" y="19185"/>
            <a:chExt cx="4966334" cy="1118870"/>
          </a:xfrm>
        </p:grpSpPr>
        <p:sp>
          <p:nvSpPr>
            <p:cNvPr id="9" name="Rectangle 8"/>
            <p:cNvSpPr/>
            <p:nvPr/>
          </p:nvSpPr>
          <p:spPr>
            <a:xfrm>
              <a:off x="1468581" y="101567"/>
              <a:ext cx="391094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104B7D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MATES </a:t>
              </a:r>
              <a:r>
                <a:rPr lang="en-US" dirty="0">
                  <a:solidFill>
                    <a:srgbClr val="104B7D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Maritime Alliance for fostering the European Blue economy through a </a:t>
              </a:r>
              <a:r>
                <a:rPr lang="en-US" b="1" dirty="0">
                  <a:solidFill>
                    <a:srgbClr val="104B7D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Marine Technology Skilling Strategy</a:t>
              </a:r>
              <a:endParaRPr lang="nl-BE" sz="1050" dirty="0">
                <a:solidFill>
                  <a:srgbClr val="104B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Imagen 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88" y="19185"/>
              <a:ext cx="1184275" cy="111887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22069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09" r="15292"/>
          <a:stretch/>
        </p:blipFill>
        <p:spPr>
          <a:xfrm>
            <a:off x="6227375" y="2321307"/>
            <a:ext cx="5927834" cy="3834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u="sng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The Marine Training </a:t>
            </a:r>
            <a:r>
              <a:rPr lang="en-GB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e-Platform  </a:t>
            </a:r>
            <a:endParaRPr lang="en-GB" sz="5400" u="sng" dirty="0">
              <a:solidFill>
                <a:srgbClr val="1E64C8"/>
              </a:solidFill>
              <a:uFill>
                <a:solidFill>
                  <a:srgbClr val="1E64C8"/>
                </a:solidFill>
              </a:u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123818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Multiple service provider for </a:t>
            </a:r>
            <a:r>
              <a:rPr lang="en-US" dirty="0">
                <a:solidFill>
                  <a:schemeClr val="tx1"/>
                </a:solidFill>
              </a:rPr>
              <a:t>European Marine and Maritime training initiatives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 one-stop-shop for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trainees </a:t>
            </a:r>
            <a:r>
              <a:rPr lang="en-US" dirty="0">
                <a:solidFill>
                  <a:schemeClr val="tx1"/>
                </a:solidFill>
              </a:rPr>
              <a:t>in search of </a:t>
            </a:r>
            <a:r>
              <a:rPr lang="en-US" dirty="0" smtClean="0">
                <a:solidFill>
                  <a:schemeClr val="tx1"/>
                </a:solidFill>
              </a:rPr>
              <a:t>a training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trainers </a:t>
            </a:r>
            <a:r>
              <a:rPr lang="en-US" dirty="0">
                <a:solidFill>
                  <a:schemeClr val="tx1"/>
                </a:solidFill>
              </a:rPr>
              <a:t>in search of </a:t>
            </a:r>
            <a:r>
              <a:rPr lang="en-US" dirty="0" smtClean="0">
                <a:solidFill>
                  <a:schemeClr val="tx1"/>
                </a:solidFill>
              </a:rPr>
              <a:t>assistance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stakeholders </a:t>
            </a:r>
            <a:r>
              <a:rPr lang="en-US" dirty="0">
                <a:solidFill>
                  <a:schemeClr val="tx1"/>
                </a:solidFill>
              </a:rPr>
              <a:t>in search of </a:t>
            </a:r>
            <a:r>
              <a:rPr lang="en-US" dirty="0" smtClean="0">
                <a:solidFill>
                  <a:schemeClr val="tx1"/>
                </a:solidFill>
              </a:rPr>
              <a:t>insights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400" y="210402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2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u="sng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The Marine Training </a:t>
            </a:r>
            <a:r>
              <a:rPr lang="en-GB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e-Platform  </a:t>
            </a:r>
            <a:endParaRPr lang="en-GB" sz="5400" u="sng" dirty="0">
              <a:solidFill>
                <a:srgbClr val="1E64C8"/>
              </a:solidFill>
              <a:uFill>
                <a:solidFill>
                  <a:srgbClr val="1E64C8"/>
                </a:solidFill>
              </a:u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12330" y="1191502"/>
            <a:ext cx="2160000" cy="2160000"/>
          </a:xfrm>
          <a:prstGeom prst="flowChartConnector">
            <a:avLst/>
          </a:prstGeom>
          <a:solidFill>
            <a:srgbClr val="F64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 algn="ctr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MSc</a:t>
            </a:r>
          </a:p>
          <a:p>
            <a:pPr marL="365125" indent="-365125" algn="ctr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PhD</a:t>
            </a:r>
          </a:p>
          <a:p>
            <a:pPr marL="365125" indent="-365125" algn="ctr">
              <a:buFont typeface="Arial" panose="020B0604020202020204" pitchFamily="34" charset="0"/>
              <a:buChar char="•"/>
            </a:pPr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CPD</a:t>
            </a:r>
            <a:endParaRPr lang="en-GB" sz="3200" dirty="0">
              <a:ln w="0"/>
              <a:solidFill>
                <a:schemeClr val="bg1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38200" y="3718044"/>
            <a:ext cx="2160000" cy="2160000"/>
          </a:xfrm>
          <a:prstGeom prst="flowChartConnector">
            <a:avLst/>
          </a:prstGeom>
          <a:solidFill>
            <a:srgbClr val="38B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400+ Short Courses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978550" y="2207482"/>
            <a:ext cx="2160000" cy="2160000"/>
          </a:xfrm>
          <a:prstGeom prst="flowChartConnector">
            <a:avLst/>
          </a:prstGeom>
          <a:solidFill>
            <a:srgbClr val="7F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600+ Programmes</a:t>
            </a:r>
            <a:endParaRPr lang="en-GB" sz="3200" dirty="0">
              <a:ln w="0"/>
              <a:solidFill>
                <a:schemeClr val="bg1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357825" y="3711646"/>
            <a:ext cx="2160000" cy="2160000"/>
          </a:xfrm>
          <a:prstGeom prst="flowChartConnector">
            <a:avLst/>
          </a:prstGeom>
          <a:solidFill>
            <a:srgbClr val="0D2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16 Languages</a:t>
            </a:r>
            <a:endParaRPr lang="en-GB" sz="3200" dirty="0">
              <a:ln w="0"/>
              <a:solidFill>
                <a:schemeClr val="bg1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833100" y="4404082"/>
            <a:ext cx="2160000" cy="2160000"/>
          </a:xfrm>
          <a:prstGeom prst="flowChartConnector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50+ Countries</a:t>
            </a:r>
            <a:endParaRPr lang="en-GB" sz="2800" dirty="0" smtClean="0">
              <a:ln w="0"/>
              <a:solidFill>
                <a:schemeClr val="bg1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9906855" y="2207482"/>
            <a:ext cx="2160000" cy="2160000"/>
          </a:xfrm>
          <a:prstGeom prst="flowChartConnector">
            <a:avLst/>
          </a:prstGeom>
          <a:solidFill>
            <a:srgbClr val="F64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32 thematic fields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7607580" y="1457409"/>
            <a:ext cx="2160000" cy="2160000"/>
          </a:xfrm>
          <a:prstGeom prst="flowChartConnector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Advertisement &amp;  dissemination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8728035" y="4417116"/>
            <a:ext cx="2160000" cy="2160000"/>
          </a:xfrm>
          <a:prstGeom prst="flowChartConnector">
            <a:avLst/>
          </a:prstGeom>
          <a:solidFill>
            <a:srgbClr val="7F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400+ unique visitors/</a:t>
            </a:r>
          </a:p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day</a:t>
            </a:r>
            <a:endParaRPr lang="en-GB" sz="3200" dirty="0">
              <a:ln w="0"/>
              <a:solidFill>
                <a:schemeClr val="bg1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5175930" y="1191502"/>
            <a:ext cx="2160000" cy="2160000"/>
          </a:xfrm>
          <a:prstGeom prst="flowChartConnector">
            <a:avLst/>
          </a:prstGeom>
          <a:solidFill>
            <a:srgbClr val="38B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n w="0"/>
                <a:solidFill>
                  <a:schemeClr val="bg1"/>
                </a:solidFill>
                <a:latin typeface="UGent Panno Text" panose="02000506040000040003" pitchFamily="50" charset="0"/>
                <a:cs typeface="Arial" panose="020B0604020202020204" pitchFamily="34" charset="0"/>
              </a:rPr>
              <a:t>E –learning Platform</a:t>
            </a:r>
            <a:endParaRPr lang="en-GB" sz="3200" dirty="0">
              <a:ln w="0"/>
              <a:solidFill>
                <a:schemeClr val="bg1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400" y="210402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6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9" y="89940"/>
            <a:ext cx="8869498" cy="6242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400" y="210402"/>
            <a:ext cx="828675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3706" y="2644170"/>
            <a:ext cx="2386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map of MSc programmes 2016-2017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36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01" y="1086572"/>
            <a:ext cx="7028104" cy="419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69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96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9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Comparable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Qualification based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32 “marine”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endParaRPr lang="en-US" sz="19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69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1969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969" dirty="0">
              <a:solidFill>
                <a:srgbClr val="1E64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3300" y="127302"/>
            <a:ext cx="117923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UNESCO </a:t>
            </a:r>
            <a:r>
              <a:rPr lang="en-US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Thematic </a:t>
            </a:r>
            <a:r>
              <a:rPr lang="en-US" sz="5400" u="sng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fields of </a:t>
            </a:r>
            <a:r>
              <a:rPr lang="en-US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education (ISCED)</a:t>
            </a:r>
            <a:endParaRPr lang="en-GB" sz="5400" dirty="0">
              <a:latin typeface="UGent Panno Text" panose="0200050604000004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18" y="1075863"/>
            <a:ext cx="8478983" cy="56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84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2"/>
          <a:stretch/>
        </p:blipFill>
        <p:spPr bwMode="auto">
          <a:xfrm>
            <a:off x="4514850" y="0"/>
            <a:ext cx="76771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6267" y="1369598"/>
            <a:ext cx="4061499" cy="523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Ecology = 18.5%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onservation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&amp; environmental management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17.1%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 and offshore constructions = 12.1%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navigation &amp;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seamanship = 0.5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GB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69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1969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969" dirty="0">
              <a:solidFill>
                <a:srgbClr val="1E64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53300" y="127302"/>
            <a:ext cx="117923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Current EU HE</a:t>
            </a:r>
            <a:br>
              <a:rPr lang="en-US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</a:br>
            <a:r>
              <a:rPr lang="en-US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content</a:t>
            </a:r>
            <a:endParaRPr lang="en-GB" sz="5400" dirty="0"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43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How to bring MATES to the industry</a:t>
            </a:r>
            <a:endParaRPr lang="en-GB" sz="5400" u="sng" dirty="0">
              <a:solidFill>
                <a:srgbClr val="1E64C8"/>
              </a:solidFill>
              <a:uFill>
                <a:solidFill>
                  <a:srgbClr val="1E64C8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Work </a:t>
            </a:r>
            <a:r>
              <a:rPr lang="en-GB" dirty="0">
                <a:solidFill>
                  <a:schemeClr val="tx1"/>
                </a:solidFill>
              </a:rPr>
              <a:t>in close cooperation with </a:t>
            </a:r>
            <a:r>
              <a:rPr lang="en-GB" dirty="0" smtClean="0">
                <a:solidFill>
                  <a:schemeClr val="tx1"/>
                </a:solidFill>
              </a:rPr>
              <a:t>local </a:t>
            </a:r>
            <a:r>
              <a:rPr lang="en-GB" dirty="0">
                <a:solidFill>
                  <a:schemeClr val="tx1"/>
                </a:solidFill>
              </a:rPr>
              <a:t>Industry </a:t>
            </a:r>
            <a:r>
              <a:rPr lang="en-GB" dirty="0" smtClean="0">
                <a:solidFill>
                  <a:schemeClr val="tx1"/>
                </a:solidFill>
              </a:rPr>
              <a:t>Clusters and build on existing networks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http://www.marinetraining.eu/sites/default/fil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89" y="5315425"/>
            <a:ext cx="21907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ocean training partnership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80" y="5785747"/>
            <a:ext cx="2626081" cy="7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euromarine network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2" b="22758"/>
          <a:stretch/>
        </p:blipFill>
        <p:spPr bwMode="auto">
          <a:xfrm>
            <a:off x="8601790" y="2618651"/>
            <a:ext cx="2877911" cy="15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iode 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24" y="4401444"/>
            <a:ext cx="3387196" cy="7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abrieken voor de Toekomst Blue Ener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51" y="4157165"/>
            <a:ext cx="3120097" cy="13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5054" y="3154166"/>
            <a:ext cx="2654707" cy="612624"/>
          </a:xfrm>
          <a:prstGeom prst="rect">
            <a:avLst/>
          </a:prstGeom>
        </p:spPr>
      </p:pic>
      <p:pic>
        <p:nvPicPr>
          <p:cNvPr id="15" name="Content Placeholder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14" y="3008420"/>
            <a:ext cx="2743200" cy="1371600"/>
          </a:xfrm>
          <a:prstGeom prst="rect">
            <a:avLst/>
          </a:prstGeom>
        </p:spPr>
      </p:pic>
      <p:pic>
        <p:nvPicPr>
          <p:cNvPr id="16" name="Picture 2" descr="https://www.flanders-maritime-cluster.be/sites/default/files/images/actua/teaser/actua_teasers-dbc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51225" r="21014"/>
          <a:stretch/>
        </p:blipFill>
        <p:spPr bwMode="auto">
          <a:xfrm>
            <a:off x="709681" y="4488680"/>
            <a:ext cx="2438399" cy="11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684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u="sng" dirty="0" smtClean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Our involvement in MATES</a:t>
            </a:r>
            <a:endParaRPr lang="en-GB" sz="5400" u="sng" dirty="0">
              <a:solidFill>
                <a:srgbClr val="1E64C8"/>
              </a:solidFill>
              <a:uFill>
                <a:solidFill>
                  <a:srgbClr val="1E64C8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6183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In order to enhance competitiveness and innovation capacity: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Co-host a regional workshop (Belgium-Netherlands</a:t>
            </a:r>
            <a:r>
              <a:rPr lang="en-GB" dirty="0" smtClean="0">
                <a:solidFill>
                  <a:schemeClr val="tx1"/>
                </a:solidFill>
              </a:rPr>
              <a:t>) (WP2)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Transversal support for pilot experience outreach (WP4)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Creation </a:t>
            </a:r>
            <a:r>
              <a:rPr lang="en-GB" dirty="0">
                <a:solidFill>
                  <a:schemeClr val="tx1"/>
                </a:solidFill>
              </a:rPr>
              <a:t>of an integrated MATES training information portal made available through the project website (WP6)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Draw final conclusions for decision </a:t>
            </a:r>
            <a:r>
              <a:rPr lang="en-US" dirty="0">
                <a:solidFill>
                  <a:schemeClr val="tx1"/>
                </a:solidFill>
              </a:rPr>
              <a:t>makers and relevant </a:t>
            </a:r>
            <a:r>
              <a:rPr lang="en-US" dirty="0" smtClean="0">
                <a:solidFill>
                  <a:schemeClr val="tx1"/>
                </a:solidFill>
              </a:rPr>
              <a:t>stakeholders for </a:t>
            </a:r>
            <a:r>
              <a:rPr lang="en-US" dirty="0">
                <a:solidFill>
                  <a:schemeClr val="tx1"/>
                </a:solidFill>
              </a:rPr>
              <a:t>their use in the </a:t>
            </a:r>
            <a:r>
              <a:rPr lang="en-US" dirty="0" smtClean="0">
                <a:solidFill>
                  <a:schemeClr val="tx1"/>
                </a:solidFill>
              </a:rPr>
              <a:t>future (WP5)</a:t>
            </a:r>
            <a:r>
              <a:rPr lang="en-GB" dirty="0" smtClean="0"/>
              <a:t>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264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3" y="5744055"/>
            <a:ext cx="1683441" cy="8164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4666" y="4635975"/>
            <a:ext cx="4973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04B7D"/>
                </a:solidFill>
                <a:latin typeface="Gill Sans MT" panose="020B0502020104020203" pitchFamily="34" charset="0"/>
              </a:rPr>
              <a:t>Tim.Deprez@UGent.be</a:t>
            </a:r>
          </a:p>
          <a:p>
            <a:endParaRPr lang="en-GB" sz="2800" dirty="0" smtClean="0">
              <a:solidFill>
                <a:srgbClr val="104B7D"/>
              </a:solidFill>
              <a:latin typeface="Gill Sans MT" panose="020B0502020104020203" pitchFamily="34" charset="0"/>
            </a:endParaRPr>
          </a:p>
        </p:txBody>
      </p:sp>
      <p:pic>
        <p:nvPicPr>
          <p:cNvPr id="15" name="Picture 2" descr="Image result for universiteit gent huisstij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24" y="5724446"/>
            <a:ext cx="961009" cy="8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44121" y="1676701"/>
            <a:ext cx="54708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" panose="02000506040000040003" pitchFamily="50" charset="0"/>
              </a:rPr>
              <a:t>Seas do not have boundaries…education shouldn’t either !</a:t>
            </a:r>
          </a:p>
        </p:txBody>
      </p:sp>
    </p:spTree>
    <p:extLst>
      <p:ext uri="{BB962C8B-B14F-4D97-AF65-F5344CB8AC3E}">
        <p14:creationId xmlns:p14="http://schemas.microsoft.com/office/powerpoint/2010/main" val="1254238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026C3CDC-4C5B-40D2-8CE4-C9AFE7707156}"/>
</file>

<file path=customXml/itemProps2.xml><?xml version="1.0" encoding="utf-8"?>
<ds:datastoreItem xmlns:ds="http://schemas.openxmlformats.org/officeDocument/2006/customXml" ds:itemID="{6CAFC41D-D03E-4E24-A554-BBC1B3D61D4C}"/>
</file>

<file path=customXml/itemProps3.xml><?xml version="1.0" encoding="utf-8"?>
<ds:datastoreItem xmlns:ds="http://schemas.openxmlformats.org/officeDocument/2006/customXml" ds:itemID="{D3362D4F-BD97-42F8-9CD2-FA9F7490028C}"/>
</file>

<file path=docProps/app.xml><?xml version="1.0" encoding="utf-8"?>
<Properties xmlns="http://schemas.openxmlformats.org/officeDocument/2006/extended-properties" xmlns:vt="http://schemas.openxmlformats.org/officeDocument/2006/docPropsVTypes">
  <TotalTime>10486</TotalTime>
  <Words>222</Words>
  <Application>Microsoft Office PowerPoint</Application>
  <PresentationFormat>Custom</PresentationFormat>
  <Paragraphs>62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The Marine Training e-Platform  </vt:lpstr>
      <vt:lpstr>The Marine Training e-Platform  </vt:lpstr>
      <vt:lpstr>PowerPoint Presentation</vt:lpstr>
      <vt:lpstr>PowerPoint Presentation</vt:lpstr>
      <vt:lpstr>PowerPoint Presentation</vt:lpstr>
      <vt:lpstr>How to bring MATES to the industry</vt:lpstr>
      <vt:lpstr>Our involvement in MATES</vt:lpstr>
      <vt:lpstr>PowerPoint Presentation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Thibaud Mascart</dc:creator>
  <cp:lastModifiedBy>STULGIS Maris (MARE)</cp:lastModifiedBy>
  <cp:revision>106</cp:revision>
  <dcterms:created xsi:type="dcterms:W3CDTF">2016-10-26T11:22:41Z</dcterms:created>
  <dcterms:modified xsi:type="dcterms:W3CDTF">2018-01-15T15:26:46Z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