
<file path=[Content_Types].xml><?xml version="1.0" encoding="utf-8"?>
<Types xmlns="http://schemas.openxmlformats.org/package/2006/content-types">
  <Default Extension="gif" ContentType="image/gif"/>
  <Default Extension="jpeg" ContentType="image/jpeg"/>
  <Default Extension="jp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9"/>
  </p:notesMasterIdLst>
  <p:handoutMasterIdLst>
    <p:handoutMasterId r:id="rId10"/>
  </p:handoutMasterIdLst>
  <p:sldIdLst>
    <p:sldId id="261" r:id="rId2"/>
    <p:sldId id="268" r:id="rId3"/>
    <p:sldId id="269" r:id="rId4"/>
    <p:sldId id="270" r:id="rId5"/>
    <p:sldId id="272" r:id="rId6"/>
    <p:sldId id="271" r:id="rId7"/>
    <p:sldId id="262" r:id="rId8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384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6B134"/>
    <a:srgbClr val="5984A2"/>
    <a:srgbClr val="547FA0"/>
    <a:srgbClr val="527B96"/>
    <a:srgbClr val="4F7A99"/>
    <a:srgbClr val="436D8B"/>
    <a:srgbClr val="2E5778"/>
    <a:srgbClr val="517A95"/>
    <a:srgbClr val="1C97E2"/>
    <a:srgbClr val="1883C3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7394" autoAdjust="0"/>
    <p:restoredTop sz="94660"/>
  </p:normalViewPr>
  <p:slideViewPr>
    <p:cSldViewPr snapToGrid="0">
      <p:cViewPr varScale="1">
        <p:scale>
          <a:sx n="73" d="100"/>
          <a:sy n="73" d="100"/>
        </p:scale>
        <p:origin x="309" y="42"/>
      </p:cViewPr>
      <p:guideLst>
        <p:guide orient="horz" pos="2160"/>
        <p:guide pos="3840"/>
      </p:guideLst>
    </p:cSldViewPr>
  </p:slideViewPr>
  <p:notesTextViewPr>
    <p:cViewPr>
      <p:scale>
        <a:sx n="3" d="2"/>
        <a:sy n="3" d="2"/>
      </p:scale>
      <p:origin x="0" y="0"/>
    </p:cViewPr>
  </p:notesTextViewPr>
  <p:notesViewPr>
    <p:cSldViewPr snapToGrid="0">
      <p:cViewPr varScale="1">
        <p:scale>
          <a:sx n="52" d="100"/>
          <a:sy n="52" d="100"/>
        </p:scale>
        <p:origin x="2680" y="60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handoutMaster" Target="handoutMasters/handoutMaster1.xml"/><Relationship Id="rId4" Type="http://schemas.openxmlformats.org/officeDocument/2006/relationships/slide" Target="slides/slide3.xml"/><Relationship Id="rId9" Type="http://schemas.openxmlformats.org/officeDocument/2006/relationships/notesMaster" Target="notesMasters/notesMaster1.xml"/><Relationship Id="rId14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46117961-DC21-45FD-9F32-B1E9C76F01C1}" type="datetimeFigureOut">
              <a:rPr lang="en-US" smtClean="0"/>
              <a:t>11/6/2020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DD3EA28-8BFA-4981-950E-31F079561548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093747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09C2D0E9-26BC-4D07-8239-84CAC847B309}" type="datetimeFigureOut">
              <a:rPr lang="en-US" smtClean="0"/>
              <a:t>11/6/2020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2071F6FA-FC29-43DC-99ED-6FA4B0478131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89841851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jpe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gif"/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gif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bg>
      <p:bgPr>
        <a:blipFill dpi="0" rotWithShape="1">
          <a:blip r:embed="rId2" cstate="hqprint">
            <a:lum/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a:blip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Rectangle 16">
            <a:extLst>
              <a:ext uri="{FF2B5EF4-FFF2-40B4-BE49-F238E27FC236}">
                <a16:creationId xmlns:a16="http://schemas.microsoft.com/office/drawing/2014/main" id="{7E9932AB-0F52-4C23-A164-52FEE7AD43D0}"/>
              </a:ext>
            </a:extLst>
          </p:cNvPr>
          <p:cNvSpPr/>
          <p:nvPr userDrawn="1"/>
        </p:nvSpPr>
        <p:spPr>
          <a:xfrm>
            <a:off x="319905" y="288405"/>
            <a:ext cx="1489584" cy="1454827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8" name="Google Shape;11;p26">
            <a:extLst>
              <a:ext uri="{FF2B5EF4-FFF2-40B4-BE49-F238E27FC236}">
                <a16:creationId xmlns:a16="http://schemas.microsoft.com/office/drawing/2014/main" id="{603040E8-0F89-4D8E-9F9F-D3C7C3A7EDDB}"/>
              </a:ext>
            </a:extLst>
          </p:cNvPr>
          <p:cNvSpPr txBox="1">
            <a:spLocks noGrp="1"/>
          </p:cNvSpPr>
          <p:nvPr>
            <p:ph type="ctrTitle" hasCustomPrompt="1"/>
          </p:nvPr>
        </p:nvSpPr>
        <p:spPr>
          <a:xfrm>
            <a:off x="1391478" y="2564904"/>
            <a:ext cx="6813781" cy="72008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b" anchorCtr="0">
            <a:normAutofit/>
          </a:bodyPr>
          <a:lstStyle>
            <a:lvl1pPr marR="0" lvl="0" algn="l" rtl="0">
              <a:spcBef>
                <a:spcPts val="0"/>
              </a:spcBef>
              <a:spcAft>
                <a:spcPts val="0"/>
              </a:spcAft>
              <a:buClr>
                <a:schemeClr val="lt1"/>
              </a:buClr>
              <a:buSzPts val="2800"/>
              <a:buFont typeface="Arial"/>
              <a:buNone/>
              <a:defRPr sz="2800" b="0" i="0" u="none" strike="noStrike" cap="none">
                <a:solidFill>
                  <a:schemeClr val="bg1"/>
                </a:solidFill>
                <a:latin typeface="Calibri" panose="020F0502020204030204" pitchFamily="34" charset="0"/>
                <a:ea typeface="Open Sans" panose="020B0606030504020204" pitchFamily="34" charset="0"/>
                <a:cs typeface="Calibri" panose="020F0502020204030204" pitchFamily="34" charset="0"/>
                <a:sym typeface="Arial"/>
              </a:defRPr>
            </a:lvl1pPr>
            <a:lvl2pPr lvl="1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2pPr>
            <a:lvl3pPr lvl="2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3pPr>
            <a:lvl4pPr lvl="3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4pPr>
            <a:lvl5pPr lvl="4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5pPr>
            <a:lvl6pPr lvl="5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6pPr>
            <a:lvl7pPr lvl="6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7pPr>
            <a:lvl8pPr lvl="7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8pPr>
            <a:lvl9pPr lvl="8">
              <a:spcBef>
                <a:spcPts val="0"/>
              </a:spcBef>
              <a:spcAft>
                <a:spcPts val="0"/>
              </a:spcAft>
              <a:buSzPts val="1400"/>
              <a:buNone/>
              <a:defRPr sz="1800"/>
            </a:lvl9pPr>
          </a:lstStyle>
          <a:p>
            <a:r>
              <a:rPr lang="nl-BE" dirty="0"/>
              <a:t>Title</a:t>
            </a:r>
            <a:endParaRPr dirty="0"/>
          </a:p>
        </p:txBody>
      </p:sp>
      <p:sp>
        <p:nvSpPr>
          <p:cNvPr id="11" name="Google Shape;14;p26">
            <a:extLst>
              <a:ext uri="{FF2B5EF4-FFF2-40B4-BE49-F238E27FC236}">
                <a16:creationId xmlns:a16="http://schemas.microsoft.com/office/drawing/2014/main" id="{1A8F78D6-9D24-4BD1-848E-834689DC21CD}"/>
              </a:ext>
            </a:extLst>
          </p:cNvPr>
          <p:cNvSpPr/>
          <p:nvPr userDrawn="1"/>
        </p:nvSpPr>
        <p:spPr>
          <a:xfrm>
            <a:off x="8496267" y="4936232"/>
            <a:ext cx="60959" cy="900000"/>
          </a:xfrm>
          <a:prstGeom prst="rect">
            <a:avLst/>
          </a:prstGeom>
          <a:solidFill>
            <a:srgbClr val="F7B034"/>
          </a:solidFill>
          <a:ln>
            <a:noFill/>
          </a:ln>
        </p:spPr>
        <p:txBody>
          <a:bodyPr spcFirstLastPara="1" wrap="square" lIns="91425" tIns="45700" rIns="91425" bIns="45700" anchor="ctr" anchorCtr="0">
            <a:noAutofit/>
          </a:bodyPr>
          <a:lstStyle/>
          <a:p>
            <a:pPr marL="0" marR="0" lvl="0" indent="0" algn="ctr" rtl="0">
              <a:spcBef>
                <a:spcPts val="0"/>
              </a:spcBef>
              <a:spcAft>
                <a:spcPts val="0"/>
              </a:spcAft>
              <a:buNone/>
            </a:pPr>
            <a:endParaRPr sz="1800" b="0" i="0" u="none" strike="noStrike" cap="none">
              <a:solidFill>
                <a:schemeClr val="lt1"/>
              </a:solidFill>
              <a:latin typeface="Calibri"/>
              <a:ea typeface="Calibri"/>
              <a:cs typeface="Calibri"/>
              <a:sym typeface="Calibri"/>
            </a:endParaRPr>
          </a:p>
        </p:txBody>
      </p:sp>
      <p:sp>
        <p:nvSpPr>
          <p:cNvPr id="12" name="Google Shape;15;p26">
            <a:extLst>
              <a:ext uri="{FF2B5EF4-FFF2-40B4-BE49-F238E27FC236}">
                <a16:creationId xmlns:a16="http://schemas.microsoft.com/office/drawing/2014/main" id="{D184F976-9A6B-4435-B4B6-D3B2A005F0B2}"/>
              </a:ext>
            </a:extLst>
          </p:cNvPr>
          <p:cNvSpPr txBox="1">
            <a:spLocks noGrp="1"/>
          </p:cNvSpPr>
          <p:nvPr>
            <p:ph type="body" idx="3" hasCustomPrompt="1"/>
          </p:nvPr>
        </p:nvSpPr>
        <p:spPr>
          <a:xfrm>
            <a:off x="8654373" y="4936231"/>
            <a:ext cx="3010247" cy="900000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l" rtl="0">
              <a:spcBef>
                <a:spcPts val="360"/>
              </a:spcBef>
              <a:spcAft>
                <a:spcPts val="0"/>
              </a:spcAft>
              <a:buClr>
                <a:srgbClr val="7F7F7F"/>
              </a:buClr>
              <a:buSzPts val="1800"/>
              <a:buFont typeface="Arial"/>
              <a:buNone/>
              <a:defRPr sz="1400" b="0" i="0" u="none" strike="noStrike" cap="none">
                <a:solidFill>
                  <a:schemeClr val="bg1"/>
                </a:solidFill>
                <a:latin typeface="Calibri" panose="020F0502020204030204" pitchFamily="34" charset="0"/>
                <a:ea typeface="Open Sans" panose="020B0606030504020204" pitchFamily="34" charset="0"/>
                <a:cs typeface="Calibri" panose="020F0502020204030204" pitchFamily="34" charset="0"/>
                <a:sym typeface="Open Sans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81000" algn="l" rtl="0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r>
              <a:rPr lang="nl-BE" dirty="0"/>
              <a:t>Affiliation, email address, twitter username...</a:t>
            </a:r>
            <a:endParaRPr dirty="0"/>
          </a:p>
        </p:txBody>
      </p:sp>
      <p:sp>
        <p:nvSpPr>
          <p:cNvPr id="13" name="Google Shape;15;p26">
            <a:extLst>
              <a:ext uri="{FF2B5EF4-FFF2-40B4-BE49-F238E27FC236}">
                <a16:creationId xmlns:a16="http://schemas.microsoft.com/office/drawing/2014/main" id="{23148618-3491-4E06-B93C-FFBE5B9A117F}"/>
              </a:ext>
            </a:extLst>
          </p:cNvPr>
          <p:cNvSpPr txBox="1">
            <a:spLocks noGrp="1"/>
          </p:cNvSpPr>
          <p:nvPr>
            <p:ph type="body" idx="10" hasCustomPrompt="1"/>
          </p:nvPr>
        </p:nvSpPr>
        <p:spPr>
          <a:xfrm>
            <a:off x="3156437" y="4936231"/>
            <a:ext cx="5119159" cy="899999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457200" marR="0" lvl="0" indent="-228600" algn="r" rtl="0">
              <a:spcBef>
                <a:spcPts val="360"/>
              </a:spcBef>
              <a:spcAft>
                <a:spcPts val="0"/>
              </a:spcAft>
              <a:buClr>
                <a:srgbClr val="7F7F7F"/>
              </a:buClr>
              <a:buSzPts val="1800"/>
              <a:buFont typeface="Arial"/>
              <a:buNone/>
              <a:defRPr sz="1800" b="0" i="0" u="none" strike="noStrike" cap="none">
                <a:solidFill>
                  <a:schemeClr val="bg1"/>
                </a:solidFill>
                <a:latin typeface="Calibri" panose="020F0502020204030204" pitchFamily="34" charset="0"/>
                <a:ea typeface="Open Sans" panose="020B0606030504020204" pitchFamily="34" charset="0"/>
                <a:cs typeface="Calibri" panose="020F0502020204030204" pitchFamily="34" charset="0"/>
                <a:sym typeface="Open Sans"/>
              </a:defRPr>
            </a:lvl1pPr>
            <a:lvl2pPr marL="914400" marR="0" lvl="1" indent="-406400" algn="l" rtl="0">
              <a:spcBef>
                <a:spcPts val="560"/>
              </a:spcBef>
              <a:spcAft>
                <a:spcPts val="0"/>
              </a:spcAft>
              <a:buClr>
                <a:schemeClr val="dk1"/>
              </a:buClr>
              <a:buSzPts val="2800"/>
              <a:buFont typeface="Arial"/>
              <a:buChar char="–"/>
              <a:defRPr sz="28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371600" marR="0" lvl="2" indent="-381000" algn="l" rtl="0">
              <a:spcBef>
                <a:spcPts val="480"/>
              </a:spcBef>
              <a:spcAft>
                <a:spcPts val="0"/>
              </a:spcAft>
              <a:buClr>
                <a:schemeClr val="dk1"/>
              </a:buClr>
              <a:buSzPts val="2400"/>
              <a:buFont typeface="Arial"/>
              <a:buChar char="•"/>
              <a:defRPr sz="24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828800" marR="0" lvl="3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–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286000" marR="0" lvl="4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»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743200" marR="0" lvl="5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3200400" marR="0" lvl="6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657600" marR="0" lvl="7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4114800" marR="0" lvl="8" indent="-355600" algn="l" rtl="0">
              <a:spcBef>
                <a:spcPts val="400"/>
              </a:spcBef>
              <a:spcAft>
                <a:spcPts val="0"/>
              </a:spcAft>
              <a:buClr>
                <a:schemeClr val="dk1"/>
              </a:buClr>
              <a:buSzPts val="2000"/>
              <a:buFont typeface="Arial"/>
              <a:buChar char="•"/>
              <a:defRPr sz="2000" b="0" i="0" u="none" strike="noStrike" cap="none">
                <a:solidFill>
                  <a:schemeClr val="dk1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r>
              <a:rPr lang="nl-BE" dirty="0"/>
              <a:t>First Name Last name</a:t>
            </a:r>
          </a:p>
        </p:txBody>
      </p:sp>
      <p:sp>
        <p:nvSpPr>
          <p:cNvPr id="15" name="TextBox 14">
            <a:extLst>
              <a:ext uri="{FF2B5EF4-FFF2-40B4-BE49-F238E27FC236}">
                <a16:creationId xmlns:a16="http://schemas.microsoft.com/office/drawing/2014/main" id="{9A2C8441-AA9A-455B-BD00-757666E7B04C}"/>
              </a:ext>
            </a:extLst>
          </p:cNvPr>
          <p:cNvSpPr txBox="1"/>
          <p:nvPr userDrawn="1"/>
        </p:nvSpPr>
        <p:spPr>
          <a:xfrm>
            <a:off x="234124" y="6436494"/>
            <a:ext cx="8364263" cy="415498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l"/>
            <a:r>
              <a:rPr lang="en-US" sz="1000" b="0" i="0" kern="1200" dirty="0">
                <a:solidFill>
                  <a:schemeClr val="bg1">
                    <a:lumMod val="75000"/>
                  </a:schemeClr>
                </a:solidFill>
                <a:effectLst/>
                <a:latin typeface="+mj-lt"/>
                <a:ea typeface="Open Sans" panose="020B0606030504020204" pitchFamily="34" charset="0"/>
                <a:cs typeface="Calibri" panose="020F0502020204030204" pitchFamily="34" charset="0"/>
              </a:rPr>
              <a:t>The European Marine Observation and Data Network (EMODnet) is financed by the European Union under Regulation (EU) No 508/2014 </a:t>
            </a:r>
            <a:br>
              <a:rPr lang="en-US" sz="1000" b="0" i="0" kern="1200" dirty="0">
                <a:solidFill>
                  <a:schemeClr val="bg1">
                    <a:lumMod val="75000"/>
                  </a:schemeClr>
                </a:solidFill>
                <a:effectLst/>
                <a:latin typeface="+mj-lt"/>
                <a:ea typeface="Open Sans" panose="020B0606030504020204" pitchFamily="34" charset="0"/>
                <a:cs typeface="Calibri" panose="020F0502020204030204" pitchFamily="34" charset="0"/>
              </a:rPr>
            </a:br>
            <a:r>
              <a:rPr lang="en-US" sz="1000" b="0" i="0" kern="1200" dirty="0">
                <a:solidFill>
                  <a:schemeClr val="bg1">
                    <a:lumMod val="75000"/>
                  </a:schemeClr>
                </a:solidFill>
                <a:effectLst/>
                <a:latin typeface="+mj-lt"/>
                <a:ea typeface="Open Sans" panose="020B0606030504020204" pitchFamily="34" charset="0"/>
                <a:cs typeface="Calibri" panose="020F0502020204030204" pitchFamily="34" charset="0"/>
              </a:rPr>
              <a:t>of the European Parliament and of the Council of 15 May 2014 on the European Maritime and Fisheries Fund.</a:t>
            </a:r>
            <a:endParaRPr lang="en-US" sz="1000" dirty="0">
              <a:solidFill>
                <a:schemeClr val="bg1">
                  <a:lumMod val="75000"/>
                </a:schemeClr>
              </a:solidFill>
              <a:latin typeface="+mj-lt"/>
              <a:ea typeface="Open Sans" panose="020B0606030504020204" pitchFamily="34" charset="0"/>
              <a:cs typeface="Calibri" panose="020F0502020204030204" pitchFamily="34" charset="0"/>
            </a:endParaRP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8C28A6A7-0ED4-4CDC-BE99-E54516E68B25}"/>
              </a:ext>
            </a:extLst>
          </p:cNvPr>
          <p:cNvPicPr>
            <a:picLocks noChangeAspect="1"/>
          </p:cNvPicPr>
          <p:nvPr userDrawn="1"/>
        </p:nvPicPr>
        <p:blipFill>
          <a:blip r:embed="rId3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470613" y="350351"/>
            <a:ext cx="1194903" cy="127525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48146424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ustom Layout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75CD450-1EA5-4516-8117-AA6CB8BE8F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2713" y="332326"/>
            <a:ext cx="11756013" cy="730578"/>
          </a:xfrm>
          <a:prstGeom prst="rect">
            <a:avLst/>
          </a:prstGeom>
        </p:spPr>
        <p:txBody>
          <a:bodyPr/>
          <a:lstStyle>
            <a:lvl1pPr>
              <a:defRPr sz="2800">
                <a:solidFill>
                  <a:srgbClr val="004799"/>
                </a:solidFill>
                <a:latin typeface="+mn-lt"/>
                <a:cs typeface="Segoe UI Semibold" panose="020B0702040204020203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7296272C-3CF3-49CC-8318-E7848FF5F86E}"/>
              </a:ext>
            </a:extLst>
          </p:cNvPr>
          <p:cNvCxnSpPr>
            <a:cxnSpLocks/>
          </p:cNvCxnSpPr>
          <p:nvPr userDrawn="1"/>
        </p:nvCxnSpPr>
        <p:spPr>
          <a:xfrm flipH="1">
            <a:off x="235049" y="203016"/>
            <a:ext cx="2035125" cy="1"/>
          </a:xfrm>
          <a:prstGeom prst="line">
            <a:avLst/>
          </a:prstGeom>
          <a:ln w="12700">
            <a:solidFill>
              <a:srgbClr val="FFAF03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49" name="Title 10">
            <a:extLst>
              <a:ext uri="{FF2B5EF4-FFF2-40B4-BE49-F238E27FC236}">
                <a16:creationId xmlns:a16="http://schemas.microsoft.com/office/drawing/2014/main" id="{E8697808-0892-4351-B6F6-49E810C1F6FD}"/>
              </a:ext>
            </a:extLst>
          </p:cNvPr>
          <p:cNvSpPr txBox="1">
            <a:spLocks/>
          </p:cNvSpPr>
          <p:nvPr userDrawn="1"/>
        </p:nvSpPr>
        <p:spPr>
          <a:xfrm>
            <a:off x="3848785" y="6576169"/>
            <a:ext cx="5894572" cy="20069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800" kern="1200">
                <a:solidFill>
                  <a:srgbClr val="004799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</a:lstStyle>
          <a:p>
            <a:pPr algn="r"/>
            <a:r>
              <a:rPr lang="en-US" sz="1400" dirty="0">
                <a:solidFill>
                  <a:schemeClr val="tx1">
                    <a:lumMod val="50000"/>
                    <a:lumOff val="50000"/>
                  </a:schemeClr>
                </a:solidFill>
                <a:latin typeface="Segoe UI Light" panose="020B0502040204020203" pitchFamily="34" charset="0"/>
                <a:cs typeface="Segoe UI Light" panose="020B0502040204020203" pitchFamily="34" charset="0"/>
              </a:rPr>
              <a:t>13th EMODnet Steering Committee Meeting, 9-10 November 2020</a:t>
            </a:r>
          </a:p>
          <a:p>
            <a:pPr algn="r"/>
            <a:endParaRPr lang="en-US" sz="1000" dirty="0">
              <a:solidFill>
                <a:schemeClr val="tx1">
                  <a:lumMod val="50000"/>
                  <a:lumOff val="50000"/>
                </a:schemeClr>
              </a:solidFill>
              <a:latin typeface="Segoe UI Light" panose="020B0502040204020203" pitchFamily="34" charset="0"/>
              <a:cs typeface="Segoe UI Light" panose="020B0502040204020203" pitchFamily="34" charset="0"/>
            </a:endParaRPr>
          </a:p>
        </p:txBody>
      </p:sp>
      <p:sp>
        <p:nvSpPr>
          <p:cNvPr id="51" name="Content Placeholder 50">
            <a:extLst>
              <a:ext uri="{FF2B5EF4-FFF2-40B4-BE49-F238E27FC236}">
                <a16:creationId xmlns:a16="http://schemas.microsoft.com/office/drawing/2014/main" id="{8C80B718-02EF-4530-9CA9-B48072819C22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112713" y="1192213"/>
            <a:ext cx="11756013" cy="5088514"/>
          </a:xfrm>
          <a:prstGeom prst="rect">
            <a:avLst/>
          </a:prstGeom>
        </p:spPr>
        <p:txBody>
          <a:bodyPr/>
          <a:lstStyle>
            <a:lvl1pPr>
              <a:defRPr sz="2000">
                <a:latin typeface="+mn-lt"/>
                <a:cs typeface="Segoe UI" panose="020B0502040204020203" pitchFamily="34" charset="0"/>
              </a:defRPr>
            </a:lvl1pPr>
            <a:lvl2pPr>
              <a:defRPr sz="1800">
                <a:latin typeface="+mn-lt"/>
                <a:cs typeface="Segoe UI" panose="020B0502040204020203" pitchFamily="34" charset="0"/>
              </a:defRPr>
            </a:lvl2pPr>
            <a:lvl3pPr>
              <a:defRPr sz="1600">
                <a:latin typeface="+mn-lt"/>
                <a:cs typeface="Segoe UI" panose="020B0502040204020203" pitchFamily="34" charset="0"/>
              </a:defRPr>
            </a:lvl3pPr>
            <a:lvl4pPr>
              <a:defRPr sz="1400">
                <a:latin typeface="+mn-lt"/>
                <a:cs typeface="Segoe UI" panose="020B0502040204020203" pitchFamily="34" charset="0"/>
              </a:defRPr>
            </a:lvl4pPr>
            <a:lvl5pPr>
              <a:defRPr sz="1400">
                <a:latin typeface="+mn-lt"/>
                <a:cs typeface="Segoe UI" panose="020B0502040204020203" pitchFamily="34" charset="0"/>
              </a:defRPr>
            </a:lvl5pPr>
          </a:lstStyle>
          <a:p>
            <a:pPr lvl="0"/>
            <a:r>
              <a:rPr lang="en-US" dirty="0"/>
              <a:t>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pic>
        <p:nvPicPr>
          <p:cNvPr id="52" name="Picture 51">
            <a:extLst>
              <a:ext uri="{FF2B5EF4-FFF2-40B4-BE49-F238E27FC236}">
                <a16:creationId xmlns:a16="http://schemas.microsoft.com/office/drawing/2014/main" id="{C5B72E37-8142-449A-9854-980432DC5E19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9838047" y="6410036"/>
            <a:ext cx="2331651" cy="42893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6277698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Add a Picture"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Picture Placeholder 6">
            <a:extLst>
              <a:ext uri="{FF2B5EF4-FFF2-40B4-BE49-F238E27FC236}">
                <a16:creationId xmlns:a16="http://schemas.microsoft.com/office/drawing/2014/main" id="{FADF162A-C1A1-41A6-843C-A97239998CE4}"/>
              </a:ext>
            </a:extLst>
          </p:cNvPr>
          <p:cNvSpPr>
            <a:spLocks noGrp="1"/>
          </p:cNvSpPr>
          <p:nvPr>
            <p:ph type="pic" sz="quarter" idx="10"/>
          </p:nvPr>
        </p:nvSpPr>
        <p:spPr>
          <a:xfrm>
            <a:off x="243842" y="292261"/>
            <a:ext cx="11703684" cy="6214199"/>
          </a:xfrm>
          <a:prstGeom prst="rect">
            <a:avLst/>
          </a:prstGeom>
        </p:spPr>
        <p:txBody>
          <a:bodyPr/>
          <a:lstStyle>
            <a:lvl1pPr>
              <a:defRPr>
                <a:latin typeface="+mn-lt"/>
              </a:defRPr>
            </a:lvl1pPr>
          </a:lstStyle>
          <a:p>
            <a:endParaRPr lang="en-US" dirty="0"/>
          </a:p>
        </p:txBody>
      </p:sp>
      <p:pic>
        <p:nvPicPr>
          <p:cNvPr id="3" name="Picture 2">
            <a:extLst>
              <a:ext uri="{FF2B5EF4-FFF2-40B4-BE49-F238E27FC236}">
                <a16:creationId xmlns:a16="http://schemas.microsoft.com/office/drawing/2014/main" id="{5BCBCB72-FE0B-46BD-9DF6-E5324EDF768B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tretch>
            <a:fillRect/>
          </a:stretch>
        </p:blipFill>
        <p:spPr>
          <a:xfrm>
            <a:off x="11160048" y="6653235"/>
            <a:ext cx="1009650" cy="185738"/>
          </a:xfrm>
          <a:prstGeom prst="rect">
            <a:avLst/>
          </a:prstGeom>
        </p:spPr>
      </p:pic>
      <p:sp>
        <p:nvSpPr>
          <p:cNvPr id="17" name="Title 10">
            <a:extLst>
              <a:ext uri="{FF2B5EF4-FFF2-40B4-BE49-F238E27FC236}">
                <a16:creationId xmlns:a16="http://schemas.microsoft.com/office/drawing/2014/main" id="{B7152597-8860-49C3-A90F-794DF87F717F}"/>
              </a:ext>
            </a:extLst>
          </p:cNvPr>
          <p:cNvSpPr txBox="1">
            <a:spLocks/>
          </p:cNvSpPr>
          <p:nvPr userDrawn="1"/>
        </p:nvSpPr>
        <p:spPr>
          <a:xfrm>
            <a:off x="5335839" y="6630051"/>
            <a:ext cx="5894572" cy="200697"/>
          </a:xfrm>
          <a:prstGeom prst="rect">
            <a:avLst/>
          </a:prstGeom>
        </p:spPr>
        <p:txBody>
          <a:bodyPr/>
          <a:lstStyle>
            <a:lvl1pPr algn="l" defTabSz="914400" rtl="0" eaLnBrk="1" latinLnBrk="0" hangingPunct="1">
              <a:lnSpc>
                <a:spcPct val="90000"/>
              </a:lnSpc>
              <a:spcBef>
                <a:spcPct val="0"/>
              </a:spcBef>
              <a:buNone/>
              <a:defRPr sz="2800" kern="1200">
                <a:solidFill>
                  <a:srgbClr val="004799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</a:defRPr>
            </a:lvl1pPr>
          </a:lstStyle>
          <a:p>
            <a:pPr algn="r"/>
            <a:r>
              <a:rPr lang="en-US" sz="1000" dirty="0">
                <a:solidFill>
                  <a:schemeClr val="tx1">
                    <a:lumMod val="50000"/>
                    <a:lumOff val="50000"/>
                  </a:schemeClr>
                </a:solidFill>
                <a:latin typeface="Segoe UI Light" panose="020B0502040204020203" pitchFamily="34" charset="0"/>
                <a:cs typeface="Segoe UI Light" panose="020B0502040204020203" pitchFamily="34" charset="0"/>
              </a:rPr>
              <a:t>13th EMODnet Steering Committee Meeting, 9-10 November 2020</a:t>
            </a:r>
          </a:p>
          <a:p>
            <a:pPr algn="r"/>
            <a:endParaRPr lang="en-US" sz="1000" dirty="0">
              <a:solidFill>
                <a:schemeClr val="tx1">
                  <a:lumMod val="50000"/>
                  <a:lumOff val="50000"/>
                </a:schemeClr>
              </a:solidFill>
              <a:latin typeface="Segoe UI Light" panose="020B0502040204020203" pitchFamily="34" charset="0"/>
              <a:cs typeface="Segoe UI Light" panose="020B0502040204020203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25453967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Final Slide">
    <p:bg>
      <p:bgPr>
        <a:pattFill prst="dashHorz">
          <a:fgClr>
            <a:srgbClr val="5984A2"/>
          </a:fgClr>
          <a:bgClr>
            <a:srgbClr val="4F7A99"/>
          </a:bgClr>
        </a:patt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E3223F29-5EC0-4E9D-B0A3-D430F56282B6}"/>
              </a:ext>
            </a:extLst>
          </p:cNvPr>
          <p:cNvSpPr txBox="1"/>
          <p:nvPr userDrawn="1"/>
        </p:nvSpPr>
        <p:spPr>
          <a:xfrm>
            <a:off x="4552179" y="5305378"/>
            <a:ext cx="3087640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nl-BE" sz="1400" i="1" dirty="0">
                <a:solidFill>
                  <a:schemeClr val="bg1"/>
                </a:solidFill>
                <a:latin typeface="Segoe UI Light" panose="020B0502040204020203" pitchFamily="34" charset="0"/>
                <a:ea typeface="Open Sans" panose="020B0606030504020204" pitchFamily="34" charset="0"/>
                <a:cs typeface="Segoe UI Light" panose="020B0502040204020203" pitchFamily="34" charset="0"/>
              </a:rPr>
              <a:t>Your gateway to marine data in Europe</a:t>
            </a:r>
            <a:endParaRPr lang="en-US" sz="1400" i="1" dirty="0">
              <a:solidFill>
                <a:schemeClr val="bg1"/>
              </a:solidFill>
              <a:latin typeface="Segoe UI Light" panose="020B0502040204020203" pitchFamily="34" charset="0"/>
              <a:ea typeface="Open Sans" panose="020B0606030504020204" pitchFamily="34" charset="0"/>
              <a:cs typeface="Segoe UI Light" panose="020B0502040204020203" pitchFamily="34" charset="0"/>
            </a:endParaRPr>
          </a:p>
        </p:txBody>
      </p:sp>
      <p:sp>
        <p:nvSpPr>
          <p:cNvPr id="3" name="TextBox 2">
            <a:extLst>
              <a:ext uri="{FF2B5EF4-FFF2-40B4-BE49-F238E27FC236}">
                <a16:creationId xmlns:a16="http://schemas.microsoft.com/office/drawing/2014/main" id="{2166C358-51D6-46E6-9D35-E347E2DFE1A9}"/>
              </a:ext>
            </a:extLst>
          </p:cNvPr>
          <p:cNvSpPr txBox="1"/>
          <p:nvPr userDrawn="1"/>
        </p:nvSpPr>
        <p:spPr>
          <a:xfrm>
            <a:off x="5413599" y="4816072"/>
            <a:ext cx="1289456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pPr algn="ctr"/>
            <a:r>
              <a:rPr lang="nl-BE" sz="1200" i="0" dirty="0">
                <a:solidFill>
                  <a:srgbClr val="EBAA2F"/>
                </a:solidFill>
                <a:latin typeface="+mj-lt"/>
                <a:ea typeface="Open Sans" panose="020B0606030504020204" pitchFamily="34" charset="0"/>
                <a:cs typeface="Segoe UI" panose="020B0502040204020203" pitchFamily="34" charset="0"/>
              </a:rPr>
              <a:t>@EMODnet</a:t>
            </a:r>
          </a:p>
          <a:p>
            <a:pPr algn="ctr"/>
            <a:r>
              <a:rPr lang="nl-BE" sz="1200" i="0" dirty="0">
                <a:solidFill>
                  <a:srgbClr val="EBAA2F"/>
                </a:solidFill>
                <a:latin typeface="+mj-lt"/>
                <a:ea typeface="Open Sans" panose="020B0606030504020204" pitchFamily="34" charset="0"/>
                <a:cs typeface="Segoe UI" panose="020B0502040204020203" pitchFamily="34" charset="0"/>
              </a:rPr>
              <a:t>www.emodnet.eu</a:t>
            </a:r>
            <a:endParaRPr lang="en-US" sz="1200" i="0" dirty="0">
              <a:solidFill>
                <a:srgbClr val="EBAA2F"/>
              </a:solidFill>
              <a:latin typeface="+mj-lt"/>
              <a:ea typeface="Open Sans" panose="020B0606030504020204" pitchFamily="34" charset="0"/>
              <a:cs typeface="Segoe UI" panose="020B0502040204020203" pitchFamily="34" charset="0"/>
            </a:endParaRPr>
          </a:p>
        </p:txBody>
      </p:sp>
      <p:cxnSp>
        <p:nvCxnSpPr>
          <p:cNvPr id="4" name="Straight Connector 3">
            <a:extLst>
              <a:ext uri="{FF2B5EF4-FFF2-40B4-BE49-F238E27FC236}">
                <a16:creationId xmlns:a16="http://schemas.microsoft.com/office/drawing/2014/main" id="{E5E830FE-BF32-45CE-99E2-3B26DA9F7323}"/>
              </a:ext>
            </a:extLst>
          </p:cNvPr>
          <p:cNvCxnSpPr>
            <a:cxnSpLocks/>
          </p:cNvCxnSpPr>
          <p:nvPr userDrawn="1"/>
        </p:nvCxnSpPr>
        <p:spPr>
          <a:xfrm>
            <a:off x="6096000" y="5775767"/>
            <a:ext cx="0" cy="1082233"/>
          </a:xfrm>
          <a:prstGeom prst="line">
            <a:avLst/>
          </a:prstGeom>
          <a:ln w="12700">
            <a:solidFill>
              <a:srgbClr val="F6B134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pic>
        <p:nvPicPr>
          <p:cNvPr id="14" name="Immagine 4">
            <a:extLst>
              <a:ext uri="{FF2B5EF4-FFF2-40B4-BE49-F238E27FC236}">
                <a16:creationId xmlns:a16="http://schemas.microsoft.com/office/drawing/2014/main" id="{605F86E4-85AE-44A7-8663-C8BB05187556}"/>
              </a:ext>
            </a:extLst>
          </p:cNvPr>
          <p:cNvPicPr>
            <a:picLocks noChangeAspect="1"/>
          </p:cNvPicPr>
          <p:nvPr userDrawn="1"/>
        </p:nvPicPr>
        <p:blipFill>
          <a:blip r:embed="rId2" cstate="screen">
            <a:extLst>
              <a:ext uri="{28A0092B-C50C-407E-A947-70E740481C1C}">
                <a14:useLocalDpi xmlns:a14="http://schemas.microsoft.com/office/drawing/2010/main"/>
              </a:ext>
            </a:extLst>
          </a:blip>
          <a:srcRect/>
          <a:stretch>
            <a:fillRect/>
          </a:stretch>
        </p:blipFill>
        <p:spPr bwMode="auto">
          <a:xfrm>
            <a:off x="5057408" y="1992233"/>
            <a:ext cx="2001837" cy="25320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141314813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3" Type="http://schemas.openxmlformats.org/officeDocument/2006/relationships/slideLayout" Target="../slideLayouts/slideLayout3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5" Type="http://schemas.openxmlformats.org/officeDocument/2006/relationships/theme" Target="../theme/theme1.xml"/><Relationship Id="rId4" Type="http://schemas.openxmlformats.org/officeDocument/2006/relationships/slideLayout" Target="../slideLayouts/slideLayout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pattFill prst="dashHorz">
          <a:fgClr>
            <a:schemeClr val="tx1">
              <a:lumMod val="85000"/>
              <a:lumOff val="15000"/>
            </a:schemeClr>
          </a:fgClr>
          <a:bgClr>
            <a:schemeClr val="tx1"/>
          </a:bgClr>
        </a:patt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4231879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3" r:id="rId2"/>
    <p:sldLayoutId id="2147483652" r:id="rId3"/>
    <p:sldLayoutId id="2147483651" r:id="rId4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Open Sans" panose="020B0606030504020204" pitchFamily="34" charset="0"/>
          <a:ea typeface="Open Sans" panose="020B0606030504020204" pitchFamily="34" charset="0"/>
          <a:cs typeface="Open Sans" panose="020B0606030504020204" pitchFamily="34" charset="0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jpg"/><Relationship Id="rId2" Type="http://schemas.openxmlformats.org/officeDocument/2006/relationships/hyperlink" Target="https://tiles.emodnet-bathymetry.eu/" TargetMode="Externa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4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0D7B76B9-7048-43DC-B68F-9D3E5F5C7BFE}"/>
              </a:ext>
            </a:extLst>
          </p:cNvPr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nl-BE" dirty="0"/>
              <a:t> </a:t>
            </a:r>
            <a:endParaRPr lang="en-US" dirty="0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783620A-2CA2-45C4-952F-2DF0F76F241A}"/>
              </a:ext>
            </a:extLst>
          </p:cNvPr>
          <p:cNvSpPr>
            <a:spLocks noGrp="1"/>
          </p:cNvSpPr>
          <p:nvPr>
            <p:ph type="body" idx="3"/>
          </p:nvPr>
        </p:nvSpPr>
        <p:spPr/>
        <p:txBody>
          <a:bodyPr/>
          <a:lstStyle/>
          <a:p>
            <a:r>
              <a:rPr lang="nl-BE" dirty="0"/>
              <a:t>http://emodnet-bathymetry.eu/</a:t>
            </a:r>
            <a:endParaRPr lang="en-US" dirty="0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FE2D6A21-3562-4B39-876F-B85BDD538A31}"/>
              </a:ext>
            </a:extLst>
          </p:cNvPr>
          <p:cNvSpPr>
            <a:spLocks noGrp="1"/>
          </p:cNvSpPr>
          <p:nvPr>
            <p:ph type="body" idx="10"/>
          </p:nvPr>
        </p:nvSpPr>
        <p:spPr/>
        <p:txBody>
          <a:bodyPr/>
          <a:lstStyle/>
          <a:p>
            <a:r>
              <a:rPr lang="en-US" dirty="0"/>
              <a:t>Thierry Schmitt (SHOM)</a:t>
            </a:r>
          </a:p>
          <a:p>
            <a:r>
              <a:rPr lang="en-US" dirty="0"/>
              <a:t>Dick </a:t>
            </a:r>
            <a:r>
              <a:rPr lang="en-US" dirty="0" err="1"/>
              <a:t>Schaap</a:t>
            </a:r>
            <a:r>
              <a:rPr lang="en-US" dirty="0"/>
              <a:t> (MARIS)</a:t>
            </a:r>
          </a:p>
          <a:p>
            <a:r>
              <a:rPr lang="en-US" dirty="0"/>
              <a:t>On behalf of the </a:t>
            </a:r>
            <a:r>
              <a:rPr lang="en-US" dirty="0" err="1"/>
              <a:t>EMODnet</a:t>
            </a:r>
            <a:r>
              <a:rPr lang="en-US" dirty="0"/>
              <a:t> Bathy consortium</a:t>
            </a:r>
          </a:p>
        </p:txBody>
      </p:sp>
      <p:sp>
        <p:nvSpPr>
          <p:cNvPr id="8" name="Google Shape;12;p26">
            <a:extLst>
              <a:ext uri="{FF2B5EF4-FFF2-40B4-BE49-F238E27FC236}">
                <a16:creationId xmlns:a16="http://schemas.microsoft.com/office/drawing/2014/main" id="{26E7E6D2-4022-4C37-856E-C81DC9660D3B}"/>
              </a:ext>
            </a:extLst>
          </p:cNvPr>
          <p:cNvSpPr txBox="1">
            <a:spLocks/>
          </p:cNvSpPr>
          <p:nvPr/>
        </p:nvSpPr>
        <p:spPr>
          <a:xfrm>
            <a:off x="1391477" y="3506180"/>
            <a:ext cx="8534400" cy="996246"/>
          </a:xfrm>
          <a:prstGeom prst="rect">
            <a:avLst/>
          </a:prstGeom>
          <a:noFill/>
          <a:ln>
            <a:noFill/>
          </a:ln>
        </p:spPr>
        <p:txBody>
          <a:bodyPr spcFirstLastPara="1" wrap="square" lIns="91425" tIns="45700" rIns="91425" bIns="45700" anchor="t" anchorCtr="0">
            <a:noAutofit/>
          </a:bodyPr>
          <a:lstStyle>
            <a:lvl1pPr marL="228600" marR="0" lvl="0" indent="-228600" algn="l" defTabSz="914400" rtl="0" eaLnBrk="1" latinLnBrk="0" hangingPunct="1">
              <a:lnSpc>
                <a:spcPct val="90000"/>
              </a:lnSpc>
              <a:spcBef>
                <a:spcPts val="300"/>
              </a:spcBef>
              <a:spcAft>
                <a:spcPts val="0"/>
              </a:spcAft>
              <a:buClr>
                <a:schemeClr val="lt1"/>
              </a:buClr>
              <a:buSzPts val="1500"/>
              <a:buFont typeface="Arial"/>
              <a:buNone/>
              <a:defRPr sz="1500" b="0" i="0" u="none" strike="noStrike" kern="1200" cap="none">
                <a:solidFill>
                  <a:schemeClr val="bg1"/>
                </a:solidFill>
                <a:latin typeface="Open Sans" panose="020B0606030504020204" pitchFamily="34" charset="0"/>
                <a:ea typeface="Open Sans" panose="020B0606030504020204" pitchFamily="34" charset="0"/>
                <a:cs typeface="Open Sans" panose="020B0606030504020204" pitchFamily="34" charset="0"/>
                <a:sym typeface="Open Sans"/>
              </a:defRPr>
            </a:lvl1pPr>
            <a:lvl2pPr marL="685800" marR="0" lvl="1" indent="-228600" algn="ctr" defTabSz="914400" rtl="0" eaLnBrk="1" latinLnBrk="0" hangingPunct="1">
              <a:lnSpc>
                <a:spcPct val="90000"/>
              </a:lnSpc>
              <a:spcBef>
                <a:spcPts val="560"/>
              </a:spcBef>
              <a:spcAft>
                <a:spcPts val="0"/>
              </a:spcAft>
              <a:buClr>
                <a:srgbClr val="888888"/>
              </a:buClr>
              <a:buSzPts val="2800"/>
              <a:buFont typeface="Arial"/>
              <a:buNone/>
              <a:defRPr sz="28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2pPr>
            <a:lvl3pPr marL="1143000" marR="0" lvl="2" indent="-228600" algn="ctr" defTabSz="914400" rtl="0" eaLnBrk="1" latinLnBrk="0" hangingPunct="1">
              <a:lnSpc>
                <a:spcPct val="90000"/>
              </a:lnSpc>
              <a:spcBef>
                <a:spcPts val="480"/>
              </a:spcBef>
              <a:spcAft>
                <a:spcPts val="0"/>
              </a:spcAft>
              <a:buClr>
                <a:srgbClr val="888888"/>
              </a:buClr>
              <a:buSzPts val="2400"/>
              <a:buFont typeface="Arial"/>
              <a:buNone/>
              <a:defRPr sz="24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3pPr>
            <a:lvl4pPr marL="1600200" marR="0" lvl="3" indent="-228600" algn="ctr" defTabSz="914400" rtl="0" eaLnBrk="1" latinLnBrk="0" hangingPunct="1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Font typeface="Arial"/>
              <a:buNone/>
              <a:defRPr sz="20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4pPr>
            <a:lvl5pPr marL="2057400" marR="0" lvl="4" indent="-228600" algn="ctr" defTabSz="914400" rtl="0" eaLnBrk="1" latinLnBrk="0" hangingPunct="1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Font typeface="Arial"/>
              <a:buNone/>
              <a:defRPr sz="20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5pPr>
            <a:lvl6pPr marL="2514600" marR="0" lvl="5" indent="-228600" algn="ctr" defTabSz="914400" rtl="0" eaLnBrk="1" latinLnBrk="0" hangingPunct="1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Font typeface="Arial"/>
              <a:buNone/>
              <a:defRPr sz="20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6pPr>
            <a:lvl7pPr marL="2971800" marR="0" lvl="6" indent="-228600" algn="ctr" defTabSz="914400" rtl="0" eaLnBrk="1" latinLnBrk="0" hangingPunct="1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Font typeface="Arial"/>
              <a:buNone/>
              <a:defRPr sz="20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7pPr>
            <a:lvl8pPr marL="3429000" marR="0" lvl="7" indent="-228600" algn="ctr" defTabSz="914400" rtl="0" eaLnBrk="1" latinLnBrk="0" hangingPunct="1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Font typeface="Arial"/>
              <a:buNone/>
              <a:defRPr sz="20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8pPr>
            <a:lvl9pPr marL="3886200" marR="0" lvl="8" indent="-228600" algn="ctr" defTabSz="914400" rtl="0" eaLnBrk="1" latinLnBrk="0" hangingPunct="1">
              <a:lnSpc>
                <a:spcPct val="90000"/>
              </a:lnSpc>
              <a:spcBef>
                <a:spcPts val="400"/>
              </a:spcBef>
              <a:spcAft>
                <a:spcPts val="0"/>
              </a:spcAft>
              <a:buClr>
                <a:srgbClr val="888888"/>
              </a:buClr>
              <a:buSzPts val="2000"/>
              <a:buFont typeface="Arial"/>
              <a:buNone/>
              <a:defRPr sz="2000" b="0" i="0" u="none" strike="noStrike" kern="1200" cap="none">
                <a:solidFill>
                  <a:srgbClr val="888888"/>
                </a:solidFill>
                <a:latin typeface="Calibri"/>
                <a:ea typeface="Calibri"/>
                <a:cs typeface="Calibri"/>
                <a:sym typeface="Calibri"/>
              </a:defRPr>
            </a:lvl9pPr>
          </a:lstStyle>
          <a:p>
            <a:r>
              <a:rPr lang="en-US" sz="1800" dirty="0">
                <a:latin typeface="+mj-lt"/>
                <a:cs typeface="Segoe UI Light" panose="020B0502040204020203" pitchFamily="34" charset="0"/>
              </a:rPr>
              <a:t>13th EMODnet Steering Committee Meeting </a:t>
            </a:r>
          </a:p>
          <a:p>
            <a:r>
              <a:rPr lang="en-US" sz="1800" dirty="0">
                <a:latin typeface="+mj-lt"/>
                <a:cs typeface="Segoe UI Light" panose="020B0502040204020203" pitchFamily="34" charset="0"/>
              </a:rPr>
              <a:t>Autumn 2020</a:t>
            </a:r>
          </a:p>
          <a:p>
            <a:r>
              <a:rPr lang="nl-BE" sz="1800" dirty="0">
                <a:latin typeface="+mj-lt"/>
                <a:cs typeface="Segoe UI Light" panose="020B0502040204020203" pitchFamily="34" charset="0"/>
              </a:rPr>
              <a:t>9</a:t>
            </a:r>
            <a:r>
              <a:rPr lang="en-US" sz="1800" dirty="0">
                <a:latin typeface="+mj-lt"/>
                <a:cs typeface="Segoe UI Light" panose="020B0502040204020203" pitchFamily="34" charset="0"/>
              </a:rPr>
              <a:t>-10 November</a:t>
            </a:r>
          </a:p>
        </p:txBody>
      </p:sp>
    </p:spTree>
    <p:extLst>
      <p:ext uri="{BB962C8B-B14F-4D97-AF65-F5344CB8AC3E}">
        <p14:creationId xmlns:p14="http://schemas.microsoft.com/office/powerpoint/2010/main" val="1395622559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2263A1-D26B-4032-AD06-685EC4DEAD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Status update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924F39-D42B-4769-BD2B-80547A549A02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112713" y="1192213"/>
            <a:ext cx="4338517" cy="5088514"/>
          </a:xfrm>
        </p:spPr>
        <p:txBody>
          <a:bodyPr/>
          <a:lstStyle/>
          <a:p>
            <a:r>
              <a:rPr lang="en-US" dirty="0"/>
              <a:t>Update of CDI and CPRD catalogues</a:t>
            </a:r>
          </a:p>
          <a:p>
            <a:r>
              <a:rPr lang="en-US" dirty="0"/>
              <a:t>Including additional SDB data products</a:t>
            </a:r>
          </a:p>
          <a:p>
            <a:r>
              <a:rPr lang="en-US" dirty="0"/>
              <a:t>Data providers have updated their contributions to the </a:t>
            </a:r>
            <a:r>
              <a:rPr lang="en-US" dirty="0" err="1"/>
              <a:t>EMODnet</a:t>
            </a:r>
            <a:r>
              <a:rPr lang="en-US" dirty="0"/>
              <a:t> DTM</a:t>
            </a:r>
          </a:p>
          <a:p>
            <a:r>
              <a:rPr lang="en-US" dirty="0"/>
              <a:t>Basin coordinators have carefully compiled each of the 12 Basin sub-DTMs</a:t>
            </a:r>
          </a:p>
          <a:p>
            <a:endParaRPr lang="en-US" dirty="0"/>
          </a:p>
          <a:p>
            <a:pPr marL="0" indent="0">
              <a:buNone/>
            </a:pPr>
            <a:r>
              <a:rPr lang="en-US" dirty="0"/>
              <a:t>Main difficulty: working with large volumes of data remotely</a:t>
            </a:r>
          </a:p>
          <a:p>
            <a:pPr marL="0" indent="0">
              <a:buNone/>
            </a:pPr>
            <a:endParaRPr lang="en-US" dirty="0"/>
          </a:p>
          <a:p>
            <a:pPr marL="0" indent="0">
              <a:buNone/>
            </a:pPr>
            <a:endParaRPr lang="en-US" dirty="0"/>
          </a:p>
        </p:txBody>
      </p:sp>
      <p:pic>
        <p:nvPicPr>
          <p:cNvPr id="4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286889" y="661915"/>
            <a:ext cx="7905111" cy="5415760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</p:spTree>
    <p:extLst>
      <p:ext uri="{BB962C8B-B14F-4D97-AF65-F5344CB8AC3E}">
        <p14:creationId xmlns:p14="http://schemas.microsoft.com/office/powerpoint/2010/main" val="3763031220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2263A1-D26B-4032-AD06-685EC4DEAD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BE" dirty="0"/>
              <a:t>C</a:t>
            </a:r>
            <a:r>
              <a:rPr lang="en-US" dirty="0"/>
              <a:t>ross-Thematic Interactions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924F39-D42B-4769-BD2B-80547A549A02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112614" y="1192213"/>
            <a:ext cx="11714201" cy="5300662"/>
          </a:xfrm>
        </p:spPr>
        <p:txBody>
          <a:bodyPr/>
          <a:lstStyle/>
          <a:p>
            <a:r>
              <a:rPr lang="en-US" dirty="0" err="1"/>
              <a:t>EMODnet</a:t>
            </a:r>
            <a:r>
              <a:rPr lang="en-US" dirty="0"/>
              <a:t> 10 year presentation </a:t>
            </a:r>
          </a:p>
          <a:p>
            <a:r>
              <a:rPr lang="en-US" dirty="0"/>
              <a:t>Currently preparing </a:t>
            </a:r>
            <a:r>
              <a:rPr lang="en-US" dirty="0" err="1"/>
              <a:t>Merigeo</a:t>
            </a:r>
            <a:r>
              <a:rPr lang="en-US" dirty="0"/>
              <a:t> conference with Seabed habitats</a:t>
            </a:r>
          </a:p>
          <a:p>
            <a:r>
              <a:rPr lang="en-US" dirty="0"/>
              <a:t>Interactions as part of the EMOD-PACE project with Geology and Seabed Habitats</a:t>
            </a:r>
          </a:p>
          <a:p>
            <a:r>
              <a:rPr lang="en-US" dirty="0"/>
              <a:t>Analysis of the quality  of survey vs usage of marine sectors. (Shom GIS </a:t>
            </a:r>
            <a:r>
              <a:rPr lang="en-US" dirty="0" err="1"/>
              <a:t>Hackathon</a:t>
            </a:r>
            <a:r>
              <a:rPr lang="en-US" dirty="0"/>
              <a:t>) – relates to Human activities</a:t>
            </a:r>
          </a:p>
        </p:txBody>
      </p:sp>
      <p:pic>
        <p:nvPicPr>
          <p:cNvPr id="1027" name="Picture 3" descr="world_boundaries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027208" y="3062377"/>
            <a:ext cx="7849820" cy="28823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  <p:extLst>
      <p:ext uri="{BB962C8B-B14F-4D97-AF65-F5344CB8AC3E}">
        <p14:creationId xmlns:p14="http://schemas.microsoft.com/office/powerpoint/2010/main" val="2314203568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2263A1-D26B-4032-AD06-685EC4DEAD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BE" dirty="0"/>
              <a:t>External interactions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924F39-D42B-4769-BD2B-80547A549A02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112712" y="1192213"/>
            <a:ext cx="6132813" cy="5088514"/>
          </a:xfrm>
        </p:spPr>
        <p:txBody>
          <a:bodyPr/>
          <a:lstStyle/>
          <a:p>
            <a:r>
              <a:rPr lang="nl-BE" dirty="0" err="1"/>
              <a:t>Preparing</a:t>
            </a:r>
            <a:r>
              <a:rPr lang="nl-BE" dirty="0"/>
              <a:t> GEBCO </a:t>
            </a:r>
            <a:r>
              <a:rPr lang="nl-BE" dirty="0" err="1"/>
              <a:t>Seabed</a:t>
            </a:r>
            <a:r>
              <a:rPr lang="nl-BE" dirty="0"/>
              <a:t> 2030 meeting </a:t>
            </a:r>
            <a:r>
              <a:rPr lang="nl-BE" dirty="0" err="1"/>
              <a:t>to</a:t>
            </a:r>
            <a:r>
              <a:rPr lang="nl-BE" dirty="0"/>
              <a:t> </a:t>
            </a:r>
            <a:r>
              <a:rPr lang="nl-BE" dirty="0" err="1"/>
              <a:t>be</a:t>
            </a:r>
            <a:r>
              <a:rPr lang="nl-BE" dirty="0"/>
              <a:t> held (11-15 Jan 2021) </a:t>
            </a:r>
            <a:r>
              <a:rPr lang="nl-BE" dirty="0" err="1"/>
              <a:t>remotely</a:t>
            </a:r>
            <a:r>
              <a:rPr lang="nl-BE" dirty="0"/>
              <a:t> </a:t>
            </a:r>
            <a:r>
              <a:rPr lang="nl-BE" dirty="0" err="1"/>
              <a:t>from</a:t>
            </a:r>
            <a:r>
              <a:rPr lang="nl-BE" dirty="0"/>
              <a:t> UNESCO-IOC (Paris) </a:t>
            </a:r>
            <a:r>
              <a:rPr lang="nl-BE" dirty="0" err="1"/>
              <a:t>jointly</a:t>
            </a:r>
            <a:r>
              <a:rPr lang="nl-BE" dirty="0"/>
              <a:t> </a:t>
            </a:r>
            <a:r>
              <a:rPr lang="nl-BE" dirty="0" err="1"/>
              <a:t>organised</a:t>
            </a:r>
            <a:r>
              <a:rPr lang="nl-BE" dirty="0"/>
              <a:t> </a:t>
            </a:r>
            <a:r>
              <a:rPr lang="nl-BE" dirty="0" err="1"/>
              <a:t>with</a:t>
            </a:r>
            <a:r>
              <a:rPr lang="nl-BE" dirty="0"/>
              <a:t> Shom (as part of UN decade of the Ocean) </a:t>
            </a:r>
          </a:p>
          <a:p>
            <a:r>
              <a:rPr lang="nl-BE" dirty="0"/>
              <a:t>Remote </a:t>
            </a:r>
            <a:r>
              <a:rPr lang="nl-BE" dirty="0" err="1"/>
              <a:t>presence</a:t>
            </a:r>
            <a:r>
              <a:rPr lang="nl-BE" dirty="0"/>
              <a:t> at the </a:t>
            </a:r>
            <a:r>
              <a:rPr lang="nl-BE" dirty="0" err="1"/>
              <a:t>Crowd</a:t>
            </a:r>
            <a:r>
              <a:rPr lang="nl-BE" dirty="0"/>
              <a:t> source </a:t>
            </a:r>
            <a:r>
              <a:rPr lang="nl-BE" dirty="0" err="1"/>
              <a:t>bathymetry</a:t>
            </a:r>
            <a:r>
              <a:rPr lang="nl-BE" dirty="0"/>
              <a:t> </a:t>
            </a:r>
            <a:r>
              <a:rPr lang="nl-BE" dirty="0" err="1"/>
              <a:t>working</a:t>
            </a:r>
            <a:r>
              <a:rPr lang="nl-BE" dirty="0"/>
              <a:t> </a:t>
            </a:r>
            <a:r>
              <a:rPr lang="nl-BE" dirty="0" err="1"/>
              <a:t>group</a:t>
            </a:r>
            <a:r>
              <a:rPr lang="nl-BE" dirty="0"/>
              <a:t>, </a:t>
            </a:r>
            <a:r>
              <a:rPr lang="nl-BE" dirty="0" err="1"/>
              <a:t>monthly</a:t>
            </a:r>
            <a:r>
              <a:rPr lang="nl-BE" dirty="0"/>
              <a:t> </a:t>
            </a:r>
            <a:r>
              <a:rPr lang="nl-BE" dirty="0" err="1"/>
              <a:t>Seabed</a:t>
            </a:r>
            <a:r>
              <a:rPr lang="nl-BE" dirty="0"/>
              <a:t> 2030 / GEBCO </a:t>
            </a:r>
            <a:r>
              <a:rPr lang="nl-BE" dirty="0" err="1"/>
              <a:t>technical</a:t>
            </a:r>
            <a:r>
              <a:rPr lang="nl-BE" dirty="0"/>
              <a:t> </a:t>
            </a:r>
            <a:r>
              <a:rPr lang="nl-BE" dirty="0" err="1"/>
              <a:t>working</a:t>
            </a:r>
            <a:r>
              <a:rPr lang="nl-BE" dirty="0"/>
              <a:t> </a:t>
            </a:r>
            <a:r>
              <a:rPr lang="nl-BE" dirty="0" err="1"/>
              <a:t>groups</a:t>
            </a:r>
            <a:r>
              <a:rPr lang="nl-BE" dirty="0"/>
              <a:t>,  </a:t>
            </a:r>
          </a:p>
          <a:p>
            <a:r>
              <a:rPr lang="nl-BE" dirty="0"/>
              <a:t>Re-</a:t>
            </a:r>
            <a:r>
              <a:rPr lang="nl-BE" dirty="0" err="1"/>
              <a:t>inforcing</a:t>
            </a:r>
            <a:r>
              <a:rPr lang="nl-BE" dirty="0"/>
              <a:t> contact </a:t>
            </a:r>
            <a:r>
              <a:rPr lang="nl-BE" dirty="0" err="1"/>
              <a:t>with</a:t>
            </a:r>
            <a:r>
              <a:rPr lang="nl-BE" dirty="0"/>
              <a:t> NATO NCIA </a:t>
            </a:r>
            <a:r>
              <a:rPr lang="nl-BE" dirty="0" err="1"/>
              <a:t>who</a:t>
            </a:r>
            <a:r>
              <a:rPr lang="nl-BE" dirty="0"/>
              <a:t> are </a:t>
            </a:r>
            <a:r>
              <a:rPr lang="nl-BE" dirty="0" err="1"/>
              <a:t>now</a:t>
            </a:r>
            <a:r>
              <a:rPr lang="nl-BE" dirty="0"/>
              <a:t> </a:t>
            </a:r>
            <a:r>
              <a:rPr lang="nl-BE" dirty="0" err="1"/>
              <a:t>using</a:t>
            </a:r>
            <a:r>
              <a:rPr lang="nl-BE" dirty="0"/>
              <a:t> </a:t>
            </a:r>
            <a:r>
              <a:rPr lang="nl-BE" dirty="0" err="1"/>
              <a:t>EMODnet</a:t>
            </a:r>
            <a:r>
              <a:rPr lang="nl-BE" dirty="0"/>
              <a:t> </a:t>
            </a:r>
            <a:r>
              <a:rPr lang="nl-BE" dirty="0" err="1"/>
              <a:t>Bathymetry</a:t>
            </a:r>
            <a:r>
              <a:rPr lang="nl-BE" dirty="0"/>
              <a:t> data (next meeting 13/11)</a:t>
            </a:r>
          </a:p>
          <a:p>
            <a:r>
              <a:rPr lang="nl-BE" dirty="0" err="1"/>
              <a:t>EMODnet</a:t>
            </a:r>
            <a:r>
              <a:rPr lang="nl-BE" dirty="0"/>
              <a:t> </a:t>
            </a:r>
            <a:r>
              <a:rPr lang="nl-BE" dirty="0" err="1"/>
              <a:t>Bathymetry</a:t>
            </a:r>
            <a:r>
              <a:rPr lang="nl-BE" dirty="0"/>
              <a:t> </a:t>
            </a:r>
            <a:r>
              <a:rPr lang="nl-BE" dirty="0" err="1"/>
              <a:t>presented</a:t>
            </a:r>
            <a:r>
              <a:rPr lang="nl-BE" dirty="0"/>
              <a:t> in the recent issue of “</a:t>
            </a:r>
            <a:r>
              <a:rPr lang="de-DE" dirty="0"/>
              <a:t>Hydrographische Nachrichten - Journal of Applied Hydrography“ with focus on the German partners</a:t>
            </a:r>
          </a:p>
          <a:p>
            <a:r>
              <a:rPr lang="de-DE" dirty="0"/>
              <a:t>June 2020: Release of the EMODnet Bathymetrty World Base layer service which is meant to be used as a base layer for other thematic lots and external portals</a:t>
            </a:r>
          </a:p>
          <a:p>
            <a:endParaRPr lang="en-US" dirty="0"/>
          </a:p>
        </p:txBody>
      </p:sp>
      <p:pic>
        <p:nvPicPr>
          <p:cNvPr id="2051" name="Picture 3"/>
          <p:cNvPicPr>
            <a:picLocks noChangeAspect="1" noChangeArrowheads="1"/>
          </p:cNvPicPr>
          <p:nvPr/>
        </p:nvPicPr>
        <p:blipFill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6607834" y="2717135"/>
            <a:ext cx="5496086" cy="3493915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73002017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2263A1-D26B-4032-AD06-685EC4DEAD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de-DE" dirty="0"/>
              <a:t>EMODnet Bathymetrty World Base layer service 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924F39-D42B-4769-BD2B-80547A549A02}"/>
              </a:ext>
            </a:extLst>
          </p:cNvPr>
          <p:cNvSpPr>
            <a:spLocks noGrp="1"/>
          </p:cNvSpPr>
          <p:nvPr>
            <p:ph sz="quarter" idx="10"/>
          </p:nvPr>
        </p:nvSpPr>
        <p:spPr>
          <a:xfrm>
            <a:off x="112713" y="884742"/>
            <a:ext cx="11931242" cy="5640931"/>
          </a:xfrm>
        </p:spPr>
        <p:txBody>
          <a:bodyPr/>
          <a:lstStyle/>
          <a:p>
            <a:r>
              <a:rPr lang="nl-BE" dirty="0"/>
              <a:t>OGC WMTS service</a:t>
            </a:r>
          </a:p>
          <a:p>
            <a:r>
              <a:rPr lang="nl-BE" dirty="0"/>
              <a:t>Details at: </a:t>
            </a:r>
            <a:r>
              <a:rPr lang="nl-BE" dirty="0">
                <a:hlinkClick r:id="rId2"/>
              </a:rPr>
              <a:t>https://tiles.emodnet-bathymetry.eu/</a:t>
            </a:r>
            <a:endParaRPr lang="nl-BE" dirty="0"/>
          </a:p>
          <a:p>
            <a:r>
              <a:rPr lang="nl-BE" dirty="0"/>
              <a:t>Based upon EMODnet DTM + GEBCO + </a:t>
            </a:r>
            <a:r>
              <a:rPr lang="en-US" dirty="0"/>
              <a:t>ViewFinderPanoramas.org (ASTER GDEM, SRTM3, EU-DEM)</a:t>
            </a:r>
          </a:p>
        </p:txBody>
      </p:sp>
      <p:pic>
        <p:nvPicPr>
          <p:cNvPr id="7" name="Picture 6">
            <a:extLst>
              <a:ext uri="{FF2B5EF4-FFF2-40B4-BE49-F238E27FC236}">
                <a16:creationId xmlns:a16="http://schemas.microsoft.com/office/drawing/2014/main" id="{8A1BCE12-97ED-4222-9D5B-89ABBD3B09AF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399697" y="2076478"/>
            <a:ext cx="8894873" cy="444919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10888391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D22263A1-D26B-4032-AD06-685EC4DEADD9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BE" dirty="0"/>
              <a:t>Future Outlook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C924F39-D42B-4769-BD2B-80547A549A02}"/>
              </a:ext>
            </a:extLst>
          </p:cNvPr>
          <p:cNvSpPr>
            <a:spLocks noGrp="1"/>
          </p:cNvSpPr>
          <p:nvPr>
            <p:ph sz="quarter" idx="10"/>
          </p:nvPr>
        </p:nvSpPr>
        <p:spPr/>
        <p:txBody>
          <a:bodyPr/>
          <a:lstStyle/>
          <a:p>
            <a:r>
              <a:rPr lang="en-US" dirty="0"/>
              <a:t>Release of the full </a:t>
            </a:r>
            <a:r>
              <a:rPr lang="en-US" dirty="0" err="1"/>
              <a:t>EMODnet</a:t>
            </a:r>
            <a:r>
              <a:rPr lang="en-US" dirty="0"/>
              <a:t> Bathymetry DTM 2020 product and associated services (mid December 2020)</a:t>
            </a:r>
          </a:p>
          <a:p>
            <a:r>
              <a:rPr lang="en-US" dirty="0"/>
              <a:t>Increase of the number of High Resolution DTMs</a:t>
            </a:r>
          </a:p>
          <a:p>
            <a:r>
              <a:rPr lang="en-US" dirty="0"/>
              <a:t>Final reporting</a:t>
            </a:r>
          </a:p>
          <a:p>
            <a:r>
              <a:rPr lang="en-US" dirty="0"/>
              <a:t>Transfer protocol</a:t>
            </a:r>
          </a:p>
          <a:p>
            <a:r>
              <a:rPr lang="en-US" dirty="0"/>
              <a:t>Finalizing new contract with EASME for coming 2 years</a:t>
            </a:r>
          </a:p>
        </p:txBody>
      </p:sp>
    </p:spTree>
    <p:extLst>
      <p:ext uri="{BB962C8B-B14F-4D97-AF65-F5344CB8AC3E}">
        <p14:creationId xmlns:p14="http://schemas.microsoft.com/office/powerpoint/2010/main" val="3228443388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  <p:extLst>
      <p:ext uri="{BB962C8B-B14F-4D97-AF65-F5344CB8AC3E}">
        <p14:creationId xmlns:p14="http://schemas.microsoft.com/office/powerpoint/2010/main" val="218197324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Custom 4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FFC000"/>
      </a:hlink>
      <a:folHlink>
        <a:srgbClr val="FFC000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>
    <a:txDef>
      <a:spPr>
        <a:noFill/>
        <a:ln>
          <a:noFill/>
        </a:ln>
      </a:spPr>
      <a:bodyPr wrap="square" rtlCol="0">
        <a:spAutoFit/>
      </a:bodyPr>
      <a:lstStyle>
        <a:defPPr algn="l">
          <a:defRPr dirty="0">
            <a:latin typeface="Segoe UI" panose="020B0502040204020203" pitchFamily="34" charset="0"/>
            <a:cs typeface="Segoe UI" panose="020B0502040204020203" pitchFamily="34" charset="0"/>
          </a:defRPr>
        </a:defPPr>
      </a:lstStyle>
    </a:txDef>
  </a:objectDefaults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3079</TotalTime>
  <Words>327</Words>
  <Application>Microsoft Office PowerPoint</Application>
  <PresentationFormat>Widescreen</PresentationFormat>
  <Paragraphs>36</Paragraphs>
  <Slides>7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7</vt:i4>
      </vt:variant>
    </vt:vector>
  </HeadingPairs>
  <TitlesOfParts>
    <vt:vector size="13" baseType="lpstr">
      <vt:lpstr>Arial</vt:lpstr>
      <vt:lpstr>Calibri</vt:lpstr>
      <vt:lpstr>Calibri Light</vt:lpstr>
      <vt:lpstr>Open Sans</vt:lpstr>
      <vt:lpstr>Segoe UI Light</vt:lpstr>
      <vt:lpstr>Office Theme</vt:lpstr>
      <vt:lpstr> </vt:lpstr>
      <vt:lpstr>Status update</vt:lpstr>
      <vt:lpstr>Cross-Thematic Interactions</vt:lpstr>
      <vt:lpstr>External interactions</vt:lpstr>
      <vt:lpstr>EMODnet Bathymetrty World Base layer service </vt:lpstr>
      <vt:lpstr>Future Outlook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Title</dc:title>
  <dc:creator>Francis Strobbe</dc:creator>
  <cp:lastModifiedBy>dick</cp:lastModifiedBy>
  <cp:revision>77</cp:revision>
  <dcterms:created xsi:type="dcterms:W3CDTF">2020-09-10T10:26:47Z</dcterms:created>
  <dcterms:modified xsi:type="dcterms:W3CDTF">2020-11-06T10:56:52Z</dcterms:modified>
</cp:coreProperties>
</file>