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269" r:id="rId2"/>
    <p:sldId id="274" r:id="rId3"/>
    <p:sldId id="310" r:id="rId4"/>
    <p:sldId id="300" r:id="rId5"/>
    <p:sldId id="281" r:id="rId6"/>
    <p:sldId id="31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034"/>
    <a:srgbClr val="0E71B4"/>
    <a:srgbClr val="109EFF"/>
    <a:srgbClr val="2D4E77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86418"/>
  </p:normalViewPr>
  <p:slideViewPr>
    <p:cSldViewPr>
      <p:cViewPr varScale="1">
        <p:scale>
          <a:sx n="68" d="100"/>
          <a:sy n="68" d="100"/>
        </p:scale>
        <p:origin x="6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7F0F-BA6F-4B9F-A6D5-5E3F407B6A6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9606A-3F3B-4CB4-81AA-B1502F63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6180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4941168"/>
            <a:ext cx="1295292" cy="7511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800" b="0" i="0" baseline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6372200" y="4936232"/>
            <a:ext cx="45719" cy="756084"/>
          </a:xfrm>
          <a:prstGeom prst="rect">
            <a:avLst/>
          </a:prstGeom>
          <a:solidFill>
            <a:srgbClr val="F7B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90779" y="4936232"/>
            <a:ext cx="2257685" cy="756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 baseline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Affiliation, 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123728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6926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0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2897"/>
            <a:ext cx="4038600" cy="410326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sz="2000"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419388" cy="1584177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952193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3000" b="1" i="0">
                <a:solidFill>
                  <a:srgbClr val="0E71B4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2051720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915816" y="4941168"/>
            <a:ext cx="3312368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GB" sz="1200" b="0" i="0" dirty="0" err="1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rPr>
              <a:t>www.emodnet.eu</a:t>
            </a:r>
            <a:endParaRPr lang="en-GB" sz="1200" b="0" i="0" dirty="0">
              <a:solidFill>
                <a:schemeClr val="bg1"/>
              </a:solidFill>
              <a:latin typeface="Alte DIN 1451 Mittelschrift gepraegt" charset="0"/>
              <a:ea typeface="Alte DIN 1451 Mittelschrift gepraegt" charset="0"/>
              <a:cs typeface="Alte DIN 1451 Mittelschrift gepraeg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23530" y="2657253"/>
            <a:ext cx="7488832" cy="7200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 err="1"/>
              <a:t>EMODnet</a:t>
            </a:r>
            <a:r>
              <a:rPr lang="fr-FR" dirty="0"/>
              <a:t> </a:t>
            </a:r>
            <a:r>
              <a:rPr lang="fr-FR" dirty="0" err="1"/>
              <a:t>Bathymetry</a:t>
            </a:r>
            <a:r>
              <a:rPr lang="fr-FR" dirty="0"/>
              <a:t> - High 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Seabed</a:t>
            </a:r>
            <a:r>
              <a:rPr lang="fr-FR" dirty="0"/>
              <a:t> Mapping – part I </a:t>
            </a:r>
            <a:r>
              <a:rPr lang="en-GB" altLang="en-US" sz="2200" dirty="0"/>
              <a:t> </a:t>
            </a:r>
            <a:b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sz="2000" dirty="0"/>
              <a:t> </a:t>
            </a:r>
            <a:br>
              <a:rPr lang="en-US" altLang="en-US" dirty="0">
                <a:solidFill>
                  <a:srgbClr val="000099"/>
                </a:solidFill>
              </a:rPr>
            </a:b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6480720" cy="601960"/>
          </a:xfrm>
        </p:spPr>
        <p:txBody>
          <a:bodyPr/>
          <a:lstStyle/>
          <a:p>
            <a:r>
              <a:rPr lang="en-GB" dirty="0" err="1"/>
              <a:t>EMODnet</a:t>
            </a:r>
            <a:r>
              <a:rPr lang="en-GB" dirty="0"/>
              <a:t> Project Web Conference 20 March 2020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3707904" y="4941168"/>
            <a:ext cx="2591436" cy="751148"/>
          </a:xfrm>
        </p:spPr>
        <p:txBody>
          <a:bodyPr>
            <a:noAutofit/>
          </a:bodyPr>
          <a:lstStyle/>
          <a:p>
            <a:r>
              <a:rPr lang="en-GB" u="sng" dirty="0"/>
              <a:t>Dick M.A. </a:t>
            </a:r>
            <a:r>
              <a:rPr lang="en-GB" u="sng" dirty="0" err="1"/>
              <a:t>Schaap</a:t>
            </a:r>
            <a:endParaRPr lang="en-GB" u="sng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MARIS (NL)</a:t>
            </a:r>
          </a:p>
        </p:txBody>
      </p:sp>
    </p:spTree>
    <p:extLst>
      <p:ext uri="{BB962C8B-B14F-4D97-AF65-F5344CB8AC3E}">
        <p14:creationId xmlns:p14="http://schemas.microsoft.com/office/powerpoint/2010/main" val="61493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3204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IE" sz="2200" dirty="0">
                <a:solidFill>
                  <a:schemeClr val="tx2"/>
                </a:solidFill>
              </a:rPr>
              <a:t>To produce the best harmonised, and higher resolution Digital Terrain Model (DTM) of all European seas on the market</a:t>
            </a:r>
          </a:p>
          <a:p>
            <a:pPr>
              <a:lnSpc>
                <a:spcPct val="80000"/>
              </a:lnSpc>
            </a:pPr>
            <a:endParaRPr lang="en-IE" sz="22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2200" dirty="0">
                <a:solidFill>
                  <a:schemeClr val="tx2"/>
                </a:solidFill>
              </a:rPr>
              <a:t>To gather as input, bathymetric datasets, collected by European organisations</a:t>
            </a:r>
          </a:p>
          <a:p>
            <a:pPr>
              <a:lnSpc>
                <a:spcPct val="80000"/>
              </a:lnSpc>
            </a:pPr>
            <a:endParaRPr lang="en-IE" sz="22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2200" dirty="0">
                <a:solidFill>
                  <a:schemeClr val="tx2"/>
                </a:solidFill>
              </a:rPr>
              <a:t>To make the European DTM available for users by means of viewing and downloading services and OGC machine to machine services, and with metadata links to used data sets </a:t>
            </a:r>
          </a:p>
          <a:p>
            <a:pPr>
              <a:lnSpc>
                <a:spcPct val="80000"/>
              </a:lnSpc>
            </a:pPr>
            <a:endParaRPr lang="en-IE" sz="22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IE" sz="2200" dirty="0">
                <a:solidFill>
                  <a:schemeClr val="tx2"/>
                </a:solidFill>
              </a:rPr>
              <a:t>Consortium of national hydrographic services, marine research institutes, survey companies, and bathymetry and IT experts.  </a:t>
            </a:r>
          </a:p>
          <a:p>
            <a:pPr marL="0" indent="0">
              <a:lnSpc>
                <a:spcPct val="80000"/>
              </a:lnSpc>
              <a:buNone/>
            </a:pPr>
            <a:endParaRPr lang="en-IE" sz="22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940287" cy="576064"/>
          </a:xfrm>
        </p:spPr>
        <p:txBody>
          <a:bodyPr/>
          <a:lstStyle/>
          <a:p>
            <a:r>
              <a:rPr lang="en-GB" dirty="0"/>
              <a:t>Main aims and consortium</a:t>
            </a:r>
          </a:p>
        </p:txBody>
      </p:sp>
    </p:spTree>
    <p:extLst>
      <p:ext uri="{BB962C8B-B14F-4D97-AF65-F5344CB8AC3E}">
        <p14:creationId xmlns:p14="http://schemas.microsoft.com/office/powerpoint/2010/main" val="112633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940287" cy="576064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0CFC3-2952-45D8-977A-0DAB5C43F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8739"/>
            <a:ext cx="8352928" cy="52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98376" y="1844824"/>
            <a:ext cx="8507288" cy="43204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Circa </a:t>
            </a:r>
            <a:r>
              <a:rPr lang="en-US" altLang="en-US" sz="2000" b="1" dirty="0">
                <a:solidFill>
                  <a:schemeClr val="tx2"/>
                </a:solidFill>
              </a:rPr>
              <a:t>27500</a:t>
            </a:r>
            <a:r>
              <a:rPr lang="en-US" altLang="en-US" sz="2000" dirty="0">
                <a:solidFill>
                  <a:schemeClr val="tx2"/>
                </a:solidFill>
              </a:rPr>
              <a:t> survey CDI metadata records from </a:t>
            </a:r>
            <a:r>
              <a:rPr lang="en-US" altLang="en-US" sz="2000" b="1" dirty="0">
                <a:solidFill>
                  <a:schemeClr val="tx2"/>
                </a:solidFill>
              </a:rPr>
              <a:t>42</a:t>
            </a:r>
            <a:r>
              <a:rPr lang="en-US" altLang="en-US" sz="2000" dirty="0">
                <a:solidFill>
                  <a:schemeClr val="tx2"/>
                </a:solidFill>
              </a:rPr>
              <a:t> data </a:t>
            </a:r>
            <a:r>
              <a:rPr lang="en-US" altLang="en-US" sz="2000" dirty="0" err="1">
                <a:solidFill>
                  <a:schemeClr val="tx2"/>
                </a:solidFill>
              </a:rPr>
              <a:t>centres</a:t>
            </a:r>
            <a:r>
              <a:rPr lang="en-US" altLang="en-US" sz="2000" dirty="0">
                <a:solidFill>
                  <a:schemeClr val="tx2"/>
                </a:solidFill>
              </a:rPr>
              <a:t> from </a:t>
            </a:r>
            <a:r>
              <a:rPr lang="en-US" altLang="en-US" sz="2000" b="1" dirty="0">
                <a:solidFill>
                  <a:schemeClr val="tx2"/>
                </a:solidFill>
              </a:rPr>
              <a:t>21</a:t>
            </a:r>
            <a:r>
              <a:rPr lang="en-US" altLang="en-US" sz="2000" dirty="0">
                <a:solidFill>
                  <a:schemeClr val="tx2"/>
                </a:solidFill>
              </a:rPr>
              <a:t> countries and </a:t>
            </a:r>
            <a:r>
              <a:rPr lang="en-US" altLang="en-US" sz="2000" b="1" dirty="0">
                <a:solidFill>
                  <a:schemeClr val="tx2"/>
                </a:solidFill>
              </a:rPr>
              <a:t>278</a:t>
            </a:r>
            <a:r>
              <a:rPr lang="en-US" altLang="en-US" sz="2000" dirty="0">
                <a:solidFill>
                  <a:schemeClr val="tx2"/>
                </a:solidFill>
              </a:rPr>
              <a:t> data originators </a:t>
            </a:r>
            <a:r>
              <a:rPr lang="en-US" altLang="en-US" sz="2000" b="1" dirty="0">
                <a:solidFill>
                  <a:schemeClr val="tx2"/>
                </a:solidFill>
              </a:rPr>
              <a:t>from 1816 to 2019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Circa </a:t>
            </a:r>
            <a:r>
              <a:rPr lang="en-US" altLang="en-US" sz="2000" b="1" dirty="0">
                <a:solidFill>
                  <a:schemeClr val="tx2"/>
                </a:solidFill>
              </a:rPr>
              <a:t>180</a:t>
            </a:r>
            <a:r>
              <a:rPr lang="en-US" altLang="en-US" sz="2000" dirty="0">
                <a:solidFill>
                  <a:schemeClr val="tx2"/>
                </a:solidFill>
              </a:rPr>
              <a:t> composite DTM Sextant metadata records from </a:t>
            </a:r>
            <a:r>
              <a:rPr lang="en-US" altLang="en-US" sz="2000" b="1" dirty="0">
                <a:solidFill>
                  <a:schemeClr val="tx2"/>
                </a:solidFill>
              </a:rPr>
              <a:t>36</a:t>
            </a:r>
            <a:r>
              <a:rPr lang="en-US" altLang="en-US" sz="2000" dirty="0">
                <a:solidFill>
                  <a:schemeClr val="tx2"/>
                </a:solidFill>
              </a:rPr>
              <a:t> data </a:t>
            </a:r>
            <a:r>
              <a:rPr lang="en-US" altLang="en-US" sz="2000" dirty="0" err="1">
                <a:solidFill>
                  <a:schemeClr val="tx2"/>
                </a:solidFill>
              </a:rPr>
              <a:t>centres</a:t>
            </a:r>
            <a:r>
              <a:rPr lang="en-US" altLang="en-US" sz="2000" dirty="0">
                <a:solidFill>
                  <a:schemeClr val="tx2"/>
                </a:solidFill>
              </a:rPr>
              <a:t> from </a:t>
            </a:r>
            <a:r>
              <a:rPr lang="en-US" altLang="en-US" sz="2000" b="1" dirty="0">
                <a:solidFill>
                  <a:schemeClr val="tx2"/>
                </a:solidFill>
              </a:rPr>
              <a:t>18</a:t>
            </a:r>
            <a:r>
              <a:rPr lang="en-US" altLang="en-US" sz="2000" dirty="0">
                <a:solidFill>
                  <a:schemeClr val="tx2"/>
                </a:solidFill>
              </a:rPr>
              <a:t> countries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763688" y="620688"/>
            <a:ext cx="7272808" cy="576064"/>
          </a:xfrm>
        </p:spPr>
        <p:txBody>
          <a:bodyPr/>
          <a:lstStyle/>
          <a:p>
            <a:r>
              <a:rPr lang="en-GB" dirty="0"/>
              <a:t>Data gathering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0AD7F-70FA-4957-959C-FF2C0C1BB9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068961"/>
            <a:ext cx="3563991" cy="316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59714-B856-4EAA-B196-1D99546E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54067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940287" cy="576064"/>
          </a:xfrm>
        </p:spPr>
        <p:txBody>
          <a:bodyPr/>
          <a:lstStyle/>
          <a:p>
            <a:r>
              <a:rPr lang="en-GB" dirty="0"/>
              <a:t>DTM latest release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5589240"/>
            <a:ext cx="8363272" cy="1152128"/>
          </a:xfrm>
          <a:prstGeom prst="roundRect">
            <a:avLst>
              <a:gd name="adj" fmla="val 26004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600" b="1" dirty="0">
                <a:solidFill>
                  <a:schemeClr val="tx2"/>
                </a:solidFill>
                <a:latin typeface="Open Sans "/>
              </a:rPr>
              <a:t>September 2018</a:t>
            </a:r>
            <a:r>
              <a:rPr lang="en-GB" altLang="en-US" sz="1600" dirty="0">
                <a:solidFill>
                  <a:schemeClr val="tx2"/>
                </a:solidFill>
                <a:latin typeface="Open Sans "/>
              </a:rPr>
              <a:t>: eighth release of </a:t>
            </a:r>
            <a:r>
              <a:rPr lang="en-GB" altLang="en-US" sz="1600" dirty="0" err="1">
                <a:solidFill>
                  <a:schemeClr val="tx2"/>
                </a:solidFill>
                <a:latin typeface="Open Sans "/>
              </a:rPr>
              <a:t>EMODnet</a:t>
            </a:r>
            <a:r>
              <a:rPr lang="en-GB" altLang="en-US" sz="1600" dirty="0">
                <a:solidFill>
                  <a:schemeClr val="tx2"/>
                </a:solidFill>
                <a:latin typeface="Open Sans "/>
              </a:rPr>
              <a:t> DTM with </a:t>
            </a:r>
            <a:r>
              <a:rPr lang="en-GB" altLang="en-US" sz="1600" b="1" dirty="0">
                <a:solidFill>
                  <a:schemeClr val="tx2"/>
                </a:solidFill>
                <a:latin typeface="Open Sans "/>
              </a:rPr>
              <a:t>1/16 * 1/16 arc minutes</a:t>
            </a:r>
            <a:r>
              <a:rPr lang="en-GB" altLang="en-US" sz="1600" dirty="0">
                <a:solidFill>
                  <a:schemeClr val="tx2"/>
                </a:solidFill>
                <a:latin typeface="Open Sans "/>
              </a:rPr>
              <a:t>, including coastal zones, with 3D visualisation, and hot spots with higher resolution. A</a:t>
            </a:r>
            <a:r>
              <a:rPr lang="en-US" sz="1600" dirty="0" err="1">
                <a:solidFill>
                  <a:schemeClr val="tx2"/>
                </a:solidFill>
                <a:latin typeface="Open Sans "/>
              </a:rPr>
              <a:t>pprox</a:t>
            </a:r>
            <a:r>
              <a:rPr lang="en-US" sz="1600" dirty="0">
                <a:solidFill>
                  <a:schemeClr val="tx2"/>
                </a:solidFill>
                <a:latin typeface="Open Sans "/>
              </a:rPr>
              <a:t>. 12.3 billion grid nodes versus GEBCO 933 million grid nodes. Based upon 9369 unique CDI references and 87 DTM references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8D1DB-8C90-48D6-A1EA-3BAF8EAAEE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648072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3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899636"/>
            <a:ext cx="8507288" cy="4320480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2019:</a:t>
            </a:r>
            <a:r>
              <a:rPr lang="it-IT" sz="2000" dirty="0">
                <a:solidFill>
                  <a:schemeClr val="tx2"/>
                </a:solidFill>
              </a:rPr>
              <a:t> EMODnet portal and services are very popular among researchers and industry users. Circa </a:t>
            </a:r>
            <a:r>
              <a:rPr lang="it-IT" sz="2000" b="1" dirty="0">
                <a:solidFill>
                  <a:schemeClr val="tx2"/>
                </a:solidFill>
              </a:rPr>
              <a:t>52.000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b="1" dirty="0">
                <a:solidFill>
                  <a:schemeClr val="tx2"/>
                </a:solidFill>
              </a:rPr>
              <a:t>viewing portal visitors and 44.000 web portal visitors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r>
              <a:rPr lang="it-IT" sz="2000" b="1" dirty="0">
                <a:solidFill>
                  <a:schemeClr val="tx2"/>
                </a:solidFill>
              </a:rPr>
              <a:t>38.000 DTM tiles</a:t>
            </a:r>
            <a:r>
              <a:rPr lang="it-IT" sz="2000" dirty="0">
                <a:solidFill>
                  <a:schemeClr val="tx2"/>
                </a:solidFill>
              </a:rPr>
              <a:t> were downloaded by </a:t>
            </a:r>
            <a:r>
              <a:rPr lang="it-IT" sz="2000" b="1" dirty="0">
                <a:solidFill>
                  <a:schemeClr val="tx2"/>
                </a:solidFill>
              </a:rPr>
              <a:t>4.000 unique users </a:t>
            </a:r>
            <a:r>
              <a:rPr lang="it-IT" sz="2000" dirty="0">
                <a:solidFill>
                  <a:schemeClr val="tx2"/>
                </a:solidFill>
              </a:rPr>
              <a:t>from </a:t>
            </a:r>
            <a:r>
              <a:rPr lang="it-IT" sz="2000" b="1" dirty="0">
                <a:solidFill>
                  <a:schemeClr val="tx2"/>
                </a:solidFill>
              </a:rPr>
              <a:t>2100 unique organisations</a:t>
            </a:r>
            <a:r>
              <a:rPr lang="it-IT" sz="2000" dirty="0">
                <a:solidFill>
                  <a:schemeClr val="tx2"/>
                </a:solidFill>
              </a:rPr>
              <a:t> and more than</a:t>
            </a:r>
            <a:r>
              <a:rPr lang="it-IT" sz="2000" b="1" dirty="0">
                <a:solidFill>
                  <a:schemeClr val="tx2"/>
                </a:solidFill>
              </a:rPr>
              <a:t> 115 countries</a:t>
            </a:r>
            <a:r>
              <a:rPr lang="it-IT" sz="2000" dirty="0">
                <a:solidFill>
                  <a:schemeClr val="tx2"/>
                </a:solidFill>
              </a:rPr>
              <a:t> during more than </a:t>
            </a:r>
            <a:r>
              <a:rPr lang="it-IT" sz="2000" b="1" dirty="0">
                <a:solidFill>
                  <a:schemeClr val="tx2"/>
                </a:solidFill>
              </a:rPr>
              <a:t>11.000 transactions: 20% industry, 20% research, and 40% universities  </a:t>
            </a:r>
          </a:p>
          <a:p>
            <a:r>
              <a:rPr lang="it-IT" sz="2000" b="1" dirty="0">
                <a:solidFill>
                  <a:schemeClr val="tx2"/>
                </a:solidFill>
              </a:rPr>
              <a:t>OGC</a:t>
            </a:r>
            <a:r>
              <a:rPr lang="it-IT" sz="2000" dirty="0">
                <a:solidFill>
                  <a:schemeClr val="tx2"/>
                </a:solidFill>
              </a:rPr>
              <a:t> web services (machine-to-machine) also are very popular with more than </a:t>
            </a:r>
            <a:r>
              <a:rPr lang="it-IT" sz="2000" b="1" dirty="0">
                <a:solidFill>
                  <a:schemeClr val="tx2"/>
                </a:solidFill>
              </a:rPr>
              <a:t>20 million WMS views</a:t>
            </a:r>
            <a:r>
              <a:rPr lang="it-IT" sz="2000" dirty="0">
                <a:solidFill>
                  <a:schemeClr val="tx2"/>
                </a:solidFill>
              </a:rPr>
              <a:t> in the reporting period by circa </a:t>
            </a:r>
            <a:r>
              <a:rPr lang="it-IT" sz="2000" b="1" dirty="0">
                <a:solidFill>
                  <a:schemeClr val="tx2"/>
                </a:solidFill>
              </a:rPr>
              <a:t>170.000 visitors</a:t>
            </a:r>
            <a:r>
              <a:rPr lang="it-IT" sz="2000" dirty="0">
                <a:solidFill>
                  <a:schemeClr val="tx2"/>
                </a:solidFill>
              </a:rPr>
              <a:t>. </a:t>
            </a:r>
          </a:p>
          <a:p>
            <a:r>
              <a:rPr lang="it-IT" sz="2000" dirty="0">
                <a:solidFill>
                  <a:schemeClr val="tx2"/>
                </a:solidFill>
              </a:rPr>
              <a:t>Google Scholar: more than </a:t>
            </a:r>
            <a:r>
              <a:rPr lang="it-IT" sz="2000" b="1" dirty="0">
                <a:solidFill>
                  <a:schemeClr val="tx2"/>
                </a:solidFill>
              </a:rPr>
              <a:t>150 references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to </a:t>
            </a:r>
            <a:r>
              <a:rPr lang="en-US" sz="2000" dirty="0" err="1">
                <a:solidFill>
                  <a:schemeClr val="tx2"/>
                </a:solidFill>
              </a:rPr>
              <a:t>EMODnet</a:t>
            </a:r>
            <a:r>
              <a:rPr lang="en-US" sz="2000" dirty="0">
                <a:solidFill>
                  <a:schemeClr val="tx2"/>
                </a:solidFill>
              </a:rPr>
              <a:t> Bathymetry in accepted papers and edited books during the reporting period.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  <a:p>
            <a:r>
              <a:rPr lang="it-IT" sz="2000" b="1" dirty="0">
                <a:solidFill>
                  <a:schemeClr val="tx2"/>
                </a:solidFill>
              </a:rPr>
              <a:t>60 </a:t>
            </a:r>
            <a:r>
              <a:rPr lang="it-IT" sz="2000" dirty="0">
                <a:solidFill>
                  <a:schemeClr val="tx2"/>
                </a:solidFill>
              </a:rPr>
              <a:t>feedback forms received and answered, all positive</a:t>
            </a:r>
          </a:p>
          <a:p>
            <a:r>
              <a:rPr lang="it-IT" sz="2000" dirty="0">
                <a:solidFill>
                  <a:schemeClr val="tx2"/>
                </a:solidFill>
              </a:rPr>
              <a:t>Since </a:t>
            </a:r>
            <a:r>
              <a:rPr lang="it-IT" sz="2000" b="1" dirty="0">
                <a:solidFill>
                  <a:schemeClr val="tx2"/>
                </a:solidFill>
              </a:rPr>
              <a:t>2008</a:t>
            </a:r>
            <a:r>
              <a:rPr lang="it-IT" sz="2000" dirty="0">
                <a:solidFill>
                  <a:schemeClr val="tx2"/>
                </a:solidFill>
              </a:rPr>
              <a:t>, more than </a:t>
            </a:r>
            <a:r>
              <a:rPr lang="it-IT" sz="2000" b="1" dirty="0">
                <a:solidFill>
                  <a:schemeClr val="tx2"/>
                </a:solidFill>
              </a:rPr>
              <a:t>200.000 DTM tiles </a:t>
            </a:r>
            <a:r>
              <a:rPr lang="it-IT" sz="2000" dirty="0">
                <a:solidFill>
                  <a:schemeClr val="tx2"/>
                </a:solidFill>
              </a:rPr>
              <a:t>downloaded  </a:t>
            </a:r>
            <a:endParaRPr lang="en-NL" sz="2000" dirty="0">
              <a:solidFill>
                <a:schemeClr val="tx2"/>
              </a:solidFill>
            </a:endParaRPr>
          </a:p>
          <a:p>
            <a:endParaRPr lang="en-GB" altLang="en-US" sz="17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52192" y="620688"/>
            <a:ext cx="6940287" cy="576064"/>
          </a:xfrm>
        </p:spPr>
        <p:txBody>
          <a:bodyPr/>
          <a:lstStyle/>
          <a:p>
            <a:r>
              <a:rPr lang="en-GB" dirty="0"/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21300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1735"/>
      </p:ext>
    </p:extLst>
  </p:cSld>
  <p:clrMapOvr>
    <a:masterClrMapping/>
  </p:clrMapOvr>
</p:sld>
</file>

<file path=ppt/theme/theme1.xml><?xml version="1.0" encoding="utf-8"?>
<a:theme xmlns:a="http://schemas.openxmlformats.org/drawingml/2006/main" name="Emodnet_ppt_04082017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1" id="{EB6FF0D0-0D77-9146-BAB3-187392A38113}" vid="{5DEAB2C8-87BF-F149-A69F-30D4C9504F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Emodnet_ppt_04082017</Template>
  <TotalTime>807</TotalTime>
  <Words>346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Alte DIN 1451 Mittelschrift gepraegt</vt:lpstr>
      <vt:lpstr>Arial</vt:lpstr>
      <vt:lpstr>Calibri</vt:lpstr>
      <vt:lpstr>DIN Next LT Pro</vt:lpstr>
      <vt:lpstr>Open Sans</vt:lpstr>
      <vt:lpstr>Open Sans </vt:lpstr>
      <vt:lpstr>Emodnet_ppt_04082017</vt:lpstr>
      <vt:lpstr>EMODnet Bathymetry - High Resolution Seabed Mapping – part I     </vt:lpstr>
      <vt:lpstr>Main aims and consortium</vt:lpstr>
      <vt:lpstr>Methodology</vt:lpstr>
      <vt:lpstr>Data gathering results</vt:lpstr>
      <vt:lpstr>DTM latest release</vt:lpstr>
      <vt:lpstr>Users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M.A. Schaap</dc:creator>
  <cp:lastModifiedBy>dick</cp:lastModifiedBy>
  <cp:revision>117</cp:revision>
  <dcterms:created xsi:type="dcterms:W3CDTF">2017-08-28T10:02:27Z</dcterms:created>
  <dcterms:modified xsi:type="dcterms:W3CDTF">2020-03-19T18:09:42Z</dcterms:modified>
</cp:coreProperties>
</file>