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charts/chart3.xml" ContentType="application/vnd.openxmlformats-officedocument.drawingml.chart+xml"/>
  <Override PartName="/ppt/drawings/drawing3.xml" ContentType="application/vnd.openxmlformats-officedocument.drawingml.chartshapes+xml"/>
  <Override PartName="/ppt/charts/chart4.xml" ContentType="application/vnd.openxmlformats-officedocument.drawingml.chart+xml"/>
  <Override PartName="/ppt/charts/chart5.xml" ContentType="application/vnd.openxmlformats-officedocument.drawingml.chart+xml"/>
  <Override PartName="/ppt/notesSlides/notesSlide1.xml" ContentType="application/vnd.openxmlformats-officedocument.presentationml.notesSlide+xml"/>
  <Override PartName="/ppt/charts/chart6.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4"/>
  </p:notesMasterIdLst>
  <p:sldIdLst>
    <p:sldId id="256" r:id="rId2"/>
    <p:sldId id="279" r:id="rId3"/>
    <p:sldId id="261" r:id="rId4"/>
    <p:sldId id="280" r:id="rId5"/>
    <p:sldId id="300" r:id="rId6"/>
    <p:sldId id="285" r:id="rId7"/>
    <p:sldId id="282" r:id="rId8"/>
    <p:sldId id="284" r:id="rId9"/>
    <p:sldId id="281" r:id="rId10"/>
    <p:sldId id="258" r:id="rId11"/>
    <p:sldId id="257" r:id="rId12"/>
    <p:sldId id="274" r:id="rId13"/>
    <p:sldId id="283" r:id="rId14"/>
    <p:sldId id="296" r:id="rId15"/>
    <p:sldId id="290" r:id="rId16"/>
    <p:sldId id="291" r:id="rId17"/>
    <p:sldId id="264" r:id="rId18"/>
    <p:sldId id="273" r:id="rId19"/>
    <p:sldId id="297" r:id="rId20"/>
    <p:sldId id="298" r:id="rId21"/>
    <p:sldId id="270" r:id="rId22"/>
    <p:sldId id="271" r:id="rId23"/>
    <p:sldId id="292" r:id="rId24"/>
    <p:sldId id="269" r:id="rId25"/>
    <p:sldId id="278" r:id="rId26"/>
    <p:sldId id="276" r:id="rId27"/>
    <p:sldId id="299" r:id="rId28"/>
    <p:sldId id="286" r:id="rId29"/>
    <p:sldId id="293" r:id="rId30"/>
    <p:sldId id="294" r:id="rId31"/>
    <p:sldId id="295" r:id="rId32"/>
    <p:sldId id="287" r:id="rId33"/>
  </p:sldIdLst>
  <p:sldSz cx="9144000" cy="6858000" type="screen4x3"/>
  <p:notesSz cx="6858000" cy="9144000"/>
  <p:defaultTextStyle>
    <a:defPPr>
      <a:defRPr lang="ru-RU"/>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по умолчанию" id="{2509A4F9-EB84-4BC8-8FE8-7C42D85E77CB}">
          <p14:sldIdLst>
            <p14:sldId id="256"/>
            <p14:sldId id="279"/>
            <p14:sldId id="261"/>
            <p14:sldId id="280"/>
            <p14:sldId id="300"/>
            <p14:sldId id="285"/>
            <p14:sldId id="282"/>
            <p14:sldId id="284"/>
            <p14:sldId id="281"/>
            <p14:sldId id="258"/>
            <p14:sldId id="257"/>
            <p14:sldId id="274"/>
            <p14:sldId id="283"/>
            <p14:sldId id="296"/>
            <p14:sldId id="290"/>
            <p14:sldId id="291"/>
            <p14:sldId id="264"/>
            <p14:sldId id="273"/>
            <p14:sldId id="297"/>
            <p14:sldId id="298"/>
            <p14:sldId id="270"/>
            <p14:sldId id="271"/>
            <p14:sldId id="292"/>
            <p14:sldId id="269"/>
            <p14:sldId id="278"/>
            <p14:sldId id="276"/>
            <p14:sldId id="299"/>
            <p14:sldId id="286"/>
            <p14:sldId id="293"/>
            <p14:sldId id="294"/>
            <p14:sldId id="295"/>
            <p14:sldId id="287"/>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snapToObjects="1">
      <p:cViewPr>
        <p:scale>
          <a:sx n="60" d="100"/>
          <a:sy n="60" d="100"/>
        </p:scale>
        <p:origin x="-594"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406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1058;&#1072;&#1084;&#1072;&#1088;&#1072;\Desktop\Laptop-new\Grant\EMBLAS\EMBLAS-2\Contract-2\Tbilisi-meeting\my%20presentation\interannual_Mn_new_sd_d.xls"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Users\&#1058;&#1072;&#1084;&#1072;&#1088;&#1072;\Desktop\Laptop-new\Grant\EMBLAS\EMBLAS-2\Contract-2\Tbilisi-meeting\my%20presentation\interannual_Mn_new_sd_d.xls"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C:\Users\&#1058;&#1072;&#1084;&#1072;&#1088;&#1072;\Desktop\Laptop-new\Grant\EMBLAS\EMBLAS-2\Contract-2\Tbilisi-meeting\my%20presentation\interannual_Mn_new_sd_d.xls"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1058;&#1072;&#1084;&#1072;&#1088;&#1072;\Desktop\Laptop-new\paper_mn-ber-modeling\Lena\New=2017\zoo-1999-2016%20av1-st.dev.-cor.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1058;&#1072;&#1084;&#1072;&#1088;&#1072;\Desktop\Laptop-new\Grant\EMBLAS\EMBLAS-2\Contract-2\Tbilisi-meeting\my%20presentation\Ichtioplankton.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1058;&#1072;&#1084;&#1072;&#1088;&#1072;\Desktop\Laptop-new\Grant\EMBLAS\EMBLAS-2\Contract-2\Tbilisi-meeting\my%20presentation\Ichtioplankton.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1750645513019"/>
          <c:y val="8.4000000000000005E-2"/>
          <c:w val="0.78940911141181802"/>
          <c:h val="0.68600000000000005"/>
        </c:manualLayout>
      </c:layout>
      <c:lineChart>
        <c:grouping val="standard"/>
        <c:varyColors val="0"/>
        <c:ser>
          <c:idx val="0"/>
          <c:order val="0"/>
          <c:tx>
            <c:strRef>
              <c:f>Лист1!$A$6:$B$6</c:f>
              <c:strCache>
                <c:ptCount val="1"/>
                <c:pt idx="0">
                  <c:v>M.leidyi,mean no.m-3 adult</c:v>
                </c:pt>
              </c:strCache>
            </c:strRef>
          </c:tx>
          <c:spPr>
            <a:ln w="25400">
              <a:solidFill>
                <a:srgbClr val="0070C0"/>
              </a:solidFill>
              <a:prstDash val="solid"/>
            </a:ln>
          </c:spPr>
          <c:marker>
            <c:symbol val="diamond"/>
            <c:size val="5"/>
            <c:spPr>
              <a:solidFill>
                <a:srgbClr val="0070C0"/>
              </a:solidFill>
              <a:ln>
                <a:solidFill>
                  <a:srgbClr val="000080"/>
                </a:solidFill>
                <a:prstDash val="solid"/>
              </a:ln>
            </c:spPr>
          </c:marker>
          <c:errBars>
            <c:errDir val="y"/>
            <c:errBarType val="plus"/>
            <c:errValType val="cust"/>
            <c:noEndCap val="0"/>
            <c:plus>
              <c:numRef>
                <c:f>Лист1!$B$8:$FA$8</c:f>
                <c:numCache>
                  <c:formatCode>General</c:formatCode>
                  <c:ptCount val="156"/>
                  <c:pt idx="7">
                    <c:v>1</c:v>
                  </c:pt>
                  <c:pt idx="8">
                    <c:v>1</c:v>
                  </c:pt>
                  <c:pt idx="12">
                    <c:v>0</c:v>
                  </c:pt>
                  <c:pt idx="13">
                    <c:v>0</c:v>
                  </c:pt>
                  <c:pt idx="14">
                    <c:v>0</c:v>
                  </c:pt>
                  <c:pt idx="15">
                    <c:v>0</c:v>
                  </c:pt>
                  <c:pt idx="16">
                    <c:v>0.2</c:v>
                  </c:pt>
                  <c:pt idx="17">
                    <c:v>0.2</c:v>
                  </c:pt>
                  <c:pt idx="18">
                    <c:v>3</c:v>
                  </c:pt>
                  <c:pt idx="19">
                    <c:v>4.8</c:v>
                  </c:pt>
                  <c:pt idx="20">
                    <c:v>1.2</c:v>
                  </c:pt>
                  <c:pt idx="21">
                    <c:v>1.4</c:v>
                  </c:pt>
                  <c:pt idx="22">
                    <c:v>0.1</c:v>
                  </c:pt>
                  <c:pt idx="23">
                    <c:v>0</c:v>
                  </c:pt>
                  <c:pt idx="24">
                    <c:v>0</c:v>
                  </c:pt>
                  <c:pt idx="25">
                    <c:v>0</c:v>
                  </c:pt>
                  <c:pt idx="26">
                    <c:v>0</c:v>
                  </c:pt>
                  <c:pt idx="27">
                    <c:v>2</c:v>
                  </c:pt>
                  <c:pt idx="28">
                    <c:v>0</c:v>
                  </c:pt>
                  <c:pt idx="29">
                    <c:v>9.5</c:v>
                  </c:pt>
                  <c:pt idx="30">
                    <c:v>16</c:v>
                  </c:pt>
                  <c:pt idx="31">
                    <c:v>18.3</c:v>
                  </c:pt>
                  <c:pt idx="32">
                    <c:v>15</c:v>
                  </c:pt>
                  <c:pt idx="33">
                    <c:v>2</c:v>
                  </c:pt>
                  <c:pt idx="34">
                    <c:v>23</c:v>
                  </c:pt>
                  <c:pt idx="35">
                    <c:v>0</c:v>
                  </c:pt>
                  <c:pt idx="36">
                    <c:v>0</c:v>
                  </c:pt>
                  <c:pt idx="37">
                    <c:v>0</c:v>
                  </c:pt>
                  <c:pt idx="38">
                    <c:v>0</c:v>
                  </c:pt>
                  <c:pt idx="39">
                    <c:v>0</c:v>
                  </c:pt>
                  <c:pt idx="40">
                    <c:v>0</c:v>
                  </c:pt>
                  <c:pt idx="41">
                    <c:v>1.2</c:v>
                  </c:pt>
                  <c:pt idx="42">
                    <c:v>2.9</c:v>
                  </c:pt>
                  <c:pt idx="43">
                    <c:v>12</c:v>
                  </c:pt>
                  <c:pt idx="44">
                    <c:v>2</c:v>
                  </c:pt>
                  <c:pt idx="45">
                    <c:v>1</c:v>
                  </c:pt>
                  <c:pt idx="46">
                    <c:v>0</c:v>
                  </c:pt>
                  <c:pt idx="47">
                    <c:v>0</c:v>
                  </c:pt>
                  <c:pt idx="48">
                    <c:v>0</c:v>
                  </c:pt>
                  <c:pt idx="49">
                    <c:v>0</c:v>
                  </c:pt>
                  <c:pt idx="50">
                    <c:v>0</c:v>
                  </c:pt>
                  <c:pt idx="51">
                    <c:v>0</c:v>
                  </c:pt>
                  <c:pt idx="52">
                    <c:v>0</c:v>
                  </c:pt>
                  <c:pt idx="53">
                    <c:v>0.2</c:v>
                  </c:pt>
                  <c:pt idx="54">
                    <c:v>1.1000000000000001</c:v>
                  </c:pt>
                  <c:pt idx="55">
                    <c:v>2.8</c:v>
                  </c:pt>
                  <c:pt idx="56">
                    <c:v>3</c:v>
                  </c:pt>
                  <c:pt idx="57">
                    <c:v>1</c:v>
                  </c:pt>
                  <c:pt idx="58">
                    <c:v>0</c:v>
                  </c:pt>
                  <c:pt idx="59">
                    <c:v>0</c:v>
                  </c:pt>
                  <c:pt idx="60">
                    <c:v>0</c:v>
                  </c:pt>
                  <c:pt idx="61">
                    <c:v>0</c:v>
                  </c:pt>
                  <c:pt idx="62">
                    <c:v>0</c:v>
                  </c:pt>
                  <c:pt idx="63">
                    <c:v>0</c:v>
                  </c:pt>
                  <c:pt idx="64">
                    <c:v>0</c:v>
                  </c:pt>
                  <c:pt idx="65">
                    <c:v>0</c:v>
                  </c:pt>
                  <c:pt idx="66">
                    <c:v>0.1</c:v>
                  </c:pt>
                  <c:pt idx="67">
                    <c:v>1.4</c:v>
                  </c:pt>
                  <c:pt idx="68">
                    <c:v>3</c:v>
                  </c:pt>
                  <c:pt idx="69">
                    <c:v>5</c:v>
                  </c:pt>
                  <c:pt idx="70">
                    <c:v>1</c:v>
                  </c:pt>
                  <c:pt idx="71">
                    <c:v>0</c:v>
                  </c:pt>
                  <c:pt idx="72">
                    <c:v>0</c:v>
                  </c:pt>
                  <c:pt idx="76">
                    <c:v>0</c:v>
                  </c:pt>
                  <c:pt idx="77">
                    <c:v>0</c:v>
                  </c:pt>
                  <c:pt idx="78">
                    <c:v>2.7</c:v>
                  </c:pt>
                  <c:pt idx="79">
                    <c:v>1.2</c:v>
                  </c:pt>
                  <c:pt idx="80">
                    <c:v>0.2</c:v>
                  </c:pt>
                  <c:pt idx="81">
                    <c:v>0.2</c:v>
                  </c:pt>
                  <c:pt idx="82">
                    <c:v>0.2</c:v>
                  </c:pt>
                  <c:pt idx="88">
                    <c:v>0.8</c:v>
                  </c:pt>
                  <c:pt idx="89">
                    <c:v>0.5</c:v>
                  </c:pt>
                  <c:pt idx="90">
                    <c:v>8.1</c:v>
                  </c:pt>
                  <c:pt idx="91">
                    <c:v>11.1</c:v>
                  </c:pt>
                  <c:pt idx="92">
                    <c:v>2</c:v>
                  </c:pt>
                  <c:pt idx="93">
                    <c:v>1</c:v>
                  </c:pt>
                  <c:pt idx="94">
                    <c:v>1</c:v>
                  </c:pt>
                  <c:pt idx="95">
                    <c:v>0</c:v>
                  </c:pt>
                  <c:pt idx="96">
                    <c:v>0</c:v>
                  </c:pt>
                  <c:pt idx="97">
                    <c:v>0</c:v>
                  </c:pt>
                  <c:pt idx="98">
                    <c:v>0</c:v>
                  </c:pt>
                  <c:pt idx="99">
                    <c:v>0</c:v>
                  </c:pt>
                  <c:pt idx="100">
                    <c:v>0</c:v>
                  </c:pt>
                  <c:pt idx="101">
                    <c:v>0.2</c:v>
                  </c:pt>
                  <c:pt idx="102">
                    <c:v>1.5</c:v>
                  </c:pt>
                  <c:pt idx="103">
                    <c:v>4.5999999999999996</c:v>
                  </c:pt>
                  <c:pt idx="104">
                    <c:v>1</c:v>
                  </c:pt>
                  <c:pt idx="105">
                    <c:v>1</c:v>
                  </c:pt>
                  <c:pt idx="106">
                    <c:v>2</c:v>
                  </c:pt>
                  <c:pt idx="107">
                    <c:v>0</c:v>
                  </c:pt>
                  <c:pt idx="108">
                    <c:v>0</c:v>
                  </c:pt>
                  <c:pt idx="109">
                    <c:v>0</c:v>
                  </c:pt>
                  <c:pt idx="110">
                    <c:v>0</c:v>
                  </c:pt>
                  <c:pt idx="111">
                    <c:v>0</c:v>
                  </c:pt>
                  <c:pt idx="112">
                    <c:v>0</c:v>
                  </c:pt>
                  <c:pt idx="113">
                    <c:v>0</c:v>
                  </c:pt>
                  <c:pt idx="114">
                    <c:v>2.9</c:v>
                  </c:pt>
                  <c:pt idx="115">
                    <c:v>7.8</c:v>
                  </c:pt>
                  <c:pt idx="116">
                    <c:v>4</c:v>
                  </c:pt>
                  <c:pt idx="117">
                    <c:v>0.6</c:v>
                  </c:pt>
                  <c:pt idx="118">
                    <c:v>0</c:v>
                  </c:pt>
                  <c:pt idx="119">
                    <c:v>0</c:v>
                  </c:pt>
                  <c:pt idx="120">
                    <c:v>0</c:v>
                  </c:pt>
                  <c:pt idx="121">
                    <c:v>0</c:v>
                  </c:pt>
                  <c:pt idx="122">
                    <c:v>0</c:v>
                  </c:pt>
                  <c:pt idx="123">
                    <c:v>0</c:v>
                  </c:pt>
                  <c:pt idx="124">
                    <c:v>0</c:v>
                  </c:pt>
                  <c:pt idx="125">
                    <c:v>0.7</c:v>
                  </c:pt>
                  <c:pt idx="126">
                    <c:v>7.2</c:v>
                  </c:pt>
                  <c:pt idx="127">
                    <c:v>3</c:v>
                  </c:pt>
                  <c:pt idx="128">
                    <c:v>0.5</c:v>
                  </c:pt>
                  <c:pt idx="129">
                    <c:v>0</c:v>
                  </c:pt>
                  <c:pt idx="130">
                    <c:v>0</c:v>
                  </c:pt>
                  <c:pt idx="131">
                    <c:v>0</c:v>
                  </c:pt>
                  <c:pt idx="132">
                    <c:v>0</c:v>
                  </c:pt>
                  <c:pt idx="133">
                    <c:v>0</c:v>
                  </c:pt>
                  <c:pt idx="134">
                    <c:v>0</c:v>
                  </c:pt>
                  <c:pt idx="135">
                    <c:v>0</c:v>
                  </c:pt>
                  <c:pt idx="136">
                    <c:v>0.1</c:v>
                  </c:pt>
                  <c:pt idx="137">
                    <c:v>1.8</c:v>
                  </c:pt>
                  <c:pt idx="138">
                    <c:v>4.0999999999999996</c:v>
                  </c:pt>
                  <c:pt idx="139">
                    <c:v>1.1000000000000001</c:v>
                  </c:pt>
                  <c:pt idx="140">
                    <c:v>2</c:v>
                  </c:pt>
                  <c:pt idx="141">
                    <c:v>1</c:v>
                  </c:pt>
                  <c:pt idx="142">
                    <c:v>1</c:v>
                  </c:pt>
                  <c:pt idx="143">
                    <c:v>0</c:v>
                  </c:pt>
                  <c:pt idx="144">
                    <c:v>0</c:v>
                  </c:pt>
                  <c:pt idx="145">
                    <c:v>0</c:v>
                  </c:pt>
                  <c:pt idx="146">
                    <c:v>0</c:v>
                  </c:pt>
                  <c:pt idx="147">
                    <c:v>0</c:v>
                  </c:pt>
                  <c:pt idx="148">
                    <c:v>0</c:v>
                  </c:pt>
                  <c:pt idx="149">
                    <c:v>0</c:v>
                  </c:pt>
                  <c:pt idx="150">
                    <c:v>6</c:v>
                  </c:pt>
                  <c:pt idx="151">
                    <c:v>1.2</c:v>
                  </c:pt>
                  <c:pt idx="152">
                    <c:v>0.3</c:v>
                  </c:pt>
                  <c:pt idx="154">
                    <c:v>1</c:v>
                  </c:pt>
                  <c:pt idx="155">
                    <c:v>0</c:v>
                  </c:pt>
                </c:numCache>
              </c:numRef>
            </c:plus>
            <c:spPr>
              <a:ln w="12700">
                <a:solidFill>
                  <a:srgbClr val="000000"/>
                </a:solidFill>
                <a:prstDash val="solid"/>
              </a:ln>
            </c:spPr>
          </c:errBars>
          <c:cat>
            <c:numRef>
              <c:f>Лист1!$C$5:$HI$5</c:f>
              <c:numCache>
                <c:formatCode>General</c:formatCode>
                <c:ptCount val="215"/>
                <c:pt idx="0">
                  <c:v>1999</c:v>
                </c:pt>
                <c:pt idx="11">
                  <c:v>2000</c:v>
                </c:pt>
                <c:pt idx="23">
                  <c:v>2001</c:v>
                </c:pt>
                <c:pt idx="35">
                  <c:v>2002</c:v>
                </c:pt>
                <c:pt idx="47">
                  <c:v>2003</c:v>
                </c:pt>
                <c:pt idx="59">
                  <c:v>2004</c:v>
                </c:pt>
                <c:pt idx="71">
                  <c:v>2005</c:v>
                </c:pt>
                <c:pt idx="83">
                  <c:v>2006</c:v>
                </c:pt>
                <c:pt idx="95">
                  <c:v>2007</c:v>
                </c:pt>
                <c:pt idx="107">
                  <c:v>2008</c:v>
                </c:pt>
                <c:pt idx="119">
                  <c:v>2009</c:v>
                </c:pt>
                <c:pt idx="131">
                  <c:v>2010</c:v>
                </c:pt>
                <c:pt idx="143">
                  <c:v>2011</c:v>
                </c:pt>
                <c:pt idx="155">
                  <c:v>2012</c:v>
                </c:pt>
                <c:pt idx="167">
                  <c:v>2013</c:v>
                </c:pt>
                <c:pt idx="179">
                  <c:v>2014</c:v>
                </c:pt>
                <c:pt idx="191">
                  <c:v>2015</c:v>
                </c:pt>
                <c:pt idx="203">
                  <c:v>2016</c:v>
                </c:pt>
              </c:numCache>
            </c:numRef>
          </c:cat>
          <c:val>
            <c:numRef>
              <c:f>Лист1!$G$6:$HE$6</c:f>
              <c:numCache>
                <c:formatCode>General</c:formatCode>
                <c:ptCount val="207"/>
                <c:pt idx="2">
                  <c:v>1.1000000000000001</c:v>
                </c:pt>
                <c:pt idx="3">
                  <c:v>0.38</c:v>
                </c:pt>
                <c:pt idx="7">
                  <c:v>0</c:v>
                </c:pt>
                <c:pt idx="8">
                  <c:v>0</c:v>
                </c:pt>
                <c:pt idx="9">
                  <c:v>0</c:v>
                </c:pt>
                <c:pt idx="10">
                  <c:v>0.2</c:v>
                </c:pt>
                <c:pt idx="11">
                  <c:v>0.9</c:v>
                </c:pt>
                <c:pt idx="12">
                  <c:v>0.8</c:v>
                </c:pt>
                <c:pt idx="13">
                  <c:v>1.3</c:v>
                </c:pt>
                <c:pt idx="14">
                  <c:v>44.8</c:v>
                </c:pt>
                <c:pt idx="15">
                  <c:v>4.4000000000000004</c:v>
                </c:pt>
                <c:pt idx="16">
                  <c:v>4.5</c:v>
                </c:pt>
                <c:pt idx="17">
                  <c:v>0.5</c:v>
                </c:pt>
                <c:pt idx="18">
                  <c:v>0</c:v>
                </c:pt>
                <c:pt idx="19">
                  <c:v>0</c:v>
                </c:pt>
                <c:pt idx="20">
                  <c:v>0</c:v>
                </c:pt>
                <c:pt idx="21">
                  <c:v>3.1</c:v>
                </c:pt>
                <c:pt idx="22">
                  <c:v>7</c:v>
                </c:pt>
                <c:pt idx="23">
                  <c:v>0.5</c:v>
                </c:pt>
                <c:pt idx="24">
                  <c:v>92.857648957142857</c:v>
                </c:pt>
                <c:pt idx="25">
                  <c:v>182.76285714285709</c:v>
                </c:pt>
                <c:pt idx="26" formatCode="0.0">
                  <c:v>254.24600000000001</c:v>
                </c:pt>
                <c:pt idx="27">
                  <c:v>27</c:v>
                </c:pt>
                <c:pt idx="28">
                  <c:v>2.8571428571428572</c:v>
                </c:pt>
                <c:pt idx="29">
                  <c:v>37.142857142857153</c:v>
                </c:pt>
                <c:pt idx="30">
                  <c:v>0</c:v>
                </c:pt>
                <c:pt idx="31">
                  <c:v>0</c:v>
                </c:pt>
                <c:pt idx="32">
                  <c:v>0.1</c:v>
                </c:pt>
                <c:pt idx="33">
                  <c:v>0.13300000000000001</c:v>
                </c:pt>
                <c:pt idx="34">
                  <c:v>0.14099999999999999</c:v>
                </c:pt>
                <c:pt idx="35">
                  <c:v>0.1</c:v>
                </c:pt>
                <c:pt idx="36">
                  <c:v>4</c:v>
                </c:pt>
                <c:pt idx="37">
                  <c:v>20.3</c:v>
                </c:pt>
                <c:pt idx="38">
                  <c:v>40.700000000000003</c:v>
                </c:pt>
                <c:pt idx="39" formatCode="0.00">
                  <c:v>2.4235583471330102</c:v>
                </c:pt>
                <c:pt idx="40">
                  <c:v>1</c:v>
                </c:pt>
                <c:pt idx="41">
                  <c:v>0</c:v>
                </c:pt>
                <c:pt idx="42">
                  <c:v>0</c:v>
                </c:pt>
                <c:pt idx="43">
                  <c:v>0</c:v>
                </c:pt>
                <c:pt idx="44">
                  <c:v>0</c:v>
                </c:pt>
                <c:pt idx="45">
                  <c:v>0</c:v>
                </c:pt>
                <c:pt idx="46">
                  <c:v>0</c:v>
                </c:pt>
                <c:pt idx="47">
                  <c:v>0</c:v>
                </c:pt>
                <c:pt idx="48">
                  <c:v>1.1000000000000001</c:v>
                </c:pt>
                <c:pt idx="49">
                  <c:v>11.3</c:v>
                </c:pt>
                <c:pt idx="50">
                  <c:v>26.2</c:v>
                </c:pt>
                <c:pt idx="51">
                  <c:v>3.4</c:v>
                </c:pt>
                <c:pt idx="52">
                  <c:v>1.6</c:v>
                </c:pt>
                <c:pt idx="53">
                  <c:v>0</c:v>
                </c:pt>
                <c:pt idx="54">
                  <c:v>0</c:v>
                </c:pt>
                <c:pt idx="55">
                  <c:v>0</c:v>
                </c:pt>
                <c:pt idx="56">
                  <c:v>0</c:v>
                </c:pt>
                <c:pt idx="57">
                  <c:v>0</c:v>
                </c:pt>
                <c:pt idx="58">
                  <c:v>0.1</c:v>
                </c:pt>
                <c:pt idx="59">
                  <c:v>0.1</c:v>
                </c:pt>
                <c:pt idx="60">
                  <c:v>0.1</c:v>
                </c:pt>
                <c:pt idx="61">
                  <c:v>1.35</c:v>
                </c:pt>
                <c:pt idx="62">
                  <c:v>14</c:v>
                </c:pt>
                <c:pt idx="63">
                  <c:v>15</c:v>
                </c:pt>
                <c:pt idx="64">
                  <c:v>6.4</c:v>
                </c:pt>
                <c:pt idx="65">
                  <c:v>1.4</c:v>
                </c:pt>
                <c:pt idx="66">
                  <c:v>0</c:v>
                </c:pt>
                <c:pt idx="67">
                  <c:v>0</c:v>
                </c:pt>
                <c:pt idx="71">
                  <c:v>1.3</c:v>
                </c:pt>
                <c:pt idx="72">
                  <c:v>0.11</c:v>
                </c:pt>
                <c:pt idx="73">
                  <c:v>24.7</c:v>
                </c:pt>
                <c:pt idx="74">
                  <c:v>12</c:v>
                </c:pt>
                <c:pt idx="75">
                  <c:v>3</c:v>
                </c:pt>
                <c:pt idx="76">
                  <c:v>2.2000000000000002</c:v>
                </c:pt>
                <c:pt idx="77">
                  <c:v>1.2</c:v>
                </c:pt>
                <c:pt idx="83">
                  <c:v>8.6</c:v>
                </c:pt>
                <c:pt idx="84">
                  <c:v>5</c:v>
                </c:pt>
                <c:pt idx="85">
                  <c:v>83.9</c:v>
                </c:pt>
                <c:pt idx="86">
                  <c:v>113.3</c:v>
                </c:pt>
                <c:pt idx="87">
                  <c:v>4.3</c:v>
                </c:pt>
                <c:pt idx="88">
                  <c:v>2</c:v>
                </c:pt>
                <c:pt idx="89">
                  <c:v>1.3</c:v>
                </c:pt>
                <c:pt idx="96">
                  <c:v>1.2</c:v>
                </c:pt>
                <c:pt idx="97">
                  <c:v>15.2</c:v>
                </c:pt>
                <c:pt idx="98">
                  <c:v>44</c:v>
                </c:pt>
                <c:pt idx="99">
                  <c:v>1</c:v>
                </c:pt>
                <c:pt idx="100">
                  <c:v>2</c:v>
                </c:pt>
                <c:pt idx="101">
                  <c:v>3</c:v>
                </c:pt>
                <c:pt idx="102">
                  <c:v>0</c:v>
                </c:pt>
                <c:pt idx="107">
                  <c:v>2.8</c:v>
                </c:pt>
                <c:pt idx="108">
                  <c:v>7.1</c:v>
                </c:pt>
                <c:pt idx="109">
                  <c:v>28</c:v>
                </c:pt>
                <c:pt idx="110">
                  <c:v>73.5</c:v>
                </c:pt>
                <c:pt idx="111">
                  <c:v>5.0999999999999996</c:v>
                </c:pt>
                <c:pt idx="112">
                  <c:v>1.5</c:v>
                </c:pt>
                <c:pt idx="113">
                  <c:v>0</c:v>
                </c:pt>
                <c:pt idx="114">
                  <c:v>0</c:v>
                </c:pt>
                <c:pt idx="119">
                  <c:v>6</c:v>
                </c:pt>
                <c:pt idx="120">
                  <c:v>7.2</c:v>
                </c:pt>
                <c:pt idx="121">
                  <c:v>18</c:v>
                </c:pt>
                <c:pt idx="122">
                  <c:v>7</c:v>
                </c:pt>
                <c:pt idx="123">
                  <c:v>1.9</c:v>
                </c:pt>
                <c:pt idx="124">
                  <c:v>0.2</c:v>
                </c:pt>
                <c:pt idx="125">
                  <c:v>0.1</c:v>
                </c:pt>
                <c:pt idx="126">
                  <c:v>0</c:v>
                </c:pt>
                <c:pt idx="128">
                  <c:v>0</c:v>
                </c:pt>
                <c:pt idx="129">
                  <c:v>0</c:v>
                </c:pt>
                <c:pt idx="130">
                  <c:v>0</c:v>
                </c:pt>
                <c:pt idx="131">
                  <c:v>1.2</c:v>
                </c:pt>
                <c:pt idx="132">
                  <c:v>18</c:v>
                </c:pt>
                <c:pt idx="133">
                  <c:v>24</c:v>
                </c:pt>
                <c:pt idx="134">
                  <c:v>12.9</c:v>
                </c:pt>
                <c:pt idx="135">
                  <c:v>2.6</c:v>
                </c:pt>
                <c:pt idx="136">
                  <c:v>0.61</c:v>
                </c:pt>
                <c:pt idx="137">
                  <c:v>0.78</c:v>
                </c:pt>
                <c:pt idx="138">
                  <c:v>0.2</c:v>
                </c:pt>
                <c:pt idx="139">
                  <c:v>0</c:v>
                </c:pt>
                <c:pt idx="140">
                  <c:v>0</c:v>
                </c:pt>
                <c:pt idx="141">
                  <c:v>0</c:v>
                </c:pt>
                <c:pt idx="142">
                  <c:v>0</c:v>
                </c:pt>
                <c:pt idx="143">
                  <c:v>0</c:v>
                </c:pt>
                <c:pt idx="144">
                  <c:v>14.2</c:v>
                </c:pt>
                <c:pt idx="145">
                  <c:v>17</c:v>
                </c:pt>
                <c:pt idx="146">
                  <c:v>10.4</c:v>
                </c:pt>
                <c:pt idx="147">
                  <c:v>2.8</c:v>
                </c:pt>
                <c:pt idx="149">
                  <c:v>1.23</c:v>
                </c:pt>
                <c:pt idx="150">
                  <c:v>0.08</c:v>
                </c:pt>
                <c:pt idx="154">
                  <c:v>0</c:v>
                </c:pt>
                <c:pt idx="155">
                  <c:v>1.4</c:v>
                </c:pt>
                <c:pt idx="156">
                  <c:v>0.2</c:v>
                </c:pt>
                <c:pt idx="157">
                  <c:v>0.2</c:v>
                </c:pt>
                <c:pt idx="158">
                  <c:v>3.9</c:v>
                </c:pt>
                <c:pt idx="159">
                  <c:v>0.25</c:v>
                </c:pt>
                <c:pt idx="160">
                  <c:v>0.1</c:v>
                </c:pt>
                <c:pt idx="161">
                  <c:v>0.1</c:v>
                </c:pt>
                <c:pt idx="166">
                  <c:v>0</c:v>
                </c:pt>
                <c:pt idx="167">
                  <c:v>0</c:v>
                </c:pt>
                <c:pt idx="168">
                  <c:v>0</c:v>
                </c:pt>
                <c:pt idx="170">
                  <c:v>3.9</c:v>
                </c:pt>
                <c:pt idx="173">
                  <c:v>0.2</c:v>
                </c:pt>
                <c:pt idx="179">
                  <c:v>0.8</c:v>
                </c:pt>
                <c:pt idx="180">
                  <c:v>0.25</c:v>
                </c:pt>
                <c:pt idx="181">
                  <c:v>2.8</c:v>
                </c:pt>
                <c:pt idx="182">
                  <c:v>2</c:v>
                </c:pt>
                <c:pt idx="183">
                  <c:v>0.2</c:v>
                </c:pt>
                <c:pt idx="184">
                  <c:v>0.8</c:v>
                </c:pt>
                <c:pt idx="185">
                  <c:v>0.2</c:v>
                </c:pt>
                <c:pt idx="186">
                  <c:v>0</c:v>
                </c:pt>
                <c:pt idx="189">
                  <c:v>0.2</c:v>
                </c:pt>
                <c:pt idx="191">
                  <c:v>0.24</c:v>
                </c:pt>
                <c:pt idx="192">
                  <c:v>0.2</c:v>
                </c:pt>
                <c:pt idx="193">
                  <c:v>0.15</c:v>
                </c:pt>
                <c:pt idx="194">
                  <c:v>1.1399999999999999</c:v>
                </c:pt>
                <c:pt idx="195">
                  <c:v>3.4</c:v>
                </c:pt>
                <c:pt idx="198">
                  <c:v>0</c:v>
                </c:pt>
                <c:pt idx="203">
                  <c:v>0.16</c:v>
                </c:pt>
                <c:pt idx="204">
                  <c:v>0.08</c:v>
                </c:pt>
                <c:pt idx="205">
                  <c:v>1.56</c:v>
                </c:pt>
                <c:pt idx="206">
                  <c:v>0.1</c:v>
                </c:pt>
              </c:numCache>
            </c:numRef>
          </c:val>
          <c:smooth val="0"/>
        </c:ser>
        <c:dLbls>
          <c:showLegendKey val="0"/>
          <c:showVal val="0"/>
          <c:showCatName val="0"/>
          <c:showSerName val="0"/>
          <c:showPercent val="0"/>
          <c:showBubbleSize val="0"/>
        </c:dLbls>
        <c:marker val="1"/>
        <c:smooth val="0"/>
        <c:axId val="56215040"/>
        <c:axId val="56216576"/>
      </c:lineChart>
      <c:lineChart>
        <c:grouping val="standard"/>
        <c:varyColors val="0"/>
        <c:ser>
          <c:idx val="1"/>
          <c:order val="1"/>
          <c:tx>
            <c:strRef>
              <c:f>Лист1!$A$7:$B$7</c:f>
              <c:strCache>
                <c:ptCount val="1"/>
                <c:pt idx="0">
                  <c:v>B.ovata,mean no.m-3 adult</c:v>
                </c:pt>
              </c:strCache>
            </c:strRef>
          </c:tx>
          <c:spPr>
            <a:ln w="25400">
              <a:solidFill>
                <a:srgbClr val="C00000"/>
              </a:solidFill>
              <a:prstDash val="sysDash"/>
            </a:ln>
          </c:spPr>
          <c:marker>
            <c:symbol val="circle"/>
            <c:size val="5"/>
            <c:spPr>
              <a:solidFill>
                <a:srgbClr val="C00000"/>
              </a:solidFill>
              <a:ln>
                <a:solidFill>
                  <a:srgbClr val="000000"/>
                </a:solidFill>
                <a:prstDash val="solid"/>
              </a:ln>
            </c:spPr>
          </c:marker>
          <c:errBars>
            <c:errDir val="y"/>
            <c:errBarType val="plus"/>
            <c:errValType val="cust"/>
            <c:noEndCap val="0"/>
            <c:plus>
              <c:numRef>
                <c:f>Лист1!$B$9:$FA$9</c:f>
                <c:numCache>
                  <c:formatCode>General</c:formatCode>
                  <c:ptCount val="156"/>
                  <c:pt idx="7">
                    <c:v>1</c:v>
                  </c:pt>
                  <c:pt idx="8">
                    <c:v>1</c:v>
                  </c:pt>
                  <c:pt idx="12">
                    <c:v>0</c:v>
                  </c:pt>
                  <c:pt idx="13">
                    <c:v>0</c:v>
                  </c:pt>
                  <c:pt idx="14">
                    <c:v>0</c:v>
                  </c:pt>
                  <c:pt idx="15">
                    <c:v>0</c:v>
                  </c:pt>
                  <c:pt idx="16">
                    <c:v>0</c:v>
                  </c:pt>
                  <c:pt idx="17">
                    <c:v>0</c:v>
                  </c:pt>
                  <c:pt idx="18">
                    <c:v>0</c:v>
                  </c:pt>
                  <c:pt idx="19">
                    <c:v>0</c:v>
                  </c:pt>
                  <c:pt idx="20">
                    <c:v>0.2</c:v>
                  </c:pt>
                  <c:pt idx="21">
                    <c:v>2.2999999999999998</c:v>
                  </c:pt>
                  <c:pt idx="22">
                    <c:v>0.2</c:v>
                  </c:pt>
                  <c:pt idx="23">
                    <c:v>0</c:v>
                  </c:pt>
                  <c:pt idx="24">
                    <c:v>0</c:v>
                  </c:pt>
                  <c:pt idx="25">
                    <c:v>0</c:v>
                  </c:pt>
                  <c:pt idx="26">
                    <c:v>0</c:v>
                  </c:pt>
                  <c:pt idx="27">
                    <c:v>0</c:v>
                  </c:pt>
                  <c:pt idx="28">
                    <c:v>0</c:v>
                  </c:pt>
                  <c:pt idx="29">
                    <c:v>0</c:v>
                  </c:pt>
                  <c:pt idx="30">
                    <c:v>0</c:v>
                  </c:pt>
                  <c:pt idx="31">
                    <c:v>24</c:v>
                  </c:pt>
                  <c:pt idx="32">
                    <c:v>29</c:v>
                  </c:pt>
                  <c:pt idx="33">
                    <c:v>18</c:v>
                  </c:pt>
                  <c:pt idx="34">
                    <c:v>2</c:v>
                  </c:pt>
                  <c:pt idx="35">
                    <c:v>0</c:v>
                  </c:pt>
                  <c:pt idx="36">
                    <c:v>0</c:v>
                  </c:pt>
                  <c:pt idx="37">
                    <c:v>0</c:v>
                  </c:pt>
                  <c:pt idx="38">
                    <c:v>0</c:v>
                  </c:pt>
                  <c:pt idx="39">
                    <c:v>0</c:v>
                  </c:pt>
                  <c:pt idx="40">
                    <c:v>0</c:v>
                  </c:pt>
                  <c:pt idx="41">
                    <c:v>0</c:v>
                  </c:pt>
                  <c:pt idx="42">
                    <c:v>0</c:v>
                  </c:pt>
                  <c:pt idx="43">
                    <c:v>5</c:v>
                  </c:pt>
                  <c:pt idx="44">
                    <c:v>1</c:v>
                  </c:pt>
                  <c:pt idx="45">
                    <c:v>1</c:v>
                  </c:pt>
                  <c:pt idx="46">
                    <c:v>0</c:v>
                  </c:pt>
                  <c:pt idx="47">
                    <c:v>0</c:v>
                  </c:pt>
                  <c:pt idx="48">
                    <c:v>0</c:v>
                  </c:pt>
                  <c:pt idx="49">
                    <c:v>0</c:v>
                  </c:pt>
                  <c:pt idx="50">
                    <c:v>0</c:v>
                  </c:pt>
                  <c:pt idx="51">
                    <c:v>0</c:v>
                  </c:pt>
                  <c:pt idx="52">
                    <c:v>0</c:v>
                  </c:pt>
                  <c:pt idx="53">
                    <c:v>0</c:v>
                  </c:pt>
                  <c:pt idx="54">
                    <c:v>0</c:v>
                  </c:pt>
                  <c:pt idx="55">
                    <c:v>1.4</c:v>
                  </c:pt>
                  <c:pt idx="56">
                    <c:v>2</c:v>
                  </c:pt>
                  <c:pt idx="57">
                    <c:v>1</c:v>
                  </c:pt>
                  <c:pt idx="58">
                    <c:v>0.1</c:v>
                  </c:pt>
                  <c:pt idx="59">
                    <c:v>0</c:v>
                  </c:pt>
                  <c:pt idx="60">
                    <c:v>0</c:v>
                  </c:pt>
                  <c:pt idx="61">
                    <c:v>0</c:v>
                  </c:pt>
                  <c:pt idx="62">
                    <c:v>0</c:v>
                  </c:pt>
                  <c:pt idx="63">
                    <c:v>0</c:v>
                  </c:pt>
                  <c:pt idx="64">
                    <c:v>0</c:v>
                  </c:pt>
                  <c:pt idx="65">
                    <c:v>0</c:v>
                  </c:pt>
                  <c:pt idx="66">
                    <c:v>0</c:v>
                  </c:pt>
                  <c:pt idx="67">
                    <c:v>0</c:v>
                  </c:pt>
                  <c:pt idx="68">
                    <c:v>0.1</c:v>
                  </c:pt>
                  <c:pt idx="69">
                    <c:v>1.4</c:v>
                  </c:pt>
                  <c:pt idx="70">
                    <c:v>0.5</c:v>
                  </c:pt>
                  <c:pt idx="71">
                    <c:v>0</c:v>
                  </c:pt>
                  <c:pt idx="72">
                    <c:v>0</c:v>
                  </c:pt>
                  <c:pt idx="76">
                    <c:v>0</c:v>
                  </c:pt>
                  <c:pt idx="77">
                    <c:v>0</c:v>
                  </c:pt>
                  <c:pt idx="78">
                    <c:v>0</c:v>
                  </c:pt>
                  <c:pt idx="79">
                    <c:v>1.8</c:v>
                  </c:pt>
                  <c:pt idx="80">
                    <c:v>3.1</c:v>
                  </c:pt>
                  <c:pt idx="81">
                    <c:v>0.8</c:v>
                  </c:pt>
                  <c:pt idx="82">
                    <c:v>1</c:v>
                  </c:pt>
                  <c:pt idx="83">
                    <c:v>0</c:v>
                  </c:pt>
                  <c:pt idx="84">
                    <c:v>0</c:v>
                  </c:pt>
                  <c:pt idx="85">
                    <c:v>0</c:v>
                  </c:pt>
                  <c:pt idx="86">
                    <c:v>0</c:v>
                  </c:pt>
                  <c:pt idx="87">
                    <c:v>0</c:v>
                  </c:pt>
                  <c:pt idx="88">
                    <c:v>0</c:v>
                  </c:pt>
                  <c:pt idx="89">
                    <c:v>0</c:v>
                  </c:pt>
                  <c:pt idx="90">
                    <c:v>0.3</c:v>
                  </c:pt>
                  <c:pt idx="91">
                    <c:v>4.0999999999999996</c:v>
                  </c:pt>
                  <c:pt idx="92">
                    <c:v>2.2999999999999998</c:v>
                  </c:pt>
                  <c:pt idx="93">
                    <c:v>8</c:v>
                  </c:pt>
                  <c:pt idx="94">
                    <c:v>1</c:v>
                  </c:pt>
                  <c:pt idx="95">
                    <c:v>0</c:v>
                  </c:pt>
                  <c:pt idx="96">
                    <c:v>0</c:v>
                  </c:pt>
                  <c:pt idx="97">
                    <c:v>0</c:v>
                  </c:pt>
                  <c:pt idx="98">
                    <c:v>0</c:v>
                  </c:pt>
                  <c:pt idx="99">
                    <c:v>0</c:v>
                  </c:pt>
                  <c:pt idx="100">
                    <c:v>0</c:v>
                  </c:pt>
                  <c:pt idx="101">
                    <c:v>0</c:v>
                  </c:pt>
                  <c:pt idx="102">
                    <c:v>0</c:v>
                  </c:pt>
                  <c:pt idx="103">
                    <c:v>2.1</c:v>
                  </c:pt>
                  <c:pt idx="104">
                    <c:v>20</c:v>
                  </c:pt>
                  <c:pt idx="105">
                    <c:v>9</c:v>
                  </c:pt>
                  <c:pt idx="106">
                    <c:v>10</c:v>
                  </c:pt>
                  <c:pt idx="107">
                    <c:v>0</c:v>
                  </c:pt>
                  <c:pt idx="108">
                    <c:v>0</c:v>
                  </c:pt>
                  <c:pt idx="109">
                    <c:v>0</c:v>
                  </c:pt>
                  <c:pt idx="110">
                    <c:v>0</c:v>
                  </c:pt>
                  <c:pt idx="111">
                    <c:v>0</c:v>
                  </c:pt>
                  <c:pt idx="112">
                    <c:v>0</c:v>
                  </c:pt>
                  <c:pt idx="113">
                    <c:v>0</c:v>
                  </c:pt>
                  <c:pt idx="114">
                    <c:v>0</c:v>
                  </c:pt>
                  <c:pt idx="115">
                    <c:v>3.2</c:v>
                  </c:pt>
                  <c:pt idx="116">
                    <c:v>5.6</c:v>
                  </c:pt>
                  <c:pt idx="117">
                    <c:v>2</c:v>
                  </c:pt>
                  <c:pt idx="118">
                    <c:v>1</c:v>
                  </c:pt>
                  <c:pt idx="119">
                    <c:v>0</c:v>
                  </c:pt>
                  <c:pt idx="120">
                    <c:v>0</c:v>
                  </c:pt>
                  <c:pt idx="121">
                    <c:v>0</c:v>
                  </c:pt>
                  <c:pt idx="122">
                    <c:v>0</c:v>
                  </c:pt>
                  <c:pt idx="123">
                    <c:v>0</c:v>
                  </c:pt>
                  <c:pt idx="124">
                    <c:v>0</c:v>
                  </c:pt>
                  <c:pt idx="125">
                    <c:v>0</c:v>
                  </c:pt>
                  <c:pt idx="126">
                    <c:v>1.2</c:v>
                  </c:pt>
                  <c:pt idx="127">
                    <c:v>2</c:v>
                  </c:pt>
                  <c:pt idx="128">
                    <c:v>0.2</c:v>
                  </c:pt>
                  <c:pt idx="129">
                    <c:v>0.4</c:v>
                  </c:pt>
                  <c:pt idx="130">
                    <c:v>0</c:v>
                  </c:pt>
                  <c:pt idx="131">
                    <c:v>0</c:v>
                  </c:pt>
                  <c:pt idx="132">
                    <c:v>0</c:v>
                  </c:pt>
                  <c:pt idx="133">
                    <c:v>0</c:v>
                  </c:pt>
                  <c:pt idx="134">
                    <c:v>0</c:v>
                  </c:pt>
                  <c:pt idx="135">
                    <c:v>0</c:v>
                  </c:pt>
                  <c:pt idx="136">
                    <c:v>0</c:v>
                  </c:pt>
                  <c:pt idx="137">
                    <c:v>0</c:v>
                  </c:pt>
                  <c:pt idx="138">
                    <c:v>0.1</c:v>
                  </c:pt>
                  <c:pt idx="139">
                    <c:v>2.1</c:v>
                  </c:pt>
                  <c:pt idx="140">
                    <c:v>12</c:v>
                  </c:pt>
                  <c:pt idx="141">
                    <c:v>6</c:v>
                  </c:pt>
                  <c:pt idx="142">
                    <c:v>1</c:v>
                  </c:pt>
                  <c:pt idx="143">
                    <c:v>0</c:v>
                  </c:pt>
                  <c:pt idx="144">
                    <c:v>0</c:v>
                  </c:pt>
                  <c:pt idx="145">
                    <c:v>0</c:v>
                  </c:pt>
                  <c:pt idx="146">
                    <c:v>0</c:v>
                  </c:pt>
                  <c:pt idx="147">
                    <c:v>0</c:v>
                  </c:pt>
                  <c:pt idx="148">
                    <c:v>0</c:v>
                  </c:pt>
                  <c:pt idx="149">
                    <c:v>0</c:v>
                  </c:pt>
                  <c:pt idx="150">
                    <c:v>2.1</c:v>
                  </c:pt>
                  <c:pt idx="151">
                    <c:v>3</c:v>
                  </c:pt>
                  <c:pt idx="152">
                    <c:v>2</c:v>
                  </c:pt>
                  <c:pt idx="154">
                    <c:v>1</c:v>
                  </c:pt>
                  <c:pt idx="155">
                    <c:v>0.2</c:v>
                  </c:pt>
                </c:numCache>
              </c:numRef>
            </c:plus>
            <c:spPr>
              <a:ln w="12700">
                <a:solidFill>
                  <a:srgbClr val="000000"/>
                </a:solidFill>
                <a:prstDash val="solid"/>
              </a:ln>
            </c:spPr>
          </c:errBars>
          <c:cat>
            <c:numRef>
              <c:f>Лист1!$B$5:$FA$5</c:f>
              <c:numCache>
                <c:formatCode>General</c:formatCode>
                <c:ptCount val="156"/>
                <c:pt idx="1">
                  <c:v>1999</c:v>
                </c:pt>
                <c:pt idx="12">
                  <c:v>2000</c:v>
                </c:pt>
                <c:pt idx="24">
                  <c:v>2001</c:v>
                </c:pt>
                <c:pt idx="36">
                  <c:v>2002</c:v>
                </c:pt>
                <c:pt idx="48">
                  <c:v>2003</c:v>
                </c:pt>
                <c:pt idx="60">
                  <c:v>2004</c:v>
                </c:pt>
                <c:pt idx="72">
                  <c:v>2005</c:v>
                </c:pt>
                <c:pt idx="84">
                  <c:v>2006</c:v>
                </c:pt>
                <c:pt idx="96">
                  <c:v>2007</c:v>
                </c:pt>
                <c:pt idx="108">
                  <c:v>2008</c:v>
                </c:pt>
                <c:pt idx="120">
                  <c:v>2009</c:v>
                </c:pt>
                <c:pt idx="132">
                  <c:v>2010</c:v>
                </c:pt>
                <c:pt idx="144">
                  <c:v>2011</c:v>
                </c:pt>
              </c:numCache>
            </c:numRef>
          </c:cat>
          <c:val>
            <c:numRef>
              <c:f>Лист1!$I$7:$HH$7</c:f>
              <c:numCache>
                <c:formatCode>General</c:formatCode>
                <c:ptCount val="208"/>
                <c:pt idx="0">
                  <c:v>0.9</c:v>
                </c:pt>
                <c:pt idx="1">
                  <c:v>0.16</c:v>
                </c:pt>
                <c:pt idx="5">
                  <c:v>0</c:v>
                </c:pt>
                <c:pt idx="6">
                  <c:v>0</c:v>
                </c:pt>
                <c:pt idx="7">
                  <c:v>0</c:v>
                </c:pt>
                <c:pt idx="8">
                  <c:v>0</c:v>
                </c:pt>
                <c:pt idx="9">
                  <c:v>0</c:v>
                </c:pt>
                <c:pt idx="10">
                  <c:v>0</c:v>
                </c:pt>
                <c:pt idx="11">
                  <c:v>0</c:v>
                </c:pt>
                <c:pt idx="13">
                  <c:v>0.66</c:v>
                </c:pt>
                <c:pt idx="14">
                  <c:v>23.5</c:v>
                </c:pt>
                <c:pt idx="15">
                  <c:v>1</c:v>
                </c:pt>
                <c:pt idx="16">
                  <c:v>0</c:v>
                </c:pt>
                <c:pt idx="17">
                  <c:v>0</c:v>
                </c:pt>
                <c:pt idx="18">
                  <c:v>0</c:v>
                </c:pt>
                <c:pt idx="19">
                  <c:v>0</c:v>
                </c:pt>
                <c:pt idx="20">
                  <c:v>0</c:v>
                </c:pt>
                <c:pt idx="21">
                  <c:v>0</c:v>
                </c:pt>
                <c:pt idx="22">
                  <c:v>0</c:v>
                </c:pt>
                <c:pt idx="23">
                  <c:v>0</c:v>
                </c:pt>
                <c:pt idx="24">
                  <c:v>41.9</c:v>
                </c:pt>
                <c:pt idx="25">
                  <c:v>67.66</c:v>
                </c:pt>
                <c:pt idx="26">
                  <c:v>28.5</c:v>
                </c:pt>
                <c:pt idx="27">
                  <c:v>1.5714285714285721</c:v>
                </c:pt>
                <c:pt idx="28">
                  <c:v>0</c:v>
                </c:pt>
                <c:pt idx="29">
                  <c:v>0</c:v>
                </c:pt>
                <c:pt idx="30">
                  <c:v>0</c:v>
                </c:pt>
                <c:pt idx="31">
                  <c:v>0</c:v>
                </c:pt>
                <c:pt idx="32">
                  <c:v>0</c:v>
                </c:pt>
                <c:pt idx="33">
                  <c:v>0</c:v>
                </c:pt>
                <c:pt idx="34">
                  <c:v>0</c:v>
                </c:pt>
                <c:pt idx="36">
                  <c:v>7.2</c:v>
                </c:pt>
                <c:pt idx="37">
                  <c:v>1.45</c:v>
                </c:pt>
                <c:pt idx="38">
                  <c:v>2.6</c:v>
                </c:pt>
                <c:pt idx="39">
                  <c:v>0.5</c:v>
                </c:pt>
                <c:pt idx="40">
                  <c:v>0</c:v>
                </c:pt>
                <c:pt idx="41">
                  <c:v>0</c:v>
                </c:pt>
                <c:pt idx="42">
                  <c:v>0</c:v>
                </c:pt>
                <c:pt idx="43">
                  <c:v>0</c:v>
                </c:pt>
                <c:pt idx="44">
                  <c:v>0</c:v>
                </c:pt>
                <c:pt idx="45">
                  <c:v>0</c:v>
                </c:pt>
                <c:pt idx="46">
                  <c:v>0</c:v>
                </c:pt>
                <c:pt idx="47">
                  <c:v>0</c:v>
                </c:pt>
                <c:pt idx="48">
                  <c:v>12.2</c:v>
                </c:pt>
                <c:pt idx="49">
                  <c:v>2.69</c:v>
                </c:pt>
                <c:pt idx="50">
                  <c:v>1.23</c:v>
                </c:pt>
                <c:pt idx="51">
                  <c:v>0.37</c:v>
                </c:pt>
                <c:pt idx="52">
                  <c:v>0</c:v>
                </c:pt>
                <c:pt idx="53">
                  <c:v>0</c:v>
                </c:pt>
                <c:pt idx="54">
                  <c:v>0</c:v>
                </c:pt>
                <c:pt idx="55">
                  <c:v>0</c:v>
                </c:pt>
                <c:pt idx="56">
                  <c:v>0</c:v>
                </c:pt>
                <c:pt idx="57">
                  <c:v>0</c:v>
                </c:pt>
                <c:pt idx="58">
                  <c:v>0</c:v>
                </c:pt>
                <c:pt idx="59">
                  <c:v>0</c:v>
                </c:pt>
                <c:pt idx="60">
                  <c:v>0</c:v>
                </c:pt>
                <c:pt idx="61">
                  <c:v>1.2</c:v>
                </c:pt>
                <c:pt idx="62">
                  <c:v>9.1</c:v>
                </c:pt>
                <c:pt idx="63">
                  <c:v>2.1</c:v>
                </c:pt>
                <c:pt idx="64">
                  <c:v>0</c:v>
                </c:pt>
                <c:pt idx="72">
                  <c:v>19.7</c:v>
                </c:pt>
                <c:pt idx="73">
                  <c:v>32.4</c:v>
                </c:pt>
                <c:pt idx="74">
                  <c:v>8.3000000000000007</c:v>
                </c:pt>
                <c:pt idx="75">
                  <c:v>1.8</c:v>
                </c:pt>
                <c:pt idx="76">
                  <c:v>0</c:v>
                </c:pt>
                <c:pt idx="77">
                  <c:v>0</c:v>
                </c:pt>
                <c:pt idx="78">
                  <c:v>0</c:v>
                </c:pt>
                <c:pt idx="79">
                  <c:v>0</c:v>
                </c:pt>
                <c:pt idx="80">
                  <c:v>0</c:v>
                </c:pt>
                <c:pt idx="81">
                  <c:v>0</c:v>
                </c:pt>
                <c:pt idx="82">
                  <c:v>0</c:v>
                </c:pt>
                <c:pt idx="83">
                  <c:v>3.5</c:v>
                </c:pt>
                <c:pt idx="84">
                  <c:v>41.6</c:v>
                </c:pt>
                <c:pt idx="85">
                  <c:v>21.9</c:v>
                </c:pt>
                <c:pt idx="86">
                  <c:v>14.9</c:v>
                </c:pt>
                <c:pt idx="87">
                  <c:v>1.4</c:v>
                </c:pt>
                <c:pt idx="88">
                  <c:v>0</c:v>
                </c:pt>
                <c:pt idx="89">
                  <c:v>0</c:v>
                </c:pt>
                <c:pt idx="90">
                  <c:v>0</c:v>
                </c:pt>
                <c:pt idx="91">
                  <c:v>0</c:v>
                </c:pt>
                <c:pt idx="92">
                  <c:v>0</c:v>
                </c:pt>
                <c:pt idx="93">
                  <c:v>0</c:v>
                </c:pt>
                <c:pt idx="94">
                  <c:v>0</c:v>
                </c:pt>
                <c:pt idx="95">
                  <c:v>0</c:v>
                </c:pt>
                <c:pt idx="96">
                  <c:v>8</c:v>
                </c:pt>
                <c:pt idx="97">
                  <c:v>31</c:v>
                </c:pt>
                <c:pt idx="98">
                  <c:v>18</c:v>
                </c:pt>
                <c:pt idx="99">
                  <c:v>14</c:v>
                </c:pt>
                <c:pt idx="100">
                  <c:v>0</c:v>
                </c:pt>
                <c:pt idx="101">
                  <c:v>0</c:v>
                </c:pt>
                <c:pt idx="102">
                  <c:v>0</c:v>
                </c:pt>
                <c:pt idx="103">
                  <c:v>0</c:v>
                </c:pt>
                <c:pt idx="104">
                  <c:v>0</c:v>
                </c:pt>
                <c:pt idx="105">
                  <c:v>0</c:v>
                </c:pt>
                <c:pt idx="106">
                  <c:v>0</c:v>
                </c:pt>
                <c:pt idx="107">
                  <c:v>0</c:v>
                </c:pt>
                <c:pt idx="108">
                  <c:v>6.3</c:v>
                </c:pt>
                <c:pt idx="109">
                  <c:v>19.899999999999999</c:v>
                </c:pt>
                <c:pt idx="110">
                  <c:v>2.8</c:v>
                </c:pt>
                <c:pt idx="111">
                  <c:v>1</c:v>
                </c:pt>
                <c:pt idx="112">
                  <c:v>0</c:v>
                </c:pt>
                <c:pt idx="113">
                  <c:v>0</c:v>
                </c:pt>
                <c:pt idx="114">
                  <c:v>0</c:v>
                </c:pt>
                <c:pt idx="115">
                  <c:v>0</c:v>
                </c:pt>
                <c:pt idx="116">
                  <c:v>0</c:v>
                </c:pt>
                <c:pt idx="117">
                  <c:v>0</c:v>
                </c:pt>
                <c:pt idx="118">
                  <c:v>0</c:v>
                </c:pt>
                <c:pt idx="119">
                  <c:v>3</c:v>
                </c:pt>
                <c:pt idx="120">
                  <c:v>5</c:v>
                </c:pt>
                <c:pt idx="121">
                  <c:v>4</c:v>
                </c:pt>
                <c:pt idx="122">
                  <c:v>5.6</c:v>
                </c:pt>
                <c:pt idx="123">
                  <c:v>0.45</c:v>
                </c:pt>
                <c:pt idx="124">
                  <c:v>0</c:v>
                </c:pt>
                <c:pt idx="125">
                  <c:v>0</c:v>
                </c:pt>
                <c:pt idx="126">
                  <c:v>0</c:v>
                </c:pt>
                <c:pt idx="127">
                  <c:v>0</c:v>
                </c:pt>
                <c:pt idx="128">
                  <c:v>0</c:v>
                </c:pt>
                <c:pt idx="129">
                  <c:v>0</c:v>
                </c:pt>
                <c:pt idx="130">
                  <c:v>0</c:v>
                </c:pt>
                <c:pt idx="131">
                  <c:v>0.12</c:v>
                </c:pt>
                <c:pt idx="132">
                  <c:v>14.6</c:v>
                </c:pt>
                <c:pt idx="133">
                  <c:v>15.35</c:v>
                </c:pt>
                <c:pt idx="134">
                  <c:v>10</c:v>
                </c:pt>
                <c:pt idx="135">
                  <c:v>1.2</c:v>
                </c:pt>
                <c:pt idx="136">
                  <c:v>0</c:v>
                </c:pt>
                <c:pt idx="137">
                  <c:v>0</c:v>
                </c:pt>
                <c:pt idx="138">
                  <c:v>0</c:v>
                </c:pt>
                <c:pt idx="139">
                  <c:v>0</c:v>
                </c:pt>
                <c:pt idx="140">
                  <c:v>0</c:v>
                </c:pt>
                <c:pt idx="141">
                  <c:v>0</c:v>
                </c:pt>
                <c:pt idx="142">
                  <c:v>0</c:v>
                </c:pt>
                <c:pt idx="143">
                  <c:v>5.56</c:v>
                </c:pt>
                <c:pt idx="144">
                  <c:v>14</c:v>
                </c:pt>
                <c:pt idx="145">
                  <c:v>5.3199999999999976</c:v>
                </c:pt>
                <c:pt idx="147">
                  <c:v>1.2</c:v>
                </c:pt>
                <c:pt idx="148">
                  <c:v>2.5299999999999998</c:v>
                </c:pt>
                <c:pt idx="152">
                  <c:v>0</c:v>
                </c:pt>
                <c:pt idx="153">
                  <c:v>1.2</c:v>
                </c:pt>
                <c:pt idx="154">
                  <c:v>0.1</c:v>
                </c:pt>
                <c:pt idx="155">
                  <c:v>0.1</c:v>
                </c:pt>
                <c:pt idx="156">
                  <c:v>0.6</c:v>
                </c:pt>
                <c:pt idx="157">
                  <c:v>0.15</c:v>
                </c:pt>
                <c:pt idx="158">
                  <c:v>0.2</c:v>
                </c:pt>
                <c:pt idx="159">
                  <c:v>0.2</c:v>
                </c:pt>
                <c:pt idx="164">
                  <c:v>0</c:v>
                </c:pt>
                <c:pt idx="165">
                  <c:v>0</c:v>
                </c:pt>
                <c:pt idx="166">
                  <c:v>0</c:v>
                </c:pt>
                <c:pt idx="168">
                  <c:v>4.2</c:v>
                </c:pt>
                <c:pt idx="171">
                  <c:v>0.1</c:v>
                </c:pt>
                <c:pt idx="177">
                  <c:v>0.2</c:v>
                </c:pt>
                <c:pt idx="178">
                  <c:v>0.2</c:v>
                </c:pt>
                <c:pt idx="179">
                  <c:v>2.6</c:v>
                </c:pt>
                <c:pt idx="180">
                  <c:v>2.1</c:v>
                </c:pt>
                <c:pt idx="181">
                  <c:v>0.2</c:v>
                </c:pt>
                <c:pt idx="182">
                  <c:v>0.6</c:v>
                </c:pt>
                <c:pt idx="183">
                  <c:v>0.2</c:v>
                </c:pt>
                <c:pt idx="184">
                  <c:v>0</c:v>
                </c:pt>
                <c:pt idx="187">
                  <c:v>0.1</c:v>
                </c:pt>
                <c:pt idx="189">
                  <c:v>0.25</c:v>
                </c:pt>
                <c:pt idx="190">
                  <c:v>0.2</c:v>
                </c:pt>
                <c:pt idx="191">
                  <c:v>0.1</c:v>
                </c:pt>
                <c:pt idx="192">
                  <c:v>1.2</c:v>
                </c:pt>
                <c:pt idx="193">
                  <c:v>1.4</c:v>
                </c:pt>
                <c:pt idx="196">
                  <c:v>0</c:v>
                </c:pt>
                <c:pt idx="201">
                  <c:v>0.1</c:v>
                </c:pt>
                <c:pt idx="202">
                  <c:v>0.05</c:v>
                </c:pt>
                <c:pt idx="203">
                  <c:v>1.8</c:v>
                </c:pt>
                <c:pt idx="204">
                  <c:v>0.3</c:v>
                </c:pt>
                <c:pt idx="207">
                  <c:v>0</c:v>
                </c:pt>
              </c:numCache>
            </c:numRef>
          </c:val>
          <c:smooth val="0"/>
        </c:ser>
        <c:dLbls>
          <c:showLegendKey val="0"/>
          <c:showVal val="0"/>
          <c:showCatName val="0"/>
          <c:showSerName val="0"/>
          <c:showPercent val="0"/>
          <c:showBubbleSize val="0"/>
        </c:dLbls>
        <c:marker val="1"/>
        <c:smooth val="0"/>
        <c:axId val="64976000"/>
        <c:axId val="64977536"/>
      </c:lineChart>
      <c:catAx>
        <c:axId val="56215040"/>
        <c:scaling>
          <c:orientation val="minMax"/>
        </c:scaling>
        <c:delete val="0"/>
        <c:axPos val="b"/>
        <c:numFmt formatCode="@" sourceLinked="0"/>
        <c:majorTickMark val="out"/>
        <c:minorTickMark val="none"/>
        <c:tickLblPos val="nextTo"/>
        <c:spPr>
          <a:ln w="3175">
            <a:solidFill>
              <a:srgbClr val="808080"/>
            </a:solidFill>
            <a:prstDash val="solid"/>
          </a:ln>
        </c:spPr>
        <c:txPr>
          <a:bodyPr rot="5400000" vert="horz"/>
          <a:lstStyle/>
          <a:p>
            <a:pPr>
              <a:defRPr sz="1100" b="1" i="0" u="none" strike="noStrike" baseline="0">
                <a:solidFill>
                  <a:srgbClr val="000000"/>
                </a:solidFill>
                <a:latin typeface="Calibri"/>
                <a:ea typeface="Calibri"/>
                <a:cs typeface="Calibri"/>
              </a:defRPr>
            </a:pPr>
            <a:endParaRPr lang="ru-RU"/>
          </a:p>
        </c:txPr>
        <c:crossAx val="56216576"/>
        <c:crosses val="autoZero"/>
        <c:auto val="1"/>
        <c:lblAlgn val="ctr"/>
        <c:lblOffset val="100"/>
        <c:noMultiLvlLbl val="0"/>
      </c:catAx>
      <c:valAx>
        <c:axId val="56216576"/>
        <c:scaling>
          <c:orientation val="minMax"/>
        </c:scaling>
        <c:delete val="0"/>
        <c:axPos val="l"/>
        <c:title>
          <c:tx>
            <c:rich>
              <a:bodyPr/>
              <a:lstStyle/>
              <a:p>
                <a:pPr algn="ctr" rtl="0">
                  <a:defRPr lang="en-GB" sz="2400" b="1" i="1" u="none" strike="noStrike" kern="1200" baseline="0">
                    <a:solidFill>
                      <a:srgbClr val="0070C0"/>
                    </a:solidFill>
                    <a:latin typeface="Calibri"/>
                    <a:ea typeface="Calibri"/>
                    <a:cs typeface="Calibri"/>
                  </a:defRPr>
                </a:pPr>
                <a:r>
                  <a:rPr lang="en-GB" sz="2400" b="1" i="1" u="none" strike="noStrike" kern="1200" baseline="0">
                    <a:solidFill>
                      <a:srgbClr val="0070C0"/>
                    </a:solidFill>
                    <a:latin typeface="Calibri"/>
                    <a:ea typeface="Calibri"/>
                    <a:cs typeface="Calibri"/>
                  </a:rPr>
                  <a:t> Adult M. leidyi, mean  no. m-3</a:t>
                </a:r>
              </a:p>
              <a:p>
                <a:pPr algn="ctr" rtl="0">
                  <a:defRPr lang="en-GB" sz="2400" b="1" i="1" u="none" strike="noStrike" kern="1200" baseline="0">
                    <a:solidFill>
                      <a:srgbClr val="0070C0"/>
                    </a:solidFill>
                    <a:latin typeface="Calibri"/>
                    <a:ea typeface="Calibri"/>
                    <a:cs typeface="Calibri"/>
                  </a:defRPr>
                </a:pPr>
                <a:endParaRPr lang="en-GB" sz="2400" b="1" i="1" u="none" strike="noStrike" kern="1200" baseline="0">
                  <a:solidFill>
                    <a:srgbClr val="0070C0"/>
                  </a:solidFill>
                  <a:latin typeface="Calibri"/>
                  <a:ea typeface="Calibri"/>
                  <a:cs typeface="Calibri"/>
                </a:endParaRPr>
              </a:p>
            </c:rich>
          </c:tx>
          <c:layout>
            <c:manualLayout>
              <c:xMode val="edge"/>
              <c:yMode val="edge"/>
              <c:x val="1.57210389296737E-3"/>
              <c:y val="0.15663728960485401"/>
            </c:manualLayout>
          </c:layout>
          <c:overlay val="0"/>
          <c:spPr>
            <a:noFill/>
            <a:ln w="25400">
              <a:noFill/>
            </a:ln>
          </c:spPr>
        </c:title>
        <c:numFmt formatCode="General" sourceLinked="1"/>
        <c:majorTickMark val="out"/>
        <c:minorTickMark val="none"/>
        <c:tickLblPos val="nextTo"/>
        <c:spPr>
          <a:ln w="3175">
            <a:solidFill>
              <a:srgbClr val="808080"/>
            </a:solidFill>
            <a:prstDash val="solid"/>
          </a:ln>
        </c:spPr>
        <c:txPr>
          <a:bodyPr rot="0" vert="horz"/>
          <a:lstStyle/>
          <a:p>
            <a:pPr>
              <a:defRPr sz="1200" b="0" i="0" u="none" strike="noStrike" baseline="0">
                <a:solidFill>
                  <a:srgbClr val="000000"/>
                </a:solidFill>
                <a:latin typeface="Calibri"/>
                <a:ea typeface="Calibri"/>
                <a:cs typeface="Calibri"/>
              </a:defRPr>
            </a:pPr>
            <a:endParaRPr lang="ru-RU"/>
          </a:p>
        </c:txPr>
        <c:crossAx val="56215040"/>
        <c:crosses val="autoZero"/>
        <c:crossBetween val="between"/>
      </c:valAx>
      <c:catAx>
        <c:axId val="64976000"/>
        <c:scaling>
          <c:orientation val="minMax"/>
        </c:scaling>
        <c:delete val="1"/>
        <c:axPos val="b"/>
        <c:numFmt formatCode="General" sourceLinked="1"/>
        <c:majorTickMark val="out"/>
        <c:minorTickMark val="none"/>
        <c:tickLblPos val="nextTo"/>
        <c:crossAx val="64977536"/>
        <c:crosses val="autoZero"/>
        <c:auto val="1"/>
        <c:lblAlgn val="ctr"/>
        <c:lblOffset val="100"/>
        <c:noMultiLvlLbl val="0"/>
      </c:catAx>
      <c:valAx>
        <c:axId val="64977536"/>
        <c:scaling>
          <c:orientation val="minMax"/>
          <c:max val="80"/>
          <c:min val="0"/>
        </c:scaling>
        <c:delete val="0"/>
        <c:axPos val="r"/>
        <c:title>
          <c:tx>
            <c:rich>
              <a:bodyPr/>
              <a:lstStyle/>
              <a:p>
                <a:pPr>
                  <a:defRPr sz="2400" b="0" i="0" u="none" strike="noStrike" baseline="0">
                    <a:solidFill>
                      <a:srgbClr val="C00000"/>
                    </a:solidFill>
                    <a:latin typeface="Calibri"/>
                    <a:ea typeface="Calibri"/>
                    <a:cs typeface="Calibri"/>
                  </a:defRPr>
                </a:pPr>
                <a:r>
                  <a:rPr lang="en-GB" sz="2400" b="1" i="0" u="none" strike="noStrike" baseline="0">
                    <a:solidFill>
                      <a:srgbClr val="C00000"/>
                    </a:solidFill>
                    <a:latin typeface="Calibri"/>
                  </a:rPr>
                  <a:t>Adult</a:t>
                </a:r>
                <a:r>
                  <a:rPr lang="en-GB" sz="2400" b="1" i="1" u="none" strike="noStrike" baseline="0">
                    <a:solidFill>
                      <a:srgbClr val="C00000"/>
                    </a:solidFill>
                    <a:latin typeface="Calibri"/>
                  </a:rPr>
                  <a:t> B.ovata </a:t>
                </a:r>
                <a:r>
                  <a:rPr lang="en-GB" sz="2400" b="1" i="0" u="none" strike="noStrike" baseline="0">
                    <a:solidFill>
                      <a:srgbClr val="C00000"/>
                    </a:solidFill>
                    <a:latin typeface="Calibri"/>
                  </a:rPr>
                  <a:t>, mean no. m</a:t>
                </a:r>
                <a:r>
                  <a:rPr lang="en-GB" sz="2400" b="1" i="0" u="none" strike="noStrike" baseline="30000">
                    <a:solidFill>
                      <a:srgbClr val="C00000"/>
                    </a:solidFill>
                    <a:latin typeface="Calibri"/>
                  </a:rPr>
                  <a:t>-3</a:t>
                </a:r>
              </a:p>
            </c:rich>
          </c:tx>
          <c:layout>
            <c:manualLayout>
              <c:xMode val="edge"/>
              <c:yMode val="edge"/>
              <c:x val="0.96161586026374601"/>
              <c:y val="0.150482795155193"/>
            </c:manualLayout>
          </c:layout>
          <c:overlay val="0"/>
          <c:spPr>
            <a:noFill/>
            <a:ln w="25400">
              <a:noFill/>
            </a:ln>
          </c:spPr>
        </c:title>
        <c:numFmt formatCode="General" sourceLinked="1"/>
        <c:majorTickMark val="out"/>
        <c:minorTickMark val="none"/>
        <c:tickLblPos val="nextTo"/>
        <c:spPr>
          <a:ln w="3175">
            <a:solidFill>
              <a:srgbClr val="808080"/>
            </a:solidFill>
            <a:prstDash val="solid"/>
          </a:ln>
        </c:spPr>
        <c:txPr>
          <a:bodyPr rot="0" vert="horz"/>
          <a:lstStyle/>
          <a:p>
            <a:pPr>
              <a:defRPr sz="1200" b="0" i="0" u="none" strike="noStrike" baseline="0">
                <a:solidFill>
                  <a:srgbClr val="000000"/>
                </a:solidFill>
                <a:latin typeface="Calibri"/>
                <a:ea typeface="Calibri"/>
                <a:cs typeface="Calibri"/>
              </a:defRPr>
            </a:pPr>
            <a:endParaRPr lang="ru-RU"/>
          </a:p>
        </c:txPr>
        <c:crossAx val="64976000"/>
        <c:crosses val="max"/>
        <c:crossBetween val="between"/>
      </c:valAx>
      <c:spPr>
        <a:solidFill>
          <a:srgbClr val="FFFFFF"/>
        </a:solidFill>
        <a:ln w="25400">
          <a:noFill/>
        </a:ln>
      </c:spPr>
    </c:plotArea>
    <c:legend>
      <c:legendPos val="r"/>
      <c:layout>
        <c:manualLayout>
          <c:xMode val="edge"/>
          <c:yMode val="edge"/>
          <c:x val="9.0663058186738796E-2"/>
          <c:y val="0.91055142189795102"/>
          <c:w val="0.81732127191814197"/>
          <c:h val="6.8807339449541302E-2"/>
        </c:manualLayout>
      </c:layout>
      <c:overlay val="0"/>
      <c:spPr>
        <a:noFill/>
        <a:ln w="25400">
          <a:noFill/>
        </a:ln>
      </c:spPr>
      <c:txPr>
        <a:bodyPr/>
        <a:lstStyle/>
        <a:p>
          <a:pPr>
            <a:defRPr sz="1400" b="0" i="0" u="none" strike="noStrike" baseline="0">
              <a:solidFill>
                <a:srgbClr val="000000"/>
              </a:solidFill>
              <a:latin typeface="Calibri"/>
              <a:ea typeface="Calibri"/>
              <a:cs typeface="Calibri"/>
            </a:defRPr>
          </a:pPr>
          <a:endParaRPr lang="ru-RU"/>
        </a:p>
      </c:txPr>
    </c:legend>
    <c:plotVisOnly val="1"/>
    <c:dispBlanksAs val="span"/>
    <c:showDLblsOverMax val="0"/>
  </c:chart>
  <c:spPr>
    <a:solidFill>
      <a:srgbClr val="FFFFFF"/>
    </a:solidFill>
    <a:ln w="9525">
      <a:noFill/>
    </a:ln>
  </c:sp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1750645513019"/>
          <c:y val="8.4000000000000005E-2"/>
          <c:w val="0.78940911141181802"/>
          <c:h val="0.68600000000000005"/>
        </c:manualLayout>
      </c:layout>
      <c:lineChart>
        <c:grouping val="standard"/>
        <c:varyColors val="0"/>
        <c:ser>
          <c:idx val="0"/>
          <c:order val="0"/>
          <c:tx>
            <c:strRef>
              <c:f>Лист1!$A$6:$B$6</c:f>
              <c:strCache>
                <c:ptCount val="1"/>
                <c:pt idx="0">
                  <c:v>M.leidyi,mean no.m-3 adult</c:v>
                </c:pt>
              </c:strCache>
            </c:strRef>
          </c:tx>
          <c:spPr>
            <a:ln w="25400">
              <a:solidFill>
                <a:srgbClr val="0070C0"/>
              </a:solidFill>
              <a:prstDash val="solid"/>
            </a:ln>
          </c:spPr>
          <c:marker>
            <c:symbol val="diamond"/>
            <c:size val="5"/>
            <c:spPr>
              <a:solidFill>
                <a:srgbClr val="0070C0"/>
              </a:solidFill>
              <a:ln>
                <a:solidFill>
                  <a:srgbClr val="000080"/>
                </a:solidFill>
                <a:prstDash val="solid"/>
              </a:ln>
            </c:spPr>
          </c:marker>
          <c:errBars>
            <c:errDir val="y"/>
            <c:errBarType val="plus"/>
            <c:errValType val="cust"/>
            <c:noEndCap val="0"/>
            <c:plus>
              <c:numRef>
                <c:f>Лист1!$B$8:$FA$8</c:f>
                <c:numCache>
                  <c:formatCode>General</c:formatCode>
                  <c:ptCount val="156"/>
                  <c:pt idx="7">
                    <c:v>1</c:v>
                  </c:pt>
                  <c:pt idx="8">
                    <c:v>1</c:v>
                  </c:pt>
                  <c:pt idx="12">
                    <c:v>0</c:v>
                  </c:pt>
                  <c:pt idx="13">
                    <c:v>0</c:v>
                  </c:pt>
                  <c:pt idx="14">
                    <c:v>0</c:v>
                  </c:pt>
                  <c:pt idx="15">
                    <c:v>0</c:v>
                  </c:pt>
                  <c:pt idx="16">
                    <c:v>0.2</c:v>
                  </c:pt>
                  <c:pt idx="17">
                    <c:v>0.2</c:v>
                  </c:pt>
                  <c:pt idx="18">
                    <c:v>3</c:v>
                  </c:pt>
                  <c:pt idx="19">
                    <c:v>4.8</c:v>
                  </c:pt>
                  <c:pt idx="20">
                    <c:v>1.2</c:v>
                  </c:pt>
                  <c:pt idx="21">
                    <c:v>1.4</c:v>
                  </c:pt>
                  <c:pt idx="22">
                    <c:v>0.1</c:v>
                  </c:pt>
                  <c:pt idx="23">
                    <c:v>0</c:v>
                  </c:pt>
                  <c:pt idx="24">
                    <c:v>0</c:v>
                  </c:pt>
                  <c:pt idx="25">
                    <c:v>0</c:v>
                  </c:pt>
                  <c:pt idx="26">
                    <c:v>0</c:v>
                  </c:pt>
                  <c:pt idx="27">
                    <c:v>2</c:v>
                  </c:pt>
                  <c:pt idx="28">
                    <c:v>0</c:v>
                  </c:pt>
                  <c:pt idx="29">
                    <c:v>9.5</c:v>
                  </c:pt>
                  <c:pt idx="30">
                    <c:v>16</c:v>
                  </c:pt>
                  <c:pt idx="31">
                    <c:v>18.3</c:v>
                  </c:pt>
                  <c:pt idx="32">
                    <c:v>15</c:v>
                  </c:pt>
                  <c:pt idx="33">
                    <c:v>2</c:v>
                  </c:pt>
                  <c:pt idx="34">
                    <c:v>23</c:v>
                  </c:pt>
                  <c:pt idx="35">
                    <c:v>0</c:v>
                  </c:pt>
                  <c:pt idx="36">
                    <c:v>0</c:v>
                  </c:pt>
                  <c:pt idx="37">
                    <c:v>0</c:v>
                  </c:pt>
                  <c:pt idx="38">
                    <c:v>0</c:v>
                  </c:pt>
                  <c:pt idx="39">
                    <c:v>0</c:v>
                  </c:pt>
                  <c:pt idx="40">
                    <c:v>0</c:v>
                  </c:pt>
                  <c:pt idx="41">
                    <c:v>1.2</c:v>
                  </c:pt>
                  <c:pt idx="42">
                    <c:v>2.9</c:v>
                  </c:pt>
                  <c:pt idx="43">
                    <c:v>12</c:v>
                  </c:pt>
                  <c:pt idx="44">
                    <c:v>2</c:v>
                  </c:pt>
                  <c:pt idx="45">
                    <c:v>1</c:v>
                  </c:pt>
                  <c:pt idx="46">
                    <c:v>0</c:v>
                  </c:pt>
                  <c:pt idx="47">
                    <c:v>0</c:v>
                  </c:pt>
                  <c:pt idx="48">
                    <c:v>0</c:v>
                  </c:pt>
                  <c:pt idx="49">
                    <c:v>0</c:v>
                  </c:pt>
                  <c:pt idx="50">
                    <c:v>0</c:v>
                  </c:pt>
                  <c:pt idx="51">
                    <c:v>0</c:v>
                  </c:pt>
                  <c:pt idx="52">
                    <c:v>0</c:v>
                  </c:pt>
                  <c:pt idx="53">
                    <c:v>0.2</c:v>
                  </c:pt>
                  <c:pt idx="54">
                    <c:v>1.1000000000000001</c:v>
                  </c:pt>
                  <c:pt idx="55">
                    <c:v>2.8</c:v>
                  </c:pt>
                  <c:pt idx="56">
                    <c:v>3</c:v>
                  </c:pt>
                  <c:pt idx="57">
                    <c:v>1</c:v>
                  </c:pt>
                  <c:pt idx="58">
                    <c:v>0</c:v>
                  </c:pt>
                  <c:pt idx="59">
                    <c:v>0</c:v>
                  </c:pt>
                  <c:pt idx="60">
                    <c:v>0</c:v>
                  </c:pt>
                  <c:pt idx="61">
                    <c:v>0</c:v>
                  </c:pt>
                  <c:pt idx="62">
                    <c:v>0</c:v>
                  </c:pt>
                  <c:pt idx="63">
                    <c:v>0</c:v>
                  </c:pt>
                  <c:pt idx="64">
                    <c:v>0</c:v>
                  </c:pt>
                  <c:pt idx="65">
                    <c:v>0</c:v>
                  </c:pt>
                  <c:pt idx="66">
                    <c:v>0.1</c:v>
                  </c:pt>
                  <c:pt idx="67">
                    <c:v>1.4</c:v>
                  </c:pt>
                  <c:pt idx="68">
                    <c:v>3</c:v>
                  </c:pt>
                  <c:pt idx="69">
                    <c:v>5</c:v>
                  </c:pt>
                  <c:pt idx="70">
                    <c:v>1</c:v>
                  </c:pt>
                  <c:pt idx="71">
                    <c:v>0</c:v>
                  </c:pt>
                  <c:pt idx="72">
                    <c:v>0</c:v>
                  </c:pt>
                  <c:pt idx="76">
                    <c:v>0</c:v>
                  </c:pt>
                  <c:pt idx="77">
                    <c:v>0</c:v>
                  </c:pt>
                  <c:pt idx="78">
                    <c:v>2.7</c:v>
                  </c:pt>
                  <c:pt idx="79">
                    <c:v>1.2</c:v>
                  </c:pt>
                  <c:pt idx="80">
                    <c:v>0.2</c:v>
                  </c:pt>
                  <c:pt idx="81">
                    <c:v>0.2</c:v>
                  </c:pt>
                  <c:pt idx="82">
                    <c:v>0.2</c:v>
                  </c:pt>
                  <c:pt idx="88">
                    <c:v>0.8</c:v>
                  </c:pt>
                  <c:pt idx="89">
                    <c:v>0.5</c:v>
                  </c:pt>
                  <c:pt idx="90">
                    <c:v>8.1</c:v>
                  </c:pt>
                  <c:pt idx="91">
                    <c:v>11.1</c:v>
                  </c:pt>
                  <c:pt idx="92">
                    <c:v>2</c:v>
                  </c:pt>
                  <c:pt idx="93">
                    <c:v>1</c:v>
                  </c:pt>
                  <c:pt idx="94">
                    <c:v>1</c:v>
                  </c:pt>
                  <c:pt idx="95">
                    <c:v>0</c:v>
                  </c:pt>
                  <c:pt idx="96">
                    <c:v>0</c:v>
                  </c:pt>
                  <c:pt idx="97">
                    <c:v>0</c:v>
                  </c:pt>
                  <c:pt idx="98">
                    <c:v>0</c:v>
                  </c:pt>
                  <c:pt idx="99">
                    <c:v>0</c:v>
                  </c:pt>
                  <c:pt idx="100">
                    <c:v>0</c:v>
                  </c:pt>
                  <c:pt idx="101">
                    <c:v>0.2</c:v>
                  </c:pt>
                  <c:pt idx="102">
                    <c:v>1.5</c:v>
                  </c:pt>
                  <c:pt idx="103">
                    <c:v>4.5999999999999996</c:v>
                  </c:pt>
                  <c:pt idx="104">
                    <c:v>1</c:v>
                  </c:pt>
                  <c:pt idx="105">
                    <c:v>1</c:v>
                  </c:pt>
                  <c:pt idx="106">
                    <c:v>2</c:v>
                  </c:pt>
                  <c:pt idx="107">
                    <c:v>0</c:v>
                  </c:pt>
                  <c:pt idx="108">
                    <c:v>0</c:v>
                  </c:pt>
                  <c:pt idx="109">
                    <c:v>0</c:v>
                  </c:pt>
                  <c:pt idx="110">
                    <c:v>0</c:v>
                  </c:pt>
                  <c:pt idx="111">
                    <c:v>0</c:v>
                  </c:pt>
                  <c:pt idx="112">
                    <c:v>0</c:v>
                  </c:pt>
                  <c:pt idx="113">
                    <c:v>0</c:v>
                  </c:pt>
                  <c:pt idx="114">
                    <c:v>2.9</c:v>
                  </c:pt>
                  <c:pt idx="115">
                    <c:v>7.8</c:v>
                  </c:pt>
                  <c:pt idx="116">
                    <c:v>4</c:v>
                  </c:pt>
                  <c:pt idx="117">
                    <c:v>0.6</c:v>
                  </c:pt>
                  <c:pt idx="118">
                    <c:v>0</c:v>
                  </c:pt>
                  <c:pt idx="119">
                    <c:v>0</c:v>
                  </c:pt>
                  <c:pt idx="120">
                    <c:v>0</c:v>
                  </c:pt>
                  <c:pt idx="121">
                    <c:v>0</c:v>
                  </c:pt>
                  <c:pt idx="122">
                    <c:v>0</c:v>
                  </c:pt>
                  <c:pt idx="123">
                    <c:v>0</c:v>
                  </c:pt>
                  <c:pt idx="124">
                    <c:v>0</c:v>
                  </c:pt>
                  <c:pt idx="125">
                    <c:v>0.7</c:v>
                  </c:pt>
                  <c:pt idx="126">
                    <c:v>7.2</c:v>
                  </c:pt>
                  <c:pt idx="127">
                    <c:v>3</c:v>
                  </c:pt>
                  <c:pt idx="128">
                    <c:v>0.5</c:v>
                  </c:pt>
                  <c:pt idx="129">
                    <c:v>0</c:v>
                  </c:pt>
                  <c:pt idx="130">
                    <c:v>0</c:v>
                  </c:pt>
                  <c:pt idx="131">
                    <c:v>0</c:v>
                  </c:pt>
                  <c:pt idx="132">
                    <c:v>0</c:v>
                  </c:pt>
                  <c:pt idx="133">
                    <c:v>0</c:v>
                  </c:pt>
                  <c:pt idx="134">
                    <c:v>0</c:v>
                  </c:pt>
                  <c:pt idx="135">
                    <c:v>0</c:v>
                  </c:pt>
                  <c:pt idx="136">
                    <c:v>0.1</c:v>
                  </c:pt>
                  <c:pt idx="137">
                    <c:v>1.8</c:v>
                  </c:pt>
                  <c:pt idx="138">
                    <c:v>4.0999999999999996</c:v>
                  </c:pt>
                  <c:pt idx="139">
                    <c:v>1.1000000000000001</c:v>
                  </c:pt>
                  <c:pt idx="140">
                    <c:v>2</c:v>
                  </c:pt>
                  <c:pt idx="141">
                    <c:v>1</c:v>
                  </c:pt>
                  <c:pt idx="142">
                    <c:v>1</c:v>
                  </c:pt>
                  <c:pt idx="143">
                    <c:v>0</c:v>
                  </c:pt>
                  <c:pt idx="144">
                    <c:v>0</c:v>
                  </c:pt>
                  <c:pt idx="145">
                    <c:v>0</c:v>
                  </c:pt>
                  <c:pt idx="146">
                    <c:v>0</c:v>
                  </c:pt>
                  <c:pt idx="147">
                    <c:v>0</c:v>
                  </c:pt>
                  <c:pt idx="148">
                    <c:v>0</c:v>
                  </c:pt>
                  <c:pt idx="149">
                    <c:v>0</c:v>
                  </c:pt>
                  <c:pt idx="150">
                    <c:v>6</c:v>
                  </c:pt>
                  <c:pt idx="151">
                    <c:v>1.2</c:v>
                  </c:pt>
                  <c:pt idx="152">
                    <c:v>0.3</c:v>
                  </c:pt>
                  <c:pt idx="154">
                    <c:v>1</c:v>
                  </c:pt>
                  <c:pt idx="155">
                    <c:v>0</c:v>
                  </c:pt>
                </c:numCache>
              </c:numRef>
            </c:plus>
            <c:spPr>
              <a:ln w="12700">
                <a:solidFill>
                  <a:srgbClr val="000000"/>
                </a:solidFill>
                <a:prstDash val="solid"/>
              </a:ln>
            </c:spPr>
          </c:errBars>
          <c:cat>
            <c:numRef>
              <c:f>Лист1!$C$5:$HI$5</c:f>
              <c:numCache>
                <c:formatCode>General</c:formatCode>
                <c:ptCount val="215"/>
                <c:pt idx="0">
                  <c:v>1999</c:v>
                </c:pt>
                <c:pt idx="11">
                  <c:v>2000</c:v>
                </c:pt>
                <c:pt idx="23">
                  <c:v>2001</c:v>
                </c:pt>
                <c:pt idx="35">
                  <c:v>2002</c:v>
                </c:pt>
                <c:pt idx="47">
                  <c:v>2003</c:v>
                </c:pt>
                <c:pt idx="59">
                  <c:v>2004</c:v>
                </c:pt>
                <c:pt idx="71">
                  <c:v>2005</c:v>
                </c:pt>
                <c:pt idx="83">
                  <c:v>2006</c:v>
                </c:pt>
                <c:pt idx="95">
                  <c:v>2007</c:v>
                </c:pt>
                <c:pt idx="107">
                  <c:v>2008</c:v>
                </c:pt>
                <c:pt idx="119">
                  <c:v>2009</c:v>
                </c:pt>
                <c:pt idx="131">
                  <c:v>2010</c:v>
                </c:pt>
                <c:pt idx="143">
                  <c:v>2011</c:v>
                </c:pt>
                <c:pt idx="155">
                  <c:v>2012</c:v>
                </c:pt>
                <c:pt idx="167">
                  <c:v>2013</c:v>
                </c:pt>
                <c:pt idx="179">
                  <c:v>2014</c:v>
                </c:pt>
                <c:pt idx="191">
                  <c:v>2015</c:v>
                </c:pt>
                <c:pt idx="203">
                  <c:v>2016</c:v>
                </c:pt>
              </c:numCache>
            </c:numRef>
          </c:cat>
          <c:val>
            <c:numRef>
              <c:f>Лист1!$G$6:$HE$6</c:f>
              <c:numCache>
                <c:formatCode>General</c:formatCode>
                <c:ptCount val="207"/>
                <c:pt idx="2">
                  <c:v>1.1000000000000001</c:v>
                </c:pt>
                <c:pt idx="3">
                  <c:v>0.38</c:v>
                </c:pt>
                <c:pt idx="7">
                  <c:v>0</c:v>
                </c:pt>
                <c:pt idx="8">
                  <c:v>0</c:v>
                </c:pt>
                <c:pt idx="9">
                  <c:v>0</c:v>
                </c:pt>
                <c:pt idx="10">
                  <c:v>0.2</c:v>
                </c:pt>
                <c:pt idx="11">
                  <c:v>0.9</c:v>
                </c:pt>
                <c:pt idx="12">
                  <c:v>0.8</c:v>
                </c:pt>
                <c:pt idx="13">
                  <c:v>1.3</c:v>
                </c:pt>
                <c:pt idx="14">
                  <c:v>44.8</c:v>
                </c:pt>
                <c:pt idx="15">
                  <c:v>4.4000000000000004</c:v>
                </c:pt>
                <c:pt idx="16">
                  <c:v>4.5</c:v>
                </c:pt>
                <c:pt idx="17">
                  <c:v>0.5</c:v>
                </c:pt>
                <c:pt idx="18">
                  <c:v>0</c:v>
                </c:pt>
                <c:pt idx="19">
                  <c:v>0</c:v>
                </c:pt>
                <c:pt idx="20">
                  <c:v>0</c:v>
                </c:pt>
                <c:pt idx="21">
                  <c:v>3.1</c:v>
                </c:pt>
                <c:pt idx="22">
                  <c:v>7</c:v>
                </c:pt>
                <c:pt idx="23">
                  <c:v>0.5</c:v>
                </c:pt>
                <c:pt idx="24">
                  <c:v>92.857648957142857</c:v>
                </c:pt>
                <c:pt idx="25">
                  <c:v>182.76285714285709</c:v>
                </c:pt>
                <c:pt idx="26" formatCode="0.0">
                  <c:v>254.24600000000001</c:v>
                </c:pt>
                <c:pt idx="27">
                  <c:v>27</c:v>
                </c:pt>
                <c:pt idx="28">
                  <c:v>2.8571428571428572</c:v>
                </c:pt>
                <c:pt idx="29">
                  <c:v>37.142857142857153</c:v>
                </c:pt>
                <c:pt idx="30">
                  <c:v>0</c:v>
                </c:pt>
                <c:pt idx="31">
                  <c:v>0</c:v>
                </c:pt>
                <c:pt idx="32">
                  <c:v>0.1</c:v>
                </c:pt>
                <c:pt idx="33">
                  <c:v>0.13300000000000001</c:v>
                </c:pt>
                <c:pt idx="34">
                  <c:v>0.14099999999999999</c:v>
                </c:pt>
                <c:pt idx="35">
                  <c:v>0.1</c:v>
                </c:pt>
                <c:pt idx="36">
                  <c:v>4</c:v>
                </c:pt>
                <c:pt idx="37">
                  <c:v>20.3</c:v>
                </c:pt>
                <c:pt idx="38">
                  <c:v>40.700000000000003</c:v>
                </c:pt>
                <c:pt idx="39" formatCode="0.00">
                  <c:v>2.4235583471330102</c:v>
                </c:pt>
                <c:pt idx="40">
                  <c:v>1</c:v>
                </c:pt>
                <c:pt idx="41">
                  <c:v>0</c:v>
                </c:pt>
                <c:pt idx="42">
                  <c:v>0</c:v>
                </c:pt>
                <c:pt idx="43">
                  <c:v>0</c:v>
                </c:pt>
                <c:pt idx="44">
                  <c:v>0</c:v>
                </c:pt>
                <c:pt idx="45">
                  <c:v>0</c:v>
                </c:pt>
                <c:pt idx="46">
                  <c:v>0</c:v>
                </c:pt>
                <c:pt idx="47">
                  <c:v>0</c:v>
                </c:pt>
                <c:pt idx="48">
                  <c:v>1.1000000000000001</c:v>
                </c:pt>
                <c:pt idx="49">
                  <c:v>11.3</c:v>
                </c:pt>
                <c:pt idx="50">
                  <c:v>26.2</c:v>
                </c:pt>
                <c:pt idx="51">
                  <c:v>3.4</c:v>
                </c:pt>
                <c:pt idx="52">
                  <c:v>1.6</c:v>
                </c:pt>
                <c:pt idx="53">
                  <c:v>0</c:v>
                </c:pt>
                <c:pt idx="54">
                  <c:v>0</c:v>
                </c:pt>
                <c:pt idx="55">
                  <c:v>0</c:v>
                </c:pt>
                <c:pt idx="56">
                  <c:v>0</c:v>
                </c:pt>
                <c:pt idx="57">
                  <c:v>0</c:v>
                </c:pt>
                <c:pt idx="58">
                  <c:v>0.1</c:v>
                </c:pt>
                <c:pt idx="59">
                  <c:v>0.1</c:v>
                </c:pt>
                <c:pt idx="60">
                  <c:v>0.1</c:v>
                </c:pt>
                <c:pt idx="61">
                  <c:v>1.35</c:v>
                </c:pt>
                <c:pt idx="62">
                  <c:v>14</c:v>
                </c:pt>
                <c:pt idx="63">
                  <c:v>15</c:v>
                </c:pt>
                <c:pt idx="64">
                  <c:v>6.4</c:v>
                </c:pt>
                <c:pt idx="65">
                  <c:v>1.4</c:v>
                </c:pt>
                <c:pt idx="66">
                  <c:v>0</c:v>
                </c:pt>
                <c:pt idx="67">
                  <c:v>0</c:v>
                </c:pt>
                <c:pt idx="71">
                  <c:v>1.3</c:v>
                </c:pt>
                <c:pt idx="72">
                  <c:v>0.11</c:v>
                </c:pt>
                <c:pt idx="73">
                  <c:v>24.7</c:v>
                </c:pt>
                <c:pt idx="74">
                  <c:v>12</c:v>
                </c:pt>
                <c:pt idx="75">
                  <c:v>3</c:v>
                </c:pt>
                <c:pt idx="76">
                  <c:v>2.2000000000000002</c:v>
                </c:pt>
                <c:pt idx="77">
                  <c:v>1.2</c:v>
                </c:pt>
                <c:pt idx="83">
                  <c:v>8.6</c:v>
                </c:pt>
                <c:pt idx="84">
                  <c:v>5</c:v>
                </c:pt>
                <c:pt idx="85">
                  <c:v>83.9</c:v>
                </c:pt>
                <c:pt idx="86">
                  <c:v>113.3</c:v>
                </c:pt>
                <c:pt idx="87">
                  <c:v>4.3</c:v>
                </c:pt>
                <c:pt idx="88">
                  <c:v>2</c:v>
                </c:pt>
                <c:pt idx="89">
                  <c:v>1.3</c:v>
                </c:pt>
                <c:pt idx="96">
                  <c:v>1.2</c:v>
                </c:pt>
                <c:pt idx="97">
                  <c:v>15.2</c:v>
                </c:pt>
                <c:pt idx="98">
                  <c:v>44</c:v>
                </c:pt>
                <c:pt idx="99">
                  <c:v>1</c:v>
                </c:pt>
                <c:pt idx="100">
                  <c:v>2</c:v>
                </c:pt>
                <c:pt idx="101">
                  <c:v>3</c:v>
                </c:pt>
                <c:pt idx="102">
                  <c:v>0</c:v>
                </c:pt>
                <c:pt idx="107">
                  <c:v>2.8</c:v>
                </c:pt>
                <c:pt idx="108">
                  <c:v>7.1</c:v>
                </c:pt>
                <c:pt idx="109">
                  <c:v>28</c:v>
                </c:pt>
                <c:pt idx="110">
                  <c:v>73.5</c:v>
                </c:pt>
                <c:pt idx="111">
                  <c:v>5.0999999999999996</c:v>
                </c:pt>
                <c:pt idx="112">
                  <c:v>1.5</c:v>
                </c:pt>
                <c:pt idx="113">
                  <c:v>0</c:v>
                </c:pt>
                <c:pt idx="114">
                  <c:v>0</c:v>
                </c:pt>
                <c:pt idx="119">
                  <c:v>6</c:v>
                </c:pt>
                <c:pt idx="120">
                  <c:v>7.2</c:v>
                </c:pt>
                <c:pt idx="121">
                  <c:v>18</c:v>
                </c:pt>
                <c:pt idx="122">
                  <c:v>7</c:v>
                </c:pt>
                <c:pt idx="123">
                  <c:v>1.9</c:v>
                </c:pt>
                <c:pt idx="124">
                  <c:v>0.2</c:v>
                </c:pt>
                <c:pt idx="125">
                  <c:v>0.1</c:v>
                </c:pt>
                <c:pt idx="126">
                  <c:v>0</c:v>
                </c:pt>
                <c:pt idx="128">
                  <c:v>0</c:v>
                </c:pt>
                <c:pt idx="129">
                  <c:v>0</c:v>
                </c:pt>
                <c:pt idx="130">
                  <c:v>0</c:v>
                </c:pt>
                <c:pt idx="131">
                  <c:v>1.2</c:v>
                </c:pt>
                <c:pt idx="132">
                  <c:v>18</c:v>
                </c:pt>
                <c:pt idx="133">
                  <c:v>24</c:v>
                </c:pt>
                <c:pt idx="134">
                  <c:v>12.9</c:v>
                </c:pt>
                <c:pt idx="135">
                  <c:v>2.6</c:v>
                </c:pt>
                <c:pt idx="136">
                  <c:v>0.61</c:v>
                </c:pt>
                <c:pt idx="137">
                  <c:v>0.78</c:v>
                </c:pt>
                <c:pt idx="138">
                  <c:v>0.2</c:v>
                </c:pt>
                <c:pt idx="139">
                  <c:v>0</c:v>
                </c:pt>
                <c:pt idx="140">
                  <c:v>0</c:v>
                </c:pt>
                <c:pt idx="141">
                  <c:v>0</c:v>
                </c:pt>
                <c:pt idx="142">
                  <c:v>0</c:v>
                </c:pt>
                <c:pt idx="143">
                  <c:v>0</c:v>
                </c:pt>
                <c:pt idx="144">
                  <c:v>14.2</c:v>
                </c:pt>
                <c:pt idx="145">
                  <c:v>17</c:v>
                </c:pt>
                <c:pt idx="146">
                  <c:v>10.4</c:v>
                </c:pt>
                <c:pt idx="147">
                  <c:v>2.8</c:v>
                </c:pt>
                <c:pt idx="149">
                  <c:v>1.23</c:v>
                </c:pt>
                <c:pt idx="150">
                  <c:v>0.08</c:v>
                </c:pt>
                <c:pt idx="154">
                  <c:v>0</c:v>
                </c:pt>
                <c:pt idx="155">
                  <c:v>1.4</c:v>
                </c:pt>
                <c:pt idx="156">
                  <c:v>0.2</c:v>
                </c:pt>
                <c:pt idx="157">
                  <c:v>0.2</c:v>
                </c:pt>
                <c:pt idx="158">
                  <c:v>3.9</c:v>
                </c:pt>
                <c:pt idx="159">
                  <c:v>0.25</c:v>
                </c:pt>
                <c:pt idx="160">
                  <c:v>0.1</c:v>
                </c:pt>
                <c:pt idx="161">
                  <c:v>0.1</c:v>
                </c:pt>
                <c:pt idx="166">
                  <c:v>0</c:v>
                </c:pt>
                <c:pt idx="167">
                  <c:v>0</c:v>
                </c:pt>
                <c:pt idx="168">
                  <c:v>0</c:v>
                </c:pt>
                <c:pt idx="170">
                  <c:v>3.9</c:v>
                </c:pt>
                <c:pt idx="173">
                  <c:v>0.2</c:v>
                </c:pt>
                <c:pt idx="179">
                  <c:v>0.8</c:v>
                </c:pt>
                <c:pt idx="180">
                  <c:v>0.25</c:v>
                </c:pt>
                <c:pt idx="181">
                  <c:v>2.8</c:v>
                </c:pt>
                <c:pt idx="182">
                  <c:v>2</c:v>
                </c:pt>
                <c:pt idx="183">
                  <c:v>0.2</c:v>
                </c:pt>
                <c:pt idx="184">
                  <c:v>0.8</c:v>
                </c:pt>
                <c:pt idx="185">
                  <c:v>0.2</c:v>
                </c:pt>
                <c:pt idx="186">
                  <c:v>0</c:v>
                </c:pt>
                <c:pt idx="189">
                  <c:v>0.2</c:v>
                </c:pt>
                <c:pt idx="191">
                  <c:v>0.24</c:v>
                </c:pt>
                <c:pt idx="192">
                  <c:v>0.2</c:v>
                </c:pt>
                <c:pt idx="193">
                  <c:v>0.15</c:v>
                </c:pt>
                <c:pt idx="194">
                  <c:v>1.1399999999999999</c:v>
                </c:pt>
                <c:pt idx="195">
                  <c:v>3.4</c:v>
                </c:pt>
                <c:pt idx="198">
                  <c:v>0</c:v>
                </c:pt>
                <c:pt idx="203">
                  <c:v>0.16</c:v>
                </c:pt>
                <c:pt idx="204">
                  <c:v>0.08</c:v>
                </c:pt>
                <c:pt idx="205">
                  <c:v>1.56</c:v>
                </c:pt>
                <c:pt idx="206">
                  <c:v>0.1</c:v>
                </c:pt>
              </c:numCache>
            </c:numRef>
          </c:val>
          <c:smooth val="0"/>
        </c:ser>
        <c:dLbls>
          <c:showLegendKey val="0"/>
          <c:showVal val="0"/>
          <c:showCatName val="0"/>
          <c:showSerName val="0"/>
          <c:showPercent val="0"/>
          <c:showBubbleSize val="0"/>
        </c:dLbls>
        <c:marker val="1"/>
        <c:smooth val="0"/>
        <c:axId val="68425600"/>
        <c:axId val="68427136"/>
      </c:lineChart>
      <c:lineChart>
        <c:grouping val="standard"/>
        <c:varyColors val="0"/>
        <c:ser>
          <c:idx val="1"/>
          <c:order val="1"/>
          <c:tx>
            <c:strRef>
              <c:f>Лист1!$A$7:$B$7</c:f>
              <c:strCache>
                <c:ptCount val="1"/>
                <c:pt idx="0">
                  <c:v>B.ovata,mean no.m-3 adult</c:v>
                </c:pt>
              </c:strCache>
            </c:strRef>
          </c:tx>
          <c:spPr>
            <a:ln w="25400">
              <a:solidFill>
                <a:srgbClr val="C00000"/>
              </a:solidFill>
              <a:prstDash val="sysDash"/>
            </a:ln>
          </c:spPr>
          <c:marker>
            <c:symbol val="circle"/>
            <c:size val="5"/>
            <c:spPr>
              <a:solidFill>
                <a:srgbClr val="C00000"/>
              </a:solidFill>
              <a:ln>
                <a:solidFill>
                  <a:srgbClr val="000000"/>
                </a:solidFill>
                <a:prstDash val="solid"/>
              </a:ln>
            </c:spPr>
          </c:marker>
          <c:errBars>
            <c:errDir val="y"/>
            <c:errBarType val="plus"/>
            <c:errValType val="cust"/>
            <c:noEndCap val="0"/>
            <c:plus>
              <c:numRef>
                <c:f>Лист1!$B$9:$FA$9</c:f>
                <c:numCache>
                  <c:formatCode>General</c:formatCode>
                  <c:ptCount val="156"/>
                  <c:pt idx="7">
                    <c:v>1</c:v>
                  </c:pt>
                  <c:pt idx="8">
                    <c:v>1</c:v>
                  </c:pt>
                  <c:pt idx="12">
                    <c:v>0</c:v>
                  </c:pt>
                  <c:pt idx="13">
                    <c:v>0</c:v>
                  </c:pt>
                  <c:pt idx="14">
                    <c:v>0</c:v>
                  </c:pt>
                  <c:pt idx="15">
                    <c:v>0</c:v>
                  </c:pt>
                  <c:pt idx="16">
                    <c:v>0</c:v>
                  </c:pt>
                  <c:pt idx="17">
                    <c:v>0</c:v>
                  </c:pt>
                  <c:pt idx="18">
                    <c:v>0</c:v>
                  </c:pt>
                  <c:pt idx="19">
                    <c:v>0</c:v>
                  </c:pt>
                  <c:pt idx="20">
                    <c:v>0.2</c:v>
                  </c:pt>
                  <c:pt idx="21">
                    <c:v>2.2999999999999998</c:v>
                  </c:pt>
                  <c:pt idx="22">
                    <c:v>0.2</c:v>
                  </c:pt>
                  <c:pt idx="23">
                    <c:v>0</c:v>
                  </c:pt>
                  <c:pt idx="24">
                    <c:v>0</c:v>
                  </c:pt>
                  <c:pt idx="25">
                    <c:v>0</c:v>
                  </c:pt>
                  <c:pt idx="26">
                    <c:v>0</c:v>
                  </c:pt>
                  <c:pt idx="27">
                    <c:v>0</c:v>
                  </c:pt>
                  <c:pt idx="28">
                    <c:v>0</c:v>
                  </c:pt>
                  <c:pt idx="29">
                    <c:v>0</c:v>
                  </c:pt>
                  <c:pt idx="30">
                    <c:v>0</c:v>
                  </c:pt>
                  <c:pt idx="31">
                    <c:v>24</c:v>
                  </c:pt>
                  <c:pt idx="32">
                    <c:v>29</c:v>
                  </c:pt>
                  <c:pt idx="33">
                    <c:v>18</c:v>
                  </c:pt>
                  <c:pt idx="34">
                    <c:v>2</c:v>
                  </c:pt>
                  <c:pt idx="35">
                    <c:v>0</c:v>
                  </c:pt>
                  <c:pt idx="36">
                    <c:v>0</c:v>
                  </c:pt>
                  <c:pt idx="37">
                    <c:v>0</c:v>
                  </c:pt>
                  <c:pt idx="38">
                    <c:v>0</c:v>
                  </c:pt>
                  <c:pt idx="39">
                    <c:v>0</c:v>
                  </c:pt>
                  <c:pt idx="40">
                    <c:v>0</c:v>
                  </c:pt>
                  <c:pt idx="41">
                    <c:v>0</c:v>
                  </c:pt>
                  <c:pt idx="42">
                    <c:v>0</c:v>
                  </c:pt>
                  <c:pt idx="43">
                    <c:v>5</c:v>
                  </c:pt>
                  <c:pt idx="44">
                    <c:v>1</c:v>
                  </c:pt>
                  <c:pt idx="45">
                    <c:v>1</c:v>
                  </c:pt>
                  <c:pt idx="46">
                    <c:v>0</c:v>
                  </c:pt>
                  <c:pt idx="47">
                    <c:v>0</c:v>
                  </c:pt>
                  <c:pt idx="48">
                    <c:v>0</c:v>
                  </c:pt>
                  <c:pt idx="49">
                    <c:v>0</c:v>
                  </c:pt>
                  <c:pt idx="50">
                    <c:v>0</c:v>
                  </c:pt>
                  <c:pt idx="51">
                    <c:v>0</c:v>
                  </c:pt>
                  <c:pt idx="52">
                    <c:v>0</c:v>
                  </c:pt>
                  <c:pt idx="53">
                    <c:v>0</c:v>
                  </c:pt>
                  <c:pt idx="54">
                    <c:v>0</c:v>
                  </c:pt>
                  <c:pt idx="55">
                    <c:v>1.4</c:v>
                  </c:pt>
                  <c:pt idx="56">
                    <c:v>2</c:v>
                  </c:pt>
                  <c:pt idx="57">
                    <c:v>1</c:v>
                  </c:pt>
                  <c:pt idx="58">
                    <c:v>0.1</c:v>
                  </c:pt>
                  <c:pt idx="59">
                    <c:v>0</c:v>
                  </c:pt>
                  <c:pt idx="60">
                    <c:v>0</c:v>
                  </c:pt>
                  <c:pt idx="61">
                    <c:v>0</c:v>
                  </c:pt>
                  <c:pt idx="62">
                    <c:v>0</c:v>
                  </c:pt>
                  <c:pt idx="63">
                    <c:v>0</c:v>
                  </c:pt>
                  <c:pt idx="64">
                    <c:v>0</c:v>
                  </c:pt>
                  <c:pt idx="65">
                    <c:v>0</c:v>
                  </c:pt>
                  <c:pt idx="66">
                    <c:v>0</c:v>
                  </c:pt>
                  <c:pt idx="67">
                    <c:v>0</c:v>
                  </c:pt>
                  <c:pt idx="68">
                    <c:v>0.1</c:v>
                  </c:pt>
                  <c:pt idx="69">
                    <c:v>1.4</c:v>
                  </c:pt>
                  <c:pt idx="70">
                    <c:v>0.5</c:v>
                  </c:pt>
                  <c:pt idx="71">
                    <c:v>0</c:v>
                  </c:pt>
                  <c:pt idx="72">
                    <c:v>0</c:v>
                  </c:pt>
                  <c:pt idx="76">
                    <c:v>0</c:v>
                  </c:pt>
                  <c:pt idx="77">
                    <c:v>0</c:v>
                  </c:pt>
                  <c:pt idx="78">
                    <c:v>0</c:v>
                  </c:pt>
                  <c:pt idx="79">
                    <c:v>1.8</c:v>
                  </c:pt>
                  <c:pt idx="80">
                    <c:v>3.1</c:v>
                  </c:pt>
                  <c:pt idx="81">
                    <c:v>0.8</c:v>
                  </c:pt>
                  <c:pt idx="82">
                    <c:v>1</c:v>
                  </c:pt>
                  <c:pt idx="83">
                    <c:v>0</c:v>
                  </c:pt>
                  <c:pt idx="84">
                    <c:v>0</c:v>
                  </c:pt>
                  <c:pt idx="85">
                    <c:v>0</c:v>
                  </c:pt>
                  <c:pt idx="86">
                    <c:v>0</c:v>
                  </c:pt>
                  <c:pt idx="87">
                    <c:v>0</c:v>
                  </c:pt>
                  <c:pt idx="88">
                    <c:v>0</c:v>
                  </c:pt>
                  <c:pt idx="89">
                    <c:v>0</c:v>
                  </c:pt>
                  <c:pt idx="90">
                    <c:v>0.3</c:v>
                  </c:pt>
                  <c:pt idx="91">
                    <c:v>4.0999999999999996</c:v>
                  </c:pt>
                  <c:pt idx="92">
                    <c:v>2.2999999999999998</c:v>
                  </c:pt>
                  <c:pt idx="93">
                    <c:v>8</c:v>
                  </c:pt>
                  <c:pt idx="94">
                    <c:v>1</c:v>
                  </c:pt>
                  <c:pt idx="95">
                    <c:v>0</c:v>
                  </c:pt>
                  <c:pt idx="96">
                    <c:v>0</c:v>
                  </c:pt>
                  <c:pt idx="97">
                    <c:v>0</c:v>
                  </c:pt>
                  <c:pt idx="98">
                    <c:v>0</c:v>
                  </c:pt>
                  <c:pt idx="99">
                    <c:v>0</c:v>
                  </c:pt>
                  <c:pt idx="100">
                    <c:v>0</c:v>
                  </c:pt>
                  <c:pt idx="101">
                    <c:v>0</c:v>
                  </c:pt>
                  <c:pt idx="102">
                    <c:v>0</c:v>
                  </c:pt>
                  <c:pt idx="103">
                    <c:v>2.1</c:v>
                  </c:pt>
                  <c:pt idx="104">
                    <c:v>20</c:v>
                  </c:pt>
                  <c:pt idx="105">
                    <c:v>9</c:v>
                  </c:pt>
                  <c:pt idx="106">
                    <c:v>10</c:v>
                  </c:pt>
                  <c:pt idx="107">
                    <c:v>0</c:v>
                  </c:pt>
                  <c:pt idx="108">
                    <c:v>0</c:v>
                  </c:pt>
                  <c:pt idx="109">
                    <c:v>0</c:v>
                  </c:pt>
                  <c:pt idx="110">
                    <c:v>0</c:v>
                  </c:pt>
                  <c:pt idx="111">
                    <c:v>0</c:v>
                  </c:pt>
                  <c:pt idx="112">
                    <c:v>0</c:v>
                  </c:pt>
                  <c:pt idx="113">
                    <c:v>0</c:v>
                  </c:pt>
                  <c:pt idx="114">
                    <c:v>0</c:v>
                  </c:pt>
                  <c:pt idx="115">
                    <c:v>3.2</c:v>
                  </c:pt>
                  <c:pt idx="116">
                    <c:v>5.6</c:v>
                  </c:pt>
                  <c:pt idx="117">
                    <c:v>2</c:v>
                  </c:pt>
                  <c:pt idx="118">
                    <c:v>1</c:v>
                  </c:pt>
                  <c:pt idx="119">
                    <c:v>0</c:v>
                  </c:pt>
                  <c:pt idx="120">
                    <c:v>0</c:v>
                  </c:pt>
                  <c:pt idx="121">
                    <c:v>0</c:v>
                  </c:pt>
                  <c:pt idx="122">
                    <c:v>0</c:v>
                  </c:pt>
                  <c:pt idx="123">
                    <c:v>0</c:v>
                  </c:pt>
                  <c:pt idx="124">
                    <c:v>0</c:v>
                  </c:pt>
                  <c:pt idx="125">
                    <c:v>0</c:v>
                  </c:pt>
                  <c:pt idx="126">
                    <c:v>1.2</c:v>
                  </c:pt>
                  <c:pt idx="127">
                    <c:v>2</c:v>
                  </c:pt>
                  <c:pt idx="128">
                    <c:v>0.2</c:v>
                  </c:pt>
                  <c:pt idx="129">
                    <c:v>0.4</c:v>
                  </c:pt>
                  <c:pt idx="130">
                    <c:v>0</c:v>
                  </c:pt>
                  <c:pt idx="131">
                    <c:v>0</c:v>
                  </c:pt>
                  <c:pt idx="132">
                    <c:v>0</c:v>
                  </c:pt>
                  <c:pt idx="133">
                    <c:v>0</c:v>
                  </c:pt>
                  <c:pt idx="134">
                    <c:v>0</c:v>
                  </c:pt>
                  <c:pt idx="135">
                    <c:v>0</c:v>
                  </c:pt>
                  <c:pt idx="136">
                    <c:v>0</c:v>
                  </c:pt>
                  <c:pt idx="137">
                    <c:v>0</c:v>
                  </c:pt>
                  <c:pt idx="138">
                    <c:v>0.1</c:v>
                  </c:pt>
                  <c:pt idx="139">
                    <c:v>2.1</c:v>
                  </c:pt>
                  <c:pt idx="140">
                    <c:v>12</c:v>
                  </c:pt>
                  <c:pt idx="141">
                    <c:v>6</c:v>
                  </c:pt>
                  <c:pt idx="142">
                    <c:v>1</c:v>
                  </c:pt>
                  <c:pt idx="143">
                    <c:v>0</c:v>
                  </c:pt>
                  <c:pt idx="144">
                    <c:v>0</c:v>
                  </c:pt>
                  <c:pt idx="145">
                    <c:v>0</c:v>
                  </c:pt>
                  <c:pt idx="146">
                    <c:v>0</c:v>
                  </c:pt>
                  <c:pt idx="147">
                    <c:v>0</c:v>
                  </c:pt>
                  <c:pt idx="148">
                    <c:v>0</c:v>
                  </c:pt>
                  <c:pt idx="149">
                    <c:v>0</c:v>
                  </c:pt>
                  <c:pt idx="150">
                    <c:v>2.1</c:v>
                  </c:pt>
                  <c:pt idx="151">
                    <c:v>3</c:v>
                  </c:pt>
                  <c:pt idx="152">
                    <c:v>2</c:v>
                  </c:pt>
                  <c:pt idx="154">
                    <c:v>1</c:v>
                  </c:pt>
                  <c:pt idx="155">
                    <c:v>0.2</c:v>
                  </c:pt>
                </c:numCache>
              </c:numRef>
            </c:plus>
            <c:spPr>
              <a:ln w="12700">
                <a:solidFill>
                  <a:srgbClr val="000000"/>
                </a:solidFill>
                <a:prstDash val="solid"/>
              </a:ln>
            </c:spPr>
          </c:errBars>
          <c:cat>
            <c:numRef>
              <c:f>Лист1!$B$5:$FA$5</c:f>
              <c:numCache>
                <c:formatCode>General</c:formatCode>
                <c:ptCount val="156"/>
                <c:pt idx="1">
                  <c:v>1999</c:v>
                </c:pt>
                <c:pt idx="12">
                  <c:v>2000</c:v>
                </c:pt>
                <c:pt idx="24">
                  <c:v>2001</c:v>
                </c:pt>
                <c:pt idx="36">
                  <c:v>2002</c:v>
                </c:pt>
                <c:pt idx="48">
                  <c:v>2003</c:v>
                </c:pt>
                <c:pt idx="60">
                  <c:v>2004</c:v>
                </c:pt>
                <c:pt idx="72">
                  <c:v>2005</c:v>
                </c:pt>
                <c:pt idx="84">
                  <c:v>2006</c:v>
                </c:pt>
                <c:pt idx="96">
                  <c:v>2007</c:v>
                </c:pt>
                <c:pt idx="108">
                  <c:v>2008</c:v>
                </c:pt>
                <c:pt idx="120">
                  <c:v>2009</c:v>
                </c:pt>
                <c:pt idx="132">
                  <c:v>2010</c:v>
                </c:pt>
                <c:pt idx="144">
                  <c:v>2011</c:v>
                </c:pt>
              </c:numCache>
            </c:numRef>
          </c:cat>
          <c:val>
            <c:numRef>
              <c:f>Лист1!$I$7:$HH$7</c:f>
              <c:numCache>
                <c:formatCode>General</c:formatCode>
                <c:ptCount val="208"/>
                <c:pt idx="0">
                  <c:v>0.9</c:v>
                </c:pt>
                <c:pt idx="1">
                  <c:v>0.16</c:v>
                </c:pt>
                <c:pt idx="5">
                  <c:v>0</c:v>
                </c:pt>
                <c:pt idx="6">
                  <c:v>0</c:v>
                </c:pt>
                <c:pt idx="7">
                  <c:v>0</c:v>
                </c:pt>
                <c:pt idx="8">
                  <c:v>0</c:v>
                </c:pt>
                <c:pt idx="9">
                  <c:v>0</c:v>
                </c:pt>
                <c:pt idx="10">
                  <c:v>0</c:v>
                </c:pt>
                <c:pt idx="11">
                  <c:v>0</c:v>
                </c:pt>
                <c:pt idx="13">
                  <c:v>0.66</c:v>
                </c:pt>
                <c:pt idx="14">
                  <c:v>23.5</c:v>
                </c:pt>
                <c:pt idx="15">
                  <c:v>1</c:v>
                </c:pt>
                <c:pt idx="16">
                  <c:v>0</c:v>
                </c:pt>
                <c:pt idx="17">
                  <c:v>0</c:v>
                </c:pt>
                <c:pt idx="18">
                  <c:v>0</c:v>
                </c:pt>
                <c:pt idx="19">
                  <c:v>0</c:v>
                </c:pt>
                <c:pt idx="20">
                  <c:v>0</c:v>
                </c:pt>
                <c:pt idx="21">
                  <c:v>0</c:v>
                </c:pt>
                <c:pt idx="22">
                  <c:v>0</c:v>
                </c:pt>
                <c:pt idx="23">
                  <c:v>0</c:v>
                </c:pt>
                <c:pt idx="24">
                  <c:v>41.9</c:v>
                </c:pt>
                <c:pt idx="25">
                  <c:v>67.66</c:v>
                </c:pt>
                <c:pt idx="26">
                  <c:v>28.5</c:v>
                </c:pt>
                <c:pt idx="27">
                  <c:v>1.5714285714285721</c:v>
                </c:pt>
                <c:pt idx="28">
                  <c:v>0</c:v>
                </c:pt>
                <c:pt idx="29">
                  <c:v>0</c:v>
                </c:pt>
                <c:pt idx="30">
                  <c:v>0</c:v>
                </c:pt>
                <c:pt idx="31">
                  <c:v>0</c:v>
                </c:pt>
                <c:pt idx="32">
                  <c:v>0</c:v>
                </c:pt>
                <c:pt idx="33">
                  <c:v>0</c:v>
                </c:pt>
                <c:pt idx="34">
                  <c:v>0</c:v>
                </c:pt>
                <c:pt idx="36">
                  <c:v>7.2</c:v>
                </c:pt>
                <c:pt idx="37">
                  <c:v>1.45</c:v>
                </c:pt>
                <c:pt idx="38">
                  <c:v>2.6</c:v>
                </c:pt>
                <c:pt idx="39">
                  <c:v>0.5</c:v>
                </c:pt>
                <c:pt idx="40">
                  <c:v>0</c:v>
                </c:pt>
                <c:pt idx="41">
                  <c:v>0</c:v>
                </c:pt>
                <c:pt idx="42">
                  <c:v>0</c:v>
                </c:pt>
                <c:pt idx="43">
                  <c:v>0</c:v>
                </c:pt>
                <c:pt idx="44">
                  <c:v>0</c:v>
                </c:pt>
                <c:pt idx="45">
                  <c:v>0</c:v>
                </c:pt>
                <c:pt idx="46">
                  <c:v>0</c:v>
                </c:pt>
                <c:pt idx="47">
                  <c:v>0</c:v>
                </c:pt>
                <c:pt idx="48">
                  <c:v>12.2</c:v>
                </c:pt>
                <c:pt idx="49">
                  <c:v>2.69</c:v>
                </c:pt>
                <c:pt idx="50">
                  <c:v>1.23</c:v>
                </c:pt>
                <c:pt idx="51">
                  <c:v>0.37</c:v>
                </c:pt>
                <c:pt idx="52">
                  <c:v>0</c:v>
                </c:pt>
                <c:pt idx="53">
                  <c:v>0</c:v>
                </c:pt>
                <c:pt idx="54">
                  <c:v>0</c:v>
                </c:pt>
                <c:pt idx="55">
                  <c:v>0</c:v>
                </c:pt>
                <c:pt idx="56">
                  <c:v>0</c:v>
                </c:pt>
                <c:pt idx="57">
                  <c:v>0</c:v>
                </c:pt>
                <c:pt idx="58">
                  <c:v>0</c:v>
                </c:pt>
                <c:pt idx="59">
                  <c:v>0</c:v>
                </c:pt>
                <c:pt idx="60">
                  <c:v>0</c:v>
                </c:pt>
                <c:pt idx="61">
                  <c:v>1.2</c:v>
                </c:pt>
                <c:pt idx="62">
                  <c:v>9.1</c:v>
                </c:pt>
                <c:pt idx="63">
                  <c:v>2.1</c:v>
                </c:pt>
                <c:pt idx="64">
                  <c:v>0</c:v>
                </c:pt>
                <c:pt idx="72">
                  <c:v>19.7</c:v>
                </c:pt>
                <c:pt idx="73">
                  <c:v>32.4</c:v>
                </c:pt>
                <c:pt idx="74">
                  <c:v>8.3000000000000007</c:v>
                </c:pt>
                <c:pt idx="75">
                  <c:v>1.8</c:v>
                </c:pt>
                <c:pt idx="76">
                  <c:v>0</c:v>
                </c:pt>
                <c:pt idx="77">
                  <c:v>0</c:v>
                </c:pt>
                <c:pt idx="78">
                  <c:v>0</c:v>
                </c:pt>
                <c:pt idx="79">
                  <c:v>0</c:v>
                </c:pt>
                <c:pt idx="80">
                  <c:v>0</c:v>
                </c:pt>
                <c:pt idx="81">
                  <c:v>0</c:v>
                </c:pt>
                <c:pt idx="82">
                  <c:v>0</c:v>
                </c:pt>
                <c:pt idx="83">
                  <c:v>3.5</c:v>
                </c:pt>
                <c:pt idx="84">
                  <c:v>41.6</c:v>
                </c:pt>
                <c:pt idx="85">
                  <c:v>21.9</c:v>
                </c:pt>
                <c:pt idx="86">
                  <c:v>14.9</c:v>
                </c:pt>
                <c:pt idx="87">
                  <c:v>1.4</c:v>
                </c:pt>
                <c:pt idx="88">
                  <c:v>0</c:v>
                </c:pt>
                <c:pt idx="89">
                  <c:v>0</c:v>
                </c:pt>
                <c:pt idx="90">
                  <c:v>0</c:v>
                </c:pt>
                <c:pt idx="91">
                  <c:v>0</c:v>
                </c:pt>
                <c:pt idx="92">
                  <c:v>0</c:v>
                </c:pt>
                <c:pt idx="93">
                  <c:v>0</c:v>
                </c:pt>
                <c:pt idx="94">
                  <c:v>0</c:v>
                </c:pt>
                <c:pt idx="95">
                  <c:v>0</c:v>
                </c:pt>
                <c:pt idx="96">
                  <c:v>8</c:v>
                </c:pt>
                <c:pt idx="97">
                  <c:v>31</c:v>
                </c:pt>
                <c:pt idx="98">
                  <c:v>18</c:v>
                </c:pt>
                <c:pt idx="99">
                  <c:v>14</c:v>
                </c:pt>
                <c:pt idx="100">
                  <c:v>0</c:v>
                </c:pt>
                <c:pt idx="101">
                  <c:v>0</c:v>
                </c:pt>
                <c:pt idx="102">
                  <c:v>0</c:v>
                </c:pt>
                <c:pt idx="103">
                  <c:v>0</c:v>
                </c:pt>
                <c:pt idx="104">
                  <c:v>0</c:v>
                </c:pt>
                <c:pt idx="105">
                  <c:v>0</c:v>
                </c:pt>
                <c:pt idx="106">
                  <c:v>0</c:v>
                </c:pt>
                <c:pt idx="107">
                  <c:v>0</c:v>
                </c:pt>
                <c:pt idx="108">
                  <c:v>6.3</c:v>
                </c:pt>
                <c:pt idx="109">
                  <c:v>19.899999999999999</c:v>
                </c:pt>
                <c:pt idx="110">
                  <c:v>2.8</c:v>
                </c:pt>
                <c:pt idx="111">
                  <c:v>1</c:v>
                </c:pt>
                <c:pt idx="112">
                  <c:v>0</c:v>
                </c:pt>
                <c:pt idx="113">
                  <c:v>0</c:v>
                </c:pt>
                <c:pt idx="114">
                  <c:v>0</c:v>
                </c:pt>
                <c:pt idx="115">
                  <c:v>0</c:v>
                </c:pt>
                <c:pt idx="116">
                  <c:v>0</c:v>
                </c:pt>
                <c:pt idx="117">
                  <c:v>0</c:v>
                </c:pt>
                <c:pt idx="118">
                  <c:v>0</c:v>
                </c:pt>
                <c:pt idx="119">
                  <c:v>3</c:v>
                </c:pt>
                <c:pt idx="120">
                  <c:v>5</c:v>
                </c:pt>
                <c:pt idx="121">
                  <c:v>4</c:v>
                </c:pt>
                <c:pt idx="122">
                  <c:v>5.6</c:v>
                </c:pt>
                <c:pt idx="123">
                  <c:v>0.45</c:v>
                </c:pt>
                <c:pt idx="124">
                  <c:v>0</c:v>
                </c:pt>
                <c:pt idx="125">
                  <c:v>0</c:v>
                </c:pt>
                <c:pt idx="126">
                  <c:v>0</c:v>
                </c:pt>
                <c:pt idx="127">
                  <c:v>0</c:v>
                </c:pt>
                <c:pt idx="128">
                  <c:v>0</c:v>
                </c:pt>
                <c:pt idx="129">
                  <c:v>0</c:v>
                </c:pt>
                <c:pt idx="130">
                  <c:v>0</c:v>
                </c:pt>
                <c:pt idx="131">
                  <c:v>0.12</c:v>
                </c:pt>
                <c:pt idx="132">
                  <c:v>14.6</c:v>
                </c:pt>
                <c:pt idx="133">
                  <c:v>15.35</c:v>
                </c:pt>
                <c:pt idx="134">
                  <c:v>10</c:v>
                </c:pt>
                <c:pt idx="135">
                  <c:v>1.2</c:v>
                </c:pt>
                <c:pt idx="136">
                  <c:v>0</c:v>
                </c:pt>
                <c:pt idx="137">
                  <c:v>0</c:v>
                </c:pt>
                <c:pt idx="138">
                  <c:v>0</c:v>
                </c:pt>
                <c:pt idx="139">
                  <c:v>0</c:v>
                </c:pt>
                <c:pt idx="140">
                  <c:v>0</c:v>
                </c:pt>
                <c:pt idx="141">
                  <c:v>0</c:v>
                </c:pt>
                <c:pt idx="142">
                  <c:v>0</c:v>
                </c:pt>
                <c:pt idx="143">
                  <c:v>5.56</c:v>
                </c:pt>
                <c:pt idx="144">
                  <c:v>14</c:v>
                </c:pt>
                <c:pt idx="145">
                  <c:v>5.3199999999999976</c:v>
                </c:pt>
                <c:pt idx="147">
                  <c:v>1.2</c:v>
                </c:pt>
                <c:pt idx="148">
                  <c:v>2.5299999999999998</c:v>
                </c:pt>
                <c:pt idx="152">
                  <c:v>0</c:v>
                </c:pt>
                <c:pt idx="153">
                  <c:v>1.2</c:v>
                </c:pt>
                <c:pt idx="154">
                  <c:v>0.1</c:v>
                </c:pt>
                <c:pt idx="155">
                  <c:v>0.1</c:v>
                </c:pt>
                <c:pt idx="156">
                  <c:v>0.6</c:v>
                </c:pt>
                <c:pt idx="157">
                  <c:v>0.15</c:v>
                </c:pt>
                <c:pt idx="158">
                  <c:v>0.2</c:v>
                </c:pt>
                <c:pt idx="159">
                  <c:v>0.2</c:v>
                </c:pt>
                <c:pt idx="164">
                  <c:v>0</c:v>
                </c:pt>
                <c:pt idx="165">
                  <c:v>0</c:v>
                </c:pt>
                <c:pt idx="166">
                  <c:v>0</c:v>
                </c:pt>
                <c:pt idx="168">
                  <c:v>4.2</c:v>
                </c:pt>
                <c:pt idx="171">
                  <c:v>0.1</c:v>
                </c:pt>
                <c:pt idx="177">
                  <c:v>0.2</c:v>
                </c:pt>
                <c:pt idx="178">
                  <c:v>0.2</c:v>
                </c:pt>
                <c:pt idx="179">
                  <c:v>2.6</c:v>
                </c:pt>
                <c:pt idx="180">
                  <c:v>2.1</c:v>
                </c:pt>
                <c:pt idx="181">
                  <c:v>0.2</c:v>
                </c:pt>
                <c:pt idx="182">
                  <c:v>0.6</c:v>
                </c:pt>
                <c:pt idx="183">
                  <c:v>0.2</c:v>
                </c:pt>
                <c:pt idx="184">
                  <c:v>0</c:v>
                </c:pt>
                <c:pt idx="187">
                  <c:v>0.1</c:v>
                </c:pt>
                <c:pt idx="189">
                  <c:v>0.25</c:v>
                </c:pt>
                <c:pt idx="190">
                  <c:v>0.2</c:v>
                </c:pt>
                <c:pt idx="191">
                  <c:v>0.1</c:v>
                </c:pt>
                <c:pt idx="192">
                  <c:v>1.2</c:v>
                </c:pt>
                <c:pt idx="193">
                  <c:v>1.4</c:v>
                </c:pt>
                <c:pt idx="196">
                  <c:v>0</c:v>
                </c:pt>
                <c:pt idx="201">
                  <c:v>0.1</c:v>
                </c:pt>
                <c:pt idx="202">
                  <c:v>0.05</c:v>
                </c:pt>
                <c:pt idx="203">
                  <c:v>1.8</c:v>
                </c:pt>
                <c:pt idx="204">
                  <c:v>0.3</c:v>
                </c:pt>
                <c:pt idx="207">
                  <c:v>0</c:v>
                </c:pt>
              </c:numCache>
            </c:numRef>
          </c:val>
          <c:smooth val="0"/>
        </c:ser>
        <c:dLbls>
          <c:showLegendKey val="0"/>
          <c:showVal val="0"/>
          <c:showCatName val="0"/>
          <c:showSerName val="0"/>
          <c:showPercent val="0"/>
          <c:showBubbleSize val="0"/>
        </c:dLbls>
        <c:marker val="1"/>
        <c:smooth val="0"/>
        <c:axId val="68441600"/>
        <c:axId val="68443136"/>
      </c:lineChart>
      <c:catAx>
        <c:axId val="68425600"/>
        <c:scaling>
          <c:orientation val="minMax"/>
        </c:scaling>
        <c:delete val="0"/>
        <c:axPos val="b"/>
        <c:numFmt formatCode="@" sourceLinked="0"/>
        <c:majorTickMark val="out"/>
        <c:minorTickMark val="none"/>
        <c:tickLblPos val="nextTo"/>
        <c:spPr>
          <a:ln w="3175">
            <a:solidFill>
              <a:srgbClr val="808080"/>
            </a:solidFill>
            <a:prstDash val="solid"/>
          </a:ln>
        </c:spPr>
        <c:txPr>
          <a:bodyPr rot="5400000" vert="horz"/>
          <a:lstStyle/>
          <a:p>
            <a:pPr>
              <a:defRPr sz="1100" b="1" i="0" u="none" strike="noStrike" baseline="0">
                <a:solidFill>
                  <a:srgbClr val="000000"/>
                </a:solidFill>
                <a:latin typeface="Calibri"/>
                <a:ea typeface="Calibri"/>
                <a:cs typeface="Calibri"/>
              </a:defRPr>
            </a:pPr>
            <a:endParaRPr lang="ru-RU"/>
          </a:p>
        </c:txPr>
        <c:crossAx val="68427136"/>
        <c:crosses val="autoZero"/>
        <c:auto val="1"/>
        <c:lblAlgn val="ctr"/>
        <c:lblOffset val="100"/>
        <c:noMultiLvlLbl val="0"/>
      </c:catAx>
      <c:valAx>
        <c:axId val="68427136"/>
        <c:scaling>
          <c:orientation val="minMax"/>
        </c:scaling>
        <c:delete val="0"/>
        <c:axPos val="l"/>
        <c:title>
          <c:tx>
            <c:rich>
              <a:bodyPr/>
              <a:lstStyle/>
              <a:p>
                <a:pPr algn="ctr" rtl="0">
                  <a:defRPr lang="en-GB" sz="2400" b="1" i="1" u="none" strike="noStrike" kern="1200" baseline="0">
                    <a:solidFill>
                      <a:srgbClr val="0070C0"/>
                    </a:solidFill>
                    <a:latin typeface="Calibri"/>
                    <a:ea typeface="Calibri"/>
                    <a:cs typeface="Calibri"/>
                  </a:defRPr>
                </a:pPr>
                <a:r>
                  <a:rPr lang="en-GB" sz="2400" b="1" i="1" u="none" strike="noStrike" kern="1200" baseline="0">
                    <a:solidFill>
                      <a:srgbClr val="0070C0"/>
                    </a:solidFill>
                    <a:latin typeface="Calibri"/>
                    <a:ea typeface="Calibri"/>
                    <a:cs typeface="Calibri"/>
                  </a:rPr>
                  <a:t> Adult M. leidyi, mean  no. m-3</a:t>
                </a:r>
              </a:p>
              <a:p>
                <a:pPr algn="ctr" rtl="0">
                  <a:defRPr lang="en-GB" sz="2400" b="1" i="1" u="none" strike="noStrike" kern="1200" baseline="0">
                    <a:solidFill>
                      <a:srgbClr val="0070C0"/>
                    </a:solidFill>
                    <a:latin typeface="Calibri"/>
                    <a:ea typeface="Calibri"/>
                    <a:cs typeface="Calibri"/>
                  </a:defRPr>
                </a:pPr>
                <a:endParaRPr lang="en-GB" sz="2400" b="1" i="1" u="none" strike="noStrike" kern="1200" baseline="0">
                  <a:solidFill>
                    <a:srgbClr val="0070C0"/>
                  </a:solidFill>
                  <a:latin typeface="Calibri"/>
                  <a:ea typeface="Calibri"/>
                  <a:cs typeface="Calibri"/>
                </a:endParaRPr>
              </a:p>
            </c:rich>
          </c:tx>
          <c:layout>
            <c:manualLayout>
              <c:xMode val="edge"/>
              <c:yMode val="edge"/>
              <c:x val="1.57210389296737E-3"/>
              <c:y val="0.15663728960485401"/>
            </c:manualLayout>
          </c:layout>
          <c:overlay val="0"/>
          <c:spPr>
            <a:noFill/>
            <a:ln w="25400">
              <a:noFill/>
            </a:ln>
          </c:spPr>
        </c:title>
        <c:numFmt formatCode="General" sourceLinked="1"/>
        <c:majorTickMark val="out"/>
        <c:minorTickMark val="none"/>
        <c:tickLblPos val="nextTo"/>
        <c:spPr>
          <a:ln w="3175">
            <a:solidFill>
              <a:srgbClr val="808080"/>
            </a:solidFill>
            <a:prstDash val="solid"/>
          </a:ln>
        </c:spPr>
        <c:txPr>
          <a:bodyPr rot="0" vert="horz"/>
          <a:lstStyle/>
          <a:p>
            <a:pPr>
              <a:defRPr sz="1200" b="0" i="0" u="none" strike="noStrike" baseline="0">
                <a:solidFill>
                  <a:srgbClr val="000000"/>
                </a:solidFill>
                <a:latin typeface="Calibri"/>
                <a:ea typeface="Calibri"/>
                <a:cs typeface="Calibri"/>
              </a:defRPr>
            </a:pPr>
            <a:endParaRPr lang="ru-RU"/>
          </a:p>
        </c:txPr>
        <c:crossAx val="68425600"/>
        <c:crosses val="autoZero"/>
        <c:crossBetween val="between"/>
      </c:valAx>
      <c:catAx>
        <c:axId val="68441600"/>
        <c:scaling>
          <c:orientation val="minMax"/>
        </c:scaling>
        <c:delete val="1"/>
        <c:axPos val="b"/>
        <c:numFmt formatCode="General" sourceLinked="1"/>
        <c:majorTickMark val="out"/>
        <c:minorTickMark val="none"/>
        <c:tickLblPos val="nextTo"/>
        <c:crossAx val="68443136"/>
        <c:crosses val="autoZero"/>
        <c:auto val="1"/>
        <c:lblAlgn val="ctr"/>
        <c:lblOffset val="100"/>
        <c:noMultiLvlLbl val="0"/>
      </c:catAx>
      <c:valAx>
        <c:axId val="68443136"/>
        <c:scaling>
          <c:orientation val="minMax"/>
          <c:max val="80"/>
          <c:min val="0"/>
        </c:scaling>
        <c:delete val="0"/>
        <c:axPos val="r"/>
        <c:title>
          <c:tx>
            <c:rich>
              <a:bodyPr/>
              <a:lstStyle/>
              <a:p>
                <a:pPr>
                  <a:defRPr sz="2400" b="0" i="0" u="none" strike="noStrike" baseline="0">
                    <a:solidFill>
                      <a:srgbClr val="C00000"/>
                    </a:solidFill>
                    <a:latin typeface="Calibri"/>
                    <a:ea typeface="Calibri"/>
                    <a:cs typeface="Calibri"/>
                  </a:defRPr>
                </a:pPr>
                <a:r>
                  <a:rPr lang="en-GB" sz="2400" b="1" i="0" u="none" strike="noStrike" baseline="0">
                    <a:solidFill>
                      <a:srgbClr val="C00000"/>
                    </a:solidFill>
                    <a:latin typeface="Calibri"/>
                  </a:rPr>
                  <a:t>Adult</a:t>
                </a:r>
                <a:r>
                  <a:rPr lang="en-GB" sz="2400" b="1" i="1" u="none" strike="noStrike" baseline="0">
                    <a:solidFill>
                      <a:srgbClr val="C00000"/>
                    </a:solidFill>
                    <a:latin typeface="Calibri"/>
                  </a:rPr>
                  <a:t> B.ovata </a:t>
                </a:r>
                <a:r>
                  <a:rPr lang="en-GB" sz="2400" b="1" i="0" u="none" strike="noStrike" baseline="0">
                    <a:solidFill>
                      <a:srgbClr val="C00000"/>
                    </a:solidFill>
                    <a:latin typeface="Calibri"/>
                  </a:rPr>
                  <a:t>, mean no. m</a:t>
                </a:r>
                <a:r>
                  <a:rPr lang="en-GB" sz="2400" b="1" i="0" u="none" strike="noStrike" baseline="30000">
                    <a:solidFill>
                      <a:srgbClr val="C00000"/>
                    </a:solidFill>
                    <a:latin typeface="Calibri"/>
                  </a:rPr>
                  <a:t>-3</a:t>
                </a:r>
              </a:p>
            </c:rich>
          </c:tx>
          <c:layout>
            <c:manualLayout>
              <c:xMode val="edge"/>
              <c:yMode val="edge"/>
              <c:x val="0.96161586026374601"/>
              <c:y val="0.150482795155193"/>
            </c:manualLayout>
          </c:layout>
          <c:overlay val="0"/>
          <c:spPr>
            <a:noFill/>
            <a:ln w="25400">
              <a:noFill/>
            </a:ln>
          </c:spPr>
        </c:title>
        <c:numFmt formatCode="General" sourceLinked="1"/>
        <c:majorTickMark val="out"/>
        <c:minorTickMark val="none"/>
        <c:tickLblPos val="nextTo"/>
        <c:spPr>
          <a:ln w="3175">
            <a:solidFill>
              <a:srgbClr val="808080"/>
            </a:solidFill>
            <a:prstDash val="solid"/>
          </a:ln>
        </c:spPr>
        <c:txPr>
          <a:bodyPr rot="0" vert="horz"/>
          <a:lstStyle/>
          <a:p>
            <a:pPr>
              <a:defRPr sz="1200" b="0" i="0" u="none" strike="noStrike" baseline="0">
                <a:solidFill>
                  <a:srgbClr val="000000"/>
                </a:solidFill>
                <a:latin typeface="Calibri"/>
                <a:ea typeface="Calibri"/>
                <a:cs typeface="Calibri"/>
              </a:defRPr>
            </a:pPr>
            <a:endParaRPr lang="ru-RU"/>
          </a:p>
        </c:txPr>
        <c:crossAx val="68441600"/>
        <c:crosses val="max"/>
        <c:crossBetween val="between"/>
      </c:valAx>
      <c:spPr>
        <a:solidFill>
          <a:srgbClr val="FFFFFF"/>
        </a:solidFill>
        <a:ln w="25400">
          <a:noFill/>
        </a:ln>
      </c:spPr>
    </c:plotArea>
    <c:legend>
      <c:legendPos val="r"/>
      <c:layout>
        <c:manualLayout>
          <c:xMode val="edge"/>
          <c:yMode val="edge"/>
          <c:x val="9.0663058186738796E-2"/>
          <c:y val="0.91055142189795102"/>
          <c:w val="0.81732127191814197"/>
          <c:h val="6.8807339449541302E-2"/>
        </c:manualLayout>
      </c:layout>
      <c:overlay val="0"/>
      <c:spPr>
        <a:noFill/>
        <a:ln w="25400">
          <a:noFill/>
        </a:ln>
      </c:spPr>
      <c:txPr>
        <a:bodyPr/>
        <a:lstStyle/>
        <a:p>
          <a:pPr>
            <a:defRPr sz="1400" b="0" i="0" u="none" strike="noStrike" baseline="0">
              <a:solidFill>
                <a:srgbClr val="000000"/>
              </a:solidFill>
              <a:latin typeface="Calibri"/>
              <a:ea typeface="Calibri"/>
              <a:cs typeface="Calibri"/>
            </a:defRPr>
          </a:pPr>
          <a:endParaRPr lang="ru-RU"/>
        </a:p>
      </c:txPr>
    </c:legend>
    <c:plotVisOnly val="1"/>
    <c:dispBlanksAs val="span"/>
    <c:showDLblsOverMax val="0"/>
  </c:chart>
  <c:spPr>
    <a:solidFill>
      <a:srgbClr val="FFFFFF"/>
    </a:solidFill>
    <a:ln w="9525">
      <a:noFill/>
    </a:ln>
  </c:sp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1750645513019"/>
          <c:y val="8.4000000000000005E-2"/>
          <c:w val="0.78940911141181802"/>
          <c:h val="0.68600000000000005"/>
        </c:manualLayout>
      </c:layout>
      <c:lineChart>
        <c:grouping val="standard"/>
        <c:varyColors val="0"/>
        <c:ser>
          <c:idx val="0"/>
          <c:order val="0"/>
          <c:tx>
            <c:strRef>
              <c:f>Лист1!$A$6:$B$6</c:f>
              <c:strCache>
                <c:ptCount val="1"/>
                <c:pt idx="0">
                  <c:v>M.leidyi,mean no.m-3 adult</c:v>
                </c:pt>
              </c:strCache>
            </c:strRef>
          </c:tx>
          <c:spPr>
            <a:ln w="25400">
              <a:solidFill>
                <a:srgbClr val="0070C0"/>
              </a:solidFill>
              <a:prstDash val="solid"/>
            </a:ln>
          </c:spPr>
          <c:marker>
            <c:symbol val="diamond"/>
            <c:size val="5"/>
            <c:spPr>
              <a:solidFill>
                <a:srgbClr val="0070C0"/>
              </a:solidFill>
              <a:ln>
                <a:solidFill>
                  <a:srgbClr val="000080"/>
                </a:solidFill>
                <a:prstDash val="solid"/>
              </a:ln>
            </c:spPr>
          </c:marker>
          <c:errBars>
            <c:errDir val="y"/>
            <c:errBarType val="plus"/>
            <c:errValType val="cust"/>
            <c:noEndCap val="0"/>
            <c:plus>
              <c:numRef>
                <c:f>Лист1!$B$8:$FA$8</c:f>
                <c:numCache>
                  <c:formatCode>General</c:formatCode>
                  <c:ptCount val="156"/>
                  <c:pt idx="7">
                    <c:v>1</c:v>
                  </c:pt>
                  <c:pt idx="8">
                    <c:v>1</c:v>
                  </c:pt>
                  <c:pt idx="12">
                    <c:v>0</c:v>
                  </c:pt>
                  <c:pt idx="13">
                    <c:v>0</c:v>
                  </c:pt>
                  <c:pt idx="14">
                    <c:v>0</c:v>
                  </c:pt>
                  <c:pt idx="15">
                    <c:v>0</c:v>
                  </c:pt>
                  <c:pt idx="16">
                    <c:v>0.2</c:v>
                  </c:pt>
                  <c:pt idx="17">
                    <c:v>0.2</c:v>
                  </c:pt>
                  <c:pt idx="18">
                    <c:v>3</c:v>
                  </c:pt>
                  <c:pt idx="19">
                    <c:v>4.8</c:v>
                  </c:pt>
                  <c:pt idx="20">
                    <c:v>1.2</c:v>
                  </c:pt>
                  <c:pt idx="21">
                    <c:v>1.4</c:v>
                  </c:pt>
                  <c:pt idx="22">
                    <c:v>0.1</c:v>
                  </c:pt>
                  <c:pt idx="23">
                    <c:v>0</c:v>
                  </c:pt>
                  <c:pt idx="24">
                    <c:v>0</c:v>
                  </c:pt>
                  <c:pt idx="25">
                    <c:v>0</c:v>
                  </c:pt>
                  <c:pt idx="26">
                    <c:v>0</c:v>
                  </c:pt>
                  <c:pt idx="27">
                    <c:v>2</c:v>
                  </c:pt>
                  <c:pt idx="28">
                    <c:v>0</c:v>
                  </c:pt>
                  <c:pt idx="29">
                    <c:v>9.5</c:v>
                  </c:pt>
                  <c:pt idx="30">
                    <c:v>16</c:v>
                  </c:pt>
                  <c:pt idx="31">
                    <c:v>18.3</c:v>
                  </c:pt>
                  <c:pt idx="32">
                    <c:v>15</c:v>
                  </c:pt>
                  <c:pt idx="33">
                    <c:v>2</c:v>
                  </c:pt>
                  <c:pt idx="34">
                    <c:v>23</c:v>
                  </c:pt>
                  <c:pt idx="35">
                    <c:v>0</c:v>
                  </c:pt>
                  <c:pt idx="36">
                    <c:v>0</c:v>
                  </c:pt>
                  <c:pt idx="37">
                    <c:v>0</c:v>
                  </c:pt>
                  <c:pt idx="38">
                    <c:v>0</c:v>
                  </c:pt>
                  <c:pt idx="39">
                    <c:v>0</c:v>
                  </c:pt>
                  <c:pt idx="40">
                    <c:v>0</c:v>
                  </c:pt>
                  <c:pt idx="41">
                    <c:v>1.2</c:v>
                  </c:pt>
                  <c:pt idx="42">
                    <c:v>2.9</c:v>
                  </c:pt>
                  <c:pt idx="43">
                    <c:v>12</c:v>
                  </c:pt>
                  <c:pt idx="44">
                    <c:v>2</c:v>
                  </c:pt>
                  <c:pt idx="45">
                    <c:v>1</c:v>
                  </c:pt>
                  <c:pt idx="46">
                    <c:v>0</c:v>
                  </c:pt>
                  <c:pt idx="47">
                    <c:v>0</c:v>
                  </c:pt>
                  <c:pt idx="48">
                    <c:v>0</c:v>
                  </c:pt>
                  <c:pt idx="49">
                    <c:v>0</c:v>
                  </c:pt>
                  <c:pt idx="50">
                    <c:v>0</c:v>
                  </c:pt>
                  <c:pt idx="51">
                    <c:v>0</c:v>
                  </c:pt>
                  <c:pt idx="52">
                    <c:v>0</c:v>
                  </c:pt>
                  <c:pt idx="53">
                    <c:v>0.2</c:v>
                  </c:pt>
                  <c:pt idx="54">
                    <c:v>1.1000000000000001</c:v>
                  </c:pt>
                  <c:pt idx="55">
                    <c:v>2.8</c:v>
                  </c:pt>
                  <c:pt idx="56">
                    <c:v>3</c:v>
                  </c:pt>
                  <c:pt idx="57">
                    <c:v>1</c:v>
                  </c:pt>
                  <c:pt idx="58">
                    <c:v>0</c:v>
                  </c:pt>
                  <c:pt idx="59">
                    <c:v>0</c:v>
                  </c:pt>
                  <c:pt idx="60">
                    <c:v>0</c:v>
                  </c:pt>
                  <c:pt idx="61">
                    <c:v>0</c:v>
                  </c:pt>
                  <c:pt idx="62">
                    <c:v>0</c:v>
                  </c:pt>
                  <c:pt idx="63">
                    <c:v>0</c:v>
                  </c:pt>
                  <c:pt idx="64">
                    <c:v>0</c:v>
                  </c:pt>
                  <c:pt idx="65">
                    <c:v>0</c:v>
                  </c:pt>
                  <c:pt idx="66">
                    <c:v>0.1</c:v>
                  </c:pt>
                  <c:pt idx="67">
                    <c:v>1.4</c:v>
                  </c:pt>
                  <c:pt idx="68">
                    <c:v>3</c:v>
                  </c:pt>
                  <c:pt idx="69">
                    <c:v>5</c:v>
                  </c:pt>
                  <c:pt idx="70">
                    <c:v>1</c:v>
                  </c:pt>
                  <c:pt idx="71">
                    <c:v>0</c:v>
                  </c:pt>
                  <c:pt idx="72">
                    <c:v>0</c:v>
                  </c:pt>
                  <c:pt idx="76">
                    <c:v>0</c:v>
                  </c:pt>
                  <c:pt idx="77">
                    <c:v>0</c:v>
                  </c:pt>
                  <c:pt idx="78">
                    <c:v>2.7</c:v>
                  </c:pt>
                  <c:pt idx="79">
                    <c:v>1.2</c:v>
                  </c:pt>
                  <c:pt idx="80">
                    <c:v>0.2</c:v>
                  </c:pt>
                  <c:pt idx="81">
                    <c:v>0.2</c:v>
                  </c:pt>
                  <c:pt idx="82">
                    <c:v>0.2</c:v>
                  </c:pt>
                  <c:pt idx="88">
                    <c:v>0.8</c:v>
                  </c:pt>
                  <c:pt idx="89">
                    <c:v>0.5</c:v>
                  </c:pt>
                  <c:pt idx="90">
                    <c:v>8.1</c:v>
                  </c:pt>
                  <c:pt idx="91">
                    <c:v>11.1</c:v>
                  </c:pt>
                  <c:pt idx="92">
                    <c:v>2</c:v>
                  </c:pt>
                  <c:pt idx="93">
                    <c:v>1</c:v>
                  </c:pt>
                  <c:pt idx="94">
                    <c:v>1</c:v>
                  </c:pt>
                  <c:pt idx="95">
                    <c:v>0</c:v>
                  </c:pt>
                  <c:pt idx="96">
                    <c:v>0</c:v>
                  </c:pt>
                  <c:pt idx="97">
                    <c:v>0</c:v>
                  </c:pt>
                  <c:pt idx="98">
                    <c:v>0</c:v>
                  </c:pt>
                  <c:pt idx="99">
                    <c:v>0</c:v>
                  </c:pt>
                  <c:pt idx="100">
                    <c:v>0</c:v>
                  </c:pt>
                  <c:pt idx="101">
                    <c:v>0.2</c:v>
                  </c:pt>
                  <c:pt idx="102">
                    <c:v>1.5</c:v>
                  </c:pt>
                  <c:pt idx="103">
                    <c:v>4.5999999999999996</c:v>
                  </c:pt>
                  <c:pt idx="104">
                    <c:v>1</c:v>
                  </c:pt>
                  <c:pt idx="105">
                    <c:v>1</c:v>
                  </c:pt>
                  <c:pt idx="106">
                    <c:v>2</c:v>
                  </c:pt>
                  <c:pt idx="107">
                    <c:v>0</c:v>
                  </c:pt>
                  <c:pt idx="108">
                    <c:v>0</c:v>
                  </c:pt>
                  <c:pt idx="109">
                    <c:v>0</c:v>
                  </c:pt>
                  <c:pt idx="110">
                    <c:v>0</c:v>
                  </c:pt>
                  <c:pt idx="111">
                    <c:v>0</c:v>
                  </c:pt>
                  <c:pt idx="112">
                    <c:v>0</c:v>
                  </c:pt>
                  <c:pt idx="113">
                    <c:v>0</c:v>
                  </c:pt>
                  <c:pt idx="114">
                    <c:v>2.9</c:v>
                  </c:pt>
                  <c:pt idx="115">
                    <c:v>7.8</c:v>
                  </c:pt>
                  <c:pt idx="116">
                    <c:v>4</c:v>
                  </c:pt>
                  <c:pt idx="117">
                    <c:v>0.6</c:v>
                  </c:pt>
                  <c:pt idx="118">
                    <c:v>0</c:v>
                  </c:pt>
                  <c:pt idx="119">
                    <c:v>0</c:v>
                  </c:pt>
                  <c:pt idx="120">
                    <c:v>0</c:v>
                  </c:pt>
                  <c:pt idx="121">
                    <c:v>0</c:v>
                  </c:pt>
                  <c:pt idx="122">
                    <c:v>0</c:v>
                  </c:pt>
                  <c:pt idx="123">
                    <c:v>0</c:v>
                  </c:pt>
                  <c:pt idx="124">
                    <c:v>0</c:v>
                  </c:pt>
                  <c:pt idx="125">
                    <c:v>0.7</c:v>
                  </c:pt>
                  <c:pt idx="126">
                    <c:v>7.2</c:v>
                  </c:pt>
                  <c:pt idx="127">
                    <c:v>3</c:v>
                  </c:pt>
                  <c:pt idx="128">
                    <c:v>0.5</c:v>
                  </c:pt>
                  <c:pt idx="129">
                    <c:v>0</c:v>
                  </c:pt>
                  <c:pt idx="130">
                    <c:v>0</c:v>
                  </c:pt>
                  <c:pt idx="131">
                    <c:v>0</c:v>
                  </c:pt>
                  <c:pt idx="132">
                    <c:v>0</c:v>
                  </c:pt>
                  <c:pt idx="133">
                    <c:v>0</c:v>
                  </c:pt>
                  <c:pt idx="134">
                    <c:v>0</c:v>
                  </c:pt>
                  <c:pt idx="135">
                    <c:v>0</c:v>
                  </c:pt>
                  <c:pt idx="136">
                    <c:v>0.1</c:v>
                  </c:pt>
                  <c:pt idx="137">
                    <c:v>1.8</c:v>
                  </c:pt>
                  <c:pt idx="138">
                    <c:v>4.0999999999999996</c:v>
                  </c:pt>
                  <c:pt idx="139">
                    <c:v>1.1000000000000001</c:v>
                  </c:pt>
                  <c:pt idx="140">
                    <c:v>2</c:v>
                  </c:pt>
                  <c:pt idx="141">
                    <c:v>1</c:v>
                  </c:pt>
                  <c:pt idx="142">
                    <c:v>1</c:v>
                  </c:pt>
                  <c:pt idx="143">
                    <c:v>0</c:v>
                  </c:pt>
                  <c:pt idx="144">
                    <c:v>0</c:v>
                  </c:pt>
                  <c:pt idx="145">
                    <c:v>0</c:v>
                  </c:pt>
                  <c:pt idx="146">
                    <c:v>0</c:v>
                  </c:pt>
                  <c:pt idx="147">
                    <c:v>0</c:v>
                  </c:pt>
                  <c:pt idx="148">
                    <c:v>0</c:v>
                  </c:pt>
                  <c:pt idx="149">
                    <c:v>0</c:v>
                  </c:pt>
                  <c:pt idx="150">
                    <c:v>6</c:v>
                  </c:pt>
                  <c:pt idx="151">
                    <c:v>1.2</c:v>
                  </c:pt>
                  <c:pt idx="152">
                    <c:v>0.3</c:v>
                  </c:pt>
                  <c:pt idx="154">
                    <c:v>1</c:v>
                  </c:pt>
                  <c:pt idx="155">
                    <c:v>0</c:v>
                  </c:pt>
                </c:numCache>
              </c:numRef>
            </c:plus>
            <c:spPr>
              <a:ln w="12700">
                <a:solidFill>
                  <a:srgbClr val="000000"/>
                </a:solidFill>
                <a:prstDash val="solid"/>
              </a:ln>
            </c:spPr>
          </c:errBars>
          <c:cat>
            <c:numRef>
              <c:f>Лист1!$C$5:$HI$5</c:f>
              <c:numCache>
                <c:formatCode>General</c:formatCode>
                <c:ptCount val="215"/>
                <c:pt idx="0">
                  <c:v>1999</c:v>
                </c:pt>
                <c:pt idx="11">
                  <c:v>2000</c:v>
                </c:pt>
                <c:pt idx="23">
                  <c:v>2001</c:v>
                </c:pt>
                <c:pt idx="35">
                  <c:v>2002</c:v>
                </c:pt>
                <c:pt idx="47">
                  <c:v>2003</c:v>
                </c:pt>
                <c:pt idx="59">
                  <c:v>2004</c:v>
                </c:pt>
                <c:pt idx="71">
                  <c:v>2005</c:v>
                </c:pt>
                <c:pt idx="83">
                  <c:v>2006</c:v>
                </c:pt>
                <c:pt idx="95">
                  <c:v>2007</c:v>
                </c:pt>
                <c:pt idx="107">
                  <c:v>2008</c:v>
                </c:pt>
                <c:pt idx="119">
                  <c:v>2009</c:v>
                </c:pt>
                <c:pt idx="131">
                  <c:v>2010</c:v>
                </c:pt>
                <c:pt idx="143">
                  <c:v>2011</c:v>
                </c:pt>
                <c:pt idx="155">
                  <c:v>2012</c:v>
                </c:pt>
                <c:pt idx="167">
                  <c:v>2013</c:v>
                </c:pt>
                <c:pt idx="179">
                  <c:v>2014</c:v>
                </c:pt>
                <c:pt idx="191">
                  <c:v>2015</c:v>
                </c:pt>
                <c:pt idx="203">
                  <c:v>2016</c:v>
                </c:pt>
              </c:numCache>
            </c:numRef>
          </c:cat>
          <c:val>
            <c:numRef>
              <c:f>Лист1!$G$6:$HE$6</c:f>
              <c:numCache>
                <c:formatCode>General</c:formatCode>
                <c:ptCount val="207"/>
                <c:pt idx="2">
                  <c:v>1.1000000000000001</c:v>
                </c:pt>
                <c:pt idx="3">
                  <c:v>0.38</c:v>
                </c:pt>
                <c:pt idx="7">
                  <c:v>0</c:v>
                </c:pt>
                <c:pt idx="8">
                  <c:v>0</c:v>
                </c:pt>
                <c:pt idx="9">
                  <c:v>0</c:v>
                </c:pt>
                <c:pt idx="10">
                  <c:v>0.2</c:v>
                </c:pt>
                <c:pt idx="11">
                  <c:v>0.9</c:v>
                </c:pt>
                <c:pt idx="12">
                  <c:v>0.8</c:v>
                </c:pt>
                <c:pt idx="13">
                  <c:v>1.3</c:v>
                </c:pt>
                <c:pt idx="14">
                  <c:v>44.8</c:v>
                </c:pt>
                <c:pt idx="15">
                  <c:v>4.4000000000000004</c:v>
                </c:pt>
                <c:pt idx="16">
                  <c:v>4.5</c:v>
                </c:pt>
                <c:pt idx="17">
                  <c:v>0.5</c:v>
                </c:pt>
                <c:pt idx="18">
                  <c:v>0</c:v>
                </c:pt>
                <c:pt idx="19">
                  <c:v>0</c:v>
                </c:pt>
                <c:pt idx="20">
                  <c:v>0</c:v>
                </c:pt>
                <c:pt idx="21">
                  <c:v>3.1</c:v>
                </c:pt>
                <c:pt idx="22">
                  <c:v>7</c:v>
                </c:pt>
                <c:pt idx="23">
                  <c:v>0.5</c:v>
                </c:pt>
                <c:pt idx="24">
                  <c:v>92.857648957142857</c:v>
                </c:pt>
                <c:pt idx="25">
                  <c:v>182.76285714285709</c:v>
                </c:pt>
                <c:pt idx="26" formatCode="0.0">
                  <c:v>254.24600000000001</c:v>
                </c:pt>
                <c:pt idx="27">
                  <c:v>27</c:v>
                </c:pt>
                <c:pt idx="28">
                  <c:v>2.8571428571428572</c:v>
                </c:pt>
                <c:pt idx="29">
                  <c:v>37.142857142857153</c:v>
                </c:pt>
                <c:pt idx="30">
                  <c:v>0</c:v>
                </c:pt>
                <c:pt idx="31">
                  <c:v>0</c:v>
                </c:pt>
                <c:pt idx="32">
                  <c:v>0.1</c:v>
                </c:pt>
                <c:pt idx="33">
                  <c:v>0.13300000000000001</c:v>
                </c:pt>
                <c:pt idx="34">
                  <c:v>0.14099999999999999</c:v>
                </c:pt>
                <c:pt idx="35">
                  <c:v>0.1</c:v>
                </c:pt>
                <c:pt idx="36">
                  <c:v>4</c:v>
                </c:pt>
                <c:pt idx="37">
                  <c:v>20.3</c:v>
                </c:pt>
                <c:pt idx="38">
                  <c:v>40.700000000000003</c:v>
                </c:pt>
                <c:pt idx="39" formatCode="0.00">
                  <c:v>2.4235583471330102</c:v>
                </c:pt>
                <c:pt idx="40">
                  <c:v>1</c:v>
                </c:pt>
                <c:pt idx="41">
                  <c:v>0</c:v>
                </c:pt>
                <c:pt idx="42">
                  <c:v>0</c:v>
                </c:pt>
                <c:pt idx="43">
                  <c:v>0</c:v>
                </c:pt>
                <c:pt idx="44">
                  <c:v>0</c:v>
                </c:pt>
                <c:pt idx="45">
                  <c:v>0</c:v>
                </c:pt>
                <c:pt idx="46">
                  <c:v>0</c:v>
                </c:pt>
                <c:pt idx="47">
                  <c:v>0</c:v>
                </c:pt>
                <c:pt idx="48">
                  <c:v>1.1000000000000001</c:v>
                </c:pt>
                <c:pt idx="49">
                  <c:v>11.3</c:v>
                </c:pt>
                <c:pt idx="50">
                  <c:v>26.2</c:v>
                </c:pt>
                <c:pt idx="51">
                  <c:v>3.4</c:v>
                </c:pt>
                <c:pt idx="52">
                  <c:v>1.6</c:v>
                </c:pt>
                <c:pt idx="53">
                  <c:v>0</c:v>
                </c:pt>
                <c:pt idx="54">
                  <c:v>0</c:v>
                </c:pt>
                <c:pt idx="55">
                  <c:v>0</c:v>
                </c:pt>
                <c:pt idx="56">
                  <c:v>0</c:v>
                </c:pt>
                <c:pt idx="57">
                  <c:v>0</c:v>
                </c:pt>
                <c:pt idx="58">
                  <c:v>0.1</c:v>
                </c:pt>
                <c:pt idx="59">
                  <c:v>0.1</c:v>
                </c:pt>
                <c:pt idx="60">
                  <c:v>0.1</c:v>
                </c:pt>
                <c:pt idx="61">
                  <c:v>1.35</c:v>
                </c:pt>
                <c:pt idx="62">
                  <c:v>14</c:v>
                </c:pt>
                <c:pt idx="63">
                  <c:v>15</c:v>
                </c:pt>
                <c:pt idx="64">
                  <c:v>6.4</c:v>
                </c:pt>
                <c:pt idx="65">
                  <c:v>1.4</c:v>
                </c:pt>
                <c:pt idx="66">
                  <c:v>0</c:v>
                </c:pt>
                <c:pt idx="67">
                  <c:v>0</c:v>
                </c:pt>
                <c:pt idx="71">
                  <c:v>1.3</c:v>
                </c:pt>
                <c:pt idx="72">
                  <c:v>0.11</c:v>
                </c:pt>
                <c:pt idx="73">
                  <c:v>24.7</c:v>
                </c:pt>
                <c:pt idx="74">
                  <c:v>12</c:v>
                </c:pt>
                <c:pt idx="75">
                  <c:v>3</c:v>
                </c:pt>
                <c:pt idx="76">
                  <c:v>2.2000000000000002</c:v>
                </c:pt>
                <c:pt idx="77">
                  <c:v>1.2</c:v>
                </c:pt>
                <c:pt idx="83">
                  <c:v>8.6</c:v>
                </c:pt>
                <c:pt idx="84">
                  <c:v>5</c:v>
                </c:pt>
                <c:pt idx="85">
                  <c:v>83.9</c:v>
                </c:pt>
                <c:pt idx="86">
                  <c:v>113.3</c:v>
                </c:pt>
                <c:pt idx="87">
                  <c:v>4.3</c:v>
                </c:pt>
                <c:pt idx="88">
                  <c:v>2</c:v>
                </c:pt>
                <c:pt idx="89">
                  <c:v>1.3</c:v>
                </c:pt>
                <c:pt idx="96">
                  <c:v>1.2</c:v>
                </c:pt>
                <c:pt idx="97">
                  <c:v>15.2</c:v>
                </c:pt>
                <c:pt idx="98">
                  <c:v>44</c:v>
                </c:pt>
                <c:pt idx="99">
                  <c:v>1</c:v>
                </c:pt>
                <c:pt idx="100">
                  <c:v>2</c:v>
                </c:pt>
                <c:pt idx="101">
                  <c:v>3</c:v>
                </c:pt>
                <c:pt idx="102">
                  <c:v>0</c:v>
                </c:pt>
                <c:pt idx="107">
                  <c:v>2.8</c:v>
                </c:pt>
                <c:pt idx="108">
                  <c:v>7.1</c:v>
                </c:pt>
                <c:pt idx="109">
                  <c:v>28</c:v>
                </c:pt>
                <c:pt idx="110">
                  <c:v>73.5</c:v>
                </c:pt>
                <c:pt idx="111">
                  <c:v>5.0999999999999996</c:v>
                </c:pt>
                <c:pt idx="112">
                  <c:v>1.5</c:v>
                </c:pt>
                <c:pt idx="113">
                  <c:v>0</c:v>
                </c:pt>
                <c:pt idx="114">
                  <c:v>0</c:v>
                </c:pt>
                <c:pt idx="119">
                  <c:v>6</c:v>
                </c:pt>
                <c:pt idx="120">
                  <c:v>7.2</c:v>
                </c:pt>
                <c:pt idx="121">
                  <c:v>18</c:v>
                </c:pt>
                <c:pt idx="122">
                  <c:v>7</c:v>
                </c:pt>
                <c:pt idx="123">
                  <c:v>1.9</c:v>
                </c:pt>
                <c:pt idx="124">
                  <c:v>0.2</c:v>
                </c:pt>
                <c:pt idx="125">
                  <c:v>0.1</c:v>
                </c:pt>
                <c:pt idx="126">
                  <c:v>0</c:v>
                </c:pt>
                <c:pt idx="128">
                  <c:v>0</c:v>
                </c:pt>
                <c:pt idx="129">
                  <c:v>0</c:v>
                </c:pt>
                <c:pt idx="130">
                  <c:v>0</c:v>
                </c:pt>
                <c:pt idx="131">
                  <c:v>1.2</c:v>
                </c:pt>
                <c:pt idx="132">
                  <c:v>18</c:v>
                </c:pt>
                <c:pt idx="133">
                  <c:v>24</c:v>
                </c:pt>
                <c:pt idx="134">
                  <c:v>12.9</c:v>
                </c:pt>
                <c:pt idx="135">
                  <c:v>2.6</c:v>
                </c:pt>
                <c:pt idx="136">
                  <c:v>0.61</c:v>
                </c:pt>
                <c:pt idx="137">
                  <c:v>0.78</c:v>
                </c:pt>
                <c:pt idx="138">
                  <c:v>0.2</c:v>
                </c:pt>
                <c:pt idx="139">
                  <c:v>0</c:v>
                </c:pt>
                <c:pt idx="140">
                  <c:v>0</c:v>
                </c:pt>
                <c:pt idx="141">
                  <c:v>0</c:v>
                </c:pt>
                <c:pt idx="142">
                  <c:v>0</c:v>
                </c:pt>
                <c:pt idx="143">
                  <c:v>0</c:v>
                </c:pt>
                <c:pt idx="144">
                  <c:v>14.2</c:v>
                </c:pt>
                <c:pt idx="145">
                  <c:v>17</c:v>
                </c:pt>
                <c:pt idx="146">
                  <c:v>10.4</c:v>
                </c:pt>
                <c:pt idx="147">
                  <c:v>2.8</c:v>
                </c:pt>
                <c:pt idx="149">
                  <c:v>1.23</c:v>
                </c:pt>
                <c:pt idx="150">
                  <c:v>0.08</c:v>
                </c:pt>
                <c:pt idx="154">
                  <c:v>0</c:v>
                </c:pt>
                <c:pt idx="155">
                  <c:v>1.4</c:v>
                </c:pt>
                <c:pt idx="156">
                  <c:v>0.2</c:v>
                </c:pt>
                <c:pt idx="157">
                  <c:v>0.2</c:v>
                </c:pt>
                <c:pt idx="158">
                  <c:v>3.9</c:v>
                </c:pt>
                <c:pt idx="159">
                  <c:v>0.25</c:v>
                </c:pt>
                <c:pt idx="160">
                  <c:v>0.1</c:v>
                </c:pt>
                <c:pt idx="161">
                  <c:v>0.1</c:v>
                </c:pt>
                <c:pt idx="166">
                  <c:v>0</c:v>
                </c:pt>
                <c:pt idx="167">
                  <c:v>0</c:v>
                </c:pt>
                <c:pt idx="168">
                  <c:v>0</c:v>
                </c:pt>
                <c:pt idx="170">
                  <c:v>3.9</c:v>
                </c:pt>
                <c:pt idx="173">
                  <c:v>0.2</c:v>
                </c:pt>
                <c:pt idx="179">
                  <c:v>0.8</c:v>
                </c:pt>
                <c:pt idx="180">
                  <c:v>0.25</c:v>
                </c:pt>
                <c:pt idx="181">
                  <c:v>2.8</c:v>
                </c:pt>
                <c:pt idx="182">
                  <c:v>2</c:v>
                </c:pt>
                <c:pt idx="183">
                  <c:v>0.2</c:v>
                </c:pt>
                <c:pt idx="184">
                  <c:v>0.8</c:v>
                </c:pt>
                <c:pt idx="185">
                  <c:v>0.2</c:v>
                </c:pt>
                <c:pt idx="186">
                  <c:v>0</c:v>
                </c:pt>
                <c:pt idx="189">
                  <c:v>0.2</c:v>
                </c:pt>
                <c:pt idx="191">
                  <c:v>0.24</c:v>
                </c:pt>
                <c:pt idx="192">
                  <c:v>0.2</c:v>
                </c:pt>
                <c:pt idx="193">
                  <c:v>0.15</c:v>
                </c:pt>
                <c:pt idx="194">
                  <c:v>1.1399999999999999</c:v>
                </c:pt>
                <c:pt idx="195">
                  <c:v>3.4</c:v>
                </c:pt>
                <c:pt idx="198">
                  <c:v>0</c:v>
                </c:pt>
                <c:pt idx="203">
                  <c:v>0.16</c:v>
                </c:pt>
                <c:pt idx="204">
                  <c:v>0.08</c:v>
                </c:pt>
                <c:pt idx="205">
                  <c:v>1.56</c:v>
                </c:pt>
                <c:pt idx="206">
                  <c:v>0.1</c:v>
                </c:pt>
              </c:numCache>
            </c:numRef>
          </c:val>
          <c:smooth val="0"/>
        </c:ser>
        <c:dLbls>
          <c:showLegendKey val="0"/>
          <c:showVal val="0"/>
          <c:showCatName val="0"/>
          <c:showSerName val="0"/>
          <c:showPercent val="0"/>
          <c:showBubbleSize val="0"/>
        </c:dLbls>
        <c:marker val="1"/>
        <c:smooth val="0"/>
        <c:axId val="68483328"/>
        <c:axId val="70918144"/>
      </c:lineChart>
      <c:lineChart>
        <c:grouping val="standard"/>
        <c:varyColors val="0"/>
        <c:ser>
          <c:idx val="1"/>
          <c:order val="1"/>
          <c:tx>
            <c:strRef>
              <c:f>Лист1!$A$7:$B$7</c:f>
              <c:strCache>
                <c:ptCount val="1"/>
                <c:pt idx="0">
                  <c:v>B.ovata,mean no.m-3 adult</c:v>
                </c:pt>
              </c:strCache>
            </c:strRef>
          </c:tx>
          <c:spPr>
            <a:ln w="25400">
              <a:solidFill>
                <a:srgbClr val="C00000"/>
              </a:solidFill>
              <a:prstDash val="sysDash"/>
            </a:ln>
          </c:spPr>
          <c:marker>
            <c:symbol val="circle"/>
            <c:size val="5"/>
            <c:spPr>
              <a:solidFill>
                <a:srgbClr val="C00000"/>
              </a:solidFill>
              <a:ln>
                <a:solidFill>
                  <a:srgbClr val="000000"/>
                </a:solidFill>
                <a:prstDash val="solid"/>
              </a:ln>
            </c:spPr>
          </c:marker>
          <c:errBars>
            <c:errDir val="y"/>
            <c:errBarType val="plus"/>
            <c:errValType val="cust"/>
            <c:noEndCap val="0"/>
            <c:plus>
              <c:numRef>
                <c:f>Лист1!$B$9:$FA$9</c:f>
                <c:numCache>
                  <c:formatCode>General</c:formatCode>
                  <c:ptCount val="156"/>
                  <c:pt idx="7">
                    <c:v>1</c:v>
                  </c:pt>
                  <c:pt idx="8">
                    <c:v>1</c:v>
                  </c:pt>
                  <c:pt idx="12">
                    <c:v>0</c:v>
                  </c:pt>
                  <c:pt idx="13">
                    <c:v>0</c:v>
                  </c:pt>
                  <c:pt idx="14">
                    <c:v>0</c:v>
                  </c:pt>
                  <c:pt idx="15">
                    <c:v>0</c:v>
                  </c:pt>
                  <c:pt idx="16">
                    <c:v>0</c:v>
                  </c:pt>
                  <c:pt idx="17">
                    <c:v>0</c:v>
                  </c:pt>
                  <c:pt idx="18">
                    <c:v>0</c:v>
                  </c:pt>
                  <c:pt idx="19">
                    <c:v>0</c:v>
                  </c:pt>
                  <c:pt idx="20">
                    <c:v>0.2</c:v>
                  </c:pt>
                  <c:pt idx="21">
                    <c:v>2.2999999999999998</c:v>
                  </c:pt>
                  <c:pt idx="22">
                    <c:v>0.2</c:v>
                  </c:pt>
                  <c:pt idx="23">
                    <c:v>0</c:v>
                  </c:pt>
                  <c:pt idx="24">
                    <c:v>0</c:v>
                  </c:pt>
                  <c:pt idx="25">
                    <c:v>0</c:v>
                  </c:pt>
                  <c:pt idx="26">
                    <c:v>0</c:v>
                  </c:pt>
                  <c:pt idx="27">
                    <c:v>0</c:v>
                  </c:pt>
                  <c:pt idx="28">
                    <c:v>0</c:v>
                  </c:pt>
                  <c:pt idx="29">
                    <c:v>0</c:v>
                  </c:pt>
                  <c:pt idx="30">
                    <c:v>0</c:v>
                  </c:pt>
                  <c:pt idx="31">
                    <c:v>24</c:v>
                  </c:pt>
                  <c:pt idx="32">
                    <c:v>29</c:v>
                  </c:pt>
                  <c:pt idx="33">
                    <c:v>18</c:v>
                  </c:pt>
                  <c:pt idx="34">
                    <c:v>2</c:v>
                  </c:pt>
                  <c:pt idx="35">
                    <c:v>0</c:v>
                  </c:pt>
                  <c:pt idx="36">
                    <c:v>0</c:v>
                  </c:pt>
                  <c:pt idx="37">
                    <c:v>0</c:v>
                  </c:pt>
                  <c:pt idx="38">
                    <c:v>0</c:v>
                  </c:pt>
                  <c:pt idx="39">
                    <c:v>0</c:v>
                  </c:pt>
                  <c:pt idx="40">
                    <c:v>0</c:v>
                  </c:pt>
                  <c:pt idx="41">
                    <c:v>0</c:v>
                  </c:pt>
                  <c:pt idx="42">
                    <c:v>0</c:v>
                  </c:pt>
                  <c:pt idx="43">
                    <c:v>5</c:v>
                  </c:pt>
                  <c:pt idx="44">
                    <c:v>1</c:v>
                  </c:pt>
                  <c:pt idx="45">
                    <c:v>1</c:v>
                  </c:pt>
                  <c:pt idx="46">
                    <c:v>0</c:v>
                  </c:pt>
                  <c:pt idx="47">
                    <c:v>0</c:v>
                  </c:pt>
                  <c:pt idx="48">
                    <c:v>0</c:v>
                  </c:pt>
                  <c:pt idx="49">
                    <c:v>0</c:v>
                  </c:pt>
                  <c:pt idx="50">
                    <c:v>0</c:v>
                  </c:pt>
                  <c:pt idx="51">
                    <c:v>0</c:v>
                  </c:pt>
                  <c:pt idx="52">
                    <c:v>0</c:v>
                  </c:pt>
                  <c:pt idx="53">
                    <c:v>0</c:v>
                  </c:pt>
                  <c:pt idx="54">
                    <c:v>0</c:v>
                  </c:pt>
                  <c:pt idx="55">
                    <c:v>1.4</c:v>
                  </c:pt>
                  <c:pt idx="56">
                    <c:v>2</c:v>
                  </c:pt>
                  <c:pt idx="57">
                    <c:v>1</c:v>
                  </c:pt>
                  <c:pt idx="58">
                    <c:v>0.1</c:v>
                  </c:pt>
                  <c:pt idx="59">
                    <c:v>0</c:v>
                  </c:pt>
                  <c:pt idx="60">
                    <c:v>0</c:v>
                  </c:pt>
                  <c:pt idx="61">
                    <c:v>0</c:v>
                  </c:pt>
                  <c:pt idx="62">
                    <c:v>0</c:v>
                  </c:pt>
                  <c:pt idx="63">
                    <c:v>0</c:v>
                  </c:pt>
                  <c:pt idx="64">
                    <c:v>0</c:v>
                  </c:pt>
                  <c:pt idx="65">
                    <c:v>0</c:v>
                  </c:pt>
                  <c:pt idx="66">
                    <c:v>0</c:v>
                  </c:pt>
                  <c:pt idx="67">
                    <c:v>0</c:v>
                  </c:pt>
                  <c:pt idx="68">
                    <c:v>0.1</c:v>
                  </c:pt>
                  <c:pt idx="69">
                    <c:v>1.4</c:v>
                  </c:pt>
                  <c:pt idx="70">
                    <c:v>0.5</c:v>
                  </c:pt>
                  <c:pt idx="71">
                    <c:v>0</c:v>
                  </c:pt>
                  <c:pt idx="72">
                    <c:v>0</c:v>
                  </c:pt>
                  <c:pt idx="76">
                    <c:v>0</c:v>
                  </c:pt>
                  <c:pt idx="77">
                    <c:v>0</c:v>
                  </c:pt>
                  <c:pt idx="78">
                    <c:v>0</c:v>
                  </c:pt>
                  <c:pt idx="79">
                    <c:v>1.8</c:v>
                  </c:pt>
                  <c:pt idx="80">
                    <c:v>3.1</c:v>
                  </c:pt>
                  <c:pt idx="81">
                    <c:v>0.8</c:v>
                  </c:pt>
                  <c:pt idx="82">
                    <c:v>1</c:v>
                  </c:pt>
                  <c:pt idx="83">
                    <c:v>0</c:v>
                  </c:pt>
                  <c:pt idx="84">
                    <c:v>0</c:v>
                  </c:pt>
                  <c:pt idx="85">
                    <c:v>0</c:v>
                  </c:pt>
                  <c:pt idx="86">
                    <c:v>0</c:v>
                  </c:pt>
                  <c:pt idx="87">
                    <c:v>0</c:v>
                  </c:pt>
                  <c:pt idx="88">
                    <c:v>0</c:v>
                  </c:pt>
                  <c:pt idx="89">
                    <c:v>0</c:v>
                  </c:pt>
                  <c:pt idx="90">
                    <c:v>0.3</c:v>
                  </c:pt>
                  <c:pt idx="91">
                    <c:v>4.0999999999999996</c:v>
                  </c:pt>
                  <c:pt idx="92">
                    <c:v>2.2999999999999998</c:v>
                  </c:pt>
                  <c:pt idx="93">
                    <c:v>8</c:v>
                  </c:pt>
                  <c:pt idx="94">
                    <c:v>1</c:v>
                  </c:pt>
                  <c:pt idx="95">
                    <c:v>0</c:v>
                  </c:pt>
                  <c:pt idx="96">
                    <c:v>0</c:v>
                  </c:pt>
                  <c:pt idx="97">
                    <c:v>0</c:v>
                  </c:pt>
                  <c:pt idx="98">
                    <c:v>0</c:v>
                  </c:pt>
                  <c:pt idx="99">
                    <c:v>0</c:v>
                  </c:pt>
                  <c:pt idx="100">
                    <c:v>0</c:v>
                  </c:pt>
                  <c:pt idx="101">
                    <c:v>0</c:v>
                  </c:pt>
                  <c:pt idx="102">
                    <c:v>0</c:v>
                  </c:pt>
                  <c:pt idx="103">
                    <c:v>2.1</c:v>
                  </c:pt>
                  <c:pt idx="104">
                    <c:v>20</c:v>
                  </c:pt>
                  <c:pt idx="105">
                    <c:v>9</c:v>
                  </c:pt>
                  <c:pt idx="106">
                    <c:v>10</c:v>
                  </c:pt>
                  <c:pt idx="107">
                    <c:v>0</c:v>
                  </c:pt>
                  <c:pt idx="108">
                    <c:v>0</c:v>
                  </c:pt>
                  <c:pt idx="109">
                    <c:v>0</c:v>
                  </c:pt>
                  <c:pt idx="110">
                    <c:v>0</c:v>
                  </c:pt>
                  <c:pt idx="111">
                    <c:v>0</c:v>
                  </c:pt>
                  <c:pt idx="112">
                    <c:v>0</c:v>
                  </c:pt>
                  <c:pt idx="113">
                    <c:v>0</c:v>
                  </c:pt>
                  <c:pt idx="114">
                    <c:v>0</c:v>
                  </c:pt>
                  <c:pt idx="115">
                    <c:v>3.2</c:v>
                  </c:pt>
                  <c:pt idx="116">
                    <c:v>5.6</c:v>
                  </c:pt>
                  <c:pt idx="117">
                    <c:v>2</c:v>
                  </c:pt>
                  <c:pt idx="118">
                    <c:v>1</c:v>
                  </c:pt>
                  <c:pt idx="119">
                    <c:v>0</c:v>
                  </c:pt>
                  <c:pt idx="120">
                    <c:v>0</c:v>
                  </c:pt>
                  <c:pt idx="121">
                    <c:v>0</c:v>
                  </c:pt>
                  <c:pt idx="122">
                    <c:v>0</c:v>
                  </c:pt>
                  <c:pt idx="123">
                    <c:v>0</c:v>
                  </c:pt>
                  <c:pt idx="124">
                    <c:v>0</c:v>
                  </c:pt>
                  <c:pt idx="125">
                    <c:v>0</c:v>
                  </c:pt>
                  <c:pt idx="126">
                    <c:v>1.2</c:v>
                  </c:pt>
                  <c:pt idx="127">
                    <c:v>2</c:v>
                  </c:pt>
                  <c:pt idx="128">
                    <c:v>0.2</c:v>
                  </c:pt>
                  <c:pt idx="129">
                    <c:v>0.4</c:v>
                  </c:pt>
                  <c:pt idx="130">
                    <c:v>0</c:v>
                  </c:pt>
                  <c:pt idx="131">
                    <c:v>0</c:v>
                  </c:pt>
                  <c:pt idx="132">
                    <c:v>0</c:v>
                  </c:pt>
                  <c:pt idx="133">
                    <c:v>0</c:v>
                  </c:pt>
                  <c:pt idx="134">
                    <c:v>0</c:v>
                  </c:pt>
                  <c:pt idx="135">
                    <c:v>0</c:v>
                  </c:pt>
                  <c:pt idx="136">
                    <c:v>0</c:v>
                  </c:pt>
                  <c:pt idx="137">
                    <c:v>0</c:v>
                  </c:pt>
                  <c:pt idx="138">
                    <c:v>0.1</c:v>
                  </c:pt>
                  <c:pt idx="139">
                    <c:v>2.1</c:v>
                  </c:pt>
                  <c:pt idx="140">
                    <c:v>12</c:v>
                  </c:pt>
                  <c:pt idx="141">
                    <c:v>6</c:v>
                  </c:pt>
                  <c:pt idx="142">
                    <c:v>1</c:v>
                  </c:pt>
                  <c:pt idx="143">
                    <c:v>0</c:v>
                  </c:pt>
                  <c:pt idx="144">
                    <c:v>0</c:v>
                  </c:pt>
                  <c:pt idx="145">
                    <c:v>0</c:v>
                  </c:pt>
                  <c:pt idx="146">
                    <c:v>0</c:v>
                  </c:pt>
                  <c:pt idx="147">
                    <c:v>0</c:v>
                  </c:pt>
                  <c:pt idx="148">
                    <c:v>0</c:v>
                  </c:pt>
                  <c:pt idx="149">
                    <c:v>0</c:v>
                  </c:pt>
                  <c:pt idx="150">
                    <c:v>2.1</c:v>
                  </c:pt>
                  <c:pt idx="151">
                    <c:v>3</c:v>
                  </c:pt>
                  <c:pt idx="152">
                    <c:v>2</c:v>
                  </c:pt>
                  <c:pt idx="154">
                    <c:v>1</c:v>
                  </c:pt>
                  <c:pt idx="155">
                    <c:v>0.2</c:v>
                  </c:pt>
                </c:numCache>
              </c:numRef>
            </c:plus>
            <c:spPr>
              <a:ln w="12700">
                <a:solidFill>
                  <a:srgbClr val="000000"/>
                </a:solidFill>
                <a:prstDash val="solid"/>
              </a:ln>
            </c:spPr>
          </c:errBars>
          <c:cat>
            <c:numRef>
              <c:f>Лист1!$B$5:$FA$5</c:f>
              <c:numCache>
                <c:formatCode>General</c:formatCode>
                <c:ptCount val="156"/>
                <c:pt idx="1">
                  <c:v>1999</c:v>
                </c:pt>
                <c:pt idx="12">
                  <c:v>2000</c:v>
                </c:pt>
                <c:pt idx="24">
                  <c:v>2001</c:v>
                </c:pt>
                <c:pt idx="36">
                  <c:v>2002</c:v>
                </c:pt>
                <c:pt idx="48">
                  <c:v>2003</c:v>
                </c:pt>
                <c:pt idx="60">
                  <c:v>2004</c:v>
                </c:pt>
                <c:pt idx="72">
                  <c:v>2005</c:v>
                </c:pt>
                <c:pt idx="84">
                  <c:v>2006</c:v>
                </c:pt>
                <c:pt idx="96">
                  <c:v>2007</c:v>
                </c:pt>
                <c:pt idx="108">
                  <c:v>2008</c:v>
                </c:pt>
                <c:pt idx="120">
                  <c:v>2009</c:v>
                </c:pt>
                <c:pt idx="132">
                  <c:v>2010</c:v>
                </c:pt>
                <c:pt idx="144">
                  <c:v>2011</c:v>
                </c:pt>
              </c:numCache>
            </c:numRef>
          </c:cat>
          <c:val>
            <c:numRef>
              <c:f>Лист1!$I$7:$HH$7</c:f>
              <c:numCache>
                <c:formatCode>General</c:formatCode>
                <c:ptCount val="208"/>
                <c:pt idx="0">
                  <c:v>0.9</c:v>
                </c:pt>
                <c:pt idx="1">
                  <c:v>0.16</c:v>
                </c:pt>
                <c:pt idx="5">
                  <c:v>0</c:v>
                </c:pt>
                <c:pt idx="6">
                  <c:v>0</c:v>
                </c:pt>
                <c:pt idx="7">
                  <c:v>0</c:v>
                </c:pt>
                <c:pt idx="8">
                  <c:v>0</c:v>
                </c:pt>
                <c:pt idx="9">
                  <c:v>0</c:v>
                </c:pt>
                <c:pt idx="10">
                  <c:v>0</c:v>
                </c:pt>
                <c:pt idx="11">
                  <c:v>0</c:v>
                </c:pt>
                <c:pt idx="13">
                  <c:v>0.66</c:v>
                </c:pt>
                <c:pt idx="14">
                  <c:v>23.5</c:v>
                </c:pt>
                <c:pt idx="15">
                  <c:v>1</c:v>
                </c:pt>
                <c:pt idx="16">
                  <c:v>0</c:v>
                </c:pt>
                <c:pt idx="17">
                  <c:v>0</c:v>
                </c:pt>
                <c:pt idx="18">
                  <c:v>0</c:v>
                </c:pt>
                <c:pt idx="19">
                  <c:v>0</c:v>
                </c:pt>
                <c:pt idx="20">
                  <c:v>0</c:v>
                </c:pt>
                <c:pt idx="21">
                  <c:v>0</c:v>
                </c:pt>
                <c:pt idx="22">
                  <c:v>0</c:v>
                </c:pt>
                <c:pt idx="23">
                  <c:v>0</c:v>
                </c:pt>
                <c:pt idx="24">
                  <c:v>41.9</c:v>
                </c:pt>
                <c:pt idx="25">
                  <c:v>67.66</c:v>
                </c:pt>
                <c:pt idx="26">
                  <c:v>28.5</c:v>
                </c:pt>
                <c:pt idx="27">
                  <c:v>1.5714285714285721</c:v>
                </c:pt>
                <c:pt idx="28">
                  <c:v>0</c:v>
                </c:pt>
                <c:pt idx="29">
                  <c:v>0</c:v>
                </c:pt>
                <c:pt idx="30">
                  <c:v>0</c:v>
                </c:pt>
                <c:pt idx="31">
                  <c:v>0</c:v>
                </c:pt>
                <c:pt idx="32">
                  <c:v>0</c:v>
                </c:pt>
                <c:pt idx="33">
                  <c:v>0</c:v>
                </c:pt>
                <c:pt idx="34">
                  <c:v>0</c:v>
                </c:pt>
                <c:pt idx="36">
                  <c:v>7.2</c:v>
                </c:pt>
                <c:pt idx="37">
                  <c:v>1.45</c:v>
                </c:pt>
                <c:pt idx="38">
                  <c:v>2.6</c:v>
                </c:pt>
                <c:pt idx="39">
                  <c:v>0.5</c:v>
                </c:pt>
                <c:pt idx="40">
                  <c:v>0</c:v>
                </c:pt>
                <c:pt idx="41">
                  <c:v>0</c:v>
                </c:pt>
                <c:pt idx="42">
                  <c:v>0</c:v>
                </c:pt>
                <c:pt idx="43">
                  <c:v>0</c:v>
                </c:pt>
                <c:pt idx="44">
                  <c:v>0</c:v>
                </c:pt>
                <c:pt idx="45">
                  <c:v>0</c:v>
                </c:pt>
                <c:pt idx="46">
                  <c:v>0</c:v>
                </c:pt>
                <c:pt idx="47">
                  <c:v>0</c:v>
                </c:pt>
                <c:pt idx="48">
                  <c:v>12.2</c:v>
                </c:pt>
                <c:pt idx="49">
                  <c:v>2.69</c:v>
                </c:pt>
                <c:pt idx="50">
                  <c:v>1.23</c:v>
                </c:pt>
                <c:pt idx="51">
                  <c:v>0.37</c:v>
                </c:pt>
                <c:pt idx="52">
                  <c:v>0</c:v>
                </c:pt>
                <c:pt idx="53">
                  <c:v>0</c:v>
                </c:pt>
                <c:pt idx="54">
                  <c:v>0</c:v>
                </c:pt>
                <c:pt idx="55">
                  <c:v>0</c:v>
                </c:pt>
                <c:pt idx="56">
                  <c:v>0</c:v>
                </c:pt>
                <c:pt idx="57">
                  <c:v>0</c:v>
                </c:pt>
                <c:pt idx="58">
                  <c:v>0</c:v>
                </c:pt>
                <c:pt idx="59">
                  <c:v>0</c:v>
                </c:pt>
                <c:pt idx="60">
                  <c:v>0</c:v>
                </c:pt>
                <c:pt idx="61">
                  <c:v>1.2</c:v>
                </c:pt>
                <c:pt idx="62">
                  <c:v>9.1</c:v>
                </c:pt>
                <c:pt idx="63">
                  <c:v>2.1</c:v>
                </c:pt>
                <c:pt idx="64">
                  <c:v>0</c:v>
                </c:pt>
                <c:pt idx="72">
                  <c:v>19.7</c:v>
                </c:pt>
                <c:pt idx="73">
                  <c:v>32.4</c:v>
                </c:pt>
                <c:pt idx="74">
                  <c:v>8.3000000000000007</c:v>
                </c:pt>
                <c:pt idx="75">
                  <c:v>1.8</c:v>
                </c:pt>
                <c:pt idx="76">
                  <c:v>0</c:v>
                </c:pt>
                <c:pt idx="77">
                  <c:v>0</c:v>
                </c:pt>
                <c:pt idx="78">
                  <c:v>0</c:v>
                </c:pt>
                <c:pt idx="79">
                  <c:v>0</c:v>
                </c:pt>
                <c:pt idx="80">
                  <c:v>0</c:v>
                </c:pt>
                <c:pt idx="81">
                  <c:v>0</c:v>
                </c:pt>
                <c:pt idx="82">
                  <c:v>0</c:v>
                </c:pt>
                <c:pt idx="83">
                  <c:v>3.5</c:v>
                </c:pt>
                <c:pt idx="84">
                  <c:v>41.6</c:v>
                </c:pt>
                <c:pt idx="85">
                  <c:v>21.9</c:v>
                </c:pt>
                <c:pt idx="86">
                  <c:v>14.9</c:v>
                </c:pt>
                <c:pt idx="87">
                  <c:v>1.4</c:v>
                </c:pt>
                <c:pt idx="88">
                  <c:v>0</c:v>
                </c:pt>
                <c:pt idx="89">
                  <c:v>0</c:v>
                </c:pt>
                <c:pt idx="90">
                  <c:v>0</c:v>
                </c:pt>
                <c:pt idx="91">
                  <c:v>0</c:v>
                </c:pt>
                <c:pt idx="92">
                  <c:v>0</c:v>
                </c:pt>
                <c:pt idx="93">
                  <c:v>0</c:v>
                </c:pt>
                <c:pt idx="94">
                  <c:v>0</c:v>
                </c:pt>
                <c:pt idx="95">
                  <c:v>0</c:v>
                </c:pt>
                <c:pt idx="96">
                  <c:v>8</c:v>
                </c:pt>
                <c:pt idx="97">
                  <c:v>31</c:v>
                </c:pt>
                <c:pt idx="98">
                  <c:v>18</c:v>
                </c:pt>
                <c:pt idx="99">
                  <c:v>14</c:v>
                </c:pt>
                <c:pt idx="100">
                  <c:v>0</c:v>
                </c:pt>
                <c:pt idx="101">
                  <c:v>0</c:v>
                </c:pt>
                <c:pt idx="102">
                  <c:v>0</c:v>
                </c:pt>
                <c:pt idx="103">
                  <c:v>0</c:v>
                </c:pt>
                <c:pt idx="104">
                  <c:v>0</c:v>
                </c:pt>
                <c:pt idx="105">
                  <c:v>0</c:v>
                </c:pt>
                <c:pt idx="106">
                  <c:v>0</c:v>
                </c:pt>
                <c:pt idx="107">
                  <c:v>0</c:v>
                </c:pt>
                <c:pt idx="108">
                  <c:v>6.3</c:v>
                </c:pt>
                <c:pt idx="109">
                  <c:v>19.899999999999999</c:v>
                </c:pt>
                <c:pt idx="110">
                  <c:v>2.8</c:v>
                </c:pt>
                <c:pt idx="111">
                  <c:v>1</c:v>
                </c:pt>
                <c:pt idx="112">
                  <c:v>0</c:v>
                </c:pt>
                <c:pt idx="113">
                  <c:v>0</c:v>
                </c:pt>
                <c:pt idx="114">
                  <c:v>0</c:v>
                </c:pt>
                <c:pt idx="115">
                  <c:v>0</c:v>
                </c:pt>
                <c:pt idx="116">
                  <c:v>0</c:v>
                </c:pt>
                <c:pt idx="117">
                  <c:v>0</c:v>
                </c:pt>
                <c:pt idx="118">
                  <c:v>0</c:v>
                </c:pt>
                <c:pt idx="119">
                  <c:v>3</c:v>
                </c:pt>
                <c:pt idx="120">
                  <c:v>5</c:v>
                </c:pt>
                <c:pt idx="121">
                  <c:v>4</c:v>
                </c:pt>
                <c:pt idx="122">
                  <c:v>5.6</c:v>
                </c:pt>
                <c:pt idx="123">
                  <c:v>0.45</c:v>
                </c:pt>
                <c:pt idx="124">
                  <c:v>0</c:v>
                </c:pt>
                <c:pt idx="125">
                  <c:v>0</c:v>
                </c:pt>
                <c:pt idx="126">
                  <c:v>0</c:v>
                </c:pt>
                <c:pt idx="127">
                  <c:v>0</c:v>
                </c:pt>
                <c:pt idx="128">
                  <c:v>0</c:v>
                </c:pt>
                <c:pt idx="129">
                  <c:v>0</c:v>
                </c:pt>
                <c:pt idx="130">
                  <c:v>0</c:v>
                </c:pt>
                <c:pt idx="131">
                  <c:v>0.12</c:v>
                </c:pt>
                <c:pt idx="132">
                  <c:v>14.6</c:v>
                </c:pt>
                <c:pt idx="133">
                  <c:v>15.35</c:v>
                </c:pt>
                <c:pt idx="134">
                  <c:v>10</c:v>
                </c:pt>
                <c:pt idx="135">
                  <c:v>1.2</c:v>
                </c:pt>
                <c:pt idx="136">
                  <c:v>0</c:v>
                </c:pt>
                <c:pt idx="137">
                  <c:v>0</c:v>
                </c:pt>
                <c:pt idx="138">
                  <c:v>0</c:v>
                </c:pt>
                <c:pt idx="139">
                  <c:v>0</c:v>
                </c:pt>
                <c:pt idx="140">
                  <c:v>0</c:v>
                </c:pt>
                <c:pt idx="141">
                  <c:v>0</c:v>
                </c:pt>
                <c:pt idx="142">
                  <c:v>0</c:v>
                </c:pt>
                <c:pt idx="143">
                  <c:v>5.56</c:v>
                </c:pt>
                <c:pt idx="144">
                  <c:v>14</c:v>
                </c:pt>
                <c:pt idx="145">
                  <c:v>5.3199999999999976</c:v>
                </c:pt>
                <c:pt idx="147">
                  <c:v>1.2</c:v>
                </c:pt>
                <c:pt idx="148">
                  <c:v>2.5299999999999998</c:v>
                </c:pt>
                <c:pt idx="152">
                  <c:v>0</c:v>
                </c:pt>
                <c:pt idx="153">
                  <c:v>1.2</c:v>
                </c:pt>
                <c:pt idx="154">
                  <c:v>0.1</c:v>
                </c:pt>
                <c:pt idx="155">
                  <c:v>0.1</c:v>
                </c:pt>
                <c:pt idx="156">
                  <c:v>0.6</c:v>
                </c:pt>
                <c:pt idx="157">
                  <c:v>0.15</c:v>
                </c:pt>
                <c:pt idx="158">
                  <c:v>0.2</c:v>
                </c:pt>
                <c:pt idx="159">
                  <c:v>0.2</c:v>
                </c:pt>
                <c:pt idx="164">
                  <c:v>0</c:v>
                </c:pt>
                <c:pt idx="165">
                  <c:v>0</c:v>
                </c:pt>
                <c:pt idx="166">
                  <c:v>0</c:v>
                </c:pt>
                <c:pt idx="168">
                  <c:v>4.2</c:v>
                </c:pt>
                <c:pt idx="171">
                  <c:v>0.1</c:v>
                </c:pt>
                <c:pt idx="177">
                  <c:v>0.2</c:v>
                </c:pt>
                <c:pt idx="178">
                  <c:v>0.2</c:v>
                </c:pt>
                <c:pt idx="179">
                  <c:v>2.6</c:v>
                </c:pt>
                <c:pt idx="180">
                  <c:v>2.1</c:v>
                </c:pt>
                <c:pt idx="181">
                  <c:v>0.2</c:v>
                </c:pt>
                <c:pt idx="182">
                  <c:v>0.6</c:v>
                </c:pt>
                <c:pt idx="183">
                  <c:v>0.2</c:v>
                </c:pt>
                <c:pt idx="184">
                  <c:v>0</c:v>
                </c:pt>
                <c:pt idx="187">
                  <c:v>0.1</c:v>
                </c:pt>
                <c:pt idx="189">
                  <c:v>0.25</c:v>
                </c:pt>
                <c:pt idx="190">
                  <c:v>0.2</c:v>
                </c:pt>
                <c:pt idx="191">
                  <c:v>0.1</c:v>
                </c:pt>
                <c:pt idx="192">
                  <c:v>1.2</c:v>
                </c:pt>
                <c:pt idx="193">
                  <c:v>1.4</c:v>
                </c:pt>
                <c:pt idx="196">
                  <c:v>0</c:v>
                </c:pt>
                <c:pt idx="201">
                  <c:v>0.1</c:v>
                </c:pt>
                <c:pt idx="202">
                  <c:v>0.05</c:v>
                </c:pt>
                <c:pt idx="203">
                  <c:v>1.8</c:v>
                </c:pt>
                <c:pt idx="204">
                  <c:v>0.3</c:v>
                </c:pt>
                <c:pt idx="207">
                  <c:v>0</c:v>
                </c:pt>
              </c:numCache>
            </c:numRef>
          </c:val>
          <c:smooth val="0"/>
        </c:ser>
        <c:dLbls>
          <c:showLegendKey val="0"/>
          <c:showVal val="0"/>
          <c:showCatName val="0"/>
          <c:showSerName val="0"/>
          <c:showPercent val="0"/>
          <c:showBubbleSize val="0"/>
        </c:dLbls>
        <c:marker val="1"/>
        <c:smooth val="0"/>
        <c:axId val="70920064"/>
        <c:axId val="70921600"/>
      </c:lineChart>
      <c:catAx>
        <c:axId val="68483328"/>
        <c:scaling>
          <c:orientation val="minMax"/>
        </c:scaling>
        <c:delete val="0"/>
        <c:axPos val="b"/>
        <c:numFmt formatCode="@" sourceLinked="0"/>
        <c:majorTickMark val="out"/>
        <c:minorTickMark val="none"/>
        <c:tickLblPos val="nextTo"/>
        <c:spPr>
          <a:ln w="3175">
            <a:solidFill>
              <a:srgbClr val="808080"/>
            </a:solidFill>
            <a:prstDash val="solid"/>
          </a:ln>
        </c:spPr>
        <c:txPr>
          <a:bodyPr rot="5400000" vert="horz"/>
          <a:lstStyle/>
          <a:p>
            <a:pPr>
              <a:defRPr sz="1100" b="1" i="0" u="none" strike="noStrike" baseline="0">
                <a:solidFill>
                  <a:srgbClr val="000000"/>
                </a:solidFill>
                <a:latin typeface="Calibri"/>
                <a:ea typeface="Calibri"/>
                <a:cs typeface="Calibri"/>
              </a:defRPr>
            </a:pPr>
            <a:endParaRPr lang="ru-RU"/>
          </a:p>
        </c:txPr>
        <c:crossAx val="70918144"/>
        <c:crosses val="autoZero"/>
        <c:auto val="1"/>
        <c:lblAlgn val="ctr"/>
        <c:lblOffset val="100"/>
        <c:noMultiLvlLbl val="0"/>
      </c:catAx>
      <c:valAx>
        <c:axId val="70918144"/>
        <c:scaling>
          <c:orientation val="minMax"/>
        </c:scaling>
        <c:delete val="0"/>
        <c:axPos val="l"/>
        <c:title>
          <c:tx>
            <c:rich>
              <a:bodyPr/>
              <a:lstStyle/>
              <a:p>
                <a:pPr algn="ctr" rtl="0">
                  <a:defRPr lang="en-GB" sz="2400" b="1" i="1" u="none" strike="noStrike" kern="1200" baseline="0">
                    <a:solidFill>
                      <a:srgbClr val="0070C0"/>
                    </a:solidFill>
                    <a:latin typeface="Calibri"/>
                    <a:ea typeface="Calibri"/>
                    <a:cs typeface="Calibri"/>
                  </a:defRPr>
                </a:pPr>
                <a:r>
                  <a:rPr lang="en-GB" sz="2400" b="1" i="1" u="none" strike="noStrike" kern="1200" baseline="0">
                    <a:solidFill>
                      <a:srgbClr val="0070C0"/>
                    </a:solidFill>
                    <a:latin typeface="Calibri"/>
                    <a:ea typeface="Calibri"/>
                    <a:cs typeface="Calibri"/>
                  </a:rPr>
                  <a:t> Adult M. leidyi, mean  no. m-3</a:t>
                </a:r>
              </a:p>
              <a:p>
                <a:pPr algn="ctr" rtl="0">
                  <a:defRPr lang="en-GB" sz="2400" b="1" i="1" u="none" strike="noStrike" kern="1200" baseline="0">
                    <a:solidFill>
                      <a:srgbClr val="0070C0"/>
                    </a:solidFill>
                    <a:latin typeface="Calibri"/>
                    <a:ea typeface="Calibri"/>
                    <a:cs typeface="Calibri"/>
                  </a:defRPr>
                </a:pPr>
                <a:endParaRPr lang="en-GB" sz="2400" b="1" i="1" u="none" strike="noStrike" kern="1200" baseline="0">
                  <a:solidFill>
                    <a:srgbClr val="0070C0"/>
                  </a:solidFill>
                  <a:latin typeface="Calibri"/>
                  <a:ea typeface="Calibri"/>
                  <a:cs typeface="Calibri"/>
                </a:endParaRPr>
              </a:p>
            </c:rich>
          </c:tx>
          <c:layout>
            <c:manualLayout>
              <c:xMode val="edge"/>
              <c:yMode val="edge"/>
              <c:x val="1.57210389296737E-3"/>
              <c:y val="0.15663728960485401"/>
            </c:manualLayout>
          </c:layout>
          <c:overlay val="0"/>
          <c:spPr>
            <a:noFill/>
            <a:ln w="25400">
              <a:noFill/>
            </a:ln>
          </c:spPr>
        </c:title>
        <c:numFmt formatCode="General" sourceLinked="1"/>
        <c:majorTickMark val="out"/>
        <c:minorTickMark val="none"/>
        <c:tickLblPos val="nextTo"/>
        <c:spPr>
          <a:ln w="3175">
            <a:solidFill>
              <a:srgbClr val="808080"/>
            </a:solidFill>
            <a:prstDash val="solid"/>
          </a:ln>
        </c:spPr>
        <c:txPr>
          <a:bodyPr rot="0" vert="horz"/>
          <a:lstStyle/>
          <a:p>
            <a:pPr>
              <a:defRPr sz="1200" b="0" i="0" u="none" strike="noStrike" baseline="0">
                <a:solidFill>
                  <a:srgbClr val="000000"/>
                </a:solidFill>
                <a:latin typeface="Calibri"/>
                <a:ea typeface="Calibri"/>
                <a:cs typeface="Calibri"/>
              </a:defRPr>
            </a:pPr>
            <a:endParaRPr lang="ru-RU"/>
          </a:p>
        </c:txPr>
        <c:crossAx val="68483328"/>
        <c:crosses val="autoZero"/>
        <c:crossBetween val="between"/>
      </c:valAx>
      <c:catAx>
        <c:axId val="70920064"/>
        <c:scaling>
          <c:orientation val="minMax"/>
        </c:scaling>
        <c:delete val="1"/>
        <c:axPos val="b"/>
        <c:numFmt formatCode="General" sourceLinked="1"/>
        <c:majorTickMark val="out"/>
        <c:minorTickMark val="none"/>
        <c:tickLblPos val="nextTo"/>
        <c:crossAx val="70921600"/>
        <c:crosses val="autoZero"/>
        <c:auto val="1"/>
        <c:lblAlgn val="ctr"/>
        <c:lblOffset val="100"/>
        <c:noMultiLvlLbl val="0"/>
      </c:catAx>
      <c:valAx>
        <c:axId val="70921600"/>
        <c:scaling>
          <c:orientation val="minMax"/>
          <c:max val="80"/>
          <c:min val="0"/>
        </c:scaling>
        <c:delete val="0"/>
        <c:axPos val="r"/>
        <c:title>
          <c:tx>
            <c:rich>
              <a:bodyPr/>
              <a:lstStyle/>
              <a:p>
                <a:pPr>
                  <a:defRPr sz="2400" b="0" i="0" u="none" strike="noStrike" baseline="0">
                    <a:solidFill>
                      <a:srgbClr val="C00000"/>
                    </a:solidFill>
                    <a:latin typeface="Calibri"/>
                    <a:ea typeface="Calibri"/>
                    <a:cs typeface="Calibri"/>
                  </a:defRPr>
                </a:pPr>
                <a:r>
                  <a:rPr lang="en-GB" sz="2400" b="1" i="0" u="none" strike="noStrike" baseline="0">
                    <a:solidFill>
                      <a:srgbClr val="C00000"/>
                    </a:solidFill>
                    <a:latin typeface="Calibri"/>
                  </a:rPr>
                  <a:t>Adult</a:t>
                </a:r>
                <a:r>
                  <a:rPr lang="en-GB" sz="2400" b="1" i="1" u="none" strike="noStrike" baseline="0">
                    <a:solidFill>
                      <a:srgbClr val="C00000"/>
                    </a:solidFill>
                    <a:latin typeface="Calibri"/>
                  </a:rPr>
                  <a:t> B.ovata </a:t>
                </a:r>
                <a:r>
                  <a:rPr lang="en-GB" sz="2400" b="1" i="0" u="none" strike="noStrike" baseline="0">
                    <a:solidFill>
                      <a:srgbClr val="C00000"/>
                    </a:solidFill>
                    <a:latin typeface="Calibri"/>
                  </a:rPr>
                  <a:t>, mean no. m</a:t>
                </a:r>
                <a:r>
                  <a:rPr lang="en-GB" sz="2400" b="1" i="0" u="none" strike="noStrike" baseline="30000">
                    <a:solidFill>
                      <a:srgbClr val="C00000"/>
                    </a:solidFill>
                    <a:latin typeface="Calibri"/>
                  </a:rPr>
                  <a:t>-3</a:t>
                </a:r>
              </a:p>
            </c:rich>
          </c:tx>
          <c:layout>
            <c:manualLayout>
              <c:xMode val="edge"/>
              <c:yMode val="edge"/>
              <c:x val="0.96161586026374601"/>
              <c:y val="0.150482795155193"/>
            </c:manualLayout>
          </c:layout>
          <c:overlay val="0"/>
          <c:spPr>
            <a:noFill/>
            <a:ln w="25400">
              <a:noFill/>
            </a:ln>
          </c:spPr>
        </c:title>
        <c:numFmt formatCode="General" sourceLinked="1"/>
        <c:majorTickMark val="out"/>
        <c:minorTickMark val="none"/>
        <c:tickLblPos val="nextTo"/>
        <c:spPr>
          <a:ln w="3175">
            <a:solidFill>
              <a:srgbClr val="808080"/>
            </a:solidFill>
            <a:prstDash val="solid"/>
          </a:ln>
        </c:spPr>
        <c:txPr>
          <a:bodyPr rot="0" vert="horz"/>
          <a:lstStyle/>
          <a:p>
            <a:pPr>
              <a:defRPr sz="1200" b="0" i="0" u="none" strike="noStrike" baseline="0">
                <a:solidFill>
                  <a:srgbClr val="000000"/>
                </a:solidFill>
                <a:latin typeface="Calibri"/>
                <a:ea typeface="Calibri"/>
                <a:cs typeface="Calibri"/>
              </a:defRPr>
            </a:pPr>
            <a:endParaRPr lang="ru-RU"/>
          </a:p>
        </c:txPr>
        <c:crossAx val="70920064"/>
        <c:crosses val="max"/>
        <c:crossBetween val="between"/>
      </c:valAx>
      <c:spPr>
        <a:solidFill>
          <a:srgbClr val="FFFFFF"/>
        </a:solidFill>
        <a:ln w="25400">
          <a:noFill/>
        </a:ln>
      </c:spPr>
    </c:plotArea>
    <c:legend>
      <c:legendPos val="r"/>
      <c:layout>
        <c:manualLayout>
          <c:xMode val="edge"/>
          <c:yMode val="edge"/>
          <c:x val="9.0663058186738796E-2"/>
          <c:y val="0.91055142189795102"/>
          <c:w val="0.81732127191814197"/>
          <c:h val="6.8807339449541302E-2"/>
        </c:manualLayout>
      </c:layout>
      <c:overlay val="0"/>
      <c:spPr>
        <a:noFill/>
        <a:ln w="25400">
          <a:noFill/>
        </a:ln>
      </c:spPr>
      <c:txPr>
        <a:bodyPr/>
        <a:lstStyle/>
        <a:p>
          <a:pPr>
            <a:defRPr sz="1400" b="0" i="0" u="none" strike="noStrike" baseline="0">
              <a:solidFill>
                <a:srgbClr val="000000"/>
              </a:solidFill>
              <a:latin typeface="Calibri"/>
              <a:ea typeface="Calibri"/>
              <a:cs typeface="Calibri"/>
            </a:defRPr>
          </a:pPr>
          <a:endParaRPr lang="ru-RU"/>
        </a:p>
      </c:txPr>
    </c:legend>
    <c:plotVisOnly val="1"/>
    <c:dispBlanksAs val="span"/>
    <c:showDLblsOverMax val="0"/>
  </c:chart>
  <c:spPr>
    <a:solidFill>
      <a:srgbClr val="FFFFFF"/>
    </a:solidFill>
    <a:ln w="9525">
      <a:noFill/>
    </a:ln>
  </c:sp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a:solidFill>
                  <a:srgbClr val="0070C0"/>
                </a:solidFill>
              </a:defRPr>
            </a:pPr>
            <a:r>
              <a:rPr lang="en-GB" sz="2400">
                <a:solidFill>
                  <a:srgbClr val="0070C0"/>
                </a:solidFill>
              </a:rPr>
              <a:t>Edible zooplankton mean mg m</a:t>
            </a:r>
            <a:r>
              <a:rPr lang="en-GB" sz="2400" baseline="30000">
                <a:solidFill>
                  <a:srgbClr val="0070C0"/>
                </a:solidFill>
              </a:rPr>
              <a:t>-3</a:t>
            </a:r>
          </a:p>
        </c:rich>
      </c:tx>
      <c:layout/>
      <c:overlay val="0"/>
    </c:title>
    <c:autoTitleDeleted val="0"/>
    <c:plotArea>
      <c:layout/>
      <c:barChart>
        <c:barDir val="col"/>
        <c:grouping val="clustered"/>
        <c:varyColors val="0"/>
        <c:ser>
          <c:idx val="0"/>
          <c:order val="0"/>
          <c:tx>
            <c:strRef>
              <c:f>Лист1!$A$18</c:f>
              <c:strCache>
                <c:ptCount val="1"/>
                <c:pt idx="0">
                  <c:v>aver bio m-3</c:v>
                </c:pt>
              </c:strCache>
            </c:strRef>
          </c:tx>
          <c:invertIfNegative val="0"/>
          <c:cat>
            <c:strRef>
              <c:f>Лист1!$B$17:$DQ$17</c:f>
              <c:strCache>
                <c:ptCount val="120"/>
                <c:pt idx="0">
                  <c:v>10.09.1999</c:v>
                </c:pt>
                <c:pt idx="1">
                  <c:v>11.09.1999</c:v>
                </c:pt>
                <c:pt idx="2">
                  <c:v>12.09.1999</c:v>
                </c:pt>
                <c:pt idx="3">
                  <c:v>01.12.1999</c:v>
                </c:pt>
                <c:pt idx="4">
                  <c:v>17.08.2000</c:v>
                </c:pt>
                <c:pt idx="5">
                  <c:v>05.09.2000</c:v>
                </c:pt>
                <c:pt idx="6">
                  <c:v>03.10.2000</c:v>
                </c:pt>
                <c:pt idx="7">
                  <c:v>12.10.2000</c:v>
                </c:pt>
                <c:pt idx="8">
                  <c:v>01.12.2000</c:v>
                </c:pt>
                <c:pt idx="9">
                  <c:v>3.III.2001</c:v>
                </c:pt>
                <c:pt idx="10">
                  <c:v>06.04.2001</c:v>
                </c:pt>
                <c:pt idx="11">
                  <c:v>11.04.2001</c:v>
                </c:pt>
                <c:pt idx="12">
                  <c:v>15.06.2001</c:v>
                </c:pt>
                <c:pt idx="13">
                  <c:v>29.07.2001</c:v>
                </c:pt>
                <c:pt idx="14">
                  <c:v>23.08.2001</c:v>
                </c:pt>
                <c:pt idx="15">
                  <c:v>24.08.2001</c:v>
                </c:pt>
                <c:pt idx="16">
                  <c:v>25.08.2001</c:v>
                </c:pt>
                <c:pt idx="17">
                  <c:v>06.09.2001</c:v>
                </c:pt>
                <c:pt idx="18">
                  <c:v>11.09.2001</c:v>
                </c:pt>
                <c:pt idx="19">
                  <c:v>21.09.2001</c:v>
                </c:pt>
                <c:pt idx="20">
                  <c:v>03.10.2001</c:v>
                </c:pt>
                <c:pt idx="21">
                  <c:v>21.05.2002</c:v>
                </c:pt>
                <c:pt idx="22">
                  <c:v>23.08.2002</c:v>
                </c:pt>
                <c:pt idx="23">
                  <c:v>11.09.2002</c:v>
                </c:pt>
                <c:pt idx="24">
                  <c:v>19.09.2002</c:v>
                </c:pt>
                <c:pt idx="25">
                  <c:v>21.05.2003</c:v>
                </c:pt>
                <c:pt idx="26">
                  <c:v>23.08.2003</c:v>
                </c:pt>
                <c:pt idx="27">
                  <c:v>02.09.2003</c:v>
                </c:pt>
                <c:pt idx="28">
                  <c:v>16.09.2003</c:v>
                </c:pt>
                <c:pt idx="29">
                  <c:v>23.09.2003</c:v>
                </c:pt>
                <c:pt idx="30">
                  <c:v>27.09.2003</c:v>
                </c:pt>
                <c:pt idx="31">
                  <c:v>27.09.2003</c:v>
                </c:pt>
                <c:pt idx="32">
                  <c:v>21.06.2004</c:v>
                </c:pt>
                <c:pt idx="33">
                  <c:v>11.08.2004</c:v>
                </c:pt>
                <c:pt idx="34">
                  <c:v>12.08.2004</c:v>
                </c:pt>
                <c:pt idx="35">
                  <c:v>13.08.2004</c:v>
                </c:pt>
                <c:pt idx="36">
                  <c:v>15.08.2004</c:v>
                </c:pt>
                <c:pt idx="37">
                  <c:v>16.08.2004</c:v>
                </c:pt>
                <c:pt idx="38">
                  <c:v>17.08.2004</c:v>
                </c:pt>
                <c:pt idx="39">
                  <c:v>24.08.2004</c:v>
                </c:pt>
                <c:pt idx="40">
                  <c:v>01.09.2004</c:v>
                </c:pt>
                <c:pt idx="41">
                  <c:v>08.09.2004</c:v>
                </c:pt>
                <c:pt idx="42">
                  <c:v>13.09.2004</c:v>
                </c:pt>
                <c:pt idx="43">
                  <c:v>20.09.2004</c:v>
                </c:pt>
                <c:pt idx="44">
                  <c:v>10.06.2005</c:v>
                </c:pt>
                <c:pt idx="45">
                  <c:v>24.08.2005</c:v>
                </c:pt>
                <c:pt idx="46">
                  <c:v>02.09.2005</c:v>
                </c:pt>
                <c:pt idx="47">
                  <c:v>03.09.2005</c:v>
                </c:pt>
                <c:pt idx="48">
                  <c:v>14.09.2005</c:v>
                </c:pt>
                <c:pt idx="49">
                  <c:v>19.09.2005</c:v>
                </c:pt>
                <c:pt idx="50">
                  <c:v>04.10.2005</c:v>
                </c:pt>
                <c:pt idx="51">
                  <c:v>06.10.2005</c:v>
                </c:pt>
                <c:pt idx="52">
                  <c:v>07.10.2005</c:v>
                </c:pt>
                <c:pt idx="53">
                  <c:v>12.10.2005</c:v>
                </c:pt>
                <c:pt idx="54">
                  <c:v>24.10.2005</c:v>
                </c:pt>
                <c:pt idx="55">
                  <c:v>24.05.2006</c:v>
                </c:pt>
                <c:pt idx="56">
                  <c:v>14.08.2006</c:v>
                </c:pt>
                <c:pt idx="57">
                  <c:v>20.08.2006</c:v>
                </c:pt>
                <c:pt idx="58">
                  <c:v>24.08.2006</c:v>
                </c:pt>
                <c:pt idx="59">
                  <c:v>09.09.2006</c:v>
                </c:pt>
                <c:pt idx="60">
                  <c:v>10.09.2006</c:v>
                </c:pt>
                <c:pt idx="61">
                  <c:v>27.09.2006</c:v>
                </c:pt>
                <c:pt idx="62">
                  <c:v>01.10.2006</c:v>
                </c:pt>
                <c:pt idx="63">
                  <c:v>02.10.2006</c:v>
                </c:pt>
                <c:pt idx="64">
                  <c:v>06.05.2007</c:v>
                </c:pt>
                <c:pt idx="65">
                  <c:v>05.08.2007</c:v>
                </c:pt>
                <c:pt idx="66">
                  <c:v>17.08.2007</c:v>
                </c:pt>
                <c:pt idx="67">
                  <c:v>05.09.2007</c:v>
                </c:pt>
                <c:pt idx="68">
                  <c:v>26.09.2007</c:v>
                </c:pt>
                <c:pt idx="69">
                  <c:v>19.05.2008</c:v>
                </c:pt>
                <c:pt idx="70">
                  <c:v>11.06.2008</c:v>
                </c:pt>
                <c:pt idx="71">
                  <c:v>17.06.2008</c:v>
                </c:pt>
                <c:pt idx="72">
                  <c:v>18.06.2008</c:v>
                </c:pt>
                <c:pt idx="73">
                  <c:v>01.08.2008</c:v>
                </c:pt>
                <c:pt idx="74">
                  <c:v>19.08.2008</c:v>
                </c:pt>
                <c:pt idx="75">
                  <c:v>09.09.2008</c:v>
                </c:pt>
                <c:pt idx="76">
                  <c:v>02.06.2009</c:v>
                </c:pt>
                <c:pt idx="77">
                  <c:v>02.06.2009</c:v>
                </c:pt>
                <c:pt idx="78">
                  <c:v>09.09.2009</c:v>
                </c:pt>
                <c:pt idx="79">
                  <c:v>28.05.2010</c:v>
                </c:pt>
                <c:pt idx="80">
                  <c:v>30.08.2010</c:v>
                </c:pt>
                <c:pt idx="81">
                  <c:v>05.09.2010</c:v>
                </c:pt>
                <c:pt idx="82">
                  <c:v>06.10.2010</c:v>
                </c:pt>
                <c:pt idx="83">
                  <c:v>27.04.2011</c:v>
                </c:pt>
                <c:pt idx="84">
                  <c:v>14.05.2011</c:v>
                </c:pt>
                <c:pt idx="85">
                  <c:v>05.06.2011</c:v>
                </c:pt>
                <c:pt idx="86">
                  <c:v>06.07.2011</c:v>
                </c:pt>
                <c:pt idx="87">
                  <c:v>04.08.2011</c:v>
                </c:pt>
                <c:pt idx="88">
                  <c:v>13.09.2011</c:v>
                </c:pt>
                <c:pt idx="89">
                  <c:v>22.11.2011</c:v>
                </c:pt>
                <c:pt idx="90">
                  <c:v>14.12.2011</c:v>
                </c:pt>
                <c:pt idx="91">
                  <c:v>04.04.2012</c:v>
                </c:pt>
                <c:pt idx="92">
                  <c:v>31.05.2012</c:v>
                </c:pt>
                <c:pt idx="93">
                  <c:v>22.06.2012</c:v>
                </c:pt>
                <c:pt idx="94">
                  <c:v>19.07.2012</c:v>
                </c:pt>
                <c:pt idx="95">
                  <c:v>03.09.2012</c:v>
                </c:pt>
                <c:pt idx="96">
                  <c:v>14.09.2012</c:v>
                </c:pt>
                <c:pt idx="97">
                  <c:v>17.10.2012</c:v>
                </c:pt>
                <c:pt idx="98">
                  <c:v>12.11.2013</c:v>
                </c:pt>
                <c:pt idx="99">
                  <c:v>20.11.2013</c:v>
                </c:pt>
                <c:pt idx="100">
                  <c:v>21.05.2014</c:v>
                </c:pt>
                <c:pt idx="101">
                  <c:v>11.06.2014</c:v>
                </c:pt>
                <c:pt idx="102">
                  <c:v>17.07.2014</c:v>
                </c:pt>
                <c:pt idx="103">
                  <c:v>21.08.2014</c:v>
                </c:pt>
                <c:pt idx="104">
                  <c:v>02.09.2014</c:v>
                </c:pt>
                <c:pt idx="105">
                  <c:v>09.10.2014</c:v>
                </c:pt>
                <c:pt idx="106">
                  <c:v>31.10.2014</c:v>
                </c:pt>
                <c:pt idx="107">
                  <c:v>13.11.2014</c:v>
                </c:pt>
                <c:pt idx="108">
                  <c:v>15.03.2015</c:v>
                </c:pt>
                <c:pt idx="109">
                  <c:v>17.05.2015</c:v>
                </c:pt>
                <c:pt idx="110">
                  <c:v>04.06.2015</c:v>
                </c:pt>
                <c:pt idx="111">
                  <c:v>08.07.2015</c:v>
                </c:pt>
                <c:pt idx="112">
                  <c:v>06.08.2015</c:v>
                </c:pt>
                <c:pt idx="113">
                  <c:v>25.09.2015</c:v>
                </c:pt>
                <c:pt idx="114">
                  <c:v>17.12.2015</c:v>
                </c:pt>
                <c:pt idx="115">
                  <c:v>05.05.2016</c:v>
                </c:pt>
                <c:pt idx="116">
                  <c:v>21.06.2016</c:v>
                </c:pt>
                <c:pt idx="117">
                  <c:v> 25.07.2016</c:v>
                </c:pt>
                <c:pt idx="118">
                  <c:v>22.08.2016</c:v>
                </c:pt>
                <c:pt idx="119">
                  <c:v>01.12.2016</c:v>
                </c:pt>
              </c:strCache>
            </c:strRef>
          </c:cat>
          <c:val>
            <c:numRef>
              <c:f>Лист1!$B$18:$DQ$18</c:f>
              <c:numCache>
                <c:formatCode>General</c:formatCode>
                <c:ptCount val="120"/>
                <c:pt idx="0">
                  <c:v>37.04</c:v>
                </c:pt>
                <c:pt idx="1">
                  <c:v>747.6</c:v>
                </c:pt>
                <c:pt idx="2">
                  <c:v>624</c:v>
                </c:pt>
                <c:pt idx="3">
                  <c:v>140.30000000000001</c:v>
                </c:pt>
                <c:pt idx="4">
                  <c:v>7.98</c:v>
                </c:pt>
                <c:pt idx="5">
                  <c:v>15.51</c:v>
                </c:pt>
                <c:pt idx="6">
                  <c:v>34.4</c:v>
                </c:pt>
                <c:pt idx="7">
                  <c:v>100.7</c:v>
                </c:pt>
                <c:pt idx="8">
                  <c:v>15.1</c:v>
                </c:pt>
                <c:pt idx="9">
                  <c:v>20</c:v>
                </c:pt>
                <c:pt idx="10">
                  <c:v>35.03</c:v>
                </c:pt>
                <c:pt idx="11">
                  <c:v>75.150000000000006</c:v>
                </c:pt>
                <c:pt idx="12">
                  <c:v>110.42</c:v>
                </c:pt>
                <c:pt idx="13">
                  <c:v>570.197</c:v>
                </c:pt>
                <c:pt idx="14">
                  <c:v>17.37</c:v>
                </c:pt>
                <c:pt idx="15">
                  <c:v>17.3</c:v>
                </c:pt>
                <c:pt idx="16">
                  <c:v>19.32</c:v>
                </c:pt>
                <c:pt idx="17">
                  <c:v>434.67</c:v>
                </c:pt>
                <c:pt idx="18" formatCode="0.0">
                  <c:v>106.4111111111111</c:v>
                </c:pt>
                <c:pt idx="19">
                  <c:v>44.32</c:v>
                </c:pt>
                <c:pt idx="20" formatCode="0.00">
                  <c:v>39.217777777777798</c:v>
                </c:pt>
                <c:pt idx="21">
                  <c:v>82.2</c:v>
                </c:pt>
                <c:pt idx="22">
                  <c:v>45.8</c:v>
                </c:pt>
                <c:pt idx="23">
                  <c:v>97.8</c:v>
                </c:pt>
                <c:pt idx="24">
                  <c:v>195.7</c:v>
                </c:pt>
                <c:pt idx="25">
                  <c:v>15.8</c:v>
                </c:pt>
                <c:pt idx="26">
                  <c:v>156.9</c:v>
                </c:pt>
                <c:pt idx="27">
                  <c:v>114.7</c:v>
                </c:pt>
                <c:pt idx="28">
                  <c:v>208.65</c:v>
                </c:pt>
                <c:pt idx="29">
                  <c:v>156.69999999999999</c:v>
                </c:pt>
                <c:pt idx="30">
                  <c:v>104.5</c:v>
                </c:pt>
                <c:pt idx="31">
                  <c:v>104.5</c:v>
                </c:pt>
                <c:pt idx="32">
                  <c:v>5.96</c:v>
                </c:pt>
                <c:pt idx="33">
                  <c:v>145.69999999999999</c:v>
                </c:pt>
                <c:pt idx="34">
                  <c:v>179</c:v>
                </c:pt>
                <c:pt idx="35">
                  <c:v>236.2</c:v>
                </c:pt>
                <c:pt idx="36">
                  <c:v>250.65</c:v>
                </c:pt>
                <c:pt idx="37">
                  <c:v>347.7</c:v>
                </c:pt>
                <c:pt idx="38">
                  <c:v>317.39999999999992</c:v>
                </c:pt>
                <c:pt idx="39">
                  <c:v>663</c:v>
                </c:pt>
                <c:pt idx="40">
                  <c:v>52.73</c:v>
                </c:pt>
                <c:pt idx="41">
                  <c:v>61.1</c:v>
                </c:pt>
                <c:pt idx="42">
                  <c:v>52.7</c:v>
                </c:pt>
                <c:pt idx="43">
                  <c:v>24.6</c:v>
                </c:pt>
                <c:pt idx="44">
                  <c:v>194.6</c:v>
                </c:pt>
                <c:pt idx="45">
                  <c:v>536.35999999999945</c:v>
                </c:pt>
                <c:pt idx="46">
                  <c:v>69.3</c:v>
                </c:pt>
                <c:pt idx="47">
                  <c:v>63.8</c:v>
                </c:pt>
                <c:pt idx="48">
                  <c:v>43.53</c:v>
                </c:pt>
                <c:pt idx="49">
                  <c:v>90.8</c:v>
                </c:pt>
                <c:pt idx="50">
                  <c:v>171.1</c:v>
                </c:pt>
                <c:pt idx="51">
                  <c:v>156.69999999999999</c:v>
                </c:pt>
                <c:pt idx="52">
                  <c:v>90</c:v>
                </c:pt>
                <c:pt idx="53">
                  <c:v>23.5</c:v>
                </c:pt>
                <c:pt idx="54">
                  <c:v>84.1</c:v>
                </c:pt>
                <c:pt idx="55">
                  <c:v>28.3</c:v>
                </c:pt>
                <c:pt idx="56">
                  <c:v>82.8</c:v>
                </c:pt>
                <c:pt idx="57">
                  <c:v>90</c:v>
                </c:pt>
                <c:pt idx="58">
                  <c:v>57.7</c:v>
                </c:pt>
                <c:pt idx="59">
                  <c:v>255.9</c:v>
                </c:pt>
                <c:pt idx="60" formatCode="0.00">
                  <c:v>592.70000000000005</c:v>
                </c:pt>
                <c:pt idx="61">
                  <c:v>69.599999999999994</c:v>
                </c:pt>
                <c:pt idx="62">
                  <c:v>146</c:v>
                </c:pt>
                <c:pt idx="63">
                  <c:v>111.6</c:v>
                </c:pt>
                <c:pt idx="64">
                  <c:v>14.26</c:v>
                </c:pt>
                <c:pt idx="65">
                  <c:v>94.4</c:v>
                </c:pt>
                <c:pt idx="66">
                  <c:v>255.5</c:v>
                </c:pt>
                <c:pt idx="67">
                  <c:v>89.2</c:v>
                </c:pt>
                <c:pt idx="68">
                  <c:v>125.8</c:v>
                </c:pt>
                <c:pt idx="69">
                  <c:v>38</c:v>
                </c:pt>
                <c:pt idx="70">
                  <c:v>31.67</c:v>
                </c:pt>
                <c:pt idx="71">
                  <c:v>3.7</c:v>
                </c:pt>
                <c:pt idx="72">
                  <c:v>2</c:v>
                </c:pt>
                <c:pt idx="73">
                  <c:v>165</c:v>
                </c:pt>
                <c:pt idx="74">
                  <c:v>21.94</c:v>
                </c:pt>
                <c:pt idx="75">
                  <c:v>17.899999999999999</c:v>
                </c:pt>
                <c:pt idx="76">
                  <c:v>28.8</c:v>
                </c:pt>
                <c:pt idx="77">
                  <c:v>5.6</c:v>
                </c:pt>
                <c:pt idx="78">
                  <c:v>32.6</c:v>
                </c:pt>
                <c:pt idx="79">
                  <c:v>51.3</c:v>
                </c:pt>
                <c:pt idx="80">
                  <c:v>207.4</c:v>
                </c:pt>
                <c:pt idx="81">
                  <c:v>183.3</c:v>
                </c:pt>
                <c:pt idx="82">
                  <c:v>225.4</c:v>
                </c:pt>
                <c:pt idx="83">
                  <c:v>54.8</c:v>
                </c:pt>
                <c:pt idx="84">
                  <c:v>96.2</c:v>
                </c:pt>
                <c:pt idx="85">
                  <c:v>6.9</c:v>
                </c:pt>
                <c:pt idx="86">
                  <c:v>53.1</c:v>
                </c:pt>
                <c:pt idx="87">
                  <c:v>59.8</c:v>
                </c:pt>
                <c:pt idx="88">
                  <c:v>77.099999999999994</c:v>
                </c:pt>
                <c:pt idx="89">
                  <c:v>40.5</c:v>
                </c:pt>
                <c:pt idx="90">
                  <c:v>45.7</c:v>
                </c:pt>
                <c:pt idx="91">
                  <c:v>30</c:v>
                </c:pt>
                <c:pt idx="92">
                  <c:v>99</c:v>
                </c:pt>
                <c:pt idx="93">
                  <c:v>15.07</c:v>
                </c:pt>
                <c:pt idx="94">
                  <c:v>65.8</c:v>
                </c:pt>
                <c:pt idx="95">
                  <c:v>94.2</c:v>
                </c:pt>
                <c:pt idx="96">
                  <c:v>69.5</c:v>
                </c:pt>
                <c:pt idx="97">
                  <c:v>265.2</c:v>
                </c:pt>
                <c:pt idx="98">
                  <c:v>23.1</c:v>
                </c:pt>
                <c:pt idx="99">
                  <c:v>39.200000000000003</c:v>
                </c:pt>
                <c:pt idx="100">
                  <c:v>16.600000000000001</c:v>
                </c:pt>
                <c:pt idx="101">
                  <c:v>31.7</c:v>
                </c:pt>
                <c:pt idx="102">
                  <c:v>72.099999999999994</c:v>
                </c:pt>
                <c:pt idx="103">
                  <c:v>89.9</c:v>
                </c:pt>
                <c:pt idx="104">
                  <c:v>82.6</c:v>
                </c:pt>
                <c:pt idx="105">
                  <c:v>25.9</c:v>
                </c:pt>
                <c:pt idx="106">
                  <c:v>21.8</c:v>
                </c:pt>
                <c:pt idx="107">
                  <c:v>23.02</c:v>
                </c:pt>
                <c:pt idx="108">
                  <c:v>47</c:v>
                </c:pt>
                <c:pt idx="109">
                  <c:v>32.5</c:v>
                </c:pt>
                <c:pt idx="110">
                  <c:v>34.4</c:v>
                </c:pt>
                <c:pt idx="111">
                  <c:v>89</c:v>
                </c:pt>
                <c:pt idx="112">
                  <c:v>89.6</c:v>
                </c:pt>
                <c:pt idx="113">
                  <c:v>170.7</c:v>
                </c:pt>
                <c:pt idx="114">
                  <c:v>28.9</c:v>
                </c:pt>
                <c:pt idx="115">
                  <c:v>15.8</c:v>
                </c:pt>
                <c:pt idx="116">
                  <c:v>26.4</c:v>
                </c:pt>
                <c:pt idx="117">
                  <c:v>121.6</c:v>
                </c:pt>
                <c:pt idx="118">
                  <c:v>141.80000000000001</c:v>
                </c:pt>
                <c:pt idx="119">
                  <c:v>62.8</c:v>
                </c:pt>
              </c:numCache>
            </c:numRef>
          </c:val>
        </c:ser>
        <c:dLbls>
          <c:showLegendKey val="0"/>
          <c:showVal val="0"/>
          <c:showCatName val="0"/>
          <c:showSerName val="0"/>
          <c:showPercent val="0"/>
          <c:showBubbleSize val="0"/>
        </c:dLbls>
        <c:gapWidth val="150"/>
        <c:axId val="70960640"/>
        <c:axId val="70962176"/>
      </c:barChart>
      <c:catAx>
        <c:axId val="70960640"/>
        <c:scaling>
          <c:orientation val="minMax"/>
        </c:scaling>
        <c:delete val="0"/>
        <c:axPos val="b"/>
        <c:majorTickMark val="out"/>
        <c:minorTickMark val="none"/>
        <c:tickLblPos val="nextTo"/>
        <c:crossAx val="70962176"/>
        <c:crosses val="autoZero"/>
        <c:auto val="1"/>
        <c:lblAlgn val="ctr"/>
        <c:lblOffset val="100"/>
        <c:noMultiLvlLbl val="0"/>
      </c:catAx>
      <c:valAx>
        <c:axId val="70962176"/>
        <c:scaling>
          <c:orientation val="minMax"/>
        </c:scaling>
        <c:delete val="0"/>
        <c:axPos val="l"/>
        <c:majorGridlines/>
        <c:title>
          <c:tx>
            <c:rich>
              <a:bodyPr rot="-5400000" vert="horz"/>
              <a:lstStyle/>
              <a:p>
                <a:pPr>
                  <a:defRPr sz="1400"/>
                </a:pPr>
                <a:r>
                  <a:rPr lang="en-US" sz="1400"/>
                  <a:t>Zooplankton mg.m-</a:t>
                </a:r>
                <a:r>
                  <a:rPr lang="en-US" sz="1400" baseline="30000"/>
                  <a:t>3</a:t>
                </a:r>
              </a:p>
            </c:rich>
          </c:tx>
          <c:layout/>
          <c:overlay val="0"/>
        </c:title>
        <c:numFmt formatCode="General" sourceLinked="1"/>
        <c:majorTickMark val="out"/>
        <c:minorTickMark val="none"/>
        <c:tickLblPos val="nextTo"/>
        <c:crossAx val="70960640"/>
        <c:crosses val="autoZero"/>
        <c:crossBetween val="between"/>
      </c:valAx>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9377721869700602E-2"/>
          <c:y val="5.1515316071384501E-2"/>
          <c:w val="0.62385548115889"/>
          <c:h val="0.50840701338664995"/>
        </c:manualLayout>
      </c:layout>
      <c:barChart>
        <c:barDir val="col"/>
        <c:grouping val="clustered"/>
        <c:varyColors val="0"/>
        <c:ser>
          <c:idx val="0"/>
          <c:order val="0"/>
          <c:tx>
            <c:strRef>
              <c:f>Лист1!$B$5</c:f>
              <c:strCache>
                <c:ptCount val="1"/>
                <c:pt idx="0">
                  <c:v>E.engrasicolus </c:v>
                </c:pt>
              </c:strCache>
            </c:strRef>
          </c:tx>
          <c:invertIfNegative val="0"/>
          <c:cat>
            <c:multiLvlStrRef>
              <c:f>Лист1!$C$3:$S$4</c:f>
              <c:multiLvlStrCache>
                <c:ptCount val="17"/>
                <c:lvl>
                  <c:pt idx="0">
                    <c:v>10-0 m</c:v>
                  </c:pt>
                  <c:pt idx="1">
                    <c:v>80-0 m</c:v>
                  </c:pt>
                  <c:pt idx="2">
                    <c:v>160-0 m</c:v>
                  </c:pt>
                  <c:pt idx="3">
                    <c:v>500-0 m</c:v>
                  </c:pt>
                  <c:pt idx="4">
                    <c:v>10-0 m</c:v>
                  </c:pt>
                  <c:pt idx="5">
                    <c:v>26-0 m</c:v>
                  </c:pt>
                  <c:pt idx="6">
                    <c:v>90-0 m</c:v>
                  </c:pt>
                  <c:pt idx="7">
                    <c:v>160-0 m(200) </c:v>
                  </c:pt>
                  <c:pt idx="8">
                    <c:v>160-0m (500)</c:v>
                  </c:pt>
                  <c:pt idx="9">
                    <c:v>23-0 m</c:v>
                  </c:pt>
                  <c:pt idx="10">
                    <c:v>48-0m</c:v>
                  </c:pt>
                  <c:pt idx="11">
                    <c:v>0-11 m(500)</c:v>
                  </c:pt>
                  <c:pt idx="12">
                    <c:v>23-0 m</c:v>
                  </c:pt>
                  <c:pt idx="13">
                    <c:v>45-0 m</c:v>
                  </c:pt>
                  <c:pt idx="14">
                    <c:v>80-0m</c:v>
                  </c:pt>
                  <c:pt idx="15">
                    <c:v>18-0 m(500)</c:v>
                  </c:pt>
                  <c:pt idx="16">
                    <c:v>160-0m (500)</c:v>
                  </c:pt>
                </c:lvl>
                <c:lvl>
                  <c:pt idx="0">
                    <c:v>05.05.</c:v>
                  </c:pt>
                  <c:pt idx="1">
                    <c:v>05.05.</c:v>
                  </c:pt>
                  <c:pt idx="2">
                    <c:v>05.05.</c:v>
                  </c:pt>
                  <c:pt idx="3">
                    <c:v>05.05.</c:v>
                  </c:pt>
                  <c:pt idx="4">
                    <c:v>21.06.</c:v>
                  </c:pt>
                  <c:pt idx="5">
                    <c:v>21.06.</c:v>
                  </c:pt>
                  <c:pt idx="6">
                    <c:v>21.06.</c:v>
                  </c:pt>
                  <c:pt idx="7">
                    <c:v>21.06.</c:v>
                  </c:pt>
                  <c:pt idx="8">
                    <c:v>21.06.</c:v>
                  </c:pt>
                  <c:pt idx="9">
                    <c:v>25.07.</c:v>
                  </c:pt>
                  <c:pt idx="10">
                    <c:v>25.07.</c:v>
                  </c:pt>
                  <c:pt idx="11">
                    <c:v>25.07.</c:v>
                  </c:pt>
                  <c:pt idx="12">
                    <c:v>22.08.</c:v>
                  </c:pt>
                  <c:pt idx="13">
                    <c:v>22.08.</c:v>
                  </c:pt>
                  <c:pt idx="14">
                    <c:v>22.08.</c:v>
                  </c:pt>
                  <c:pt idx="15">
                    <c:v>22.08.</c:v>
                  </c:pt>
                  <c:pt idx="16">
                    <c:v>02.11.</c:v>
                  </c:pt>
                </c:lvl>
              </c:multiLvlStrCache>
            </c:multiLvlStrRef>
          </c:cat>
          <c:val>
            <c:numRef>
              <c:f>Лист1!$C$5:$S$5</c:f>
              <c:numCache>
                <c:formatCode>General</c:formatCode>
                <c:ptCount val="17"/>
                <c:pt idx="0">
                  <c:v>0</c:v>
                </c:pt>
                <c:pt idx="1">
                  <c:v>0</c:v>
                </c:pt>
                <c:pt idx="2">
                  <c:v>0.06</c:v>
                </c:pt>
                <c:pt idx="3">
                  <c:v>0</c:v>
                </c:pt>
                <c:pt idx="4">
                  <c:v>4</c:v>
                </c:pt>
                <c:pt idx="5">
                  <c:v>0.15</c:v>
                </c:pt>
                <c:pt idx="7">
                  <c:v>0</c:v>
                </c:pt>
                <c:pt idx="8">
                  <c:v>0</c:v>
                </c:pt>
                <c:pt idx="10">
                  <c:v>0.14000000000000001</c:v>
                </c:pt>
                <c:pt idx="12">
                  <c:v>4.4000000000000004</c:v>
                </c:pt>
                <c:pt idx="13">
                  <c:v>0.25</c:v>
                </c:pt>
                <c:pt idx="16">
                  <c:v>0</c:v>
                </c:pt>
              </c:numCache>
            </c:numRef>
          </c:val>
        </c:ser>
        <c:ser>
          <c:idx val="1"/>
          <c:order val="1"/>
          <c:tx>
            <c:strRef>
              <c:f>Лист1!$B$6</c:f>
              <c:strCache>
                <c:ptCount val="1"/>
                <c:pt idx="0">
                  <c:v>Mulus barbatus</c:v>
                </c:pt>
              </c:strCache>
            </c:strRef>
          </c:tx>
          <c:invertIfNegative val="0"/>
          <c:cat>
            <c:multiLvlStrRef>
              <c:f>Лист1!$C$3:$S$4</c:f>
              <c:multiLvlStrCache>
                <c:ptCount val="17"/>
                <c:lvl>
                  <c:pt idx="0">
                    <c:v>10-0 m</c:v>
                  </c:pt>
                  <c:pt idx="1">
                    <c:v>80-0 m</c:v>
                  </c:pt>
                  <c:pt idx="2">
                    <c:v>160-0 m</c:v>
                  </c:pt>
                  <c:pt idx="3">
                    <c:v>500-0 m</c:v>
                  </c:pt>
                  <c:pt idx="4">
                    <c:v>10-0 m</c:v>
                  </c:pt>
                  <c:pt idx="5">
                    <c:v>26-0 m</c:v>
                  </c:pt>
                  <c:pt idx="6">
                    <c:v>90-0 m</c:v>
                  </c:pt>
                  <c:pt idx="7">
                    <c:v>160-0 m(200) </c:v>
                  </c:pt>
                  <c:pt idx="8">
                    <c:v>160-0m (500)</c:v>
                  </c:pt>
                  <c:pt idx="9">
                    <c:v>23-0 m</c:v>
                  </c:pt>
                  <c:pt idx="10">
                    <c:v>48-0m</c:v>
                  </c:pt>
                  <c:pt idx="11">
                    <c:v>0-11 m(500)</c:v>
                  </c:pt>
                  <c:pt idx="12">
                    <c:v>23-0 m</c:v>
                  </c:pt>
                  <c:pt idx="13">
                    <c:v>45-0 m</c:v>
                  </c:pt>
                  <c:pt idx="14">
                    <c:v>80-0m</c:v>
                  </c:pt>
                  <c:pt idx="15">
                    <c:v>18-0 m(500)</c:v>
                  </c:pt>
                  <c:pt idx="16">
                    <c:v>160-0m (500)</c:v>
                  </c:pt>
                </c:lvl>
                <c:lvl>
                  <c:pt idx="0">
                    <c:v>05.05.</c:v>
                  </c:pt>
                  <c:pt idx="1">
                    <c:v>05.05.</c:v>
                  </c:pt>
                  <c:pt idx="2">
                    <c:v>05.05.</c:v>
                  </c:pt>
                  <c:pt idx="3">
                    <c:v>05.05.</c:v>
                  </c:pt>
                  <c:pt idx="4">
                    <c:v>21.06.</c:v>
                  </c:pt>
                  <c:pt idx="5">
                    <c:v>21.06.</c:v>
                  </c:pt>
                  <c:pt idx="6">
                    <c:v>21.06.</c:v>
                  </c:pt>
                  <c:pt idx="7">
                    <c:v>21.06.</c:v>
                  </c:pt>
                  <c:pt idx="8">
                    <c:v>21.06.</c:v>
                  </c:pt>
                  <c:pt idx="9">
                    <c:v>25.07.</c:v>
                  </c:pt>
                  <c:pt idx="10">
                    <c:v>25.07.</c:v>
                  </c:pt>
                  <c:pt idx="11">
                    <c:v>25.07.</c:v>
                  </c:pt>
                  <c:pt idx="12">
                    <c:v>22.08.</c:v>
                  </c:pt>
                  <c:pt idx="13">
                    <c:v>22.08.</c:v>
                  </c:pt>
                  <c:pt idx="14">
                    <c:v>22.08.</c:v>
                  </c:pt>
                  <c:pt idx="15">
                    <c:v>22.08.</c:v>
                  </c:pt>
                  <c:pt idx="16">
                    <c:v>02.11.</c:v>
                  </c:pt>
                </c:lvl>
              </c:multiLvlStrCache>
            </c:multiLvlStrRef>
          </c:cat>
          <c:val>
            <c:numRef>
              <c:f>Лист1!$C$6:$S$6</c:f>
              <c:numCache>
                <c:formatCode>General</c:formatCode>
                <c:ptCount val="17"/>
                <c:pt idx="0">
                  <c:v>0</c:v>
                </c:pt>
                <c:pt idx="1">
                  <c:v>0</c:v>
                </c:pt>
                <c:pt idx="3">
                  <c:v>0</c:v>
                </c:pt>
                <c:pt idx="5">
                  <c:v>0.31</c:v>
                </c:pt>
                <c:pt idx="7">
                  <c:v>0</c:v>
                </c:pt>
                <c:pt idx="8">
                  <c:v>0</c:v>
                </c:pt>
                <c:pt idx="16">
                  <c:v>0</c:v>
                </c:pt>
              </c:numCache>
            </c:numRef>
          </c:val>
        </c:ser>
        <c:ser>
          <c:idx val="2"/>
          <c:order val="2"/>
          <c:tx>
            <c:strRef>
              <c:f>Лист1!$B$7</c:f>
              <c:strCache>
                <c:ptCount val="1"/>
                <c:pt idx="0">
                  <c:v>Mugil cephalus </c:v>
                </c:pt>
              </c:strCache>
            </c:strRef>
          </c:tx>
          <c:spPr>
            <a:solidFill>
              <a:srgbClr val="00B050"/>
            </a:solidFill>
          </c:spPr>
          <c:invertIfNegative val="0"/>
          <c:cat>
            <c:multiLvlStrRef>
              <c:f>Лист1!$C$3:$S$4</c:f>
              <c:multiLvlStrCache>
                <c:ptCount val="17"/>
                <c:lvl>
                  <c:pt idx="0">
                    <c:v>10-0 m</c:v>
                  </c:pt>
                  <c:pt idx="1">
                    <c:v>80-0 m</c:v>
                  </c:pt>
                  <c:pt idx="2">
                    <c:v>160-0 m</c:v>
                  </c:pt>
                  <c:pt idx="3">
                    <c:v>500-0 m</c:v>
                  </c:pt>
                  <c:pt idx="4">
                    <c:v>10-0 m</c:v>
                  </c:pt>
                  <c:pt idx="5">
                    <c:v>26-0 m</c:v>
                  </c:pt>
                  <c:pt idx="6">
                    <c:v>90-0 m</c:v>
                  </c:pt>
                  <c:pt idx="7">
                    <c:v>160-0 m(200) </c:v>
                  </c:pt>
                  <c:pt idx="8">
                    <c:v>160-0m (500)</c:v>
                  </c:pt>
                  <c:pt idx="9">
                    <c:v>23-0 m</c:v>
                  </c:pt>
                  <c:pt idx="10">
                    <c:v>48-0m</c:v>
                  </c:pt>
                  <c:pt idx="11">
                    <c:v>0-11 m(500)</c:v>
                  </c:pt>
                  <c:pt idx="12">
                    <c:v>23-0 m</c:v>
                  </c:pt>
                  <c:pt idx="13">
                    <c:v>45-0 m</c:v>
                  </c:pt>
                  <c:pt idx="14">
                    <c:v>80-0m</c:v>
                  </c:pt>
                  <c:pt idx="15">
                    <c:v>18-0 m(500)</c:v>
                  </c:pt>
                  <c:pt idx="16">
                    <c:v>160-0m (500)</c:v>
                  </c:pt>
                </c:lvl>
                <c:lvl>
                  <c:pt idx="0">
                    <c:v>05.05.</c:v>
                  </c:pt>
                  <c:pt idx="1">
                    <c:v>05.05.</c:v>
                  </c:pt>
                  <c:pt idx="2">
                    <c:v>05.05.</c:v>
                  </c:pt>
                  <c:pt idx="3">
                    <c:v>05.05.</c:v>
                  </c:pt>
                  <c:pt idx="4">
                    <c:v>21.06.</c:v>
                  </c:pt>
                  <c:pt idx="5">
                    <c:v>21.06.</c:v>
                  </c:pt>
                  <c:pt idx="6">
                    <c:v>21.06.</c:v>
                  </c:pt>
                  <c:pt idx="7">
                    <c:v>21.06.</c:v>
                  </c:pt>
                  <c:pt idx="8">
                    <c:v>21.06.</c:v>
                  </c:pt>
                  <c:pt idx="9">
                    <c:v>25.07.</c:v>
                  </c:pt>
                  <c:pt idx="10">
                    <c:v>25.07.</c:v>
                  </c:pt>
                  <c:pt idx="11">
                    <c:v>25.07.</c:v>
                  </c:pt>
                  <c:pt idx="12">
                    <c:v>22.08.</c:v>
                  </c:pt>
                  <c:pt idx="13">
                    <c:v>22.08.</c:v>
                  </c:pt>
                  <c:pt idx="14">
                    <c:v>22.08.</c:v>
                  </c:pt>
                  <c:pt idx="15">
                    <c:v>22.08.</c:v>
                  </c:pt>
                  <c:pt idx="16">
                    <c:v>02.11.</c:v>
                  </c:pt>
                </c:lvl>
              </c:multiLvlStrCache>
            </c:multiLvlStrRef>
          </c:cat>
          <c:val>
            <c:numRef>
              <c:f>Лист1!$C$7:$S$7</c:f>
              <c:numCache>
                <c:formatCode>General</c:formatCode>
                <c:ptCount val="17"/>
                <c:pt idx="0">
                  <c:v>0</c:v>
                </c:pt>
                <c:pt idx="1">
                  <c:v>0</c:v>
                </c:pt>
                <c:pt idx="2">
                  <c:v>0.02</c:v>
                </c:pt>
                <c:pt idx="3">
                  <c:v>0</c:v>
                </c:pt>
                <c:pt idx="4">
                  <c:v>1.2</c:v>
                </c:pt>
                <c:pt idx="7">
                  <c:v>0</c:v>
                </c:pt>
                <c:pt idx="8">
                  <c:v>0</c:v>
                </c:pt>
                <c:pt idx="14">
                  <c:v>0.09</c:v>
                </c:pt>
                <c:pt idx="16">
                  <c:v>0</c:v>
                </c:pt>
              </c:numCache>
            </c:numRef>
          </c:val>
        </c:ser>
        <c:ser>
          <c:idx val="3"/>
          <c:order val="3"/>
          <c:tx>
            <c:strRef>
              <c:f>Лист1!$B$8</c:f>
              <c:strCache>
                <c:ptCount val="1"/>
                <c:pt idx="0">
                  <c:v>Trachurus mediterraneus ponticus</c:v>
                </c:pt>
              </c:strCache>
            </c:strRef>
          </c:tx>
          <c:invertIfNegative val="0"/>
          <c:cat>
            <c:multiLvlStrRef>
              <c:f>Лист1!$C$3:$S$4</c:f>
              <c:multiLvlStrCache>
                <c:ptCount val="17"/>
                <c:lvl>
                  <c:pt idx="0">
                    <c:v>10-0 m</c:v>
                  </c:pt>
                  <c:pt idx="1">
                    <c:v>80-0 m</c:v>
                  </c:pt>
                  <c:pt idx="2">
                    <c:v>160-0 m</c:v>
                  </c:pt>
                  <c:pt idx="3">
                    <c:v>500-0 m</c:v>
                  </c:pt>
                  <c:pt idx="4">
                    <c:v>10-0 m</c:v>
                  </c:pt>
                  <c:pt idx="5">
                    <c:v>26-0 m</c:v>
                  </c:pt>
                  <c:pt idx="6">
                    <c:v>90-0 m</c:v>
                  </c:pt>
                  <c:pt idx="7">
                    <c:v>160-0 m(200) </c:v>
                  </c:pt>
                  <c:pt idx="8">
                    <c:v>160-0m (500)</c:v>
                  </c:pt>
                  <c:pt idx="9">
                    <c:v>23-0 m</c:v>
                  </c:pt>
                  <c:pt idx="10">
                    <c:v>48-0m</c:v>
                  </c:pt>
                  <c:pt idx="11">
                    <c:v>0-11 m(500)</c:v>
                  </c:pt>
                  <c:pt idx="12">
                    <c:v>23-0 m</c:v>
                  </c:pt>
                  <c:pt idx="13">
                    <c:v>45-0 m</c:v>
                  </c:pt>
                  <c:pt idx="14">
                    <c:v>80-0m</c:v>
                  </c:pt>
                  <c:pt idx="15">
                    <c:v>18-0 m(500)</c:v>
                  </c:pt>
                  <c:pt idx="16">
                    <c:v>160-0m (500)</c:v>
                  </c:pt>
                </c:lvl>
                <c:lvl>
                  <c:pt idx="0">
                    <c:v>05.05.</c:v>
                  </c:pt>
                  <c:pt idx="1">
                    <c:v>05.05.</c:v>
                  </c:pt>
                  <c:pt idx="2">
                    <c:v>05.05.</c:v>
                  </c:pt>
                  <c:pt idx="3">
                    <c:v>05.05.</c:v>
                  </c:pt>
                  <c:pt idx="4">
                    <c:v>21.06.</c:v>
                  </c:pt>
                  <c:pt idx="5">
                    <c:v>21.06.</c:v>
                  </c:pt>
                  <c:pt idx="6">
                    <c:v>21.06.</c:v>
                  </c:pt>
                  <c:pt idx="7">
                    <c:v>21.06.</c:v>
                  </c:pt>
                  <c:pt idx="8">
                    <c:v>21.06.</c:v>
                  </c:pt>
                  <c:pt idx="9">
                    <c:v>25.07.</c:v>
                  </c:pt>
                  <c:pt idx="10">
                    <c:v>25.07.</c:v>
                  </c:pt>
                  <c:pt idx="11">
                    <c:v>25.07.</c:v>
                  </c:pt>
                  <c:pt idx="12">
                    <c:v>22.08.</c:v>
                  </c:pt>
                  <c:pt idx="13">
                    <c:v>22.08.</c:v>
                  </c:pt>
                  <c:pt idx="14">
                    <c:v>22.08.</c:v>
                  </c:pt>
                  <c:pt idx="15">
                    <c:v>22.08.</c:v>
                  </c:pt>
                  <c:pt idx="16">
                    <c:v>02.11.</c:v>
                  </c:pt>
                </c:lvl>
              </c:multiLvlStrCache>
            </c:multiLvlStrRef>
          </c:cat>
          <c:val>
            <c:numRef>
              <c:f>Лист1!$C$8:$S$8</c:f>
              <c:numCache>
                <c:formatCode>General</c:formatCode>
                <c:ptCount val="17"/>
                <c:pt idx="0">
                  <c:v>0</c:v>
                </c:pt>
                <c:pt idx="1">
                  <c:v>0</c:v>
                </c:pt>
                <c:pt idx="3">
                  <c:v>0</c:v>
                </c:pt>
                <c:pt idx="5">
                  <c:v>0.54</c:v>
                </c:pt>
                <c:pt idx="6">
                  <c:v>0.11</c:v>
                </c:pt>
                <c:pt idx="7">
                  <c:v>0</c:v>
                </c:pt>
                <c:pt idx="8">
                  <c:v>0</c:v>
                </c:pt>
                <c:pt idx="9">
                  <c:v>2.6</c:v>
                </c:pt>
                <c:pt idx="11">
                  <c:v>1.9</c:v>
                </c:pt>
                <c:pt idx="16">
                  <c:v>0</c:v>
                </c:pt>
              </c:numCache>
            </c:numRef>
          </c:val>
        </c:ser>
        <c:ser>
          <c:idx val="4"/>
          <c:order val="4"/>
          <c:tx>
            <c:strRef>
              <c:f>Лист1!$B$9</c:f>
              <c:strCache>
                <c:ptCount val="1"/>
                <c:pt idx="0">
                  <c:v>Sprattus sprattus phalericus  </c:v>
                </c:pt>
              </c:strCache>
            </c:strRef>
          </c:tx>
          <c:spPr>
            <a:solidFill>
              <a:srgbClr val="FFC000"/>
            </a:solidFill>
          </c:spPr>
          <c:invertIfNegative val="0"/>
          <c:cat>
            <c:multiLvlStrRef>
              <c:f>Лист1!$C$3:$S$4</c:f>
              <c:multiLvlStrCache>
                <c:ptCount val="17"/>
                <c:lvl>
                  <c:pt idx="0">
                    <c:v>10-0 m</c:v>
                  </c:pt>
                  <c:pt idx="1">
                    <c:v>80-0 m</c:v>
                  </c:pt>
                  <c:pt idx="2">
                    <c:v>160-0 m</c:v>
                  </c:pt>
                  <c:pt idx="3">
                    <c:v>500-0 m</c:v>
                  </c:pt>
                  <c:pt idx="4">
                    <c:v>10-0 m</c:v>
                  </c:pt>
                  <c:pt idx="5">
                    <c:v>26-0 m</c:v>
                  </c:pt>
                  <c:pt idx="6">
                    <c:v>90-0 m</c:v>
                  </c:pt>
                  <c:pt idx="7">
                    <c:v>160-0 m(200) </c:v>
                  </c:pt>
                  <c:pt idx="8">
                    <c:v>160-0m (500)</c:v>
                  </c:pt>
                  <c:pt idx="9">
                    <c:v>23-0 m</c:v>
                  </c:pt>
                  <c:pt idx="10">
                    <c:v>48-0m</c:v>
                  </c:pt>
                  <c:pt idx="11">
                    <c:v>0-11 m(500)</c:v>
                  </c:pt>
                  <c:pt idx="12">
                    <c:v>23-0 m</c:v>
                  </c:pt>
                  <c:pt idx="13">
                    <c:v>45-0 m</c:v>
                  </c:pt>
                  <c:pt idx="14">
                    <c:v>80-0m</c:v>
                  </c:pt>
                  <c:pt idx="15">
                    <c:v>18-0 m(500)</c:v>
                  </c:pt>
                  <c:pt idx="16">
                    <c:v>160-0m (500)</c:v>
                  </c:pt>
                </c:lvl>
                <c:lvl>
                  <c:pt idx="0">
                    <c:v>05.05.</c:v>
                  </c:pt>
                  <c:pt idx="1">
                    <c:v>05.05.</c:v>
                  </c:pt>
                  <c:pt idx="2">
                    <c:v>05.05.</c:v>
                  </c:pt>
                  <c:pt idx="3">
                    <c:v>05.05.</c:v>
                  </c:pt>
                  <c:pt idx="4">
                    <c:v>21.06.</c:v>
                  </c:pt>
                  <c:pt idx="5">
                    <c:v>21.06.</c:v>
                  </c:pt>
                  <c:pt idx="6">
                    <c:v>21.06.</c:v>
                  </c:pt>
                  <c:pt idx="7">
                    <c:v>21.06.</c:v>
                  </c:pt>
                  <c:pt idx="8">
                    <c:v>21.06.</c:v>
                  </c:pt>
                  <c:pt idx="9">
                    <c:v>25.07.</c:v>
                  </c:pt>
                  <c:pt idx="10">
                    <c:v>25.07.</c:v>
                  </c:pt>
                  <c:pt idx="11">
                    <c:v>25.07.</c:v>
                  </c:pt>
                  <c:pt idx="12">
                    <c:v>22.08.</c:v>
                  </c:pt>
                  <c:pt idx="13">
                    <c:v>22.08.</c:v>
                  </c:pt>
                  <c:pt idx="14">
                    <c:v>22.08.</c:v>
                  </c:pt>
                  <c:pt idx="15">
                    <c:v>22.08.</c:v>
                  </c:pt>
                  <c:pt idx="16">
                    <c:v>02.11.</c:v>
                  </c:pt>
                </c:lvl>
              </c:multiLvlStrCache>
            </c:multiLvlStrRef>
          </c:cat>
          <c:val>
            <c:numRef>
              <c:f>Лист1!$C$9:$S$9</c:f>
              <c:numCache>
                <c:formatCode>General</c:formatCode>
                <c:ptCount val="17"/>
                <c:pt idx="0">
                  <c:v>0</c:v>
                </c:pt>
                <c:pt idx="1">
                  <c:v>0</c:v>
                </c:pt>
                <c:pt idx="2">
                  <c:v>0.01</c:v>
                </c:pt>
                <c:pt idx="3">
                  <c:v>0</c:v>
                </c:pt>
                <c:pt idx="4">
                  <c:v>0.1</c:v>
                </c:pt>
                <c:pt idx="7">
                  <c:v>0</c:v>
                </c:pt>
                <c:pt idx="8">
                  <c:v>0</c:v>
                </c:pt>
                <c:pt idx="9">
                  <c:v>0.26</c:v>
                </c:pt>
                <c:pt idx="10">
                  <c:v>0.02</c:v>
                </c:pt>
                <c:pt idx="15">
                  <c:v>0.2</c:v>
                </c:pt>
                <c:pt idx="16">
                  <c:v>0</c:v>
                </c:pt>
              </c:numCache>
            </c:numRef>
          </c:val>
        </c:ser>
        <c:ser>
          <c:idx val="5"/>
          <c:order val="5"/>
          <c:tx>
            <c:strRef>
              <c:f>Лист1!$B$10</c:f>
              <c:strCache>
                <c:ptCount val="1"/>
                <c:pt idx="0">
                  <c:v>Ctenolabrus rubestris </c:v>
                </c:pt>
              </c:strCache>
            </c:strRef>
          </c:tx>
          <c:invertIfNegative val="0"/>
          <c:cat>
            <c:multiLvlStrRef>
              <c:f>Лист1!$C$3:$S$4</c:f>
              <c:multiLvlStrCache>
                <c:ptCount val="17"/>
                <c:lvl>
                  <c:pt idx="0">
                    <c:v>10-0 m</c:v>
                  </c:pt>
                  <c:pt idx="1">
                    <c:v>80-0 m</c:v>
                  </c:pt>
                  <c:pt idx="2">
                    <c:v>160-0 m</c:v>
                  </c:pt>
                  <c:pt idx="3">
                    <c:v>500-0 m</c:v>
                  </c:pt>
                  <c:pt idx="4">
                    <c:v>10-0 m</c:v>
                  </c:pt>
                  <c:pt idx="5">
                    <c:v>26-0 m</c:v>
                  </c:pt>
                  <c:pt idx="6">
                    <c:v>90-0 m</c:v>
                  </c:pt>
                  <c:pt idx="7">
                    <c:v>160-0 m(200) </c:v>
                  </c:pt>
                  <c:pt idx="8">
                    <c:v>160-0m (500)</c:v>
                  </c:pt>
                  <c:pt idx="9">
                    <c:v>23-0 m</c:v>
                  </c:pt>
                  <c:pt idx="10">
                    <c:v>48-0m</c:v>
                  </c:pt>
                  <c:pt idx="11">
                    <c:v>0-11 m(500)</c:v>
                  </c:pt>
                  <c:pt idx="12">
                    <c:v>23-0 m</c:v>
                  </c:pt>
                  <c:pt idx="13">
                    <c:v>45-0 m</c:v>
                  </c:pt>
                  <c:pt idx="14">
                    <c:v>80-0m</c:v>
                  </c:pt>
                  <c:pt idx="15">
                    <c:v>18-0 m(500)</c:v>
                  </c:pt>
                  <c:pt idx="16">
                    <c:v>160-0m (500)</c:v>
                  </c:pt>
                </c:lvl>
                <c:lvl>
                  <c:pt idx="0">
                    <c:v>05.05.</c:v>
                  </c:pt>
                  <c:pt idx="1">
                    <c:v>05.05.</c:v>
                  </c:pt>
                  <c:pt idx="2">
                    <c:v>05.05.</c:v>
                  </c:pt>
                  <c:pt idx="3">
                    <c:v>05.05.</c:v>
                  </c:pt>
                  <c:pt idx="4">
                    <c:v>21.06.</c:v>
                  </c:pt>
                  <c:pt idx="5">
                    <c:v>21.06.</c:v>
                  </c:pt>
                  <c:pt idx="6">
                    <c:v>21.06.</c:v>
                  </c:pt>
                  <c:pt idx="7">
                    <c:v>21.06.</c:v>
                  </c:pt>
                  <c:pt idx="8">
                    <c:v>21.06.</c:v>
                  </c:pt>
                  <c:pt idx="9">
                    <c:v>25.07.</c:v>
                  </c:pt>
                  <c:pt idx="10">
                    <c:v>25.07.</c:v>
                  </c:pt>
                  <c:pt idx="11">
                    <c:v>25.07.</c:v>
                  </c:pt>
                  <c:pt idx="12">
                    <c:v>22.08.</c:v>
                  </c:pt>
                  <c:pt idx="13">
                    <c:v>22.08.</c:v>
                  </c:pt>
                  <c:pt idx="14">
                    <c:v>22.08.</c:v>
                  </c:pt>
                  <c:pt idx="15">
                    <c:v>22.08.</c:v>
                  </c:pt>
                  <c:pt idx="16">
                    <c:v>02.11.</c:v>
                  </c:pt>
                </c:lvl>
              </c:multiLvlStrCache>
            </c:multiLvlStrRef>
          </c:cat>
          <c:val>
            <c:numRef>
              <c:f>Лист1!$C$10:$S$10</c:f>
              <c:numCache>
                <c:formatCode>General</c:formatCode>
                <c:ptCount val="17"/>
                <c:pt idx="7">
                  <c:v>0</c:v>
                </c:pt>
                <c:pt idx="8">
                  <c:v>0</c:v>
                </c:pt>
                <c:pt idx="9">
                  <c:v>0.04</c:v>
                </c:pt>
                <c:pt idx="16">
                  <c:v>0</c:v>
                </c:pt>
              </c:numCache>
            </c:numRef>
          </c:val>
        </c:ser>
        <c:dLbls>
          <c:showLegendKey val="0"/>
          <c:showVal val="0"/>
          <c:showCatName val="0"/>
          <c:showSerName val="0"/>
          <c:showPercent val="0"/>
          <c:showBubbleSize val="0"/>
        </c:dLbls>
        <c:gapWidth val="150"/>
        <c:axId val="71016448"/>
        <c:axId val="71017984"/>
      </c:barChart>
      <c:catAx>
        <c:axId val="71016448"/>
        <c:scaling>
          <c:orientation val="minMax"/>
        </c:scaling>
        <c:delete val="0"/>
        <c:axPos val="b"/>
        <c:majorTickMark val="out"/>
        <c:minorTickMark val="none"/>
        <c:tickLblPos val="nextTo"/>
        <c:txPr>
          <a:bodyPr/>
          <a:lstStyle/>
          <a:p>
            <a:pPr>
              <a:defRPr sz="1200" b="1"/>
            </a:pPr>
            <a:endParaRPr lang="ru-RU"/>
          </a:p>
        </c:txPr>
        <c:crossAx val="71017984"/>
        <c:crosses val="autoZero"/>
        <c:auto val="1"/>
        <c:lblAlgn val="ctr"/>
        <c:lblOffset val="100"/>
        <c:noMultiLvlLbl val="0"/>
      </c:catAx>
      <c:valAx>
        <c:axId val="71017984"/>
        <c:scaling>
          <c:orientation val="minMax"/>
        </c:scaling>
        <c:delete val="0"/>
        <c:axPos val="l"/>
        <c:majorGridlines>
          <c:spPr>
            <a:ln>
              <a:noFill/>
            </a:ln>
          </c:spPr>
        </c:majorGridlines>
        <c:title>
          <c:tx>
            <c:rich>
              <a:bodyPr rot="-5400000" vert="horz"/>
              <a:lstStyle/>
              <a:p>
                <a:pPr>
                  <a:defRPr/>
                </a:pPr>
                <a:r>
                  <a:rPr lang="en-US" sz="1400"/>
                  <a:t>eggs ind.m-</a:t>
                </a:r>
                <a:r>
                  <a:rPr lang="en-US" sz="1400" baseline="30000"/>
                  <a:t>3</a:t>
                </a:r>
              </a:p>
            </c:rich>
          </c:tx>
          <c:layout>
            <c:manualLayout>
              <c:xMode val="edge"/>
              <c:yMode val="edge"/>
              <c:x val="9.4371418941692001E-3"/>
              <c:y val="0.245044635878196"/>
            </c:manualLayout>
          </c:layout>
          <c:overlay val="0"/>
        </c:title>
        <c:numFmt formatCode="General" sourceLinked="1"/>
        <c:majorTickMark val="out"/>
        <c:minorTickMark val="none"/>
        <c:tickLblPos val="nextTo"/>
        <c:txPr>
          <a:bodyPr/>
          <a:lstStyle/>
          <a:p>
            <a:pPr>
              <a:defRPr sz="1200"/>
            </a:pPr>
            <a:endParaRPr lang="ru-RU"/>
          </a:p>
        </c:txPr>
        <c:crossAx val="71016448"/>
        <c:crosses val="autoZero"/>
        <c:crossBetween val="between"/>
      </c:valAx>
    </c:plotArea>
    <c:legend>
      <c:legendPos val="r"/>
      <c:layout>
        <c:manualLayout>
          <c:xMode val="edge"/>
          <c:yMode val="edge"/>
          <c:x val="0.695001838538299"/>
          <c:y val="0.108318205881789"/>
          <c:w val="0.303387855503569"/>
          <c:h val="0.78336358823642205"/>
        </c:manualLayout>
      </c:layout>
      <c:overlay val="0"/>
      <c:txPr>
        <a:bodyPr/>
        <a:lstStyle/>
        <a:p>
          <a:pPr>
            <a:defRPr sz="1400" b="1"/>
          </a:pPr>
          <a:endParaRPr lang="ru-RU"/>
        </a:p>
      </c:txPr>
    </c:legend>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Лист1!$B$14</c:f>
              <c:strCache>
                <c:ptCount val="1"/>
                <c:pt idx="0">
                  <c:v>E.engrasicolus </c:v>
                </c:pt>
              </c:strCache>
            </c:strRef>
          </c:tx>
          <c:invertIfNegative val="0"/>
          <c:cat>
            <c:multiLvlStrRef>
              <c:f>Лист1!$C$12:$S$13</c:f>
              <c:multiLvlStrCache>
                <c:ptCount val="17"/>
                <c:lvl>
                  <c:pt idx="0">
                    <c:v>10-0</c:v>
                  </c:pt>
                  <c:pt idx="1">
                    <c:v>80-0 m</c:v>
                  </c:pt>
                  <c:pt idx="2">
                    <c:v>160-0 m</c:v>
                  </c:pt>
                  <c:pt idx="3">
                    <c:v>500-0 m</c:v>
                  </c:pt>
                  <c:pt idx="4">
                    <c:v>10-0 m</c:v>
                  </c:pt>
                  <c:pt idx="5">
                    <c:v>26-0 m</c:v>
                  </c:pt>
                  <c:pt idx="6">
                    <c:v>90-0 m</c:v>
                  </c:pt>
                  <c:pt idx="7">
                    <c:v>160-0 m(200) </c:v>
                  </c:pt>
                  <c:pt idx="8">
                    <c:v>160-0m (500)</c:v>
                  </c:pt>
                  <c:pt idx="9">
                    <c:v>23-0 m</c:v>
                  </c:pt>
                  <c:pt idx="10">
                    <c:v>48-0m</c:v>
                  </c:pt>
                  <c:pt idx="11">
                    <c:v>0-11 m(500)</c:v>
                  </c:pt>
                  <c:pt idx="12">
                    <c:v>23-0 m</c:v>
                  </c:pt>
                  <c:pt idx="13">
                    <c:v>45-0 m</c:v>
                  </c:pt>
                  <c:pt idx="14">
                    <c:v>80-0m</c:v>
                  </c:pt>
                  <c:pt idx="15">
                    <c:v>18-0 m(500)</c:v>
                  </c:pt>
                  <c:pt idx="16">
                    <c:v>160-0m (500)</c:v>
                  </c:pt>
                </c:lvl>
                <c:lvl>
                  <c:pt idx="0">
                    <c:v>05.05.</c:v>
                  </c:pt>
                  <c:pt idx="1">
                    <c:v>05.05.</c:v>
                  </c:pt>
                  <c:pt idx="2">
                    <c:v>05.05.</c:v>
                  </c:pt>
                  <c:pt idx="3">
                    <c:v>05.05.</c:v>
                  </c:pt>
                  <c:pt idx="4">
                    <c:v>21.06.</c:v>
                  </c:pt>
                  <c:pt idx="5">
                    <c:v>21.06.</c:v>
                  </c:pt>
                  <c:pt idx="6">
                    <c:v>21.06.</c:v>
                  </c:pt>
                  <c:pt idx="7">
                    <c:v>21.06.</c:v>
                  </c:pt>
                  <c:pt idx="8">
                    <c:v>21.06.</c:v>
                  </c:pt>
                  <c:pt idx="9">
                    <c:v>25.07.</c:v>
                  </c:pt>
                  <c:pt idx="10">
                    <c:v>25.07.</c:v>
                  </c:pt>
                  <c:pt idx="11">
                    <c:v>25.07.</c:v>
                  </c:pt>
                  <c:pt idx="12">
                    <c:v>22.08.</c:v>
                  </c:pt>
                  <c:pt idx="13">
                    <c:v>22.08.</c:v>
                  </c:pt>
                  <c:pt idx="14">
                    <c:v>22.08.</c:v>
                  </c:pt>
                  <c:pt idx="15">
                    <c:v>22.08.</c:v>
                  </c:pt>
                  <c:pt idx="16">
                    <c:v>02.11.</c:v>
                  </c:pt>
                </c:lvl>
              </c:multiLvlStrCache>
            </c:multiLvlStrRef>
          </c:cat>
          <c:val>
            <c:numRef>
              <c:f>Лист1!$C$14:$S$14</c:f>
              <c:numCache>
                <c:formatCode>General</c:formatCode>
                <c:ptCount val="17"/>
                <c:pt idx="0">
                  <c:v>0</c:v>
                </c:pt>
                <c:pt idx="1">
                  <c:v>0</c:v>
                </c:pt>
                <c:pt idx="2">
                  <c:v>0</c:v>
                </c:pt>
                <c:pt idx="3">
                  <c:v>0</c:v>
                </c:pt>
                <c:pt idx="4">
                  <c:v>0.1</c:v>
                </c:pt>
                <c:pt idx="5">
                  <c:v>0</c:v>
                </c:pt>
                <c:pt idx="6">
                  <c:v>0</c:v>
                </c:pt>
                <c:pt idx="7">
                  <c:v>0</c:v>
                </c:pt>
                <c:pt idx="8">
                  <c:v>0</c:v>
                </c:pt>
                <c:pt idx="9">
                  <c:v>0.26</c:v>
                </c:pt>
                <c:pt idx="11">
                  <c:v>0.4</c:v>
                </c:pt>
                <c:pt idx="12">
                  <c:v>0.1</c:v>
                </c:pt>
                <c:pt idx="13">
                  <c:v>0.05</c:v>
                </c:pt>
                <c:pt idx="14">
                  <c:v>2.5000000000000001E-2</c:v>
                </c:pt>
                <c:pt idx="15">
                  <c:v>0.22</c:v>
                </c:pt>
              </c:numCache>
            </c:numRef>
          </c:val>
        </c:ser>
        <c:ser>
          <c:idx val="1"/>
          <c:order val="1"/>
          <c:tx>
            <c:strRef>
              <c:f>Лист1!$B$15</c:f>
              <c:strCache>
                <c:ptCount val="1"/>
                <c:pt idx="0">
                  <c:v>Mulus barbatus</c:v>
                </c:pt>
              </c:strCache>
            </c:strRef>
          </c:tx>
          <c:invertIfNegative val="0"/>
          <c:cat>
            <c:multiLvlStrRef>
              <c:f>Лист1!$C$12:$S$13</c:f>
              <c:multiLvlStrCache>
                <c:ptCount val="17"/>
                <c:lvl>
                  <c:pt idx="0">
                    <c:v>10-0</c:v>
                  </c:pt>
                  <c:pt idx="1">
                    <c:v>80-0 m</c:v>
                  </c:pt>
                  <c:pt idx="2">
                    <c:v>160-0 m</c:v>
                  </c:pt>
                  <c:pt idx="3">
                    <c:v>500-0 m</c:v>
                  </c:pt>
                  <c:pt idx="4">
                    <c:v>10-0 m</c:v>
                  </c:pt>
                  <c:pt idx="5">
                    <c:v>26-0 m</c:v>
                  </c:pt>
                  <c:pt idx="6">
                    <c:v>90-0 m</c:v>
                  </c:pt>
                  <c:pt idx="7">
                    <c:v>160-0 m(200) </c:v>
                  </c:pt>
                  <c:pt idx="8">
                    <c:v>160-0m (500)</c:v>
                  </c:pt>
                  <c:pt idx="9">
                    <c:v>23-0 m</c:v>
                  </c:pt>
                  <c:pt idx="10">
                    <c:v>48-0m</c:v>
                  </c:pt>
                  <c:pt idx="11">
                    <c:v>0-11 m(500)</c:v>
                  </c:pt>
                  <c:pt idx="12">
                    <c:v>23-0 m</c:v>
                  </c:pt>
                  <c:pt idx="13">
                    <c:v>45-0 m</c:v>
                  </c:pt>
                  <c:pt idx="14">
                    <c:v>80-0m</c:v>
                  </c:pt>
                  <c:pt idx="15">
                    <c:v>18-0 m(500)</c:v>
                  </c:pt>
                  <c:pt idx="16">
                    <c:v>160-0m (500)</c:v>
                  </c:pt>
                </c:lvl>
                <c:lvl>
                  <c:pt idx="0">
                    <c:v>05.05.</c:v>
                  </c:pt>
                  <c:pt idx="1">
                    <c:v>05.05.</c:v>
                  </c:pt>
                  <c:pt idx="2">
                    <c:v>05.05.</c:v>
                  </c:pt>
                  <c:pt idx="3">
                    <c:v>05.05.</c:v>
                  </c:pt>
                  <c:pt idx="4">
                    <c:v>21.06.</c:v>
                  </c:pt>
                  <c:pt idx="5">
                    <c:v>21.06.</c:v>
                  </c:pt>
                  <c:pt idx="6">
                    <c:v>21.06.</c:v>
                  </c:pt>
                  <c:pt idx="7">
                    <c:v>21.06.</c:v>
                  </c:pt>
                  <c:pt idx="8">
                    <c:v>21.06.</c:v>
                  </c:pt>
                  <c:pt idx="9">
                    <c:v>25.07.</c:v>
                  </c:pt>
                  <c:pt idx="10">
                    <c:v>25.07.</c:v>
                  </c:pt>
                  <c:pt idx="11">
                    <c:v>25.07.</c:v>
                  </c:pt>
                  <c:pt idx="12">
                    <c:v>22.08.</c:v>
                  </c:pt>
                  <c:pt idx="13">
                    <c:v>22.08.</c:v>
                  </c:pt>
                  <c:pt idx="14">
                    <c:v>22.08.</c:v>
                  </c:pt>
                  <c:pt idx="15">
                    <c:v>22.08.</c:v>
                  </c:pt>
                  <c:pt idx="16">
                    <c:v>02.11.</c:v>
                  </c:pt>
                </c:lvl>
              </c:multiLvlStrCache>
            </c:multiLvlStrRef>
          </c:cat>
          <c:val>
            <c:numRef>
              <c:f>Лист1!$C$15:$S$15</c:f>
              <c:numCache>
                <c:formatCode>General</c:formatCode>
                <c:ptCount val="17"/>
                <c:pt idx="0">
                  <c:v>0</c:v>
                </c:pt>
                <c:pt idx="1">
                  <c:v>0</c:v>
                </c:pt>
                <c:pt idx="2">
                  <c:v>0</c:v>
                </c:pt>
                <c:pt idx="3">
                  <c:v>0</c:v>
                </c:pt>
                <c:pt idx="5">
                  <c:v>0</c:v>
                </c:pt>
                <c:pt idx="6">
                  <c:v>0</c:v>
                </c:pt>
                <c:pt idx="7">
                  <c:v>0</c:v>
                </c:pt>
                <c:pt idx="8">
                  <c:v>0</c:v>
                </c:pt>
              </c:numCache>
            </c:numRef>
          </c:val>
        </c:ser>
        <c:ser>
          <c:idx val="2"/>
          <c:order val="2"/>
          <c:tx>
            <c:strRef>
              <c:f>Лист1!$B$16</c:f>
              <c:strCache>
                <c:ptCount val="1"/>
                <c:pt idx="0">
                  <c:v>Mugil cephalus </c:v>
                </c:pt>
              </c:strCache>
            </c:strRef>
          </c:tx>
          <c:invertIfNegative val="0"/>
          <c:cat>
            <c:multiLvlStrRef>
              <c:f>Лист1!$C$12:$S$13</c:f>
              <c:multiLvlStrCache>
                <c:ptCount val="17"/>
                <c:lvl>
                  <c:pt idx="0">
                    <c:v>10-0</c:v>
                  </c:pt>
                  <c:pt idx="1">
                    <c:v>80-0 m</c:v>
                  </c:pt>
                  <c:pt idx="2">
                    <c:v>160-0 m</c:v>
                  </c:pt>
                  <c:pt idx="3">
                    <c:v>500-0 m</c:v>
                  </c:pt>
                  <c:pt idx="4">
                    <c:v>10-0 m</c:v>
                  </c:pt>
                  <c:pt idx="5">
                    <c:v>26-0 m</c:v>
                  </c:pt>
                  <c:pt idx="6">
                    <c:v>90-0 m</c:v>
                  </c:pt>
                  <c:pt idx="7">
                    <c:v>160-0 m(200) </c:v>
                  </c:pt>
                  <c:pt idx="8">
                    <c:v>160-0m (500)</c:v>
                  </c:pt>
                  <c:pt idx="9">
                    <c:v>23-0 m</c:v>
                  </c:pt>
                  <c:pt idx="10">
                    <c:v>48-0m</c:v>
                  </c:pt>
                  <c:pt idx="11">
                    <c:v>0-11 m(500)</c:v>
                  </c:pt>
                  <c:pt idx="12">
                    <c:v>23-0 m</c:v>
                  </c:pt>
                  <c:pt idx="13">
                    <c:v>45-0 m</c:v>
                  </c:pt>
                  <c:pt idx="14">
                    <c:v>80-0m</c:v>
                  </c:pt>
                  <c:pt idx="15">
                    <c:v>18-0 m(500)</c:v>
                  </c:pt>
                  <c:pt idx="16">
                    <c:v>160-0m (500)</c:v>
                  </c:pt>
                </c:lvl>
                <c:lvl>
                  <c:pt idx="0">
                    <c:v>05.05.</c:v>
                  </c:pt>
                  <c:pt idx="1">
                    <c:v>05.05.</c:v>
                  </c:pt>
                  <c:pt idx="2">
                    <c:v>05.05.</c:v>
                  </c:pt>
                  <c:pt idx="3">
                    <c:v>05.05.</c:v>
                  </c:pt>
                  <c:pt idx="4">
                    <c:v>21.06.</c:v>
                  </c:pt>
                  <c:pt idx="5">
                    <c:v>21.06.</c:v>
                  </c:pt>
                  <c:pt idx="6">
                    <c:v>21.06.</c:v>
                  </c:pt>
                  <c:pt idx="7">
                    <c:v>21.06.</c:v>
                  </c:pt>
                  <c:pt idx="8">
                    <c:v>21.06.</c:v>
                  </c:pt>
                  <c:pt idx="9">
                    <c:v>25.07.</c:v>
                  </c:pt>
                  <c:pt idx="10">
                    <c:v>25.07.</c:v>
                  </c:pt>
                  <c:pt idx="11">
                    <c:v>25.07.</c:v>
                  </c:pt>
                  <c:pt idx="12">
                    <c:v>22.08.</c:v>
                  </c:pt>
                  <c:pt idx="13">
                    <c:v>22.08.</c:v>
                  </c:pt>
                  <c:pt idx="14">
                    <c:v>22.08.</c:v>
                  </c:pt>
                  <c:pt idx="15">
                    <c:v>22.08.</c:v>
                  </c:pt>
                  <c:pt idx="16">
                    <c:v>02.11.</c:v>
                  </c:pt>
                </c:lvl>
              </c:multiLvlStrCache>
            </c:multiLvlStrRef>
          </c:cat>
          <c:val>
            <c:numRef>
              <c:f>Лист1!$C$16:$S$16</c:f>
              <c:numCache>
                <c:formatCode>General</c:formatCode>
                <c:ptCount val="17"/>
                <c:pt idx="0">
                  <c:v>0</c:v>
                </c:pt>
                <c:pt idx="1">
                  <c:v>0</c:v>
                </c:pt>
                <c:pt idx="2">
                  <c:v>0</c:v>
                </c:pt>
                <c:pt idx="3">
                  <c:v>0</c:v>
                </c:pt>
                <c:pt idx="5">
                  <c:v>0</c:v>
                </c:pt>
                <c:pt idx="6">
                  <c:v>0</c:v>
                </c:pt>
                <c:pt idx="7">
                  <c:v>0</c:v>
                </c:pt>
                <c:pt idx="8">
                  <c:v>0</c:v>
                </c:pt>
              </c:numCache>
            </c:numRef>
          </c:val>
        </c:ser>
        <c:ser>
          <c:idx val="3"/>
          <c:order val="3"/>
          <c:tx>
            <c:strRef>
              <c:f>Лист1!$B$17</c:f>
              <c:strCache>
                <c:ptCount val="1"/>
                <c:pt idx="0">
                  <c:v>Trachurus mediterraneus ponticus</c:v>
                </c:pt>
              </c:strCache>
            </c:strRef>
          </c:tx>
          <c:invertIfNegative val="0"/>
          <c:cat>
            <c:multiLvlStrRef>
              <c:f>Лист1!$C$12:$S$13</c:f>
              <c:multiLvlStrCache>
                <c:ptCount val="17"/>
                <c:lvl>
                  <c:pt idx="0">
                    <c:v>10-0</c:v>
                  </c:pt>
                  <c:pt idx="1">
                    <c:v>80-0 m</c:v>
                  </c:pt>
                  <c:pt idx="2">
                    <c:v>160-0 m</c:v>
                  </c:pt>
                  <c:pt idx="3">
                    <c:v>500-0 m</c:v>
                  </c:pt>
                  <c:pt idx="4">
                    <c:v>10-0 m</c:v>
                  </c:pt>
                  <c:pt idx="5">
                    <c:v>26-0 m</c:v>
                  </c:pt>
                  <c:pt idx="6">
                    <c:v>90-0 m</c:v>
                  </c:pt>
                  <c:pt idx="7">
                    <c:v>160-0 m(200) </c:v>
                  </c:pt>
                  <c:pt idx="8">
                    <c:v>160-0m (500)</c:v>
                  </c:pt>
                  <c:pt idx="9">
                    <c:v>23-0 m</c:v>
                  </c:pt>
                  <c:pt idx="10">
                    <c:v>48-0m</c:v>
                  </c:pt>
                  <c:pt idx="11">
                    <c:v>0-11 m(500)</c:v>
                  </c:pt>
                  <c:pt idx="12">
                    <c:v>23-0 m</c:v>
                  </c:pt>
                  <c:pt idx="13">
                    <c:v>45-0 m</c:v>
                  </c:pt>
                  <c:pt idx="14">
                    <c:v>80-0m</c:v>
                  </c:pt>
                  <c:pt idx="15">
                    <c:v>18-0 m(500)</c:v>
                  </c:pt>
                  <c:pt idx="16">
                    <c:v>160-0m (500)</c:v>
                  </c:pt>
                </c:lvl>
                <c:lvl>
                  <c:pt idx="0">
                    <c:v>05.05.</c:v>
                  </c:pt>
                  <c:pt idx="1">
                    <c:v>05.05.</c:v>
                  </c:pt>
                  <c:pt idx="2">
                    <c:v>05.05.</c:v>
                  </c:pt>
                  <c:pt idx="3">
                    <c:v>05.05.</c:v>
                  </c:pt>
                  <c:pt idx="4">
                    <c:v>21.06.</c:v>
                  </c:pt>
                  <c:pt idx="5">
                    <c:v>21.06.</c:v>
                  </c:pt>
                  <c:pt idx="6">
                    <c:v>21.06.</c:v>
                  </c:pt>
                  <c:pt idx="7">
                    <c:v>21.06.</c:v>
                  </c:pt>
                  <c:pt idx="8">
                    <c:v>21.06.</c:v>
                  </c:pt>
                  <c:pt idx="9">
                    <c:v>25.07.</c:v>
                  </c:pt>
                  <c:pt idx="10">
                    <c:v>25.07.</c:v>
                  </c:pt>
                  <c:pt idx="11">
                    <c:v>25.07.</c:v>
                  </c:pt>
                  <c:pt idx="12">
                    <c:v>22.08.</c:v>
                  </c:pt>
                  <c:pt idx="13">
                    <c:v>22.08.</c:v>
                  </c:pt>
                  <c:pt idx="14">
                    <c:v>22.08.</c:v>
                  </c:pt>
                  <c:pt idx="15">
                    <c:v>22.08.</c:v>
                  </c:pt>
                  <c:pt idx="16">
                    <c:v>02.11.</c:v>
                  </c:pt>
                </c:lvl>
              </c:multiLvlStrCache>
            </c:multiLvlStrRef>
          </c:cat>
          <c:val>
            <c:numRef>
              <c:f>Лист1!$C$17:$S$17</c:f>
              <c:numCache>
                <c:formatCode>General</c:formatCode>
                <c:ptCount val="17"/>
                <c:pt idx="0">
                  <c:v>0</c:v>
                </c:pt>
                <c:pt idx="1">
                  <c:v>0</c:v>
                </c:pt>
                <c:pt idx="2">
                  <c:v>0</c:v>
                </c:pt>
                <c:pt idx="3">
                  <c:v>0</c:v>
                </c:pt>
                <c:pt idx="5">
                  <c:v>0</c:v>
                </c:pt>
                <c:pt idx="6">
                  <c:v>0</c:v>
                </c:pt>
                <c:pt idx="7">
                  <c:v>0</c:v>
                </c:pt>
                <c:pt idx="8">
                  <c:v>0</c:v>
                </c:pt>
                <c:pt idx="11">
                  <c:v>0.5</c:v>
                </c:pt>
                <c:pt idx="12">
                  <c:v>0.1</c:v>
                </c:pt>
                <c:pt idx="13">
                  <c:v>0.05</c:v>
                </c:pt>
                <c:pt idx="15">
                  <c:v>0.22</c:v>
                </c:pt>
              </c:numCache>
            </c:numRef>
          </c:val>
        </c:ser>
        <c:dLbls>
          <c:showLegendKey val="0"/>
          <c:showVal val="0"/>
          <c:showCatName val="0"/>
          <c:showSerName val="0"/>
          <c:showPercent val="0"/>
          <c:showBubbleSize val="0"/>
        </c:dLbls>
        <c:gapWidth val="150"/>
        <c:axId val="80045184"/>
        <c:axId val="80046720"/>
      </c:barChart>
      <c:catAx>
        <c:axId val="80045184"/>
        <c:scaling>
          <c:orientation val="minMax"/>
        </c:scaling>
        <c:delete val="0"/>
        <c:axPos val="b"/>
        <c:majorTickMark val="out"/>
        <c:minorTickMark val="none"/>
        <c:tickLblPos val="nextTo"/>
        <c:txPr>
          <a:bodyPr/>
          <a:lstStyle/>
          <a:p>
            <a:pPr>
              <a:defRPr sz="1200" b="1"/>
            </a:pPr>
            <a:endParaRPr lang="ru-RU"/>
          </a:p>
        </c:txPr>
        <c:crossAx val="80046720"/>
        <c:crosses val="autoZero"/>
        <c:auto val="1"/>
        <c:lblAlgn val="ctr"/>
        <c:lblOffset val="100"/>
        <c:noMultiLvlLbl val="0"/>
      </c:catAx>
      <c:valAx>
        <c:axId val="80046720"/>
        <c:scaling>
          <c:orientation val="minMax"/>
        </c:scaling>
        <c:delete val="0"/>
        <c:axPos val="l"/>
        <c:majorGridlines>
          <c:spPr>
            <a:ln>
              <a:noFill/>
            </a:ln>
          </c:spPr>
        </c:majorGridlines>
        <c:title>
          <c:tx>
            <c:rich>
              <a:bodyPr rot="-5400000" vert="horz"/>
              <a:lstStyle/>
              <a:p>
                <a:pPr>
                  <a:defRPr sz="1400"/>
                </a:pPr>
                <a:r>
                  <a:rPr lang="en-US" sz="1400"/>
                  <a:t>Larvae. Ind.m-</a:t>
                </a:r>
                <a:r>
                  <a:rPr lang="en-US" sz="1400" baseline="30000"/>
                  <a:t>3</a:t>
                </a:r>
              </a:p>
            </c:rich>
          </c:tx>
          <c:layout/>
          <c:overlay val="0"/>
        </c:title>
        <c:numFmt formatCode="General" sourceLinked="1"/>
        <c:majorTickMark val="out"/>
        <c:minorTickMark val="none"/>
        <c:tickLblPos val="nextTo"/>
        <c:txPr>
          <a:bodyPr/>
          <a:lstStyle/>
          <a:p>
            <a:pPr>
              <a:defRPr sz="1200"/>
            </a:pPr>
            <a:endParaRPr lang="ru-RU"/>
          </a:p>
        </c:txPr>
        <c:crossAx val="80045184"/>
        <c:crosses val="autoZero"/>
        <c:crossBetween val="between"/>
      </c:valAx>
    </c:plotArea>
    <c:legend>
      <c:legendPos val="r"/>
      <c:layout/>
      <c:overlay val="0"/>
      <c:txPr>
        <a:bodyPr/>
        <a:lstStyle/>
        <a:p>
          <a:pPr>
            <a:defRPr sz="1400" b="1"/>
          </a:pPr>
          <a:endParaRPr lang="ru-RU"/>
        </a:p>
      </c:txPr>
    </c:legend>
    <c:plotVisOnly val="1"/>
    <c:dispBlanksAs val="gap"/>
    <c:showDLblsOverMax val="0"/>
  </c:chart>
  <c:externalData r:id="rId1">
    <c:autoUpdate val="0"/>
  </c:externalData>
</c:chartSpace>
</file>

<file path=ppt/drawings/_rels/drawing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image" Target="../media/image14.png"/></Relationships>
</file>

<file path=ppt/drawings/_rels/drawing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image" Target="../media/image14.png"/></Relationships>
</file>

<file path=ppt/drawings/_rels/drawing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image" Target="../media/image14.png"/></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image" Target="../media/image24.emf"/><Relationship Id="rId4" Type="http://schemas.openxmlformats.org/officeDocument/2006/relationships/image" Target="../media/image2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8.emf"/></Relationships>
</file>

<file path=ppt/drawings/drawing1.xml><?xml version="1.0" encoding="utf-8"?>
<c:userShapes xmlns:c="http://schemas.openxmlformats.org/drawingml/2006/chart">
  <cdr:relSizeAnchor xmlns:cdr="http://schemas.openxmlformats.org/drawingml/2006/chartDrawing">
    <cdr:from>
      <cdr:x>0.20261</cdr:x>
      <cdr:y>0.89469</cdr:y>
    </cdr:from>
    <cdr:to>
      <cdr:x>0.52707</cdr:x>
      <cdr:y>1</cdr:y>
    </cdr:to>
    <cdr:pic>
      <cdr:nvPicPr>
        <cdr:cNvPr id="3" name="chart">
          <a:extLst xmlns:a="http://schemas.openxmlformats.org/drawingml/2006/main">
            <a:ext uri="{FF2B5EF4-FFF2-40B4-BE49-F238E27FC236}"/>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2365107" y="5336273"/>
          <a:ext cx="3787525" cy="628109"/>
        </a:xfrm>
        <a:prstGeom xmlns:a="http://schemas.openxmlformats.org/drawingml/2006/main" prst="rect">
          <a:avLst/>
        </a:prstGeom>
        <a:solidFill xmlns:a="http://schemas.openxmlformats.org/drawingml/2006/main">
          <a:schemeClr val="bg1"/>
        </a:solidFill>
      </cdr:spPr>
    </cdr:pic>
  </cdr:relSizeAnchor>
  <cdr:relSizeAnchor xmlns:cdr="http://schemas.openxmlformats.org/drawingml/2006/chartDrawing">
    <cdr:from>
      <cdr:x>0.57987</cdr:x>
      <cdr:y>0.88945</cdr:y>
    </cdr:from>
    <cdr:to>
      <cdr:x>0.90086</cdr:x>
      <cdr:y>0.99379</cdr:y>
    </cdr:to>
    <cdr:pic>
      <cdr:nvPicPr>
        <cdr:cNvPr id="4" name="chart">
          <a:extLst xmlns:a="http://schemas.openxmlformats.org/drawingml/2006/main">
            <a:ext uri="{FF2B5EF4-FFF2-40B4-BE49-F238E27FC236}"/>
          </a:extLst>
        </cdr:cNvPr>
        <cdr:cNvPicPr>
          <a:picLocks xmlns:a="http://schemas.openxmlformats.org/drawingml/2006/main" noChangeAspect="1"/>
        </cdr:cNvPicPr>
      </cdr:nvPicPr>
      <cdr:blipFill>
        <a:blip xmlns:a="http://schemas.openxmlformats.org/drawingml/2006/main" xmlns:r="http://schemas.openxmlformats.org/officeDocument/2006/relationships" r:embed="rId2"/>
        <a:stretch xmlns:a="http://schemas.openxmlformats.org/drawingml/2006/main">
          <a:fillRect/>
        </a:stretch>
      </cdr:blipFill>
      <cdr:spPr>
        <a:xfrm xmlns:a="http://schemas.openxmlformats.org/drawingml/2006/main">
          <a:off x="4075879" y="3531042"/>
          <a:ext cx="2249561" cy="438978"/>
        </a:xfrm>
        <a:prstGeom xmlns:a="http://schemas.openxmlformats.org/drawingml/2006/main" prst="rect">
          <a:avLst/>
        </a:prstGeom>
        <a:solidFill xmlns:a="http://schemas.openxmlformats.org/drawingml/2006/main">
          <a:schemeClr val="bg1"/>
        </a:solidFill>
      </cdr:spPr>
    </cdr:pic>
  </cdr:relSizeAnchor>
  <cdr:relSizeAnchor xmlns:cdr="http://schemas.openxmlformats.org/drawingml/2006/chartDrawing">
    <cdr:from>
      <cdr:x>0.59934</cdr:x>
      <cdr:y>0.94871</cdr:y>
    </cdr:from>
    <cdr:to>
      <cdr:x>0.68459</cdr:x>
      <cdr:y>0.96174</cdr:y>
    </cdr:to>
    <cdr:sp macro="" textlink="">
      <cdr:nvSpPr>
        <cdr:cNvPr id="2" name="TextBox 1">
          <a:extLst xmlns:a="http://schemas.openxmlformats.org/drawingml/2006/main">
            <a:ext uri="{FF2B5EF4-FFF2-40B4-BE49-F238E27FC236}"/>
          </a:extLst>
        </cdr:cNvPr>
        <cdr:cNvSpPr txBox="1"/>
      </cdr:nvSpPr>
      <cdr:spPr>
        <a:xfrm xmlns:a="http://schemas.openxmlformats.org/drawingml/2006/main">
          <a:off x="4210050" y="3933825"/>
          <a:ext cx="600075" cy="571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ru-RU"/>
        </a:p>
      </cdr:txBody>
    </cdr:sp>
  </cdr:relSizeAnchor>
</c:userShapes>
</file>

<file path=ppt/drawings/drawing2.xml><?xml version="1.0" encoding="utf-8"?>
<c:userShapes xmlns:c="http://schemas.openxmlformats.org/drawingml/2006/chart">
  <cdr:relSizeAnchor xmlns:cdr="http://schemas.openxmlformats.org/drawingml/2006/chartDrawing">
    <cdr:from>
      <cdr:x>0.20261</cdr:x>
      <cdr:y>0.89469</cdr:y>
    </cdr:from>
    <cdr:to>
      <cdr:x>0.52707</cdr:x>
      <cdr:y>1</cdr:y>
    </cdr:to>
    <cdr:pic>
      <cdr:nvPicPr>
        <cdr:cNvPr id="3" name="chart">
          <a:extLst xmlns:a="http://schemas.openxmlformats.org/drawingml/2006/main">
            <a:ext uri="{FF2B5EF4-FFF2-40B4-BE49-F238E27FC236}"/>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2365107" y="5336273"/>
          <a:ext cx="3787525" cy="628109"/>
        </a:xfrm>
        <a:prstGeom xmlns:a="http://schemas.openxmlformats.org/drawingml/2006/main" prst="rect">
          <a:avLst/>
        </a:prstGeom>
        <a:solidFill xmlns:a="http://schemas.openxmlformats.org/drawingml/2006/main">
          <a:schemeClr val="bg1"/>
        </a:solidFill>
      </cdr:spPr>
    </cdr:pic>
  </cdr:relSizeAnchor>
  <cdr:relSizeAnchor xmlns:cdr="http://schemas.openxmlformats.org/drawingml/2006/chartDrawing">
    <cdr:from>
      <cdr:x>0.57987</cdr:x>
      <cdr:y>0.88945</cdr:y>
    </cdr:from>
    <cdr:to>
      <cdr:x>0.90086</cdr:x>
      <cdr:y>0.99379</cdr:y>
    </cdr:to>
    <cdr:pic>
      <cdr:nvPicPr>
        <cdr:cNvPr id="4" name="chart">
          <a:extLst xmlns:a="http://schemas.openxmlformats.org/drawingml/2006/main">
            <a:ext uri="{FF2B5EF4-FFF2-40B4-BE49-F238E27FC236}"/>
          </a:extLst>
        </cdr:cNvPr>
        <cdr:cNvPicPr>
          <a:picLocks xmlns:a="http://schemas.openxmlformats.org/drawingml/2006/main" noChangeAspect="1"/>
        </cdr:cNvPicPr>
      </cdr:nvPicPr>
      <cdr:blipFill>
        <a:blip xmlns:a="http://schemas.openxmlformats.org/drawingml/2006/main" xmlns:r="http://schemas.openxmlformats.org/officeDocument/2006/relationships" r:embed="rId2"/>
        <a:stretch xmlns:a="http://schemas.openxmlformats.org/drawingml/2006/main">
          <a:fillRect/>
        </a:stretch>
      </cdr:blipFill>
      <cdr:spPr>
        <a:xfrm xmlns:a="http://schemas.openxmlformats.org/drawingml/2006/main">
          <a:off x="4075879" y="3531042"/>
          <a:ext cx="2249561" cy="438978"/>
        </a:xfrm>
        <a:prstGeom xmlns:a="http://schemas.openxmlformats.org/drawingml/2006/main" prst="rect">
          <a:avLst/>
        </a:prstGeom>
        <a:solidFill xmlns:a="http://schemas.openxmlformats.org/drawingml/2006/main">
          <a:schemeClr val="bg1"/>
        </a:solidFill>
      </cdr:spPr>
    </cdr:pic>
  </cdr:relSizeAnchor>
  <cdr:relSizeAnchor xmlns:cdr="http://schemas.openxmlformats.org/drawingml/2006/chartDrawing">
    <cdr:from>
      <cdr:x>0.59934</cdr:x>
      <cdr:y>0.94871</cdr:y>
    </cdr:from>
    <cdr:to>
      <cdr:x>0.68459</cdr:x>
      <cdr:y>0.96174</cdr:y>
    </cdr:to>
    <cdr:sp macro="" textlink="">
      <cdr:nvSpPr>
        <cdr:cNvPr id="2" name="TextBox 1">
          <a:extLst xmlns:a="http://schemas.openxmlformats.org/drawingml/2006/main">
            <a:ext uri="{FF2B5EF4-FFF2-40B4-BE49-F238E27FC236}"/>
          </a:extLst>
        </cdr:cNvPr>
        <cdr:cNvSpPr txBox="1"/>
      </cdr:nvSpPr>
      <cdr:spPr>
        <a:xfrm xmlns:a="http://schemas.openxmlformats.org/drawingml/2006/main">
          <a:off x="4210050" y="3933825"/>
          <a:ext cx="600075" cy="571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ru-RU"/>
        </a:p>
      </cdr:txBody>
    </cdr:sp>
  </cdr:relSizeAnchor>
</c:userShapes>
</file>

<file path=ppt/drawings/drawing3.xml><?xml version="1.0" encoding="utf-8"?>
<c:userShapes xmlns:c="http://schemas.openxmlformats.org/drawingml/2006/chart">
  <cdr:relSizeAnchor xmlns:cdr="http://schemas.openxmlformats.org/drawingml/2006/chartDrawing">
    <cdr:from>
      <cdr:x>0.20261</cdr:x>
      <cdr:y>0.89469</cdr:y>
    </cdr:from>
    <cdr:to>
      <cdr:x>0.52707</cdr:x>
      <cdr:y>1</cdr:y>
    </cdr:to>
    <cdr:pic>
      <cdr:nvPicPr>
        <cdr:cNvPr id="3" name="chart">
          <a:extLst xmlns:a="http://schemas.openxmlformats.org/drawingml/2006/main">
            <a:ext uri="{FF2B5EF4-FFF2-40B4-BE49-F238E27FC236}"/>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2365107" y="5336273"/>
          <a:ext cx="3787525" cy="628109"/>
        </a:xfrm>
        <a:prstGeom xmlns:a="http://schemas.openxmlformats.org/drawingml/2006/main" prst="rect">
          <a:avLst/>
        </a:prstGeom>
        <a:solidFill xmlns:a="http://schemas.openxmlformats.org/drawingml/2006/main">
          <a:schemeClr val="bg1"/>
        </a:solidFill>
      </cdr:spPr>
    </cdr:pic>
  </cdr:relSizeAnchor>
  <cdr:relSizeAnchor xmlns:cdr="http://schemas.openxmlformats.org/drawingml/2006/chartDrawing">
    <cdr:from>
      <cdr:x>0.57987</cdr:x>
      <cdr:y>0.88945</cdr:y>
    </cdr:from>
    <cdr:to>
      <cdr:x>0.90086</cdr:x>
      <cdr:y>0.99379</cdr:y>
    </cdr:to>
    <cdr:pic>
      <cdr:nvPicPr>
        <cdr:cNvPr id="4" name="chart">
          <a:extLst xmlns:a="http://schemas.openxmlformats.org/drawingml/2006/main">
            <a:ext uri="{FF2B5EF4-FFF2-40B4-BE49-F238E27FC236}"/>
          </a:extLst>
        </cdr:cNvPr>
        <cdr:cNvPicPr>
          <a:picLocks xmlns:a="http://schemas.openxmlformats.org/drawingml/2006/main" noChangeAspect="1"/>
        </cdr:cNvPicPr>
      </cdr:nvPicPr>
      <cdr:blipFill>
        <a:blip xmlns:a="http://schemas.openxmlformats.org/drawingml/2006/main" xmlns:r="http://schemas.openxmlformats.org/officeDocument/2006/relationships" r:embed="rId2"/>
        <a:stretch xmlns:a="http://schemas.openxmlformats.org/drawingml/2006/main">
          <a:fillRect/>
        </a:stretch>
      </cdr:blipFill>
      <cdr:spPr>
        <a:xfrm xmlns:a="http://schemas.openxmlformats.org/drawingml/2006/main">
          <a:off x="4075879" y="3531042"/>
          <a:ext cx="2249561" cy="438978"/>
        </a:xfrm>
        <a:prstGeom xmlns:a="http://schemas.openxmlformats.org/drawingml/2006/main" prst="rect">
          <a:avLst/>
        </a:prstGeom>
        <a:solidFill xmlns:a="http://schemas.openxmlformats.org/drawingml/2006/main">
          <a:schemeClr val="bg1"/>
        </a:solidFill>
      </cdr:spPr>
    </cdr:pic>
  </cdr:relSizeAnchor>
  <cdr:relSizeAnchor xmlns:cdr="http://schemas.openxmlformats.org/drawingml/2006/chartDrawing">
    <cdr:from>
      <cdr:x>0.59934</cdr:x>
      <cdr:y>0.94871</cdr:y>
    </cdr:from>
    <cdr:to>
      <cdr:x>0.68459</cdr:x>
      <cdr:y>0.96174</cdr:y>
    </cdr:to>
    <cdr:sp macro="" textlink="">
      <cdr:nvSpPr>
        <cdr:cNvPr id="2" name="TextBox 1">
          <a:extLst xmlns:a="http://schemas.openxmlformats.org/drawingml/2006/main">
            <a:ext uri="{FF2B5EF4-FFF2-40B4-BE49-F238E27FC236}"/>
          </a:extLst>
        </cdr:cNvPr>
        <cdr:cNvSpPr txBox="1"/>
      </cdr:nvSpPr>
      <cdr:spPr>
        <a:xfrm xmlns:a="http://schemas.openxmlformats.org/drawingml/2006/main">
          <a:off x="4210050" y="3933825"/>
          <a:ext cx="600075" cy="571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ru-RU"/>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3D85D6-8B93-D142-B872-9CF7E2238663}" type="datetimeFigureOut">
              <a:rPr lang="ru-RU" smtClean="0"/>
              <a:t>17.10.2017</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Образец текста</a:t>
            </a:r>
          </a:p>
          <a:p>
            <a:pPr lvl="1"/>
            <a:r>
              <a:rPr lang="en-US" smtClean="0"/>
              <a:t>Второй уровень</a:t>
            </a:r>
          </a:p>
          <a:p>
            <a:pPr lvl="2"/>
            <a:r>
              <a:rPr lang="en-US" smtClean="0"/>
              <a:t>Третий уровень</a:t>
            </a:r>
          </a:p>
          <a:p>
            <a:pPr lvl="3"/>
            <a:r>
              <a:rPr lang="en-US" smtClean="0"/>
              <a:t>Четвертый уровень</a:t>
            </a:r>
          </a:p>
          <a:p>
            <a:pPr lvl="4"/>
            <a:r>
              <a:rPr lang="en-US"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5B8D88B-6AA1-E643-83A5-C18C893E797B}" type="slidenum">
              <a:rPr lang="ru-RU" smtClean="0"/>
              <a:t>‹#›</a:t>
            </a:fld>
            <a:endParaRPr lang="ru-RU"/>
          </a:p>
        </p:txBody>
      </p:sp>
    </p:spTree>
    <p:extLst>
      <p:ext uri="{BB962C8B-B14F-4D97-AF65-F5344CB8AC3E}">
        <p14:creationId xmlns:p14="http://schemas.microsoft.com/office/powerpoint/2010/main" val="145784458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5B8D88B-6AA1-E643-83A5-C18C893E797B}" type="slidenum">
              <a:rPr lang="ru-RU" smtClean="0"/>
              <a:t>20</a:t>
            </a:fld>
            <a:endParaRPr lang="ru-RU"/>
          </a:p>
        </p:txBody>
      </p:sp>
    </p:spTree>
    <p:extLst>
      <p:ext uri="{BB962C8B-B14F-4D97-AF65-F5344CB8AC3E}">
        <p14:creationId xmlns:p14="http://schemas.microsoft.com/office/powerpoint/2010/main" val="981141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Название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6ECE3223-2701-E148-9265-96C670118C58}" type="datetimeFigureOut">
              <a:rPr lang="ru-RU" smtClean="0"/>
              <a:t>17.10.2017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2F3C10A-8270-3B48-AC9C-76A52E133F3B}" type="slidenum">
              <a:rPr lang="ru-RU" smtClean="0"/>
              <a:t>‹#›</a:t>
            </a:fld>
            <a:endParaRPr lang="ru-RU"/>
          </a:p>
        </p:txBody>
      </p:sp>
    </p:spTree>
    <p:extLst>
      <p:ext uri="{BB962C8B-B14F-4D97-AF65-F5344CB8AC3E}">
        <p14:creationId xmlns:p14="http://schemas.microsoft.com/office/powerpoint/2010/main" val="36746457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 текст">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lstStyle/>
          <a:p>
            <a:r>
              <a:rPr lang="en-US"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en-US" smtClean="0"/>
              <a:t>Образец текста</a:t>
            </a:r>
          </a:p>
          <a:p>
            <a:pPr lvl="1"/>
            <a:r>
              <a:rPr lang="en-US" smtClean="0"/>
              <a:t>Второй уровень</a:t>
            </a:r>
          </a:p>
          <a:p>
            <a:pPr lvl="2"/>
            <a:r>
              <a:rPr lang="en-US" smtClean="0"/>
              <a:t>Третий уровень</a:t>
            </a:r>
          </a:p>
          <a:p>
            <a:pPr lvl="3"/>
            <a:r>
              <a:rPr lang="en-US" smtClean="0"/>
              <a:t>Четвертый уровень</a:t>
            </a:r>
          </a:p>
          <a:p>
            <a:pPr lvl="4"/>
            <a:r>
              <a:rPr lang="en-US" smtClean="0"/>
              <a:t>Пятый уровень</a:t>
            </a:r>
            <a:endParaRPr lang="ru-RU"/>
          </a:p>
        </p:txBody>
      </p:sp>
      <p:sp>
        <p:nvSpPr>
          <p:cNvPr id="4" name="Дата 3"/>
          <p:cNvSpPr>
            <a:spLocks noGrp="1"/>
          </p:cNvSpPr>
          <p:nvPr>
            <p:ph type="dt" sz="half" idx="10"/>
          </p:nvPr>
        </p:nvSpPr>
        <p:spPr/>
        <p:txBody>
          <a:bodyPr/>
          <a:lstStyle/>
          <a:p>
            <a:fld id="{6ECE3223-2701-E148-9265-96C670118C58}" type="datetimeFigureOut">
              <a:rPr lang="ru-RU" smtClean="0"/>
              <a:t>17.10.2017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2F3C10A-8270-3B48-AC9C-76A52E133F3B}" type="slidenum">
              <a:rPr lang="ru-RU" smtClean="0"/>
              <a:t>‹#›</a:t>
            </a:fld>
            <a:endParaRPr lang="ru-RU"/>
          </a:p>
        </p:txBody>
      </p:sp>
    </p:spTree>
    <p:extLst>
      <p:ext uri="{BB962C8B-B14F-4D97-AF65-F5344CB8AC3E}">
        <p14:creationId xmlns:p14="http://schemas.microsoft.com/office/powerpoint/2010/main" val="6755371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 загол.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en-US"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en-US" smtClean="0"/>
              <a:t>Образец текста</a:t>
            </a:r>
          </a:p>
          <a:p>
            <a:pPr lvl="1"/>
            <a:r>
              <a:rPr lang="en-US" smtClean="0"/>
              <a:t>Второй уровень</a:t>
            </a:r>
          </a:p>
          <a:p>
            <a:pPr lvl="2"/>
            <a:r>
              <a:rPr lang="en-US" smtClean="0"/>
              <a:t>Третий уровень</a:t>
            </a:r>
          </a:p>
          <a:p>
            <a:pPr lvl="3"/>
            <a:r>
              <a:rPr lang="en-US" smtClean="0"/>
              <a:t>Четвертый уровень</a:t>
            </a:r>
          </a:p>
          <a:p>
            <a:pPr lvl="4"/>
            <a:r>
              <a:rPr lang="en-US" smtClean="0"/>
              <a:t>Пятый уровень</a:t>
            </a:r>
            <a:endParaRPr lang="ru-RU"/>
          </a:p>
        </p:txBody>
      </p:sp>
      <p:sp>
        <p:nvSpPr>
          <p:cNvPr id="4" name="Дата 3"/>
          <p:cNvSpPr>
            <a:spLocks noGrp="1"/>
          </p:cNvSpPr>
          <p:nvPr>
            <p:ph type="dt" sz="half" idx="10"/>
          </p:nvPr>
        </p:nvSpPr>
        <p:spPr/>
        <p:txBody>
          <a:bodyPr/>
          <a:lstStyle/>
          <a:p>
            <a:fld id="{6ECE3223-2701-E148-9265-96C670118C58}" type="datetimeFigureOut">
              <a:rPr lang="ru-RU" smtClean="0"/>
              <a:t>17.10.2017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2F3C10A-8270-3B48-AC9C-76A52E133F3B}" type="slidenum">
              <a:rPr lang="ru-RU" smtClean="0"/>
              <a:t>‹#›</a:t>
            </a:fld>
            <a:endParaRPr lang="ru-RU"/>
          </a:p>
        </p:txBody>
      </p:sp>
    </p:spTree>
    <p:extLst>
      <p:ext uri="{BB962C8B-B14F-4D97-AF65-F5344CB8AC3E}">
        <p14:creationId xmlns:p14="http://schemas.microsoft.com/office/powerpoint/2010/main" val="25622203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Заголовок и четыре объекта">
    <p:spTree>
      <p:nvGrpSpPr>
        <p:cNvPr id="1" name=""/>
        <p:cNvGrpSpPr/>
        <p:nvPr/>
      </p:nvGrpSpPr>
      <p:grpSpPr>
        <a:xfrm>
          <a:off x="0" y="0"/>
          <a:ext cx="0" cy="0"/>
          <a:chOff x="0" y="0"/>
          <a:chExt cx="0" cy="0"/>
        </a:xfrm>
      </p:grpSpPr>
      <p:sp>
        <p:nvSpPr>
          <p:cNvPr id="2" name="Заголовок 1"/>
          <p:cNvSpPr>
            <a:spLocks noGrp="1"/>
          </p:cNvSpPr>
          <p:nvPr>
            <p:ph type="title" sz="quarter"/>
          </p:nvPr>
        </p:nvSpPr>
        <p:spPr>
          <a:xfrm>
            <a:off x="457200" y="274638"/>
            <a:ext cx="8229600" cy="1143000"/>
          </a:xfrm>
        </p:spPr>
        <p:txBody>
          <a:bodyPr/>
          <a:lstStyle/>
          <a:p>
            <a:r>
              <a:rPr lang="ru-RU" smtClean="0"/>
              <a:t>Образец заголовка</a:t>
            </a:r>
            <a:endParaRPr lang="ru-RU"/>
          </a:p>
        </p:txBody>
      </p:sp>
      <p:sp>
        <p:nvSpPr>
          <p:cNvPr id="3" name="Объект 2"/>
          <p:cNvSpPr>
            <a:spLocks noGrp="1"/>
          </p:cNvSpPr>
          <p:nvPr>
            <p:ph sz="quarter" idx="1"/>
          </p:nvPr>
        </p:nvSpPr>
        <p:spPr>
          <a:xfrm>
            <a:off x="457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quarter" idx="2"/>
          </p:nvPr>
        </p:nvSpPr>
        <p:spPr>
          <a:xfrm>
            <a:off x="4648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Объект 4"/>
          <p:cNvSpPr>
            <a:spLocks noGrp="1"/>
          </p:cNvSpPr>
          <p:nvPr>
            <p:ph sz="quarter" idx="3"/>
          </p:nvPr>
        </p:nvSpPr>
        <p:spPr>
          <a:xfrm>
            <a:off x="457200" y="3938588"/>
            <a:ext cx="4038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Объект 5"/>
          <p:cNvSpPr>
            <a:spLocks noGrp="1"/>
          </p:cNvSpPr>
          <p:nvPr>
            <p:ph sz="quarter" idx="4"/>
          </p:nvPr>
        </p:nvSpPr>
        <p:spPr>
          <a:xfrm>
            <a:off x="4648200" y="3938588"/>
            <a:ext cx="4038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9" name="Rectangle 6"/>
          <p:cNvSpPr>
            <a:spLocks noGrp="1" noChangeArrowheads="1"/>
          </p:cNvSpPr>
          <p:nvPr>
            <p:ph type="sldNum" sz="quarter" idx="12"/>
          </p:nvPr>
        </p:nvSpPr>
        <p:spPr>
          <a:ln/>
        </p:spPr>
        <p:txBody>
          <a:bodyPr/>
          <a:lstStyle>
            <a:lvl1pPr>
              <a:defRPr/>
            </a:lvl1pPr>
          </a:lstStyle>
          <a:p>
            <a:pPr>
              <a:defRPr/>
            </a:pPr>
            <a:fld id="{3EABE19C-70B0-4F38-B71D-533363C12DE0}" type="slidenum">
              <a:rPr lang="ru-RU" altLang="ru-RU"/>
              <a:pPr>
                <a:defRPr/>
              </a:pPr>
              <a:t>‹#›</a:t>
            </a:fld>
            <a:endParaRPr lang="ru-RU" altLang="ru-RU"/>
          </a:p>
        </p:txBody>
      </p:sp>
    </p:spTree>
    <p:extLst>
      <p:ext uri="{BB962C8B-B14F-4D97-AF65-F5344CB8AC3E}">
        <p14:creationId xmlns:p14="http://schemas.microsoft.com/office/powerpoint/2010/main" val="21243931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lstStyle/>
          <a:p>
            <a:r>
              <a:rPr lang="en-US" smtClean="0"/>
              <a:t>Образец заголовка</a:t>
            </a:r>
            <a:endParaRPr lang="ru-RU"/>
          </a:p>
        </p:txBody>
      </p:sp>
      <p:sp>
        <p:nvSpPr>
          <p:cNvPr id="3" name="Содержимое 2"/>
          <p:cNvSpPr>
            <a:spLocks noGrp="1"/>
          </p:cNvSpPr>
          <p:nvPr>
            <p:ph idx="1"/>
          </p:nvPr>
        </p:nvSpPr>
        <p:spPr/>
        <p:txBody>
          <a:bodyPr/>
          <a:lstStyle/>
          <a:p>
            <a:pPr lvl="0"/>
            <a:r>
              <a:rPr lang="en-US" smtClean="0"/>
              <a:t>Образец текста</a:t>
            </a:r>
          </a:p>
          <a:p>
            <a:pPr lvl="1"/>
            <a:r>
              <a:rPr lang="en-US" smtClean="0"/>
              <a:t>Второй уровень</a:t>
            </a:r>
          </a:p>
          <a:p>
            <a:pPr lvl="2"/>
            <a:r>
              <a:rPr lang="en-US" smtClean="0"/>
              <a:t>Третий уровень</a:t>
            </a:r>
          </a:p>
          <a:p>
            <a:pPr lvl="3"/>
            <a:r>
              <a:rPr lang="en-US" smtClean="0"/>
              <a:t>Четвертый уровень</a:t>
            </a:r>
          </a:p>
          <a:p>
            <a:pPr lvl="4"/>
            <a:r>
              <a:rPr lang="en-US" smtClean="0"/>
              <a:t>Пятый уровень</a:t>
            </a:r>
            <a:endParaRPr lang="ru-RU"/>
          </a:p>
        </p:txBody>
      </p:sp>
      <p:sp>
        <p:nvSpPr>
          <p:cNvPr id="4" name="Дата 3"/>
          <p:cNvSpPr>
            <a:spLocks noGrp="1"/>
          </p:cNvSpPr>
          <p:nvPr>
            <p:ph type="dt" sz="half" idx="10"/>
          </p:nvPr>
        </p:nvSpPr>
        <p:spPr/>
        <p:txBody>
          <a:bodyPr/>
          <a:lstStyle/>
          <a:p>
            <a:fld id="{6ECE3223-2701-E148-9265-96C670118C58}" type="datetimeFigureOut">
              <a:rPr lang="ru-RU" smtClean="0"/>
              <a:t>17.10.2017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2F3C10A-8270-3B48-AC9C-76A52E133F3B}" type="slidenum">
              <a:rPr lang="ru-RU" smtClean="0"/>
              <a:t>‹#›</a:t>
            </a:fld>
            <a:endParaRPr lang="ru-RU"/>
          </a:p>
        </p:txBody>
      </p:sp>
    </p:spTree>
    <p:extLst>
      <p:ext uri="{BB962C8B-B14F-4D97-AF65-F5344CB8AC3E}">
        <p14:creationId xmlns:p14="http://schemas.microsoft.com/office/powerpoint/2010/main" val="42318834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Название 1"/>
          <p:cNvSpPr>
            <a:spLocks noGrp="1"/>
          </p:cNvSpPr>
          <p:nvPr>
            <p:ph type="title"/>
          </p:nvPr>
        </p:nvSpPr>
        <p:spPr>
          <a:xfrm>
            <a:off x="722313" y="4406900"/>
            <a:ext cx="7772400" cy="1362075"/>
          </a:xfrm>
        </p:spPr>
        <p:txBody>
          <a:bodyPr anchor="t"/>
          <a:lstStyle>
            <a:lvl1pPr algn="l">
              <a:defRPr sz="4000" b="1" cap="all"/>
            </a:lvl1pPr>
          </a:lstStyle>
          <a:p>
            <a:r>
              <a:rPr lang="en-US"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Образец текста</a:t>
            </a:r>
          </a:p>
        </p:txBody>
      </p:sp>
      <p:sp>
        <p:nvSpPr>
          <p:cNvPr id="4" name="Дата 3"/>
          <p:cNvSpPr>
            <a:spLocks noGrp="1"/>
          </p:cNvSpPr>
          <p:nvPr>
            <p:ph type="dt" sz="half" idx="10"/>
          </p:nvPr>
        </p:nvSpPr>
        <p:spPr/>
        <p:txBody>
          <a:bodyPr/>
          <a:lstStyle/>
          <a:p>
            <a:fld id="{6ECE3223-2701-E148-9265-96C670118C58}" type="datetimeFigureOut">
              <a:rPr lang="ru-RU" smtClean="0"/>
              <a:t>17.10.2017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2F3C10A-8270-3B48-AC9C-76A52E133F3B}" type="slidenum">
              <a:rPr lang="ru-RU" smtClean="0"/>
              <a:t>‹#›</a:t>
            </a:fld>
            <a:endParaRPr lang="ru-RU"/>
          </a:p>
        </p:txBody>
      </p:sp>
    </p:spTree>
    <p:extLst>
      <p:ext uri="{BB962C8B-B14F-4D97-AF65-F5344CB8AC3E}">
        <p14:creationId xmlns:p14="http://schemas.microsoft.com/office/powerpoint/2010/main" val="33644182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lstStyle/>
          <a:p>
            <a:r>
              <a:rPr lang="en-US"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Образец текста</a:t>
            </a:r>
          </a:p>
          <a:p>
            <a:pPr lvl="1"/>
            <a:r>
              <a:rPr lang="en-US" smtClean="0"/>
              <a:t>Второй уровень</a:t>
            </a:r>
          </a:p>
          <a:p>
            <a:pPr lvl="2"/>
            <a:r>
              <a:rPr lang="en-US" smtClean="0"/>
              <a:t>Третий уровень</a:t>
            </a:r>
          </a:p>
          <a:p>
            <a:pPr lvl="3"/>
            <a:r>
              <a:rPr lang="en-US" smtClean="0"/>
              <a:t>Четвертый уровень</a:t>
            </a:r>
          </a:p>
          <a:p>
            <a:pPr lvl="4"/>
            <a:r>
              <a:rPr lang="en-US"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Образец текста</a:t>
            </a:r>
          </a:p>
          <a:p>
            <a:pPr lvl="1"/>
            <a:r>
              <a:rPr lang="en-US" smtClean="0"/>
              <a:t>Второй уровень</a:t>
            </a:r>
          </a:p>
          <a:p>
            <a:pPr lvl="2"/>
            <a:r>
              <a:rPr lang="en-US" smtClean="0"/>
              <a:t>Третий уровень</a:t>
            </a:r>
          </a:p>
          <a:p>
            <a:pPr lvl="3"/>
            <a:r>
              <a:rPr lang="en-US" smtClean="0"/>
              <a:t>Четвертый уровень</a:t>
            </a:r>
          </a:p>
          <a:p>
            <a:pPr lvl="4"/>
            <a:r>
              <a:rPr lang="en-US" smtClean="0"/>
              <a:t>Пятый уровень</a:t>
            </a:r>
            <a:endParaRPr lang="ru-RU"/>
          </a:p>
        </p:txBody>
      </p:sp>
      <p:sp>
        <p:nvSpPr>
          <p:cNvPr id="5" name="Дата 4"/>
          <p:cNvSpPr>
            <a:spLocks noGrp="1"/>
          </p:cNvSpPr>
          <p:nvPr>
            <p:ph type="dt" sz="half" idx="10"/>
          </p:nvPr>
        </p:nvSpPr>
        <p:spPr/>
        <p:txBody>
          <a:bodyPr/>
          <a:lstStyle/>
          <a:p>
            <a:fld id="{6ECE3223-2701-E148-9265-96C670118C58}" type="datetimeFigureOut">
              <a:rPr lang="ru-RU" smtClean="0"/>
              <a:t>17.10.2017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2F3C10A-8270-3B48-AC9C-76A52E133F3B}" type="slidenum">
              <a:rPr lang="ru-RU" smtClean="0"/>
              <a:t>‹#›</a:t>
            </a:fld>
            <a:endParaRPr lang="ru-RU"/>
          </a:p>
        </p:txBody>
      </p:sp>
    </p:spTree>
    <p:extLst>
      <p:ext uri="{BB962C8B-B14F-4D97-AF65-F5344CB8AC3E}">
        <p14:creationId xmlns:p14="http://schemas.microsoft.com/office/powerpoint/2010/main" val="8084121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lstStyle>
            <a:lvl1pPr>
              <a:defRPr/>
            </a:lvl1pPr>
          </a:lstStyle>
          <a:p>
            <a:r>
              <a:rPr lang="en-US"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Образец текста</a:t>
            </a:r>
          </a:p>
          <a:p>
            <a:pPr lvl="1"/>
            <a:r>
              <a:rPr lang="en-US" smtClean="0"/>
              <a:t>Второй уровень</a:t>
            </a:r>
          </a:p>
          <a:p>
            <a:pPr lvl="2"/>
            <a:r>
              <a:rPr lang="en-US" smtClean="0"/>
              <a:t>Третий уровень</a:t>
            </a:r>
          </a:p>
          <a:p>
            <a:pPr lvl="3"/>
            <a:r>
              <a:rPr lang="en-US" smtClean="0"/>
              <a:t>Четвертый уровень</a:t>
            </a:r>
          </a:p>
          <a:p>
            <a:pPr lvl="4"/>
            <a:r>
              <a:rPr lang="en-US"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Образец текста</a:t>
            </a:r>
          </a:p>
          <a:p>
            <a:pPr lvl="1"/>
            <a:r>
              <a:rPr lang="en-US" smtClean="0"/>
              <a:t>Второй уровень</a:t>
            </a:r>
          </a:p>
          <a:p>
            <a:pPr lvl="2"/>
            <a:r>
              <a:rPr lang="en-US" smtClean="0"/>
              <a:t>Третий уровень</a:t>
            </a:r>
          </a:p>
          <a:p>
            <a:pPr lvl="3"/>
            <a:r>
              <a:rPr lang="en-US" smtClean="0"/>
              <a:t>Четвертый уровень</a:t>
            </a:r>
          </a:p>
          <a:p>
            <a:pPr lvl="4"/>
            <a:r>
              <a:rPr lang="en-US" smtClean="0"/>
              <a:t>Пятый уровень</a:t>
            </a:r>
            <a:endParaRPr lang="ru-RU"/>
          </a:p>
        </p:txBody>
      </p:sp>
      <p:sp>
        <p:nvSpPr>
          <p:cNvPr id="7" name="Дата 6"/>
          <p:cNvSpPr>
            <a:spLocks noGrp="1"/>
          </p:cNvSpPr>
          <p:nvPr>
            <p:ph type="dt" sz="half" idx="10"/>
          </p:nvPr>
        </p:nvSpPr>
        <p:spPr/>
        <p:txBody>
          <a:bodyPr/>
          <a:lstStyle/>
          <a:p>
            <a:fld id="{6ECE3223-2701-E148-9265-96C670118C58}" type="datetimeFigureOut">
              <a:rPr lang="ru-RU" smtClean="0"/>
              <a:t>17.10.2017</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32F3C10A-8270-3B48-AC9C-76A52E133F3B}" type="slidenum">
              <a:rPr lang="ru-RU" smtClean="0"/>
              <a:t>‹#›</a:t>
            </a:fld>
            <a:endParaRPr lang="ru-RU"/>
          </a:p>
        </p:txBody>
      </p:sp>
    </p:spTree>
    <p:extLst>
      <p:ext uri="{BB962C8B-B14F-4D97-AF65-F5344CB8AC3E}">
        <p14:creationId xmlns:p14="http://schemas.microsoft.com/office/powerpoint/2010/main" val="20991458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lstStyle/>
          <a:p>
            <a:r>
              <a:rPr lang="en-US" smtClean="0"/>
              <a:t>Образец заголовка</a:t>
            </a:r>
            <a:endParaRPr lang="ru-RU"/>
          </a:p>
        </p:txBody>
      </p:sp>
      <p:sp>
        <p:nvSpPr>
          <p:cNvPr id="3" name="Дата 2"/>
          <p:cNvSpPr>
            <a:spLocks noGrp="1"/>
          </p:cNvSpPr>
          <p:nvPr>
            <p:ph type="dt" sz="half" idx="10"/>
          </p:nvPr>
        </p:nvSpPr>
        <p:spPr/>
        <p:txBody>
          <a:bodyPr/>
          <a:lstStyle/>
          <a:p>
            <a:fld id="{6ECE3223-2701-E148-9265-96C670118C58}" type="datetimeFigureOut">
              <a:rPr lang="ru-RU" smtClean="0"/>
              <a:t>17.10.2017</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32F3C10A-8270-3B48-AC9C-76A52E133F3B}" type="slidenum">
              <a:rPr lang="ru-RU" smtClean="0"/>
              <a:t>‹#›</a:t>
            </a:fld>
            <a:endParaRPr lang="ru-RU"/>
          </a:p>
        </p:txBody>
      </p:sp>
    </p:spTree>
    <p:extLst>
      <p:ext uri="{BB962C8B-B14F-4D97-AF65-F5344CB8AC3E}">
        <p14:creationId xmlns:p14="http://schemas.microsoft.com/office/powerpoint/2010/main" val="13837199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6ECE3223-2701-E148-9265-96C670118C58}" type="datetimeFigureOut">
              <a:rPr lang="ru-RU" smtClean="0"/>
              <a:t>17.10.2017</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32F3C10A-8270-3B48-AC9C-76A52E133F3B}" type="slidenum">
              <a:rPr lang="ru-RU" smtClean="0"/>
              <a:t>‹#›</a:t>
            </a:fld>
            <a:endParaRPr lang="ru-RU"/>
          </a:p>
        </p:txBody>
      </p:sp>
    </p:spTree>
    <p:extLst>
      <p:ext uri="{BB962C8B-B14F-4D97-AF65-F5344CB8AC3E}">
        <p14:creationId xmlns:p14="http://schemas.microsoft.com/office/powerpoint/2010/main" val="17025646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Название 1"/>
          <p:cNvSpPr>
            <a:spLocks noGrp="1"/>
          </p:cNvSpPr>
          <p:nvPr>
            <p:ph type="title"/>
          </p:nvPr>
        </p:nvSpPr>
        <p:spPr>
          <a:xfrm>
            <a:off x="457200" y="273050"/>
            <a:ext cx="3008313" cy="1162050"/>
          </a:xfrm>
        </p:spPr>
        <p:txBody>
          <a:bodyPr anchor="b"/>
          <a:lstStyle>
            <a:lvl1pPr algn="l">
              <a:defRPr sz="2000" b="1"/>
            </a:lvl1pPr>
          </a:lstStyle>
          <a:p>
            <a:r>
              <a:rPr lang="en-US"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Образец текста</a:t>
            </a:r>
          </a:p>
          <a:p>
            <a:pPr lvl="1"/>
            <a:r>
              <a:rPr lang="en-US" smtClean="0"/>
              <a:t>Второй уровень</a:t>
            </a:r>
          </a:p>
          <a:p>
            <a:pPr lvl="2"/>
            <a:r>
              <a:rPr lang="en-US" smtClean="0"/>
              <a:t>Третий уровень</a:t>
            </a:r>
          </a:p>
          <a:p>
            <a:pPr lvl="3"/>
            <a:r>
              <a:rPr lang="en-US" smtClean="0"/>
              <a:t>Четвертый уровень</a:t>
            </a:r>
          </a:p>
          <a:p>
            <a:pPr lvl="4"/>
            <a:r>
              <a:rPr lang="en-US"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Образец текста</a:t>
            </a:r>
          </a:p>
        </p:txBody>
      </p:sp>
      <p:sp>
        <p:nvSpPr>
          <p:cNvPr id="5" name="Дата 4"/>
          <p:cNvSpPr>
            <a:spLocks noGrp="1"/>
          </p:cNvSpPr>
          <p:nvPr>
            <p:ph type="dt" sz="half" idx="10"/>
          </p:nvPr>
        </p:nvSpPr>
        <p:spPr/>
        <p:txBody>
          <a:bodyPr/>
          <a:lstStyle/>
          <a:p>
            <a:fld id="{6ECE3223-2701-E148-9265-96C670118C58}" type="datetimeFigureOut">
              <a:rPr lang="ru-RU" smtClean="0"/>
              <a:t>17.10.2017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2F3C10A-8270-3B48-AC9C-76A52E133F3B}" type="slidenum">
              <a:rPr lang="ru-RU" smtClean="0"/>
              <a:t>‹#›</a:t>
            </a:fld>
            <a:endParaRPr lang="ru-RU"/>
          </a:p>
        </p:txBody>
      </p:sp>
    </p:spTree>
    <p:extLst>
      <p:ext uri="{BB962C8B-B14F-4D97-AF65-F5344CB8AC3E}">
        <p14:creationId xmlns:p14="http://schemas.microsoft.com/office/powerpoint/2010/main" val="42718620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Название 1"/>
          <p:cNvSpPr>
            <a:spLocks noGrp="1"/>
          </p:cNvSpPr>
          <p:nvPr>
            <p:ph type="title"/>
          </p:nvPr>
        </p:nvSpPr>
        <p:spPr>
          <a:xfrm>
            <a:off x="1792288" y="4800600"/>
            <a:ext cx="5486400" cy="566738"/>
          </a:xfrm>
        </p:spPr>
        <p:txBody>
          <a:bodyPr anchor="b"/>
          <a:lstStyle>
            <a:lvl1pPr algn="l">
              <a:defRPr sz="2000" b="1"/>
            </a:lvl1pPr>
          </a:lstStyle>
          <a:p>
            <a:r>
              <a:rPr lang="en-US"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Образец текста</a:t>
            </a:r>
          </a:p>
        </p:txBody>
      </p:sp>
      <p:sp>
        <p:nvSpPr>
          <p:cNvPr id="5" name="Дата 4"/>
          <p:cNvSpPr>
            <a:spLocks noGrp="1"/>
          </p:cNvSpPr>
          <p:nvPr>
            <p:ph type="dt" sz="half" idx="10"/>
          </p:nvPr>
        </p:nvSpPr>
        <p:spPr/>
        <p:txBody>
          <a:bodyPr/>
          <a:lstStyle/>
          <a:p>
            <a:fld id="{6ECE3223-2701-E148-9265-96C670118C58}" type="datetimeFigureOut">
              <a:rPr lang="ru-RU" smtClean="0"/>
              <a:t>17.10.2017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2F3C10A-8270-3B48-AC9C-76A52E133F3B}" type="slidenum">
              <a:rPr lang="ru-RU" smtClean="0"/>
              <a:t>‹#›</a:t>
            </a:fld>
            <a:endParaRPr lang="ru-RU"/>
          </a:p>
        </p:txBody>
      </p:sp>
    </p:spTree>
    <p:extLst>
      <p:ext uri="{BB962C8B-B14F-4D97-AF65-F5344CB8AC3E}">
        <p14:creationId xmlns:p14="http://schemas.microsoft.com/office/powerpoint/2010/main" val="23117675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srcRec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CE3223-2701-E148-9265-96C670118C58}" type="datetimeFigureOut">
              <a:rPr lang="ru-RU" smtClean="0"/>
              <a:t>17.10.2017</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F3C10A-8270-3B48-AC9C-76A52E133F3B}" type="slidenum">
              <a:rPr lang="ru-RU" smtClean="0"/>
              <a:t>‹#›</a:t>
            </a:fld>
            <a:endParaRPr lang="ru-RU"/>
          </a:p>
        </p:txBody>
      </p:sp>
    </p:spTree>
    <p:extLst>
      <p:ext uri="{BB962C8B-B14F-4D97-AF65-F5344CB8AC3E}">
        <p14:creationId xmlns:p14="http://schemas.microsoft.com/office/powerpoint/2010/main" val="10570280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ru-RU"/>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2.emf"/></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1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23.emf"/><Relationship Id="rId4" Type="http://schemas.openxmlformats.org/officeDocument/2006/relationships/package" Target="../embeddings/Microsoft_Word_Document1.docx"/></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26.emf"/><Relationship Id="rId3" Type="http://schemas.openxmlformats.org/officeDocument/2006/relationships/oleObject" Target="../embeddings/oleObject4.bin"/><Relationship Id="rId7" Type="http://schemas.openxmlformats.org/officeDocument/2006/relationships/oleObject" Target="../embeddings/oleObject6.bin"/><Relationship Id="rId2" Type="http://schemas.openxmlformats.org/officeDocument/2006/relationships/slideLayout" Target="../slideLayouts/slideLayout12.xml"/><Relationship Id="rId1" Type="http://schemas.openxmlformats.org/officeDocument/2006/relationships/vmlDrawing" Target="../drawings/vmlDrawing4.vml"/><Relationship Id="rId6" Type="http://schemas.openxmlformats.org/officeDocument/2006/relationships/image" Target="../media/image25.emf"/><Relationship Id="rId5" Type="http://schemas.openxmlformats.org/officeDocument/2006/relationships/oleObject" Target="../embeddings/oleObject5.bin"/><Relationship Id="rId10" Type="http://schemas.openxmlformats.org/officeDocument/2006/relationships/image" Target="../media/image27.emf"/><Relationship Id="rId4" Type="http://schemas.openxmlformats.org/officeDocument/2006/relationships/image" Target="../media/image24.emf"/><Relationship Id="rId9" Type="http://schemas.openxmlformats.org/officeDocument/2006/relationships/oleObject" Target="../embeddings/oleObject7.bin"/></Relationships>
</file>

<file path=ppt/slides/_rels/slide2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30.png"/><Relationship Id="rId5" Type="http://schemas.openxmlformats.org/officeDocument/2006/relationships/image" Target="../media/image28.emf"/><Relationship Id="rId4" Type="http://schemas.openxmlformats.org/officeDocument/2006/relationships/oleObject" Target="../embeddings/oleObject8.bin"/></Relationships>
</file>

<file path=ppt/slides/_rels/slide29.xml.rels><?xml version="1.0" encoding="UTF-8" standalone="yes"?>
<Relationships xmlns="http://schemas.openxmlformats.org/package/2006/relationships"><Relationship Id="rId2" Type="http://schemas.openxmlformats.org/officeDocument/2006/relationships/hyperlink" Target="http://inviders.ocean.ru/"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ctrTitle"/>
          </p:nvPr>
        </p:nvSpPr>
        <p:spPr>
          <a:xfrm>
            <a:off x="478902" y="1237129"/>
            <a:ext cx="7885356" cy="2649070"/>
          </a:xfrm>
        </p:spPr>
        <p:txBody>
          <a:bodyPr>
            <a:normAutofit/>
          </a:bodyPr>
          <a:lstStyle/>
          <a:p>
            <a:r>
              <a:rPr lang="nl-NL" sz="3200" b="1" dirty="0" smtClean="0">
                <a:solidFill>
                  <a:srgbClr val="0070C0"/>
                </a:solidFill>
              </a:rPr>
              <a:t>Overview of Shirshov Institute of Oceanology Russian Academy of Sciences  research in framework national, transnational and international activit</a:t>
            </a:r>
            <a:r>
              <a:rPr lang="en-US" sz="3200" b="1" dirty="0" err="1" smtClean="0">
                <a:solidFill>
                  <a:srgbClr val="0070C0"/>
                </a:solidFill>
              </a:rPr>
              <a:t>ies</a:t>
            </a:r>
            <a:r>
              <a:rPr lang="nl-NL" sz="3200" b="1" dirty="0" smtClean="0">
                <a:solidFill>
                  <a:srgbClr val="0070C0"/>
                </a:solidFill>
              </a:rPr>
              <a:t> in the Black Sea</a:t>
            </a:r>
            <a:endParaRPr lang="ru-RU" sz="3200" dirty="0"/>
          </a:p>
        </p:txBody>
      </p:sp>
      <p:sp>
        <p:nvSpPr>
          <p:cNvPr id="3" name="Подзаголовок 2"/>
          <p:cNvSpPr>
            <a:spLocks noGrp="1"/>
          </p:cNvSpPr>
          <p:nvPr>
            <p:ph type="subTitle" idx="1"/>
          </p:nvPr>
        </p:nvSpPr>
        <p:spPr/>
        <p:txBody>
          <a:bodyPr>
            <a:normAutofit/>
          </a:bodyPr>
          <a:lstStyle/>
          <a:p>
            <a:r>
              <a:rPr lang="en-US" b="1" dirty="0" smtClean="0">
                <a:solidFill>
                  <a:srgbClr val="0070C0"/>
                </a:solidFill>
              </a:rPr>
              <a:t>Tamara </a:t>
            </a:r>
            <a:r>
              <a:rPr lang="en-US" b="1" dirty="0" err="1" smtClean="0">
                <a:solidFill>
                  <a:srgbClr val="0070C0"/>
                </a:solidFill>
              </a:rPr>
              <a:t>Shiganova</a:t>
            </a:r>
            <a:r>
              <a:rPr lang="en-US" b="1" dirty="0" smtClean="0">
                <a:solidFill>
                  <a:srgbClr val="0070C0"/>
                </a:solidFill>
              </a:rPr>
              <a:t>, </a:t>
            </a:r>
          </a:p>
          <a:p>
            <a:r>
              <a:rPr lang="en-US" b="1" dirty="0" err="1" smtClean="0">
                <a:solidFill>
                  <a:srgbClr val="0070C0"/>
                </a:solidFill>
              </a:rPr>
              <a:t>P.P.Shirshov</a:t>
            </a:r>
            <a:r>
              <a:rPr lang="en-US" b="1" dirty="0" smtClean="0">
                <a:solidFill>
                  <a:srgbClr val="0070C0"/>
                </a:solidFill>
              </a:rPr>
              <a:t> Institute of oceanology Russian Academy of Sciences</a:t>
            </a:r>
          </a:p>
          <a:p>
            <a:endParaRPr lang="ru-RU" dirty="0"/>
          </a:p>
        </p:txBody>
      </p:sp>
      <p:graphicFrame>
        <p:nvGraphicFramePr>
          <p:cNvPr id="4" name="Объект 3"/>
          <p:cNvGraphicFramePr>
            <a:graphicFrameLocks noChangeAspect="1"/>
          </p:cNvGraphicFramePr>
          <p:nvPr>
            <p:extLst>
              <p:ext uri="{D42A27DB-BD31-4B8C-83A1-F6EECF244321}">
                <p14:modId xmlns:p14="http://schemas.microsoft.com/office/powerpoint/2010/main" val="4254476067"/>
              </p:ext>
            </p:extLst>
          </p:nvPr>
        </p:nvGraphicFramePr>
        <p:xfrm>
          <a:off x="478902" y="118427"/>
          <a:ext cx="3960813" cy="912813"/>
        </p:xfrm>
        <a:graphic>
          <a:graphicData uri="http://schemas.openxmlformats.org/presentationml/2006/ole">
            <mc:AlternateContent xmlns:mc="http://schemas.openxmlformats.org/markup-compatibility/2006">
              <mc:Choice xmlns:v="urn:schemas-microsoft-com:vml" Requires="v">
                <p:oleObj spid="_x0000_s2129" name="Image" r:id="rId3" imgW="4901587" imgH="1130159" progId="Photoshop.Image.8">
                  <p:embed/>
                </p:oleObj>
              </mc:Choice>
              <mc:Fallback>
                <p:oleObj name="Image" r:id="rId3" imgW="4901587" imgH="1130159" progId="Photoshop.Image.8">
                  <p:embed/>
                  <p:pic>
                    <p:nvPicPr>
                      <p:cNvPr id="0"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902" y="118427"/>
                        <a:ext cx="3960813" cy="912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4919418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normAutofit fontScale="90000"/>
          </a:bodyPr>
          <a:lstStyle/>
          <a:p>
            <a:r>
              <a:rPr lang="en-US" dirty="0" smtClean="0">
                <a:solidFill>
                  <a:srgbClr val="3366FF"/>
                </a:solidFill>
              </a:rPr>
              <a:t>Joss Russian Federation in June 2016 (</a:t>
            </a:r>
            <a:r>
              <a:rPr lang="en-US" sz="3600" dirty="0" smtClean="0">
                <a:solidFill>
                  <a:srgbClr val="3366FF"/>
                </a:solidFill>
              </a:rPr>
              <a:t>EMBLAS-2)</a:t>
            </a:r>
            <a:endParaRPr lang="ru-RU" sz="3600" dirty="0"/>
          </a:p>
        </p:txBody>
      </p:sp>
      <p:pic>
        <p:nvPicPr>
          <p:cNvPr id="4" name="Содержимое 3" descr="Импульс_разрез_Центр-Геленджик.jpg"/>
          <p:cNvPicPr>
            <a:picLocks noGrp="1" noChangeAspect="1"/>
          </p:cNvPicPr>
          <p:nvPr>
            <p:ph idx="1"/>
          </p:nvPr>
        </p:nvPicPr>
        <p:blipFill>
          <a:blip r:embed="rId2">
            <a:extLst>
              <a:ext uri="{28A0092B-C50C-407E-A947-70E740481C1C}">
                <a14:useLocalDpi xmlns:a14="http://schemas.microsoft.com/office/drawing/2010/main" val="0"/>
              </a:ext>
            </a:extLst>
          </a:blip>
          <a:srcRect t="30786" b="30786"/>
          <a:stretch>
            <a:fillRect/>
          </a:stretch>
        </p:blipFill>
        <p:spPr/>
      </p:pic>
    </p:spTree>
    <p:extLst>
      <p:ext uri="{BB962C8B-B14F-4D97-AF65-F5344CB8AC3E}">
        <p14:creationId xmlns:p14="http://schemas.microsoft.com/office/powerpoint/2010/main" val="4442995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lstStyle/>
          <a:p>
            <a:r>
              <a:rPr lang="en-US" b="1" dirty="0" smtClean="0">
                <a:solidFill>
                  <a:srgbClr val="0070C0"/>
                </a:solidFill>
              </a:rPr>
              <a:t>Sampling area along transect </a:t>
            </a:r>
            <a:endParaRPr lang="ru-RU" dirty="0"/>
          </a:p>
        </p:txBody>
      </p:sp>
      <p:pic>
        <p:nvPicPr>
          <p:cNvPr id="4" name="Объект 3" descr="Small_transect"/>
          <p:cNvPicPr>
            <a:picLocks noGrp="1"/>
          </p:cNvPicPr>
          <p:nvPr>
            <p:ph idx="1"/>
          </p:nvPr>
        </p:nvPicPr>
        <p:blipFill>
          <a:blip r:embed="rId2" cstate="print">
            <a:extLst>
              <a:ext uri="{28A0092B-C50C-407E-A947-70E740481C1C}">
                <a14:useLocalDpi xmlns:a14="http://schemas.microsoft.com/office/drawing/2010/main" val="0"/>
              </a:ext>
            </a:extLst>
          </a:blip>
          <a:srcRect l="-27257" r="-27257"/>
          <a:stretch>
            <a:fillRect/>
          </a:stretch>
        </p:blipFill>
        <p:spPr bwMode="auto">
          <a:xfrm>
            <a:off x="-1016000" y="1104900"/>
            <a:ext cx="6172200" cy="4800600"/>
          </a:xfrm>
          <a:prstGeom prst="rect">
            <a:avLst/>
          </a:prstGeom>
          <a:noFill/>
        </p:spPr>
      </p:pic>
      <p:pic>
        <p:nvPicPr>
          <p:cNvPr id="5" name="Рисунок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05262" y="1417638"/>
            <a:ext cx="4848225" cy="4906962"/>
          </a:xfrm>
          <a:prstGeom prst="rect">
            <a:avLst/>
          </a:prstGeom>
        </p:spPr>
      </p:pic>
    </p:spTree>
    <p:extLst>
      <p:ext uri="{BB962C8B-B14F-4D97-AF65-F5344CB8AC3E}">
        <p14:creationId xmlns:p14="http://schemas.microsoft.com/office/powerpoint/2010/main" val="8188140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smtClean="0">
                <a:solidFill>
                  <a:schemeClr val="tx2">
                    <a:lumMod val="60000"/>
                    <a:lumOff val="40000"/>
                  </a:schemeClr>
                </a:solidFill>
              </a:rPr>
              <a:t>Studied parameters</a:t>
            </a:r>
            <a:endParaRPr lang="ru-RU" b="1" dirty="0">
              <a:solidFill>
                <a:schemeClr val="tx2">
                  <a:lumMod val="60000"/>
                  <a:lumOff val="40000"/>
                </a:schemeClr>
              </a:solidFill>
            </a:endParaRPr>
          </a:p>
        </p:txBody>
      </p:sp>
      <p:sp>
        <p:nvSpPr>
          <p:cNvPr id="3" name="Объект 2"/>
          <p:cNvSpPr>
            <a:spLocks noGrp="1"/>
          </p:cNvSpPr>
          <p:nvPr>
            <p:ph idx="1"/>
          </p:nvPr>
        </p:nvSpPr>
        <p:spPr/>
        <p:txBody>
          <a:bodyPr>
            <a:normAutofit fontScale="85000" lnSpcReduction="20000"/>
          </a:bodyPr>
          <a:lstStyle/>
          <a:p>
            <a:r>
              <a:rPr lang="en-US" b="1" dirty="0" err="1" smtClean="0">
                <a:solidFill>
                  <a:schemeClr val="tx2">
                    <a:lumMod val="60000"/>
                    <a:lumOff val="40000"/>
                  </a:schemeClr>
                </a:solidFill>
              </a:rPr>
              <a:t>Microplankton</a:t>
            </a:r>
            <a:r>
              <a:rPr lang="en-US" b="1" dirty="0" smtClean="0">
                <a:solidFill>
                  <a:schemeClr val="tx2">
                    <a:lumMod val="60000"/>
                    <a:lumOff val="40000"/>
                  </a:schemeClr>
                </a:solidFill>
              </a:rPr>
              <a:t> (bacteria)</a:t>
            </a:r>
          </a:p>
          <a:p>
            <a:r>
              <a:rPr lang="en-US" b="1" dirty="0" smtClean="0">
                <a:solidFill>
                  <a:schemeClr val="tx2">
                    <a:lumMod val="60000"/>
                    <a:lumOff val="40000"/>
                  </a:schemeClr>
                </a:solidFill>
              </a:rPr>
              <a:t>Phytoplankton</a:t>
            </a:r>
          </a:p>
          <a:p>
            <a:r>
              <a:rPr lang="en-US" b="1" dirty="0" err="1" smtClean="0">
                <a:solidFill>
                  <a:schemeClr val="tx2">
                    <a:lumMod val="60000"/>
                    <a:lumOff val="40000"/>
                  </a:schemeClr>
                </a:solidFill>
              </a:rPr>
              <a:t>Mesozooplankton</a:t>
            </a:r>
            <a:endParaRPr lang="en-US" b="1" dirty="0" smtClean="0">
              <a:solidFill>
                <a:schemeClr val="tx2">
                  <a:lumMod val="60000"/>
                  <a:lumOff val="40000"/>
                </a:schemeClr>
              </a:solidFill>
            </a:endParaRPr>
          </a:p>
          <a:p>
            <a:r>
              <a:rPr lang="en-US" b="1" dirty="0" err="1" smtClean="0">
                <a:solidFill>
                  <a:schemeClr val="tx2">
                    <a:lumMod val="60000"/>
                    <a:lumOff val="40000"/>
                  </a:schemeClr>
                </a:solidFill>
              </a:rPr>
              <a:t>Macrozooplankton</a:t>
            </a:r>
            <a:r>
              <a:rPr lang="en-US" b="1" dirty="0" smtClean="0">
                <a:solidFill>
                  <a:schemeClr val="tx2">
                    <a:lumMod val="60000"/>
                    <a:lumOff val="40000"/>
                  </a:schemeClr>
                </a:solidFill>
              </a:rPr>
              <a:t>, including gelatinous</a:t>
            </a:r>
          </a:p>
          <a:p>
            <a:r>
              <a:rPr lang="en-US" b="1" dirty="0" err="1" smtClean="0">
                <a:solidFill>
                  <a:schemeClr val="tx2">
                    <a:lumMod val="60000"/>
                    <a:lumOff val="40000"/>
                  </a:schemeClr>
                </a:solidFill>
              </a:rPr>
              <a:t>Ichtyoplankton</a:t>
            </a:r>
            <a:endParaRPr lang="en-US" b="1" dirty="0" smtClean="0">
              <a:solidFill>
                <a:schemeClr val="tx2">
                  <a:lumMod val="60000"/>
                  <a:lumOff val="40000"/>
                </a:schemeClr>
              </a:solidFill>
            </a:endParaRPr>
          </a:p>
          <a:p>
            <a:r>
              <a:rPr lang="en-US" b="1" dirty="0" smtClean="0">
                <a:solidFill>
                  <a:schemeClr val="tx2">
                    <a:lumMod val="60000"/>
                    <a:lumOff val="40000"/>
                  </a:schemeClr>
                </a:solidFill>
              </a:rPr>
              <a:t>Invasive species</a:t>
            </a:r>
          </a:p>
          <a:p>
            <a:pPr lvl="0"/>
            <a:r>
              <a:rPr lang="en-US" b="1" dirty="0" err="1">
                <a:solidFill>
                  <a:schemeClr val="tx2">
                    <a:lumMod val="60000"/>
                    <a:lumOff val="40000"/>
                  </a:schemeClr>
                </a:solidFill>
              </a:rPr>
              <a:t>Hydrophysical</a:t>
            </a:r>
            <a:r>
              <a:rPr lang="en-US" b="1" dirty="0">
                <a:solidFill>
                  <a:schemeClr val="tx2">
                    <a:lumMod val="60000"/>
                    <a:lumOff val="40000"/>
                  </a:schemeClr>
                </a:solidFill>
              </a:rPr>
              <a:t> parameters</a:t>
            </a:r>
            <a:endParaRPr lang="ru-RU" b="1" dirty="0">
              <a:solidFill>
                <a:schemeClr val="tx2">
                  <a:lumMod val="60000"/>
                  <a:lumOff val="40000"/>
                </a:schemeClr>
              </a:solidFill>
            </a:endParaRPr>
          </a:p>
          <a:p>
            <a:pPr lvl="0"/>
            <a:r>
              <a:rPr lang="en-US" b="1" dirty="0" err="1">
                <a:solidFill>
                  <a:schemeClr val="tx2">
                    <a:lumMod val="60000"/>
                    <a:lumOff val="40000"/>
                  </a:schemeClr>
                </a:solidFill>
              </a:rPr>
              <a:t>Hydrochemical</a:t>
            </a:r>
            <a:r>
              <a:rPr lang="en-US" b="1" dirty="0">
                <a:solidFill>
                  <a:schemeClr val="tx2">
                    <a:lumMod val="60000"/>
                    <a:lumOff val="40000"/>
                  </a:schemeClr>
                </a:solidFill>
              </a:rPr>
              <a:t> </a:t>
            </a:r>
            <a:r>
              <a:rPr lang="en-US" b="1" dirty="0" smtClean="0">
                <a:solidFill>
                  <a:schemeClr val="tx2">
                    <a:lumMod val="60000"/>
                    <a:lumOff val="40000"/>
                  </a:schemeClr>
                </a:solidFill>
              </a:rPr>
              <a:t>parameters</a:t>
            </a:r>
          </a:p>
          <a:p>
            <a:pPr lvl="0"/>
            <a:r>
              <a:rPr lang="en-US" b="1" dirty="0" smtClean="0">
                <a:solidFill>
                  <a:schemeClr val="tx2">
                    <a:lumMod val="60000"/>
                    <a:lumOff val="40000"/>
                  </a:schemeClr>
                </a:solidFill>
              </a:rPr>
              <a:t>Litter in the sea and at the shore</a:t>
            </a:r>
            <a:endParaRPr lang="ru-RU" b="1" dirty="0">
              <a:solidFill>
                <a:schemeClr val="tx2">
                  <a:lumMod val="60000"/>
                  <a:lumOff val="40000"/>
                </a:schemeClr>
              </a:solidFill>
            </a:endParaRPr>
          </a:p>
          <a:p>
            <a:r>
              <a:rPr lang="en-US" b="1" dirty="0" smtClean="0">
                <a:solidFill>
                  <a:schemeClr val="tx2">
                    <a:lumMod val="60000"/>
                    <a:lumOff val="40000"/>
                  </a:schemeClr>
                </a:solidFill>
              </a:rPr>
              <a:t>Benthos</a:t>
            </a:r>
          </a:p>
          <a:p>
            <a:endParaRPr lang="ru-RU" dirty="0"/>
          </a:p>
        </p:txBody>
      </p:sp>
    </p:spTree>
    <p:extLst>
      <p:ext uri="{BB962C8B-B14F-4D97-AF65-F5344CB8AC3E}">
        <p14:creationId xmlns:p14="http://schemas.microsoft.com/office/powerpoint/2010/main" val="21571687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p:cNvSpPr>
            <a:spLocks noGrp="1" noChangeArrowheads="1"/>
          </p:cNvSpPr>
          <p:nvPr>
            <p:ph type="title"/>
          </p:nvPr>
        </p:nvSpPr>
        <p:spPr>
          <a:xfrm>
            <a:off x="685800" y="0"/>
            <a:ext cx="7772400" cy="1484313"/>
          </a:xfrm>
        </p:spPr>
        <p:txBody>
          <a:bodyPr/>
          <a:lstStyle/>
          <a:p>
            <a:r>
              <a:rPr lang="en-US" sz="4000" b="1" dirty="0">
                <a:solidFill>
                  <a:srgbClr val="0070C0"/>
                </a:solidFill>
              </a:rPr>
              <a:t>Data quality control of biological parameters</a:t>
            </a:r>
            <a:endParaRPr lang="ru-RU" sz="4000" b="1" dirty="0">
              <a:solidFill>
                <a:srgbClr val="0070C0"/>
              </a:solidFill>
            </a:endParaRPr>
          </a:p>
        </p:txBody>
      </p:sp>
      <p:sp>
        <p:nvSpPr>
          <p:cNvPr id="217091" name="Rectangle 3"/>
          <p:cNvSpPr>
            <a:spLocks noGrp="1" noChangeArrowheads="1"/>
          </p:cNvSpPr>
          <p:nvPr>
            <p:ph type="body" idx="1"/>
          </p:nvPr>
        </p:nvSpPr>
        <p:spPr>
          <a:xfrm>
            <a:off x="0" y="1268413"/>
            <a:ext cx="9144000" cy="5589587"/>
          </a:xfrm>
          <a:noFill/>
        </p:spPr>
        <p:txBody>
          <a:bodyPr>
            <a:normAutofit/>
          </a:bodyPr>
          <a:lstStyle/>
          <a:p>
            <a:pPr>
              <a:lnSpc>
                <a:spcPct val="90000"/>
              </a:lnSpc>
              <a:buFontTx/>
              <a:buNone/>
            </a:pPr>
            <a:r>
              <a:rPr lang="en-US" sz="3000" b="1" dirty="0">
                <a:solidFill>
                  <a:schemeClr val="tx2">
                    <a:lumMod val="60000"/>
                    <a:lumOff val="40000"/>
                  </a:schemeClr>
                </a:solidFill>
              </a:rPr>
              <a:t>Methods of sampling was standardized with all the Black Sea countries</a:t>
            </a:r>
          </a:p>
          <a:p>
            <a:pPr>
              <a:lnSpc>
                <a:spcPct val="90000"/>
              </a:lnSpc>
              <a:buFontTx/>
              <a:buNone/>
            </a:pPr>
            <a:r>
              <a:rPr lang="en-US" sz="3000" b="1" dirty="0">
                <a:solidFill>
                  <a:schemeClr val="tx2">
                    <a:lumMod val="60000"/>
                    <a:lumOff val="40000"/>
                  </a:schemeClr>
                </a:solidFill>
              </a:rPr>
              <a:t>Procedure of inter-calibration sampling was provided during international cruises</a:t>
            </a:r>
          </a:p>
          <a:p>
            <a:pPr>
              <a:lnSpc>
                <a:spcPct val="90000"/>
              </a:lnSpc>
              <a:buFontTx/>
              <a:buNone/>
            </a:pPr>
            <a:r>
              <a:rPr lang="en-US" sz="3000" b="1" dirty="0">
                <a:solidFill>
                  <a:schemeClr val="tx2">
                    <a:lumMod val="60000"/>
                    <a:lumOff val="40000"/>
                  </a:schemeClr>
                </a:solidFill>
              </a:rPr>
              <a:t> Net </a:t>
            </a:r>
            <a:r>
              <a:rPr lang="en-US" sz="3000" b="1" dirty="0" err="1">
                <a:solidFill>
                  <a:schemeClr val="tx2">
                    <a:lumMod val="60000"/>
                    <a:lumOff val="40000"/>
                  </a:schemeClr>
                </a:solidFill>
              </a:rPr>
              <a:t>catchabilities</a:t>
            </a:r>
            <a:r>
              <a:rPr lang="en-US" sz="3000" b="1" dirty="0">
                <a:solidFill>
                  <a:schemeClr val="tx2">
                    <a:lumMod val="60000"/>
                    <a:lumOff val="40000"/>
                  </a:schemeClr>
                </a:solidFill>
              </a:rPr>
              <a:t> was compared and coefficients of differences were estimated,</a:t>
            </a:r>
          </a:p>
          <a:p>
            <a:pPr>
              <a:lnSpc>
                <a:spcPct val="90000"/>
              </a:lnSpc>
              <a:buFontTx/>
              <a:buNone/>
            </a:pPr>
            <a:r>
              <a:rPr lang="en-US" sz="3000" b="1" dirty="0">
                <a:solidFill>
                  <a:schemeClr val="tx2">
                    <a:lumMod val="60000"/>
                    <a:lumOff val="40000"/>
                  </a:schemeClr>
                </a:solidFill>
              </a:rPr>
              <a:t>Quality of samplings is always </a:t>
            </a:r>
            <a:r>
              <a:rPr lang="en-US" sz="3000" b="1" dirty="0" smtClean="0">
                <a:solidFill>
                  <a:schemeClr val="tx2">
                    <a:lumMod val="60000"/>
                    <a:lumOff val="40000"/>
                  </a:schemeClr>
                </a:solidFill>
              </a:rPr>
              <a:t>accurate </a:t>
            </a:r>
            <a:r>
              <a:rPr lang="en-US" sz="3000" b="1" dirty="0">
                <a:solidFill>
                  <a:schemeClr val="tx2">
                    <a:lumMod val="60000"/>
                    <a:lumOff val="40000"/>
                  </a:schemeClr>
                </a:solidFill>
              </a:rPr>
              <a:t>repeated hauls.</a:t>
            </a:r>
          </a:p>
          <a:p>
            <a:pPr>
              <a:lnSpc>
                <a:spcPct val="90000"/>
              </a:lnSpc>
              <a:buFontTx/>
              <a:buNone/>
            </a:pPr>
            <a:r>
              <a:rPr lang="en-US" sz="3000" b="1" dirty="0">
                <a:solidFill>
                  <a:schemeClr val="tx2">
                    <a:lumMod val="60000"/>
                    <a:lumOff val="40000"/>
                  </a:schemeClr>
                </a:solidFill>
              </a:rPr>
              <a:t>Proceedings of samples and estimations abundance and biomass were standardized during participating in international programs</a:t>
            </a:r>
            <a:endParaRPr lang="ru-RU" sz="3000" b="1" dirty="0">
              <a:solidFill>
                <a:schemeClr val="tx2">
                  <a:lumMod val="60000"/>
                  <a:lumOff val="40000"/>
                </a:schemeClr>
              </a:solidFill>
            </a:endParaRPr>
          </a:p>
        </p:txBody>
      </p:sp>
    </p:spTree>
    <p:extLst>
      <p:ext uri="{BB962C8B-B14F-4D97-AF65-F5344CB8AC3E}">
        <p14:creationId xmlns:p14="http://schemas.microsoft.com/office/powerpoint/2010/main" val="15738748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529107"/>
            <a:ext cx="8229600" cy="1143000"/>
          </a:xfrm>
        </p:spPr>
        <p:txBody>
          <a:bodyPr>
            <a:normAutofit/>
          </a:bodyPr>
          <a:lstStyle/>
          <a:p>
            <a:r>
              <a:rPr lang="en-US" sz="3000" b="1" dirty="0">
                <a:solidFill>
                  <a:schemeClr val="tx2">
                    <a:lumMod val="60000"/>
                    <a:lumOff val="40000"/>
                  </a:schemeClr>
                </a:solidFill>
                <a:latin typeface="+mn-lt"/>
                <a:ea typeface="+mn-ea"/>
                <a:cs typeface="+mn-cs"/>
              </a:rPr>
              <a:t>The main focus of research</a:t>
            </a:r>
            <a:endParaRPr lang="ru-RU" sz="3000" b="1" dirty="0">
              <a:solidFill>
                <a:schemeClr val="tx2">
                  <a:lumMod val="60000"/>
                  <a:lumOff val="40000"/>
                </a:schemeClr>
              </a:solidFill>
              <a:latin typeface="+mn-lt"/>
              <a:ea typeface="+mn-ea"/>
              <a:cs typeface="+mn-cs"/>
            </a:endParaRPr>
          </a:p>
        </p:txBody>
      </p:sp>
    </p:spTree>
    <p:extLst>
      <p:ext uri="{BB962C8B-B14F-4D97-AF65-F5344CB8AC3E}">
        <p14:creationId xmlns:p14="http://schemas.microsoft.com/office/powerpoint/2010/main" val="31145284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Номер слайда 5"/>
          <p:cNvSpPr>
            <a:spLocks noGrp="1"/>
          </p:cNvSpPr>
          <p:nvPr>
            <p:ph type="sldNum" sz="quarter" idx="12"/>
          </p:nvPr>
        </p:nvSpPr>
        <p:spPr/>
        <p:txBody>
          <a:bodyPr/>
          <a:lstStyle/>
          <a:p>
            <a:fld id="{E0D3617F-9775-4CB4-8A3F-AA6611C986E0}" type="slidenum">
              <a:rPr lang="ru-RU"/>
              <a:pPr/>
              <a:t>15</a:t>
            </a:fld>
            <a:endParaRPr lang="ru-RU"/>
          </a:p>
        </p:txBody>
      </p:sp>
      <p:sp>
        <p:nvSpPr>
          <p:cNvPr id="259074" name="Rectangle 2"/>
          <p:cNvSpPr>
            <a:spLocks noGrp="1" noChangeArrowheads="1"/>
          </p:cNvSpPr>
          <p:nvPr>
            <p:ph type="title"/>
          </p:nvPr>
        </p:nvSpPr>
        <p:spPr>
          <a:xfrm>
            <a:off x="539750" y="115888"/>
            <a:ext cx="7918450" cy="1636712"/>
          </a:xfrm>
        </p:spPr>
        <p:txBody>
          <a:bodyPr>
            <a:normAutofit fontScale="90000"/>
          </a:bodyPr>
          <a:lstStyle/>
          <a:p>
            <a:r>
              <a:rPr lang="en-US" sz="3200" b="1" dirty="0" smtClean="0">
                <a:solidFill>
                  <a:srgbClr val="0000FF"/>
                </a:solidFill>
              </a:rPr>
              <a:t>Invasive species</a:t>
            </a:r>
            <a:br>
              <a:rPr lang="en-US" sz="3200" b="1" dirty="0" smtClean="0">
                <a:solidFill>
                  <a:srgbClr val="0000FF"/>
                </a:solidFill>
              </a:rPr>
            </a:br>
            <a:r>
              <a:rPr lang="en-US" sz="3200" dirty="0" smtClean="0">
                <a:solidFill>
                  <a:srgbClr val="0000FF"/>
                </a:solidFill>
              </a:rPr>
              <a:t>Chronology </a:t>
            </a:r>
            <a:r>
              <a:rPr lang="en-US" sz="3200" dirty="0">
                <a:solidFill>
                  <a:srgbClr val="0000FF"/>
                </a:solidFill>
              </a:rPr>
              <a:t>of species invasions </a:t>
            </a:r>
            <a:br>
              <a:rPr lang="en-US" sz="3200" dirty="0">
                <a:solidFill>
                  <a:srgbClr val="0000FF"/>
                </a:solidFill>
              </a:rPr>
            </a:br>
            <a:r>
              <a:rPr lang="en-US" sz="3200" dirty="0">
                <a:solidFill>
                  <a:srgbClr val="0000FF"/>
                </a:solidFill>
              </a:rPr>
              <a:t>into the Black Sea</a:t>
            </a:r>
            <a:r>
              <a:rPr lang="ru-RU" dirty="0"/>
              <a:t> </a:t>
            </a:r>
          </a:p>
        </p:txBody>
      </p:sp>
      <p:graphicFrame>
        <p:nvGraphicFramePr>
          <p:cNvPr id="259082" name="Object 10"/>
          <p:cNvGraphicFramePr>
            <a:graphicFrameLocks noChangeAspect="1"/>
          </p:cNvGraphicFramePr>
          <p:nvPr/>
        </p:nvGraphicFramePr>
        <p:xfrm>
          <a:off x="0" y="1538288"/>
          <a:ext cx="8856663" cy="5319712"/>
        </p:xfrm>
        <a:graphic>
          <a:graphicData uri="http://schemas.openxmlformats.org/presentationml/2006/ole">
            <mc:AlternateContent xmlns:mc="http://schemas.openxmlformats.org/markup-compatibility/2006">
              <mc:Choice xmlns:v="urn:schemas-microsoft-com:vml" Requires="v">
                <p:oleObj spid="_x0000_s6198" name="Диаграмма" r:id="rId3" imgW="5057833" imgH="3619500" progId="Excel.Chart.8">
                  <p:embed/>
                </p:oleObj>
              </mc:Choice>
              <mc:Fallback>
                <p:oleObj name="Диаграмма" r:id="rId3" imgW="5057833" imgH="3619500" progId="Excel.Chart.8">
                  <p:embed/>
                  <p:pic>
                    <p:nvPicPr>
                      <p:cNvPr id="0" name=""/>
                      <p:cNvPicPr>
                        <a:picLocks noRot="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538288"/>
                        <a:ext cx="8856663" cy="5319712"/>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1">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59083" name="Text Box 11"/>
          <p:cNvSpPr txBox="1">
            <a:spLocks noChangeArrowheads="1"/>
          </p:cNvSpPr>
          <p:nvPr/>
        </p:nvSpPr>
        <p:spPr bwMode="auto">
          <a:xfrm>
            <a:off x="3635375" y="2420938"/>
            <a:ext cx="2735263" cy="488950"/>
          </a:xfrm>
          <a:prstGeom prst="rect">
            <a:avLst/>
          </a:prstGeom>
          <a:solidFill>
            <a:srgbClr val="FFFFFF"/>
          </a:solidFill>
          <a:ln w="9525">
            <a:solidFill>
              <a:srgbClr val="000000"/>
            </a:solidFill>
            <a:miter lim="800000"/>
            <a:headEnd/>
            <a:tailEnd/>
          </a:ln>
        </p:spPr>
        <p:txBody>
          <a:bodyPr/>
          <a:lstStyle/>
          <a:p>
            <a:pPr algn="ctr"/>
            <a:r>
              <a:rPr lang="ru-RU">
                <a:solidFill>
                  <a:srgbClr val="0000FF"/>
                </a:solidFill>
              </a:rPr>
              <a:t>Start of disturbance</a:t>
            </a:r>
            <a:r>
              <a:rPr lang="ru-RU"/>
              <a:t> </a:t>
            </a:r>
          </a:p>
        </p:txBody>
      </p:sp>
      <p:sp>
        <p:nvSpPr>
          <p:cNvPr id="259084" name="AutoShape 12"/>
          <p:cNvSpPr>
            <a:spLocks noChangeArrowheads="1"/>
          </p:cNvSpPr>
          <p:nvPr/>
        </p:nvSpPr>
        <p:spPr bwMode="auto">
          <a:xfrm>
            <a:off x="5795963" y="2924175"/>
            <a:ext cx="193675" cy="354013"/>
          </a:xfrm>
          <a:prstGeom prst="downArrow">
            <a:avLst>
              <a:gd name="adj1" fmla="val 50000"/>
              <a:gd name="adj2" fmla="val 45697"/>
            </a:avLst>
          </a:prstGeom>
          <a:solidFill>
            <a:srgbClr val="000000"/>
          </a:solidFill>
          <a:ln w="9525">
            <a:solidFill>
              <a:srgbClr val="000000"/>
            </a:solidFill>
            <a:miter lim="800000"/>
            <a:headEnd/>
            <a:tailEnd/>
          </a:ln>
        </p:spPr>
        <p:txBody>
          <a:bodyPr/>
          <a:lstStyle/>
          <a:p>
            <a:endParaRPr lang="ru-RU"/>
          </a:p>
        </p:txBody>
      </p:sp>
      <p:sp>
        <p:nvSpPr>
          <p:cNvPr id="259085" name="Text Box 13"/>
          <p:cNvSpPr txBox="1">
            <a:spLocks noChangeArrowheads="1"/>
          </p:cNvSpPr>
          <p:nvPr/>
        </p:nvSpPr>
        <p:spPr bwMode="auto">
          <a:xfrm>
            <a:off x="3635375" y="1700213"/>
            <a:ext cx="3395663" cy="417512"/>
          </a:xfrm>
          <a:prstGeom prst="rect">
            <a:avLst/>
          </a:prstGeom>
          <a:solidFill>
            <a:srgbClr val="FFFFFF"/>
          </a:solidFill>
          <a:ln w="9525">
            <a:solidFill>
              <a:srgbClr val="000000"/>
            </a:solidFill>
            <a:miter lim="800000"/>
            <a:headEnd/>
            <a:tailEnd/>
          </a:ln>
        </p:spPr>
        <p:txBody>
          <a:bodyPr/>
          <a:lstStyle/>
          <a:p>
            <a:r>
              <a:rPr lang="ru-RU">
                <a:solidFill>
                  <a:srgbClr val="0000FF"/>
                </a:solidFill>
              </a:rPr>
              <a:t>Ballast tanks constraction </a:t>
            </a:r>
          </a:p>
        </p:txBody>
      </p:sp>
      <p:sp>
        <p:nvSpPr>
          <p:cNvPr id="259086" name="AutoShape 14"/>
          <p:cNvSpPr>
            <a:spLocks noChangeArrowheads="1"/>
          </p:cNvSpPr>
          <p:nvPr/>
        </p:nvSpPr>
        <p:spPr bwMode="auto">
          <a:xfrm>
            <a:off x="6659563" y="2133600"/>
            <a:ext cx="193675" cy="354013"/>
          </a:xfrm>
          <a:prstGeom prst="downArrow">
            <a:avLst>
              <a:gd name="adj1" fmla="val 50000"/>
              <a:gd name="adj2" fmla="val 45697"/>
            </a:avLst>
          </a:prstGeom>
          <a:solidFill>
            <a:srgbClr val="000000"/>
          </a:solidFill>
          <a:ln w="9525">
            <a:solidFill>
              <a:srgbClr val="000000"/>
            </a:solidFill>
            <a:miter lim="800000"/>
            <a:headEnd/>
            <a:tailEnd/>
          </a:ln>
        </p:spPr>
        <p:txBody>
          <a:bodyPr/>
          <a:lstStyle/>
          <a:p>
            <a:endParaRPr lang="ru-RU"/>
          </a:p>
        </p:txBody>
      </p:sp>
      <p:sp>
        <p:nvSpPr>
          <p:cNvPr id="259087" name="Text Box 15"/>
          <p:cNvSpPr txBox="1">
            <a:spLocks noChangeArrowheads="1"/>
          </p:cNvSpPr>
          <p:nvPr/>
        </p:nvSpPr>
        <p:spPr bwMode="auto">
          <a:xfrm>
            <a:off x="7164388" y="1989138"/>
            <a:ext cx="1511300" cy="425450"/>
          </a:xfrm>
          <a:prstGeom prst="rect">
            <a:avLst/>
          </a:prstGeom>
          <a:solidFill>
            <a:srgbClr val="FFFFFF"/>
          </a:solidFill>
          <a:ln w="9525">
            <a:solidFill>
              <a:srgbClr val="000000"/>
            </a:solidFill>
            <a:miter lim="800000"/>
            <a:headEnd/>
            <a:tailEnd/>
          </a:ln>
        </p:spPr>
        <p:txBody>
          <a:bodyPr/>
          <a:lstStyle/>
          <a:p>
            <a:r>
              <a:rPr lang="ru-RU">
                <a:solidFill>
                  <a:srgbClr val="0000FF"/>
                </a:solidFill>
              </a:rPr>
              <a:t>T</a:t>
            </a:r>
            <a:r>
              <a:rPr lang="ru-RU" baseline="30000">
                <a:solidFill>
                  <a:srgbClr val="0000FF"/>
                </a:solidFill>
              </a:rPr>
              <a:t>0</a:t>
            </a:r>
            <a:r>
              <a:rPr lang="ru-RU">
                <a:solidFill>
                  <a:srgbClr val="0000FF"/>
                </a:solidFill>
              </a:rPr>
              <a:t> rising</a:t>
            </a:r>
          </a:p>
        </p:txBody>
      </p:sp>
      <p:sp>
        <p:nvSpPr>
          <p:cNvPr id="259088" name="AutoShape 16"/>
          <p:cNvSpPr>
            <a:spLocks noChangeArrowheads="1"/>
          </p:cNvSpPr>
          <p:nvPr/>
        </p:nvSpPr>
        <p:spPr bwMode="auto">
          <a:xfrm>
            <a:off x="7164388" y="2420938"/>
            <a:ext cx="193675" cy="354012"/>
          </a:xfrm>
          <a:prstGeom prst="downArrow">
            <a:avLst>
              <a:gd name="adj1" fmla="val 50000"/>
              <a:gd name="adj2" fmla="val 45697"/>
            </a:avLst>
          </a:prstGeom>
          <a:solidFill>
            <a:srgbClr val="000000"/>
          </a:solidFill>
          <a:ln w="9525">
            <a:solidFill>
              <a:srgbClr val="000000"/>
            </a:solidFill>
            <a:miter lim="800000"/>
            <a:headEnd/>
            <a:tailEnd/>
          </a:ln>
        </p:spPr>
        <p:txBody>
          <a:bodyPr/>
          <a:lstStyle/>
          <a:p>
            <a:endParaRPr lang="ru-RU"/>
          </a:p>
        </p:txBody>
      </p:sp>
      <p:sp>
        <p:nvSpPr>
          <p:cNvPr id="259089" name="Text Box 17"/>
          <p:cNvSpPr txBox="1">
            <a:spLocks noChangeArrowheads="1"/>
          </p:cNvSpPr>
          <p:nvPr/>
        </p:nvSpPr>
        <p:spPr bwMode="auto">
          <a:xfrm>
            <a:off x="8243888" y="5516563"/>
            <a:ext cx="431800" cy="36671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a:t>11</a:t>
            </a:r>
            <a:endParaRPr lang="ru-RU" sz="1800"/>
          </a:p>
        </p:txBody>
      </p:sp>
    </p:spTree>
    <p:extLst>
      <p:ext uri="{BB962C8B-B14F-4D97-AF65-F5344CB8AC3E}">
        <p14:creationId xmlns:p14="http://schemas.microsoft.com/office/powerpoint/2010/main" val="17260262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Номер слайда 3"/>
          <p:cNvSpPr>
            <a:spLocks noGrp="1"/>
          </p:cNvSpPr>
          <p:nvPr>
            <p:ph type="sldNum" sz="quarter" idx="12"/>
          </p:nvPr>
        </p:nvSpPr>
        <p:spPr/>
        <p:txBody>
          <a:bodyPr/>
          <a:lstStyle/>
          <a:p>
            <a:fld id="{4A9C8D51-5BC3-4380-A81A-8875B4FC8F4E}" type="slidenum">
              <a:rPr lang="ru-RU"/>
              <a:pPr/>
              <a:t>16</a:t>
            </a:fld>
            <a:endParaRPr lang="ru-RU"/>
          </a:p>
        </p:txBody>
      </p:sp>
      <p:sp>
        <p:nvSpPr>
          <p:cNvPr id="138243" name="Text Box 3"/>
          <p:cNvSpPr txBox="1">
            <a:spLocks noChangeArrowheads="1"/>
          </p:cNvSpPr>
          <p:nvPr/>
        </p:nvSpPr>
        <p:spPr bwMode="auto">
          <a:xfrm>
            <a:off x="-107950" y="0"/>
            <a:ext cx="9575800" cy="830997"/>
          </a:xfrm>
          <a:prstGeom prst="rect">
            <a:avLst/>
          </a:prstGeom>
          <a:noFill/>
          <a:ln>
            <a:noFill/>
          </a:ln>
          <a:effectLst>
            <a:outerShdw dist="35921" dir="2700000"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en-US" sz="2400" b="1" dirty="0">
                <a:solidFill>
                  <a:srgbClr val="0070C0"/>
                </a:solidFill>
              </a:rPr>
              <a:t>Proportion (%) of species</a:t>
            </a:r>
            <a:r>
              <a:rPr lang="ru-RU" sz="2400" b="1" dirty="0">
                <a:solidFill>
                  <a:srgbClr val="0070C0"/>
                </a:solidFill>
              </a:rPr>
              <a:t>, </a:t>
            </a:r>
            <a:r>
              <a:rPr lang="en-US" sz="2400" b="1" dirty="0">
                <a:solidFill>
                  <a:srgbClr val="0070C0"/>
                </a:solidFill>
              </a:rPr>
              <a:t>penetrated from the Black Sea</a:t>
            </a:r>
            <a:r>
              <a:rPr lang="ru-RU" sz="2400" b="1" dirty="0">
                <a:solidFill>
                  <a:srgbClr val="0070C0"/>
                </a:solidFill>
              </a:rPr>
              <a:t> (1),</a:t>
            </a:r>
            <a:r>
              <a:rPr lang="en-US" sz="2400" b="1" dirty="0">
                <a:solidFill>
                  <a:srgbClr val="0070C0"/>
                </a:solidFill>
              </a:rPr>
              <a:t> probably from the Black Sea</a:t>
            </a:r>
            <a:r>
              <a:rPr lang="ru-RU" sz="2400" b="1" dirty="0">
                <a:solidFill>
                  <a:srgbClr val="0070C0"/>
                </a:solidFill>
              </a:rPr>
              <a:t> (2), </a:t>
            </a:r>
            <a:r>
              <a:rPr lang="en-US" sz="2400" b="1" dirty="0">
                <a:solidFill>
                  <a:srgbClr val="0070C0"/>
                </a:solidFill>
              </a:rPr>
              <a:t>Sea of Azov</a:t>
            </a:r>
            <a:r>
              <a:rPr lang="ru-RU" sz="2400" b="1" dirty="0">
                <a:solidFill>
                  <a:srgbClr val="0070C0"/>
                </a:solidFill>
              </a:rPr>
              <a:t> (3) </a:t>
            </a:r>
            <a:r>
              <a:rPr lang="en-US" sz="2400" b="1" dirty="0" smtClean="0">
                <a:solidFill>
                  <a:srgbClr val="0070C0"/>
                </a:solidFill>
              </a:rPr>
              <a:t>other </a:t>
            </a:r>
            <a:r>
              <a:rPr lang="en-US" sz="2400" b="1" dirty="0">
                <a:solidFill>
                  <a:srgbClr val="0070C0"/>
                </a:solidFill>
              </a:rPr>
              <a:t>areas</a:t>
            </a:r>
            <a:r>
              <a:rPr lang="ru-RU" sz="2400" b="1" dirty="0">
                <a:solidFill>
                  <a:srgbClr val="0070C0"/>
                </a:solidFill>
              </a:rPr>
              <a:t> (4)</a:t>
            </a:r>
            <a:r>
              <a:rPr lang="ru-RU" sz="2400" dirty="0">
                <a:solidFill>
                  <a:srgbClr val="0070C0"/>
                </a:solidFill>
              </a:rPr>
              <a:t> </a:t>
            </a:r>
            <a:endParaRPr lang="en-US" sz="2400" dirty="0">
              <a:solidFill>
                <a:srgbClr val="0070C0"/>
              </a:solidFill>
            </a:endParaRPr>
          </a:p>
        </p:txBody>
      </p:sp>
      <p:sp>
        <p:nvSpPr>
          <p:cNvPr id="138244" name="Text Box 4"/>
          <p:cNvSpPr txBox="1">
            <a:spLocks noChangeArrowheads="1"/>
          </p:cNvSpPr>
          <p:nvPr/>
        </p:nvSpPr>
        <p:spPr bwMode="auto">
          <a:xfrm>
            <a:off x="1476375" y="2781300"/>
            <a:ext cx="56165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ru-RU"/>
          </a:p>
        </p:txBody>
      </p:sp>
      <p:sp>
        <p:nvSpPr>
          <p:cNvPr id="138245" name="Text Box 5"/>
          <p:cNvSpPr txBox="1">
            <a:spLocks noChangeArrowheads="1"/>
          </p:cNvSpPr>
          <p:nvPr/>
        </p:nvSpPr>
        <p:spPr bwMode="auto">
          <a:xfrm>
            <a:off x="1476375" y="4292600"/>
            <a:ext cx="59039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ru-RU"/>
          </a:p>
        </p:txBody>
      </p:sp>
      <p:pic>
        <p:nvPicPr>
          <p:cNvPr id="138250" name="Picture 10" descr="All_seas-pecent_las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 y="981075"/>
            <a:ext cx="9036050" cy="502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8257" name="Line 17"/>
          <p:cNvSpPr>
            <a:spLocks noChangeShapeType="1"/>
          </p:cNvSpPr>
          <p:nvPr/>
        </p:nvSpPr>
        <p:spPr bwMode="auto">
          <a:xfrm>
            <a:off x="4284663" y="3716338"/>
            <a:ext cx="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38263" name="Text Box 23"/>
          <p:cNvSpPr txBox="1">
            <a:spLocks noChangeArrowheads="1"/>
          </p:cNvSpPr>
          <p:nvPr/>
        </p:nvSpPr>
        <p:spPr bwMode="auto">
          <a:xfrm>
            <a:off x="4284663" y="4365625"/>
            <a:ext cx="2303462" cy="369332"/>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dirty="0">
                <a:solidFill>
                  <a:srgbClr val="0000FF"/>
                </a:solidFill>
              </a:rPr>
              <a:t>Sea of Marmara</a:t>
            </a:r>
            <a:endParaRPr lang="ru-RU" b="1" dirty="0">
              <a:solidFill>
                <a:srgbClr val="0000FF"/>
              </a:solidFill>
            </a:endParaRPr>
          </a:p>
        </p:txBody>
      </p:sp>
      <p:sp>
        <p:nvSpPr>
          <p:cNvPr id="138264" name="Text Box 24"/>
          <p:cNvSpPr txBox="1">
            <a:spLocks noChangeArrowheads="1"/>
          </p:cNvSpPr>
          <p:nvPr/>
        </p:nvSpPr>
        <p:spPr bwMode="auto">
          <a:xfrm>
            <a:off x="2195513" y="2565400"/>
            <a:ext cx="2303462" cy="369332"/>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b="1" dirty="0">
                <a:solidFill>
                  <a:srgbClr val="0000FF"/>
                </a:solidFill>
              </a:rPr>
              <a:t>Sea of Azov</a:t>
            </a:r>
            <a:endParaRPr lang="ru-RU" b="1" dirty="0">
              <a:solidFill>
                <a:srgbClr val="0000FF"/>
              </a:solidFill>
            </a:endParaRPr>
          </a:p>
        </p:txBody>
      </p:sp>
      <p:sp>
        <p:nvSpPr>
          <p:cNvPr id="138265" name="Text Box 25"/>
          <p:cNvSpPr txBox="1">
            <a:spLocks noChangeArrowheads="1"/>
          </p:cNvSpPr>
          <p:nvPr/>
        </p:nvSpPr>
        <p:spPr bwMode="auto">
          <a:xfrm>
            <a:off x="6659563" y="2133600"/>
            <a:ext cx="2303462" cy="369332"/>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b="1" dirty="0">
                <a:solidFill>
                  <a:srgbClr val="0000FF"/>
                </a:solidFill>
              </a:rPr>
              <a:t>Aral Sea </a:t>
            </a:r>
            <a:endParaRPr lang="ru-RU" b="1" dirty="0">
              <a:solidFill>
                <a:srgbClr val="0000FF"/>
              </a:solidFill>
            </a:endParaRPr>
          </a:p>
        </p:txBody>
      </p:sp>
      <p:sp>
        <p:nvSpPr>
          <p:cNvPr id="138266" name="Text Box 26"/>
          <p:cNvSpPr txBox="1">
            <a:spLocks noChangeArrowheads="1"/>
          </p:cNvSpPr>
          <p:nvPr/>
        </p:nvSpPr>
        <p:spPr bwMode="auto">
          <a:xfrm>
            <a:off x="5148263" y="3573463"/>
            <a:ext cx="2303462" cy="369332"/>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b="1" dirty="0">
                <a:solidFill>
                  <a:srgbClr val="0070C0"/>
                </a:solidFill>
              </a:rPr>
              <a:t>Caspian Sea </a:t>
            </a:r>
            <a:endParaRPr lang="ru-RU" b="1" dirty="0">
              <a:solidFill>
                <a:srgbClr val="0070C0"/>
              </a:solidFill>
            </a:endParaRPr>
          </a:p>
        </p:txBody>
      </p:sp>
      <p:sp>
        <p:nvSpPr>
          <p:cNvPr id="138267" name="Text Box 27"/>
          <p:cNvSpPr txBox="1">
            <a:spLocks noChangeArrowheads="1"/>
          </p:cNvSpPr>
          <p:nvPr/>
        </p:nvSpPr>
        <p:spPr bwMode="auto">
          <a:xfrm>
            <a:off x="1331913" y="5157788"/>
            <a:ext cx="3168650" cy="369332"/>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b="1" dirty="0">
                <a:solidFill>
                  <a:srgbClr val="0000FF"/>
                </a:solidFill>
              </a:rPr>
              <a:t>Mediterranean Sea </a:t>
            </a:r>
            <a:endParaRPr lang="ru-RU" b="1" dirty="0">
              <a:solidFill>
                <a:srgbClr val="0000FF"/>
              </a:solidFill>
            </a:endParaRPr>
          </a:p>
        </p:txBody>
      </p:sp>
      <p:sp>
        <p:nvSpPr>
          <p:cNvPr id="138268" name="Text Box 28"/>
          <p:cNvSpPr txBox="1">
            <a:spLocks noChangeArrowheads="1"/>
          </p:cNvSpPr>
          <p:nvPr/>
        </p:nvSpPr>
        <p:spPr bwMode="auto">
          <a:xfrm>
            <a:off x="900113" y="5516563"/>
            <a:ext cx="2808287" cy="457200"/>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solidFill>
                  <a:srgbClr val="0000FF"/>
                </a:solidFill>
              </a:rPr>
              <a:t>Data in percents</a:t>
            </a:r>
            <a:endParaRPr lang="ru-RU">
              <a:solidFill>
                <a:srgbClr val="0000FF"/>
              </a:solidFill>
            </a:endParaRPr>
          </a:p>
        </p:txBody>
      </p:sp>
      <p:sp>
        <p:nvSpPr>
          <p:cNvPr id="2" name="TextBox 1"/>
          <p:cNvSpPr txBox="1"/>
          <p:nvPr/>
        </p:nvSpPr>
        <p:spPr>
          <a:xfrm>
            <a:off x="3506993" y="6228678"/>
            <a:ext cx="5179807" cy="646331"/>
          </a:xfrm>
          <a:prstGeom prst="rect">
            <a:avLst/>
          </a:prstGeom>
          <a:noFill/>
        </p:spPr>
        <p:txBody>
          <a:bodyPr wrap="square" rtlCol="0">
            <a:spAutoFit/>
          </a:bodyPr>
          <a:lstStyle/>
          <a:p>
            <a:r>
              <a:rPr lang="en-US" b="1" dirty="0" smtClean="0">
                <a:solidFill>
                  <a:srgbClr val="0070C0"/>
                </a:solidFill>
              </a:rPr>
              <a:t>Shiganova,2010, Annual review on ecology and evolution</a:t>
            </a:r>
            <a:endParaRPr lang="ru-RU" b="1" dirty="0">
              <a:solidFill>
                <a:srgbClr val="0070C0"/>
              </a:solidFill>
            </a:endParaRPr>
          </a:p>
        </p:txBody>
      </p:sp>
    </p:spTree>
    <p:extLst>
      <p:ext uri="{BB962C8B-B14F-4D97-AF65-F5344CB8AC3E}">
        <p14:creationId xmlns:p14="http://schemas.microsoft.com/office/powerpoint/2010/main" val="25534160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normAutofit/>
          </a:bodyPr>
          <a:lstStyle/>
          <a:p>
            <a:r>
              <a:rPr lang="en-US" sz="3200" b="1" dirty="0" err="1" smtClean="0">
                <a:solidFill>
                  <a:srgbClr val="0000FF"/>
                </a:solidFill>
              </a:rPr>
              <a:t>Interannual</a:t>
            </a:r>
            <a:r>
              <a:rPr lang="en-US" sz="3200" b="1" dirty="0" smtClean="0">
                <a:solidFill>
                  <a:srgbClr val="0000FF"/>
                </a:solidFill>
              </a:rPr>
              <a:t> development </a:t>
            </a:r>
            <a:r>
              <a:rPr lang="en-US" sz="3200" b="1" i="1" dirty="0" err="1" smtClean="0">
                <a:solidFill>
                  <a:srgbClr val="C00000"/>
                </a:solidFill>
              </a:rPr>
              <a:t>M.leidyi</a:t>
            </a:r>
            <a:r>
              <a:rPr lang="en-US" sz="3200" b="1" dirty="0" smtClean="0">
                <a:solidFill>
                  <a:srgbClr val="0000FF"/>
                </a:solidFill>
              </a:rPr>
              <a:t> and </a:t>
            </a:r>
            <a:r>
              <a:rPr lang="en-US" sz="3200" b="1" i="1" dirty="0" err="1" smtClean="0">
                <a:solidFill>
                  <a:srgbClr val="C00000"/>
                </a:solidFill>
              </a:rPr>
              <a:t>B.ovata</a:t>
            </a:r>
            <a:endParaRPr lang="ru-RU" sz="3200" b="1" i="1" dirty="0">
              <a:solidFill>
                <a:srgbClr val="C00000"/>
              </a:solidFill>
            </a:endParaRPr>
          </a:p>
        </p:txBody>
      </p:sp>
      <p:sp>
        <p:nvSpPr>
          <p:cNvPr id="3" name="Содержимое 2"/>
          <p:cNvSpPr>
            <a:spLocks noGrp="1"/>
          </p:cNvSpPr>
          <p:nvPr>
            <p:ph idx="1"/>
          </p:nvPr>
        </p:nvSpPr>
        <p:spPr/>
        <p:txBody>
          <a:bodyPr/>
          <a:lstStyle/>
          <a:p>
            <a:endParaRPr lang="ru-RU"/>
          </a:p>
        </p:txBody>
      </p:sp>
      <p:graphicFrame>
        <p:nvGraphicFramePr>
          <p:cNvPr id="4" name="Объект 3"/>
          <p:cNvGraphicFramePr>
            <a:graphicFrameLocks noGrp="1"/>
          </p:cNvGraphicFramePr>
          <p:nvPr>
            <p:ph idx="1"/>
            <p:extLst>
              <p:ext uri="{D42A27DB-BD31-4B8C-83A1-F6EECF244321}">
                <p14:modId xmlns:p14="http://schemas.microsoft.com/office/powerpoint/2010/main" val="2197210702"/>
              </p:ext>
            </p:extLst>
          </p:nvPr>
        </p:nvGraphicFramePr>
        <p:xfrm>
          <a:off x="219076" y="1838325"/>
          <a:ext cx="8680450" cy="501967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Объект 3"/>
          <p:cNvGraphicFramePr>
            <a:graphicFrameLocks noGrp="1"/>
          </p:cNvGraphicFramePr>
          <p:nvPr>
            <p:ph idx="1"/>
            <p:extLst>
              <p:ext uri="{D42A27DB-BD31-4B8C-83A1-F6EECF244321}">
                <p14:modId xmlns:p14="http://schemas.microsoft.com/office/powerpoint/2010/main" val="2205207939"/>
              </p:ext>
            </p:extLst>
          </p:nvPr>
        </p:nvGraphicFramePr>
        <p:xfrm>
          <a:off x="371476" y="1990725"/>
          <a:ext cx="8680450" cy="501967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Объект 3"/>
          <p:cNvGraphicFramePr>
            <a:graphicFrameLocks noGrp="1"/>
          </p:cNvGraphicFramePr>
          <p:nvPr>
            <p:ph idx="1"/>
            <p:extLst>
              <p:ext uri="{D42A27DB-BD31-4B8C-83A1-F6EECF244321}">
                <p14:modId xmlns:p14="http://schemas.microsoft.com/office/powerpoint/2010/main" val="2709855346"/>
              </p:ext>
            </p:extLst>
          </p:nvPr>
        </p:nvGraphicFramePr>
        <p:xfrm>
          <a:off x="127002" y="1137939"/>
          <a:ext cx="8924924" cy="5562600"/>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p:cNvSpPr txBox="1"/>
          <p:nvPr/>
        </p:nvSpPr>
        <p:spPr>
          <a:xfrm>
            <a:off x="1403132" y="0"/>
            <a:ext cx="7283668" cy="584775"/>
          </a:xfrm>
          <a:prstGeom prst="rect">
            <a:avLst/>
          </a:prstGeom>
          <a:noFill/>
        </p:spPr>
        <p:txBody>
          <a:bodyPr wrap="square" rtlCol="0">
            <a:spAutoFit/>
          </a:bodyPr>
          <a:lstStyle/>
          <a:p>
            <a:pPr algn="ctr"/>
            <a:r>
              <a:rPr lang="en-US" sz="3200" b="1" dirty="0">
                <a:solidFill>
                  <a:srgbClr val="0000FF"/>
                </a:solidFill>
                <a:latin typeface="+mj-lt"/>
                <a:ea typeface="+mj-ea"/>
                <a:cs typeface="+mj-cs"/>
              </a:rPr>
              <a:t>Invasive ctenophores</a:t>
            </a:r>
            <a:endParaRPr lang="ru-RU" sz="3200" b="1" dirty="0">
              <a:solidFill>
                <a:srgbClr val="0000FF"/>
              </a:solidFill>
              <a:latin typeface="+mj-lt"/>
              <a:ea typeface="+mj-ea"/>
              <a:cs typeface="+mj-cs"/>
            </a:endParaRPr>
          </a:p>
        </p:txBody>
      </p:sp>
    </p:spTree>
    <p:extLst>
      <p:ext uri="{BB962C8B-B14F-4D97-AF65-F5344CB8AC3E}">
        <p14:creationId xmlns:p14="http://schemas.microsoft.com/office/powerpoint/2010/main" val="1246147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8352" y="299623"/>
            <a:ext cx="8766573" cy="1134304"/>
          </a:xfrm>
        </p:spPr>
        <p:txBody>
          <a:bodyPr>
            <a:normAutofit/>
          </a:bodyPr>
          <a:lstStyle/>
          <a:p>
            <a:r>
              <a:rPr lang="en-US" sz="3200" b="1" dirty="0" smtClean="0">
                <a:solidFill>
                  <a:srgbClr val="0070C0"/>
                </a:solidFill>
              </a:rPr>
              <a:t>Long term zooplankton variability under effect of </a:t>
            </a:r>
            <a:r>
              <a:rPr lang="en-US" sz="3200" b="1" i="1" dirty="0" err="1" smtClean="0">
                <a:solidFill>
                  <a:srgbClr val="C00000"/>
                </a:solidFill>
              </a:rPr>
              <a:t>M.leidyi</a:t>
            </a:r>
            <a:r>
              <a:rPr lang="en-US" sz="3200" b="1" dirty="0" smtClean="0">
                <a:solidFill>
                  <a:srgbClr val="0070C0"/>
                </a:solidFill>
              </a:rPr>
              <a:t> and </a:t>
            </a:r>
            <a:r>
              <a:rPr lang="en-US" sz="3200" b="1" i="1" dirty="0" err="1" smtClean="0">
                <a:solidFill>
                  <a:srgbClr val="C00000"/>
                </a:solidFill>
              </a:rPr>
              <a:t>B.ovata</a:t>
            </a:r>
            <a:endParaRPr lang="ru-RU" sz="3200" b="1" i="1" dirty="0">
              <a:solidFill>
                <a:srgbClr val="C00000"/>
              </a:solidFill>
            </a:endParaRPr>
          </a:p>
        </p:txBody>
      </p:sp>
      <p:graphicFrame>
        <p:nvGraphicFramePr>
          <p:cNvPr id="5" name="Диаграмма 4"/>
          <p:cNvGraphicFramePr>
            <a:graphicFrameLocks/>
          </p:cNvGraphicFramePr>
          <p:nvPr>
            <p:extLst>
              <p:ext uri="{D42A27DB-BD31-4B8C-83A1-F6EECF244321}">
                <p14:modId xmlns:p14="http://schemas.microsoft.com/office/powerpoint/2010/main" val="3705451925"/>
              </p:ext>
            </p:extLst>
          </p:nvPr>
        </p:nvGraphicFramePr>
        <p:xfrm>
          <a:off x="85725" y="1571624"/>
          <a:ext cx="8839200" cy="51149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95458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азвание 1"/>
          <p:cNvSpPr>
            <a:spLocks noGrp="1"/>
          </p:cNvSpPr>
          <p:nvPr>
            <p:ph idx="1"/>
          </p:nvPr>
        </p:nvSpPr>
        <p:spPr>
          <a:xfrm>
            <a:off x="2133600" y="190501"/>
            <a:ext cx="3162300" cy="698500"/>
          </a:xfrm>
        </p:spPr>
        <p:txBody>
          <a:bodyPr/>
          <a:lstStyle/>
          <a:p>
            <a:pPr marL="0" indent="0">
              <a:buNone/>
            </a:pPr>
            <a:r>
              <a:rPr lang="nl-NL" b="1" dirty="0" smtClean="0">
                <a:solidFill>
                  <a:srgbClr val="0000FF"/>
                </a:solidFill>
              </a:rPr>
              <a:t>Ichthyoplankton</a:t>
            </a:r>
            <a:endParaRPr lang="ru-RU" dirty="0">
              <a:solidFill>
                <a:srgbClr val="0000FF"/>
              </a:solidFill>
            </a:endParaRPr>
          </a:p>
        </p:txBody>
      </p:sp>
      <p:sp>
        <p:nvSpPr>
          <p:cNvPr id="5" name="Прямоугольник 4"/>
          <p:cNvSpPr/>
          <p:nvPr/>
        </p:nvSpPr>
        <p:spPr>
          <a:xfrm>
            <a:off x="901700" y="1028700"/>
            <a:ext cx="7556500" cy="954107"/>
          </a:xfrm>
          <a:prstGeom prst="rect">
            <a:avLst/>
          </a:prstGeom>
        </p:spPr>
        <p:txBody>
          <a:bodyPr wrap="square">
            <a:spAutoFit/>
          </a:bodyPr>
          <a:lstStyle/>
          <a:p>
            <a:r>
              <a:rPr lang="en-US" sz="2800" b="1" dirty="0" smtClean="0">
                <a:solidFill>
                  <a:srgbClr val="0000FF"/>
                </a:solidFill>
              </a:rPr>
              <a:t>Occurrence fish eggs in May-November 2016 according to all data</a:t>
            </a:r>
            <a:endParaRPr lang="ru-RU" sz="2800" dirty="0">
              <a:solidFill>
                <a:srgbClr val="0000FF"/>
              </a:solidFill>
            </a:endParaRPr>
          </a:p>
        </p:txBody>
      </p:sp>
      <p:graphicFrame>
        <p:nvGraphicFramePr>
          <p:cNvPr id="6" name="Объект 3"/>
          <p:cNvGraphicFramePr>
            <a:graphicFrameLocks/>
          </p:cNvGraphicFramePr>
          <p:nvPr>
            <p:extLst>
              <p:ext uri="{D42A27DB-BD31-4B8C-83A1-F6EECF244321}">
                <p14:modId xmlns:p14="http://schemas.microsoft.com/office/powerpoint/2010/main" val="507662536"/>
              </p:ext>
            </p:extLst>
          </p:nvPr>
        </p:nvGraphicFramePr>
        <p:xfrm>
          <a:off x="297256" y="2121066"/>
          <a:ext cx="8602269" cy="408923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593907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96819"/>
            <a:ext cx="8321040" cy="1581374"/>
          </a:xfrm>
        </p:spPr>
        <p:txBody>
          <a:bodyPr>
            <a:normAutofit fontScale="90000"/>
          </a:bodyPr>
          <a:lstStyle/>
          <a:p>
            <a:r>
              <a:rPr lang="en-US" b="1" dirty="0">
                <a:solidFill>
                  <a:srgbClr val="0070C0"/>
                </a:solidFill>
              </a:rPr>
              <a:t>National research in the Black Sea was conducted with support :</a:t>
            </a:r>
            <a:br>
              <a:rPr lang="en-US" b="1" dirty="0">
                <a:solidFill>
                  <a:srgbClr val="0070C0"/>
                </a:solidFill>
              </a:rPr>
            </a:br>
            <a:endParaRPr lang="ru-RU" dirty="0"/>
          </a:p>
        </p:txBody>
      </p:sp>
      <p:sp>
        <p:nvSpPr>
          <p:cNvPr id="3" name="Объект 2"/>
          <p:cNvSpPr>
            <a:spLocks noGrp="1"/>
          </p:cNvSpPr>
          <p:nvPr>
            <p:ph idx="1"/>
          </p:nvPr>
        </p:nvSpPr>
        <p:spPr/>
        <p:txBody>
          <a:bodyPr>
            <a:normAutofit/>
          </a:bodyPr>
          <a:lstStyle/>
          <a:p>
            <a:pPr marL="0" indent="0">
              <a:buNone/>
            </a:pPr>
            <a:endParaRPr lang="en-US" b="1" dirty="0">
              <a:solidFill>
                <a:srgbClr val="0070C0"/>
              </a:solidFill>
            </a:endParaRPr>
          </a:p>
          <a:p>
            <a:r>
              <a:rPr lang="en-US" b="1" dirty="0" smtClean="0">
                <a:solidFill>
                  <a:srgbClr val="0070C0"/>
                </a:solidFill>
              </a:rPr>
              <a:t>Ministry </a:t>
            </a:r>
            <a:r>
              <a:rPr lang="en-US" b="1" dirty="0">
                <a:solidFill>
                  <a:srgbClr val="0070C0"/>
                </a:solidFill>
              </a:rPr>
              <a:t>of </a:t>
            </a:r>
            <a:r>
              <a:rPr lang="en-US" b="1" dirty="0" smtClean="0">
                <a:solidFill>
                  <a:srgbClr val="0070C0"/>
                </a:solidFill>
              </a:rPr>
              <a:t>economical development 1998-2013</a:t>
            </a:r>
            <a:endParaRPr lang="en-US" b="1" dirty="0">
              <a:solidFill>
                <a:srgbClr val="0070C0"/>
              </a:solidFill>
            </a:endParaRPr>
          </a:p>
          <a:p>
            <a:r>
              <a:rPr lang="en-US" b="1" dirty="0" smtClean="0">
                <a:solidFill>
                  <a:srgbClr val="0070C0"/>
                </a:solidFill>
              </a:rPr>
              <a:t>Ministry </a:t>
            </a:r>
            <a:r>
              <a:rPr lang="en-US" b="1" dirty="0">
                <a:solidFill>
                  <a:srgbClr val="0070C0"/>
                </a:solidFill>
              </a:rPr>
              <a:t>of Education and </a:t>
            </a:r>
            <a:r>
              <a:rPr lang="en-US" b="1" dirty="0" smtClean="0">
                <a:solidFill>
                  <a:srgbClr val="0070C0"/>
                </a:solidFill>
              </a:rPr>
              <a:t>Sciences </a:t>
            </a:r>
            <a:endParaRPr lang="en-US" b="1" dirty="0">
              <a:solidFill>
                <a:srgbClr val="0070C0"/>
              </a:solidFill>
            </a:endParaRPr>
          </a:p>
          <a:p>
            <a:r>
              <a:rPr lang="en-US" b="1" dirty="0" smtClean="0">
                <a:solidFill>
                  <a:srgbClr val="0070C0"/>
                </a:solidFill>
              </a:rPr>
              <a:t>Russian Academy of Sciences </a:t>
            </a:r>
          </a:p>
          <a:p>
            <a:r>
              <a:rPr lang="en-US" b="1" dirty="0">
                <a:solidFill>
                  <a:srgbClr val="0070C0"/>
                </a:solidFill>
              </a:rPr>
              <a:t>Russian Federal agency </a:t>
            </a:r>
            <a:r>
              <a:rPr lang="en-US" b="1" dirty="0" smtClean="0">
                <a:solidFill>
                  <a:srgbClr val="0070C0"/>
                </a:solidFill>
              </a:rPr>
              <a:t>since 2014</a:t>
            </a:r>
            <a:endParaRPr lang="en-US" b="1" dirty="0">
              <a:solidFill>
                <a:srgbClr val="0070C0"/>
              </a:solidFill>
            </a:endParaRPr>
          </a:p>
          <a:p>
            <a:r>
              <a:rPr lang="en-US" b="1" dirty="0" smtClean="0">
                <a:solidFill>
                  <a:srgbClr val="0070C0"/>
                </a:solidFill>
              </a:rPr>
              <a:t> </a:t>
            </a:r>
            <a:endParaRPr lang="en-US" b="1" dirty="0">
              <a:solidFill>
                <a:srgbClr val="0070C0"/>
              </a:solidFill>
            </a:endParaRPr>
          </a:p>
        </p:txBody>
      </p:sp>
    </p:spTree>
    <p:extLst>
      <p:ext uri="{BB962C8B-B14F-4D97-AF65-F5344CB8AC3E}">
        <p14:creationId xmlns:p14="http://schemas.microsoft.com/office/powerpoint/2010/main" val="32020587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p:txBody>
          <a:bodyPr>
            <a:normAutofit/>
          </a:bodyPr>
          <a:lstStyle/>
          <a:p>
            <a:r>
              <a:rPr lang="en-US" sz="2800" b="1" dirty="0" smtClean="0">
                <a:solidFill>
                  <a:srgbClr val="0000FF"/>
                </a:solidFill>
              </a:rPr>
              <a:t>Occurrence fish larvae in May-November 20</a:t>
            </a:r>
            <a:r>
              <a:rPr lang="ru-RU" sz="2800" b="1" smtClean="0">
                <a:solidFill>
                  <a:srgbClr val="0000FF"/>
                </a:solidFill>
              </a:rPr>
              <a:t>1</a:t>
            </a:r>
            <a:r>
              <a:rPr lang="en-US" sz="2800" b="1" smtClean="0">
                <a:solidFill>
                  <a:srgbClr val="0000FF"/>
                </a:solidFill>
              </a:rPr>
              <a:t>6 </a:t>
            </a:r>
            <a:r>
              <a:rPr lang="en-US" sz="2800" b="1" dirty="0" smtClean="0">
                <a:solidFill>
                  <a:srgbClr val="0000FF"/>
                </a:solidFill>
              </a:rPr>
              <a:t>according to all data</a:t>
            </a:r>
            <a:endParaRPr lang="ru-RU" sz="2800" b="1" dirty="0">
              <a:solidFill>
                <a:srgbClr val="0000FF"/>
              </a:solidFill>
            </a:endParaRPr>
          </a:p>
        </p:txBody>
      </p:sp>
      <p:graphicFrame>
        <p:nvGraphicFramePr>
          <p:cNvPr id="5" name="Объект 3"/>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108321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3200" b="1" dirty="0">
                <a:solidFill>
                  <a:srgbClr val="0070C0"/>
                </a:solidFill>
              </a:rPr>
              <a:t>Chronology of </a:t>
            </a:r>
            <a:r>
              <a:rPr lang="en-US" sz="3200" b="1" i="1" dirty="0" err="1">
                <a:solidFill>
                  <a:srgbClr val="C00000"/>
                </a:solidFill>
              </a:rPr>
              <a:t>Mnemiopsis</a:t>
            </a:r>
            <a:r>
              <a:rPr lang="en-US" sz="3200" b="1" i="1" dirty="0">
                <a:solidFill>
                  <a:srgbClr val="C00000"/>
                </a:solidFill>
              </a:rPr>
              <a:t> </a:t>
            </a:r>
            <a:r>
              <a:rPr lang="en-US" sz="3200" b="1" i="1" dirty="0" err="1">
                <a:solidFill>
                  <a:srgbClr val="C00000"/>
                </a:solidFill>
              </a:rPr>
              <a:t>leidyi</a:t>
            </a:r>
            <a:r>
              <a:rPr lang="en-US" sz="3200" b="1" dirty="0">
                <a:solidFill>
                  <a:srgbClr val="0070C0"/>
                </a:solidFill>
              </a:rPr>
              <a:t> invasion and dispersal in the seas of Eurasia </a:t>
            </a:r>
            <a:endParaRPr lang="ru-RU" sz="3200" b="1" dirty="0">
              <a:solidFill>
                <a:srgbClr val="0070C0"/>
              </a:solidFill>
            </a:endParaRPr>
          </a:p>
        </p:txBody>
      </p:sp>
      <p:sp>
        <p:nvSpPr>
          <p:cNvPr id="3" name="Объект 2"/>
          <p:cNvSpPr>
            <a:spLocks noGrp="1"/>
          </p:cNvSpPr>
          <p:nvPr>
            <p:ph idx="1"/>
          </p:nvPr>
        </p:nvSpPr>
        <p:spPr/>
        <p:txBody>
          <a:bodyPr/>
          <a:lstStyle/>
          <a:p>
            <a:endParaRPr lang="ru-RU"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360963"/>
            <a:ext cx="8229600" cy="5179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6196405" y="6540528"/>
            <a:ext cx="2377440" cy="369332"/>
          </a:xfrm>
          <a:prstGeom prst="rect">
            <a:avLst/>
          </a:prstGeom>
          <a:noFill/>
        </p:spPr>
        <p:txBody>
          <a:bodyPr wrap="square" rtlCol="0">
            <a:spAutoFit/>
          </a:bodyPr>
          <a:lstStyle/>
          <a:p>
            <a:r>
              <a:rPr lang="en-US" dirty="0" err="1" smtClean="0"/>
              <a:t>Shiganova</a:t>
            </a:r>
            <a:r>
              <a:rPr lang="en-US" dirty="0" smtClean="0"/>
              <a:t> et al., 2017</a:t>
            </a:r>
            <a:endParaRPr lang="ru-RU" dirty="0"/>
          </a:p>
        </p:txBody>
      </p:sp>
      <p:pic>
        <p:nvPicPr>
          <p:cNvPr id="7" name="Picture 76" descr="Mn-Black-04-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48488" y="1069432"/>
            <a:ext cx="2170112" cy="288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77"/>
          <p:cNvSpPr txBox="1">
            <a:spLocks noChangeArrowheads="1"/>
          </p:cNvSpPr>
          <p:nvPr/>
        </p:nvSpPr>
        <p:spPr bwMode="auto">
          <a:xfrm>
            <a:off x="6935788" y="1069432"/>
            <a:ext cx="219551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sz="1400" b="1" i="1" dirty="0" err="1">
                <a:solidFill>
                  <a:schemeClr val="bg1"/>
                </a:solidFill>
                <a:cs typeface="Arial" pitchFamily="34" charset="0"/>
              </a:rPr>
              <a:t>Mnemiopsis</a:t>
            </a:r>
            <a:r>
              <a:rPr lang="en-US" sz="1400" b="1" i="1" dirty="0">
                <a:solidFill>
                  <a:schemeClr val="bg1"/>
                </a:solidFill>
                <a:cs typeface="Arial" pitchFamily="34" charset="0"/>
              </a:rPr>
              <a:t> </a:t>
            </a:r>
            <a:r>
              <a:rPr lang="en-US" sz="1400" b="1" i="1" dirty="0" err="1">
                <a:solidFill>
                  <a:schemeClr val="bg1"/>
                </a:solidFill>
                <a:cs typeface="Arial" pitchFamily="34" charset="0"/>
              </a:rPr>
              <a:t>leidyi</a:t>
            </a:r>
            <a:endParaRPr lang="ru-RU" sz="1400" b="1" i="1" dirty="0">
              <a:solidFill>
                <a:schemeClr val="bg1"/>
              </a:solidFill>
              <a:cs typeface="Arial" pitchFamily="34" charset="0"/>
            </a:endParaRPr>
          </a:p>
        </p:txBody>
      </p:sp>
    </p:spTree>
    <p:extLst>
      <p:ext uri="{BB962C8B-B14F-4D97-AF65-F5344CB8AC3E}">
        <p14:creationId xmlns:p14="http://schemas.microsoft.com/office/powerpoint/2010/main" val="31485258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8016" y="0"/>
            <a:ext cx="9015984" cy="2002854"/>
          </a:xfrm>
        </p:spPr>
        <p:txBody>
          <a:bodyPr>
            <a:noAutofit/>
          </a:bodyPr>
          <a:lstStyle/>
          <a:p>
            <a:pPr algn="just"/>
            <a:r>
              <a:rPr lang="en-GB" sz="2800" b="1" dirty="0">
                <a:solidFill>
                  <a:srgbClr val="0070C0"/>
                </a:solidFill>
              </a:rPr>
              <a:t>Chronology of </a:t>
            </a:r>
            <a:r>
              <a:rPr lang="en-GB" sz="2800" b="1" i="1" dirty="0" err="1">
                <a:solidFill>
                  <a:srgbClr val="C00000"/>
                </a:solidFill>
              </a:rPr>
              <a:t>Beroe</a:t>
            </a:r>
            <a:r>
              <a:rPr lang="en-GB" sz="2800" b="1" i="1" dirty="0">
                <a:solidFill>
                  <a:srgbClr val="C00000"/>
                </a:solidFill>
              </a:rPr>
              <a:t> ovata</a:t>
            </a:r>
            <a:r>
              <a:rPr lang="en-GB" sz="2800" b="1" dirty="0">
                <a:solidFill>
                  <a:srgbClr val="C00000"/>
                </a:solidFill>
              </a:rPr>
              <a:t> </a:t>
            </a:r>
            <a:r>
              <a:rPr lang="en-GB" sz="2800" b="1" dirty="0">
                <a:solidFill>
                  <a:srgbClr val="0070C0"/>
                </a:solidFill>
              </a:rPr>
              <a:t>dispersal in new basins, expansion of </a:t>
            </a:r>
            <a:r>
              <a:rPr lang="en-GB" sz="2800" b="1" i="1" dirty="0" err="1">
                <a:solidFill>
                  <a:srgbClr val="C00000"/>
                </a:solidFill>
              </a:rPr>
              <a:t>Beroe</a:t>
            </a:r>
            <a:r>
              <a:rPr lang="en-GB" sz="2800" b="1" i="1" dirty="0">
                <a:solidFill>
                  <a:srgbClr val="C00000"/>
                </a:solidFill>
              </a:rPr>
              <a:t> </a:t>
            </a:r>
            <a:r>
              <a:rPr lang="en-GB" sz="2800" b="1" i="1" dirty="0" err="1">
                <a:solidFill>
                  <a:srgbClr val="C00000"/>
                </a:solidFill>
              </a:rPr>
              <a:t>cucumis</a:t>
            </a:r>
            <a:r>
              <a:rPr lang="en-GB" sz="2800" b="1" dirty="0">
                <a:solidFill>
                  <a:srgbClr val="0070C0"/>
                </a:solidFill>
              </a:rPr>
              <a:t>, </a:t>
            </a:r>
            <a:r>
              <a:rPr lang="en-GB" sz="2800" b="1" i="1" dirty="0" err="1">
                <a:solidFill>
                  <a:srgbClr val="C00000"/>
                </a:solidFill>
              </a:rPr>
              <a:t>Beroe</a:t>
            </a:r>
            <a:r>
              <a:rPr lang="en-GB" sz="2800" b="1" i="1" dirty="0">
                <a:solidFill>
                  <a:srgbClr val="C00000"/>
                </a:solidFill>
              </a:rPr>
              <a:t> </a:t>
            </a:r>
            <a:r>
              <a:rPr lang="en-GB" sz="2800" b="1" i="1" dirty="0" err="1">
                <a:solidFill>
                  <a:srgbClr val="C00000"/>
                </a:solidFill>
              </a:rPr>
              <a:t>forskalii</a:t>
            </a:r>
            <a:r>
              <a:rPr lang="en-GB" sz="2800" b="1" dirty="0">
                <a:solidFill>
                  <a:srgbClr val="C00000"/>
                </a:solidFill>
              </a:rPr>
              <a:t> </a:t>
            </a:r>
            <a:r>
              <a:rPr lang="en-GB" sz="2800" b="1" dirty="0">
                <a:solidFill>
                  <a:srgbClr val="0070C0"/>
                </a:solidFill>
              </a:rPr>
              <a:t>in the Mediterranean Sea and </a:t>
            </a:r>
            <a:r>
              <a:rPr lang="en-GB" sz="2800" b="1" i="1" dirty="0" err="1">
                <a:solidFill>
                  <a:srgbClr val="0070C0"/>
                </a:solidFill>
              </a:rPr>
              <a:t>Beroe</a:t>
            </a:r>
            <a:r>
              <a:rPr lang="en-GB" sz="2800" b="1" i="1" dirty="0">
                <a:solidFill>
                  <a:srgbClr val="0070C0"/>
                </a:solidFill>
              </a:rPr>
              <a:t> </a:t>
            </a:r>
            <a:r>
              <a:rPr lang="en-GB" sz="2800" b="1" i="1" dirty="0" err="1">
                <a:solidFill>
                  <a:srgbClr val="0070C0"/>
                </a:solidFill>
              </a:rPr>
              <a:t>gracilis</a:t>
            </a:r>
            <a:r>
              <a:rPr lang="en-GB" sz="2800" b="1" dirty="0">
                <a:solidFill>
                  <a:srgbClr val="0070C0"/>
                </a:solidFill>
              </a:rPr>
              <a:t> in the Baltic Sea from the North Sea Red frame showed that species invaded in area </a:t>
            </a:r>
            <a:endParaRPr lang="ru-RU" sz="2800" b="1" dirty="0">
              <a:solidFill>
                <a:srgbClr val="0070C0"/>
              </a:solidFill>
            </a:endParaRPr>
          </a:p>
        </p:txBody>
      </p:sp>
      <p:pic>
        <p:nvPicPr>
          <p:cNvPr id="2050" name="Picture 8" descr="Beroe_11-20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016" y="2079346"/>
            <a:ext cx="9015984" cy="515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64" descr="Beroe-hunting-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8488" y="2019253"/>
            <a:ext cx="2195512"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65"/>
          <p:cNvSpPr txBox="1">
            <a:spLocks noChangeArrowheads="1"/>
          </p:cNvSpPr>
          <p:nvPr/>
        </p:nvSpPr>
        <p:spPr bwMode="auto">
          <a:xfrm>
            <a:off x="8054975" y="1947815"/>
            <a:ext cx="10890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400" b="1" i="1" dirty="0" err="1">
                <a:solidFill>
                  <a:schemeClr val="bg1"/>
                </a:solidFill>
                <a:cs typeface="Arial" pitchFamily="34" charset="0"/>
              </a:rPr>
              <a:t>Beroe</a:t>
            </a:r>
            <a:r>
              <a:rPr lang="en-US" sz="1400" b="1" i="1" dirty="0">
                <a:solidFill>
                  <a:schemeClr val="bg1"/>
                </a:solidFill>
                <a:cs typeface="Arial" pitchFamily="34" charset="0"/>
              </a:rPr>
              <a:t> </a:t>
            </a:r>
            <a:r>
              <a:rPr lang="en-US" sz="1400" b="1" i="1" dirty="0" err="1">
                <a:solidFill>
                  <a:schemeClr val="bg1"/>
                </a:solidFill>
                <a:cs typeface="Arial" pitchFamily="34" charset="0"/>
              </a:rPr>
              <a:t>ovata</a:t>
            </a:r>
            <a:endParaRPr lang="ru-RU" sz="1400" b="1" i="1" dirty="0">
              <a:solidFill>
                <a:schemeClr val="bg1"/>
              </a:solidFill>
              <a:cs typeface="Arial" pitchFamily="34" charset="0"/>
            </a:endParaRPr>
          </a:p>
        </p:txBody>
      </p:sp>
      <p:sp>
        <p:nvSpPr>
          <p:cNvPr id="3" name="TextBox 2"/>
          <p:cNvSpPr txBox="1"/>
          <p:nvPr/>
        </p:nvSpPr>
        <p:spPr>
          <a:xfrm>
            <a:off x="6755802" y="6858000"/>
            <a:ext cx="2388198" cy="375221"/>
          </a:xfrm>
          <a:prstGeom prst="rect">
            <a:avLst/>
          </a:prstGeom>
          <a:solidFill>
            <a:schemeClr val="bg2"/>
          </a:solidFill>
        </p:spPr>
        <p:txBody>
          <a:bodyPr wrap="square" rtlCol="0">
            <a:spAutoFit/>
          </a:bodyPr>
          <a:lstStyle/>
          <a:p>
            <a:r>
              <a:rPr lang="en-US" b="1" dirty="0" err="1" smtClean="0">
                <a:solidFill>
                  <a:srgbClr val="0070C0"/>
                </a:solidFill>
              </a:rPr>
              <a:t>Shiganova</a:t>
            </a:r>
            <a:r>
              <a:rPr lang="en-US" b="1" dirty="0" smtClean="0">
                <a:solidFill>
                  <a:srgbClr val="0070C0"/>
                </a:solidFill>
              </a:rPr>
              <a:t> et </a:t>
            </a:r>
            <a:r>
              <a:rPr lang="en-US" b="1" dirty="0" err="1" smtClean="0">
                <a:solidFill>
                  <a:srgbClr val="0070C0"/>
                </a:solidFill>
              </a:rPr>
              <a:t>al.sub</a:t>
            </a:r>
            <a:endParaRPr lang="ru-RU" b="1" dirty="0">
              <a:solidFill>
                <a:srgbClr val="0070C0"/>
              </a:solidFill>
            </a:endParaRPr>
          </a:p>
        </p:txBody>
      </p:sp>
    </p:spTree>
    <p:extLst>
      <p:ext uri="{BB962C8B-B14F-4D97-AF65-F5344CB8AC3E}">
        <p14:creationId xmlns:p14="http://schemas.microsoft.com/office/powerpoint/2010/main" val="5184783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Номер слайда 5"/>
          <p:cNvSpPr>
            <a:spLocks noGrp="1"/>
          </p:cNvSpPr>
          <p:nvPr>
            <p:ph type="sldNum" sz="quarter" idx="12"/>
          </p:nvPr>
        </p:nvSpPr>
        <p:spPr/>
        <p:txBody>
          <a:bodyPr/>
          <a:lstStyle/>
          <a:p>
            <a:fld id="{82882B36-224E-4F1C-828B-5D6ACDAD064B}" type="slidenum">
              <a:rPr lang="ru-RU"/>
              <a:pPr/>
              <a:t>23</a:t>
            </a:fld>
            <a:endParaRPr lang="ru-RU"/>
          </a:p>
        </p:txBody>
      </p:sp>
      <p:pic>
        <p:nvPicPr>
          <p:cNvPr id="273411" name="Picture 3" descr="fig1_Med_COI"/>
          <p:cNvPicPr>
            <a:picLocks noGrp="1" noChangeAspect="1" noChangeArrowheads="1"/>
          </p:cNvPicPr>
          <p:nvPr>
            <p:ph type="body" idx="1"/>
          </p:nvPr>
        </p:nvPicPr>
        <p:blipFill>
          <a:blip r:embed="rId2" cstate="print">
            <a:extLst>
              <a:ext uri="{28A0092B-C50C-407E-A947-70E740481C1C}">
                <a14:useLocalDpi xmlns:a14="http://schemas.microsoft.com/office/drawing/2010/main" val="0"/>
              </a:ext>
            </a:extLst>
          </a:blip>
          <a:srcRect/>
          <a:stretch>
            <a:fillRect/>
          </a:stretch>
        </p:blipFill>
        <p:spPr>
          <a:xfrm>
            <a:off x="323850" y="981075"/>
            <a:ext cx="7991475" cy="53070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73412" name="Rectangle 4"/>
          <p:cNvSpPr>
            <a:spLocks noChangeArrowheads="1"/>
          </p:cNvSpPr>
          <p:nvPr/>
        </p:nvSpPr>
        <p:spPr bwMode="auto">
          <a:xfrm>
            <a:off x="0" y="5805488"/>
            <a:ext cx="9144000" cy="1323439"/>
          </a:xfrm>
          <a:prstGeom prst="rect">
            <a:avLst/>
          </a:prstGeom>
          <a:solidFill>
            <a:srgbClr val="FFFFFF"/>
          </a:solidFill>
          <a:ln>
            <a:noFill/>
          </a:ln>
          <a:effectLst>
            <a:prstShdw prst="shdw17" dist="17961" dir="2700000">
              <a:srgbClr val="FFFFFF">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a:spAutoFit/>
          </a:bodyPr>
          <a:lstStyle/>
          <a:p>
            <a:pPr eaLnBrk="1" hangingPunct="1"/>
            <a:r>
              <a:rPr lang="en-US" sz="2000" dirty="0">
                <a:solidFill>
                  <a:srgbClr val="000099"/>
                </a:solidFill>
                <a:latin typeface="Times"/>
              </a:rPr>
              <a:t>Population genetic analyses supported its invasion from </a:t>
            </a:r>
            <a:r>
              <a:rPr lang="en-US" altLang="zh-CN" sz="2000" dirty="0">
                <a:solidFill>
                  <a:srgbClr val="000099"/>
                </a:solidFill>
                <a:latin typeface="Times"/>
                <a:ea typeface="宋体" pitchFamily="2" charset="-122"/>
              </a:rPr>
              <a:t>the Gulf of Mexico (e.g., Tampa Bay) into the Black Sea, then secondary into the Azov, Caspian seas and the eastern and western Mediterranean (</a:t>
            </a:r>
            <a:r>
              <a:rPr lang="en-US" altLang="zh-CN" sz="2000" dirty="0" err="1">
                <a:solidFill>
                  <a:srgbClr val="000099"/>
                </a:solidFill>
                <a:latin typeface="Times"/>
                <a:ea typeface="宋体" pitchFamily="2" charset="-122"/>
              </a:rPr>
              <a:t>Ghaboolii,Shiganova</a:t>
            </a:r>
            <a:r>
              <a:rPr lang="en-US" altLang="zh-CN" sz="2000" dirty="0">
                <a:solidFill>
                  <a:srgbClr val="000099"/>
                </a:solidFill>
                <a:latin typeface="Times"/>
                <a:ea typeface="宋体" pitchFamily="2" charset="-122"/>
              </a:rPr>
              <a:t> et al., 2011; </a:t>
            </a:r>
            <a:r>
              <a:rPr lang="en-US" altLang="zh-CN" sz="2000" dirty="0" err="1" smtClean="0">
                <a:solidFill>
                  <a:srgbClr val="000099"/>
                </a:solidFill>
                <a:latin typeface="Times"/>
                <a:ea typeface="宋体" pitchFamily="2" charset="-122"/>
              </a:rPr>
              <a:t>Ghaboolii</a:t>
            </a:r>
            <a:r>
              <a:rPr lang="en-US" altLang="zh-CN" sz="2000" dirty="0" smtClean="0">
                <a:solidFill>
                  <a:srgbClr val="000099"/>
                </a:solidFill>
                <a:latin typeface="Times"/>
                <a:ea typeface="宋体" pitchFamily="2" charset="-122"/>
              </a:rPr>
              <a:t>, </a:t>
            </a:r>
            <a:r>
              <a:rPr lang="en-US" altLang="zh-CN" sz="2000" dirty="0" err="1" smtClean="0">
                <a:solidFill>
                  <a:srgbClr val="000099"/>
                </a:solidFill>
                <a:latin typeface="Times"/>
                <a:ea typeface="宋体" pitchFamily="2" charset="-122"/>
              </a:rPr>
              <a:t>Shiganova</a:t>
            </a:r>
            <a:r>
              <a:rPr lang="en-US" altLang="zh-CN" sz="2000" dirty="0" smtClean="0">
                <a:solidFill>
                  <a:srgbClr val="000099"/>
                </a:solidFill>
                <a:latin typeface="Times"/>
                <a:ea typeface="宋体" pitchFamily="2" charset="-122"/>
              </a:rPr>
              <a:t> et al,2013 </a:t>
            </a:r>
            <a:r>
              <a:rPr lang="en-US" altLang="zh-CN" sz="2000" dirty="0">
                <a:solidFill>
                  <a:srgbClr val="000099"/>
                </a:solidFill>
                <a:latin typeface="Times"/>
                <a:ea typeface="宋体" pitchFamily="2" charset="-122"/>
              </a:rPr>
              <a:t>PLOS ONE)</a:t>
            </a:r>
            <a:endParaRPr lang="en-US" sz="2000" dirty="0">
              <a:solidFill>
                <a:srgbClr val="000099"/>
              </a:solidFill>
              <a:latin typeface="Times"/>
            </a:endParaRPr>
          </a:p>
        </p:txBody>
      </p:sp>
      <p:sp>
        <p:nvSpPr>
          <p:cNvPr id="273413" name="Text Box 5"/>
          <p:cNvSpPr txBox="1">
            <a:spLocks noChangeArrowheads="1"/>
          </p:cNvSpPr>
          <p:nvPr/>
        </p:nvSpPr>
        <p:spPr bwMode="auto">
          <a:xfrm>
            <a:off x="0" y="0"/>
            <a:ext cx="882015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b="1" dirty="0">
                <a:solidFill>
                  <a:srgbClr val="0070C0"/>
                </a:solidFill>
              </a:rPr>
              <a:t>Haplotype distribution and frequency map for </a:t>
            </a:r>
            <a:r>
              <a:rPr lang="en-US" sz="2000" b="1" i="1" dirty="0" err="1">
                <a:solidFill>
                  <a:srgbClr val="0070C0"/>
                </a:solidFill>
              </a:rPr>
              <a:t>Mnemiopsis</a:t>
            </a:r>
            <a:r>
              <a:rPr lang="en-US" sz="2000" b="1" i="1" dirty="0">
                <a:solidFill>
                  <a:srgbClr val="0070C0"/>
                </a:solidFill>
              </a:rPr>
              <a:t> </a:t>
            </a:r>
            <a:r>
              <a:rPr lang="en-US" sz="2000" b="1" i="1" dirty="0" err="1">
                <a:solidFill>
                  <a:srgbClr val="0070C0"/>
                </a:solidFill>
              </a:rPr>
              <a:t>leidyi</a:t>
            </a:r>
            <a:r>
              <a:rPr lang="en-US" sz="2000" b="1" dirty="0">
                <a:solidFill>
                  <a:srgbClr val="0070C0"/>
                </a:solidFill>
              </a:rPr>
              <a:t>.</a:t>
            </a:r>
            <a:r>
              <a:rPr lang="en-US" sz="2000" dirty="0">
                <a:solidFill>
                  <a:srgbClr val="0070C0"/>
                </a:solidFill>
              </a:rPr>
              <a:t> Allele (inner circle for ITS) and haplotype (outer donut for COI) distribution</a:t>
            </a:r>
            <a:r>
              <a:rPr lang="ru-RU" sz="2000" dirty="0">
                <a:solidFill>
                  <a:srgbClr val="0070C0"/>
                </a:solidFill>
              </a:rPr>
              <a:t>.</a:t>
            </a:r>
            <a:r>
              <a:rPr lang="en-US" sz="2000" dirty="0">
                <a:solidFill>
                  <a:srgbClr val="0070C0"/>
                </a:solidFill>
              </a:rPr>
              <a:t> Each color indicates a different allele/haplotype. Private alleles/haplotypes are highlighted in grey</a:t>
            </a:r>
            <a:r>
              <a:rPr lang="ru-RU" sz="2000" dirty="0">
                <a:solidFill>
                  <a:srgbClr val="0070C0"/>
                </a:solidFill>
              </a:rPr>
              <a:t>)</a:t>
            </a:r>
            <a:r>
              <a:rPr lang="en-US" sz="2000" dirty="0">
                <a:solidFill>
                  <a:srgbClr val="0070C0"/>
                </a:solidFill>
              </a:rPr>
              <a:t>. </a:t>
            </a:r>
          </a:p>
        </p:txBody>
      </p:sp>
    </p:spTree>
    <p:extLst>
      <p:ext uri="{BB962C8B-B14F-4D97-AF65-F5344CB8AC3E}">
        <p14:creationId xmlns:p14="http://schemas.microsoft.com/office/powerpoint/2010/main" val="187796504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3410" y="1600200"/>
            <a:ext cx="7877179" cy="4525963"/>
          </a:xfrm>
        </p:spPr>
      </p:pic>
      <p:pic>
        <p:nvPicPr>
          <p:cNvPr id="5"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1" y="147450"/>
            <a:ext cx="8503416" cy="1270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994077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Объект 6"/>
          <p:cNvGraphicFramePr>
            <a:graphicFrameLocks noChangeAspect="1"/>
          </p:cNvGraphicFramePr>
          <p:nvPr>
            <p:extLst>
              <p:ext uri="{D42A27DB-BD31-4B8C-83A1-F6EECF244321}">
                <p14:modId xmlns:p14="http://schemas.microsoft.com/office/powerpoint/2010/main" val="2163982118"/>
              </p:ext>
            </p:extLst>
          </p:nvPr>
        </p:nvGraphicFramePr>
        <p:xfrm>
          <a:off x="462579" y="639053"/>
          <a:ext cx="6841862" cy="6296556"/>
        </p:xfrm>
        <a:graphic>
          <a:graphicData uri="http://schemas.openxmlformats.org/presentationml/2006/ole">
            <mc:AlternateContent xmlns:mc="http://schemas.openxmlformats.org/markup-compatibility/2006">
              <mc:Choice xmlns:v="urn:schemas-microsoft-com:vml" Requires="v">
                <p:oleObj spid="_x0000_s1119" name="Документ" r:id="rId4" imgW="6593252" imgH="6067605" progId="Word.Document.12">
                  <p:embed/>
                </p:oleObj>
              </mc:Choice>
              <mc:Fallback>
                <p:oleObj name="Документ" r:id="rId4" imgW="6593252" imgH="6067605" progId="Word.Document.12">
                  <p:embed/>
                  <p:pic>
                    <p:nvPicPr>
                      <p:cNvPr id="0" name=""/>
                      <p:cNvPicPr/>
                      <p:nvPr/>
                    </p:nvPicPr>
                    <p:blipFill>
                      <a:blip r:embed="rId5"/>
                      <a:stretch>
                        <a:fillRect/>
                      </a:stretch>
                    </p:blipFill>
                    <p:spPr>
                      <a:xfrm>
                        <a:off x="462579" y="639053"/>
                        <a:ext cx="6841862" cy="6296556"/>
                      </a:xfrm>
                      <a:prstGeom prst="rect">
                        <a:avLst/>
                      </a:prstGeom>
                    </p:spPr>
                  </p:pic>
                </p:oleObj>
              </mc:Fallback>
            </mc:AlternateContent>
          </a:graphicData>
        </a:graphic>
      </p:graphicFrame>
      <p:sp>
        <p:nvSpPr>
          <p:cNvPr id="8" name="TextBox 7"/>
          <p:cNvSpPr txBox="1"/>
          <p:nvPr/>
        </p:nvSpPr>
        <p:spPr>
          <a:xfrm>
            <a:off x="-1" y="0"/>
            <a:ext cx="9230061" cy="769441"/>
          </a:xfrm>
          <a:prstGeom prst="rect">
            <a:avLst/>
          </a:prstGeom>
          <a:noFill/>
        </p:spPr>
        <p:txBody>
          <a:bodyPr wrap="square" rtlCol="0">
            <a:spAutoFit/>
          </a:bodyPr>
          <a:lstStyle/>
          <a:p>
            <a:r>
              <a:rPr lang="en-US" sz="2000" b="1" dirty="0">
                <a:solidFill>
                  <a:srgbClr val="0070C0"/>
                </a:solidFill>
              </a:rPr>
              <a:t>Ecological status </a:t>
            </a:r>
            <a:r>
              <a:rPr lang="en-US" sz="2000" b="1" dirty="0" smtClean="0">
                <a:solidFill>
                  <a:srgbClr val="0070C0"/>
                </a:solidFill>
              </a:rPr>
              <a:t>of marine </a:t>
            </a:r>
            <a:r>
              <a:rPr lang="en-US" sz="2000" b="1" dirty="0">
                <a:solidFill>
                  <a:srgbClr val="0070C0"/>
                </a:solidFill>
              </a:rPr>
              <a:t>environment (GES), in the northeastern Black Sea on the base macro- and </a:t>
            </a:r>
            <a:r>
              <a:rPr lang="en-US" sz="2000" b="1" dirty="0" err="1">
                <a:solidFill>
                  <a:srgbClr val="0070C0"/>
                </a:solidFill>
              </a:rPr>
              <a:t>mesozooplankton</a:t>
            </a:r>
            <a:r>
              <a:rPr lang="en-US" sz="2000" b="1" dirty="0">
                <a:solidFill>
                  <a:srgbClr val="0070C0"/>
                </a:solidFill>
              </a:rPr>
              <a:t> state indicators in 2016</a:t>
            </a:r>
            <a:r>
              <a:rPr lang="en-US" sz="2400" b="1" dirty="0">
                <a:solidFill>
                  <a:srgbClr val="0070C0"/>
                </a:solidFill>
              </a:rPr>
              <a:t>. </a:t>
            </a:r>
            <a:endParaRPr lang="ru-RU" sz="2400" b="1" dirty="0">
              <a:solidFill>
                <a:srgbClr val="0070C0"/>
              </a:solidFill>
            </a:endParaRPr>
          </a:p>
        </p:txBody>
      </p:sp>
    </p:spTree>
    <p:extLst>
      <p:ext uri="{BB962C8B-B14F-4D97-AF65-F5344CB8AC3E}">
        <p14:creationId xmlns:p14="http://schemas.microsoft.com/office/powerpoint/2010/main" val="39208428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1143000"/>
          </a:xfrm>
        </p:spPr>
        <p:txBody>
          <a:bodyPr>
            <a:normAutofit fontScale="90000"/>
          </a:bodyPr>
          <a:lstStyle/>
          <a:p>
            <a:r>
              <a:rPr lang="en-US" sz="3600" b="1" dirty="0" smtClean="0">
                <a:solidFill>
                  <a:srgbClr val="0070C0"/>
                </a:solidFill>
              </a:rPr>
              <a:t>Our results according to Water Framework Directive</a:t>
            </a:r>
            <a:endParaRPr lang="ru-RU" sz="3600" b="1" dirty="0">
              <a:solidFill>
                <a:srgbClr val="0070C0"/>
              </a:solidFill>
            </a:endParaRPr>
          </a:p>
        </p:txBody>
      </p:sp>
      <p:sp>
        <p:nvSpPr>
          <p:cNvPr id="3" name="Объект 2"/>
          <p:cNvSpPr>
            <a:spLocks noGrp="1"/>
          </p:cNvSpPr>
          <p:nvPr>
            <p:ph idx="1"/>
          </p:nvPr>
        </p:nvSpPr>
        <p:spPr>
          <a:xfrm>
            <a:off x="310896" y="896112"/>
            <a:ext cx="8650224" cy="5961888"/>
          </a:xfrm>
        </p:spPr>
        <p:txBody>
          <a:bodyPr>
            <a:noAutofit/>
          </a:bodyPr>
          <a:lstStyle/>
          <a:p>
            <a:r>
              <a:rPr lang="en-US" sz="2400" b="1" dirty="0">
                <a:solidFill>
                  <a:srgbClr val="0070C0"/>
                </a:solidFill>
              </a:rPr>
              <a:t>Biomass of copepods (%) - contribution of copepods biomass to total </a:t>
            </a:r>
            <a:r>
              <a:rPr lang="en-US" sz="2400" b="1" dirty="0" err="1">
                <a:solidFill>
                  <a:srgbClr val="0070C0"/>
                </a:solidFill>
              </a:rPr>
              <a:t>mesozooplankton</a:t>
            </a:r>
            <a:r>
              <a:rPr lang="en-US" sz="2400" b="1" dirty="0">
                <a:solidFill>
                  <a:srgbClr val="0070C0"/>
                </a:solidFill>
              </a:rPr>
              <a:t> biomass comprised 13-26%  at the depth 500 m and only 0,5-5% of biomass in coastal waters and shelf.  Particularly low percent of </a:t>
            </a:r>
            <a:r>
              <a:rPr lang="en-US" sz="2400" b="1" dirty="0" err="1">
                <a:solidFill>
                  <a:srgbClr val="0070C0"/>
                </a:solidFill>
              </a:rPr>
              <a:t>Copepoda</a:t>
            </a:r>
            <a:r>
              <a:rPr lang="en-US" sz="2400" b="1" dirty="0">
                <a:solidFill>
                  <a:srgbClr val="0070C0"/>
                </a:solidFill>
              </a:rPr>
              <a:t> </a:t>
            </a:r>
            <a:r>
              <a:rPr lang="en-US" sz="2400" b="1" dirty="0" smtClean="0">
                <a:solidFill>
                  <a:srgbClr val="0070C0"/>
                </a:solidFill>
              </a:rPr>
              <a:t>is recorded </a:t>
            </a:r>
            <a:r>
              <a:rPr lang="en-US" sz="2400" b="1" dirty="0">
                <a:solidFill>
                  <a:srgbClr val="0070C0"/>
                </a:solidFill>
              </a:rPr>
              <a:t>during peak of </a:t>
            </a:r>
            <a:r>
              <a:rPr lang="en-US" sz="2400" b="1" i="1" dirty="0" err="1">
                <a:solidFill>
                  <a:srgbClr val="0070C0"/>
                </a:solidFill>
              </a:rPr>
              <a:t>M.leidyi</a:t>
            </a:r>
            <a:r>
              <a:rPr lang="en-US" sz="2400" b="1" dirty="0">
                <a:solidFill>
                  <a:srgbClr val="0070C0"/>
                </a:solidFill>
              </a:rPr>
              <a:t> development in July and early August  1,2-4% in shelf </a:t>
            </a:r>
            <a:r>
              <a:rPr lang="en-US" sz="2400" b="1" dirty="0" smtClean="0">
                <a:solidFill>
                  <a:srgbClr val="0070C0"/>
                </a:solidFill>
              </a:rPr>
              <a:t>waters, </a:t>
            </a:r>
            <a:r>
              <a:rPr lang="en-US" sz="2400" b="1" dirty="0">
                <a:solidFill>
                  <a:srgbClr val="0070C0"/>
                </a:solidFill>
              </a:rPr>
              <a:t>which is not corresponded to GES in </a:t>
            </a:r>
            <a:r>
              <a:rPr lang="en-US" sz="2400" b="1" dirty="0" smtClean="0">
                <a:solidFill>
                  <a:srgbClr val="0070C0"/>
                </a:solidFill>
              </a:rPr>
              <a:t>coastal and deep waters  </a:t>
            </a:r>
            <a:r>
              <a:rPr lang="en-US" sz="2400" b="1" dirty="0">
                <a:solidFill>
                  <a:srgbClr val="0070C0"/>
                </a:solidFill>
              </a:rPr>
              <a:t>areas </a:t>
            </a:r>
            <a:r>
              <a:rPr lang="en-US" sz="2400" b="1" dirty="0" smtClean="0">
                <a:solidFill>
                  <a:srgbClr val="0070C0"/>
                </a:solidFill>
              </a:rPr>
              <a:t>although at </a:t>
            </a:r>
            <a:r>
              <a:rPr lang="en-US" sz="2400" b="1" dirty="0">
                <a:solidFill>
                  <a:srgbClr val="0070C0"/>
                </a:solidFill>
              </a:rPr>
              <a:t>the depth 500 m percent of </a:t>
            </a:r>
            <a:r>
              <a:rPr lang="en-US" sz="2400" b="1" dirty="0" err="1">
                <a:solidFill>
                  <a:srgbClr val="0070C0"/>
                </a:solidFill>
              </a:rPr>
              <a:t>Copepoda</a:t>
            </a:r>
            <a:r>
              <a:rPr lang="en-US" sz="2400" b="1" dirty="0">
                <a:solidFill>
                  <a:srgbClr val="0070C0"/>
                </a:solidFill>
              </a:rPr>
              <a:t> </a:t>
            </a:r>
            <a:r>
              <a:rPr lang="en-US" sz="2400" b="1" dirty="0" smtClean="0">
                <a:solidFill>
                  <a:srgbClr val="0070C0"/>
                </a:solidFill>
              </a:rPr>
              <a:t>is higher </a:t>
            </a:r>
            <a:r>
              <a:rPr lang="en-US" sz="2400" b="1" dirty="0">
                <a:solidFill>
                  <a:srgbClr val="0070C0"/>
                </a:solidFill>
              </a:rPr>
              <a:t>26,6% before and 13% during and after peak of </a:t>
            </a:r>
            <a:r>
              <a:rPr lang="en-US" sz="2400" b="1" i="1" dirty="0" err="1">
                <a:solidFill>
                  <a:srgbClr val="0070C0"/>
                </a:solidFill>
              </a:rPr>
              <a:t>M.ledyi</a:t>
            </a:r>
            <a:r>
              <a:rPr lang="en-US" sz="2400" b="1" dirty="0">
                <a:solidFill>
                  <a:srgbClr val="0070C0"/>
                </a:solidFill>
              </a:rPr>
              <a:t>.  The GES boundary was estimated to be 42%. </a:t>
            </a:r>
            <a:endParaRPr lang="ru-RU" sz="2400" b="1" dirty="0">
              <a:solidFill>
                <a:srgbClr val="0070C0"/>
              </a:solidFill>
            </a:endParaRPr>
          </a:p>
          <a:p>
            <a:r>
              <a:rPr lang="en-US" sz="2400" b="1" dirty="0">
                <a:solidFill>
                  <a:srgbClr val="0070C0"/>
                </a:solidFill>
              </a:rPr>
              <a:t>Shannon-Weaver index (bit·ind-1) – reflects the number of species in a dataset, taking into account how evenly the basic entities (such as individuals) are distributed among species. So this index reflected total biodiversity of </a:t>
            </a:r>
            <a:r>
              <a:rPr lang="en-US" sz="2400" b="1" dirty="0" err="1">
                <a:solidFill>
                  <a:srgbClr val="0070C0"/>
                </a:solidFill>
              </a:rPr>
              <a:t>mesozooplankton</a:t>
            </a:r>
            <a:r>
              <a:rPr lang="en-US" sz="2400" b="1" dirty="0">
                <a:solidFill>
                  <a:srgbClr val="0070C0"/>
                </a:solidFill>
              </a:rPr>
              <a:t>. The boundary for good status was accepted 3 </a:t>
            </a:r>
            <a:r>
              <a:rPr lang="en-US" sz="2400" b="1" dirty="0" smtClean="0">
                <a:solidFill>
                  <a:srgbClr val="0070C0"/>
                </a:solidFill>
              </a:rPr>
              <a:t>bit·ind</a:t>
            </a:r>
            <a:r>
              <a:rPr lang="en-US" sz="2400" b="1" baseline="30000" dirty="0" smtClean="0">
                <a:solidFill>
                  <a:srgbClr val="0070C0"/>
                </a:solidFill>
              </a:rPr>
              <a:t>-1</a:t>
            </a:r>
            <a:r>
              <a:rPr lang="en-US" sz="2400" b="1" dirty="0" smtClean="0">
                <a:solidFill>
                  <a:srgbClr val="0070C0"/>
                </a:solidFill>
              </a:rPr>
              <a:t> </a:t>
            </a:r>
            <a:r>
              <a:rPr lang="en-US" sz="2400" b="1" dirty="0">
                <a:solidFill>
                  <a:srgbClr val="0070C0"/>
                </a:solidFill>
              </a:rPr>
              <a:t>for coastal and shelf habitats, while 2.5 bit·ind-1 was for open sea. The index was low  1,2 in the open sea and 0,3 in shelf. </a:t>
            </a:r>
            <a:endParaRPr lang="ru-RU" sz="2400" b="1" dirty="0">
              <a:solidFill>
                <a:srgbClr val="0070C0"/>
              </a:solidFill>
            </a:endParaRPr>
          </a:p>
        </p:txBody>
      </p:sp>
    </p:spTree>
    <p:extLst>
      <p:ext uri="{BB962C8B-B14F-4D97-AF65-F5344CB8AC3E}">
        <p14:creationId xmlns:p14="http://schemas.microsoft.com/office/powerpoint/2010/main" val="12707436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sz="quarter"/>
          </p:nvPr>
        </p:nvSpPr>
        <p:spPr/>
        <p:txBody>
          <a:bodyPr>
            <a:normAutofit/>
          </a:bodyPr>
          <a:lstStyle/>
          <a:p>
            <a:pPr eaLnBrk="1" hangingPunct="1"/>
            <a:r>
              <a:rPr lang="en-US" altLang="ru-RU" sz="2800" b="1" dirty="0" smtClean="0">
                <a:solidFill>
                  <a:srgbClr val="009900"/>
                </a:solidFill>
              </a:rPr>
              <a:t>Biodiversity: changes in taxonomic </a:t>
            </a:r>
            <a:r>
              <a:rPr lang="en-US" altLang="ru-RU" sz="2800" b="1" dirty="0" smtClean="0">
                <a:solidFill>
                  <a:srgbClr val="009900"/>
                </a:solidFill>
              </a:rPr>
              <a:t>composition</a:t>
            </a:r>
            <a:r>
              <a:rPr lang="ru-RU" altLang="ru-RU" sz="2800" b="1" dirty="0" smtClean="0">
                <a:solidFill>
                  <a:srgbClr val="009900"/>
                </a:solidFill>
              </a:rPr>
              <a:t> </a:t>
            </a:r>
            <a:r>
              <a:rPr lang="en-US" altLang="ru-RU" sz="2800" b="1" dirty="0" smtClean="0">
                <a:solidFill>
                  <a:srgbClr val="009900"/>
                </a:solidFill>
              </a:rPr>
              <a:t>of phytoplankton</a:t>
            </a:r>
            <a:r>
              <a:rPr lang="ru-RU" altLang="ru-RU" sz="4000" dirty="0" smtClean="0">
                <a:solidFill>
                  <a:srgbClr val="009900"/>
                </a:solidFill>
              </a:rPr>
              <a:t> </a:t>
            </a:r>
            <a:endParaRPr lang="ru-RU" altLang="ru-RU" sz="4000" dirty="0" smtClean="0">
              <a:solidFill>
                <a:srgbClr val="009900"/>
              </a:solidFill>
            </a:endParaRPr>
          </a:p>
        </p:txBody>
      </p:sp>
      <p:graphicFrame>
        <p:nvGraphicFramePr>
          <p:cNvPr id="5123" name="Object 3"/>
          <p:cNvGraphicFramePr>
            <a:graphicFrameLocks noGrp="1"/>
          </p:cNvGraphicFramePr>
          <p:nvPr>
            <p:ph sz="quarter" idx="1"/>
          </p:nvPr>
        </p:nvGraphicFramePr>
        <p:xfrm>
          <a:off x="3025775" y="1484313"/>
          <a:ext cx="2698750" cy="2159000"/>
        </p:xfrm>
        <a:graphic>
          <a:graphicData uri="http://schemas.openxmlformats.org/presentationml/2006/ole">
            <mc:AlternateContent xmlns:mc="http://schemas.openxmlformats.org/markup-compatibility/2006">
              <mc:Choice xmlns:v="urn:schemas-microsoft-com:vml" Requires="v">
                <p:oleObj spid="_x0000_s7219" name="Диаграмма" r:id="rId3" imgW="3124200" imgH="2524049" progId="Excel.Chart.8">
                  <p:embed/>
                </p:oleObj>
              </mc:Choice>
              <mc:Fallback>
                <p:oleObj name="Диаграмма" r:id="rId3" imgW="3124200" imgH="2524049" progId="Excel.Chart.8">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25775" y="1484313"/>
                        <a:ext cx="2698750" cy="215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24" name="Object 4"/>
          <p:cNvGraphicFramePr>
            <a:graphicFrameLocks noGrp="1"/>
          </p:cNvGraphicFramePr>
          <p:nvPr>
            <p:ph sz="quarter" idx="2"/>
          </p:nvPr>
        </p:nvGraphicFramePr>
        <p:xfrm>
          <a:off x="323850" y="1484313"/>
          <a:ext cx="2698750" cy="2159000"/>
        </p:xfrm>
        <a:graphic>
          <a:graphicData uri="http://schemas.openxmlformats.org/presentationml/2006/ole">
            <mc:AlternateContent xmlns:mc="http://schemas.openxmlformats.org/markup-compatibility/2006">
              <mc:Choice xmlns:v="urn:schemas-microsoft-com:vml" Requires="v">
                <p:oleObj spid="_x0000_s7220" name="Диаграмма" r:id="rId5" imgW="3133649" imgH="2533802" progId="Excel.Chart.8">
                  <p:embed/>
                </p:oleObj>
              </mc:Choice>
              <mc:Fallback>
                <p:oleObj name="Диаграмма" r:id="rId5" imgW="3133649" imgH="2533802" progId="Excel.Chart.8">
                  <p:embed/>
                  <p:pic>
                    <p:nvPicPr>
                      <p:cNvPr id="0" name=""/>
                      <p:cNvPicPr>
                        <a:picLocks noGrp="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3850" y="1484313"/>
                        <a:ext cx="2698750" cy="215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25" name="Object 5"/>
          <p:cNvGraphicFramePr>
            <a:graphicFrameLocks noGrp="1" noChangeAspect="1"/>
          </p:cNvGraphicFramePr>
          <p:nvPr>
            <p:ph sz="quarter" idx="4"/>
          </p:nvPr>
        </p:nvGraphicFramePr>
        <p:xfrm>
          <a:off x="5795963" y="3860800"/>
          <a:ext cx="2551112" cy="1933575"/>
        </p:xfrm>
        <a:graphic>
          <a:graphicData uri="http://schemas.openxmlformats.org/presentationml/2006/ole">
            <mc:AlternateContent xmlns:mc="http://schemas.openxmlformats.org/markup-compatibility/2006">
              <mc:Choice xmlns:v="urn:schemas-microsoft-com:vml" Requires="v">
                <p:oleObj spid="_x0000_s7221" name="Диаграмма" r:id="rId7" imgW="2695651" imgH="1933651" progId="Excel.Chart.8">
                  <p:embed/>
                </p:oleObj>
              </mc:Choice>
              <mc:Fallback>
                <p:oleObj name="Диаграмма" r:id="rId7" imgW="2695651" imgH="1933651" progId="Excel.Chart.8">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95963" y="3860800"/>
                        <a:ext cx="2551112" cy="193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26" name="Object 6"/>
          <p:cNvGraphicFramePr>
            <a:graphicFrameLocks noGrp="1"/>
          </p:cNvGraphicFramePr>
          <p:nvPr>
            <p:ph sz="quarter" idx="3"/>
          </p:nvPr>
        </p:nvGraphicFramePr>
        <p:xfrm>
          <a:off x="5724525" y="1484313"/>
          <a:ext cx="2698750" cy="2159000"/>
        </p:xfrm>
        <a:graphic>
          <a:graphicData uri="http://schemas.openxmlformats.org/presentationml/2006/ole">
            <mc:AlternateContent xmlns:mc="http://schemas.openxmlformats.org/markup-compatibility/2006">
              <mc:Choice xmlns:v="urn:schemas-microsoft-com:vml" Requires="v">
                <p:oleObj spid="_x0000_s7222" name="Диаграмма" r:id="rId9" imgW="2943149" imgH="2514600" progId="Excel.Chart.8">
                  <p:embed/>
                </p:oleObj>
              </mc:Choice>
              <mc:Fallback>
                <p:oleObj name="Диаграмма" r:id="rId9" imgW="2943149" imgH="2514600" progId="Excel.Chart.8">
                  <p:embed/>
                  <p:pic>
                    <p:nvPicPr>
                      <p:cNvPr id="0" name=""/>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724525" y="1484313"/>
                        <a:ext cx="2698750" cy="215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127" name="Text Box 7"/>
          <p:cNvSpPr txBox="1">
            <a:spLocks noChangeArrowheads="1"/>
          </p:cNvSpPr>
          <p:nvPr/>
        </p:nvSpPr>
        <p:spPr bwMode="auto">
          <a:xfrm>
            <a:off x="755650" y="3933825"/>
            <a:ext cx="4824413"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ru-RU"/>
              <a:t>Share</a:t>
            </a:r>
            <a:r>
              <a:rPr lang="ru-RU" altLang="ru-RU"/>
              <a:t> (%) </a:t>
            </a:r>
            <a:r>
              <a:rPr lang="en-US" altLang="ru-RU"/>
              <a:t>of different phytoplankton groups in the total phytoplankton biomass</a:t>
            </a:r>
            <a:r>
              <a:rPr lang="ru-RU" altLang="ru-RU"/>
              <a:t> (</a:t>
            </a:r>
            <a:r>
              <a:rPr lang="en-US" altLang="ru-RU"/>
              <a:t>May-October</a:t>
            </a:r>
            <a:r>
              <a:rPr lang="ru-RU" altLang="ru-RU"/>
              <a:t>) </a:t>
            </a:r>
          </a:p>
        </p:txBody>
      </p:sp>
    </p:spTree>
    <p:extLst>
      <p:ext uri="{BB962C8B-B14F-4D97-AF65-F5344CB8AC3E}">
        <p14:creationId xmlns:p14="http://schemas.microsoft.com/office/powerpoint/2010/main" val="98136079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normAutofit fontScale="90000"/>
          </a:bodyPr>
          <a:lstStyle/>
          <a:p>
            <a:pPr eaLnBrk="1" hangingPunct="1"/>
            <a:r>
              <a:rPr lang="en-US" altLang="en-US" sz="3800" b="1" dirty="0" smtClean="0">
                <a:solidFill>
                  <a:schemeClr val="tx2">
                    <a:lumMod val="60000"/>
                    <a:lumOff val="40000"/>
                  </a:schemeClr>
                </a:solidFill>
              </a:rPr>
              <a:t>Phytoplankton</a:t>
            </a:r>
            <a:br>
              <a:rPr lang="en-US" altLang="en-US" sz="3800" b="1" dirty="0" smtClean="0">
                <a:solidFill>
                  <a:schemeClr val="tx2">
                    <a:lumMod val="60000"/>
                    <a:lumOff val="40000"/>
                  </a:schemeClr>
                </a:solidFill>
              </a:rPr>
            </a:br>
            <a:r>
              <a:rPr lang="en-US" altLang="en-US" sz="3800" b="1" dirty="0" err="1" smtClean="0">
                <a:solidFill>
                  <a:schemeClr val="tx2">
                    <a:lumMod val="60000"/>
                    <a:lumOff val="40000"/>
                  </a:schemeClr>
                </a:solidFill>
              </a:rPr>
              <a:t>Coccolithophore</a:t>
            </a:r>
            <a:r>
              <a:rPr lang="en-US" altLang="en-US" sz="3800" b="1" dirty="0" smtClean="0">
                <a:solidFill>
                  <a:schemeClr val="tx2">
                    <a:lumMod val="60000"/>
                    <a:lumOff val="40000"/>
                  </a:schemeClr>
                </a:solidFill>
              </a:rPr>
              <a:t> blooms</a:t>
            </a:r>
            <a:endParaRPr lang="ru-RU" altLang="en-US" sz="3800" b="1" dirty="0" smtClean="0">
              <a:solidFill>
                <a:schemeClr val="tx2">
                  <a:lumMod val="60000"/>
                  <a:lumOff val="40000"/>
                </a:schemeClr>
              </a:solidFill>
            </a:endParaRPr>
          </a:p>
        </p:txBody>
      </p:sp>
      <p:pic>
        <p:nvPicPr>
          <p:cNvPr id="19459" name="Picture 4" descr="Water218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454400"/>
            <a:ext cx="4191000" cy="340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Picture 5" descr="Water218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613" y="3454400"/>
            <a:ext cx="4191000" cy="340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6" descr="Water218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825" y="3454400"/>
            <a:ext cx="4191000" cy="340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9462" name="Object 7"/>
          <p:cNvGraphicFramePr>
            <a:graphicFrameLocks noGrp="1" noChangeAspect="1"/>
          </p:cNvGraphicFramePr>
          <p:nvPr>
            <p:ph idx="1"/>
          </p:nvPr>
        </p:nvGraphicFramePr>
        <p:xfrm>
          <a:off x="323850" y="1268413"/>
          <a:ext cx="8599488" cy="4268787"/>
        </p:xfrm>
        <a:graphic>
          <a:graphicData uri="http://schemas.openxmlformats.org/presentationml/2006/ole">
            <mc:AlternateContent xmlns:mc="http://schemas.openxmlformats.org/markup-compatibility/2006">
              <mc:Choice xmlns:v="urn:schemas-microsoft-com:vml" Requires="v">
                <p:oleObj spid="_x0000_s3130" name="Диаграмма" r:id="rId4" imgW="6600864" imgH="3276724" progId="Excel.Chart.8">
                  <p:embed/>
                </p:oleObj>
              </mc:Choice>
              <mc:Fallback>
                <p:oleObj name="Диаграмма" r:id="rId4" imgW="6600864" imgH="3276724" progId="Excel.Char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850" y="1268413"/>
                        <a:ext cx="8599488" cy="4268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9463"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80288" y="5229225"/>
            <a:ext cx="1909762" cy="190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465" name="Text Box 9"/>
          <p:cNvSpPr txBox="1">
            <a:spLocks noChangeArrowheads="1"/>
          </p:cNvSpPr>
          <p:nvPr/>
        </p:nvSpPr>
        <p:spPr bwMode="auto">
          <a:xfrm>
            <a:off x="900113" y="5589588"/>
            <a:ext cx="5832475"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rgbClr val="800000"/>
                </a:solidFill>
              </a:rPr>
              <a:t>Changes in biomass, scan photo of the coccolithophore cell (6 microns) and typical color of water during the bloom</a:t>
            </a:r>
            <a:endParaRPr lang="ru-RU">
              <a:solidFill>
                <a:srgbClr val="800000"/>
              </a:solidFill>
            </a:endParaRPr>
          </a:p>
        </p:txBody>
      </p:sp>
    </p:spTree>
    <p:extLst>
      <p:ext uri="{BB962C8B-B14F-4D97-AF65-F5344CB8AC3E}">
        <p14:creationId xmlns:p14="http://schemas.microsoft.com/office/powerpoint/2010/main" val="317483437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smtClean="0">
                <a:solidFill>
                  <a:srgbClr val="0070C0"/>
                </a:solidFill>
              </a:rPr>
              <a:t>Data base</a:t>
            </a:r>
            <a:endParaRPr lang="ru-RU" b="1" dirty="0">
              <a:solidFill>
                <a:srgbClr val="0070C0"/>
              </a:solidFill>
            </a:endParaRPr>
          </a:p>
        </p:txBody>
      </p:sp>
      <p:sp>
        <p:nvSpPr>
          <p:cNvPr id="3" name="Объект 2"/>
          <p:cNvSpPr>
            <a:spLocks noGrp="1"/>
          </p:cNvSpPr>
          <p:nvPr>
            <p:ph idx="1"/>
          </p:nvPr>
        </p:nvSpPr>
        <p:spPr/>
        <p:txBody>
          <a:bodyPr/>
          <a:lstStyle/>
          <a:p>
            <a:r>
              <a:rPr lang="en-US" b="1" dirty="0" smtClean="0">
                <a:solidFill>
                  <a:srgbClr val="0070C0"/>
                </a:solidFill>
              </a:rPr>
              <a:t>Phytoplankton</a:t>
            </a:r>
          </a:p>
          <a:p>
            <a:r>
              <a:rPr lang="en-US" b="1" dirty="0" err="1" smtClean="0">
                <a:solidFill>
                  <a:srgbClr val="0070C0"/>
                </a:solidFill>
              </a:rPr>
              <a:t>Mesozooplankton</a:t>
            </a:r>
            <a:endParaRPr lang="en-US" b="1" dirty="0" smtClean="0">
              <a:solidFill>
                <a:srgbClr val="0070C0"/>
              </a:solidFill>
            </a:endParaRPr>
          </a:p>
          <a:p>
            <a:r>
              <a:rPr lang="en-US" b="1" dirty="0" smtClean="0">
                <a:solidFill>
                  <a:srgbClr val="0070C0"/>
                </a:solidFill>
              </a:rPr>
              <a:t>Gelatinous plankton</a:t>
            </a:r>
          </a:p>
          <a:p>
            <a:r>
              <a:rPr lang="en-US" b="1" dirty="0" smtClean="0">
                <a:solidFill>
                  <a:srgbClr val="0070C0"/>
                </a:solidFill>
              </a:rPr>
              <a:t>Site: invasive species in the Black and Caspian Sea : </a:t>
            </a:r>
            <a:r>
              <a:rPr lang="en-GB" dirty="0"/>
              <a:t/>
            </a:r>
            <a:br>
              <a:rPr lang="en-GB" dirty="0"/>
            </a:br>
            <a:r>
              <a:rPr lang="en-GB" dirty="0">
                <a:hlinkClick r:id="rId2"/>
              </a:rPr>
              <a:t>http://inviders.ocean.ru/</a:t>
            </a:r>
            <a:endParaRPr lang="ru-RU" b="1" dirty="0">
              <a:solidFill>
                <a:srgbClr val="0070C0"/>
              </a:solidFill>
            </a:endParaRPr>
          </a:p>
        </p:txBody>
      </p:sp>
    </p:spTree>
    <p:extLst>
      <p:ext uri="{BB962C8B-B14F-4D97-AF65-F5344CB8AC3E}">
        <p14:creationId xmlns:p14="http://schemas.microsoft.com/office/powerpoint/2010/main" val="24888091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 y="-1"/>
            <a:ext cx="9144000" cy="6605195"/>
          </a:xfrm>
        </p:spPr>
        <p:txBody>
          <a:bodyPr>
            <a:noAutofit/>
          </a:bodyPr>
          <a:lstStyle/>
          <a:p>
            <a:pPr marL="0" indent="0">
              <a:buNone/>
            </a:pPr>
            <a:r>
              <a:rPr lang="en-US" sz="2800" b="1" dirty="0">
                <a:solidFill>
                  <a:srgbClr val="0070C0"/>
                </a:solidFill>
                <a:latin typeface="+mj-lt"/>
                <a:ea typeface="+mj-ea"/>
                <a:cs typeface="+mj-cs"/>
              </a:rPr>
              <a:t>National research </a:t>
            </a:r>
            <a:r>
              <a:rPr lang="en-US" sz="2800" b="1" dirty="0" smtClean="0">
                <a:solidFill>
                  <a:srgbClr val="0070C0"/>
                </a:solidFill>
                <a:latin typeface="+mj-lt"/>
                <a:ea typeface="+mj-ea"/>
                <a:cs typeface="+mj-cs"/>
              </a:rPr>
              <a:t>programs in </a:t>
            </a:r>
            <a:r>
              <a:rPr lang="en-US" sz="2800" b="1" dirty="0">
                <a:solidFill>
                  <a:srgbClr val="0070C0"/>
                </a:solidFill>
                <a:latin typeface="+mj-lt"/>
                <a:ea typeface="+mj-ea"/>
                <a:cs typeface="+mj-cs"/>
              </a:rPr>
              <a:t>the Black Sea </a:t>
            </a:r>
            <a:r>
              <a:rPr lang="en-US" sz="2800" b="1" dirty="0" smtClean="0">
                <a:solidFill>
                  <a:srgbClr val="0070C0"/>
                </a:solidFill>
                <a:latin typeface="+mj-lt"/>
                <a:ea typeface="+mj-ea"/>
                <a:cs typeface="+mj-cs"/>
              </a:rPr>
              <a:t>which support research :</a:t>
            </a:r>
            <a:endParaRPr lang="en-US" sz="2800" b="1" dirty="0">
              <a:solidFill>
                <a:srgbClr val="0070C0"/>
              </a:solidFill>
              <a:latin typeface="+mj-lt"/>
              <a:ea typeface="+mj-ea"/>
              <a:cs typeface="+mj-cs"/>
            </a:endParaRPr>
          </a:p>
          <a:p>
            <a:r>
              <a:rPr lang="en-US" sz="2400" b="1" dirty="0" smtClean="0">
                <a:solidFill>
                  <a:srgbClr val="0070C0"/>
                </a:solidFill>
                <a:latin typeface="+mj-lt"/>
                <a:ea typeface="+mj-ea"/>
                <a:cs typeface="+mj-cs"/>
              </a:rPr>
              <a:t>Long –term all-Russian </a:t>
            </a:r>
            <a:r>
              <a:rPr lang="en-US" sz="2400" b="1" dirty="0">
                <a:solidFill>
                  <a:srgbClr val="0070C0"/>
                </a:solidFill>
                <a:latin typeface="+mj-lt"/>
                <a:ea typeface="+mj-ea"/>
                <a:cs typeface="+mj-cs"/>
              </a:rPr>
              <a:t>Program </a:t>
            </a:r>
            <a:r>
              <a:rPr lang="en-US" sz="2400" b="1" dirty="0">
                <a:solidFill>
                  <a:srgbClr val="0070C0"/>
                </a:solidFill>
              </a:rPr>
              <a:t>“ </a:t>
            </a:r>
            <a:r>
              <a:rPr lang="en-US" sz="2400" b="1" dirty="0" smtClean="0">
                <a:solidFill>
                  <a:srgbClr val="0070C0"/>
                </a:solidFill>
                <a:latin typeface="+mj-lt"/>
                <a:ea typeface="+mj-ea"/>
                <a:cs typeface="+mj-cs"/>
              </a:rPr>
              <a:t>The World </a:t>
            </a:r>
            <a:r>
              <a:rPr lang="en-US" sz="2400" b="1" dirty="0">
                <a:solidFill>
                  <a:srgbClr val="0070C0"/>
                </a:solidFill>
                <a:latin typeface="+mj-lt"/>
                <a:ea typeface="+mj-ea"/>
                <a:cs typeface="+mj-cs"/>
              </a:rPr>
              <a:t>Ocean” </a:t>
            </a:r>
            <a:r>
              <a:rPr lang="en-US" sz="2400" b="1" dirty="0" smtClean="0">
                <a:solidFill>
                  <a:srgbClr val="0070C0"/>
                </a:solidFill>
                <a:latin typeface="+mj-lt"/>
                <a:ea typeface="+mj-ea"/>
                <a:cs typeface="+mj-cs"/>
              </a:rPr>
              <a:t>of </a:t>
            </a:r>
            <a:r>
              <a:rPr lang="en-US" sz="2400" b="1" dirty="0">
                <a:solidFill>
                  <a:srgbClr val="0070C0"/>
                </a:solidFill>
              </a:rPr>
              <a:t>Ministry of economical </a:t>
            </a:r>
            <a:r>
              <a:rPr lang="en-US" sz="2400" b="1" dirty="0" smtClean="0">
                <a:solidFill>
                  <a:srgbClr val="0070C0"/>
                </a:solidFill>
              </a:rPr>
              <a:t>development</a:t>
            </a:r>
            <a:r>
              <a:rPr lang="en-US" sz="2400" b="1" dirty="0" smtClean="0">
                <a:solidFill>
                  <a:srgbClr val="0070C0"/>
                </a:solidFill>
                <a:latin typeface="+mj-lt"/>
                <a:ea typeface="+mj-ea"/>
                <a:cs typeface="+mj-cs"/>
              </a:rPr>
              <a:t>s 1998-2013</a:t>
            </a:r>
            <a:endParaRPr lang="en-US" sz="2400" b="1" dirty="0">
              <a:solidFill>
                <a:srgbClr val="0070C0"/>
              </a:solidFill>
              <a:latin typeface="+mj-lt"/>
              <a:ea typeface="+mj-ea"/>
              <a:cs typeface="+mj-cs"/>
            </a:endParaRPr>
          </a:p>
          <a:p>
            <a:r>
              <a:rPr lang="en-US" sz="2400" b="1" dirty="0">
                <a:solidFill>
                  <a:srgbClr val="0070C0"/>
                </a:solidFill>
              </a:rPr>
              <a:t>Ministry of Education and </a:t>
            </a:r>
            <a:r>
              <a:rPr lang="en-US" sz="2400" b="1" dirty="0" smtClean="0">
                <a:solidFill>
                  <a:srgbClr val="0070C0"/>
                </a:solidFill>
              </a:rPr>
              <a:t>Sciences. Research projects. One of the relevant  project  “Invasive species in the Black and Caspian Sea  with creation website ” Head </a:t>
            </a:r>
            <a:r>
              <a:rPr lang="en-US" sz="2400" b="1" dirty="0" err="1" smtClean="0">
                <a:solidFill>
                  <a:srgbClr val="0070C0"/>
                </a:solidFill>
              </a:rPr>
              <a:t>Shiganova</a:t>
            </a:r>
            <a:r>
              <a:rPr lang="en-US" sz="2400" b="1" dirty="0" smtClean="0">
                <a:solidFill>
                  <a:srgbClr val="0070C0"/>
                </a:solidFill>
              </a:rPr>
              <a:t> T.A. </a:t>
            </a:r>
            <a:endParaRPr lang="en-US" sz="2400" b="1" dirty="0">
              <a:solidFill>
                <a:srgbClr val="0070C0"/>
              </a:solidFill>
            </a:endParaRPr>
          </a:p>
          <a:p>
            <a:r>
              <a:rPr lang="en-US" sz="2400" b="1" dirty="0" smtClean="0">
                <a:solidFill>
                  <a:srgbClr val="0070C0"/>
                </a:solidFill>
                <a:latin typeface="+mj-lt"/>
                <a:ea typeface="+mj-ea"/>
                <a:cs typeface="+mj-cs"/>
              </a:rPr>
              <a:t>Russian </a:t>
            </a:r>
            <a:r>
              <a:rPr lang="en-US" sz="2400" b="1" dirty="0">
                <a:solidFill>
                  <a:srgbClr val="0070C0"/>
                </a:solidFill>
                <a:latin typeface="+mj-lt"/>
                <a:ea typeface="+mj-ea"/>
                <a:cs typeface="+mj-cs"/>
              </a:rPr>
              <a:t>Federal agency </a:t>
            </a:r>
            <a:r>
              <a:rPr lang="en-US" sz="2400" b="1" dirty="0" smtClean="0">
                <a:solidFill>
                  <a:srgbClr val="0070C0"/>
                </a:solidFill>
                <a:latin typeface="+mj-lt"/>
                <a:ea typeface="+mj-ea"/>
                <a:cs typeface="+mj-cs"/>
              </a:rPr>
              <a:t>support expeditions since 2014 –present time</a:t>
            </a:r>
          </a:p>
          <a:p>
            <a:pPr marL="0" indent="0">
              <a:buNone/>
            </a:pPr>
            <a:r>
              <a:rPr lang="en-US" sz="2400" b="1" dirty="0">
                <a:solidFill>
                  <a:srgbClr val="0070C0"/>
                </a:solidFill>
              </a:rPr>
              <a:t>Program of fundamental investigations of Presidium RAS </a:t>
            </a:r>
            <a:r>
              <a:rPr lang="en-US" sz="2400" b="1" dirty="0" smtClean="0">
                <a:solidFill>
                  <a:srgbClr val="0070C0"/>
                </a:solidFill>
              </a:rPr>
              <a:t>:</a:t>
            </a:r>
            <a:endParaRPr lang="en-US" sz="2400" b="1" dirty="0">
              <a:solidFill>
                <a:srgbClr val="0070C0"/>
              </a:solidFill>
            </a:endParaRPr>
          </a:p>
          <a:p>
            <a:pPr marL="0" indent="0">
              <a:buNone/>
            </a:pPr>
            <a:r>
              <a:rPr lang="en-US" sz="2400" b="1" dirty="0">
                <a:solidFill>
                  <a:srgbClr val="0070C0"/>
                </a:solidFill>
              </a:rPr>
              <a:t>F</a:t>
            </a:r>
            <a:r>
              <a:rPr lang="en-US" sz="2400" b="1" dirty="0" smtClean="0">
                <a:solidFill>
                  <a:srgbClr val="0070C0"/>
                </a:solidFill>
              </a:rPr>
              <a:t>undamental </a:t>
            </a:r>
            <a:r>
              <a:rPr lang="en-US" sz="2400" b="1" dirty="0">
                <a:solidFill>
                  <a:srgbClr val="0070C0"/>
                </a:solidFill>
              </a:rPr>
              <a:t>investigations </a:t>
            </a:r>
            <a:r>
              <a:rPr lang="en-US" sz="2400" b="1" dirty="0" smtClean="0">
                <a:solidFill>
                  <a:srgbClr val="0070C0"/>
                </a:solidFill>
              </a:rPr>
              <a:t>of oceanology: physics, geology, biology and ecology 2001-2014</a:t>
            </a:r>
          </a:p>
          <a:p>
            <a:pPr marL="0" indent="0">
              <a:buNone/>
            </a:pPr>
            <a:r>
              <a:rPr lang="ru-RU" sz="2400" dirty="0" smtClean="0">
                <a:solidFill>
                  <a:srgbClr val="0070C0"/>
                </a:solidFill>
              </a:rPr>
              <a:t>«</a:t>
            </a:r>
            <a:r>
              <a:rPr lang="en-US" sz="2400" b="1" dirty="0">
                <a:solidFill>
                  <a:srgbClr val="0070C0"/>
                </a:solidFill>
              </a:rPr>
              <a:t>The World Ocean” </a:t>
            </a:r>
            <a:r>
              <a:rPr lang="en-US" sz="2400" b="1" dirty="0" err="1" smtClean="0">
                <a:solidFill>
                  <a:srgbClr val="0070C0"/>
                </a:solidFill>
              </a:rPr>
              <a:t>Multyphases</a:t>
            </a:r>
            <a:r>
              <a:rPr lang="en-US" sz="2400" b="1" dirty="0">
                <a:solidFill>
                  <a:srgbClr val="0070C0"/>
                </a:solidFill>
              </a:rPr>
              <a:t>, </a:t>
            </a:r>
            <a:r>
              <a:rPr lang="en-US" sz="2400" b="1" dirty="0" err="1">
                <a:solidFill>
                  <a:srgbClr val="0070C0"/>
                </a:solidFill>
              </a:rPr>
              <a:t>multyscales</a:t>
            </a:r>
            <a:r>
              <a:rPr lang="en-US" sz="2400" b="1" dirty="0">
                <a:solidFill>
                  <a:srgbClr val="0070C0"/>
                </a:solidFill>
              </a:rPr>
              <a:t>, </a:t>
            </a:r>
            <a:r>
              <a:rPr lang="en-US" sz="2400" b="1" dirty="0" err="1">
                <a:solidFill>
                  <a:srgbClr val="0070C0"/>
                </a:solidFill>
              </a:rPr>
              <a:t>multycomponents</a:t>
            </a:r>
            <a:r>
              <a:rPr lang="en-US" sz="2400" b="1" dirty="0">
                <a:solidFill>
                  <a:srgbClr val="0070C0"/>
                </a:solidFill>
              </a:rPr>
              <a:t>   </a:t>
            </a:r>
            <a:r>
              <a:rPr lang="ru-RU" sz="2400" b="1" dirty="0">
                <a:solidFill>
                  <a:srgbClr val="0070C0"/>
                </a:solidFill>
              </a:rPr>
              <a:t> 2015 </a:t>
            </a:r>
            <a:r>
              <a:rPr lang="en-US" sz="2400" b="1" dirty="0">
                <a:solidFill>
                  <a:srgbClr val="0070C0"/>
                </a:solidFill>
              </a:rPr>
              <a:t>-</a:t>
            </a:r>
            <a:r>
              <a:rPr lang="ru-RU" sz="2400" b="1" dirty="0" smtClean="0">
                <a:solidFill>
                  <a:srgbClr val="0070C0"/>
                </a:solidFill>
              </a:rPr>
              <a:t>2017</a:t>
            </a:r>
            <a:r>
              <a:rPr lang="en-US" sz="2400" b="1" dirty="0" smtClean="0">
                <a:solidFill>
                  <a:srgbClr val="0070C0"/>
                </a:solidFill>
              </a:rPr>
              <a:t>.</a:t>
            </a:r>
            <a:r>
              <a:rPr lang="ru-RU" sz="2400" b="1" dirty="0" smtClean="0">
                <a:solidFill>
                  <a:srgbClr val="0070C0"/>
                </a:solidFill>
              </a:rPr>
              <a:t> </a:t>
            </a:r>
            <a:r>
              <a:rPr lang="ru-RU" sz="2400" dirty="0" smtClean="0"/>
              <a:t> </a:t>
            </a:r>
            <a:r>
              <a:rPr lang="en-US" sz="2400" b="1" dirty="0">
                <a:solidFill>
                  <a:srgbClr val="0070C0"/>
                </a:solidFill>
              </a:rPr>
              <a:t>S</a:t>
            </a:r>
            <a:r>
              <a:rPr lang="en-US" sz="2400" b="1" dirty="0" smtClean="0">
                <a:solidFill>
                  <a:srgbClr val="0070C0"/>
                </a:solidFill>
              </a:rPr>
              <a:t>upport expedition projects,</a:t>
            </a:r>
          </a:p>
          <a:p>
            <a:pPr marL="0" indent="0">
              <a:buNone/>
            </a:pPr>
            <a:r>
              <a:rPr lang="en-US" sz="2400" b="1" dirty="0" smtClean="0">
                <a:solidFill>
                  <a:srgbClr val="0070C0"/>
                </a:solidFill>
              </a:rPr>
              <a:t>project “Biodiversity, Living researches, Invasive species”.(IPEE-head)</a:t>
            </a:r>
          </a:p>
          <a:p>
            <a:pPr marL="0" indent="0">
              <a:buNone/>
            </a:pPr>
            <a:r>
              <a:rPr lang="en-US" sz="2400" b="1" dirty="0" smtClean="0">
                <a:solidFill>
                  <a:srgbClr val="0070C0"/>
                </a:solidFill>
              </a:rPr>
              <a:t>Invasive species </a:t>
            </a:r>
            <a:r>
              <a:rPr lang="en-US" sz="2400" b="1" dirty="0">
                <a:solidFill>
                  <a:srgbClr val="0070C0"/>
                </a:solidFill>
              </a:rPr>
              <a:t>Head </a:t>
            </a:r>
            <a:r>
              <a:rPr lang="en-US" sz="2400" b="1" dirty="0" err="1">
                <a:solidFill>
                  <a:srgbClr val="0070C0"/>
                </a:solidFill>
              </a:rPr>
              <a:t>Shiganova</a:t>
            </a:r>
            <a:r>
              <a:rPr lang="en-US" sz="2400" b="1" dirty="0">
                <a:solidFill>
                  <a:srgbClr val="0070C0"/>
                </a:solidFill>
              </a:rPr>
              <a:t> T.A. </a:t>
            </a:r>
          </a:p>
          <a:p>
            <a:pPr marL="0" indent="0">
              <a:buNone/>
            </a:pPr>
            <a:r>
              <a:rPr lang="en-US" sz="2800" b="1" dirty="0" smtClean="0">
                <a:solidFill>
                  <a:srgbClr val="0070C0"/>
                </a:solidFill>
              </a:rPr>
              <a:t>  </a:t>
            </a:r>
            <a:endParaRPr lang="en-US" sz="2800" b="1" dirty="0">
              <a:solidFill>
                <a:srgbClr val="0070C0"/>
              </a:solidFill>
              <a:latin typeface="+mj-lt"/>
              <a:ea typeface="+mj-ea"/>
              <a:cs typeface="+mj-cs"/>
            </a:endParaRPr>
          </a:p>
          <a:p>
            <a:endParaRPr lang="ru-RU" sz="2800" b="1" dirty="0">
              <a:solidFill>
                <a:srgbClr val="0070C0"/>
              </a:solidFill>
              <a:latin typeface="+mj-lt"/>
              <a:ea typeface="+mj-ea"/>
              <a:cs typeface="+mj-cs"/>
            </a:endParaRPr>
          </a:p>
        </p:txBody>
      </p:sp>
    </p:spTree>
    <p:extLst>
      <p:ext uri="{BB962C8B-B14F-4D97-AF65-F5344CB8AC3E}">
        <p14:creationId xmlns:p14="http://schemas.microsoft.com/office/powerpoint/2010/main" val="17760547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Main_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821" y="430307"/>
            <a:ext cx="8441870" cy="5776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706420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Seas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9930" y="1108031"/>
            <a:ext cx="6358000" cy="5228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0304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4213" y="692150"/>
            <a:ext cx="8286366" cy="1081088"/>
          </a:xfrm>
        </p:spPr>
        <p:txBody>
          <a:bodyPr>
            <a:normAutofit fontScale="90000"/>
          </a:bodyPr>
          <a:lstStyle/>
          <a:p>
            <a:r>
              <a:rPr lang="en-US" sz="3200" b="1" dirty="0">
                <a:solidFill>
                  <a:srgbClr val="009900"/>
                </a:solidFill>
              </a:rPr>
              <a:t>Database on phytoplankton of the deep Black Sea  with the species level </a:t>
            </a:r>
            <a:r>
              <a:rPr lang="en-US" sz="3200" b="1" dirty="0" smtClean="0">
                <a:solidFill>
                  <a:srgbClr val="009900"/>
                </a:solidFill>
              </a:rPr>
              <a:t>entries (</a:t>
            </a:r>
            <a:r>
              <a:rPr lang="en-US" sz="3200" b="1" dirty="0" err="1" smtClean="0">
                <a:solidFill>
                  <a:srgbClr val="009900"/>
                </a:solidFill>
              </a:rPr>
              <a:t>Mikaelyan</a:t>
            </a:r>
            <a:r>
              <a:rPr lang="en-US" sz="3200" b="1" dirty="0" err="1" smtClean="0">
                <a:solidFill>
                  <a:srgbClr val="009900"/>
                </a:solidFill>
              </a:rPr>
              <a:t>,SIO</a:t>
            </a:r>
            <a:r>
              <a:rPr lang="en-US" sz="3200" b="1" dirty="0" smtClean="0">
                <a:solidFill>
                  <a:srgbClr val="009900"/>
                </a:solidFill>
              </a:rPr>
              <a:t> RAS)</a:t>
            </a:r>
            <a:endParaRPr lang="ru-RU" sz="3200" b="1" dirty="0">
              <a:solidFill>
                <a:srgbClr val="009900"/>
              </a:solidFill>
            </a:endParaRPr>
          </a:p>
        </p:txBody>
      </p:sp>
      <p:sp>
        <p:nvSpPr>
          <p:cNvPr id="3075" name="Rectangle 3"/>
          <p:cNvSpPr>
            <a:spLocks noGrp="1" noChangeArrowheads="1"/>
          </p:cNvSpPr>
          <p:nvPr>
            <p:ph type="subTitle" idx="1"/>
          </p:nvPr>
        </p:nvSpPr>
        <p:spPr>
          <a:xfrm>
            <a:off x="0" y="6569075"/>
            <a:ext cx="2160588" cy="288925"/>
          </a:xfrm>
        </p:spPr>
        <p:txBody>
          <a:bodyPr>
            <a:normAutofit lnSpcReduction="10000"/>
          </a:bodyPr>
          <a:lstStyle/>
          <a:p>
            <a:r>
              <a:rPr lang="en-US" sz="1400"/>
              <a:t>Mikaelyan et al., 2006</a:t>
            </a:r>
            <a:endParaRPr lang="en-US" sz="1400" i="1"/>
          </a:p>
        </p:txBody>
      </p:sp>
      <p:sp>
        <p:nvSpPr>
          <p:cNvPr id="9219" name="Rectangle 3"/>
          <p:cNvSpPr>
            <a:spLocks noChangeArrowheads="1"/>
          </p:cNvSpPr>
          <p:nvPr/>
        </p:nvSpPr>
        <p:spPr bwMode="auto">
          <a:xfrm>
            <a:off x="0" y="20589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913" y="1989138"/>
            <a:ext cx="6048375" cy="3849687"/>
          </a:xfrm>
          <a:prstGeom prst="rect">
            <a:avLst/>
          </a:prstGeom>
          <a:noFill/>
          <a:extLst>
            <a:ext uri="{909E8E84-426E-40DD-AFC4-6F175D3DCCD1}">
              <a14:hiddenFill xmlns:a14="http://schemas.microsoft.com/office/drawing/2010/main">
                <a:solidFill>
                  <a:srgbClr val="FFFFFF"/>
                </a:solidFill>
              </a14:hiddenFill>
            </a:ext>
          </a:extLst>
        </p:spPr>
      </p:pic>
      <p:sp>
        <p:nvSpPr>
          <p:cNvPr id="9220" name="Rectangle 4"/>
          <p:cNvSpPr>
            <a:spLocks noChangeArrowheads="1"/>
          </p:cNvSpPr>
          <p:nvPr/>
        </p:nvSpPr>
        <p:spPr bwMode="auto">
          <a:xfrm>
            <a:off x="1908175" y="5876925"/>
            <a:ext cx="49053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sz="1200" b="1">
                <a:latin typeface="Times New Roman" pitchFamily="18" charset="0"/>
                <a:cs typeface="Times New Roman" pitchFamily="18" charset="0"/>
              </a:rPr>
              <a:t>	</a:t>
            </a:r>
            <a:r>
              <a:rPr lang="en-US" sz="1600">
                <a:cs typeface="Times New Roman" pitchFamily="18" charset="0"/>
              </a:rPr>
              <a:t>Locations of sampling sites deeper 200 m.</a:t>
            </a:r>
            <a:endParaRPr lang="en-US" sz="1600"/>
          </a:p>
        </p:txBody>
      </p:sp>
    </p:spTree>
    <p:extLst>
      <p:ext uri="{BB962C8B-B14F-4D97-AF65-F5344CB8AC3E}">
        <p14:creationId xmlns:p14="http://schemas.microsoft.com/office/powerpoint/2010/main" val="11381269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697"/>
            <a:ext cx="8229600" cy="897945"/>
          </a:xfrm>
        </p:spPr>
        <p:txBody>
          <a:bodyPr>
            <a:normAutofit/>
          </a:bodyPr>
          <a:lstStyle/>
          <a:p>
            <a:r>
              <a:rPr lang="en-US" sz="2800" b="1" dirty="0" smtClean="0">
                <a:solidFill>
                  <a:srgbClr val="0070C0"/>
                </a:solidFill>
              </a:rPr>
              <a:t>International programs and projects </a:t>
            </a:r>
            <a:endParaRPr lang="ru-RU" sz="2800" b="1" dirty="0">
              <a:solidFill>
                <a:srgbClr val="0070C0"/>
              </a:solidFill>
            </a:endParaRPr>
          </a:p>
        </p:txBody>
      </p:sp>
      <p:sp>
        <p:nvSpPr>
          <p:cNvPr id="3" name="Объект 2"/>
          <p:cNvSpPr>
            <a:spLocks noGrp="1"/>
          </p:cNvSpPr>
          <p:nvPr>
            <p:ph idx="1"/>
          </p:nvPr>
        </p:nvSpPr>
        <p:spPr>
          <a:xfrm>
            <a:off x="0" y="614855"/>
            <a:ext cx="9285890" cy="6243145"/>
          </a:xfrm>
        </p:spPr>
        <p:txBody>
          <a:bodyPr>
            <a:noAutofit/>
          </a:bodyPr>
          <a:lstStyle/>
          <a:p>
            <a:r>
              <a:rPr lang="en-US" sz="2400" b="1" dirty="0" err="1" smtClean="0">
                <a:solidFill>
                  <a:srgbClr val="0070C0"/>
                </a:solidFill>
              </a:rPr>
              <a:t>COMSBlack</a:t>
            </a:r>
            <a:r>
              <a:rPr lang="en-US" sz="2400" b="1" dirty="0" smtClean="0">
                <a:solidFill>
                  <a:srgbClr val="0070C0"/>
                </a:solidFill>
              </a:rPr>
              <a:t> 1991-1993 </a:t>
            </a:r>
          </a:p>
          <a:p>
            <a:r>
              <a:rPr lang="en-US" sz="2400" b="1" dirty="0">
                <a:solidFill>
                  <a:srgbClr val="0070C0"/>
                </a:solidFill>
              </a:rPr>
              <a:t>NATO-</a:t>
            </a:r>
            <a:r>
              <a:rPr lang="en-US" sz="2400" b="1" dirty="0" err="1">
                <a:solidFill>
                  <a:srgbClr val="0070C0"/>
                </a:solidFill>
              </a:rPr>
              <a:t>Tu</a:t>
            </a:r>
            <a:r>
              <a:rPr lang="en-US" sz="2400" b="1" dirty="0">
                <a:solidFill>
                  <a:srgbClr val="0070C0"/>
                </a:solidFill>
              </a:rPr>
              <a:t> Black Sea </a:t>
            </a:r>
            <a:r>
              <a:rPr lang="en-US" sz="2400" b="1" dirty="0" smtClean="0">
                <a:solidFill>
                  <a:srgbClr val="0070C0"/>
                </a:solidFill>
              </a:rPr>
              <a:t>in1992-1993; 1993-1995  (METU). </a:t>
            </a:r>
          </a:p>
          <a:p>
            <a:r>
              <a:rPr lang="en-US" sz="2400" b="1" dirty="0" smtClean="0">
                <a:solidFill>
                  <a:srgbClr val="0070C0"/>
                </a:solidFill>
              </a:rPr>
              <a:t>NATO </a:t>
            </a:r>
            <a:r>
              <a:rPr lang="en-US" sz="2400" b="1" dirty="0">
                <a:solidFill>
                  <a:srgbClr val="0070C0"/>
                </a:solidFill>
              </a:rPr>
              <a:t>ARW Baku, 2002 </a:t>
            </a:r>
            <a:r>
              <a:rPr lang="en-US" sz="2400" b="1" dirty="0" smtClean="0">
                <a:solidFill>
                  <a:srgbClr val="0070C0"/>
                </a:solidFill>
              </a:rPr>
              <a:t> (</a:t>
            </a:r>
            <a:r>
              <a:rPr lang="en-US" sz="2400" b="1" dirty="0" err="1" smtClean="0">
                <a:solidFill>
                  <a:srgbClr val="0070C0"/>
                </a:solidFill>
              </a:rPr>
              <a:t>Shiganova</a:t>
            </a:r>
            <a:r>
              <a:rPr lang="en-US" sz="2400" b="1" dirty="0" smtClean="0">
                <a:solidFill>
                  <a:srgbClr val="0070C0"/>
                </a:solidFill>
              </a:rPr>
              <a:t> </a:t>
            </a:r>
            <a:r>
              <a:rPr lang="en-US" sz="2400" b="1" dirty="0" err="1" smtClean="0">
                <a:solidFill>
                  <a:srgbClr val="0070C0"/>
                </a:solidFill>
              </a:rPr>
              <a:t>T.,Dumont</a:t>
            </a:r>
            <a:r>
              <a:rPr lang="en-US" sz="2400" b="1" dirty="0" smtClean="0">
                <a:solidFill>
                  <a:srgbClr val="0070C0"/>
                </a:solidFill>
              </a:rPr>
              <a:t> H)</a:t>
            </a:r>
            <a:endParaRPr lang="ru-RU" sz="2400" b="1" dirty="0">
              <a:solidFill>
                <a:srgbClr val="0070C0"/>
              </a:solidFill>
            </a:endParaRPr>
          </a:p>
          <a:p>
            <a:r>
              <a:rPr lang="en-US" sz="2400" b="1" dirty="0" smtClean="0">
                <a:solidFill>
                  <a:srgbClr val="0070C0"/>
                </a:solidFill>
              </a:rPr>
              <a:t>Black Sea Environmental program (</a:t>
            </a:r>
            <a:r>
              <a:rPr lang="en-US" sz="2400" b="1" dirty="0">
                <a:solidFill>
                  <a:srgbClr val="0070C0"/>
                </a:solidFill>
              </a:rPr>
              <a:t>UNEP</a:t>
            </a:r>
            <a:r>
              <a:rPr lang="en-US" sz="2400" b="1" dirty="0" smtClean="0">
                <a:solidFill>
                  <a:srgbClr val="0070C0"/>
                </a:solidFill>
              </a:rPr>
              <a:t>) (1993-1996)</a:t>
            </a:r>
            <a:endParaRPr lang="en-US" sz="2400" b="1" dirty="0">
              <a:solidFill>
                <a:srgbClr val="0070C0"/>
              </a:solidFill>
            </a:endParaRPr>
          </a:p>
          <a:p>
            <a:r>
              <a:rPr lang="en-US" sz="2400" b="1" dirty="0">
                <a:solidFill>
                  <a:srgbClr val="0070C0"/>
                </a:solidFill>
              </a:rPr>
              <a:t>EROS 1995-1997 (EC Black </a:t>
            </a:r>
            <a:r>
              <a:rPr lang="en-US" sz="2400" b="1" dirty="0" smtClean="0">
                <a:solidFill>
                  <a:srgbClr val="0070C0"/>
                </a:solidFill>
              </a:rPr>
              <a:t>Sea, Danube area )</a:t>
            </a:r>
          </a:p>
          <a:p>
            <a:r>
              <a:rPr lang="en-GB" sz="2400" b="1" dirty="0" smtClean="0">
                <a:solidFill>
                  <a:srgbClr val="0070C0"/>
                </a:solidFill>
              </a:rPr>
              <a:t>EU </a:t>
            </a:r>
            <a:r>
              <a:rPr lang="en-GB" sz="2400" b="1" dirty="0">
                <a:solidFill>
                  <a:srgbClr val="0070C0"/>
                </a:solidFill>
              </a:rPr>
              <a:t>FW-5 SEA </a:t>
            </a:r>
            <a:r>
              <a:rPr lang="en-GB" sz="2400" b="1" dirty="0" smtClean="0">
                <a:solidFill>
                  <a:srgbClr val="0070C0"/>
                </a:solidFill>
              </a:rPr>
              <a:t>SEARCH (</a:t>
            </a:r>
            <a:r>
              <a:rPr lang="en-GB" sz="2400" b="1" dirty="0" err="1" smtClean="0">
                <a:solidFill>
                  <a:srgbClr val="0070C0"/>
                </a:solidFill>
              </a:rPr>
              <a:t>Efremer</a:t>
            </a:r>
            <a:r>
              <a:rPr lang="en-GB" sz="2400" b="1" dirty="0" smtClean="0">
                <a:solidFill>
                  <a:srgbClr val="0070C0"/>
                </a:solidFill>
              </a:rPr>
              <a:t>, France), </a:t>
            </a:r>
            <a:r>
              <a:rPr lang="en-GB" sz="2400" b="1" dirty="0">
                <a:solidFill>
                  <a:srgbClr val="0070C0"/>
                </a:solidFill>
              </a:rPr>
              <a:t>EU FW-6: SEADATANET(</a:t>
            </a:r>
            <a:r>
              <a:rPr lang="en-GB" sz="2400" b="1" dirty="0" err="1">
                <a:solidFill>
                  <a:srgbClr val="0070C0"/>
                </a:solidFill>
              </a:rPr>
              <a:t>Efremer</a:t>
            </a:r>
            <a:r>
              <a:rPr lang="en-GB" sz="2400" b="1" dirty="0">
                <a:solidFill>
                  <a:srgbClr val="0070C0"/>
                </a:solidFill>
              </a:rPr>
              <a:t>, France), Black Sea </a:t>
            </a:r>
            <a:r>
              <a:rPr lang="en-GB" sz="2400" b="1" dirty="0" smtClean="0">
                <a:solidFill>
                  <a:srgbClr val="0070C0"/>
                </a:solidFill>
              </a:rPr>
              <a:t>Scene (Maris, Netherlands) , </a:t>
            </a:r>
            <a:r>
              <a:rPr lang="en-GB" sz="2400" b="1" dirty="0">
                <a:solidFill>
                  <a:srgbClr val="0070C0"/>
                </a:solidFill>
              </a:rPr>
              <a:t>Black Sea </a:t>
            </a:r>
            <a:r>
              <a:rPr lang="en-GB" sz="2400" b="1" dirty="0" smtClean="0">
                <a:solidFill>
                  <a:srgbClr val="0070C0"/>
                </a:solidFill>
              </a:rPr>
              <a:t>Scene1</a:t>
            </a:r>
            <a:r>
              <a:rPr lang="en-US" sz="2400" b="1" dirty="0">
                <a:solidFill>
                  <a:srgbClr val="0070C0"/>
                </a:solidFill>
              </a:rPr>
              <a:t> </a:t>
            </a:r>
            <a:r>
              <a:rPr lang="en-GB" sz="2400" b="1" dirty="0">
                <a:solidFill>
                  <a:srgbClr val="0070C0"/>
                </a:solidFill>
              </a:rPr>
              <a:t>(Maris, Netherlands) , </a:t>
            </a:r>
            <a:endParaRPr lang="en-GB" sz="2400" b="1" dirty="0" smtClean="0">
              <a:solidFill>
                <a:srgbClr val="0070C0"/>
              </a:solidFill>
            </a:endParaRPr>
          </a:p>
          <a:p>
            <a:r>
              <a:rPr lang="en-GB" sz="2400" b="1" dirty="0" smtClean="0">
                <a:solidFill>
                  <a:srgbClr val="0070C0"/>
                </a:solidFill>
              </a:rPr>
              <a:t>IASON</a:t>
            </a:r>
            <a:r>
              <a:rPr lang="en-GB" sz="2400" b="1" dirty="0">
                <a:solidFill>
                  <a:srgbClr val="0070C0"/>
                </a:solidFill>
              </a:rPr>
              <a:t>, </a:t>
            </a:r>
            <a:r>
              <a:rPr lang="en-GB" sz="2400" b="1" dirty="0" smtClean="0">
                <a:solidFill>
                  <a:srgbClr val="0070C0"/>
                </a:solidFill>
              </a:rPr>
              <a:t>SESAME (</a:t>
            </a:r>
            <a:r>
              <a:rPr lang="en-GB" sz="2400" b="1" dirty="0">
                <a:solidFill>
                  <a:srgbClr val="0070C0"/>
                </a:solidFill>
              </a:rPr>
              <a:t>Hellenic National centre of Marine </a:t>
            </a:r>
            <a:r>
              <a:rPr lang="en-GB" sz="2400" b="1" dirty="0" smtClean="0">
                <a:solidFill>
                  <a:srgbClr val="0070C0"/>
                </a:solidFill>
              </a:rPr>
              <a:t>research) (</a:t>
            </a:r>
            <a:r>
              <a:rPr lang="en-GB" sz="2400" b="1" dirty="0">
                <a:solidFill>
                  <a:srgbClr val="0070C0"/>
                </a:solidFill>
              </a:rPr>
              <a:t>Greece) </a:t>
            </a:r>
            <a:r>
              <a:rPr lang="en-GB" sz="2400" b="1" dirty="0" smtClean="0">
                <a:solidFill>
                  <a:srgbClr val="0070C0"/>
                </a:solidFill>
              </a:rPr>
              <a:t> </a:t>
            </a:r>
          </a:p>
          <a:p>
            <a:r>
              <a:rPr lang="en-US" sz="2400" b="1" dirty="0" smtClean="0">
                <a:solidFill>
                  <a:srgbClr val="0070C0"/>
                </a:solidFill>
              </a:rPr>
              <a:t>ENCORA 2007-2009</a:t>
            </a:r>
            <a:endParaRPr lang="en-GB" sz="2400" b="1" dirty="0" smtClean="0">
              <a:solidFill>
                <a:srgbClr val="0070C0"/>
              </a:solidFill>
            </a:endParaRPr>
          </a:p>
          <a:p>
            <a:r>
              <a:rPr lang="en-GB" sz="2400" b="1" dirty="0" smtClean="0">
                <a:solidFill>
                  <a:srgbClr val="0070C0"/>
                </a:solidFill>
              </a:rPr>
              <a:t>Network of excellence EUROOCEAN  2002-2006 (</a:t>
            </a:r>
            <a:r>
              <a:rPr lang="en-GB" sz="2400" b="1" dirty="0" err="1" smtClean="0">
                <a:solidFill>
                  <a:srgbClr val="0070C0"/>
                </a:solidFill>
              </a:rPr>
              <a:t>Villefranche</a:t>
            </a:r>
            <a:r>
              <a:rPr lang="en-GB" sz="2400" b="1" dirty="0" smtClean="0">
                <a:solidFill>
                  <a:srgbClr val="0070C0"/>
                </a:solidFill>
              </a:rPr>
              <a:t> sur </a:t>
            </a:r>
            <a:r>
              <a:rPr lang="en-GB" sz="2400" b="1" dirty="0" err="1" smtClean="0">
                <a:solidFill>
                  <a:srgbClr val="0070C0"/>
                </a:solidFill>
              </a:rPr>
              <a:t>Mer</a:t>
            </a:r>
            <a:r>
              <a:rPr lang="en-GB" sz="2400" b="1" dirty="0" smtClean="0">
                <a:solidFill>
                  <a:srgbClr val="0070C0"/>
                </a:solidFill>
              </a:rPr>
              <a:t>, France)</a:t>
            </a:r>
          </a:p>
        </p:txBody>
      </p:sp>
    </p:spTree>
    <p:extLst>
      <p:ext uri="{BB962C8B-B14F-4D97-AF65-F5344CB8AC3E}">
        <p14:creationId xmlns:p14="http://schemas.microsoft.com/office/powerpoint/2010/main" val="32835455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3000" b="1" dirty="0">
                <a:solidFill>
                  <a:srgbClr val="0070C0"/>
                </a:solidFill>
                <a:latin typeface="+mn-lt"/>
                <a:ea typeface="+mn-ea"/>
                <a:cs typeface="+mn-cs"/>
              </a:rPr>
              <a:t>EC projects RW-7</a:t>
            </a:r>
            <a:endParaRPr lang="ru-RU" sz="3000" b="1" dirty="0">
              <a:solidFill>
                <a:srgbClr val="0070C0"/>
              </a:solidFill>
              <a:latin typeface="+mn-lt"/>
              <a:ea typeface="+mn-ea"/>
              <a:cs typeface="+mn-cs"/>
            </a:endParaRPr>
          </a:p>
        </p:txBody>
      </p:sp>
      <p:sp>
        <p:nvSpPr>
          <p:cNvPr id="3" name="Объект 2"/>
          <p:cNvSpPr>
            <a:spLocks noGrp="1"/>
          </p:cNvSpPr>
          <p:nvPr>
            <p:ph idx="1"/>
          </p:nvPr>
        </p:nvSpPr>
        <p:spPr/>
        <p:txBody>
          <a:bodyPr>
            <a:normAutofit fontScale="85000" lnSpcReduction="20000"/>
          </a:bodyPr>
          <a:lstStyle/>
          <a:p>
            <a:r>
              <a:rPr lang="en-GB" b="1" dirty="0">
                <a:solidFill>
                  <a:srgbClr val="0070C0"/>
                </a:solidFill>
              </a:rPr>
              <a:t>FW-7 CASPINFO</a:t>
            </a:r>
            <a:r>
              <a:rPr lang="ru-RU" b="1" dirty="0">
                <a:solidFill>
                  <a:srgbClr val="0070C0"/>
                </a:solidFill>
              </a:rPr>
              <a:t> </a:t>
            </a:r>
            <a:r>
              <a:rPr lang="en-GB" b="1" dirty="0">
                <a:solidFill>
                  <a:srgbClr val="0070C0"/>
                </a:solidFill>
              </a:rPr>
              <a:t>(Maris, Netherlands) , BLACK SEA SCENE2</a:t>
            </a:r>
            <a:r>
              <a:rPr lang="en-US" b="1" dirty="0">
                <a:solidFill>
                  <a:srgbClr val="0070C0"/>
                </a:solidFill>
              </a:rPr>
              <a:t> </a:t>
            </a:r>
            <a:r>
              <a:rPr lang="en-GB" b="1" dirty="0">
                <a:solidFill>
                  <a:srgbClr val="0070C0"/>
                </a:solidFill>
              </a:rPr>
              <a:t>(Maris, Netherlands) , SEADATANET 2,3 </a:t>
            </a:r>
            <a:r>
              <a:rPr lang="en-GB" b="1" dirty="0" smtClean="0">
                <a:solidFill>
                  <a:srgbClr val="0070C0"/>
                </a:solidFill>
              </a:rPr>
              <a:t>(</a:t>
            </a:r>
            <a:r>
              <a:rPr lang="en-GB" b="1" dirty="0" err="1" smtClean="0">
                <a:solidFill>
                  <a:srgbClr val="0070C0"/>
                </a:solidFill>
              </a:rPr>
              <a:t>Efremer</a:t>
            </a:r>
            <a:r>
              <a:rPr lang="en-GB" b="1" dirty="0" smtClean="0">
                <a:solidFill>
                  <a:srgbClr val="0070C0"/>
                </a:solidFill>
              </a:rPr>
              <a:t>, France) </a:t>
            </a:r>
            <a:r>
              <a:rPr lang="en-GB" b="1" dirty="0">
                <a:solidFill>
                  <a:srgbClr val="0070C0"/>
                </a:solidFill>
              </a:rPr>
              <a:t>PERSEUS </a:t>
            </a:r>
            <a:r>
              <a:rPr lang="en-GB" b="1" dirty="0" smtClean="0">
                <a:solidFill>
                  <a:srgbClr val="0070C0"/>
                </a:solidFill>
              </a:rPr>
              <a:t>(</a:t>
            </a:r>
            <a:r>
              <a:rPr lang="en-GB" b="1" dirty="0">
                <a:solidFill>
                  <a:srgbClr val="0070C0"/>
                </a:solidFill>
              </a:rPr>
              <a:t>(Hellenic National centre of Marine research) (Greece) , </a:t>
            </a:r>
          </a:p>
          <a:p>
            <a:r>
              <a:rPr lang="en-GB" b="1" dirty="0" smtClean="0">
                <a:solidFill>
                  <a:srgbClr val="0070C0"/>
                </a:solidFill>
              </a:rPr>
              <a:t>COCONET (</a:t>
            </a:r>
            <a:r>
              <a:rPr lang="it-IT" b="1" dirty="0">
                <a:solidFill>
                  <a:srgbClr val="0070C0"/>
                </a:solidFill>
              </a:rPr>
              <a:t>Universita' del Salento. Lecce </a:t>
            </a:r>
            <a:r>
              <a:rPr lang="en-GB" b="1" dirty="0" smtClean="0">
                <a:solidFill>
                  <a:srgbClr val="0070C0"/>
                </a:solidFill>
              </a:rPr>
              <a:t>)</a:t>
            </a:r>
            <a:endParaRPr lang="en-GB" b="1" dirty="0">
              <a:solidFill>
                <a:srgbClr val="0070C0"/>
              </a:solidFill>
            </a:endParaRPr>
          </a:p>
          <a:p>
            <a:r>
              <a:rPr lang="en-GB" b="1" dirty="0">
                <a:solidFill>
                  <a:srgbClr val="0070C0"/>
                </a:solidFill>
              </a:rPr>
              <a:t>EMODNET I  II, III </a:t>
            </a:r>
            <a:r>
              <a:rPr lang="en-GB" b="1" dirty="0" smtClean="0">
                <a:solidFill>
                  <a:srgbClr val="0070C0"/>
                </a:solidFill>
              </a:rPr>
              <a:t>(</a:t>
            </a:r>
            <a:r>
              <a:rPr lang="it-IT" b="1" dirty="0">
                <a:solidFill>
                  <a:srgbClr val="0070C0"/>
                </a:solidFill>
              </a:rPr>
              <a:t>OGS Istituto Nazionale di Oceanografia</a:t>
            </a:r>
            <a:r>
              <a:rPr lang="en-GB" b="1" dirty="0">
                <a:solidFill>
                  <a:srgbClr val="0070C0"/>
                </a:solidFill>
              </a:rPr>
              <a:t>)</a:t>
            </a:r>
          </a:p>
          <a:p>
            <a:r>
              <a:rPr lang="en-GB" b="1" dirty="0">
                <a:solidFill>
                  <a:srgbClr val="0070C0"/>
                </a:solidFill>
              </a:rPr>
              <a:t> EMBLAS I, EMBLAS-2, project EC and UNDP</a:t>
            </a:r>
            <a:endParaRPr lang="en-US" b="1" dirty="0">
              <a:solidFill>
                <a:srgbClr val="0070C0"/>
              </a:solidFill>
            </a:endParaRPr>
          </a:p>
          <a:p>
            <a:r>
              <a:rPr lang="en-US" b="1" dirty="0">
                <a:solidFill>
                  <a:srgbClr val="0070C0"/>
                </a:solidFill>
              </a:rPr>
              <a:t>Sea basin check point </a:t>
            </a:r>
            <a:r>
              <a:rPr lang="en-US" b="1" dirty="0" err="1">
                <a:solidFill>
                  <a:srgbClr val="0070C0"/>
                </a:solidFill>
              </a:rPr>
              <a:t>NoMARE</a:t>
            </a:r>
            <a:r>
              <a:rPr lang="en-US" b="1" dirty="0">
                <a:solidFill>
                  <a:srgbClr val="0070C0"/>
                </a:solidFill>
              </a:rPr>
              <a:t> 2014/09</a:t>
            </a:r>
          </a:p>
          <a:p>
            <a:pPr marL="0" indent="0">
              <a:buNone/>
            </a:pPr>
            <a:r>
              <a:rPr lang="en-US" b="1" dirty="0" err="1">
                <a:solidFill>
                  <a:srgbClr val="0070C0"/>
                </a:solidFill>
              </a:rPr>
              <a:t>SeaDataCloud</a:t>
            </a:r>
            <a:r>
              <a:rPr lang="en-US" b="1" dirty="0">
                <a:solidFill>
                  <a:srgbClr val="0070C0"/>
                </a:solidFill>
              </a:rPr>
              <a:t>  H2020-INFRAIA-2016-2022GA 730960</a:t>
            </a:r>
            <a:r>
              <a:rPr lang="en-GB" b="1" dirty="0">
                <a:solidFill>
                  <a:srgbClr val="0070C0"/>
                </a:solidFill>
              </a:rPr>
              <a:t> </a:t>
            </a:r>
            <a:r>
              <a:rPr lang="en-GB" b="1" dirty="0" smtClean="0">
                <a:solidFill>
                  <a:srgbClr val="0070C0"/>
                </a:solidFill>
              </a:rPr>
              <a:t>(</a:t>
            </a:r>
            <a:r>
              <a:rPr lang="en-US" b="1" dirty="0" smtClean="0">
                <a:solidFill>
                  <a:srgbClr val="0070C0"/>
                </a:solidFill>
              </a:rPr>
              <a:t>Maris, Netherlands) </a:t>
            </a:r>
            <a:endParaRPr lang="ru-RU" dirty="0"/>
          </a:p>
        </p:txBody>
      </p:sp>
    </p:spTree>
    <p:extLst>
      <p:ext uri="{BB962C8B-B14F-4D97-AF65-F5344CB8AC3E}">
        <p14:creationId xmlns:p14="http://schemas.microsoft.com/office/powerpoint/2010/main" val="18450674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GB" dirty="0">
                <a:solidFill>
                  <a:srgbClr val="0070C0"/>
                </a:solidFill>
              </a:rPr>
              <a:t>SIO RAS bilateral </a:t>
            </a:r>
            <a:r>
              <a:rPr lang="en-GB" dirty="0" err="1">
                <a:solidFill>
                  <a:srgbClr val="0070C0"/>
                </a:solidFill>
              </a:rPr>
              <a:t>interacademic</a:t>
            </a:r>
            <a:r>
              <a:rPr lang="en-GB" dirty="0">
                <a:solidFill>
                  <a:srgbClr val="0070C0"/>
                </a:solidFill>
              </a:rPr>
              <a:t> cooperation</a:t>
            </a:r>
            <a:endParaRPr lang="ru-RU" dirty="0"/>
          </a:p>
        </p:txBody>
      </p:sp>
      <p:sp>
        <p:nvSpPr>
          <p:cNvPr id="3" name="Объект 2"/>
          <p:cNvSpPr>
            <a:spLocks noGrp="1"/>
          </p:cNvSpPr>
          <p:nvPr>
            <p:ph idx="1"/>
          </p:nvPr>
        </p:nvSpPr>
        <p:spPr>
          <a:xfrm>
            <a:off x="457200" y="1417638"/>
            <a:ext cx="8229600" cy="4708525"/>
          </a:xfrm>
        </p:spPr>
        <p:txBody>
          <a:bodyPr>
            <a:normAutofit lnSpcReduction="10000"/>
          </a:bodyPr>
          <a:lstStyle/>
          <a:p>
            <a:r>
              <a:rPr lang="en-GB" dirty="0" smtClean="0">
                <a:solidFill>
                  <a:srgbClr val="0070C0"/>
                </a:solidFill>
              </a:rPr>
              <a:t>with </a:t>
            </a:r>
            <a:r>
              <a:rPr lang="en-GB" dirty="0">
                <a:solidFill>
                  <a:srgbClr val="0070C0"/>
                </a:solidFill>
              </a:rPr>
              <a:t>Hellenic National centre of Marine research (Greece) 2001-2006, </a:t>
            </a:r>
            <a:endParaRPr lang="en-GB" dirty="0" smtClean="0">
              <a:solidFill>
                <a:srgbClr val="0070C0"/>
              </a:solidFill>
            </a:endParaRPr>
          </a:p>
          <a:p>
            <a:r>
              <a:rPr lang="en-GB" dirty="0" smtClean="0">
                <a:solidFill>
                  <a:srgbClr val="0070C0"/>
                </a:solidFill>
              </a:rPr>
              <a:t>Biological </a:t>
            </a:r>
            <a:r>
              <a:rPr lang="en-GB" dirty="0">
                <a:solidFill>
                  <a:srgbClr val="0070C0"/>
                </a:solidFill>
              </a:rPr>
              <a:t>lab in </a:t>
            </a:r>
            <a:r>
              <a:rPr lang="en-GB" dirty="0" err="1">
                <a:solidFill>
                  <a:srgbClr val="0070C0"/>
                </a:solidFill>
              </a:rPr>
              <a:t>Piran</a:t>
            </a:r>
            <a:r>
              <a:rPr lang="en-GB" dirty="0">
                <a:solidFill>
                  <a:srgbClr val="0070C0"/>
                </a:solidFill>
              </a:rPr>
              <a:t> of University of Ljubljana (Slovenia) 2003-2015, </a:t>
            </a:r>
            <a:endParaRPr lang="en-GB" dirty="0" smtClean="0">
              <a:solidFill>
                <a:srgbClr val="0070C0"/>
              </a:solidFill>
            </a:endParaRPr>
          </a:p>
          <a:p>
            <a:r>
              <a:rPr lang="en-GB" dirty="0" smtClean="0">
                <a:solidFill>
                  <a:srgbClr val="0070C0"/>
                </a:solidFill>
              </a:rPr>
              <a:t>Lab </a:t>
            </a:r>
            <a:r>
              <a:rPr lang="en-GB" dirty="0">
                <a:solidFill>
                  <a:srgbClr val="0070C0"/>
                </a:solidFill>
              </a:rPr>
              <a:t>Oceanography in </a:t>
            </a:r>
            <a:r>
              <a:rPr lang="en-GB" dirty="0" err="1">
                <a:solidFill>
                  <a:srgbClr val="0070C0"/>
                </a:solidFill>
              </a:rPr>
              <a:t>Villefranche</a:t>
            </a:r>
            <a:r>
              <a:rPr lang="en-GB" dirty="0">
                <a:solidFill>
                  <a:srgbClr val="0070C0"/>
                </a:solidFill>
              </a:rPr>
              <a:t> </a:t>
            </a:r>
            <a:r>
              <a:rPr lang="en-GB" dirty="0" err="1">
                <a:solidFill>
                  <a:srgbClr val="0070C0"/>
                </a:solidFill>
              </a:rPr>
              <a:t>sur</a:t>
            </a:r>
            <a:r>
              <a:rPr lang="en-GB" dirty="0">
                <a:solidFill>
                  <a:srgbClr val="0070C0"/>
                </a:solidFill>
              </a:rPr>
              <a:t> Mer. (France) 2005-20013</a:t>
            </a:r>
            <a:r>
              <a:rPr lang="en-GB" dirty="0" smtClean="0">
                <a:solidFill>
                  <a:srgbClr val="0070C0"/>
                </a:solidFill>
              </a:rPr>
              <a:t>; </a:t>
            </a:r>
          </a:p>
          <a:p>
            <a:pPr marL="0" indent="0">
              <a:buNone/>
            </a:pPr>
            <a:r>
              <a:rPr lang="en-GB" dirty="0" smtClean="0">
                <a:solidFill>
                  <a:srgbClr val="0070C0"/>
                </a:solidFill>
              </a:rPr>
              <a:t>Head from Russia </a:t>
            </a:r>
            <a:r>
              <a:rPr lang="en-GB" dirty="0" err="1" smtClean="0">
                <a:solidFill>
                  <a:srgbClr val="0070C0"/>
                </a:solidFill>
              </a:rPr>
              <a:t>Shiganova</a:t>
            </a:r>
            <a:r>
              <a:rPr lang="en-GB" dirty="0" smtClean="0">
                <a:solidFill>
                  <a:srgbClr val="0070C0"/>
                </a:solidFill>
              </a:rPr>
              <a:t> T.A.</a:t>
            </a:r>
            <a:endParaRPr lang="ru-RU" dirty="0">
              <a:solidFill>
                <a:srgbClr val="0070C0"/>
              </a:solidFill>
            </a:endParaRPr>
          </a:p>
          <a:p>
            <a:r>
              <a:rPr lang="en-US" dirty="0" smtClean="0">
                <a:solidFill>
                  <a:srgbClr val="0070C0"/>
                </a:solidFill>
              </a:rPr>
              <a:t>Russian basic foundation projects for group of scientists.</a:t>
            </a:r>
            <a:endParaRPr lang="ru-RU" dirty="0">
              <a:solidFill>
                <a:srgbClr val="0070C0"/>
              </a:solidFill>
            </a:endParaRPr>
          </a:p>
        </p:txBody>
      </p:sp>
    </p:spTree>
    <p:extLst>
      <p:ext uri="{BB962C8B-B14F-4D97-AF65-F5344CB8AC3E}">
        <p14:creationId xmlns:p14="http://schemas.microsoft.com/office/powerpoint/2010/main" val="23784562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p:cNvSpPr>
            <a:spLocks noChangeArrowheads="1"/>
          </p:cNvSpPr>
          <p:nvPr/>
        </p:nvSpPr>
        <p:spPr bwMode="auto">
          <a:xfrm>
            <a:off x="2195513" y="115888"/>
            <a:ext cx="4968875"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ru-RU" sz="2800" b="1">
              <a:solidFill>
                <a:srgbClr val="000099"/>
              </a:solidFill>
              <a:effectLst>
                <a:outerShdw blurRad="38100" dist="38100" dir="2700000" algn="tl">
                  <a:srgbClr val="000000"/>
                </a:outerShdw>
              </a:effectLst>
            </a:endParaRPr>
          </a:p>
        </p:txBody>
      </p:sp>
      <p:pic>
        <p:nvPicPr>
          <p:cNvPr id="221187" name="Picture 3" descr="04 PICT00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650" y="476250"/>
            <a:ext cx="7854950" cy="5170488"/>
          </a:xfrm>
          <a:prstGeom prst="rect">
            <a:avLst/>
          </a:prstGeom>
          <a:noFill/>
          <a:ln w="41275">
            <a:solidFill>
              <a:srgbClr val="000080"/>
            </a:solidFill>
            <a:miter lim="800000"/>
            <a:headEnd/>
            <a:tailEnd/>
          </a:ln>
          <a:extLst>
            <a:ext uri="{909E8E84-426E-40DD-AFC4-6F175D3DCCD1}">
              <a14:hiddenFill xmlns:a14="http://schemas.microsoft.com/office/drawing/2010/main">
                <a:solidFill>
                  <a:srgbClr val="FFFFFF"/>
                </a:solidFill>
              </a14:hiddenFill>
            </a:ext>
          </a:extLst>
        </p:spPr>
      </p:pic>
      <p:sp>
        <p:nvSpPr>
          <p:cNvPr id="221188" name="Rectangle 4"/>
          <p:cNvSpPr>
            <a:spLocks noChangeArrowheads="1"/>
          </p:cNvSpPr>
          <p:nvPr/>
        </p:nvSpPr>
        <p:spPr bwMode="auto">
          <a:xfrm>
            <a:off x="0" y="5772141"/>
            <a:ext cx="92202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en-US" sz="2800" b="1" dirty="0" smtClean="0">
                <a:solidFill>
                  <a:srgbClr val="0070C0"/>
                </a:solidFill>
                <a:effectLst>
                  <a:outerShdw blurRad="38100" dist="38100" dir="2700000" algn="tl">
                    <a:srgbClr val="FFFFFF"/>
                  </a:outerShdw>
                </a:effectLst>
              </a:rPr>
              <a:t>Southern branch of SIO RAS </a:t>
            </a:r>
            <a:r>
              <a:rPr lang="en-US" sz="2800" b="1" dirty="0">
                <a:solidFill>
                  <a:srgbClr val="0070C0"/>
                </a:solidFill>
                <a:effectLst>
                  <a:outerShdw blurRad="38100" dist="38100" dir="2700000" algn="tl">
                    <a:srgbClr val="FFFFFF"/>
                  </a:outerShdw>
                </a:effectLst>
              </a:rPr>
              <a:t>has</a:t>
            </a:r>
            <a:r>
              <a:rPr lang="ru-RU" sz="2800" b="1" dirty="0">
                <a:solidFill>
                  <a:srgbClr val="0070C0"/>
                </a:solidFill>
                <a:effectLst>
                  <a:outerShdw blurRad="38100" dist="38100" dir="2700000" algn="tl">
                    <a:srgbClr val="FFFFFF"/>
                  </a:outerShdw>
                </a:effectLst>
              </a:rPr>
              <a:t> </a:t>
            </a:r>
            <a:r>
              <a:rPr lang="en-US" sz="2800" b="1" dirty="0">
                <a:solidFill>
                  <a:srgbClr val="0070C0"/>
                </a:solidFill>
                <a:effectLst>
                  <a:outerShdw blurRad="38100" dist="38100" dir="2700000" algn="tl">
                    <a:srgbClr val="FFFFFF"/>
                  </a:outerShdw>
                </a:effectLst>
              </a:rPr>
              <a:t>pier and</a:t>
            </a:r>
            <a:r>
              <a:rPr lang="ru-RU" sz="2800" b="1" dirty="0">
                <a:solidFill>
                  <a:srgbClr val="0070C0"/>
                </a:solidFill>
                <a:effectLst>
                  <a:outerShdw blurRad="38100" dist="38100" dir="2700000" algn="tl">
                    <a:srgbClr val="FFFFFF"/>
                  </a:outerShdw>
                </a:effectLst>
              </a:rPr>
              <a:t> </a:t>
            </a:r>
            <a:r>
              <a:rPr lang="en-US" sz="2800" b="1" dirty="0">
                <a:solidFill>
                  <a:srgbClr val="0070C0"/>
                </a:solidFill>
                <a:effectLst>
                  <a:outerShdw blurRad="38100" dist="38100" dir="2700000" algn="tl">
                    <a:srgbClr val="FFFFFF"/>
                  </a:outerShdw>
                </a:effectLst>
              </a:rPr>
              <a:t>some research</a:t>
            </a:r>
            <a:r>
              <a:rPr lang="ru-RU" sz="2800" b="1" dirty="0">
                <a:solidFill>
                  <a:srgbClr val="0070C0"/>
                </a:solidFill>
                <a:effectLst>
                  <a:outerShdw blurRad="38100" dist="38100" dir="2700000" algn="tl">
                    <a:srgbClr val="FFFFFF"/>
                  </a:outerShdw>
                </a:effectLst>
              </a:rPr>
              <a:t> </a:t>
            </a:r>
            <a:r>
              <a:rPr lang="en-US" sz="2800" b="1" dirty="0">
                <a:solidFill>
                  <a:srgbClr val="0070C0"/>
                </a:solidFill>
                <a:effectLst>
                  <a:outerShdw blurRad="38100" dist="38100" dir="2700000" algn="tl">
                    <a:srgbClr val="FFFFFF"/>
                  </a:outerShdw>
                </a:effectLst>
              </a:rPr>
              <a:t>ships.</a:t>
            </a:r>
            <a:r>
              <a:rPr lang="en-US" dirty="0">
                <a:solidFill>
                  <a:srgbClr val="0070C0"/>
                </a:solidFill>
                <a:effectLst>
                  <a:outerShdw blurRad="38100" dist="38100" dir="2700000" algn="tl">
                    <a:srgbClr val="FFFFFF"/>
                  </a:outerShdw>
                </a:effectLst>
              </a:rPr>
              <a:t> </a:t>
            </a:r>
          </a:p>
        </p:txBody>
      </p:sp>
    </p:spTree>
    <p:extLst>
      <p:ext uri="{BB962C8B-B14F-4D97-AF65-F5344CB8AC3E}">
        <p14:creationId xmlns:p14="http://schemas.microsoft.com/office/powerpoint/2010/main" val="7937430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3061" name="Picture 5" descr="akvanav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3505200"/>
            <a:ext cx="3652838" cy="2657475"/>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173062" name="Picture 6" descr="ashamb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317500"/>
            <a:ext cx="3733800" cy="2536825"/>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173063" name="Picture 7" descr="rif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762000"/>
            <a:ext cx="3065463" cy="4278313"/>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73064" name="Text Box 8"/>
          <p:cNvSpPr txBox="1">
            <a:spLocks noChangeArrowheads="1"/>
          </p:cNvSpPr>
          <p:nvPr/>
        </p:nvSpPr>
        <p:spPr bwMode="auto">
          <a:xfrm>
            <a:off x="250825" y="5300663"/>
            <a:ext cx="357822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800" b="1">
                <a:solidFill>
                  <a:srgbClr val="000099"/>
                </a:solidFill>
              </a:rPr>
              <a:t>Research vessel “Rift”</a:t>
            </a:r>
            <a:endParaRPr lang="ru-RU" sz="2800" b="1">
              <a:solidFill>
                <a:srgbClr val="000099"/>
              </a:solidFill>
            </a:endParaRPr>
          </a:p>
        </p:txBody>
      </p:sp>
      <p:sp>
        <p:nvSpPr>
          <p:cNvPr id="173066" name="Text Box 10"/>
          <p:cNvSpPr txBox="1">
            <a:spLocks noChangeArrowheads="1"/>
          </p:cNvSpPr>
          <p:nvPr/>
        </p:nvSpPr>
        <p:spPr bwMode="auto">
          <a:xfrm>
            <a:off x="4343400" y="2895600"/>
            <a:ext cx="419258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800" b="1">
                <a:solidFill>
                  <a:srgbClr val="000099"/>
                </a:solidFill>
              </a:rPr>
              <a:t>Research boat “Ashamba</a:t>
            </a:r>
            <a:r>
              <a:rPr lang="en-US">
                <a:solidFill>
                  <a:srgbClr val="000099"/>
                </a:solidFill>
              </a:rPr>
              <a:t>”</a:t>
            </a:r>
            <a:endParaRPr lang="ru-RU">
              <a:solidFill>
                <a:srgbClr val="000099"/>
              </a:solidFill>
            </a:endParaRPr>
          </a:p>
        </p:txBody>
      </p:sp>
      <p:sp>
        <p:nvSpPr>
          <p:cNvPr id="173067" name="Text Box 11"/>
          <p:cNvSpPr txBox="1">
            <a:spLocks noChangeArrowheads="1"/>
          </p:cNvSpPr>
          <p:nvPr/>
        </p:nvSpPr>
        <p:spPr bwMode="auto">
          <a:xfrm>
            <a:off x="4284663" y="6338888"/>
            <a:ext cx="4468812"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800" b="1">
                <a:solidFill>
                  <a:srgbClr val="000099"/>
                </a:solidFill>
              </a:rPr>
              <a:t>Research vessel “Akvanavt”</a:t>
            </a:r>
            <a:endParaRPr lang="ru-RU" sz="2800" b="1">
              <a:solidFill>
                <a:srgbClr val="000099"/>
              </a:solidFill>
            </a:endParaRPr>
          </a:p>
        </p:txBody>
      </p:sp>
    </p:spTree>
    <p:extLst>
      <p:ext uri="{BB962C8B-B14F-4D97-AF65-F5344CB8AC3E}">
        <p14:creationId xmlns:p14="http://schemas.microsoft.com/office/powerpoint/2010/main" val="19152517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3234" name="Picture 2" descr="01"/>
          <p:cNvPicPr>
            <a:picLocks noChangeAspect="1" noChangeArrowheads="1"/>
          </p:cNvPicPr>
          <p:nvPr/>
        </p:nvPicPr>
        <p:blipFill>
          <a:blip r:embed="rId2">
            <a:lum bright="24000" contrast="6000"/>
            <a:extLst>
              <a:ext uri="{28A0092B-C50C-407E-A947-70E740481C1C}">
                <a14:useLocalDpi xmlns:a14="http://schemas.microsoft.com/office/drawing/2010/main" val="0"/>
              </a:ext>
            </a:extLst>
          </a:blip>
          <a:srcRect b="3790"/>
          <a:stretch>
            <a:fillRect/>
          </a:stretch>
        </p:blipFill>
        <p:spPr bwMode="auto">
          <a:xfrm>
            <a:off x="381000" y="285750"/>
            <a:ext cx="8458200" cy="6267450"/>
          </a:xfrm>
          <a:prstGeom prst="rect">
            <a:avLst/>
          </a:prstGeom>
          <a:noFill/>
          <a:ln w="762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223235" name="Text Box 3"/>
          <p:cNvSpPr txBox="1">
            <a:spLocks noChangeArrowheads="1"/>
          </p:cNvSpPr>
          <p:nvPr/>
        </p:nvSpPr>
        <p:spPr bwMode="auto">
          <a:xfrm>
            <a:off x="5943600" y="1600200"/>
            <a:ext cx="1301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0" tIns="45715" rIns="91430" bIns="45715">
            <a:spAutoFit/>
          </a:bodyPr>
          <a:lstStyle/>
          <a:p>
            <a:r>
              <a:rPr lang="en-US" sz="1800" b="1">
                <a:solidFill>
                  <a:schemeClr val="bg1"/>
                </a:solidFill>
              </a:rPr>
              <a:t>Gelendzhik</a:t>
            </a:r>
            <a:endParaRPr lang="ru-RU" sz="1800" b="1">
              <a:solidFill>
                <a:schemeClr val="bg1"/>
              </a:solidFill>
            </a:endParaRPr>
          </a:p>
        </p:txBody>
      </p:sp>
      <p:sp>
        <p:nvSpPr>
          <p:cNvPr id="223236" name="Oval 4"/>
          <p:cNvSpPr>
            <a:spLocks noChangeArrowheads="1"/>
          </p:cNvSpPr>
          <p:nvPr/>
        </p:nvSpPr>
        <p:spPr bwMode="auto">
          <a:xfrm>
            <a:off x="5943600" y="1981200"/>
            <a:ext cx="228600" cy="152400"/>
          </a:xfrm>
          <a:prstGeom prst="ellipse">
            <a:avLst/>
          </a:prstGeom>
          <a:solidFill>
            <a:srgbClr val="FF66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pic>
        <p:nvPicPr>
          <p:cNvPr id="223237" name="Picture 5" descr="mmm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6350"/>
            <a:ext cx="8570913" cy="6788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5211099"/>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Тема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1193</TotalTime>
  <Words>1202</Words>
  <Application>Microsoft Office PowerPoint</Application>
  <PresentationFormat>Экран (4:3)</PresentationFormat>
  <Paragraphs>125</Paragraphs>
  <Slides>32</Slides>
  <Notes>1</Notes>
  <HiddenSlides>0</HiddenSlides>
  <MMClips>0</MMClips>
  <ScaleCrop>false</ScaleCrop>
  <HeadingPairs>
    <vt:vector size="6" baseType="variant">
      <vt:variant>
        <vt:lpstr>Тема</vt:lpstr>
      </vt:variant>
      <vt:variant>
        <vt:i4>1</vt:i4>
      </vt:variant>
      <vt:variant>
        <vt:lpstr>Внедренные серверы OLE</vt:lpstr>
      </vt:variant>
      <vt:variant>
        <vt:i4>3</vt:i4>
      </vt:variant>
      <vt:variant>
        <vt:lpstr>Заголовки слайдов</vt:lpstr>
      </vt:variant>
      <vt:variant>
        <vt:i4>32</vt:i4>
      </vt:variant>
    </vt:vector>
  </HeadingPairs>
  <TitlesOfParts>
    <vt:vector size="36" baseType="lpstr">
      <vt:lpstr>Тема Office</vt:lpstr>
      <vt:lpstr>Image</vt:lpstr>
      <vt:lpstr>Диаграмма</vt:lpstr>
      <vt:lpstr>Документ</vt:lpstr>
      <vt:lpstr>Overview of Shirshov Institute of Oceanology Russian Academy of Sciences  research in framework national, transnational and international activities in the Black Sea</vt:lpstr>
      <vt:lpstr>National research in the Black Sea was conducted with support : </vt:lpstr>
      <vt:lpstr>Презентация PowerPoint</vt:lpstr>
      <vt:lpstr>International programs and projects </vt:lpstr>
      <vt:lpstr>EC projects RW-7</vt:lpstr>
      <vt:lpstr>SIO RAS bilateral interacademic cooperation</vt:lpstr>
      <vt:lpstr>Презентация PowerPoint</vt:lpstr>
      <vt:lpstr>Презентация PowerPoint</vt:lpstr>
      <vt:lpstr>Презентация PowerPoint</vt:lpstr>
      <vt:lpstr>Joss Russian Federation in June 2016 (EMBLAS-2)</vt:lpstr>
      <vt:lpstr>Sampling area along transect </vt:lpstr>
      <vt:lpstr>Studied parameters</vt:lpstr>
      <vt:lpstr>Data quality control of biological parameters</vt:lpstr>
      <vt:lpstr>The main focus of research</vt:lpstr>
      <vt:lpstr>Invasive species Chronology of species invasions  into the Black Sea </vt:lpstr>
      <vt:lpstr>Презентация PowerPoint</vt:lpstr>
      <vt:lpstr>Interannual development M.leidyi and B.ovata</vt:lpstr>
      <vt:lpstr>Long term zooplankton variability under effect of M.leidyi and B.ovata</vt:lpstr>
      <vt:lpstr>Презентация PowerPoint</vt:lpstr>
      <vt:lpstr>Occurrence fish larvae in May-November 2016 according to all data</vt:lpstr>
      <vt:lpstr>Chronology of Mnemiopsis leidyi invasion and dispersal in the seas of Eurasia </vt:lpstr>
      <vt:lpstr>Chronology of Beroe ovata dispersal in new basins, expansion of Beroe cucumis, Beroe forskalii in the Mediterranean Sea and Beroe gracilis in the Baltic Sea from the North Sea Red frame showed that species invaded in area </vt:lpstr>
      <vt:lpstr>Презентация PowerPoint</vt:lpstr>
      <vt:lpstr>Презентация PowerPoint</vt:lpstr>
      <vt:lpstr>Презентация PowerPoint</vt:lpstr>
      <vt:lpstr>Our results according to Water Framework Directive</vt:lpstr>
      <vt:lpstr>Biodiversity: changes in taxonomic composition of phytoplankton </vt:lpstr>
      <vt:lpstr>Phytoplankton Coccolithophore blooms</vt:lpstr>
      <vt:lpstr>Data base</vt:lpstr>
      <vt:lpstr>Презентация PowerPoint</vt:lpstr>
      <vt:lpstr>Презентация PowerPoint</vt:lpstr>
      <vt:lpstr>Database on phytoplankton of the deep Black Sea  with the species level entries (Mikaelyan,SIO RAS)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Gelatinous zooplankton and ichtyoplankton - overview</dc:title>
  <dc:creator>MAC OS</dc:creator>
  <cp:lastModifiedBy>MAC OS</cp:lastModifiedBy>
  <cp:revision>124</cp:revision>
  <dcterms:created xsi:type="dcterms:W3CDTF">2017-06-19T17:47:37Z</dcterms:created>
  <dcterms:modified xsi:type="dcterms:W3CDTF">2017-10-17T10:09:16Z</dcterms:modified>
</cp:coreProperties>
</file>