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alpha val="90000"/>
                  <a:satMod val="115000"/>
                </a:schemeClr>
              </a:gs>
              <a:gs pos="98000">
                <a:schemeClr val="accent3">
                  <a:lumMod val="60000"/>
                  <a:lumOff val="40000"/>
                  <a:alpha val="9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28" charset="-128"/>
            </a:endParaRPr>
          </a:p>
        </p:txBody>
      </p:sp>
      <p:pic>
        <p:nvPicPr>
          <p:cNvPr id="5" name="Picture 15" descr="EMODnet_coll_all.eps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3400" y="4876800"/>
            <a:ext cx="13065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1743634"/>
            <a:ext cx="7799387" cy="1237130"/>
          </a:xfrm>
          <a:noFill/>
        </p:spPr>
        <p:txBody>
          <a:bodyPr/>
          <a:lstStyle>
            <a:lvl1pPr algn="r">
              <a:lnSpc>
                <a:spcPts val="5000"/>
              </a:lnSpc>
              <a:defRPr sz="3600">
                <a:solidFill>
                  <a:schemeClr val="bg2">
                    <a:lumMod val="1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3137644"/>
            <a:ext cx="7799387" cy="466165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F3E8A6-9702-49E5-A235-4C57CD0B0263}" type="datetimeFigureOut">
              <a:rPr lang="en-GB" smtClean="0"/>
              <a:pPr/>
              <a:t>08/06/2011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05300" y="6492875"/>
            <a:ext cx="533400" cy="365125"/>
          </a:xfrm>
        </p:spPr>
        <p:txBody>
          <a:bodyPr tIns="45720" bIns="45720"/>
          <a:lstStyle>
            <a:lvl1pPr algn="ctr">
              <a:defRPr sz="1100" b="1">
                <a:solidFill>
                  <a:srgbClr val="A6A6A6"/>
                </a:solidFill>
              </a:defRPr>
            </a:lvl1pPr>
          </a:lstStyle>
          <a:p>
            <a:fld id="{1873DB54-CACF-4FB4-BEBE-ABFE3E155D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/>
          <p:cNvSpPr/>
          <p:nvPr/>
        </p:nvSpPr>
        <p:spPr>
          <a:xfrm>
            <a:off x="355600" y="566738"/>
            <a:ext cx="8396288" cy="25971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28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28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28" charset="-128"/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F3E8A6-9702-49E5-A235-4C57CD0B0263}" type="datetimeFigureOut">
              <a:rPr lang="en-GB" smtClean="0"/>
              <a:pPr/>
              <a:t>08/06/2011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3DB54-CACF-4FB4-BEBE-ABFE3E1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/>
          <p:nvPr/>
        </p:nvSpPr>
        <p:spPr>
          <a:xfrm>
            <a:off x="333375" y="566738"/>
            <a:ext cx="8455025" cy="213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28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28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57200"/>
            <a:ext cx="8229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2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F3E8A6-9702-49E5-A235-4C57CD0B0263}" type="datetimeFigureOut">
              <a:rPr lang="en-GB" smtClean="0"/>
              <a:pPr/>
              <a:t>08/06/2011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3DB54-CACF-4FB4-BEBE-ABFE3E1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/>
          <p:nvPr/>
        </p:nvSpPr>
        <p:spPr>
          <a:xfrm>
            <a:off x="355600" y="347663"/>
            <a:ext cx="8432800" cy="2352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28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28" charset="-128"/>
            </a:endParaRPr>
          </a:p>
        </p:txBody>
      </p:sp>
      <p:sp>
        <p:nvSpPr>
          <p:cNvPr id="7" name="Rectangle 6"/>
          <p:cNvSpPr/>
          <p:nvPr/>
        </p:nvSpPr>
        <p:spPr>
          <a:xfrm rot="5400000">
            <a:off x="5598319" y="3310731"/>
            <a:ext cx="5943600" cy="236538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2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5F3E8A6-9702-49E5-A235-4C57CD0B0263}" type="datetimeFigureOut">
              <a:rPr lang="en-GB" smtClean="0"/>
              <a:pPr/>
              <a:t>08/06/2011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873DB54-CACF-4FB4-BEBE-ABFE3E1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F3E8A6-9702-49E5-A235-4C57CD0B0263}" type="datetimeFigureOut">
              <a:rPr lang="en-GB" smtClean="0"/>
              <a:pPr/>
              <a:t>08/06/2011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3DB54-CACF-4FB4-BEBE-ABFE3E1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/>
          <p:cNvSpPr/>
          <p:nvPr/>
        </p:nvSpPr>
        <p:spPr>
          <a:xfrm>
            <a:off x="347663" y="363538"/>
            <a:ext cx="844073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28" charset="-128"/>
            </a:endParaRPr>
          </a:p>
        </p:txBody>
      </p:sp>
      <p:pic>
        <p:nvPicPr>
          <p:cNvPr id="5" name="Picture 13" descr="VerticalRigh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12000" y="457200"/>
            <a:ext cx="154622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 rot="5400000">
            <a:off x="4074319" y="3369469"/>
            <a:ext cx="5943600" cy="11906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28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28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F3E8A6-9702-49E5-A235-4C57CD0B0263}" type="datetimeFigureOut">
              <a:rPr lang="en-GB" smtClean="0"/>
              <a:pPr/>
              <a:t>08/06/2011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3DB54-CACF-4FB4-BEBE-ABFE3E1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F3E8A6-9702-49E5-A235-4C57CD0B0263}" type="datetimeFigureOut">
              <a:rPr lang="en-GB" smtClean="0"/>
              <a:pPr/>
              <a:t>08/06/2011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3DB54-CACF-4FB4-BEBE-ABFE3E1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-702468" y="3369468"/>
            <a:ext cx="5943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28" charset="-128"/>
            </a:endParaRPr>
          </a:p>
        </p:txBody>
      </p:sp>
      <p:pic>
        <p:nvPicPr>
          <p:cNvPr id="5" name="Picture 15" descr="EMODnet_coll_all.eps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3400" y="4876800"/>
            <a:ext cx="13065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575712"/>
            <a:ext cx="5791200" cy="1340467"/>
          </a:xfrm>
          <a:noFill/>
        </p:spPr>
        <p:txBody>
          <a:bodyPr/>
          <a:lstStyle>
            <a:lvl1pPr algn="l">
              <a:defRPr sz="4600" b="0" cap="none" baseline="0">
                <a:solidFill>
                  <a:schemeClr val="accent4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4980297"/>
            <a:ext cx="5791200" cy="810904"/>
          </a:xfrm>
        </p:spPr>
        <p:txBody>
          <a:bodyPr tIns="0" bIns="0">
            <a:normAutofit/>
          </a:bodyPr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F3E8A6-9702-49E5-A235-4C57CD0B0263}" type="datetimeFigureOut">
              <a:rPr lang="en-GB" smtClean="0"/>
              <a:pPr/>
              <a:t>08/06/2011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88" y="6492875"/>
            <a:ext cx="533400" cy="365125"/>
          </a:xfrm>
        </p:spPr>
        <p:txBody>
          <a:bodyPr tIns="45720" bIns="45720"/>
          <a:lstStyle>
            <a:lvl1pPr algn="ctr">
              <a:defRPr sz="1100" b="1">
                <a:solidFill>
                  <a:srgbClr val="A6A6A6"/>
                </a:solidFill>
              </a:defRPr>
            </a:lvl1pPr>
          </a:lstStyle>
          <a:p>
            <a:fld id="{1873DB54-CACF-4FB4-BEBE-ABFE3E1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F3E8A6-9702-49E5-A235-4C57CD0B0263}" type="datetimeFigureOut">
              <a:rPr lang="en-GB" smtClean="0"/>
              <a:pPr/>
              <a:t>08/06/2011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3DB54-CACF-4FB4-BEBE-ABFE3E1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689225" y="4287838"/>
            <a:ext cx="3767137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405288"/>
            <a:ext cx="3657600" cy="730415"/>
          </a:xfrm>
        </p:spPr>
        <p:txBody>
          <a:bodyPr tIns="0" bIns="0" anchor="ctr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3276599"/>
            <a:ext cx="3657600" cy="2849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405288"/>
            <a:ext cx="3657600" cy="730415"/>
          </a:xfrm>
        </p:spPr>
        <p:txBody>
          <a:bodyPr tIns="0" bIns="0" anchor="ctr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3276599"/>
            <a:ext cx="3657600" cy="28495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F3E8A6-9702-49E5-A235-4C57CD0B0263}" type="datetimeFigureOut">
              <a:rPr lang="en-GB" smtClean="0"/>
              <a:pPr/>
              <a:t>08/06/2011</a:t>
            </a:fld>
            <a:endParaRPr lang="en-GB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3DB54-CACF-4FB4-BEBE-ABFE3E1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5F3E8A6-9702-49E5-A235-4C57CD0B0263}" type="datetimeFigureOut">
              <a:rPr lang="en-GB" smtClean="0"/>
              <a:pPr/>
              <a:t>08/06/2011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873DB54-CACF-4FB4-BEBE-ABFE3E1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C5F3E8A6-9702-49E5-A235-4C57CD0B0263}" type="datetimeFigureOut">
              <a:rPr lang="en-GB" smtClean="0"/>
              <a:pPr/>
              <a:t>08/06/2011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873DB54-CACF-4FB4-BEBE-ABFE3E1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C5F3E8A6-9702-49E5-A235-4C57CD0B0263}" type="datetimeFigureOut">
              <a:rPr lang="en-GB" smtClean="0"/>
              <a:pPr/>
              <a:t>08/06/2011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1873DB54-CACF-4FB4-BEBE-ABFE3E1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F3E8A6-9702-49E5-A235-4C57CD0B0263}" type="datetimeFigureOut">
              <a:rPr lang="en-GB" smtClean="0"/>
              <a:pPr/>
              <a:t>08/06/2011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3DB54-CACF-4FB4-BEBE-ABFE3E1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79413" y="1176338"/>
            <a:ext cx="8307387" cy="9286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none"/>
        </p:style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0" y="2286000"/>
            <a:ext cx="6197600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9725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A6A6A6"/>
                </a:solidFill>
                <a:latin typeface="Calibri" pitchFamily="-28" charset="0"/>
              </a:defRPr>
            </a:lvl1pPr>
          </a:lstStyle>
          <a:p>
            <a:fld id="{C5F3E8A6-9702-49E5-A235-4C57CD0B0263}" type="datetimeFigureOut">
              <a:rPr lang="en-GB" smtClean="0"/>
              <a:pPr/>
              <a:t>08/06/2011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500" y="6492875"/>
            <a:ext cx="34163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A6A6A6"/>
                </a:solidFill>
                <a:latin typeface="Calibri" pitchFamily="-28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9413" y="6149975"/>
            <a:ext cx="533400" cy="365125"/>
          </a:xfrm>
          <a:prstGeom prst="rect">
            <a:avLst/>
          </a:prstGeom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1"/>
                </a:solidFill>
                <a:latin typeface="Calibri" pitchFamily="-28" charset="0"/>
              </a:defRPr>
            </a:lvl1pPr>
          </a:lstStyle>
          <a:p>
            <a:fld id="{1873DB54-CACF-4FB4-BEBE-ABFE3E155D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79413" y="766763"/>
            <a:ext cx="8307387" cy="119062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28" charset="-128"/>
            </a:endParaRPr>
          </a:p>
        </p:txBody>
      </p:sp>
      <p:pic>
        <p:nvPicPr>
          <p:cNvPr id="1032" name="Picture 12" descr="EMODnet_col_simple_vert.eps"/>
          <p:cNvPicPr>
            <a:picLocks noChangeAspect="1"/>
          </p:cNvPicPr>
          <p:nvPr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379413" y="288925"/>
            <a:ext cx="2654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 thruBlk="1"/>
  </p:transition>
  <p:txStyles>
    <p:titleStyle>
      <a:lvl1pPr marL="179388" indent="-179388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Calibri"/>
          <a:ea typeface="ＭＳ Ｐゴシック" pitchFamily="-28" charset="-128"/>
          <a:cs typeface="Calibri"/>
        </a:defRPr>
      </a:lvl1pPr>
      <a:lvl2pPr marL="179388" indent="-179388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-28" charset="0"/>
          <a:ea typeface="ＭＳ Ｐゴシック" pitchFamily="-28" charset="-128"/>
        </a:defRPr>
      </a:lvl2pPr>
      <a:lvl3pPr marL="179388" indent="-179388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-28" charset="0"/>
          <a:ea typeface="ＭＳ Ｐゴシック" pitchFamily="-28" charset="-128"/>
        </a:defRPr>
      </a:lvl3pPr>
      <a:lvl4pPr marL="179388" indent="-179388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-28" charset="0"/>
          <a:ea typeface="ＭＳ Ｐゴシック" pitchFamily="-28" charset="-128"/>
        </a:defRPr>
      </a:lvl4pPr>
      <a:lvl5pPr marL="179388" indent="-179388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-28" charset="0"/>
          <a:ea typeface="ＭＳ Ｐゴシック" pitchFamily="-28" charset="-128"/>
        </a:defRPr>
      </a:lvl5pPr>
      <a:lvl6pPr marL="457200" algn="r" rtl="0" eaLnBrk="1" fontAlgn="base" hangingPunct="1">
        <a:lnSpc>
          <a:spcPts val="5400"/>
        </a:lnSpc>
        <a:spcBef>
          <a:spcPct val="0"/>
        </a:spcBef>
        <a:spcAft>
          <a:spcPct val="0"/>
        </a:spcAft>
        <a:defRPr sz="3600" b="1">
          <a:solidFill>
            <a:srgbClr val="06192F"/>
          </a:solidFill>
          <a:latin typeface="Calibri" pitchFamily="-28" charset="0"/>
          <a:ea typeface="ＭＳ Ｐゴシック" pitchFamily="-28" charset="-128"/>
        </a:defRPr>
      </a:lvl6pPr>
      <a:lvl7pPr marL="914400" algn="r" rtl="0" eaLnBrk="1" fontAlgn="base" hangingPunct="1">
        <a:lnSpc>
          <a:spcPts val="5400"/>
        </a:lnSpc>
        <a:spcBef>
          <a:spcPct val="0"/>
        </a:spcBef>
        <a:spcAft>
          <a:spcPct val="0"/>
        </a:spcAft>
        <a:defRPr sz="3600" b="1">
          <a:solidFill>
            <a:srgbClr val="06192F"/>
          </a:solidFill>
          <a:latin typeface="Calibri" pitchFamily="-28" charset="0"/>
          <a:ea typeface="ＭＳ Ｐゴシック" pitchFamily="-28" charset="-128"/>
        </a:defRPr>
      </a:lvl7pPr>
      <a:lvl8pPr marL="1371600" algn="r" rtl="0" eaLnBrk="1" fontAlgn="base" hangingPunct="1">
        <a:lnSpc>
          <a:spcPts val="5400"/>
        </a:lnSpc>
        <a:spcBef>
          <a:spcPct val="0"/>
        </a:spcBef>
        <a:spcAft>
          <a:spcPct val="0"/>
        </a:spcAft>
        <a:defRPr sz="3600" b="1">
          <a:solidFill>
            <a:srgbClr val="06192F"/>
          </a:solidFill>
          <a:latin typeface="Calibri" pitchFamily="-28" charset="0"/>
          <a:ea typeface="ＭＳ Ｐゴシック" pitchFamily="-28" charset="-128"/>
        </a:defRPr>
      </a:lvl8pPr>
      <a:lvl9pPr marL="1828800" algn="r" rtl="0" eaLnBrk="1" fontAlgn="base" hangingPunct="1">
        <a:lnSpc>
          <a:spcPts val="5400"/>
        </a:lnSpc>
        <a:spcBef>
          <a:spcPct val="0"/>
        </a:spcBef>
        <a:spcAft>
          <a:spcPct val="0"/>
        </a:spcAft>
        <a:defRPr sz="3600" b="1">
          <a:solidFill>
            <a:srgbClr val="06192F"/>
          </a:solidFill>
          <a:latin typeface="Calibri" pitchFamily="-28" charset="0"/>
          <a:ea typeface="ＭＳ Ｐゴシック" pitchFamily="-28" charset="-128"/>
        </a:defRPr>
      </a:lvl9pPr>
    </p:titleStyle>
    <p:bodyStyle>
      <a:lvl1pPr marL="282575" indent="-282575" algn="l" rtl="0" eaLnBrk="1" fontAlgn="base" hangingPunct="1">
        <a:spcBef>
          <a:spcPts val="1800"/>
        </a:spcBef>
        <a:spcAft>
          <a:spcPct val="0"/>
        </a:spcAft>
        <a:buClr>
          <a:srgbClr val="0A2646"/>
        </a:buClr>
        <a:buSzPct val="75000"/>
        <a:buFont typeface="Wingdings" pitchFamily="-28" charset="2"/>
        <a:buChar char="n"/>
        <a:defRPr sz="2000" kern="1200">
          <a:solidFill>
            <a:srgbClr val="262626"/>
          </a:solidFill>
          <a:latin typeface="Calibri"/>
          <a:ea typeface="ＭＳ Ｐゴシック" pitchFamily="-28" charset="-128"/>
          <a:cs typeface="Calibri"/>
        </a:defRPr>
      </a:lvl1pPr>
      <a:lvl2pPr marL="577850" indent="-295275" algn="l" rtl="0" eaLnBrk="1" fontAlgn="base" hangingPunct="1">
        <a:spcBef>
          <a:spcPts val="600"/>
        </a:spcBef>
        <a:spcAft>
          <a:spcPct val="0"/>
        </a:spcAft>
        <a:buClr>
          <a:srgbClr val="0A2646"/>
        </a:buClr>
        <a:buSzPct val="75000"/>
        <a:buFont typeface="Wingdings" pitchFamily="-28" charset="2"/>
        <a:buChar char="n"/>
        <a:defRPr kern="1200">
          <a:solidFill>
            <a:srgbClr val="262626"/>
          </a:solidFill>
          <a:latin typeface="Calibri"/>
          <a:ea typeface="ＭＳ Ｐゴシック" pitchFamily="-28" charset="-128"/>
          <a:cs typeface="Calibri"/>
        </a:defRPr>
      </a:lvl2pPr>
      <a:lvl3pPr marL="860425" indent="-282575" algn="l" rtl="0" eaLnBrk="1" fontAlgn="base" hangingPunct="1">
        <a:spcBef>
          <a:spcPts val="600"/>
        </a:spcBef>
        <a:spcAft>
          <a:spcPct val="0"/>
        </a:spcAft>
        <a:buClr>
          <a:srgbClr val="0A2646"/>
        </a:buClr>
        <a:buSzPct val="75000"/>
        <a:buFont typeface="Wingdings" pitchFamily="-28" charset="2"/>
        <a:buChar char="n"/>
        <a:defRPr kern="1200">
          <a:solidFill>
            <a:srgbClr val="262626"/>
          </a:solidFill>
          <a:latin typeface="Calibri"/>
          <a:ea typeface="ＭＳ Ｐゴシック" pitchFamily="-28" charset="-128"/>
          <a:cs typeface="Calibri"/>
        </a:defRPr>
      </a:lvl3pPr>
      <a:lvl4pPr marL="1143000" indent="-282575" algn="l" rtl="0" eaLnBrk="1" fontAlgn="base" hangingPunct="1">
        <a:spcBef>
          <a:spcPts val="600"/>
        </a:spcBef>
        <a:spcAft>
          <a:spcPct val="0"/>
        </a:spcAft>
        <a:buClr>
          <a:srgbClr val="0A2646"/>
        </a:buClr>
        <a:buSzPct val="75000"/>
        <a:buFont typeface="Wingdings" pitchFamily="-28" charset="2"/>
        <a:buChar char="n"/>
        <a:defRPr kern="1200">
          <a:solidFill>
            <a:srgbClr val="262626"/>
          </a:solidFill>
          <a:latin typeface="Calibri"/>
          <a:ea typeface="ＭＳ Ｐゴシック" pitchFamily="-28" charset="-128"/>
          <a:cs typeface="Calibri"/>
        </a:defRPr>
      </a:lvl4pPr>
      <a:lvl5pPr marL="1425575" indent="-282575" algn="l" rtl="0" eaLnBrk="1" fontAlgn="base" hangingPunct="1">
        <a:spcBef>
          <a:spcPts val="600"/>
        </a:spcBef>
        <a:spcAft>
          <a:spcPct val="0"/>
        </a:spcAft>
        <a:buClr>
          <a:srgbClr val="0A2646"/>
        </a:buClr>
        <a:buSzPct val="75000"/>
        <a:buFont typeface="Wingdings" pitchFamily="-28" charset="2"/>
        <a:buChar char="n"/>
        <a:defRPr kern="1200">
          <a:solidFill>
            <a:srgbClr val="262626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Physics Portal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MODEG Feedback, June 8 2011</a:t>
            </a:r>
            <a:endParaRPr lang="en-GB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[Infrastructure – standards, compatibility, sustainability]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</a:t>
            </a:r>
            <a:r>
              <a:rPr lang="en-GB" dirty="0" err="1" smtClean="0"/>
              <a:t>EuroGOOS</a:t>
            </a:r>
            <a:r>
              <a:rPr lang="en-GB" dirty="0" smtClean="0"/>
              <a:t>, </a:t>
            </a:r>
            <a:r>
              <a:rPr lang="en-GB" dirty="0" err="1" smtClean="0"/>
              <a:t>MyOcean</a:t>
            </a:r>
            <a:r>
              <a:rPr lang="en-GB" dirty="0" smtClean="0"/>
              <a:t> and SeaDataNet is a good basis</a:t>
            </a:r>
          </a:p>
          <a:p>
            <a:r>
              <a:rPr lang="en-GB" dirty="0" smtClean="0"/>
              <a:t>Has to be flexible in design to allow for the new </a:t>
            </a:r>
            <a:r>
              <a:rPr lang="en-GB" dirty="0" smtClean="0"/>
              <a:t>dimensions (i.e. 3D) </a:t>
            </a:r>
            <a:r>
              <a:rPr lang="en-GB" dirty="0" smtClean="0"/>
              <a:t>of data and real time aspect</a:t>
            </a:r>
          </a:p>
          <a:p>
            <a:r>
              <a:rPr lang="en-GB" dirty="0" smtClean="0"/>
              <a:t>Challenge will be how you display the different </a:t>
            </a:r>
            <a:r>
              <a:rPr lang="en-GB" dirty="0" smtClean="0"/>
              <a:t>real-time/historic </a:t>
            </a:r>
            <a:r>
              <a:rPr lang="en-GB" dirty="0" smtClean="0"/>
              <a:t>information </a:t>
            </a:r>
            <a:r>
              <a:rPr lang="en-GB" dirty="0" smtClean="0"/>
              <a:t>coming from the different portals </a:t>
            </a:r>
            <a:r>
              <a:rPr lang="en-GB" dirty="0" smtClean="0"/>
              <a:t>in one consistent and understandable way</a:t>
            </a:r>
          </a:p>
          <a:p>
            <a:r>
              <a:rPr lang="en-GB" b="1" dirty="0" smtClean="0"/>
              <a:t>Version control </a:t>
            </a:r>
            <a:r>
              <a:rPr lang="en-GB" dirty="0" smtClean="0"/>
              <a:t>will be very important (</a:t>
            </a:r>
            <a:r>
              <a:rPr lang="en-GB" dirty="0" err="1" smtClean="0"/>
              <a:t>hindcasting</a:t>
            </a:r>
            <a:r>
              <a:rPr lang="en-GB" dirty="0" smtClean="0"/>
              <a:t> etc. may produce multiple versions)</a:t>
            </a:r>
          </a:p>
          <a:p>
            <a:endParaRPr lang="en-GB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[Data – Access, gaps, issues]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Strengthen the regional portals to facilitate delivery of data into system</a:t>
            </a:r>
          </a:p>
          <a:p>
            <a:r>
              <a:rPr lang="en-GB" b="1" dirty="0" smtClean="0"/>
              <a:t>Archiving</a:t>
            </a:r>
            <a:r>
              <a:rPr lang="en-GB" dirty="0" smtClean="0"/>
              <a:t> (of real </a:t>
            </a:r>
            <a:r>
              <a:rPr lang="en-GB" dirty="0" smtClean="0"/>
              <a:t>time data) </a:t>
            </a:r>
            <a:r>
              <a:rPr lang="en-GB" dirty="0" smtClean="0"/>
              <a:t>will be an issue, how will this be managed?</a:t>
            </a:r>
          </a:p>
          <a:p>
            <a:r>
              <a:rPr lang="en-GB" b="1" dirty="0" smtClean="0"/>
              <a:t>Volumes of data </a:t>
            </a:r>
            <a:r>
              <a:rPr lang="en-GB" dirty="0" smtClean="0"/>
              <a:t>(orders of magnitude larger)</a:t>
            </a:r>
          </a:p>
          <a:p>
            <a:r>
              <a:rPr lang="en-GB" dirty="0" smtClean="0"/>
              <a:t>Helpful to show:</a:t>
            </a:r>
          </a:p>
          <a:p>
            <a:pPr lvl="1"/>
            <a:r>
              <a:rPr lang="en-GB" dirty="0" smtClean="0"/>
              <a:t>Data available to project</a:t>
            </a:r>
          </a:p>
          <a:p>
            <a:pPr lvl="1"/>
            <a:r>
              <a:rPr lang="en-GB" dirty="0" smtClean="0"/>
              <a:t>Data available in general</a:t>
            </a:r>
          </a:p>
          <a:p>
            <a:pPr lvl="1"/>
            <a:r>
              <a:rPr lang="en-GB" dirty="0" smtClean="0"/>
              <a:t>Data existing but not available </a:t>
            </a:r>
          </a:p>
          <a:p>
            <a:pPr lvl="1"/>
            <a:r>
              <a:rPr lang="en-GB" dirty="0" smtClean="0"/>
              <a:t>Data gaps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[Data – Access, gaps, issues]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 mark over </a:t>
            </a:r>
            <a:r>
              <a:rPr lang="en-GB" b="1" dirty="0" smtClean="0"/>
              <a:t>data access through licence </a:t>
            </a:r>
            <a:r>
              <a:rPr lang="en-GB" dirty="0" smtClean="0"/>
              <a:t>as it will be a combination of sub-portal i.e. SDN, </a:t>
            </a:r>
            <a:r>
              <a:rPr lang="en-GB" dirty="0" err="1" smtClean="0"/>
              <a:t>MyOcean</a:t>
            </a:r>
            <a:r>
              <a:rPr lang="en-GB" dirty="0" smtClean="0"/>
              <a:t> – how will this be managed and understood? </a:t>
            </a:r>
          </a:p>
          <a:p>
            <a:r>
              <a:rPr lang="en-GB" dirty="0" smtClean="0"/>
              <a:t>Suggest ‘one’ licence that covers all products and is a combination of the sub-portal licence arrangements?</a:t>
            </a:r>
          </a:p>
          <a:p>
            <a:r>
              <a:rPr lang="en-GB" dirty="0" smtClean="0"/>
              <a:t>Data quality: will be automated on real-time and is flagged and exists for historical, might need some focus on Waves as this is not part of </a:t>
            </a:r>
            <a:r>
              <a:rPr lang="en-GB" dirty="0" err="1" smtClean="0"/>
              <a:t>MyOcean</a:t>
            </a:r>
            <a:endParaRPr lang="en-GB" dirty="0" smtClean="0"/>
          </a:p>
          <a:p>
            <a:r>
              <a:rPr lang="en-GB" dirty="0" smtClean="0"/>
              <a:t>GMES satellite datasets would be nice link in future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[Data – Portal Products]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Machine to machine </a:t>
            </a:r>
            <a:r>
              <a:rPr lang="en-GB" dirty="0" smtClean="0"/>
              <a:t>portal is more appropriate (secondary aspect will be ‘human’ interface portal), this will need a rethink for the shopping basket aspect for real time </a:t>
            </a:r>
            <a:r>
              <a:rPr lang="en-GB" dirty="0" smtClean="0"/>
              <a:t>activity</a:t>
            </a:r>
            <a:endParaRPr lang="en-GB" dirty="0" smtClean="0"/>
          </a:p>
          <a:p>
            <a:r>
              <a:rPr lang="en-GB" dirty="0" smtClean="0"/>
              <a:t>Real </a:t>
            </a:r>
            <a:r>
              <a:rPr lang="en-GB" dirty="0" smtClean="0"/>
              <a:t>time chemical data (nutrients) is a new dimension</a:t>
            </a:r>
          </a:p>
          <a:p>
            <a:r>
              <a:rPr lang="en-GB" dirty="0" smtClean="0"/>
              <a:t>Easy </a:t>
            </a:r>
            <a:r>
              <a:rPr lang="en-GB" dirty="0" smtClean="0"/>
              <a:t>download</a:t>
            </a:r>
          </a:p>
          <a:p>
            <a:r>
              <a:rPr lang="en-GB" dirty="0" smtClean="0"/>
              <a:t>Aggregated datasets would be nice in </a:t>
            </a:r>
            <a:r>
              <a:rPr lang="en-GB" dirty="0" smtClean="0"/>
              <a:t>future</a:t>
            </a:r>
            <a:endParaRPr lang="en-GB" dirty="0" smtClean="0"/>
          </a:p>
          <a:p>
            <a:r>
              <a:rPr lang="en-GB" b="1" dirty="0" smtClean="0"/>
              <a:t>Time series (of grids) </a:t>
            </a:r>
            <a:r>
              <a:rPr lang="en-GB" dirty="0" smtClean="0"/>
              <a:t>is most probable product, more simulation </a:t>
            </a:r>
            <a:r>
              <a:rPr lang="en-GB" dirty="0" smtClean="0"/>
              <a:t>based</a:t>
            </a:r>
            <a:endParaRPr lang="en-GB" dirty="0" smtClean="0"/>
          </a:p>
          <a:p>
            <a:r>
              <a:rPr lang="en-GB" dirty="0" smtClean="0"/>
              <a:t>Map products will not be appropriate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emd_theme">
  <a:themeElements>
    <a:clrScheme name="emodnet1">
      <a:dk1>
        <a:sysClr val="windowText" lastClr="000000"/>
      </a:dk1>
      <a:lt1>
        <a:sysClr val="window" lastClr="FFFFFF"/>
      </a:lt1>
      <a:dk2>
        <a:srgbClr val="1C5696"/>
      </a:dk2>
      <a:lt2>
        <a:srgbClr val="C2D4E5"/>
      </a:lt2>
      <a:accent1>
        <a:srgbClr val="EB9A39"/>
      </a:accent1>
      <a:accent2>
        <a:srgbClr val="536EA5"/>
      </a:accent2>
      <a:accent3>
        <a:srgbClr val="7E9DC6"/>
      </a:accent3>
      <a:accent4>
        <a:srgbClr val="354E6B"/>
      </a:accent4>
      <a:accent5>
        <a:srgbClr val="596F8A"/>
      </a:accent5>
      <a:accent6>
        <a:srgbClr val="829EB3"/>
      </a:accent6>
      <a:hlink>
        <a:srgbClr val="CC8021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emd_theme</Template>
  <TotalTime>219</TotalTime>
  <Words>325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emd_theme</vt:lpstr>
      <vt:lpstr>Physics Portal</vt:lpstr>
      <vt:lpstr>[Infrastructure – standards, compatibility, sustainability]</vt:lpstr>
      <vt:lpstr>[Data – Access, gaps, issues]</vt:lpstr>
      <vt:lpstr>[Data – Access, gaps, issues]</vt:lpstr>
      <vt:lpstr>[Data – Portal Products]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Portal</dc:title>
  <dc:creator>NeilH</dc:creator>
  <cp:lastModifiedBy>NeilH</cp:lastModifiedBy>
  <cp:revision>20</cp:revision>
  <dcterms:created xsi:type="dcterms:W3CDTF">2011-06-07T12:08:39Z</dcterms:created>
  <dcterms:modified xsi:type="dcterms:W3CDTF">2011-06-08T08:27:20Z</dcterms:modified>
</cp:coreProperties>
</file>