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sldIdLst>
    <p:sldId id="304" r:id="rId2"/>
    <p:sldId id="352" r:id="rId3"/>
    <p:sldId id="369" r:id="rId4"/>
    <p:sldId id="368" r:id="rId5"/>
    <p:sldId id="367" r:id="rId6"/>
    <p:sldId id="370" r:id="rId7"/>
    <p:sldId id="354" r:id="rId8"/>
    <p:sldId id="364" r:id="rId9"/>
    <p:sldId id="373" r:id="rId10"/>
    <p:sldId id="371" r:id="rId11"/>
    <p:sldId id="378" r:id="rId12"/>
    <p:sldId id="375" r:id="rId13"/>
    <p:sldId id="376" r:id="rId14"/>
    <p:sldId id="377" r:id="rId15"/>
    <p:sldId id="374" r:id="rId16"/>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Simon" initials="C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8770" autoAdjust="0"/>
  </p:normalViewPr>
  <p:slideViewPr>
    <p:cSldViewPr snapToGrid="0">
      <p:cViewPr varScale="1">
        <p:scale>
          <a:sx n="35" d="100"/>
          <a:sy n="35" d="100"/>
        </p:scale>
        <p:origin x="1554" y="24"/>
      </p:cViewPr>
      <p:guideLst>
        <p:guide orient="horz" pos="2160"/>
        <p:guide pos="2880"/>
      </p:guideLst>
    </p:cSldViewPr>
  </p:slideViewPr>
  <p:notesTextViewPr>
    <p:cViewPr>
      <p:scale>
        <a:sx n="1" d="1"/>
        <a:sy n="1" d="1"/>
      </p:scale>
      <p:origin x="0" y="0"/>
    </p:cViewPr>
  </p:notesTextViewPr>
  <p:sorterViewPr>
    <p:cViewPr>
      <p:scale>
        <a:sx n="100" d="100"/>
        <a:sy n="100" d="100"/>
      </p:scale>
      <p:origin x="0" y="-10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48B01610-A500-4D62-8D94-B30043D1839C}" type="datetimeFigureOut">
              <a:rPr lang="en-US" smtClean="0"/>
              <a:t>08-Feb-18</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C05619C5-AB92-4CC6-9607-64E0C5D957EE}" type="slidenum">
              <a:rPr lang="en-US" smtClean="0"/>
              <a:t>‹#›</a:t>
            </a:fld>
            <a:endParaRPr lang="en-US"/>
          </a:p>
        </p:txBody>
      </p:sp>
    </p:spTree>
    <p:extLst>
      <p:ext uri="{BB962C8B-B14F-4D97-AF65-F5344CB8AC3E}">
        <p14:creationId xmlns:p14="http://schemas.microsoft.com/office/powerpoint/2010/main" val="3699365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tx2"/>
                </a:solidFill>
              </a:rPr>
              <a:t>EOOS Steering Group : Tasked with developing the Strategy and Implementation Plan (led by co-Chairs)</a:t>
            </a:r>
            <a:endParaRPr lang="en-US" sz="1800" dirty="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C05619C5-AB92-4CC6-9607-64E0C5D957EE}" type="slidenum">
              <a:rPr lang="en-US" smtClean="0"/>
              <a:t>1</a:t>
            </a:fld>
            <a:endParaRPr lang="en-US"/>
          </a:p>
        </p:txBody>
      </p:sp>
    </p:spTree>
    <p:extLst>
      <p:ext uri="{BB962C8B-B14F-4D97-AF65-F5344CB8AC3E}">
        <p14:creationId xmlns:p14="http://schemas.microsoft.com/office/powerpoint/2010/main" val="1371400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EOOS will also create a framework for wider time series where regular measurements are taken of ocean variables (e.g. biological time-series stations) that have a societal relevance for understanding the ocean system, specific monitoring or assessment needs at local, national or other levels, or that serve a particular stakeholder need e.g. data for industry activities. EOOS will provide a framework for an innovative, adaptable ocean observing system that can respond to new needs, apply emerging technology and invest in observations that may currently have a low feasibility (low Technology Readiness Level, TRL) but would have a high societal impact. </a:t>
            </a:r>
            <a:endParaRPr lang="en-US" dirty="0"/>
          </a:p>
        </p:txBody>
      </p:sp>
      <p:sp>
        <p:nvSpPr>
          <p:cNvPr id="4" name="Slide Number Placeholder 3"/>
          <p:cNvSpPr>
            <a:spLocks noGrp="1"/>
          </p:cNvSpPr>
          <p:nvPr>
            <p:ph type="sldNum" sz="quarter" idx="10"/>
          </p:nvPr>
        </p:nvSpPr>
        <p:spPr/>
        <p:txBody>
          <a:bodyPr/>
          <a:lstStyle/>
          <a:p>
            <a:fld id="{242418D3-4148-4196-B27B-54E8A2862A8E}" type="slidenum">
              <a:rPr lang="en-IE" smtClean="0"/>
              <a:t>10</a:t>
            </a:fld>
            <a:endParaRPr lang="en-IE" dirty="0"/>
          </a:p>
        </p:txBody>
      </p:sp>
    </p:spTree>
    <p:extLst>
      <p:ext uri="{BB962C8B-B14F-4D97-AF65-F5344CB8AC3E}">
        <p14:creationId xmlns:p14="http://schemas.microsoft.com/office/powerpoint/2010/main" val="3611270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a:t>
            </a:r>
            <a:r>
              <a:rPr lang="en-US" baseline="0" dirty="0"/>
              <a:t> process for stakeholder input, co-creation of implementation actions</a:t>
            </a:r>
            <a:endParaRPr lang="en-US" dirty="0"/>
          </a:p>
        </p:txBody>
      </p:sp>
      <p:sp>
        <p:nvSpPr>
          <p:cNvPr id="4" name="Slide Number Placeholder 3"/>
          <p:cNvSpPr>
            <a:spLocks noGrp="1"/>
          </p:cNvSpPr>
          <p:nvPr>
            <p:ph type="sldNum" sz="quarter" idx="10"/>
          </p:nvPr>
        </p:nvSpPr>
        <p:spPr/>
        <p:txBody>
          <a:bodyPr/>
          <a:lstStyle/>
          <a:p>
            <a:fld id="{242418D3-4148-4196-B27B-54E8A2862A8E}" type="slidenum">
              <a:rPr lang="en-IE" smtClean="0"/>
              <a:t>11</a:t>
            </a:fld>
            <a:endParaRPr lang="en-IE" dirty="0"/>
          </a:p>
        </p:txBody>
      </p:sp>
    </p:spTree>
    <p:extLst>
      <p:ext uri="{BB962C8B-B14F-4D97-AF65-F5344CB8AC3E}">
        <p14:creationId xmlns:p14="http://schemas.microsoft.com/office/powerpoint/2010/main" val="4012187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EOOS is a framework not a member organization aiming to help coordinate, advance and innovate European capability. </a:t>
            </a:r>
            <a:r>
              <a:rPr lang="en-GB" sz="1200" kern="1200" dirty="0">
                <a:solidFill>
                  <a:schemeClr val="tx1"/>
                </a:solidFill>
                <a:effectLst/>
                <a:latin typeface="+mn-lt"/>
                <a:ea typeface="+mn-ea"/>
                <a:cs typeface="+mn-cs"/>
              </a:rPr>
              <a:t>In its initial stages, EOOS coordination has been promoted and taken forward by EuroGOOS and European Marine Board through the establishment of the EOOS steering group.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EOOS stakeholder consultation included further feedback on potential </a:t>
            </a:r>
            <a:r>
              <a:rPr lang="en-US" sz="1200" kern="1200" dirty="0">
                <a:solidFill>
                  <a:schemeClr val="tx1"/>
                </a:solidFill>
                <a:effectLst/>
                <a:latin typeface="+mn-lt"/>
                <a:ea typeface="+mn-ea"/>
                <a:cs typeface="+mn-cs"/>
              </a:rPr>
              <a:t>governance models for EOOS. The majority of the respondents indicated a preference for a bottom-up governance model with light strategic coordination and strong member state and stakeholder involvement.</a:t>
            </a:r>
          </a:p>
          <a:p>
            <a:endParaRPr lang="en-US" dirty="0"/>
          </a:p>
        </p:txBody>
      </p:sp>
      <p:sp>
        <p:nvSpPr>
          <p:cNvPr id="4" name="Slide Number Placeholder 3"/>
          <p:cNvSpPr>
            <a:spLocks noGrp="1"/>
          </p:cNvSpPr>
          <p:nvPr>
            <p:ph type="sldNum" sz="quarter" idx="10"/>
          </p:nvPr>
        </p:nvSpPr>
        <p:spPr/>
        <p:txBody>
          <a:bodyPr/>
          <a:lstStyle/>
          <a:p>
            <a:fld id="{242418D3-4148-4196-B27B-54E8A2862A8E}" type="slidenum">
              <a:rPr lang="en-IE" smtClean="0"/>
              <a:t>12</a:t>
            </a:fld>
            <a:endParaRPr lang="en-IE" dirty="0"/>
          </a:p>
        </p:txBody>
      </p:sp>
    </p:spTree>
    <p:extLst>
      <p:ext uri="{BB962C8B-B14F-4D97-AF65-F5344CB8AC3E}">
        <p14:creationId xmlns:p14="http://schemas.microsoft.com/office/powerpoint/2010/main" val="2862135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EOOS is a framework not a member organization aiming to help coordinate, advance and innovate European capability. </a:t>
            </a:r>
            <a:r>
              <a:rPr lang="en-GB" sz="1200" kern="1200" dirty="0">
                <a:solidFill>
                  <a:schemeClr val="tx1"/>
                </a:solidFill>
                <a:effectLst/>
                <a:latin typeface="+mn-lt"/>
                <a:ea typeface="+mn-ea"/>
                <a:cs typeface="+mn-cs"/>
              </a:rPr>
              <a:t>In its initial stages, EOOS coordination has been promoted and taken forward by EuroGOOS and European Marine Board through the establishment of the EOOS steering group.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EOOS stakeholder consultation included further feedback on potential </a:t>
            </a:r>
            <a:r>
              <a:rPr lang="en-US" sz="1200" kern="1200" dirty="0">
                <a:solidFill>
                  <a:schemeClr val="tx1"/>
                </a:solidFill>
                <a:effectLst/>
                <a:latin typeface="+mn-lt"/>
                <a:ea typeface="+mn-ea"/>
                <a:cs typeface="+mn-cs"/>
              </a:rPr>
              <a:t>governance models for EOOS. The majority of the respondents indicated a preference for a bottom-up governance model with light strategic coordination and strong member state and stakeholder involvement.</a:t>
            </a:r>
          </a:p>
          <a:p>
            <a:endParaRPr lang="en-US" dirty="0"/>
          </a:p>
        </p:txBody>
      </p:sp>
      <p:sp>
        <p:nvSpPr>
          <p:cNvPr id="4" name="Slide Number Placeholder 3"/>
          <p:cNvSpPr>
            <a:spLocks noGrp="1"/>
          </p:cNvSpPr>
          <p:nvPr>
            <p:ph type="sldNum" sz="quarter" idx="10"/>
          </p:nvPr>
        </p:nvSpPr>
        <p:spPr/>
        <p:txBody>
          <a:bodyPr/>
          <a:lstStyle/>
          <a:p>
            <a:fld id="{242418D3-4148-4196-B27B-54E8A2862A8E}" type="slidenum">
              <a:rPr lang="en-IE" smtClean="0"/>
              <a:t>13</a:t>
            </a:fld>
            <a:endParaRPr lang="en-IE" dirty="0"/>
          </a:p>
        </p:txBody>
      </p:sp>
    </p:spTree>
    <p:extLst>
      <p:ext uri="{BB962C8B-B14F-4D97-AF65-F5344CB8AC3E}">
        <p14:creationId xmlns:p14="http://schemas.microsoft.com/office/powerpoint/2010/main" val="130155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EOOS is a framework not a member organization aiming to help coordinate, advance and innovate European capability. </a:t>
            </a:r>
            <a:r>
              <a:rPr lang="en-GB" sz="1200" kern="1200" dirty="0">
                <a:solidFill>
                  <a:schemeClr val="tx1"/>
                </a:solidFill>
                <a:effectLst/>
                <a:latin typeface="+mn-lt"/>
                <a:ea typeface="+mn-ea"/>
                <a:cs typeface="+mn-cs"/>
              </a:rPr>
              <a:t>In its initial stages, EOOS coordination has been promoted and taken forward by EuroGOOS and European Marine Board through the establishment of the EOOS steering group.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EOOS stakeholder consultation included further feedback on potential </a:t>
            </a:r>
            <a:r>
              <a:rPr lang="en-US" sz="1200" kern="1200" dirty="0">
                <a:solidFill>
                  <a:schemeClr val="tx1"/>
                </a:solidFill>
                <a:effectLst/>
                <a:latin typeface="+mn-lt"/>
                <a:ea typeface="+mn-ea"/>
                <a:cs typeface="+mn-cs"/>
              </a:rPr>
              <a:t>governance models for EOOS. The majority of the respondents indicated a preference for a bottom-up governance model with light strategic coordination and strong member state and stakeholder involvement.</a:t>
            </a:r>
          </a:p>
          <a:p>
            <a:endParaRPr lang="en-US" dirty="0"/>
          </a:p>
        </p:txBody>
      </p:sp>
      <p:sp>
        <p:nvSpPr>
          <p:cNvPr id="4" name="Slide Number Placeholder 3"/>
          <p:cNvSpPr>
            <a:spLocks noGrp="1"/>
          </p:cNvSpPr>
          <p:nvPr>
            <p:ph type="sldNum" sz="quarter" idx="10"/>
          </p:nvPr>
        </p:nvSpPr>
        <p:spPr/>
        <p:txBody>
          <a:bodyPr/>
          <a:lstStyle/>
          <a:p>
            <a:fld id="{242418D3-4148-4196-B27B-54E8A2862A8E}" type="slidenum">
              <a:rPr lang="en-IE" smtClean="0"/>
              <a:t>14</a:t>
            </a:fld>
            <a:endParaRPr lang="en-IE" dirty="0"/>
          </a:p>
        </p:txBody>
      </p:sp>
    </p:spTree>
    <p:extLst>
      <p:ext uri="{BB962C8B-B14F-4D97-AF65-F5344CB8AC3E}">
        <p14:creationId xmlns:p14="http://schemas.microsoft.com/office/powerpoint/2010/main" val="3863003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418D3-4148-4196-B27B-54E8A2862A8E}" type="slidenum">
              <a:rPr lang="en-IE" smtClean="0"/>
              <a:t>15</a:t>
            </a:fld>
            <a:endParaRPr lang="en-IE" dirty="0"/>
          </a:p>
        </p:txBody>
      </p:sp>
    </p:spTree>
    <p:extLst>
      <p:ext uri="{BB962C8B-B14F-4D97-AF65-F5344CB8AC3E}">
        <p14:creationId xmlns:p14="http://schemas.microsoft.com/office/powerpoint/2010/main" val="370142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working draft will be available for open stakeholder consultation by the EOOS Forum on 8 March 2018, for finalization by the EOOS Conference on 21-23 November 2018.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Stakeholders are a central component of EOOS, driving its development, informing on the latest innovations and implementing actions. The EOOS Consultation Document specifies </a:t>
            </a:r>
            <a:r>
              <a:rPr lang="en-US" sz="1200" i="1" kern="1200" dirty="0">
                <a:solidFill>
                  <a:schemeClr val="tx1"/>
                </a:solidFill>
                <a:effectLst/>
                <a:latin typeface="+mn-lt"/>
                <a:ea typeface="+mn-ea"/>
                <a:cs typeface="+mn-cs"/>
              </a:rPr>
              <a:t>“EOOS is intrinsically a bottom-up process, elements of which are already taking place at various geographical scales.”</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C05619C5-AB92-4CC6-9607-64E0C5D957EE}" type="slidenum">
              <a:rPr lang="en-US" smtClean="0"/>
              <a:t>2</a:t>
            </a:fld>
            <a:endParaRPr lang="en-US"/>
          </a:p>
        </p:txBody>
      </p:sp>
    </p:spTree>
    <p:extLst>
      <p:ext uri="{BB962C8B-B14F-4D97-AF65-F5344CB8AC3E}">
        <p14:creationId xmlns:p14="http://schemas.microsoft.com/office/powerpoint/2010/main" val="66094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a:t>Why is this end-to-end coordination needed?</a:t>
            </a:r>
          </a:p>
          <a:p>
            <a:endParaRPr lang="en-US" dirty="0"/>
          </a:p>
        </p:txBody>
      </p:sp>
      <p:sp>
        <p:nvSpPr>
          <p:cNvPr id="4" name="Slide Number Placeholder 3"/>
          <p:cNvSpPr>
            <a:spLocks noGrp="1"/>
          </p:cNvSpPr>
          <p:nvPr>
            <p:ph type="sldNum" sz="quarter" idx="10"/>
          </p:nvPr>
        </p:nvSpPr>
        <p:spPr/>
        <p:txBody>
          <a:bodyPr/>
          <a:lstStyle/>
          <a:p>
            <a:fld id="{C05619C5-AB92-4CC6-9607-64E0C5D957EE}" type="slidenum">
              <a:rPr lang="en-US" smtClean="0"/>
              <a:t>3</a:t>
            </a:fld>
            <a:endParaRPr lang="en-US"/>
          </a:p>
        </p:txBody>
      </p:sp>
    </p:spTree>
    <p:extLst>
      <p:ext uri="{BB962C8B-B14F-4D97-AF65-F5344CB8AC3E}">
        <p14:creationId xmlns:p14="http://schemas.microsoft.com/office/powerpoint/2010/main" val="3575774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Bottom line: Cost-effectiveness and societal value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a:t>
            </a:r>
            <a:r>
              <a:rPr lang="en-US" sz="1200" i="1" dirty="0">
                <a:solidFill>
                  <a:schemeClr val="tx2"/>
                </a:solidFill>
              </a:rPr>
              <a:t>In the EU, 50% national budgets for marine science on operating and replacing marine infrastructure assets</a:t>
            </a:r>
            <a:r>
              <a:rPr lang="en-US" sz="1200" dirty="0">
                <a:solidFill>
                  <a:schemeClr val="tx2"/>
                </a:solidFill>
              </a:rPr>
              <a:t>” (GOSR, 2017; EMB, 2007)</a:t>
            </a:r>
          </a:p>
          <a:p>
            <a:endParaRPr lang="en-US" dirty="0"/>
          </a:p>
        </p:txBody>
      </p:sp>
      <p:sp>
        <p:nvSpPr>
          <p:cNvPr id="4" name="Slide Number Placeholder 3"/>
          <p:cNvSpPr>
            <a:spLocks noGrp="1"/>
          </p:cNvSpPr>
          <p:nvPr>
            <p:ph type="sldNum" sz="quarter" idx="10"/>
          </p:nvPr>
        </p:nvSpPr>
        <p:spPr/>
        <p:txBody>
          <a:bodyPr/>
          <a:lstStyle/>
          <a:p>
            <a:fld id="{C05619C5-AB92-4CC6-9607-64E0C5D957EE}" type="slidenum">
              <a:rPr lang="en-US" smtClean="0"/>
              <a:t>4</a:t>
            </a:fld>
            <a:endParaRPr lang="en-US"/>
          </a:p>
        </p:txBody>
      </p:sp>
    </p:spTree>
    <p:extLst>
      <p:ext uri="{BB962C8B-B14F-4D97-AF65-F5344CB8AC3E}">
        <p14:creationId xmlns:p14="http://schemas.microsoft.com/office/powerpoint/2010/main" val="2720850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front of you a</a:t>
            </a:r>
            <a:r>
              <a:rPr lang="en-US" baseline="0" dirty="0"/>
              <a:t> hard copy of the draft Strategy</a:t>
            </a:r>
          </a:p>
          <a:p>
            <a:r>
              <a:rPr lang="en-US" dirty="0"/>
              <a:t>Brief: high level document </a:t>
            </a:r>
          </a:p>
        </p:txBody>
      </p:sp>
      <p:sp>
        <p:nvSpPr>
          <p:cNvPr id="4" name="Slide Number Placeholder 3"/>
          <p:cNvSpPr>
            <a:spLocks noGrp="1"/>
          </p:cNvSpPr>
          <p:nvPr>
            <p:ph type="sldNum" sz="quarter" idx="10"/>
          </p:nvPr>
        </p:nvSpPr>
        <p:spPr/>
        <p:txBody>
          <a:bodyPr/>
          <a:lstStyle/>
          <a:p>
            <a:fld id="{C05619C5-AB92-4CC6-9607-64E0C5D957EE}" type="slidenum">
              <a:rPr lang="en-US" smtClean="0"/>
              <a:t>5</a:t>
            </a:fld>
            <a:endParaRPr lang="en-US"/>
          </a:p>
        </p:txBody>
      </p:sp>
    </p:spTree>
    <p:extLst>
      <p:ext uri="{BB962C8B-B14F-4D97-AF65-F5344CB8AC3E}">
        <p14:creationId xmlns:p14="http://schemas.microsoft.com/office/powerpoint/2010/main" val="728867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Times New Roman" panose="02020603050405020304" pitchFamily="18" charset="0"/>
              </a:rPr>
              <a:t>EOOS concerns all ocean observation activities led by European stakeholders, both within the European Exclusive Economic Zone (EEZ) and beyond. </a:t>
            </a:r>
            <a:endParaRPr lang="en-US" dirty="0"/>
          </a:p>
          <a:p>
            <a:endParaRPr lang="en-US" dirty="0"/>
          </a:p>
        </p:txBody>
      </p:sp>
      <p:sp>
        <p:nvSpPr>
          <p:cNvPr id="4" name="Slide Number Placeholder 3"/>
          <p:cNvSpPr>
            <a:spLocks noGrp="1"/>
          </p:cNvSpPr>
          <p:nvPr>
            <p:ph type="sldNum" sz="quarter" idx="10"/>
          </p:nvPr>
        </p:nvSpPr>
        <p:spPr/>
        <p:txBody>
          <a:bodyPr/>
          <a:lstStyle/>
          <a:p>
            <a:fld id="{242418D3-4148-4196-B27B-54E8A2862A8E}" type="slidenum">
              <a:rPr lang="en-IE" smtClean="0"/>
              <a:t>6</a:t>
            </a:fld>
            <a:endParaRPr lang="en-IE" dirty="0"/>
          </a:p>
        </p:txBody>
      </p:sp>
    </p:spTree>
    <p:extLst>
      <p:ext uri="{BB962C8B-B14F-4D97-AF65-F5344CB8AC3E}">
        <p14:creationId xmlns:p14="http://schemas.microsoft.com/office/powerpoint/2010/main" val="186967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418D3-4148-4196-B27B-54E8A2862A8E}" type="slidenum">
              <a:rPr lang="en-IE" smtClean="0"/>
              <a:t>7</a:t>
            </a:fld>
            <a:endParaRPr lang="en-IE" dirty="0"/>
          </a:p>
        </p:txBody>
      </p:sp>
    </p:spTree>
    <p:extLst>
      <p:ext uri="{BB962C8B-B14F-4D97-AF65-F5344CB8AC3E}">
        <p14:creationId xmlns:p14="http://schemas.microsoft.com/office/powerpoint/2010/main" val="1247657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418D3-4148-4196-B27B-54E8A2862A8E}" type="slidenum">
              <a:rPr lang="en-IE" smtClean="0"/>
              <a:t>8</a:t>
            </a:fld>
            <a:endParaRPr lang="en-IE" dirty="0"/>
          </a:p>
        </p:txBody>
      </p:sp>
    </p:spTree>
    <p:extLst>
      <p:ext uri="{BB962C8B-B14F-4D97-AF65-F5344CB8AC3E}">
        <p14:creationId xmlns:p14="http://schemas.microsoft.com/office/powerpoint/2010/main" val="2739001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Heard about the EOOS process and the progress to date.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working draft will be available for open stakeholder consultation by the EOOS Forum on 8 March 2018, for finalization by the EOOS Conference on 21-23 November 2018.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Stakeholders are a central component of EOOS, driving its development, informing on the latest innovations and implementing actions. The EOOS Consultation Document specifies </a:t>
            </a:r>
            <a:r>
              <a:rPr lang="en-US" sz="1200" i="1" kern="1200" dirty="0">
                <a:solidFill>
                  <a:schemeClr val="tx1"/>
                </a:solidFill>
                <a:effectLst/>
                <a:latin typeface="+mn-lt"/>
                <a:ea typeface="+mn-ea"/>
                <a:cs typeface="+mn-cs"/>
              </a:rPr>
              <a:t>“EOOS is intrinsically a bottom-up process, elements of which are already taking place at various geographical scales.”</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C05619C5-AB92-4CC6-9607-64E0C5D957EE}" type="slidenum">
              <a:rPr lang="en-US" smtClean="0"/>
              <a:t>9</a:t>
            </a:fld>
            <a:endParaRPr lang="en-US"/>
          </a:p>
        </p:txBody>
      </p:sp>
    </p:spTree>
    <p:extLst>
      <p:ext uri="{BB962C8B-B14F-4D97-AF65-F5344CB8AC3E}">
        <p14:creationId xmlns:p14="http://schemas.microsoft.com/office/powerpoint/2010/main" val="3832415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1A3E7-F132-4FFA-840C-CC249418B7C2}" type="datetime1">
              <a:rPr lang="en-GB" smtClean="0"/>
              <a:t>08/02/2018</a:t>
            </a:fld>
            <a:endParaRPr lang="en-GB"/>
          </a:p>
        </p:txBody>
      </p:sp>
      <p:sp>
        <p:nvSpPr>
          <p:cNvPr id="5" name="Footer Placeholder 4"/>
          <p:cNvSpPr>
            <a:spLocks noGrp="1"/>
          </p:cNvSpPr>
          <p:nvPr>
            <p:ph type="ftr" sz="quarter" idx="11"/>
          </p:nvPr>
        </p:nvSpPr>
        <p:spPr/>
        <p:txBody>
          <a:bodyPr/>
          <a:lstStyle/>
          <a:p>
            <a:r>
              <a:rPr lang="fr-FR"/>
              <a:t>Universites Marines G.A. 30 November 2017</a:t>
            </a:r>
            <a:endParaRPr lang="en-GB"/>
          </a:p>
        </p:txBody>
      </p:sp>
      <p:sp>
        <p:nvSpPr>
          <p:cNvPr id="6" name="Slide Number Placeholder 5"/>
          <p:cNvSpPr>
            <a:spLocks noGrp="1"/>
          </p:cNvSpPr>
          <p:nvPr>
            <p:ph type="sldNum" sz="quarter" idx="12"/>
          </p:nvPr>
        </p:nvSpPr>
        <p:spPr/>
        <p:txBody>
          <a:bodyPr/>
          <a:lstStyle/>
          <a:p>
            <a:fld id="{49D93557-606B-44EF-839D-FEF4F5002CF0}" type="slidenum">
              <a:rPr lang="en-GB" smtClean="0"/>
              <a:t>‹#›</a:t>
            </a:fld>
            <a:endParaRPr lang="en-GB"/>
          </a:p>
        </p:txBody>
      </p:sp>
    </p:spTree>
    <p:extLst>
      <p:ext uri="{BB962C8B-B14F-4D97-AF65-F5344CB8AC3E}">
        <p14:creationId xmlns:p14="http://schemas.microsoft.com/office/powerpoint/2010/main" val="1907455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92DAFA-BF76-4A3C-A476-4840037F51CF}" type="datetime1">
              <a:rPr lang="en-GB" smtClean="0"/>
              <a:t>08/02/2018</a:t>
            </a:fld>
            <a:endParaRPr lang="en-GB"/>
          </a:p>
        </p:txBody>
      </p:sp>
      <p:sp>
        <p:nvSpPr>
          <p:cNvPr id="5" name="Footer Placeholder 4"/>
          <p:cNvSpPr>
            <a:spLocks noGrp="1"/>
          </p:cNvSpPr>
          <p:nvPr>
            <p:ph type="ftr" sz="quarter" idx="11"/>
          </p:nvPr>
        </p:nvSpPr>
        <p:spPr/>
        <p:txBody>
          <a:bodyPr/>
          <a:lstStyle/>
          <a:p>
            <a:r>
              <a:rPr lang="fr-FR"/>
              <a:t>Universites Marines G.A. 30 November 2017</a:t>
            </a:r>
            <a:endParaRPr lang="en-GB"/>
          </a:p>
        </p:txBody>
      </p:sp>
      <p:sp>
        <p:nvSpPr>
          <p:cNvPr id="6" name="Slide Number Placeholder 5"/>
          <p:cNvSpPr>
            <a:spLocks noGrp="1"/>
          </p:cNvSpPr>
          <p:nvPr>
            <p:ph type="sldNum" sz="quarter" idx="12"/>
          </p:nvPr>
        </p:nvSpPr>
        <p:spPr/>
        <p:txBody>
          <a:bodyPr/>
          <a:lstStyle/>
          <a:p>
            <a:fld id="{49D93557-606B-44EF-839D-FEF4F5002CF0}" type="slidenum">
              <a:rPr lang="en-GB" smtClean="0"/>
              <a:t>‹#›</a:t>
            </a:fld>
            <a:endParaRPr lang="en-GB"/>
          </a:p>
        </p:txBody>
      </p:sp>
    </p:spTree>
    <p:extLst>
      <p:ext uri="{BB962C8B-B14F-4D97-AF65-F5344CB8AC3E}">
        <p14:creationId xmlns:p14="http://schemas.microsoft.com/office/powerpoint/2010/main" val="196088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3825C7-D625-45B6-976D-5B300AF4C4BF}" type="datetime1">
              <a:rPr lang="en-GB" smtClean="0"/>
              <a:t>08/02/2018</a:t>
            </a:fld>
            <a:endParaRPr lang="en-GB"/>
          </a:p>
        </p:txBody>
      </p:sp>
      <p:sp>
        <p:nvSpPr>
          <p:cNvPr id="5" name="Footer Placeholder 4"/>
          <p:cNvSpPr>
            <a:spLocks noGrp="1"/>
          </p:cNvSpPr>
          <p:nvPr>
            <p:ph type="ftr" sz="quarter" idx="11"/>
          </p:nvPr>
        </p:nvSpPr>
        <p:spPr/>
        <p:txBody>
          <a:bodyPr/>
          <a:lstStyle/>
          <a:p>
            <a:r>
              <a:rPr lang="fr-FR"/>
              <a:t>Universites Marines G.A. 30 November 2017</a:t>
            </a:r>
            <a:endParaRPr lang="en-GB"/>
          </a:p>
        </p:txBody>
      </p:sp>
      <p:sp>
        <p:nvSpPr>
          <p:cNvPr id="6" name="Slide Number Placeholder 5"/>
          <p:cNvSpPr>
            <a:spLocks noGrp="1"/>
          </p:cNvSpPr>
          <p:nvPr>
            <p:ph type="sldNum" sz="quarter" idx="12"/>
          </p:nvPr>
        </p:nvSpPr>
        <p:spPr/>
        <p:txBody>
          <a:bodyPr/>
          <a:lstStyle/>
          <a:p>
            <a:fld id="{49D93557-606B-44EF-839D-FEF4F5002CF0}" type="slidenum">
              <a:rPr lang="en-GB" smtClean="0"/>
              <a:t>‹#›</a:t>
            </a:fld>
            <a:endParaRPr lang="en-GB"/>
          </a:p>
        </p:txBody>
      </p:sp>
    </p:spTree>
    <p:extLst>
      <p:ext uri="{BB962C8B-B14F-4D97-AF65-F5344CB8AC3E}">
        <p14:creationId xmlns:p14="http://schemas.microsoft.com/office/powerpoint/2010/main" val="419497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83445E-C7A5-4FCB-B41D-B31817669B84}" type="datetime1">
              <a:rPr lang="en-GB" smtClean="0"/>
              <a:t>08/02/2018</a:t>
            </a:fld>
            <a:endParaRPr lang="en-GB"/>
          </a:p>
        </p:txBody>
      </p:sp>
      <p:sp>
        <p:nvSpPr>
          <p:cNvPr id="5" name="Footer Placeholder 4"/>
          <p:cNvSpPr>
            <a:spLocks noGrp="1"/>
          </p:cNvSpPr>
          <p:nvPr>
            <p:ph type="ftr" sz="quarter" idx="11"/>
          </p:nvPr>
        </p:nvSpPr>
        <p:spPr/>
        <p:txBody>
          <a:bodyPr/>
          <a:lstStyle/>
          <a:p>
            <a:r>
              <a:rPr lang="fr-FR"/>
              <a:t>Universites Marines G.A. 30 November 2017</a:t>
            </a:r>
            <a:endParaRPr lang="en-GB"/>
          </a:p>
        </p:txBody>
      </p:sp>
      <p:sp>
        <p:nvSpPr>
          <p:cNvPr id="6" name="Slide Number Placeholder 5"/>
          <p:cNvSpPr>
            <a:spLocks noGrp="1"/>
          </p:cNvSpPr>
          <p:nvPr>
            <p:ph type="sldNum" sz="quarter" idx="12"/>
          </p:nvPr>
        </p:nvSpPr>
        <p:spPr/>
        <p:txBody>
          <a:bodyPr/>
          <a:lstStyle/>
          <a:p>
            <a:fld id="{49D93557-606B-44EF-839D-FEF4F5002CF0}" type="slidenum">
              <a:rPr lang="en-GB" smtClean="0"/>
              <a:t>‹#›</a:t>
            </a:fld>
            <a:endParaRPr lang="en-GB"/>
          </a:p>
        </p:txBody>
      </p:sp>
    </p:spTree>
    <p:extLst>
      <p:ext uri="{BB962C8B-B14F-4D97-AF65-F5344CB8AC3E}">
        <p14:creationId xmlns:p14="http://schemas.microsoft.com/office/powerpoint/2010/main" val="1884402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5CC8B1-E654-46BF-90D3-BD11DFAAEE09}" type="datetime1">
              <a:rPr lang="en-GB" smtClean="0"/>
              <a:t>08/02/2018</a:t>
            </a:fld>
            <a:endParaRPr lang="en-GB"/>
          </a:p>
        </p:txBody>
      </p:sp>
      <p:sp>
        <p:nvSpPr>
          <p:cNvPr id="5" name="Footer Placeholder 4"/>
          <p:cNvSpPr>
            <a:spLocks noGrp="1"/>
          </p:cNvSpPr>
          <p:nvPr>
            <p:ph type="ftr" sz="quarter" idx="11"/>
          </p:nvPr>
        </p:nvSpPr>
        <p:spPr/>
        <p:txBody>
          <a:bodyPr/>
          <a:lstStyle/>
          <a:p>
            <a:r>
              <a:rPr lang="fr-FR"/>
              <a:t>Universites Marines G.A. 30 November 2017</a:t>
            </a:r>
            <a:endParaRPr lang="en-GB"/>
          </a:p>
        </p:txBody>
      </p:sp>
      <p:sp>
        <p:nvSpPr>
          <p:cNvPr id="6" name="Slide Number Placeholder 5"/>
          <p:cNvSpPr>
            <a:spLocks noGrp="1"/>
          </p:cNvSpPr>
          <p:nvPr>
            <p:ph type="sldNum" sz="quarter" idx="12"/>
          </p:nvPr>
        </p:nvSpPr>
        <p:spPr/>
        <p:txBody>
          <a:bodyPr/>
          <a:lstStyle/>
          <a:p>
            <a:fld id="{49D93557-606B-44EF-839D-FEF4F5002CF0}" type="slidenum">
              <a:rPr lang="en-GB" smtClean="0"/>
              <a:t>‹#›</a:t>
            </a:fld>
            <a:endParaRPr lang="en-GB"/>
          </a:p>
        </p:txBody>
      </p:sp>
    </p:spTree>
    <p:extLst>
      <p:ext uri="{BB962C8B-B14F-4D97-AF65-F5344CB8AC3E}">
        <p14:creationId xmlns:p14="http://schemas.microsoft.com/office/powerpoint/2010/main" val="171810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FED82A-15CB-4B50-A346-050E3CFD19B3}" type="datetime1">
              <a:rPr lang="en-GB" smtClean="0"/>
              <a:t>08/02/2018</a:t>
            </a:fld>
            <a:endParaRPr lang="en-GB"/>
          </a:p>
        </p:txBody>
      </p:sp>
      <p:sp>
        <p:nvSpPr>
          <p:cNvPr id="6" name="Footer Placeholder 5"/>
          <p:cNvSpPr>
            <a:spLocks noGrp="1"/>
          </p:cNvSpPr>
          <p:nvPr>
            <p:ph type="ftr" sz="quarter" idx="11"/>
          </p:nvPr>
        </p:nvSpPr>
        <p:spPr/>
        <p:txBody>
          <a:bodyPr/>
          <a:lstStyle/>
          <a:p>
            <a:r>
              <a:rPr lang="fr-FR"/>
              <a:t>Universites Marines G.A. 30 November 2017</a:t>
            </a:r>
            <a:endParaRPr lang="en-GB"/>
          </a:p>
        </p:txBody>
      </p:sp>
      <p:sp>
        <p:nvSpPr>
          <p:cNvPr id="7" name="Slide Number Placeholder 6"/>
          <p:cNvSpPr>
            <a:spLocks noGrp="1"/>
          </p:cNvSpPr>
          <p:nvPr>
            <p:ph type="sldNum" sz="quarter" idx="12"/>
          </p:nvPr>
        </p:nvSpPr>
        <p:spPr/>
        <p:txBody>
          <a:bodyPr/>
          <a:lstStyle/>
          <a:p>
            <a:fld id="{49D93557-606B-44EF-839D-FEF4F5002CF0}" type="slidenum">
              <a:rPr lang="en-GB" smtClean="0"/>
              <a:t>‹#›</a:t>
            </a:fld>
            <a:endParaRPr lang="en-GB"/>
          </a:p>
        </p:txBody>
      </p:sp>
    </p:spTree>
    <p:extLst>
      <p:ext uri="{BB962C8B-B14F-4D97-AF65-F5344CB8AC3E}">
        <p14:creationId xmlns:p14="http://schemas.microsoft.com/office/powerpoint/2010/main" val="394069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A1C85F-A76E-4CC5-88DB-5B346E6DC0A0}" type="datetime1">
              <a:rPr lang="en-GB" smtClean="0"/>
              <a:t>08/02/2018</a:t>
            </a:fld>
            <a:endParaRPr lang="en-GB"/>
          </a:p>
        </p:txBody>
      </p:sp>
      <p:sp>
        <p:nvSpPr>
          <p:cNvPr id="8" name="Footer Placeholder 7"/>
          <p:cNvSpPr>
            <a:spLocks noGrp="1"/>
          </p:cNvSpPr>
          <p:nvPr>
            <p:ph type="ftr" sz="quarter" idx="11"/>
          </p:nvPr>
        </p:nvSpPr>
        <p:spPr/>
        <p:txBody>
          <a:bodyPr/>
          <a:lstStyle/>
          <a:p>
            <a:r>
              <a:rPr lang="fr-FR"/>
              <a:t>Universites Marines G.A. 30 November 2017</a:t>
            </a:r>
            <a:endParaRPr lang="en-GB"/>
          </a:p>
        </p:txBody>
      </p:sp>
      <p:sp>
        <p:nvSpPr>
          <p:cNvPr id="9" name="Slide Number Placeholder 8"/>
          <p:cNvSpPr>
            <a:spLocks noGrp="1"/>
          </p:cNvSpPr>
          <p:nvPr>
            <p:ph type="sldNum" sz="quarter" idx="12"/>
          </p:nvPr>
        </p:nvSpPr>
        <p:spPr/>
        <p:txBody>
          <a:bodyPr/>
          <a:lstStyle/>
          <a:p>
            <a:fld id="{49D93557-606B-44EF-839D-FEF4F5002CF0}" type="slidenum">
              <a:rPr lang="en-GB" smtClean="0"/>
              <a:t>‹#›</a:t>
            </a:fld>
            <a:endParaRPr lang="en-GB"/>
          </a:p>
        </p:txBody>
      </p:sp>
    </p:spTree>
    <p:extLst>
      <p:ext uri="{BB962C8B-B14F-4D97-AF65-F5344CB8AC3E}">
        <p14:creationId xmlns:p14="http://schemas.microsoft.com/office/powerpoint/2010/main" val="163488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FC358E-6F79-435D-B5F8-9C6C38657B3A}" type="datetime1">
              <a:rPr lang="en-GB" smtClean="0"/>
              <a:t>08/02/2018</a:t>
            </a:fld>
            <a:endParaRPr lang="en-GB"/>
          </a:p>
        </p:txBody>
      </p:sp>
      <p:sp>
        <p:nvSpPr>
          <p:cNvPr id="4" name="Footer Placeholder 3"/>
          <p:cNvSpPr>
            <a:spLocks noGrp="1"/>
          </p:cNvSpPr>
          <p:nvPr>
            <p:ph type="ftr" sz="quarter" idx="11"/>
          </p:nvPr>
        </p:nvSpPr>
        <p:spPr/>
        <p:txBody>
          <a:bodyPr/>
          <a:lstStyle/>
          <a:p>
            <a:r>
              <a:rPr lang="fr-FR"/>
              <a:t>Universites Marines G.A. 30 November 2017</a:t>
            </a:r>
            <a:endParaRPr lang="en-GB"/>
          </a:p>
        </p:txBody>
      </p:sp>
      <p:sp>
        <p:nvSpPr>
          <p:cNvPr id="5" name="Slide Number Placeholder 4"/>
          <p:cNvSpPr>
            <a:spLocks noGrp="1"/>
          </p:cNvSpPr>
          <p:nvPr>
            <p:ph type="sldNum" sz="quarter" idx="12"/>
          </p:nvPr>
        </p:nvSpPr>
        <p:spPr/>
        <p:txBody>
          <a:bodyPr/>
          <a:lstStyle/>
          <a:p>
            <a:fld id="{49D93557-606B-44EF-839D-FEF4F5002CF0}" type="slidenum">
              <a:rPr lang="en-GB" smtClean="0"/>
              <a:t>‹#›</a:t>
            </a:fld>
            <a:endParaRPr lang="en-GB"/>
          </a:p>
        </p:txBody>
      </p:sp>
    </p:spTree>
    <p:extLst>
      <p:ext uri="{BB962C8B-B14F-4D97-AF65-F5344CB8AC3E}">
        <p14:creationId xmlns:p14="http://schemas.microsoft.com/office/powerpoint/2010/main" val="3587552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63A2E-C94A-43C0-8D52-810C03B8ECA3}" type="datetime1">
              <a:rPr lang="en-GB" smtClean="0"/>
              <a:t>08/02/2018</a:t>
            </a:fld>
            <a:endParaRPr lang="en-GB"/>
          </a:p>
        </p:txBody>
      </p:sp>
      <p:sp>
        <p:nvSpPr>
          <p:cNvPr id="3" name="Footer Placeholder 2"/>
          <p:cNvSpPr>
            <a:spLocks noGrp="1"/>
          </p:cNvSpPr>
          <p:nvPr>
            <p:ph type="ftr" sz="quarter" idx="11"/>
          </p:nvPr>
        </p:nvSpPr>
        <p:spPr/>
        <p:txBody>
          <a:bodyPr/>
          <a:lstStyle/>
          <a:p>
            <a:r>
              <a:rPr lang="fr-FR"/>
              <a:t>Universites Marines G.A. 30 November 2017</a:t>
            </a:r>
            <a:endParaRPr lang="en-GB"/>
          </a:p>
        </p:txBody>
      </p:sp>
      <p:sp>
        <p:nvSpPr>
          <p:cNvPr id="4" name="Slide Number Placeholder 3"/>
          <p:cNvSpPr>
            <a:spLocks noGrp="1"/>
          </p:cNvSpPr>
          <p:nvPr>
            <p:ph type="sldNum" sz="quarter" idx="12"/>
          </p:nvPr>
        </p:nvSpPr>
        <p:spPr/>
        <p:txBody>
          <a:bodyPr/>
          <a:lstStyle/>
          <a:p>
            <a:fld id="{49D93557-606B-44EF-839D-FEF4F5002CF0}" type="slidenum">
              <a:rPr lang="en-GB" smtClean="0"/>
              <a:t>‹#›</a:t>
            </a:fld>
            <a:endParaRPr lang="en-GB"/>
          </a:p>
        </p:txBody>
      </p:sp>
    </p:spTree>
    <p:extLst>
      <p:ext uri="{BB962C8B-B14F-4D97-AF65-F5344CB8AC3E}">
        <p14:creationId xmlns:p14="http://schemas.microsoft.com/office/powerpoint/2010/main" val="265386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7CFAEF-8207-476E-B68C-750F42B5CED0}" type="datetime1">
              <a:rPr lang="en-GB" smtClean="0"/>
              <a:t>08/02/2018</a:t>
            </a:fld>
            <a:endParaRPr lang="en-GB"/>
          </a:p>
        </p:txBody>
      </p:sp>
      <p:sp>
        <p:nvSpPr>
          <p:cNvPr id="6" name="Footer Placeholder 5"/>
          <p:cNvSpPr>
            <a:spLocks noGrp="1"/>
          </p:cNvSpPr>
          <p:nvPr>
            <p:ph type="ftr" sz="quarter" idx="11"/>
          </p:nvPr>
        </p:nvSpPr>
        <p:spPr/>
        <p:txBody>
          <a:bodyPr/>
          <a:lstStyle/>
          <a:p>
            <a:r>
              <a:rPr lang="fr-FR"/>
              <a:t>Universites Marines G.A. 30 November 2017</a:t>
            </a:r>
            <a:endParaRPr lang="en-GB"/>
          </a:p>
        </p:txBody>
      </p:sp>
      <p:sp>
        <p:nvSpPr>
          <p:cNvPr id="7" name="Slide Number Placeholder 6"/>
          <p:cNvSpPr>
            <a:spLocks noGrp="1"/>
          </p:cNvSpPr>
          <p:nvPr>
            <p:ph type="sldNum" sz="quarter" idx="12"/>
          </p:nvPr>
        </p:nvSpPr>
        <p:spPr/>
        <p:txBody>
          <a:bodyPr/>
          <a:lstStyle/>
          <a:p>
            <a:fld id="{49D93557-606B-44EF-839D-FEF4F5002CF0}" type="slidenum">
              <a:rPr lang="en-GB" smtClean="0"/>
              <a:t>‹#›</a:t>
            </a:fld>
            <a:endParaRPr lang="en-GB"/>
          </a:p>
        </p:txBody>
      </p:sp>
    </p:spTree>
    <p:extLst>
      <p:ext uri="{BB962C8B-B14F-4D97-AF65-F5344CB8AC3E}">
        <p14:creationId xmlns:p14="http://schemas.microsoft.com/office/powerpoint/2010/main" val="2748071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2CFEC3-930B-4567-A733-630CDE0434DA}" type="datetime1">
              <a:rPr lang="en-GB" smtClean="0"/>
              <a:t>08/02/2018</a:t>
            </a:fld>
            <a:endParaRPr lang="en-GB"/>
          </a:p>
        </p:txBody>
      </p:sp>
      <p:sp>
        <p:nvSpPr>
          <p:cNvPr id="6" name="Footer Placeholder 5"/>
          <p:cNvSpPr>
            <a:spLocks noGrp="1"/>
          </p:cNvSpPr>
          <p:nvPr>
            <p:ph type="ftr" sz="quarter" idx="11"/>
          </p:nvPr>
        </p:nvSpPr>
        <p:spPr/>
        <p:txBody>
          <a:bodyPr/>
          <a:lstStyle/>
          <a:p>
            <a:r>
              <a:rPr lang="fr-FR"/>
              <a:t>Universites Marines G.A. 30 November 2017</a:t>
            </a:r>
            <a:endParaRPr lang="en-GB"/>
          </a:p>
        </p:txBody>
      </p:sp>
      <p:sp>
        <p:nvSpPr>
          <p:cNvPr id="7" name="Slide Number Placeholder 6"/>
          <p:cNvSpPr>
            <a:spLocks noGrp="1"/>
          </p:cNvSpPr>
          <p:nvPr>
            <p:ph type="sldNum" sz="quarter" idx="12"/>
          </p:nvPr>
        </p:nvSpPr>
        <p:spPr/>
        <p:txBody>
          <a:bodyPr/>
          <a:lstStyle/>
          <a:p>
            <a:fld id="{49D93557-606B-44EF-839D-FEF4F5002CF0}" type="slidenum">
              <a:rPr lang="en-GB" smtClean="0"/>
              <a:t>‹#›</a:t>
            </a:fld>
            <a:endParaRPr lang="en-GB"/>
          </a:p>
        </p:txBody>
      </p:sp>
    </p:spTree>
    <p:extLst>
      <p:ext uri="{BB962C8B-B14F-4D97-AF65-F5344CB8AC3E}">
        <p14:creationId xmlns:p14="http://schemas.microsoft.com/office/powerpoint/2010/main" val="291244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AFCB7-4CAD-4C6B-A3C4-CA1FAAF18C69}" type="datetime1">
              <a:rPr lang="en-GB" smtClean="0"/>
              <a:t>08/02/2018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Universites Marines G.A. 30 November 2017</a:t>
            </a: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93557-606B-44EF-839D-FEF4F5002CF0}" type="slidenum">
              <a:rPr lang="en-GB" smtClean="0"/>
              <a:t>‹#›</a:t>
            </a:fld>
            <a:endParaRPr lang="en-GB"/>
          </a:p>
        </p:txBody>
      </p:sp>
    </p:spTree>
    <p:extLst>
      <p:ext uri="{BB962C8B-B14F-4D97-AF65-F5344CB8AC3E}">
        <p14:creationId xmlns:p14="http://schemas.microsoft.com/office/powerpoint/2010/main" val="399714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3450" y="3192198"/>
            <a:ext cx="10640290" cy="4351338"/>
          </a:xfrm>
        </p:spPr>
        <p:txBody>
          <a:bodyPr>
            <a:normAutofit/>
          </a:bodyPr>
          <a:lstStyle/>
          <a:p>
            <a:pPr marL="0" indent="0" algn="ctr">
              <a:buNone/>
            </a:pPr>
            <a:r>
              <a:rPr lang="en-US" sz="4000" dirty="0">
                <a:solidFill>
                  <a:srgbClr val="002060"/>
                </a:solidFill>
              </a:rPr>
              <a:t>Strategy 2018-2022</a:t>
            </a:r>
          </a:p>
          <a:p>
            <a:pPr marL="0" indent="0" algn="ctr">
              <a:buNone/>
            </a:pPr>
            <a:r>
              <a:rPr lang="en-US" sz="3600" i="1" dirty="0">
                <a:solidFill>
                  <a:srgbClr val="002060"/>
                </a:solidFill>
              </a:rPr>
              <a:t>Overview of working draft v. 29 January 2018</a:t>
            </a:r>
          </a:p>
          <a:p>
            <a:pPr marL="0" indent="0" algn="ctr">
              <a:buNone/>
            </a:pPr>
            <a:endParaRPr lang="en-US" sz="3600" i="1" dirty="0">
              <a:solidFill>
                <a:srgbClr val="002060"/>
              </a:solidFill>
            </a:endParaRPr>
          </a:p>
          <a:p>
            <a:pPr marL="0" indent="0" algn="ctr">
              <a:buNone/>
            </a:pPr>
            <a:endParaRPr lang="en-US" sz="4000" i="1" dirty="0">
              <a:solidFill>
                <a:srgbClr val="002060"/>
              </a:solidFill>
            </a:endParaRPr>
          </a:p>
          <a:p>
            <a:pPr marL="0" indent="0" algn="ctr">
              <a:buNone/>
            </a:pPr>
            <a:endParaRPr lang="en-US" sz="4000" i="1" dirty="0">
              <a:solidFill>
                <a:srgbClr val="002060"/>
              </a:solidFill>
            </a:endParaRPr>
          </a:p>
          <a:p>
            <a:pPr marL="0" indent="0" algn="ctr">
              <a:buNone/>
            </a:pPr>
            <a:endParaRPr lang="en-US" sz="4000" dirty="0">
              <a:solidFill>
                <a:srgbClr val="00206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53" y="5220113"/>
            <a:ext cx="3468762" cy="116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p:nvPr/>
        </p:nvPicPr>
        <p:blipFill>
          <a:blip r:embed="rId4">
            <a:extLst>
              <a:ext uri="{28A0092B-C50C-407E-A947-70E740481C1C}">
                <a14:useLocalDpi xmlns:a14="http://schemas.microsoft.com/office/drawing/2010/main"/>
              </a:ext>
            </a:extLst>
          </a:blip>
          <a:srcRect/>
          <a:stretch>
            <a:fillRect/>
          </a:stretch>
        </p:blipFill>
        <p:spPr bwMode="auto">
          <a:xfrm>
            <a:off x="4571999" y="5367867"/>
            <a:ext cx="3717561" cy="1227804"/>
          </a:xfrm>
          <a:prstGeom prst="rect">
            <a:avLst/>
          </a:prstGeom>
          <a:noFill/>
        </p:spPr>
      </p:pic>
      <p:pic>
        <p:nvPicPr>
          <p:cNvPr id="6" name="Picture 5"/>
          <p:cNvPicPr/>
          <p:nvPr/>
        </p:nvPicPr>
        <p:blipFill>
          <a:blip r:embed="rId5" cstate="email">
            <a:extLst>
              <a:ext uri="{28A0092B-C50C-407E-A947-70E740481C1C}">
                <a14:useLocalDpi xmlns:a14="http://schemas.microsoft.com/office/drawing/2010/main"/>
              </a:ext>
            </a:extLst>
          </a:blip>
          <a:stretch>
            <a:fillRect/>
          </a:stretch>
        </p:blipFill>
        <p:spPr>
          <a:xfrm>
            <a:off x="1512351" y="1409075"/>
            <a:ext cx="5907780" cy="1340869"/>
          </a:xfrm>
          <a:prstGeom prst="rect">
            <a:avLst/>
          </a:prstGeom>
        </p:spPr>
      </p:pic>
      <p:sp>
        <p:nvSpPr>
          <p:cNvPr id="2" name="TextBox 1"/>
          <p:cNvSpPr txBox="1"/>
          <p:nvPr/>
        </p:nvSpPr>
        <p:spPr>
          <a:xfrm>
            <a:off x="3443601" y="6488668"/>
            <a:ext cx="1807418" cy="369332"/>
          </a:xfrm>
          <a:prstGeom prst="rect">
            <a:avLst/>
          </a:prstGeom>
          <a:noFill/>
        </p:spPr>
        <p:txBody>
          <a:bodyPr wrap="none" rtlCol="0">
            <a:spAutoFit/>
          </a:bodyPr>
          <a:lstStyle/>
          <a:p>
            <a:r>
              <a:rPr lang="en-US" dirty="0"/>
              <a:t>8 February, 2018 </a:t>
            </a:r>
          </a:p>
        </p:txBody>
      </p:sp>
    </p:spTree>
    <p:extLst>
      <p:ext uri="{BB962C8B-B14F-4D97-AF65-F5344CB8AC3E}">
        <p14:creationId xmlns:p14="http://schemas.microsoft.com/office/powerpoint/2010/main" val="2671309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613" y="1299163"/>
            <a:ext cx="8797530" cy="1717393"/>
          </a:xfrm>
          <a:prstGeom prst="rect">
            <a:avLst/>
          </a:prstGeom>
        </p:spPr>
        <p:txBody>
          <a:bodyPr wrap="square">
            <a:spAutoFit/>
          </a:bodyPr>
          <a:lstStyle/>
          <a:p>
            <a:pPr>
              <a:lnSpc>
                <a:spcPct val="107000"/>
              </a:lnSpc>
              <a:spcAft>
                <a:spcPts val="800"/>
              </a:spcAft>
            </a:pPr>
            <a:endParaRPr lang="en-US" sz="2000" dirty="0">
              <a:solidFill>
                <a:schemeClr val="tx2"/>
              </a:solidFill>
            </a:endParaRPr>
          </a:p>
          <a:p>
            <a:pPr>
              <a:lnSpc>
                <a:spcPct val="107000"/>
              </a:lnSpc>
              <a:spcAft>
                <a:spcPts val="800"/>
              </a:spcAft>
            </a:pP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2588773" y="6355442"/>
            <a:ext cx="3813929" cy="369332"/>
          </a:xfrm>
          <a:prstGeom prst="rect">
            <a:avLst/>
          </a:prstGeom>
        </p:spPr>
        <p:txBody>
          <a:bodyPr wrap="none">
            <a:spAutoFit/>
          </a:bodyPr>
          <a:lstStyle/>
          <a:p>
            <a:r>
              <a:rPr lang="en-US" dirty="0"/>
              <a:t>draft EOOS Strategy v.29 January 2018 </a:t>
            </a:r>
          </a:p>
        </p:txBody>
      </p:sp>
      <p:sp>
        <p:nvSpPr>
          <p:cNvPr id="6" name="Rectangle 5"/>
          <p:cNvSpPr/>
          <p:nvPr/>
        </p:nvSpPr>
        <p:spPr>
          <a:xfrm>
            <a:off x="498810" y="1433843"/>
            <a:ext cx="8275136" cy="4783745"/>
          </a:xfrm>
          <a:prstGeom prst="rect">
            <a:avLst/>
          </a:prstGeom>
        </p:spPr>
        <p:txBody>
          <a:bodyPr wrap="square">
            <a:spAutoFit/>
          </a:bodyPr>
          <a:lstStyle/>
          <a:p>
            <a:pPr>
              <a:lnSpc>
                <a:spcPct val="107000"/>
              </a:lnSpc>
              <a:spcAft>
                <a:spcPts val="800"/>
              </a:spcAft>
            </a:pPr>
            <a:r>
              <a:rPr lang="en-US" sz="3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EOOS will be a framework and focal point to:</a:t>
            </a:r>
          </a:p>
          <a:p>
            <a:pPr marL="457200" indent="-457200">
              <a:lnSpc>
                <a:spcPct val="107000"/>
              </a:lnSpc>
              <a:spcAft>
                <a:spcPts val="800"/>
              </a:spcAft>
              <a:buFontTx/>
              <a:buChar char="-"/>
            </a:pPr>
            <a:r>
              <a:rPr lang="en-US" sz="2800" dirty="0">
                <a:latin typeface="Calibri" panose="020F0502020204030204" pitchFamily="34" charset="0"/>
                <a:ea typeface="Calibri" panose="020F0502020204030204" pitchFamily="34" charset="0"/>
                <a:cs typeface="Times New Roman" panose="02020603050405020304" pitchFamily="18" charset="0"/>
              </a:rPr>
              <a:t>Discuss and implement the Essential Ocean Variables (EOVs) for Europe;</a:t>
            </a:r>
          </a:p>
          <a:p>
            <a:pPr marL="457200" indent="-457200">
              <a:lnSpc>
                <a:spcPct val="107000"/>
              </a:lnSpc>
              <a:spcAft>
                <a:spcPts val="800"/>
              </a:spcAft>
              <a:buFontTx/>
              <a:buChar char="-"/>
            </a:pPr>
            <a:r>
              <a:rPr lang="en-US" sz="2800" dirty="0">
                <a:latin typeface="Calibri" panose="020F0502020204030204" pitchFamily="34" charset="0"/>
                <a:ea typeface="Calibri" panose="020F0502020204030204" pitchFamily="34" charset="0"/>
                <a:cs typeface="Times New Roman" panose="02020603050405020304" pitchFamily="18" charset="0"/>
              </a:rPr>
              <a:t>Bring together wider time-series of oceanic measurements (e.g. regular hydrographical, biological data sets);</a:t>
            </a:r>
          </a:p>
          <a:p>
            <a:pPr marL="457200" indent="-457200">
              <a:lnSpc>
                <a:spcPct val="107000"/>
              </a:lnSpc>
              <a:spcAft>
                <a:spcPts val="800"/>
              </a:spcAft>
              <a:buFontTx/>
              <a:buChar char="-"/>
            </a:pPr>
            <a:r>
              <a:rPr lang="en-US" sz="2800" dirty="0">
                <a:latin typeface="Calibri" panose="020F0502020204030204" pitchFamily="34" charset="0"/>
                <a:ea typeface="Calibri" panose="020F0502020204030204" pitchFamily="34" charset="0"/>
                <a:cs typeface="Times New Roman" panose="02020603050405020304" pitchFamily="18" charset="0"/>
              </a:rPr>
              <a:t>Share innovations and latest developments in ocean observation technology and best practice.</a:t>
            </a:r>
          </a:p>
          <a:p>
            <a:pPr marL="457200" indent="-457200">
              <a:lnSpc>
                <a:spcPct val="107000"/>
              </a:lnSpc>
              <a:spcAft>
                <a:spcPts val="800"/>
              </a:spcAft>
              <a:buFontTx/>
              <a:buChar char="-"/>
            </a:pP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5854772" y="349134"/>
            <a:ext cx="3046777" cy="731521"/>
          </a:xfrm>
          <a:prstGeom prst="rect">
            <a:avLst/>
          </a:prstGeom>
        </p:spPr>
      </p:pic>
      <p:sp>
        <p:nvSpPr>
          <p:cNvPr id="8" name="TextBox 7"/>
          <p:cNvSpPr txBox="1"/>
          <p:nvPr/>
        </p:nvSpPr>
        <p:spPr>
          <a:xfrm>
            <a:off x="237613" y="405079"/>
            <a:ext cx="4583769" cy="523220"/>
          </a:xfrm>
          <a:prstGeom prst="rect">
            <a:avLst/>
          </a:prstGeom>
          <a:noFill/>
        </p:spPr>
        <p:txBody>
          <a:bodyPr wrap="square" rtlCol="0">
            <a:spAutoFit/>
          </a:bodyPr>
          <a:lstStyle/>
          <a:p>
            <a:r>
              <a:rPr lang="en-US" sz="2800" b="1" dirty="0">
                <a:solidFill>
                  <a:srgbClr val="002060"/>
                </a:solidFill>
              </a:rPr>
              <a:t>By and for the communities</a:t>
            </a:r>
          </a:p>
        </p:txBody>
      </p:sp>
    </p:spTree>
    <p:extLst>
      <p:ext uri="{BB962C8B-B14F-4D97-AF65-F5344CB8AC3E}">
        <p14:creationId xmlns:p14="http://schemas.microsoft.com/office/powerpoint/2010/main" val="3966025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613" y="1299163"/>
            <a:ext cx="8797530" cy="1717393"/>
          </a:xfrm>
          <a:prstGeom prst="rect">
            <a:avLst/>
          </a:prstGeom>
        </p:spPr>
        <p:txBody>
          <a:bodyPr wrap="square">
            <a:spAutoFit/>
          </a:bodyPr>
          <a:lstStyle/>
          <a:p>
            <a:pPr>
              <a:lnSpc>
                <a:spcPct val="107000"/>
              </a:lnSpc>
              <a:spcAft>
                <a:spcPts val="800"/>
              </a:spcAft>
            </a:pPr>
            <a:endParaRPr lang="en-US" sz="2000" dirty="0">
              <a:solidFill>
                <a:schemeClr val="tx2"/>
              </a:solidFill>
            </a:endParaRPr>
          </a:p>
          <a:p>
            <a:pPr>
              <a:lnSpc>
                <a:spcPct val="107000"/>
              </a:lnSpc>
              <a:spcAft>
                <a:spcPts val="800"/>
              </a:spcAft>
            </a:pP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2588773" y="6355442"/>
            <a:ext cx="3813929" cy="369332"/>
          </a:xfrm>
          <a:prstGeom prst="rect">
            <a:avLst/>
          </a:prstGeom>
        </p:spPr>
        <p:txBody>
          <a:bodyPr wrap="none">
            <a:spAutoFit/>
          </a:bodyPr>
          <a:lstStyle/>
          <a:p>
            <a:r>
              <a:rPr lang="en-US" dirty="0"/>
              <a:t>draft EOOS Strategy v.29 January 2018 </a:t>
            </a:r>
          </a:p>
        </p:txBody>
      </p:sp>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5854772" y="349134"/>
            <a:ext cx="3046777" cy="731521"/>
          </a:xfrm>
          <a:prstGeom prst="rect">
            <a:avLst/>
          </a:prstGeom>
        </p:spPr>
      </p:pic>
      <p:sp>
        <p:nvSpPr>
          <p:cNvPr id="8" name="TextBox 7"/>
          <p:cNvSpPr txBox="1"/>
          <p:nvPr/>
        </p:nvSpPr>
        <p:spPr>
          <a:xfrm>
            <a:off x="237613" y="405079"/>
            <a:ext cx="4583769" cy="523220"/>
          </a:xfrm>
          <a:prstGeom prst="rect">
            <a:avLst/>
          </a:prstGeom>
          <a:noFill/>
        </p:spPr>
        <p:txBody>
          <a:bodyPr wrap="square" rtlCol="0">
            <a:spAutoFit/>
          </a:bodyPr>
          <a:lstStyle/>
          <a:p>
            <a:r>
              <a:rPr lang="en-US" sz="2800" b="1" dirty="0">
                <a:solidFill>
                  <a:srgbClr val="002060"/>
                </a:solidFill>
              </a:rPr>
              <a:t>By and for the communities</a:t>
            </a:r>
          </a:p>
        </p:txBody>
      </p:sp>
      <p:pic>
        <p:nvPicPr>
          <p:cNvPr id="9" name="Picture 8" descr="A screenshot of a cell phone&#10;&#10;Description generated with very high confidence"/>
          <p:cNvPicPr/>
          <p:nvPr/>
        </p:nvPicPr>
        <p:blipFill rotWithShape="1">
          <a:blip r:embed="rId4" cstate="print">
            <a:extLst>
              <a:ext uri="{28A0092B-C50C-407E-A947-70E740481C1C}">
                <a14:useLocalDpi xmlns:a14="http://schemas.microsoft.com/office/drawing/2010/main" val="0"/>
              </a:ext>
            </a:extLst>
          </a:blip>
          <a:srcRect l="8965" t="8800" r="21722" b="4124"/>
          <a:stretch/>
        </p:blipFill>
        <p:spPr bwMode="auto">
          <a:xfrm>
            <a:off x="960735" y="1299163"/>
            <a:ext cx="7235614" cy="4935382"/>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6597714" y="5702530"/>
            <a:ext cx="1598635" cy="307777"/>
          </a:xfrm>
          <a:prstGeom prst="rect">
            <a:avLst/>
          </a:prstGeom>
          <a:solidFill>
            <a:schemeClr val="accent6">
              <a:lumMod val="40000"/>
              <a:lumOff val="60000"/>
            </a:schemeClr>
          </a:solidFill>
        </p:spPr>
        <p:txBody>
          <a:bodyPr wrap="square" rtlCol="0">
            <a:spAutoFit/>
          </a:bodyPr>
          <a:lstStyle/>
          <a:p>
            <a:r>
              <a:rPr lang="en-US" sz="1400" dirty="0"/>
              <a:t>+ Foresight</a:t>
            </a:r>
          </a:p>
        </p:txBody>
      </p:sp>
    </p:spTree>
    <p:extLst>
      <p:ext uri="{BB962C8B-B14F-4D97-AF65-F5344CB8AC3E}">
        <p14:creationId xmlns:p14="http://schemas.microsoft.com/office/powerpoint/2010/main" val="237956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37613" y="472770"/>
            <a:ext cx="4583769" cy="523220"/>
          </a:xfrm>
          <a:prstGeom prst="rect">
            <a:avLst/>
          </a:prstGeom>
          <a:noFill/>
        </p:spPr>
        <p:txBody>
          <a:bodyPr wrap="square" rtlCol="0">
            <a:spAutoFit/>
          </a:bodyPr>
          <a:lstStyle/>
          <a:p>
            <a:r>
              <a:rPr lang="en-US" sz="2800" b="1" dirty="0">
                <a:solidFill>
                  <a:srgbClr val="002060"/>
                </a:solidFill>
              </a:rPr>
              <a:t>Governance </a:t>
            </a:r>
          </a:p>
        </p:txBody>
      </p:sp>
      <p:sp>
        <p:nvSpPr>
          <p:cNvPr id="2" name="Rectangle 1"/>
          <p:cNvSpPr/>
          <p:nvPr/>
        </p:nvSpPr>
        <p:spPr>
          <a:xfrm>
            <a:off x="237613" y="1299163"/>
            <a:ext cx="8797530" cy="1717393"/>
          </a:xfrm>
          <a:prstGeom prst="rect">
            <a:avLst/>
          </a:prstGeom>
        </p:spPr>
        <p:txBody>
          <a:bodyPr wrap="square">
            <a:spAutoFit/>
          </a:bodyPr>
          <a:lstStyle/>
          <a:p>
            <a:pPr>
              <a:lnSpc>
                <a:spcPct val="107000"/>
              </a:lnSpc>
              <a:spcAft>
                <a:spcPts val="800"/>
              </a:spcAft>
            </a:pPr>
            <a:endParaRPr lang="en-US" sz="2000" dirty="0">
              <a:solidFill>
                <a:schemeClr val="tx2"/>
              </a:solidFill>
            </a:endParaRPr>
          </a:p>
          <a:p>
            <a:pPr>
              <a:lnSpc>
                <a:spcPct val="107000"/>
              </a:lnSpc>
              <a:spcAft>
                <a:spcPts val="800"/>
              </a:spcAft>
            </a:pP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37613" y="1150591"/>
            <a:ext cx="8797530" cy="750975"/>
          </a:xfrm>
          <a:prstGeom prst="rect">
            <a:avLst/>
          </a:prstGeom>
        </p:spPr>
        <p:txBody>
          <a:bodyPr wrap="square">
            <a:spAutoFit/>
          </a:bodyPr>
          <a:lstStyle/>
          <a:p>
            <a:pPr marR="0" lvl="0">
              <a:lnSpc>
                <a:spcPct val="107000"/>
              </a:lnSpc>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2796705" y="6488668"/>
            <a:ext cx="3813929" cy="369332"/>
          </a:xfrm>
          <a:prstGeom prst="rect">
            <a:avLst/>
          </a:prstGeom>
        </p:spPr>
        <p:txBody>
          <a:bodyPr wrap="none">
            <a:spAutoFit/>
          </a:bodyPr>
          <a:lstStyle/>
          <a:p>
            <a:r>
              <a:rPr lang="en-US" dirty="0"/>
              <a:t>draft EOOS Strategy v.29 January 2018 </a:t>
            </a:r>
          </a:p>
        </p:txBody>
      </p:sp>
      <p:sp>
        <p:nvSpPr>
          <p:cNvPr id="6" name="Rectangle 5"/>
          <p:cNvSpPr/>
          <p:nvPr/>
        </p:nvSpPr>
        <p:spPr>
          <a:xfrm>
            <a:off x="355323" y="2454169"/>
            <a:ext cx="8562109" cy="2268185"/>
          </a:xfrm>
          <a:prstGeom prst="rect">
            <a:avLst/>
          </a:prstGeom>
        </p:spPr>
        <p:txBody>
          <a:bodyPr wrap="square">
            <a:spAutoFit/>
          </a:bodyPr>
          <a:lstStyle/>
          <a:p>
            <a:pPr>
              <a:lnSpc>
                <a:spcPct val="107000"/>
              </a:lnSpc>
              <a:spcAft>
                <a:spcPts val="800"/>
              </a:spcAft>
            </a:pPr>
            <a:r>
              <a:rPr lang="en-US" sz="3200" b="1" i="1" dirty="0">
                <a:latin typeface="Calibri" panose="020F0502020204030204" pitchFamily="34" charset="0"/>
                <a:ea typeface="Calibri" panose="020F0502020204030204" pitchFamily="34" charset="0"/>
                <a:cs typeface="Times New Roman" panose="02020603050405020304" pitchFamily="18" charset="0"/>
              </a:rPr>
              <a:t>“EOOS will have a light governance structure that is flexible and adaptable, placing stakeholder dialogue and input at its core.”</a:t>
            </a:r>
          </a:p>
          <a:p>
            <a:endParaRPr lang="en-US" sz="3200"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p:nvPr/>
        </p:nvPicPr>
        <p:blipFill>
          <a:blip r:embed="rId3" cstate="email">
            <a:extLst>
              <a:ext uri="{28A0092B-C50C-407E-A947-70E740481C1C}">
                <a14:useLocalDpi xmlns:a14="http://schemas.microsoft.com/office/drawing/2010/main"/>
              </a:ext>
            </a:extLst>
          </a:blip>
          <a:stretch>
            <a:fillRect/>
          </a:stretch>
        </p:blipFill>
        <p:spPr>
          <a:xfrm>
            <a:off x="5854772" y="349134"/>
            <a:ext cx="3046777" cy="731521"/>
          </a:xfrm>
          <a:prstGeom prst="rect">
            <a:avLst/>
          </a:prstGeom>
        </p:spPr>
      </p:pic>
    </p:spTree>
    <p:extLst>
      <p:ext uri="{BB962C8B-B14F-4D97-AF65-F5344CB8AC3E}">
        <p14:creationId xmlns:p14="http://schemas.microsoft.com/office/powerpoint/2010/main" val="1602894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37613" y="440047"/>
            <a:ext cx="4583769" cy="523220"/>
          </a:xfrm>
          <a:prstGeom prst="rect">
            <a:avLst/>
          </a:prstGeom>
          <a:noFill/>
        </p:spPr>
        <p:txBody>
          <a:bodyPr wrap="square" rtlCol="0">
            <a:spAutoFit/>
          </a:bodyPr>
          <a:lstStyle/>
          <a:p>
            <a:r>
              <a:rPr lang="en-US" sz="2800" b="1" dirty="0">
                <a:solidFill>
                  <a:srgbClr val="002060"/>
                </a:solidFill>
              </a:rPr>
              <a:t>Governance </a:t>
            </a:r>
          </a:p>
        </p:txBody>
      </p:sp>
      <p:sp>
        <p:nvSpPr>
          <p:cNvPr id="2" name="Rectangle 1"/>
          <p:cNvSpPr/>
          <p:nvPr/>
        </p:nvSpPr>
        <p:spPr>
          <a:xfrm>
            <a:off x="237613" y="1299163"/>
            <a:ext cx="8797530" cy="1717393"/>
          </a:xfrm>
          <a:prstGeom prst="rect">
            <a:avLst/>
          </a:prstGeom>
        </p:spPr>
        <p:txBody>
          <a:bodyPr wrap="square">
            <a:spAutoFit/>
          </a:bodyPr>
          <a:lstStyle/>
          <a:p>
            <a:pPr>
              <a:lnSpc>
                <a:spcPct val="107000"/>
              </a:lnSpc>
              <a:spcAft>
                <a:spcPts val="800"/>
              </a:spcAft>
            </a:pPr>
            <a:endParaRPr lang="en-US" sz="2000" dirty="0">
              <a:solidFill>
                <a:schemeClr val="tx2"/>
              </a:solidFill>
            </a:endParaRPr>
          </a:p>
          <a:p>
            <a:pPr>
              <a:lnSpc>
                <a:spcPct val="107000"/>
              </a:lnSpc>
              <a:spcAft>
                <a:spcPts val="800"/>
              </a:spcAft>
            </a:pP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37613" y="1150591"/>
            <a:ext cx="8797530" cy="750975"/>
          </a:xfrm>
          <a:prstGeom prst="rect">
            <a:avLst/>
          </a:prstGeom>
        </p:spPr>
        <p:txBody>
          <a:bodyPr wrap="square">
            <a:spAutoFit/>
          </a:bodyPr>
          <a:lstStyle/>
          <a:p>
            <a:pPr marR="0" lvl="0">
              <a:lnSpc>
                <a:spcPct val="107000"/>
              </a:lnSpc>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2796705" y="6488668"/>
            <a:ext cx="3813929" cy="369332"/>
          </a:xfrm>
          <a:prstGeom prst="rect">
            <a:avLst/>
          </a:prstGeom>
        </p:spPr>
        <p:txBody>
          <a:bodyPr wrap="none">
            <a:spAutoFit/>
          </a:bodyPr>
          <a:lstStyle/>
          <a:p>
            <a:r>
              <a:rPr lang="en-US" dirty="0"/>
              <a:t>draft EOOS Strategy v.29 January 2018 </a:t>
            </a:r>
          </a:p>
        </p:txBody>
      </p:sp>
      <p:sp>
        <p:nvSpPr>
          <p:cNvPr id="6" name="Rectangle 5"/>
          <p:cNvSpPr/>
          <p:nvPr/>
        </p:nvSpPr>
        <p:spPr>
          <a:xfrm>
            <a:off x="237613" y="1102578"/>
            <a:ext cx="8562109" cy="5386090"/>
          </a:xfrm>
          <a:prstGeom prst="rect">
            <a:avLst/>
          </a:prstGeom>
        </p:spPr>
        <p:txBody>
          <a:bodyPr wrap="square">
            <a:spAutoFit/>
          </a:bodyPr>
          <a:lstStyle/>
          <a:p>
            <a:endParaRPr lang="en-US" sz="2400" dirty="0"/>
          </a:p>
          <a:p>
            <a:pPr lvl="0"/>
            <a:r>
              <a:rPr lang="en-GB" sz="2400" b="1" dirty="0"/>
              <a:t>Steering Group: </a:t>
            </a:r>
            <a:r>
              <a:rPr lang="en-GB" sz="2400" dirty="0"/>
              <a:t>Strategic and coordination planning, including implementation of coordination and community actions. </a:t>
            </a:r>
          </a:p>
          <a:p>
            <a:pPr lvl="0"/>
            <a:r>
              <a:rPr lang="en-GB" sz="2400" dirty="0"/>
              <a:t>(EuroGOOS, EMB, EC (3 DGs), JPI-Oceans, national experts)</a:t>
            </a:r>
          </a:p>
          <a:p>
            <a:pPr lvl="0"/>
            <a:endParaRPr lang="en-US" sz="2400" dirty="0"/>
          </a:p>
          <a:p>
            <a:r>
              <a:rPr lang="en-GB" sz="2400" b="1" dirty="0"/>
              <a:t>Coordination team: </a:t>
            </a:r>
            <a:r>
              <a:rPr lang="en-GB" sz="2400" dirty="0"/>
              <a:t>jointly led by EuroGOOS and the European Marine Board. Coordination includes structured dialogue and contributions from other European networks and initiatives.</a:t>
            </a:r>
          </a:p>
          <a:p>
            <a:endParaRPr lang="en-US" sz="2400" dirty="0"/>
          </a:p>
          <a:p>
            <a:pPr lvl="0"/>
            <a:r>
              <a:rPr lang="en-GB" sz="2400" b="1" dirty="0"/>
              <a:t>Stakeholder Engagement: </a:t>
            </a:r>
            <a:r>
              <a:rPr lang="en-GB" sz="2400" dirty="0"/>
              <a:t>Fora and conferences bringing together all EOOS stakeholders for an interactive dialogue and agreeing the main directions. An Advisory Committee for the EOOS events has been set up (</a:t>
            </a:r>
            <a:r>
              <a:rPr lang="en-GB" sz="2400" dirty="0" err="1"/>
              <a:t>KoM</a:t>
            </a:r>
            <a:r>
              <a:rPr lang="en-GB" sz="2400" dirty="0"/>
              <a:t> 8 February 2018)</a:t>
            </a:r>
            <a:endParaRPr lang="en-US" sz="2400" dirty="0"/>
          </a:p>
          <a:p>
            <a:endParaRPr lang="en-US" sz="3200"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5854772" y="349134"/>
            <a:ext cx="3046777" cy="731521"/>
          </a:xfrm>
          <a:prstGeom prst="rect">
            <a:avLst/>
          </a:prstGeom>
        </p:spPr>
      </p:pic>
    </p:spTree>
    <p:extLst>
      <p:ext uri="{BB962C8B-B14F-4D97-AF65-F5344CB8AC3E}">
        <p14:creationId xmlns:p14="http://schemas.microsoft.com/office/powerpoint/2010/main" val="4807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37613" y="406371"/>
            <a:ext cx="4583769" cy="523220"/>
          </a:xfrm>
          <a:prstGeom prst="rect">
            <a:avLst/>
          </a:prstGeom>
          <a:noFill/>
        </p:spPr>
        <p:txBody>
          <a:bodyPr wrap="square" rtlCol="0">
            <a:spAutoFit/>
          </a:bodyPr>
          <a:lstStyle/>
          <a:p>
            <a:r>
              <a:rPr lang="en-US" sz="2800" b="1" dirty="0">
                <a:solidFill>
                  <a:srgbClr val="002060"/>
                </a:solidFill>
              </a:rPr>
              <a:t>Community Implementation </a:t>
            </a:r>
          </a:p>
        </p:txBody>
      </p:sp>
      <p:sp>
        <p:nvSpPr>
          <p:cNvPr id="2" name="Rectangle 1"/>
          <p:cNvSpPr/>
          <p:nvPr/>
        </p:nvSpPr>
        <p:spPr>
          <a:xfrm>
            <a:off x="237613" y="1299163"/>
            <a:ext cx="8797530" cy="1717393"/>
          </a:xfrm>
          <a:prstGeom prst="rect">
            <a:avLst/>
          </a:prstGeom>
        </p:spPr>
        <p:txBody>
          <a:bodyPr wrap="square">
            <a:spAutoFit/>
          </a:bodyPr>
          <a:lstStyle/>
          <a:p>
            <a:pPr>
              <a:lnSpc>
                <a:spcPct val="107000"/>
              </a:lnSpc>
              <a:spcAft>
                <a:spcPts val="800"/>
              </a:spcAft>
            </a:pPr>
            <a:endParaRPr lang="en-US" sz="2000" dirty="0">
              <a:solidFill>
                <a:schemeClr val="tx2"/>
              </a:solidFill>
            </a:endParaRPr>
          </a:p>
          <a:p>
            <a:pPr>
              <a:lnSpc>
                <a:spcPct val="107000"/>
              </a:lnSpc>
              <a:spcAft>
                <a:spcPts val="800"/>
              </a:spcAft>
            </a:pP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37613" y="1150591"/>
            <a:ext cx="8797530" cy="750975"/>
          </a:xfrm>
          <a:prstGeom prst="rect">
            <a:avLst/>
          </a:prstGeom>
        </p:spPr>
        <p:txBody>
          <a:bodyPr wrap="square">
            <a:spAutoFit/>
          </a:bodyPr>
          <a:lstStyle/>
          <a:p>
            <a:pPr marR="0" lvl="0">
              <a:lnSpc>
                <a:spcPct val="107000"/>
              </a:lnSpc>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2796705" y="6488668"/>
            <a:ext cx="3813929" cy="369332"/>
          </a:xfrm>
          <a:prstGeom prst="rect">
            <a:avLst/>
          </a:prstGeom>
        </p:spPr>
        <p:txBody>
          <a:bodyPr wrap="none">
            <a:spAutoFit/>
          </a:bodyPr>
          <a:lstStyle/>
          <a:p>
            <a:r>
              <a:rPr lang="en-US" dirty="0"/>
              <a:t>draft EOOS Strategy v.29 January 2018 </a:t>
            </a:r>
          </a:p>
        </p:txBody>
      </p:sp>
      <p:sp>
        <p:nvSpPr>
          <p:cNvPr id="3" name="Rectangle 2"/>
          <p:cNvSpPr/>
          <p:nvPr/>
        </p:nvSpPr>
        <p:spPr>
          <a:xfrm>
            <a:off x="510704" y="2066475"/>
            <a:ext cx="8383913" cy="3456972"/>
          </a:xfrm>
          <a:prstGeom prst="rect">
            <a:avLst/>
          </a:prstGeom>
        </p:spPr>
        <p:txBody>
          <a:bodyPr wrap="square">
            <a:spAutoFit/>
          </a:bodyPr>
          <a:lstStyle/>
          <a:p>
            <a:pPr>
              <a:lnSpc>
                <a:spcPct val="115000"/>
              </a:lnSpc>
              <a:spcAft>
                <a:spcPts val="600"/>
              </a:spcAft>
            </a:pPr>
            <a:r>
              <a:rPr lang="en-GB" sz="3200" i="1" dirty="0">
                <a:latin typeface="Calibri" panose="020F0502020204030204" pitchFamily="34" charset="0"/>
                <a:ea typeface="Calibri" panose="020F0502020204030204" pitchFamily="34" charset="0"/>
                <a:cs typeface="Times New Roman" panose="02020603050405020304" pitchFamily="18" charset="0"/>
              </a:rPr>
              <a:t>“The EOOS implementation plan is being prepared by the EOOS steering group in parallel with this strategy for an open discussion at the EOOS Forum in March 2018, with a view to launch the implementation at the EOOS Conference in November 2018.”</a:t>
            </a:r>
            <a:endParaRPr lang="en-US" sz="3200"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p:nvPr/>
        </p:nvPicPr>
        <p:blipFill>
          <a:blip r:embed="rId3" cstate="email">
            <a:extLst>
              <a:ext uri="{28A0092B-C50C-407E-A947-70E740481C1C}">
                <a14:useLocalDpi xmlns:a14="http://schemas.microsoft.com/office/drawing/2010/main"/>
              </a:ext>
            </a:extLst>
          </a:blip>
          <a:stretch>
            <a:fillRect/>
          </a:stretch>
        </p:blipFill>
        <p:spPr>
          <a:xfrm>
            <a:off x="5854772" y="349134"/>
            <a:ext cx="3046777" cy="731521"/>
          </a:xfrm>
          <a:prstGeom prst="rect">
            <a:avLst/>
          </a:prstGeom>
        </p:spPr>
      </p:pic>
    </p:spTree>
    <p:extLst>
      <p:ext uri="{BB962C8B-B14F-4D97-AF65-F5344CB8AC3E}">
        <p14:creationId xmlns:p14="http://schemas.microsoft.com/office/powerpoint/2010/main" val="1205467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cstate="email">
            <a:extLst>
              <a:ext uri="{28A0092B-C50C-407E-A947-70E740481C1C}">
                <a14:useLocalDpi xmlns:a14="http://schemas.microsoft.com/office/drawing/2010/main"/>
              </a:ext>
            </a:extLst>
          </a:blip>
          <a:stretch>
            <a:fillRect/>
          </a:stretch>
        </p:blipFill>
        <p:spPr>
          <a:xfrm>
            <a:off x="1025037" y="2410691"/>
            <a:ext cx="7078104" cy="1729046"/>
          </a:xfrm>
          <a:prstGeom prst="rect">
            <a:avLst/>
          </a:prstGeom>
        </p:spPr>
      </p:pic>
      <p:sp>
        <p:nvSpPr>
          <p:cNvPr id="3" name="Rectangle 2"/>
          <p:cNvSpPr/>
          <p:nvPr/>
        </p:nvSpPr>
        <p:spPr>
          <a:xfrm>
            <a:off x="3108947" y="4940131"/>
            <a:ext cx="2910284" cy="369332"/>
          </a:xfrm>
          <a:prstGeom prst="rect">
            <a:avLst/>
          </a:prstGeom>
        </p:spPr>
        <p:txBody>
          <a:bodyPr wrap="none">
            <a:spAutoFit/>
          </a:bodyPr>
          <a:lstStyle/>
          <a:p>
            <a:r>
              <a:rPr lang="en-US" b="1" dirty="0">
                <a:solidFill>
                  <a:schemeClr val="tx2"/>
                </a:solidFill>
              </a:rPr>
              <a:t>http://www.eoos-ocean.eu/</a:t>
            </a:r>
          </a:p>
        </p:txBody>
      </p:sp>
    </p:spTree>
    <p:extLst>
      <p:ext uri="{BB962C8B-B14F-4D97-AF65-F5344CB8AC3E}">
        <p14:creationId xmlns:p14="http://schemas.microsoft.com/office/powerpoint/2010/main" val="398861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576" y="1608992"/>
            <a:ext cx="8764186" cy="4351338"/>
          </a:xfrm>
        </p:spPr>
        <p:txBody>
          <a:bodyPr>
            <a:normAutofit/>
          </a:bodyPr>
          <a:lstStyle/>
          <a:p>
            <a:pPr marL="0" indent="0">
              <a:buNone/>
            </a:pPr>
            <a:r>
              <a:rPr lang="en-US" sz="3200" i="1" dirty="0">
                <a:solidFill>
                  <a:srgbClr val="002060"/>
                </a:solidFill>
              </a:rPr>
              <a:t>“Recognizing the fundamental role of stakeholders in driving and implementing EOOS, this strategy is prepared by the EOOS Steering Group based on an open stakeholder consultation on EOOS.”</a:t>
            </a:r>
            <a:endParaRPr lang="en-US" sz="1800" i="1" dirty="0"/>
          </a:p>
          <a:p>
            <a:pPr marL="0" indent="0">
              <a:buNone/>
            </a:pPr>
            <a:endParaRPr lang="en-US" sz="4000" dirty="0">
              <a:solidFill>
                <a:schemeClr val="tx2"/>
              </a:solidFill>
            </a:endParaRPr>
          </a:p>
        </p:txBody>
      </p:sp>
      <p:pic>
        <p:nvPicPr>
          <p:cNvPr id="4" name="Picture 2" descr="S:\marineboard\Marine Board\2. EU Contracts\2. FP7\Completed Projects\STAGES\WP4_STAGES\D4.1\D4_1_Final for AquaTT_10July2014\Figures\Section 5 header image collage_Stakeholder Survey\S_07_Queen Mary 2_HEA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6889" y="3739385"/>
            <a:ext cx="1718719" cy="22197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S:\marineboard\Marine Board\2. EU Contracts\2. FP7\Completed Projects\STAGES\WP4_STAGES\D4.1\D4_1_Final for AquaTT_10July2014\Figures\Section 5 header image collage_Stakeholder Survey\SPI_12_Eurocean 2010 Pre-event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9462" y="3729385"/>
            <a:ext cx="3469477" cy="22309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42" y="3739385"/>
            <a:ext cx="2707337" cy="2219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796705" y="6488668"/>
            <a:ext cx="3813929" cy="369332"/>
          </a:xfrm>
          <a:prstGeom prst="rect">
            <a:avLst/>
          </a:prstGeom>
        </p:spPr>
        <p:txBody>
          <a:bodyPr wrap="none">
            <a:spAutoFit/>
          </a:bodyPr>
          <a:lstStyle/>
          <a:p>
            <a:r>
              <a:rPr lang="en-US" dirty="0"/>
              <a:t>draft EOOS Strategy v.29 January 2018 </a:t>
            </a:r>
          </a:p>
        </p:txBody>
      </p:sp>
      <p:pic>
        <p:nvPicPr>
          <p:cNvPr id="10" name="Picture 9"/>
          <p:cNvPicPr/>
          <p:nvPr/>
        </p:nvPicPr>
        <p:blipFill>
          <a:blip r:embed="rId6" cstate="email">
            <a:extLst>
              <a:ext uri="{28A0092B-C50C-407E-A947-70E740481C1C}">
                <a14:useLocalDpi xmlns:a14="http://schemas.microsoft.com/office/drawing/2010/main"/>
              </a:ext>
            </a:extLst>
          </a:blip>
          <a:stretch>
            <a:fillRect/>
          </a:stretch>
        </p:blipFill>
        <p:spPr>
          <a:xfrm>
            <a:off x="6007172" y="501534"/>
            <a:ext cx="3046777" cy="731521"/>
          </a:xfrm>
          <a:prstGeom prst="rect">
            <a:avLst/>
          </a:prstGeom>
        </p:spPr>
      </p:pic>
    </p:spTree>
    <p:extLst>
      <p:ext uri="{BB962C8B-B14F-4D97-AF65-F5344CB8AC3E}">
        <p14:creationId xmlns:p14="http://schemas.microsoft.com/office/powerpoint/2010/main" val="3221866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814" y="1330598"/>
            <a:ext cx="8764186" cy="4351338"/>
          </a:xfrm>
        </p:spPr>
        <p:txBody>
          <a:bodyPr>
            <a:normAutofit/>
          </a:bodyPr>
          <a:lstStyle/>
          <a:p>
            <a:pPr marL="0" indent="0">
              <a:buNone/>
            </a:pPr>
            <a:r>
              <a:rPr lang="en-US" sz="3200" i="1" dirty="0">
                <a:solidFill>
                  <a:srgbClr val="002060"/>
                </a:solidFill>
              </a:rPr>
              <a:t>“There exist many European ocean observation and wider marine networks. However, there is currently no single framework representing the full diversity of European ocean observation and monitoring, its stakeholders, capabilities, and services.”</a:t>
            </a:r>
          </a:p>
          <a:p>
            <a:pPr marL="0" indent="0">
              <a:buNone/>
            </a:pPr>
            <a:endParaRPr lang="en-US" sz="1800" i="1" dirty="0"/>
          </a:p>
          <a:p>
            <a:pPr marL="0" indent="0" algn="ctr">
              <a:buNone/>
            </a:pPr>
            <a:endParaRPr lang="en-US" sz="3200" b="1" i="1" dirty="0"/>
          </a:p>
          <a:p>
            <a:pPr marL="0" indent="0" algn="ctr">
              <a:buNone/>
            </a:pPr>
            <a:endParaRPr lang="en-US" sz="3200" b="1" i="1" dirty="0"/>
          </a:p>
          <a:p>
            <a:pPr marL="0" indent="0" algn="ctr">
              <a:buNone/>
            </a:pPr>
            <a:endParaRPr lang="en-US" sz="3200" b="1" i="1" dirty="0"/>
          </a:p>
          <a:p>
            <a:pPr marL="0" indent="0" algn="ctr">
              <a:buNone/>
            </a:pPr>
            <a:endParaRPr lang="en-US" sz="3200" b="1" i="1" dirty="0"/>
          </a:p>
          <a:p>
            <a:pPr marL="0" indent="0">
              <a:buNone/>
            </a:pPr>
            <a:endParaRPr lang="en-US" sz="4000" dirty="0">
              <a:solidFill>
                <a:schemeClr val="tx2"/>
              </a:solidFill>
            </a:endParaRPr>
          </a:p>
        </p:txBody>
      </p:sp>
      <p:sp>
        <p:nvSpPr>
          <p:cNvPr id="4" name="Rectangle 3"/>
          <p:cNvSpPr/>
          <p:nvPr/>
        </p:nvSpPr>
        <p:spPr>
          <a:xfrm>
            <a:off x="2588773" y="6355442"/>
            <a:ext cx="3813929" cy="369332"/>
          </a:xfrm>
          <a:prstGeom prst="rect">
            <a:avLst/>
          </a:prstGeom>
        </p:spPr>
        <p:txBody>
          <a:bodyPr wrap="none">
            <a:spAutoFit/>
          </a:bodyPr>
          <a:lstStyle/>
          <a:p>
            <a:r>
              <a:rPr lang="en-US" dirty="0"/>
              <a:t>draft EOOS Strategy v.29 January 2018 </a:t>
            </a:r>
          </a:p>
        </p:txBody>
      </p:sp>
      <p:pic>
        <p:nvPicPr>
          <p:cNvPr id="5" name="Immagin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0991" y="3642145"/>
            <a:ext cx="5469492" cy="2713297"/>
          </a:xfrm>
          <a:prstGeom prst="rect">
            <a:avLst/>
          </a:prstGeom>
        </p:spPr>
      </p:pic>
      <p:pic>
        <p:nvPicPr>
          <p:cNvPr id="7" name="Picture 6"/>
          <p:cNvPicPr/>
          <p:nvPr/>
        </p:nvPicPr>
        <p:blipFill>
          <a:blip r:embed="rId4" cstate="email">
            <a:extLst>
              <a:ext uri="{28A0092B-C50C-407E-A947-70E740481C1C}">
                <a14:useLocalDpi xmlns:a14="http://schemas.microsoft.com/office/drawing/2010/main"/>
              </a:ext>
            </a:extLst>
          </a:blip>
          <a:stretch>
            <a:fillRect/>
          </a:stretch>
        </p:blipFill>
        <p:spPr>
          <a:xfrm>
            <a:off x="6007172" y="501534"/>
            <a:ext cx="3046777" cy="731521"/>
          </a:xfrm>
          <a:prstGeom prst="rect">
            <a:avLst/>
          </a:prstGeom>
        </p:spPr>
      </p:pic>
    </p:spTree>
    <p:extLst>
      <p:ext uri="{BB962C8B-B14F-4D97-AF65-F5344CB8AC3E}">
        <p14:creationId xmlns:p14="http://schemas.microsoft.com/office/powerpoint/2010/main" val="273182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814" y="1542379"/>
            <a:ext cx="8764186" cy="4351338"/>
          </a:xfrm>
        </p:spPr>
        <p:txBody>
          <a:bodyPr>
            <a:normAutofit fontScale="77500" lnSpcReduction="20000"/>
          </a:bodyPr>
          <a:lstStyle/>
          <a:p>
            <a:pPr marL="0" indent="0">
              <a:buNone/>
            </a:pPr>
            <a:r>
              <a:rPr lang="en-US" sz="3300" b="1" i="1" dirty="0"/>
              <a:t>A more coordinated community would enable:</a:t>
            </a:r>
          </a:p>
          <a:p>
            <a:pPr marL="0" indent="0">
              <a:buNone/>
            </a:pPr>
            <a:r>
              <a:rPr lang="en-US" sz="3300" i="1" dirty="0"/>
              <a:t>-  Sustainability and cost-effectiveness</a:t>
            </a:r>
          </a:p>
          <a:p>
            <a:pPr>
              <a:buFontTx/>
              <a:buChar char="-"/>
            </a:pPr>
            <a:r>
              <a:rPr lang="en-US" sz="3300" i="1" dirty="0"/>
              <a:t>Fitness-for-purpose and adaptability</a:t>
            </a:r>
          </a:p>
          <a:p>
            <a:pPr>
              <a:buFontTx/>
              <a:buChar char="-"/>
            </a:pPr>
            <a:r>
              <a:rPr lang="en-US" sz="3300" i="1" dirty="0"/>
              <a:t>Societal value – information and services on ocean, climate  </a:t>
            </a:r>
          </a:p>
          <a:p>
            <a:pPr marL="0" indent="0">
              <a:buNone/>
            </a:pPr>
            <a:endParaRPr lang="en-US" i="1" dirty="0"/>
          </a:p>
          <a:p>
            <a:pPr marL="0" indent="0">
              <a:buNone/>
            </a:pPr>
            <a:endParaRPr lang="en-US" i="1" dirty="0"/>
          </a:p>
          <a:p>
            <a:pPr marL="0" indent="0">
              <a:buNone/>
            </a:pPr>
            <a:r>
              <a:rPr lang="en-US" sz="3900" i="1" dirty="0">
                <a:solidFill>
                  <a:srgbClr val="00B050"/>
                </a:solidFill>
              </a:rPr>
              <a:t>“Europe must use the enormous potential of its infrastructure capacities, knowledge and resources to take a leading role in the development of the world’s ocean observing.” </a:t>
            </a:r>
          </a:p>
          <a:p>
            <a:pPr marL="0" indent="0">
              <a:buNone/>
            </a:pPr>
            <a:r>
              <a:rPr lang="en-US" sz="2100" dirty="0"/>
              <a:t>Vladimir </a:t>
            </a:r>
            <a:r>
              <a:rPr lang="en-US" sz="2100" dirty="0" err="1"/>
              <a:t>Ryabinin</a:t>
            </a:r>
            <a:r>
              <a:rPr lang="en-US" sz="2100" dirty="0"/>
              <a:t>, IOC, UNESCO, EOOS European Parliament Event, September 2016 [quote tbc]</a:t>
            </a:r>
          </a:p>
          <a:p>
            <a:pPr marL="0" indent="0">
              <a:buNone/>
            </a:pPr>
            <a:endParaRPr lang="en-US" sz="2100" dirty="0">
              <a:solidFill>
                <a:schemeClr val="tx2"/>
              </a:solidFill>
            </a:endParaRPr>
          </a:p>
        </p:txBody>
      </p:sp>
      <p:sp>
        <p:nvSpPr>
          <p:cNvPr id="4" name="Rectangle 3"/>
          <p:cNvSpPr/>
          <p:nvPr/>
        </p:nvSpPr>
        <p:spPr>
          <a:xfrm>
            <a:off x="2588773" y="6355442"/>
            <a:ext cx="3813929" cy="369332"/>
          </a:xfrm>
          <a:prstGeom prst="rect">
            <a:avLst/>
          </a:prstGeom>
        </p:spPr>
        <p:txBody>
          <a:bodyPr wrap="none">
            <a:spAutoFit/>
          </a:bodyPr>
          <a:lstStyle/>
          <a:p>
            <a:r>
              <a:rPr lang="en-US" dirty="0"/>
              <a:t>draft EOOS Strategy v.29 January 2018 </a:t>
            </a:r>
          </a:p>
        </p:txBody>
      </p:sp>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6007172" y="501534"/>
            <a:ext cx="3046777" cy="731521"/>
          </a:xfrm>
          <a:prstGeom prst="rect">
            <a:avLst/>
          </a:prstGeom>
        </p:spPr>
      </p:pic>
    </p:spTree>
    <p:extLst>
      <p:ext uri="{BB962C8B-B14F-4D97-AF65-F5344CB8AC3E}">
        <p14:creationId xmlns:p14="http://schemas.microsoft.com/office/powerpoint/2010/main" val="351059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1541848" y="583165"/>
            <a:ext cx="5907780" cy="1340869"/>
          </a:xfrm>
          <a:prstGeom prst="rect">
            <a:avLst/>
          </a:prstGeom>
        </p:spPr>
      </p:pic>
      <p:sp>
        <p:nvSpPr>
          <p:cNvPr id="2" name="Rectangle 1"/>
          <p:cNvSpPr/>
          <p:nvPr/>
        </p:nvSpPr>
        <p:spPr>
          <a:xfrm>
            <a:off x="2588773" y="6355442"/>
            <a:ext cx="3813929" cy="369332"/>
          </a:xfrm>
          <a:prstGeom prst="rect">
            <a:avLst/>
          </a:prstGeom>
        </p:spPr>
        <p:txBody>
          <a:bodyPr wrap="none">
            <a:spAutoFit/>
          </a:bodyPr>
          <a:lstStyle/>
          <a:p>
            <a:r>
              <a:rPr lang="en-US" dirty="0"/>
              <a:t>draft EOOS Strategy v.29 January 2018 </a:t>
            </a:r>
          </a:p>
        </p:txBody>
      </p:sp>
      <p:pic>
        <p:nvPicPr>
          <p:cNvPr id="5" name="Picture 4"/>
          <p:cNvPicPr>
            <a:picLocks noChangeAspect="1"/>
          </p:cNvPicPr>
          <p:nvPr/>
        </p:nvPicPr>
        <p:blipFill rotWithShape="1">
          <a:blip r:embed="rId4"/>
          <a:srcRect l="36122" t="29177" r="17539" b="41011"/>
          <a:stretch/>
        </p:blipFill>
        <p:spPr>
          <a:xfrm>
            <a:off x="199505" y="2726575"/>
            <a:ext cx="8595360" cy="3108960"/>
          </a:xfrm>
          <a:prstGeom prst="rect">
            <a:avLst/>
          </a:prstGeom>
        </p:spPr>
      </p:pic>
    </p:spTree>
    <p:extLst>
      <p:ext uri="{BB962C8B-B14F-4D97-AF65-F5344CB8AC3E}">
        <p14:creationId xmlns:p14="http://schemas.microsoft.com/office/powerpoint/2010/main" val="4200541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416" y="1024154"/>
            <a:ext cx="8797530" cy="4197816"/>
          </a:xfrm>
          <a:prstGeom prst="rect">
            <a:avLst/>
          </a:prstGeom>
        </p:spPr>
        <p:txBody>
          <a:bodyPr wrap="square">
            <a:spAutoFit/>
          </a:bodyPr>
          <a:lstStyle/>
          <a:p>
            <a:pPr>
              <a:lnSpc>
                <a:spcPct val="107000"/>
              </a:lnSpc>
              <a:spcAft>
                <a:spcPts val="800"/>
              </a:spcAft>
            </a:pPr>
            <a:r>
              <a:rPr lang="en-US" sz="2800" b="1" dirty="0">
                <a:solidFill>
                  <a:srgbClr val="002060"/>
                </a:solidFill>
                <a:ea typeface="Calibri" panose="020F0502020204030204" pitchFamily="34" charset="0"/>
                <a:cs typeface="Times New Roman" panose="02020603050405020304" pitchFamily="18" charset="0"/>
              </a:rPr>
              <a:t>Definition</a:t>
            </a:r>
          </a:p>
          <a:p>
            <a:pPr>
              <a:lnSpc>
                <a:spcPct val="107000"/>
              </a:lnSpc>
              <a:spcAft>
                <a:spcPts val="800"/>
              </a:spcAft>
            </a:pPr>
            <a:r>
              <a:rPr lang="en-US" sz="2800" dirty="0">
                <a:solidFill>
                  <a:srgbClr val="002060"/>
                </a:solidFill>
                <a:ea typeface="Calibri" panose="020F0502020204030204" pitchFamily="34" charset="0"/>
                <a:cs typeface="Times New Roman" panose="02020603050405020304" pitchFamily="18" charset="0"/>
              </a:rPr>
              <a:t>The European Ocean Observing System, EOOS, is a coordinating framework designed to align and integrate Europe’s ocean observing capacity in the long-term; to promote a systematic and collaborative approach to collecting sustained information on the state and variability of our seas; and to underpin sustainable management of the marine environment and its resources                            </a:t>
            </a:r>
            <a:r>
              <a:rPr lang="en-US" sz="2000" i="1" dirty="0">
                <a:ea typeface="Calibri" panose="020F0502020204030204" pitchFamily="34" charset="0"/>
                <a:cs typeface="Times New Roman" panose="02020603050405020304" pitchFamily="18" charset="0"/>
              </a:rPr>
              <a:t>EOOS Consultation Document, September 2016</a:t>
            </a:r>
            <a:endParaRPr lang="en-US" sz="2000" i="1" dirty="0">
              <a:solidFill>
                <a:schemeClr val="tx2"/>
              </a:solidFill>
              <a:ea typeface="Calibri" panose="020F0502020204030204" pitchFamily="34" charset="0"/>
              <a:cs typeface="Times New Roman" panose="02020603050405020304" pitchFamily="18" charset="0"/>
            </a:endParaRPr>
          </a:p>
        </p:txBody>
      </p:sp>
      <p:sp>
        <p:nvSpPr>
          <p:cNvPr id="11" name="Rectangle 10"/>
          <p:cNvSpPr/>
          <p:nvPr/>
        </p:nvSpPr>
        <p:spPr>
          <a:xfrm>
            <a:off x="2588773" y="6355442"/>
            <a:ext cx="3813929" cy="369332"/>
          </a:xfrm>
          <a:prstGeom prst="rect">
            <a:avLst/>
          </a:prstGeom>
        </p:spPr>
        <p:txBody>
          <a:bodyPr wrap="none">
            <a:spAutoFit/>
          </a:bodyPr>
          <a:lstStyle/>
          <a:p>
            <a:r>
              <a:rPr lang="en-US" dirty="0"/>
              <a:t>draft EOOS Strategy v.29 January 2018 </a:t>
            </a:r>
          </a:p>
        </p:txBody>
      </p:sp>
      <p:sp>
        <p:nvSpPr>
          <p:cNvPr id="3" name="Rectangle 2"/>
          <p:cNvSpPr/>
          <p:nvPr/>
        </p:nvSpPr>
        <p:spPr>
          <a:xfrm>
            <a:off x="275416" y="5221970"/>
            <a:ext cx="8939638" cy="1384995"/>
          </a:xfrm>
          <a:prstGeom prst="rect">
            <a:avLst/>
          </a:prstGeom>
        </p:spPr>
        <p:txBody>
          <a:bodyPr wrap="square">
            <a:spAutoFit/>
          </a:bodyPr>
          <a:lstStyle/>
          <a:p>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Scope: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European capability in ocean observation across the global ocean. </a:t>
            </a:r>
            <a:endParaRPr lang="en-US" sz="2800" dirty="0">
              <a:solidFill>
                <a:srgbClr val="002060"/>
              </a:solidFill>
            </a:endParaRPr>
          </a:p>
          <a:p>
            <a:endParaRPr lang="en-US" sz="2800" dirty="0"/>
          </a:p>
        </p:txBody>
      </p:sp>
      <p:pic>
        <p:nvPicPr>
          <p:cNvPr id="16" name="Picture 15"/>
          <p:cNvPicPr/>
          <p:nvPr/>
        </p:nvPicPr>
        <p:blipFill>
          <a:blip r:embed="rId3" cstate="email">
            <a:extLst>
              <a:ext uri="{28A0092B-C50C-407E-A947-70E740481C1C}">
                <a14:useLocalDpi xmlns:a14="http://schemas.microsoft.com/office/drawing/2010/main"/>
              </a:ext>
            </a:extLst>
          </a:blip>
          <a:stretch>
            <a:fillRect/>
          </a:stretch>
        </p:blipFill>
        <p:spPr>
          <a:xfrm>
            <a:off x="5854772" y="349134"/>
            <a:ext cx="3046777" cy="731521"/>
          </a:xfrm>
          <a:prstGeom prst="rect">
            <a:avLst/>
          </a:prstGeom>
        </p:spPr>
      </p:pic>
    </p:spTree>
    <p:extLst>
      <p:ext uri="{BB962C8B-B14F-4D97-AF65-F5344CB8AC3E}">
        <p14:creationId xmlns:p14="http://schemas.microsoft.com/office/powerpoint/2010/main" val="16673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613" y="1299163"/>
            <a:ext cx="8797530" cy="1717393"/>
          </a:xfrm>
          <a:prstGeom prst="rect">
            <a:avLst/>
          </a:prstGeom>
        </p:spPr>
        <p:txBody>
          <a:bodyPr wrap="square">
            <a:spAutoFit/>
          </a:bodyPr>
          <a:lstStyle/>
          <a:p>
            <a:pPr>
              <a:lnSpc>
                <a:spcPct val="107000"/>
              </a:lnSpc>
              <a:spcAft>
                <a:spcPts val="800"/>
              </a:spcAft>
            </a:pPr>
            <a:endParaRPr lang="en-US" sz="2000" dirty="0">
              <a:solidFill>
                <a:schemeClr val="tx2"/>
              </a:solidFill>
            </a:endParaRPr>
          </a:p>
          <a:p>
            <a:pPr>
              <a:lnSpc>
                <a:spcPct val="107000"/>
              </a:lnSpc>
              <a:spcAft>
                <a:spcPts val="800"/>
              </a:spcAft>
            </a:pP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45975" y="1351154"/>
            <a:ext cx="8797530" cy="4907754"/>
          </a:xfrm>
          <a:prstGeom prst="rect">
            <a:avLst/>
          </a:prstGeom>
        </p:spPr>
        <p:txBody>
          <a:bodyPr wrap="square">
            <a:spAutoFit/>
          </a:bodyPr>
          <a:lstStyle/>
          <a:p>
            <a:pPr>
              <a:lnSpc>
                <a:spcPct val="107000"/>
              </a:lnSpc>
              <a:spcAft>
                <a:spcPts val="800"/>
              </a:spcAft>
            </a:pP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Vision</a:t>
            </a:r>
          </a:p>
          <a:p>
            <a:pPr>
              <a:lnSpc>
                <a:spcPct val="107000"/>
              </a:lnSpc>
              <a:spcAft>
                <a:spcPts val="800"/>
              </a:spcAft>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By 2030, EOOS aims to achieve a coordinated and connected end-to-end European ocean observation community promoting European leadership, innovation and sustainability, driven by stakeholders, serving the needs of science, society, and innovation. To achieve this vision, EOOS will be multi-sectoral and cross-discipline, connecting the diverse stakeholder communities actively working in the area of ocean observation across Europe. </a:t>
            </a:r>
          </a:p>
          <a:p>
            <a:pPr>
              <a:lnSpc>
                <a:spcPct val="107000"/>
              </a:lnSpc>
              <a:spcAft>
                <a:spcPts val="800"/>
              </a:spcAft>
            </a:pPr>
            <a:endPar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2588773" y="6355442"/>
            <a:ext cx="3813929" cy="369332"/>
          </a:xfrm>
          <a:prstGeom prst="rect">
            <a:avLst/>
          </a:prstGeom>
        </p:spPr>
        <p:txBody>
          <a:bodyPr wrap="none">
            <a:spAutoFit/>
          </a:bodyPr>
          <a:lstStyle/>
          <a:p>
            <a:r>
              <a:rPr lang="en-US" dirty="0"/>
              <a:t>draft EOOS Strategy v.29 January 2018 </a:t>
            </a:r>
          </a:p>
        </p:txBody>
      </p:sp>
      <p:pic>
        <p:nvPicPr>
          <p:cNvPr id="11" name="Picture 10"/>
          <p:cNvPicPr/>
          <p:nvPr/>
        </p:nvPicPr>
        <p:blipFill>
          <a:blip r:embed="rId3" cstate="email">
            <a:extLst>
              <a:ext uri="{28A0092B-C50C-407E-A947-70E740481C1C}">
                <a14:useLocalDpi xmlns:a14="http://schemas.microsoft.com/office/drawing/2010/main"/>
              </a:ext>
            </a:extLst>
          </a:blip>
          <a:stretch>
            <a:fillRect/>
          </a:stretch>
        </p:blipFill>
        <p:spPr>
          <a:xfrm>
            <a:off x="5854772" y="349134"/>
            <a:ext cx="3046777" cy="731521"/>
          </a:xfrm>
          <a:prstGeom prst="rect">
            <a:avLst/>
          </a:prstGeom>
        </p:spPr>
      </p:pic>
    </p:spTree>
    <p:extLst>
      <p:ext uri="{BB962C8B-B14F-4D97-AF65-F5344CB8AC3E}">
        <p14:creationId xmlns:p14="http://schemas.microsoft.com/office/powerpoint/2010/main" val="3318269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37613" y="306818"/>
            <a:ext cx="4583769" cy="523220"/>
          </a:xfrm>
          <a:prstGeom prst="rect">
            <a:avLst/>
          </a:prstGeom>
          <a:noFill/>
        </p:spPr>
        <p:txBody>
          <a:bodyPr wrap="square" rtlCol="0">
            <a:spAutoFit/>
          </a:bodyPr>
          <a:lstStyle/>
          <a:p>
            <a:r>
              <a:rPr lang="en-US" sz="2800" b="1" dirty="0">
                <a:solidFill>
                  <a:srgbClr val="002060"/>
                </a:solidFill>
              </a:rPr>
              <a:t>By and for the communities</a:t>
            </a:r>
          </a:p>
        </p:txBody>
      </p:sp>
      <p:sp>
        <p:nvSpPr>
          <p:cNvPr id="2" name="Rectangle 1"/>
          <p:cNvSpPr/>
          <p:nvPr/>
        </p:nvSpPr>
        <p:spPr>
          <a:xfrm>
            <a:off x="237613" y="1299163"/>
            <a:ext cx="8797530" cy="1717393"/>
          </a:xfrm>
          <a:prstGeom prst="rect">
            <a:avLst/>
          </a:prstGeom>
        </p:spPr>
        <p:txBody>
          <a:bodyPr wrap="square">
            <a:spAutoFit/>
          </a:bodyPr>
          <a:lstStyle/>
          <a:p>
            <a:pPr>
              <a:lnSpc>
                <a:spcPct val="107000"/>
              </a:lnSpc>
              <a:spcAft>
                <a:spcPts val="800"/>
              </a:spcAft>
            </a:pPr>
            <a:endParaRPr lang="en-US" sz="2000" dirty="0">
              <a:solidFill>
                <a:schemeClr val="tx2"/>
              </a:solidFill>
            </a:endParaRPr>
          </a:p>
          <a:p>
            <a:pPr>
              <a:lnSpc>
                <a:spcPct val="107000"/>
              </a:lnSpc>
              <a:spcAft>
                <a:spcPts val="800"/>
              </a:spcAft>
            </a:pP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37613" y="1150591"/>
            <a:ext cx="8797530" cy="1643912"/>
          </a:xfrm>
          <a:prstGeom prst="rect">
            <a:avLst/>
          </a:prstGeom>
        </p:spPr>
        <p:txBody>
          <a:bodyPr wrap="square">
            <a:spAutoFit/>
          </a:bodyPr>
          <a:lstStyle/>
          <a:p>
            <a:pPr>
              <a:lnSpc>
                <a:spcPct val="107000"/>
              </a:lnSpc>
              <a:spcAft>
                <a:spcPts val="800"/>
              </a:spcAft>
            </a:pPr>
            <a:r>
              <a:rPr lang="en-US" sz="2400" i="1" dirty="0">
                <a:solidFill>
                  <a:schemeClr val="tx2"/>
                </a:solidFill>
              </a:rPr>
              <a:t>“EOOS is intrinsically a bottom-up process, elements of which are already taking place at various geographical scales.”</a:t>
            </a:r>
            <a:endParaRPr lang="en-US" sz="2400" dirty="0">
              <a:solidFill>
                <a:schemeClr val="tx2"/>
              </a:solidFill>
            </a:endParaRPr>
          </a:p>
          <a:p>
            <a:pPr marR="0" lvl="0">
              <a:lnSpc>
                <a:spcPct val="107000"/>
              </a:lnSpc>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3455" t="47499" r="26407" b="18750"/>
          <a:stretch/>
        </p:blipFill>
        <p:spPr bwMode="auto">
          <a:xfrm>
            <a:off x="2847268" y="2191203"/>
            <a:ext cx="3578220" cy="2252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5988"/>
          <a:stretch/>
        </p:blipFill>
        <p:spPr bwMode="auto">
          <a:xfrm>
            <a:off x="237613" y="2157859"/>
            <a:ext cx="2505587" cy="2252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rotWithShape="1">
          <a:blip r:embed="rId5"/>
          <a:srcRect l="35018" t="39083" r="37552" b="36026"/>
          <a:stretch/>
        </p:blipFill>
        <p:spPr>
          <a:xfrm>
            <a:off x="643839" y="4478026"/>
            <a:ext cx="3961412" cy="2021126"/>
          </a:xfrm>
          <a:prstGeom prst="rect">
            <a:avLst/>
          </a:prstGeom>
        </p:spPr>
      </p:pic>
      <p:pic>
        <p:nvPicPr>
          <p:cNvPr id="5" name="Picture 4"/>
          <p:cNvPicPr>
            <a:picLocks noChangeAspect="1"/>
          </p:cNvPicPr>
          <p:nvPr/>
        </p:nvPicPr>
        <p:blipFill rotWithShape="1">
          <a:blip r:embed="rId6"/>
          <a:srcRect l="44399" t="34142" r="32936" b="41278"/>
          <a:stretch/>
        </p:blipFill>
        <p:spPr>
          <a:xfrm>
            <a:off x="5353629" y="4478027"/>
            <a:ext cx="3353036" cy="2044534"/>
          </a:xfrm>
          <a:prstGeom prst="rect">
            <a:avLst/>
          </a:prstGeom>
        </p:spPr>
      </p:pic>
      <p:pic>
        <p:nvPicPr>
          <p:cNvPr id="11" name="Picture 3" descr="S:\marineboard\Marine Board\2. EU Contracts\2. FP7\Completed Projects\STAGES\WP4_STAGES\D4.1\D4_1_Final for AquaTT_10July2014\Figures\Section 5 header image collage_Stakeholder Survey\SPI_12_Eurocean 2010 Pre-event 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5238" t="12703"/>
          <a:stretch/>
        </p:blipFill>
        <p:spPr bwMode="auto">
          <a:xfrm>
            <a:off x="6534286" y="2129840"/>
            <a:ext cx="2149657" cy="228040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796705" y="6488668"/>
            <a:ext cx="3813929" cy="369332"/>
          </a:xfrm>
          <a:prstGeom prst="rect">
            <a:avLst/>
          </a:prstGeom>
        </p:spPr>
        <p:txBody>
          <a:bodyPr wrap="none">
            <a:spAutoFit/>
          </a:bodyPr>
          <a:lstStyle/>
          <a:p>
            <a:r>
              <a:rPr lang="en-US" dirty="0"/>
              <a:t>draft EOOS Strategy v.29 January 2018 </a:t>
            </a:r>
          </a:p>
        </p:txBody>
      </p:sp>
      <p:pic>
        <p:nvPicPr>
          <p:cNvPr id="16" name="Picture 15"/>
          <p:cNvPicPr/>
          <p:nvPr/>
        </p:nvPicPr>
        <p:blipFill>
          <a:blip r:embed="rId8" cstate="email">
            <a:extLst>
              <a:ext uri="{28A0092B-C50C-407E-A947-70E740481C1C}">
                <a14:useLocalDpi xmlns:a14="http://schemas.microsoft.com/office/drawing/2010/main"/>
              </a:ext>
            </a:extLst>
          </a:blip>
          <a:stretch>
            <a:fillRect/>
          </a:stretch>
        </p:blipFill>
        <p:spPr>
          <a:xfrm>
            <a:off x="5854772" y="349134"/>
            <a:ext cx="3046777" cy="731521"/>
          </a:xfrm>
          <a:prstGeom prst="rect">
            <a:avLst/>
          </a:prstGeom>
        </p:spPr>
      </p:pic>
    </p:spTree>
    <p:extLst>
      <p:ext uri="{BB962C8B-B14F-4D97-AF65-F5344CB8AC3E}">
        <p14:creationId xmlns:p14="http://schemas.microsoft.com/office/powerpoint/2010/main" val="341753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576" y="1363288"/>
            <a:ext cx="8764186" cy="4351338"/>
          </a:xfrm>
        </p:spPr>
        <p:txBody>
          <a:bodyPr>
            <a:normAutofit fontScale="25000" lnSpcReduction="20000"/>
          </a:bodyPr>
          <a:lstStyle/>
          <a:p>
            <a:pPr marL="0" indent="0">
              <a:buNone/>
            </a:pPr>
            <a:endParaRPr lang="en-US" dirty="0"/>
          </a:p>
          <a:p>
            <a:pPr marL="0" indent="0">
              <a:buNone/>
            </a:pPr>
            <a:r>
              <a:rPr lang="en-US" sz="9800" dirty="0">
                <a:solidFill>
                  <a:srgbClr val="002060"/>
                </a:solidFill>
              </a:rPr>
              <a:t>Specifically, EOOS will:</a:t>
            </a:r>
            <a:endParaRPr lang="en-US" sz="9800" dirty="0"/>
          </a:p>
          <a:p>
            <a:pPr lvl="0"/>
            <a:r>
              <a:rPr lang="en-US" sz="9800" dirty="0"/>
              <a:t>Align and integrate existing initiatives to ensure efficiency and value for money and to eliminate duplication of effort;</a:t>
            </a:r>
          </a:p>
          <a:p>
            <a:pPr lvl="0"/>
            <a:r>
              <a:rPr lang="en-US" sz="9800" dirty="0"/>
              <a:t>Identify gaps in our observing capacity and foster initiatives to fill those gaps;</a:t>
            </a:r>
          </a:p>
          <a:p>
            <a:pPr lvl="0"/>
            <a:r>
              <a:rPr lang="en-US" sz="9800" dirty="0"/>
              <a:t>Promote standardization of the end-to-end system from observation collection to data management and products; </a:t>
            </a:r>
          </a:p>
          <a:p>
            <a:pPr lvl="0"/>
            <a:r>
              <a:rPr lang="en-US" sz="9800" dirty="0"/>
              <a:t>Drive capacity building and provide leadership for ocean observation;</a:t>
            </a:r>
          </a:p>
          <a:p>
            <a:pPr lvl="0"/>
            <a:r>
              <a:rPr lang="en-US" sz="9800" dirty="0"/>
              <a:t>Promote the ocean observing services for multiple sectors including research, policy, management and industry; and </a:t>
            </a:r>
          </a:p>
          <a:p>
            <a:pPr lvl="0"/>
            <a:r>
              <a:rPr lang="en-US" sz="9800" dirty="0"/>
              <a:t>Promote a common European voice and integration at the international level.</a:t>
            </a:r>
          </a:p>
          <a:p>
            <a:pPr marL="0" indent="0">
              <a:buNone/>
            </a:pPr>
            <a:endParaRPr lang="en-US" sz="4000" dirty="0">
              <a:solidFill>
                <a:schemeClr val="tx2"/>
              </a:solidFill>
            </a:endParaRPr>
          </a:p>
        </p:txBody>
      </p:sp>
      <p:sp>
        <p:nvSpPr>
          <p:cNvPr id="8" name="Rectangle 7"/>
          <p:cNvSpPr/>
          <p:nvPr/>
        </p:nvSpPr>
        <p:spPr>
          <a:xfrm>
            <a:off x="2796705" y="6488668"/>
            <a:ext cx="3813929" cy="369332"/>
          </a:xfrm>
          <a:prstGeom prst="rect">
            <a:avLst/>
          </a:prstGeom>
        </p:spPr>
        <p:txBody>
          <a:bodyPr wrap="none">
            <a:spAutoFit/>
          </a:bodyPr>
          <a:lstStyle/>
          <a:p>
            <a:r>
              <a:rPr lang="en-US" dirty="0"/>
              <a:t>draft EOOS Strategy v.29 January 2018 </a:t>
            </a:r>
          </a:p>
        </p:txBody>
      </p:sp>
      <p:pic>
        <p:nvPicPr>
          <p:cNvPr id="9" name="Picture 8"/>
          <p:cNvPicPr/>
          <p:nvPr/>
        </p:nvPicPr>
        <p:blipFill>
          <a:blip r:embed="rId3" cstate="email">
            <a:extLst>
              <a:ext uri="{28A0092B-C50C-407E-A947-70E740481C1C}">
                <a14:useLocalDpi xmlns:a14="http://schemas.microsoft.com/office/drawing/2010/main"/>
              </a:ext>
            </a:extLst>
          </a:blip>
          <a:stretch>
            <a:fillRect/>
          </a:stretch>
        </p:blipFill>
        <p:spPr>
          <a:xfrm>
            <a:off x="5854772" y="349134"/>
            <a:ext cx="3046777" cy="731521"/>
          </a:xfrm>
          <a:prstGeom prst="rect">
            <a:avLst/>
          </a:prstGeom>
        </p:spPr>
      </p:pic>
      <p:sp>
        <p:nvSpPr>
          <p:cNvPr id="10" name="TextBox 9"/>
          <p:cNvSpPr txBox="1"/>
          <p:nvPr/>
        </p:nvSpPr>
        <p:spPr>
          <a:xfrm>
            <a:off x="321576" y="373835"/>
            <a:ext cx="4583769" cy="523220"/>
          </a:xfrm>
          <a:prstGeom prst="rect">
            <a:avLst/>
          </a:prstGeom>
          <a:noFill/>
        </p:spPr>
        <p:txBody>
          <a:bodyPr wrap="square" rtlCol="0">
            <a:spAutoFit/>
          </a:bodyPr>
          <a:lstStyle/>
          <a:p>
            <a:r>
              <a:rPr lang="en-US" sz="2800" b="1" dirty="0">
                <a:solidFill>
                  <a:srgbClr val="002060"/>
                </a:solidFill>
              </a:rPr>
              <a:t>By and for the communities</a:t>
            </a:r>
          </a:p>
        </p:txBody>
      </p:sp>
    </p:spTree>
    <p:extLst>
      <p:ext uri="{BB962C8B-B14F-4D97-AF65-F5344CB8AC3E}">
        <p14:creationId xmlns:p14="http://schemas.microsoft.com/office/powerpoint/2010/main" val="11166830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2593</TotalTime>
  <Words>1433</Words>
  <Application>Microsoft Office PowerPoint</Application>
  <PresentationFormat>On-screen Show (4:3)</PresentationFormat>
  <Paragraphs>129</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Larkin</dc:creator>
  <cp:lastModifiedBy>iain shepherd</cp:lastModifiedBy>
  <cp:revision>236</cp:revision>
  <cp:lastPrinted>2017-10-15T12:59:05Z</cp:lastPrinted>
  <dcterms:created xsi:type="dcterms:W3CDTF">2017-09-19T13:43:25Z</dcterms:created>
  <dcterms:modified xsi:type="dcterms:W3CDTF">2018-02-08T13:20:40Z</dcterms:modified>
</cp:coreProperties>
</file>