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10" r:id="rId2"/>
    <p:sldId id="604" r:id="rId3"/>
    <p:sldId id="591" r:id="rId4"/>
    <p:sldId id="594" r:id="rId5"/>
    <p:sldId id="593" r:id="rId6"/>
    <p:sldId id="603" r:id="rId7"/>
    <p:sldId id="605" r:id="rId8"/>
  </p:sldIdLst>
  <p:sldSz cx="9144000" cy="6858000" type="screen4x3"/>
  <p:notesSz cx="7038975" cy="9185275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3200" b="1" kern="1200">
        <a:solidFill>
          <a:srgbClr val="FFFF3D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b="1" kern="1200">
        <a:solidFill>
          <a:srgbClr val="FFFF3D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b="1" kern="1200">
        <a:solidFill>
          <a:srgbClr val="FFFF3D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b="1" kern="1200">
        <a:solidFill>
          <a:srgbClr val="FFFF3D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b="1" kern="1200">
        <a:solidFill>
          <a:srgbClr val="FFFF3D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rgbClr val="FFFF3D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rgbClr val="FFFF3D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rgbClr val="FFFF3D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rgbClr val="FFFF3D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C8D42C"/>
    <a:srgbClr val="A07600"/>
    <a:srgbClr val="FFFF00"/>
    <a:srgbClr val="FFFF99"/>
    <a:srgbClr val="A0C8F8"/>
    <a:srgbClr val="FFFF3D"/>
    <a:srgbClr val="000066"/>
    <a:srgbClr val="0066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73" autoAdjust="0"/>
    <p:restoredTop sz="94694" autoAdjust="0"/>
  </p:normalViewPr>
  <p:slideViewPr>
    <p:cSldViewPr>
      <p:cViewPr>
        <p:scale>
          <a:sx n="110" d="100"/>
          <a:sy n="110" d="100"/>
        </p:scale>
        <p:origin x="-1548" y="-390"/>
      </p:cViewPr>
      <p:guideLst>
        <p:guide orient="horz" pos="2160"/>
        <p:guide pos="2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100" d="100"/>
          <a:sy n="100" d="100"/>
        </p:scale>
        <p:origin x="-1428" y="-72"/>
      </p:cViewPr>
      <p:guideLst>
        <p:guide orient="horz" pos="2893"/>
        <p:guide pos="221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2" tIns="45286" rIns="90572" bIns="45286" numCol="1" anchor="t" anchorCtr="0" compatLnSpc="1">
            <a:prstTxWarp prst="textNoShape">
              <a:avLst/>
            </a:prstTxWarp>
          </a:bodyPr>
          <a:lstStyle>
            <a:lvl1pPr algn="l" defTabSz="906463">
              <a:defRPr sz="1200" b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2" tIns="45286" rIns="90572" bIns="45286" numCol="1" anchor="t" anchorCtr="0" compatLnSpc="1">
            <a:prstTxWarp prst="textNoShape">
              <a:avLst/>
            </a:prstTxWarp>
          </a:bodyPr>
          <a:lstStyle>
            <a:lvl1pPr algn="r" defTabSz="906463">
              <a:defRPr sz="1200" b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61413"/>
            <a:ext cx="3048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2" tIns="45286" rIns="90572" bIns="45286" numCol="1" anchor="b" anchorCtr="0" compatLnSpc="1">
            <a:prstTxWarp prst="textNoShape">
              <a:avLst/>
            </a:prstTxWarp>
          </a:bodyPr>
          <a:lstStyle>
            <a:lvl1pPr algn="l" defTabSz="906463">
              <a:defRPr sz="1200" b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2400" y="8761413"/>
            <a:ext cx="3048000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2" tIns="45286" rIns="90572" bIns="45286" numCol="1" anchor="b" anchorCtr="0" compatLnSpc="1">
            <a:prstTxWarp prst="textNoShape">
              <a:avLst/>
            </a:prstTxWarp>
          </a:bodyPr>
          <a:lstStyle>
            <a:lvl1pPr algn="r" defTabSz="906463">
              <a:defRPr sz="1200" b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843FBB66-74E1-43C0-8D3C-B506C934975F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139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9588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3" tIns="45911" rIns="91823" bIns="45911" numCol="1" anchor="t" anchorCtr="0" compatLnSpc="1">
            <a:prstTxWarp prst="textNoShape">
              <a:avLst/>
            </a:prstTxWarp>
          </a:bodyPr>
          <a:lstStyle>
            <a:lvl1pPr algn="l" defTabSz="919163">
              <a:defRPr sz="1200" b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89388" y="0"/>
            <a:ext cx="3049587" cy="45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3" tIns="45911" rIns="91823" bIns="45911" numCol="1" anchor="t" anchorCtr="0" compatLnSpc="1">
            <a:prstTxWarp prst="textNoShape">
              <a:avLst/>
            </a:prstTxWarp>
          </a:bodyPr>
          <a:lstStyle>
            <a:lvl1pPr algn="r" defTabSz="919163">
              <a:defRPr sz="1200" b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2375" y="688975"/>
            <a:ext cx="4594225" cy="34448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8213" y="4362450"/>
            <a:ext cx="5162550" cy="413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3" tIns="45911" rIns="91823" bIns="459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26488"/>
            <a:ext cx="3049588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3" tIns="45911" rIns="91823" bIns="45911" numCol="1" anchor="b" anchorCtr="0" compatLnSpc="1">
            <a:prstTxWarp prst="textNoShape">
              <a:avLst/>
            </a:prstTxWarp>
          </a:bodyPr>
          <a:lstStyle>
            <a:lvl1pPr algn="l" defTabSz="919163">
              <a:defRPr sz="1200" b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89388" y="8726488"/>
            <a:ext cx="304958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823" tIns="45911" rIns="91823" bIns="45911" numCol="1" anchor="b" anchorCtr="0" compatLnSpc="1">
            <a:prstTxWarp prst="textNoShape">
              <a:avLst/>
            </a:prstTxWarp>
          </a:bodyPr>
          <a:lstStyle>
            <a:lvl1pPr algn="r" defTabSz="919163">
              <a:defRPr sz="1200" b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4B076D5A-A172-45BF-A621-7A16DBF6E0DA}" type="slidenum">
              <a:rPr lang="en-US"/>
              <a:pPr>
                <a:defRPr/>
              </a:pPr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106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40FB45-41D2-450D-AEE1-BDFB8CDA5D54}" type="slidenum">
              <a:rPr lang="en-US"/>
              <a:pPr/>
              <a:t>1</a:t>
            </a:fld>
            <a:endParaRPr 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fr-F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9163"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1pPr>
            <a:lvl2pPr marL="742950" indent="-285750" defTabSz="919163"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2pPr>
            <a:lvl3pPr marL="1143000" indent="-228600" defTabSz="919163"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3pPr>
            <a:lvl4pPr marL="1600200" indent="-228600" defTabSz="919163"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4pPr>
            <a:lvl5pPr marL="2057400" indent="-228600" defTabSz="919163"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5pPr>
            <a:lvl6pPr marL="25146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6pPr>
            <a:lvl7pPr marL="29718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7pPr>
            <a:lvl8pPr marL="34290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8pPr>
            <a:lvl9pPr marL="3886200" indent="-228600" algn="ctr" defTabSz="919163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9pPr>
          </a:lstStyle>
          <a:p>
            <a:fld id="{92CFC76A-CB7C-4F4C-9BA1-E94F2E8EFF95}" type="slidenum">
              <a:rPr lang="en-US" altLang="fr-FR" sz="1200" b="0" i="0" smtClean="0">
                <a:solidFill>
                  <a:schemeClr val="tx1"/>
                </a:solidFill>
              </a:rPr>
              <a:pPr/>
              <a:t>2</a:t>
            </a:fld>
            <a:endParaRPr lang="en-US" altLang="fr-FR" sz="1200" b="0" i="0" smtClean="0">
              <a:solidFill>
                <a:schemeClr val="tx1"/>
              </a:solidFill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1" descr="ifremer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63" y="214313"/>
            <a:ext cx="2128837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62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1963" y="1466850"/>
            <a:ext cx="7772400" cy="1143000"/>
          </a:xfrm>
        </p:spPr>
        <p:txBody>
          <a:bodyPr/>
          <a:lstStyle>
            <a:lvl1pPr>
              <a:defRPr sz="4000">
                <a:solidFill>
                  <a:srgbClr val="FFFF00"/>
                </a:solidFill>
                <a:effectLst/>
              </a:defRPr>
            </a:lvl1pPr>
          </a:lstStyle>
          <a:p>
            <a:r>
              <a:rPr lang="fr-FR"/>
              <a:t>Titre</a:t>
            </a:r>
          </a:p>
        </p:txBody>
      </p:sp>
      <p:sp>
        <p:nvSpPr>
          <p:cNvPr id="41062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3505200"/>
            <a:ext cx="8064500" cy="1014413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600" b="1" i="0"/>
            </a:lvl1pPr>
          </a:lstStyle>
          <a:p>
            <a:r>
              <a:rPr lang="fr-FR"/>
              <a:t>Sous -Titre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76200" y="6477000"/>
            <a:ext cx="1905000" cy="457200"/>
          </a:xfrm>
          <a:effectLst>
            <a:outerShdw dist="35921" dir="2700000" algn="ctr" rotWithShape="0">
              <a:srgbClr val="000066"/>
            </a:outerShdw>
          </a:effectLst>
        </p:spPr>
        <p:txBody>
          <a:bodyPr/>
          <a:lstStyle>
            <a:lvl1pPr algn="l">
              <a:defRPr i="1" smtClean="0">
                <a:solidFill>
                  <a:srgbClr val="FFFF00"/>
                </a:solidFill>
                <a:effectLst/>
              </a:defRPr>
            </a:lvl1pPr>
          </a:lstStyle>
          <a:p>
            <a:pPr>
              <a:defRPr/>
            </a:pPr>
            <a:r>
              <a:rPr lang="en-US"/>
              <a:t>April, 2006</a:t>
            </a:r>
          </a:p>
        </p:txBody>
      </p:sp>
      <p:sp>
        <p:nvSpPr>
          <p:cNvPr id="6" name="Espace réservé du pied de page 5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7772400" y="64770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 i="1" smtClean="0">
                <a:solidFill>
                  <a:srgbClr val="FFFF00"/>
                </a:solidFill>
                <a:effectLst/>
              </a:defRPr>
            </a:lvl1pPr>
          </a:lstStyle>
          <a:p>
            <a:pPr>
              <a:defRPr/>
            </a:pPr>
            <a:r>
              <a:rPr lang="en-US"/>
              <a:t>Gilles Lericolais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dirty="0" smtClean="0"/>
              <a:t>21 Février 2011</a:t>
            </a:r>
            <a:endParaRPr lang="fr-FR" sz="800" dirty="0">
              <a:effectLst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0"/>
            <a:ext cx="1943100" cy="60960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0"/>
            <a:ext cx="5676900" cy="60960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dirty="0" smtClean="0"/>
              <a:t>21 Février 2011</a:t>
            </a:r>
            <a:endParaRPr lang="fr-FR" sz="800" dirty="0">
              <a:effectLst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4282" y="1285860"/>
            <a:ext cx="8715436" cy="4810140"/>
          </a:xfrm>
        </p:spPr>
        <p:txBody>
          <a:bodyPr/>
          <a:lstStyle>
            <a:lvl1pPr>
              <a:defRPr sz="2800" b="1"/>
            </a:lvl1pPr>
            <a:lvl2pPr>
              <a:buFont typeface="Arial" pitchFamily="34" charset="0"/>
              <a:buChar char="•"/>
              <a:defRPr sz="2400"/>
            </a:lvl2pPr>
            <a:lvl3pPr>
              <a:buFont typeface="Arial" pitchFamily="34" charset="0"/>
              <a:buChar char="•"/>
              <a:defRPr/>
            </a:lvl3pPr>
            <a:lvl4pPr>
              <a:buFont typeface="Arial" pitchFamily="34" charset="0"/>
              <a:buChar char="•"/>
              <a:defRPr/>
            </a:lvl4pPr>
            <a:lvl5pPr>
              <a:buFont typeface="Arial" pitchFamily="34" charset="0"/>
              <a:buChar char="•"/>
              <a:defRPr/>
            </a:lvl5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dirty="0" smtClean="0"/>
              <a:t>21 Février 2011</a:t>
            </a:r>
            <a:endParaRPr lang="fr-FR" sz="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dirty="0" smtClean="0"/>
              <a:t>21 Février 2011</a:t>
            </a:r>
            <a:endParaRPr lang="fr-FR" sz="800" dirty="0">
              <a:effectLst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dirty="0" smtClean="0"/>
              <a:t>21 Février 2011</a:t>
            </a:r>
            <a:endParaRPr lang="fr-FR" sz="800" dirty="0">
              <a:effectLst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dirty="0" smtClean="0"/>
              <a:t>21 Février 2011</a:t>
            </a:r>
            <a:endParaRPr lang="fr-FR" sz="800" dirty="0">
              <a:effectLst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dirty="0" smtClean="0"/>
              <a:t>21 Février 2011</a:t>
            </a:r>
            <a:endParaRPr lang="fr-FR" sz="800" dirty="0">
              <a:effectLst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dirty="0" smtClean="0"/>
              <a:t>21 Février 2011</a:t>
            </a:r>
            <a:endParaRPr lang="fr-FR" sz="800" dirty="0">
              <a:effectLst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dirty="0" smtClean="0"/>
              <a:t>21 Février 2011</a:t>
            </a:r>
            <a:endParaRPr lang="fr-FR" sz="800" dirty="0">
              <a:effectLst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fr-FR" dirty="0" smtClean="0"/>
              <a:t>21 Février 2011</a:t>
            </a:r>
            <a:endParaRPr lang="fr-FR" sz="800" dirty="0">
              <a:effectLst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>
                <a:gamma/>
                <a:shade val="0"/>
                <a:invGamma/>
              </a:schemeClr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0"/>
            <a:ext cx="64008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96188" y="6592888"/>
            <a:ext cx="1624012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r>
              <a:rPr lang="fr-FR" dirty="0" smtClean="0"/>
              <a:t>15 </a:t>
            </a:r>
            <a:r>
              <a:rPr lang="fr-FR" dirty="0" err="1" smtClean="0"/>
              <a:t>September</a:t>
            </a:r>
            <a:r>
              <a:rPr lang="fr-FR" dirty="0" smtClean="0"/>
              <a:t> 2017</a:t>
            </a:r>
            <a:endParaRPr lang="fr-FR" sz="1400" dirty="0">
              <a:effectLst/>
            </a:endParaRPr>
          </a:p>
        </p:txBody>
      </p:sp>
      <p:sp>
        <p:nvSpPr>
          <p:cNvPr id="1042" name="Line 18"/>
          <p:cNvSpPr>
            <a:spLocks noChangeShapeType="1"/>
          </p:cNvSpPr>
          <p:nvPr/>
        </p:nvSpPr>
        <p:spPr bwMode="auto">
          <a:xfrm>
            <a:off x="0" y="877888"/>
            <a:ext cx="9144000" cy="1587"/>
          </a:xfrm>
          <a:prstGeom prst="line">
            <a:avLst/>
          </a:prstGeom>
          <a:noFill/>
          <a:ln w="20638">
            <a:solidFill>
              <a:srgbClr val="FFFF3D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fr-F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30" name="Picture 21" descr="ifremer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15272" y="457200"/>
            <a:ext cx="1371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7" name="Text Box 23"/>
          <p:cNvSpPr txBox="1">
            <a:spLocks noChangeArrowheads="1"/>
          </p:cNvSpPr>
          <p:nvPr/>
        </p:nvSpPr>
        <p:spPr bwMode="auto">
          <a:xfrm>
            <a:off x="0" y="6583363"/>
            <a:ext cx="121602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 i="1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Gilles Lericolais</a:t>
            </a:r>
            <a:endParaRPr lang="fr-FR" sz="2800">
              <a:solidFill>
                <a:schemeClr val="tx1"/>
              </a:solidFill>
              <a:latin typeface="Swiss 721 SWA" pitchFamily="34" charset="0"/>
            </a:endParaRPr>
          </a:p>
        </p:txBody>
      </p:sp>
      <p:sp>
        <p:nvSpPr>
          <p:cNvPr id="1052" name="Text Box 28"/>
          <p:cNvSpPr txBox="1">
            <a:spLocks noChangeArrowheads="1"/>
          </p:cNvSpPr>
          <p:nvPr userDrawn="1"/>
        </p:nvSpPr>
        <p:spPr bwMode="auto">
          <a:xfrm>
            <a:off x="3203575" y="6583363"/>
            <a:ext cx="2808288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200" b="0" i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Blue Economy in the Black Sea</a:t>
            </a:r>
            <a:endParaRPr lang="en-US" sz="1200" b="0" i="1" dirty="0">
              <a:solidFill>
                <a:schemeClr val="fol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3D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3D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3D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3D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3D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3D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3D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3D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FFF3D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577850" indent="-5778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 i="1">
          <a:solidFill>
            <a:srgbClr val="FFFF00"/>
          </a:solidFill>
          <a:latin typeface="+mn-lt"/>
          <a:ea typeface="+mn-ea"/>
          <a:cs typeface="+mn-cs"/>
        </a:defRPr>
      </a:lvl1pPr>
      <a:lvl2pPr marL="1143000" indent="-3746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800">
          <a:solidFill>
            <a:srgbClr val="FFFF00"/>
          </a:solidFill>
          <a:latin typeface="+mn-lt"/>
        </a:defRPr>
      </a:lvl2pPr>
      <a:lvl3pPr marL="15621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400">
          <a:solidFill>
            <a:srgbClr val="FFFF00"/>
          </a:solidFill>
          <a:latin typeface="+mn-lt"/>
        </a:defRPr>
      </a:lvl3pPr>
      <a:lvl4pPr marL="1981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rgbClr val="FFFF00"/>
          </a:solidFill>
          <a:latin typeface="+mn-lt"/>
        </a:defRPr>
      </a:lvl4pPr>
      <a:lvl5pPr marL="24003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rgbClr val="FFFF00"/>
          </a:solidFill>
          <a:latin typeface="+mn-lt"/>
        </a:defRPr>
      </a:lvl5pPr>
      <a:lvl6pPr marL="28575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rgbClr val="FFFF00"/>
          </a:solidFill>
          <a:latin typeface="+mn-lt"/>
        </a:defRPr>
      </a:lvl6pPr>
      <a:lvl7pPr marL="33147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rgbClr val="FFFF00"/>
          </a:solidFill>
          <a:latin typeface="+mn-lt"/>
        </a:defRPr>
      </a:lvl7pPr>
      <a:lvl8pPr marL="37719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rgbClr val="FFFF00"/>
          </a:solidFill>
          <a:latin typeface="+mn-lt"/>
        </a:defRPr>
      </a:lvl8pPr>
      <a:lvl9pPr marL="42291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2000">
          <a:solidFill>
            <a:srgbClr val="FFFF00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2976" y="1487484"/>
            <a:ext cx="7000924" cy="394178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fr-FR" sz="60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Save the </a:t>
            </a:r>
            <a:r>
              <a:rPr lang="fr-FR" sz="6000" dirty="0" err="1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sea</a:t>
            </a:r>
            <a:r>
              <a:rPr lang="fr-FR" sz="3600" dirty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fr-FR" sz="36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fr-FR" sz="36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fr-FR" sz="36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br>
              <a:rPr lang="fr-FR" sz="36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fr-FR" sz="44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The Black </a:t>
            </a:r>
            <a:r>
              <a:rPr lang="fr-FR" sz="4400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Sea</a:t>
            </a:r>
            <a:r>
              <a:rPr lang="fr-FR" sz="44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: </a:t>
            </a:r>
            <a:br>
              <a:rPr lang="fr-FR" sz="44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fr-FR" sz="44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 </a:t>
            </a:r>
            <a:r>
              <a:rPr lang="fr-FR" sz="4400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climate</a:t>
            </a:r>
            <a:r>
              <a:rPr lang="fr-FR" sz="44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fr-FR" sz="4400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paleo</a:t>
            </a:r>
            <a:r>
              <a:rPr lang="fr-FR" sz="44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-archive</a:t>
            </a:r>
            <a:br>
              <a:rPr lang="fr-FR" sz="44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fr-FR" sz="36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fr-FR" sz="36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fr-FR" sz="36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fr-FR" sz="3600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fr-FR" sz="2000" b="0" i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Gilles Lericolais – Ifremer</a:t>
            </a:r>
            <a:br>
              <a:rPr lang="fr-FR" sz="2000" b="0" i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fr-FR" sz="2000" b="0" i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Director</a:t>
            </a:r>
            <a:r>
              <a:rPr lang="fr-FR" sz="2000" b="0" i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of </a:t>
            </a:r>
            <a:r>
              <a:rPr lang="fr-FR" sz="2000" b="0" i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European</a:t>
            </a:r>
            <a:r>
              <a:rPr lang="fr-FR" sz="2000" b="0" i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and International </a:t>
            </a:r>
            <a:r>
              <a:rPr lang="fr-FR" sz="2000" b="0" i="1" dirty="0" err="1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Affairs</a:t>
            </a:r>
            <a:r>
              <a:rPr lang="fr-FR" sz="2000" b="0" i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fr-FR" sz="2000" b="0" i="1" dirty="0" smtClean="0"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endParaRPr lang="fr-FR" sz="2000" b="0" i="1" dirty="0" smtClean="0"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3"/>
            <a:ext cx="1326461" cy="64807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5660087"/>
            <a:ext cx="1403773" cy="1288394"/>
          </a:xfrm>
          <a:prstGeom prst="rect">
            <a:avLst/>
          </a:prstGeom>
          <a:effectLst>
            <a:glow rad="101600">
              <a:schemeClr val="accent2">
                <a:lumMod val="75000"/>
                <a:alpha val="42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e la date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 </a:t>
            </a:r>
            <a:endParaRPr lang="en-US" sz="1400">
              <a:solidFill>
                <a:srgbClr val="FFFF3D"/>
              </a:solidFill>
              <a:effectLst/>
            </a:endParaRPr>
          </a:p>
        </p:txBody>
      </p:sp>
      <p:sp>
        <p:nvSpPr>
          <p:cNvPr id="510978" name="Rectangle 1026"/>
          <p:cNvSpPr>
            <a:spLocks noChangeArrowheads="1"/>
          </p:cNvSpPr>
          <p:nvPr/>
        </p:nvSpPr>
        <p:spPr bwMode="auto">
          <a:xfrm>
            <a:off x="352450" y="63799"/>
            <a:ext cx="7105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fr-FR" sz="2800" i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Black </a:t>
            </a:r>
            <a:r>
              <a:rPr lang="fr-FR" sz="2800" i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Sea</a:t>
            </a:r>
            <a:r>
              <a:rPr lang="fr-FR" sz="2800" i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800" i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recorded</a:t>
            </a:r>
            <a:r>
              <a:rPr lang="fr-FR" sz="2800" i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fr-FR" sz="2800" i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the </a:t>
            </a:r>
            <a:r>
              <a:rPr lang="fr-FR" sz="2800" i="0" dirty="0" err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Climate</a:t>
            </a:r>
            <a:r>
              <a:rPr lang="fr-FR" sz="2800" i="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Change</a:t>
            </a:r>
            <a:endParaRPr lang="fr-FR" sz="2800" i="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0979" name="Rectangle 1027"/>
          <p:cNvSpPr>
            <a:spLocks noChangeArrowheads="1"/>
          </p:cNvSpPr>
          <p:nvPr/>
        </p:nvSpPr>
        <p:spPr bwMode="auto">
          <a:xfrm>
            <a:off x="7620000" y="6592888"/>
            <a:ext cx="152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r">
              <a:defRPr/>
            </a:pPr>
            <a:r>
              <a:rPr lang="en-US" sz="1200" b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May 9, 2003</a:t>
            </a:r>
            <a:endParaRPr lang="en-US" sz="1400" b="0"/>
          </a:p>
        </p:txBody>
      </p:sp>
      <p:sp>
        <p:nvSpPr>
          <p:cNvPr id="25605" name="Rectangle 1028"/>
          <p:cNvSpPr>
            <a:spLocks noChangeArrowheads="1"/>
          </p:cNvSpPr>
          <p:nvPr/>
        </p:nvSpPr>
        <p:spPr bwMode="auto">
          <a:xfrm>
            <a:off x="3113088" y="66040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66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1pPr>
            <a:lvl2pPr marL="742950" indent="-285750"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2pPr>
            <a:lvl3pPr marL="1143000" indent="-228600"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3pPr>
            <a:lvl4pPr marL="1600200" indent="-228600"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4pPr>
            <a:lvl5pPr marL="2057400" indent="-228600"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3D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SzPct val="120000"/>
              <a:buFont typeface="Monotype Sorts" pitchFamily="2" charset="2"/>
              <a:buNone/>
            </a:pPr>
            <a:r>
              <a:rPr lang="fr-FR" altLang="fr-FR" sz="1200" b="0">
                <a:solidFill>
                  <a:srgbClr val="FFFF00"/>
                </a:solidFill>
              </a:rPr>
              <a:t>IGCP 464 - Gdansk 7-11 May 2003</a:t>
            </a:r>
          </a:p>
        </p:txBody>
      </p:sp>
      <p:sp>
        <p:nvSpPr>
          <p:cNvPr id="510981" name="Text Box 1029"/>
          <p:cNvSpPr txBox="1">
            <a:spLocks noChangeArrowheads="1"/>
          </p:cNvSpPr>
          <p:nvPr/>
        </p:nvSpPr>
        <p:spPr bwMode="auto">
          <a:xfrm>
            <a:off x="0" y="6583363"/>
            <a:ext cx="1216025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120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Gilles Lericolais</a:t>
            </a:r>
            <a:endParaRPr lang="fr-FR" sz="2800" i="0">
              <a:solidFill>
                <a:schemeClr val="tx1"/>
              </a:solidFill>
              <a:latin typeface="Swiss 721 SWA" pitchFamily="34" charset="0"/>
            </a:endParaRPr>
          </a:p>
        </p:txBody>
      </p:sp>
      <p:pic>
        <p:nvPicPr>
          <p:cNvPr id="25607" name="Picture 1030" descr="EuropeGlob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914400"/>
            <a:ext cx="9220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031"/>
          <p:cNvGrpSpPr>
            <a:grpSpLocks/>
          </p:cNvGrpSpPr>
          <p:nvPr/>
        </p:nvGrpSpPr>
        <p:grpSpPr bwMode="auto">
          <a:xfrm>
            <a:off x="2260600" y="2286000"/>
            <a:ext cx="2268538" cy="1812925"/>
            <a:chOff x="1424" y="1440"/>
            <a:chExt cx="1429" cy="1142"/>
          </a:xfrm>
        </p:grpSpPr>
        <p:sp>
          <p:nvSpPr>
            <p:cNvPr id="25627" name="Freeform 1032"/>
            <p:cNvSpPr>
              <a:spLocks/>
            </p:cNvSpPr>
            <p:nvPr/>
          </p:nvSpPr>
          <p:spPr bwMode="auto">
            <a:xfrm>
              <a:off x="2067" y="1713"/>
              <a:ext cx="786" cy="846"/>
            </a:xfrm>
            <a:custGeom>
              <a:avLst/>
              <a:gdLst>
                <a:gd name="T0" fmla="*/ 0 w 786"/>
                <a:gd name="T1" fmla="*/ 0 h 846"/>
                <a:gd name="T2" fmla="*/ 39 w 786"/>
                <a:gd name="T3" fmla="*/ 93 h 846"/>
                <a:gd name="T4" fmla="*/ 57 w 786"/>
                <a:gd name="T5" fmla="*/ 99 h 846"/>
                <a:gd name="T6" fmla="*/ 93 w 786"/>
                <a:gd name="T7" fmla="*/ 123 h 846"/>
                <a:gd name="T8" fmla="*/ 201 w 786"/>
                <a:gd name="T9" fmla="*/ 171 h 846"/>
                <a:gd name="T10" fmla="*/ 183 w 786"/>
                <a:gd name="T11" fmla="*/ 291 h 846"/>
                <a:gd name="T12" fmla="*/ 219 w 786"/>
                <a:gd name="T13" fmla="*/ 369 h 846"/>
                <a:gd name="T14" fmla="*/ 315 w 786"/>
                <a:gd name="T15" fmla="*/ 447 h 846"/>
                <a:gd name="T16" fmla="*/ 369 w 786"/>
                <a:gd name="T17" fmla="*/ 471 h 846"/>
                <a:gd name="T18" fmla="*/ 459 w 786"/>
                <a:gd name="T19" fmla="*/ 474 h 846"/>
                <a:gd name="T20" fmla="*/ 525 w 786"/>
                <a:gd name="T21" fmla="*/ 513 h 846"/>
                <a:gd name="T22" fmla="*/ 753 w 786"/>
                <a:gd name="T23" fmla="*/ 555 h 846"/>
                <a:gd name="T24" fmla="*/ 786 w 786"/>
                <a:gd name="T25" fmla="*/ 681 h 846"/>
                <a:gd name="T26" fmla="*/ 687 w 786"/>
                <a:gd name="T27" fmla="*/ 693 h 846"/>
                <a:gd name="T28" fmla="*/ 657 w 786"/>
                <a:gd name="T29" fmla="*/ 729 h 846"/>
                <a:gd name="T30" fmla="*/ 639 w 786"/>
                <a:gd name="T31" fmla="*/ 765 h 846"/>
                <a:gd name="T32" fmla="*/ 573 w 786"/>
                <a:gd name="T33" fmla="*/ 804 h 846"/>
                <a:gd name="T34" fmla="*/ 513 w 786"/>
                <a:gd name="T35" fmla="*/ 822 h 846"/>
                <a:gd name="T36" fmla="*/ 462 w 786"/>
                <a:gd name="T37" fmla="*/ 846 h 84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86"/>
                <a:gd name="T58" fmla="*/ 0 h 846"/>
                <a:gd name="T59" fmla="*/ 786 w 786"/>
                <a:gd name="T60" fmla="*/ 846 h 84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86" h="846">
                  <a:moveTo>
                    <a:pt x="0" y="0"/>
                  </a:moveTo>
                  <a:cubicBezTo>
                    <a:pt x="11" y="32"/>
                    <a:pt x="12" y="71"/>
                    <a:pt x="39" y="93"/>
                  </a:cubicBezTo>
                  <a:cubicBezTo>
                    <a:pt x="44" y="97"/>
                    <a:pt x="51" y="96"/>
                    <a:pt x="57" y="99"/>
                  </a:cubicBezTo>
                  <a:cubicBezTo>
                    <a:pt x="70" y="106"/>
                    <a:pt x="79" y="118"/>
                    <a:pt x="93" y="123"/>
                  </a:cubicBezTo>
                  <a:cubicBezTo>
                    <a:pt x="130" y="135"/>
                    <a:pt x="168" y="149"/>
                    <a:pt x="201" y="171"/>
                  </a:cubicBezTo>
                  <a:cubicBezTo>
                    <a:pt x="214" y="209"/>
                    <a:pt x="196" y="253"/>
                    <a:pt x="183" y="291"/>
                  </a:cubicBezTo>
                  <a:cubicBezTo>
                    <a:pt x="189" y="324"/>
                    <a:pt x="184" y="357"/>
                    <a:pt x="219" y="369"/>
                  </a:cubicBezTo>
                  <a:cubicBezTo>
                    <a:pt x="231" y="405"/>
                    <a:pt x="284" y="426"/>
                    <a:pt x="315" y="447"/>
                  </a:cubicBezTo>
                  <a:cubicBezTo>
                    <a:pt x="331" y="458"/>
                    <a:pt x="369" y="471"/>
                    <a:pt x="369" y="471"/>
                  </a:cubicBezTo>
                  <a:cubicBezTo>
                    <a:pt x="391" y="493"/>
                    <a:pt x="432" y="461"/>
                    <a:pt x="459" y="474"/>
                  </a:cubicBezTo>
                  <a:cubicBezTo>
                    <a:pt x="477" y="483"/>
                    <a:pt x="506" y="505"/>
                    <a:pt x="525" y="513"/>
                  </a:cubicBezTo>
                  <a:cubicBezTo>
                    <a:pt x="581" y="538"/>
                    <a:pt x="701" y="520"/>
                    <a:pt x="753" y="555"/>
                  </a:cubicBezTo>
                  <a:cubicBezTo>
                    <a:pt x="774" y="586"/>
                    <a:pt x="772" y="638"/>
                    <a:pt x="786" y="681"/>
                  </a:cubicBezTo>
                  <a:cubicBezTo>
                    <a:pt x="773" y="720"/>
                    <a:pt x="716" y="670"/>
                    <a:pt x="687" y="693"/>
                  </a:cubicBezTo>
                  <a:cubicBezTo>
                    <a:pt x="675" y="703"/>
                    <a:pt x="667" y="717"/>
                    <a:pt x="657" y="729"/>
                  </a:cubicBezTo>
                  <a:cubicBezTo>
                    <a:pt x="648" y="739"/>
                    <a:pt x="651" y="759"/>
                    <a:pt x="639" y="765"/>
                  </a:cubicBezTo>
                  <a:cubicBezTo>
                    <a:pt x="630" y="770"/>
                    <a:pt x="592" y="798"/>
                    <a:pt x="573" y="804"/>
                  </a:cubicBezTo>
                  <a:cubicBezTo>
                    <a:pt x="555" y="810"/>
                    <a:pt x="530" y="813"/>
                    <a:pt x="513" y="822"/>
                  </a:cubicBezTo>
                  <a:cubicBezTo>
                    <a:pt x="476" y="842"/>
                    <a:pt x="465" y="839"/>
                    <a:pt x="462" y="846"/>
                  </a:cubicBezTo>
                </a:path>
              </a:pathLst>
            </a:custGeom>
            <a:noFill/>
            <a:ln w="38100" cap="flat" cmpd="sng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25628" name="Freeform 1033"/>
            <p:cNvSpPr>
              <a:spLocks/>
            </p:cNvSpPr>
            <p:nvPr/>
          </p:nvSpPr>
          <p:spPr bwMode="auto">
            <a:xfrm>
              <a:off x="2406" y="2538"/>
              <a:ext cx="177" cy="44"/>
            </a:xfrm>
            <a:custGeom>
              <a:avLst/>
              <a:gdLst>
                <a:gd name="T0" fmla="*/ 177 w 177"/>
                <a:gd name="T1" fmla="*/ 0 h 44"/>
                <a:gd name="T2" fmla="*/ 0 w 177"/>
                <a:gd name="T3" fmla="*/ 44 h 44"/>
                <a:gd name="T4" fmla="*/ 0 60000 65536"/>
                <a:gd name="T5" fmla="*/ 0 60000 65536"/>
                <a:gd name="T6" fmla="*/ 0 w 177"/>
                <a:gd name="T7" fmla="*/ 0 h 44"/>
                <a:gd name="T8" fmla="*/ 177 w 177"/>
                <a:gd name="T9" fmla="*/ 44 h 44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77" h="44">
                  <a:moveTo>
                    <a:pt x="177" y="0"/>
                  </a:moveTo>
                  <a:lnTo>
                    <a:pt x="0" y="44"/>
                  </a:lnTo>
                </a:path>
              </a:pathLst>
            </a:custGeom>
            <a:noFill/>
            <a:ln w="38100" cap="flat" cmpd="sng">
              <a:solidFill>
                <a:srgbClr val="000066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25629" name="Freeform 1034"/>
            <p:cNvSpPr>
              <a:spLocks/>
            </p:cNvSpPr>
            <p:nvPr/>
          </p:nvSpPr>
          <p:spPr bwMode="auto">
            <a:xfrm>
              <a:off x="1424" y="1824"/>
              <a:ext cx="832" cy="192"/>
            </a:xfrm>
            <a:custGeom>
              <a:avLst/>
              <a:gdLst>
                <a:gd name="T0" fmla="*/ 16 w 832"/>
                <a:gd name="T1" fmla="*/ 0 h 192"/>
                <a:gd name="T2" fmla="*/ 16 w 832"/>
                <a:gd name="T3" fmla="*/ 96 h 192"/>
                <a:gd name="T4" fmla="*/ 112 w 832"/>
                <a:gd name="T5" fmla="*/ 144 h 192"/>
                <a:gd name="T6" fmla="*/ 256 w 832"/>
                <a:gd name="T7" fmla="*/ 144 h 192"/>
                <a:gd name="T8" fmla="*/ 448 w 832"/>
                <a:gd name="T9" fmla="*/ 144 h 192"/>
                <a:gd name="T10" fmla="*/ 640 w 832"/>
                <a:gd name="T11" fmla="*/ 96 h 192"/>
                <a:gd name="T12" fmla="*/ 736 w 832"/>
                <a:gd name="T13" fmla="*/ 144 h 192"/>
                <a:gd name="T14" fmla="*/ 784 w 832"/>
                <a:gd name="T15" fmla="*/ 144 h 192"/>
                <a:gd name="T16" fmla="*/ 832 w 832"/>
                <a:gd name="T17" fmla="*/ 192 h 19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832"/>
                <a:gd name="T28" fmla="*/ 0 h 192"/>
                <a:gd name="T29" fmla="*/ 832 w 832"/>
                <a:gd name="T30" fmla="*/ 192 h 19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832" h="192">
                  <a:moveTo>
                    <a:pt x="16" y="0"/>
                  </a:moveTo>
                  <a:cubicBezTo>
                    <a:pt x="8" y="36"/>
                    <a:pt x="0" y="72"/>
                    <a:pt x="16" y="96"/>
                  </a:cubicBezTo>
                  <a:cubicBezTo>
                    <a:pt x="32" y="120"/>
                    <a:pt x="72" y="136"/>
                    <a:pt x="112" y="144"/>
                  </a:cubicBezTo>
                  <a:cubicBezTo>
                    <a:pt x="152" y="152"/>
                    <a:pt x="200" y="144"/>
                    <a:pt x="256" y="144"/>
                  </a:cubicBezTo>
                  <a:cubicBezTo>
                    <a:pt x="312" y="144"/>
                    <a:pt x="384" y="152"/>
                    <a:pt x="448" y="144"/>
                  </a:cubicBezTo>
                  <a:cubicBezTo>
                    <a:pt x="512" y="136"/>
                    <a:pt x="592" y="96"/>
                    <a:pt x="640" y="96"/>
                  </a:cubicBezTo>
                  <a:cubicBezTo>
                    <a:pt x="688" y="96"/>
                    <a:pt x="712" y="136"/>
                    <a:pt x="736" y="144"/>
                  </a:cubicBezTo>
                  <a:cubicBezTo>
                    <a:pt x="760" y="152"/>
                    <a:pt x="768" y="136"/>
                    <a:pt x="784" y="144"/>
                  </a:cubicBezTo>
                  <a:cubicBezTo>
                    <a:pt x="800" y="152"/>
                    <a:pt x="824" y="184"/>
                    <a:pt x="832" y="192"/>
                  </a:cubicBezTo>
                </a:path>
              </a:pathLst>
            </a:custGeom>
            <a:noFill/>
            <a:ln w="38100" cap="flat" cmpd="sng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25630" name="Freeform 1035"/>
            <p:cNvSpPr>
              <a:spLocks/>
            </p:cNvSpPr>
            <p:nvPr/>
          </p:nvSpPr>
          <p:spPr bwMode="auto">
            <a:xfrm>
              <a:off x="2192" y="1440"/>
              <a:ext cx="120" cy="429"/>
            </a:xfrm>
            <a:custGeom>
              <a:avLst/>
              <a:gdLst>
                <a:gd name="T0" fmla="*/ 64 w 120"/>
                <a:gd name="T1" fmla="*/ 0 h 429"/>
                <a:gd name="T2" fmla="*/ 112 w 120"/>
                <a:gd name="T3" fmla="*/ 96 h 429"/>
                <a:gd name="T4" fmla="*/ 16 w 120"/>
                <a:gd name="T5" fmla="*/ 240 h 429"/>
                <a:gd name="T6" fmla="*/ 16 w 120"/>
                <a:gd name="T7" fmla="*/ 336 h 429"/>
                <a:gd name="T8" fmla="*/ 16 w 120"/>
                <a:gd name="T9" fmla="*/ 384 h 429"/>
                <a:gd name="T10" fmla="*/ 55 w 120"/>
                <a:gd name="T11" fmla="*/ 429 h 42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0"/>
                <a:gd name="T19" fmla="*/ 0 h 429"/>
                <a:gd name="T20" fmla="*/ 120 w 120"/>
                <a:gd name="T21" fmla="*/ 429 h 42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0" h="429">
                  <a:moveTo>
                    <a:pt x="64" y="0"/>
                  </a:moveTo>
                  <a:cubicBezTo>
                    <a:pt x="92" y="28"/>
                    <a:pt x="120" y="56"/>
                    <a:pt x="112" y="96"/>
                  </a:cubicBezTo>
                  <a:cubicBezTo>
                    <a:pt x="104" y="136"/>
                    <a:pt x="32" y="200"/>
                    <a:pt x="16" y="240"/>
                  </a:cubicBezTo>
                  <a:cubicBezTo>
                    <a:pt x="0" y="280"/>
                    <a:pt x="16" y="312"/>
                    <a:pt x="16" y="336"/>
                  </a:cubicBezTo>
                  <a:cubicBezTo>
                    <a:pt x="16" y="360"/>
                    <a:pt x="10" y="369"/>
                    <a:pt x="16" y="384"/>
                  </a:cubicBezTo>
                  <a:cubicBezTo>
                    <a:pt x="22" y="399"/>
                    <a:pt x="47" y="420"/>
                    <a:pt x="55" y="429"/>
                  </a:cubicBezTo>
                </a:path>
              </a:pathLst>
            </a:custGeom>
            <a:noFill/>
            <a:ln w="38100" cap="flat" cmpd="sng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3" name="Group 1036"/>
          <p:cNvGrpSpPr>
            <a:grpSpLocks/>
          </p:cNvGrpSpPr>
          <p:nvPr/>
        </p:nvGrpSpPr>
        <p:grpSpPr bwMode="auto">
          <a:xfrm>
            <a:off x="457200" y="3962400"/>
            <a:ext cx="3200400" cy="927100"/>
            <a:chOff x="288" y="2496"/>
            <a:chExt cx="2016" cy="584"/>
          </a:xfrm>
        </p:grpSpPr>
        <p:grpSp>
          <p:nvGrpSpPr>
            <p:cNvPr id="25622" name="Group 1037"/>
            <p:cNvGrpSpPr>
              <a:grpSpLocks/>
            </p:cNvGrpSpPr>
            <p:nvPr/>
          </p:nvGrpSpPr>
          <p:grpSpPr bwMode="auto">
            <a:xfrm>
              <a:off x="288" y="2496"/>
              <a:ext cx="1968" cy="584"/>
              <a:chOff x="288" y="2496"/>
              <a:chExt cx="1968" cy="584"/>
            </a:xfrm>
          </p:grpSpPr>
          <p:sp>
            <p:nvSpPr>
              <p:cNvPr id="25624" name="Freeform 1038"/>
              <p:cNvSpPr>
                <a:spLocks/>
              </p:cNvSpPr>
              <p:nvPr/>
            </p:nvSpPr>
            <p:spPr bwMode="auto">
              <a:xfrm>
                <a:off x="480" y="2776"/>
                <a:ext cx="1776" cy="304"/>
              </a:xfrm>
              <a:custGeom>
                <a:avLst/>
                <a:gdLst>
                  <a:gd name="T0" fmla="*/ 0 w 1776"/>
                  <a:gd name="T1" fmla="*/ 56 h 304"/>
                  <a:gd name="T2" fmla="*/ 96 w 1776"/>
                  <a:gd name="T3" fmla="*/ 104 h 304"/>
                  <a:gd name="T4" fmla="*/ 144 w 1776"/>
                  <a:gd name="T5" fmla="*/ 104 h 304"/>
                  <a:gd name="T6" fmla="*/ 192 w 1776"/>
                  <a:gd name="T7" fmla="*/ 152 h 304"/>
                  <a:gd name="T8" fmla="*/ 240 w 1776"/>
                  <a:gd name="T9" fmla="*/ 152 h 304"/>
                  <a:gd name="T10" fmla="*/ 288 w 1776"/>
                  <a:gd name="T11" fmla="*/ 152 h 304"/>
                  <a:gd name="T12" fmla="*/ 336 w 1776"/>
                  <a:gd name="T13" fmla="*/ 200 h 304"/>
                  <a:gd name="T14" fmla="*/ 432 w 1776"/>
                  <a:gd name="T15" fmla="*/ 200 h 304"/>
                  <a:gd name="T16" fmla="*/ 480 w 1776"/>
                  <a:gd name="T17" fmla="*/ 200 h 304"/>
                  <a:gd name="T18" fmla="*/ 528 w 1776"/>
                  <a:gd name="T19" fmla="*/ 200 h 304"/>
                  <a:gd name="T20" fmla="*/ 576 w 1776"/>
                  <a:gd name="T21" fmla="*/ 248 h 304"/>
                  <a:gd name="T22" fmla="*/ 624 w 1776"/>
                  <a:gd name="T23" fmla="*/ 248 h 304"/>
                  <a:gd name="T24" fmla="*/ 672 w 1776"/>
                  <a:gd name="T25" fmla="*/ 200 h 304"/>
                  <a:gd name="T26" fmla="*/ 720 w 1776"/>
                  <a:gd name="T27" fmla="*/ 200 h 304"/>
                  <a:gd name="T28" fmla="*/ 816 w 1776"/>
                  <a:gd name="T29" fmla="*/ 200 h 304"/>
                  <a:gd name="T30" fmla="*/ 864 w 1776"/>
                  <a:gd name="T31" fmla="*/ 200 h 304"/>
                  <a:gd name="T32" fmla="*/ 912 w 1776"/>
                  <a:gd name="T33" fmla="*/ 200 h 304"/>
                  <a:gd name="T34" fmla="*/ 912 w 1776"/>
                  <a:gd name="T35" fmla="*/ 248 h 304"/>
                  <a:gd name="T36" fmla="*/ 960 w 1776"/>
                  <a:gd name="T37" fmla="*/ 248 h 304"/>
                  <a:gd name="T38" fmla="*/ 960 w 1776"/>
                  <a:gd name="T39" fmla="*/ 296 h 304"/>
                  <a:gd name="T40" fmla="*/ 1056 w 1776"/>
                  <a:gd name="T41" fmla="*/ 296 h 304"/>
                  <a:gd name="T42" fmla="*/ 1152 w 1776"/>
                  <a:gd name="T43" fmla="*/ 296 h 304"/>
                  <a:gd name="T44" fmla="*/ 1296 w 1776"/>
                  <a:gd name="T45" fmla="*/ 296 h 304"/>
                  <a:gd name="T46" fmla="*/ 1344 w 1776"/>
                  <a:gd name="T47" fmla="*/ 296 h 304"/>
                  <a:gd name="T48" fmla="*/ 1392 w 1776"/>
                  <a:gd name="T49" fmla="*/ 248 h 304"/>
                  <a:gd name="T50" fmla="*/ 1440 w 1776"/>
                  <a:gd name="T51" fmla="*/ 200 h 304"/>
                  <a:gd name="T52" fmla="*/ 1536 w 1776"/>
                  <a:gd name="T53" fmla="*/ 200 h 304"/>
                  <a:gd name="T54" fmla="*/ 1584 w 1776"/>
                  <a:gd name="T55" fmla="*/ 152 h 304"/>
                  <a:gd name="T56" fmla="*/ 1584 w 1776"/>
                  <a:gd name="T57" fmla="*/ 104 h 304"/>
                  <a:gd name="T58" fmla="*/ 1584 w 1776"/>
                  <a:gd name="T59" fmla="*/ 56 h 304"/>
                  <a:gd name="T60" fmla="*/ 1632 w 1776"/>
                  <a:gd name="T61" fmla="*/ 8 h 304"/>
                  <a:gd name="T62" fmla="*/ 1680 w 1776"/>
                  <a:gd name="T63" fmla="*/ 8 h 304"/>
                  <a:gd name="T64" fmla="*/ 1776 w 1776"/>
                  <a:gd name="T65" fmla="*/ 8 h 30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1776"/>
                  <a:gd name="T100" fmla="*/ 0 h 304"/>
                  <a:gd name="T101" fmla="*/ 1776 w 1776"/>
                  <a:gd name="T102" fmla="*/ 304 h 30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1776" h="304">
                    <a:moveTo>
                      <a:pt x="0" y="56"/>
                    </a:moveTo>
                    <a:cubicBezTo>
                      <a:pt x="36" y="76"/>
                      <a:pt x="72" y="96"/>
                      <a:pt x="96" y="104"/>
                    </a:cubicBezTo>
                    <a:cubicBezTo>
                      <a:pt x="120" y="112"/>
                      <a:pt x="128" y="96"/>
                      <a:pt x="144" y="104"/>
                    </a:cubicBezTo>
                    <a:cubicBezTo>
                      <a:pt x="160" y="112"/>
                      <a:pt x="176" y="144"/>
                      <a:pt x="192" y="152"/>
                    </a:cubicBezTo>
                    <a:cubicBezTo>
                      <a:pt x="208" y="160"/>
                      <a:pt x="224" y="152"/>
                      <a:pt x="240" y="152"/>
                    </a:cubicBezTo>
                    <a:cubicBezTo>
                      <a:pt x="256" y="152"/>
                      <a:pt x="272" y="144"/>
                      <a:pt x="288" y="152"/>
                    </a:cubicBezTo>
                    <a:cubicBezTo>
                      <a:pt x="304" y="160"/>
                      <a:pt x="312" y="192"/>
                      <a:pt x="336" y="200"/>
                    </a:cubicBezTo>
                    <a:cubicBezTo>
                      <a:pt x="360" y="208"/>
                      <a:pt x="408" y="200"/>
                      <a:pt x="432" y="200"/>
                    </a:cubicBezTo>
                    <a:cubicBezTo>
                      <a:pt x="456" y="200"/>
                      <a:pt x="464" y="200"/>
                      <a:pt x="480" y="200"/>
                    </a:cubicBezTo>
                    <a:cubicBezTo>
                      <a:pt x="496" y="200"/>
                      <a:pt x="512" y="192"/>
                      <a:pt x="528" y="200"/>
                    </a:cubicBezTo>
                    <a:cubicBezTo>
                      <a:pt x="544" y="208"/>
                      <a:pt x="560" y="240"/>
                      <a:pt x="576" y="248"/>
                    </a:cubicBezTo>
                    <a:cubicBezTo>
                      <a:pt x="592" y="256"/>
                      <a:pt x="608" y="256"/>
                      <a:pt x="624" y="248"/>
                    </a:cubicBezTo>
                    <a:cubicBezTo>
                      <a:pt x="640" y="240"/>
                      <a:pt x="656" y="208"/>
                      <a:pt x="672" y="200"/>
                    </a:cubicBezTo>
                    <a:cubicBezTo>
                      <a:pt x="688" y="192"/>
                      <a:pt x="696" y="200"/>
                      <a:pt x="720" y="200"/>
                    </a:cubicBezTo>
                    <a:cubicBezTo>
                      <a:pt x="744" y="200"/>
                      <a:pt x="792" y="200"/>
                      <a:pt x="816" y="200"/>
                    </a:cubicBezTo>
                    <a:cubicBezTo>
                      <a:pt x="840" y="200"/>
                      <a:pt x="848" y="200"/>
                      <a:pt x="864" y="200"/>
                    </a:cubicBezTo>
                    <a:cubicBezTo>
                      <a:pt x="880" y="200"/>
                      <a:pt x="904" y="192"/>
                      <a:pt x="912" y="200"/>
                    </a:cubicBezTo>
                    <a:cubicBezTo>
                      <a:pt x="920" y="208"/>
                      <a:pt x="904" y="240"/>
                      <a:pt x="912" y="248"/>
                    </a:cubicBezTo>
                    <a:cubicBezTo>
                      <a:pt x="920" y="256"/>
                      <a:pt x="952" y="240"/>
                      <a:pt x="960" y="248"/>
                    </a:cubicBezTo>
                    <a:cubicBezTo>
                      <a:pt x="968" y="256"/>
                      <a:pt x="944" y="288"/>
                      <a:pt x="960" y="296"/>
                    </a:cubicBezTo>
                    <a:cubicBezTo>
                      <a:pt x="976" y="304"/>
                      <a:pt x="1024" y="296"/>
                      <a:pt x="1056" y="296"/>
                    </a:cubicBezTo>
                    <a:cubicBezTo>
                      <a:pt x="1088" y="296"/>
                      <a:pt x="1112" y="296"/>
                      <a:pt x="1152" y="296"/>
                    </a:cubicBezTo>
                    <a:cubicBezTo>
                      <a:pt x="1192" y="296"/>
                      <a:pt x="1264" y="296"/>
                      <a:pt x="1296" y="296"/>
                    </a:cubicBezTo>
                    <a:cubicBezTo>
                      <a:pt x="1328" y="296"/>
                      <a:pt x="1328" y="304"/>
                      <a:pt x="1344" y="296"/>
                    </a:cubicBezTo>
                    <a:cubicBezTo>
                      <a:pt x="1360" y="288"/>
                      <a:pt x="1376" y="264"/>
                      <a:pt x="1392" y="248"/>
                    </a:cubicBezTo>
                    <a:cubicBezTo>
                      <a:pt x="1408" y="232"/>
                      <a:pt x="1416" y="208"/>
                      <a:pt x="1440" y="200"/>
                    </a:cubicBezTo>
                    <a:cubicBezTo>
                      <a:pt x="1464" y="192"/>
                      <a:pt x="1512" y="208"/>
                      <a:pt x="1536" y="200"/>
                    </a:cubicBezTo>
                    <a:cubicBezTo>
                      <a:pt x="1560" y="192"/>
                      <a:pt x="1576" y="168"/>
                      <a:pt x="1584" y="152"/>
                    </a:cubicBezTo>
                    <a:cubicBezTo>
                      <a:pt x="1592" y="136"/>
                      <a:pt x="1584" y="120"/>
                      <a:pt x="1584" y="104"/>
                    </a:cubicBezTo>
                    <a:cubicBezTo>
                      <a:pt x="1584" y="88"/>
                      <a:pt x="1576" y="72"/>
                      <a:pt x="1584" y="56"/>
                    </a:cubicBezTo>
                    <a:cubicBezTo>
                      <a:pt x="1592" y="40"/>
                      <a:pt x="1616" y="16"/>
                      <a:pt x="1632" y="8"/>
                    </a:cubicBezTo>
                    <a:cubicBezTo>
                      <a:pt x="1648" y="0"/>
                      <a:pt x="1656" y="8"/>
                      <a:pt x="1680" y="8"/>
                    </a:cubicBezTo>
                    <a:cubicBezTo>
                      <a:pt x="1704" y="8"/>
                      <a:pt x="1760" y="8"/>
                      <a:pt x="1776" y="8"/>
                    </a:cubicBezTo>
                  </a:path>
                </a:pathLst>
              </a:custGeom>
              <a:noFill/>
              <a:ln w="38100" cap="flat" cmpd="sng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25" name="Freeform 1039"/>
              <p:cNvSpPr>
                <a:spLocks/>
              </p:cNvSpPr>
              <p:nvPr/>
            </p:nvSpPr>
            <p:spPr bwMode="auto">
              <a:xfrm>
                <a:off x="576" y="2728"/>
                <a:ext cx="624" cy="248"/>
              </a:xfrm>
              <a:custGeom>
                <a:avLst/>
                <a:gdLst>
                  <a:gd name="T0" fmla="*/ 0 w 624"/>
                  <a:gd name="T1" fmla="*/ 8 h 248"/>
                  <a:gd name="T2" fmla="*/ 48 w 624"/>
                  <a:gd name="T3" fmla="*/ 8 h 248"/>
                  <a:gd name="T4" fmla="*/ 96 w 624"/>
                  <a:gd name="T5" fmla="*/ 56 h 248"/>
                  <a:gd name="T6" fmla="*/ 192 w 624"/>
                  <a:gd name="T7" fmla="*/ 104 h 248"/>
                  <a:gd name="T8" fmla="*/ 240 w 624"/>
                  <a:gd name="T9" fmla="*/ 104 h 248"/>
                  <a:gd name="T10" fmla="*/ 336 w 624"/>
                  <a:gd name="T11" fmla="*/ 152 h 248"/>
                  <a:gd name="T12" fmla="*/ 432 w 624"/>
                  <a:gd name="T13" fmla="*/ 152 h 248"/>
                  <a:gd name="T14" fmla="*/ 480 w 624"/>
                  <a:gd name="T15" fmla="*/ 200 h 248"/>
                  <a:gd name="T16" fmla="*/ 528 w 624"/>
                  <a:gd name="T17" fmla="*/ 200 h 248"/>
                  <a:gd name="T18" fmla="*/ 576 w 624"/>
                  <a:gd name="T19" fmla="*/ 200 h 248"/>
                  <a:gd name="T20" fmla="*/ 624 w 624"/>
                  <a:gd name="T21" fmla="*/ 248 h 24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624"/>
                  <a:gd name="T34" fmla="*/ 0 h 248"/>
                  <a:gd name="T35" fmla="*/ 624 w 624"/>
                  <a:gd name="T36" fmla="*/ 248 h 24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624" h="248">
                    <a:moveTo>
                      <a:pt x="0" y="8"/>
                    </a:moveTo>
                    <a:cubicBezTo>
                      <a:pt x="16" y="4"/>
                      <a:pt x="32" y="0"/>
                      <a:pt x="48" y="8"/>
                    </a:cubicBezTo>
                    <a:cubicBezTo>
                      <a:pt x="64" y="16"/>
                      <a:pt x="72" y="40"/>
                      <a:pt x="96" y="56"/>
                    </a:cubicBezTo>
                    <a:cubicBezTo>
                      <a:pt x="120" y="72"/>
                      <a:pt x="168" y="96"/>
                      <a:pt x="192" y="104"/>
                    </a:cubicBezTo>
                    <a:cubicBezTo>
                      <a:pt x="216" y="112"/>
                      <a:pt x="216" y="96"/>
                      <a:pt x="240" y="104"/>
                    </a:cubicBezTo>
                    <a:cubicBezTo>
                      <a:pt x="264" y="112"/>
                      <a:pt x="304" y="144"/>
                      <a:pt x="336" y="152"/>
                    </a:cubicBezTo>
                    <a:cubicBezTo>
                      <a:pt x="368" y="160"/>
                      <a:pt x="408" y="144"/>
                      <a:pt x="432" y="152"/>
                    </a:cubicBezTo>
                    <a:cubicBezTo>
                      <a:pt x="456" y="160"/>
                      <a:pt x="464" y="192"/>
                      <a:pt x="480" y="200"/>
                    </a:cubicBezTo>
                    <a:cubicBezTo>
                      <a:pt x="496" y="208"/>
                      <a:pt x="512" y="200"/>
                      <a:pt x="528" y="200"/>
                    </a:cubicBezTo>
                    <a:cubicBezTo>
                      <a:pt x="544" y="200"/>
                      <a:pt x="560" y="192"/>
                      <a:pt x="576" y="200"/>
                    </a:cubicBezTo>
                    <a:cubicBezTo>
                      <a:pt x="592" y="208"/>
                      <a:pt x="608" y="228"/>
                      <a:pt x="624" y="248"/>
                    </a:cubicBezTo>
                  </a:path>
                </a:pathLst>
              </a:custGeom>
              <a:noFill/>
              <a:ln w="38100" cap="flat" cmpd="sng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26" name="Freeform 1040"/>
              <p:cNvSpPr>
                <a:spLocks/>
              </p:cNvSpPr>
              <p:nvPr/>
            </p:nvSpPr>
            <p:spPr bwMode="auto">
              <a:xfrm>
                <a:off x="288" y="2496"/>
                <a:ext cx="776" cy="384"/>
              </a:xfrm>
              <a:custGeom>
                <a:avLst/>
                <a:gdLst>
                  <a:gd name="T0" fmla="*/ 0 w 776"/>
                  <a:gd name="T1" fmla="*/ 96 h 384"/>
                  <a:gd name="T2" fmla="*/ 96 w 776"/>
                  <a:gd name="T3" fmla="*/ 48 h 384"/>
                  <a:gd name="T4" fmla="*/ 144 w 776"/>
                  <a:gd name="T5" fmla="*/ 0 h 384"/>
                  <a:gd name="T6" fmla="*/ 240 w 776"/>
                  <a:gd name="T7" fmla="*/ 48 h 384"/>
                  <a:gd name="T8" fmla="*/ 288 w 776"/>
                  <a:gd name="T9" fmla="*/ 96 h 384"/>
                  <a:gd name="T10" fmla="*/ 384 w 776"/>
                  <a:gd name="T11" fmla="*/ 96 h 384"/>
                  <a:gd name="T12" fmla="*/ 480 w 776"/>
                  <a:gd name="T13" fmla="*/ 96 h 384"/>
                  <a:gd name="T14" fmla="*/ 480 w 776"/>
                  <a:gd name="T15" fmla="*/ 48 h 384"/>
                  <a:gd name="T16" fmla="*/ 576 w 776"/>
                  <a:gd name="T17" fmla="*/ 96 h 384"/>
                  <a:gd name="T18" fmla="*/ 624 w 776"/>
                  <a:gd name="T19" fmla="*/ 96 h 384"/>
                  <a:gd name="T20" fmla="*/ 672 w 776"/>
                  <a:gd name="T21" fmla="*/ 96 h 384"/>
                  <a:gd name="T22" fmla="*/ 720 w 776"/>
                  <a:gd name="T23" fmla="*/ 96 h 384"/>
                  <a:gd name="T24" fmla="*/ 768 w 776"/>
                  <a:gd name="T25" fmla="*/ 96 h 384"/>
                  <a:gd name="T26" fmla="*/ 768 w 776"/>
                  <a:gd name="T27" fmla="*/ 192 h 384"/>
                  <a:gd name="T28" fmla="*/ 720 w 776"/>
                  <a:gd name="T29" fmla="*/ 240 h 384"/>
                  <a:gd name="T30" fmla="*/ 720 w 776"/>
                  <a:gd name="T31" fmla="*/ 288 h 384"/>
                  <a:gd name="T32" fmla="*/ 720 w 776"/>
                  <a:gd name="T33" fmla="*/ 336 h 384"/>
                  <a:gd name="T34" fmla="*/ 720 w 776"/>
                  <a:gd name="T35" fmla="*/ 384 h 38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776"/>
                  <a:gd name="T55" fmla="*/ 0 h 384"/>
                  <a:gd name="T56" fmla="*/ 776 w 776"/>
                  <a:gd name="T57" fmla="*/ 384 h 38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776" h="384">
                    <a:moveTo>
                      <a:pt x="0" y="96"/>
                    </a:moveTo>
                    <a:cubicBezTo>
                      <a:pt x="36" y="80"/>
                      <a:pt x="72" y="64"/>
                      <a:pt x="96" y="48"/>
                    </a:cubicBezTo>
                    <a:cubicBezTo>
                      <a:pt x="120" y="32"/>
                      <a:pt x="120" y="0"/>
                      <a:pt x="144" y="0"/>
                    </a:cubicBezTo>
                    <a:cubicBezTo>
                      <a:pt x="168" y="0"/>
                      <a:pt x="216" y="32"/>
                      <a:pt x="240" y="48"/>
                    </a:cubicBezTo>
                    <a:cubicBezTo>
                      <a:pt x="264" y="64"/>
                      <a:pt x="264" y="88"/>
                      <a:pt x="288" y="96"/>
                    </a:cubicBezTo>
                    <a:cubicBezTo>
                      <a:pt x="312" y="104"/>
                      <a:pt x="352" y="96"/>
                      <a:pt x="384" y="96"/>
                    </a:cubicBezTo>
                    <a:cubicBezTo>
                      <a:pt x="416" y="96"/>
                      <a:pt x="464" y="104"/>
                      <a:pt x="480" y="96"/>
                    </a:cubicBezTo>
                    <a:cubicBezTo>
                      <a:pt x="496" y="88"/>
                      <a:pt x="464" y="48"/>
                      <a:pt x="480" y="48"/>
                    </a:cubicBezTo>
                    <a:cubicBezTo>
                      <a:pt x="496" y="48"/>
                      <a:pt x="552" y="88"/>
                      <a:pt x="576" y="96"/>
                    </a:cubicBezTo>
                    <a:cubicBezTo>
                      <a:pt x="600" y="104"/>
                      <a:pt x="608" y="96"/>
                      <a:pt x="624" y="96"/>
                    </a:cubicBezTo>
                    <a:cubicBezTo>
                      <a:pt x="640" y="96"/>
                      <a:pt x="656" y="96"/>
                      <a:pt x="672" y="96"/>
                    </a:cubicBezTo>
                    <a:cubicBezTo>
                      <a:pt x="688" y="96"/>
                      <a:pt x="704" y="96"/>
                      <a:pt x="720" y="96"/>
                    </a:cubicBezTo>
                    <a:cubicBezTo>
                      <a:pt x="736" y="96"/>
                      <a:pt x="760" y="80"/>
                      <a:pt x="768" y="96"/>
                    </a:cubicBezTo>
                    <a:cubicBezTo>
                      <a:pt x="776" y="112"/>
                      <a:pt x="776" y="168"/>
                      <a:pt x="768" y="192"/>
                    </a:cubicBezTo>
                    <a:cubicBezTo>
                      <a:pt x="760" y="216"/>
                      <a:pt x="728" y="224"/>
                      <a:pt x="720" y="240"/>
                    </a:cubicBezTo>
                    <a:cubicBezTo>
                      <a:pt x="712" y="256"/>
                      <a:pt x="720" y="272"/>
                      <a:pt x="720" y="288"/>
                    </a:cubicBezTo>
                    <a:cubicBezTo>
                      <a:pt x="720" y="304"/>
                      <a:pt x="720" y="320"/>
                      <a:pt x="720" y="336"/>
                    </a:cubicBezTo>
                    <a:cubicBezTo>
                      <a:pt x="720" y="352"/>
                      <a:pt x="720" y="368"/>
                      <a:pt x="720" y="384"/>
                    </a:cubicBezTo>
                  </a:path>
                </a:pathLst>
              </a:custGeom>
              <a:noFill/>
              <a:ln w="38100" cap="flat" cmpd="sng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25623" name="Line 1041"/>
            <p:cNvSpPr>
              <a:spLocks noChangeShapeType="1"/>
            </p:cNvSpPr>
            <p:nvPr/>
          </p:nvSpPr>
          <p:spPr bwMode="auto">
            <a:xfrm>
              <a:off x="2208" y="2784"/>
              <a:ext cx="96" cy="0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5" name="Group 1042"/>
          <p:cNvGrpSpPr>
            <a:grpSpLocks/>
          </p:cNvGrpSpPr>
          <p:nvPr/>
        </p:nvGrpSpPr>
        <p:grpSpPr bwMode="auto">
          <a:xfrm>
            <a:off x="1676400" y="3111500"/>
            <a:ext cx="2057400" cy="1155700"/>
            <a:chOff x="1056" y="1960"/>
            <a:chExt cx="1296" cy="728"/>
          </a:xfrm>
        </p:grpSpPr>
        <p:sp>
          <p:nvSpPr>
            <p:cNvPr id="25620" name="Freeform 1043"/>
            <p:cNvSpPr>
              <a:spLocks/>
            </p:cNvSpPr>
            <p:nvPr/>
          </p:nvSpPr>
          <p:spPr bwMode="auto">
            <a:xfrm>
              <a:off x="1056" y="1960"/>
              <a:ext cx="1248" cy="680"/>
            </a:xfrm>
            <a:custGeom>
              <a:avLst/>
              <a:gdLst>
                <a:gd name="T0" fmla="*/ 0 w 1248"/>
                <a:gd name="T1" fmla="*/ 8 h 680"/>
                <a:gd name="T2" fmla="*/ 96 w 1248"/>
                <a:gd name="T3" fmla="*/ 8 h 680"/>
                <a:gd name="T4" fmla="*/ 144 w 1248"/>
                <a:gd name="T5" fmla="*/ 8 h 680"/>
                <a:gd name="T6" fmla="*/ 240 w 1248"/>
                <a:gd name="T7" fmla="*/ 56 h 680"/>
                <a:gd name="T8" fmla="*/ 273 w 1248"/>
                <a:gd name="T9" fmla="*/ 47 h 680"/>
                <a:gd name="T10" fmla="*/ 288 w 1248"/>
                <a:gd name="T11" fmla="*/ 8 h 680"/>
                <a:gd name="T12" fmla="*/ 312 w 1248"/>
                <a:gd name="T13" fmla="*/ 65 h 680"/>
                <a:gd name="T14" fmla="*/ 384 w 1248"/>
                <a:gd name="T15" fmla="*/ 104 h 680"/>
                <a:gd name="T16" fmla="*/ 339 w 1248"/>
                <a:gd name="T17" fmla="*/ 110 h 680"/>
                <a:gd name="T18" fmla="*/ 384 w 1248"/>
                <a:gd name="T19" fmla="*/ 152 h 680"/>
                <a:gd name="T20" fmla="*/ 351 w 1248"/>
                <a:gd name="T21" fmla="*/ 221 h 680"/>
                <a:gd name="T22" fmla="*/ 420 w 1248"/>
                <a:gd name="T23" fmla="*/ 263 h 680"/>
                <a:gd name="T24" fmla="*/ 432 w 1248"/>
                <a:gd name="T25" fmla="*/ 296 h 680"/>
                <a:gd name="T26" fmla="*/ 480 w 1248"/>
                <a:gd name="T27" fmla="*/ 296 h 680"/>
                <a:gd name="T28" fmla="*/ 528 w 1248"/>
                <a:gd name="T29" fmla="*/ 344 h 680"/>
                <a:gd name="T30" fmla="*/ 585 w 1248"/>
                <a:gd name="T31" fmla="*/ 371 h 680"/>
                <a:gd name="T32" fmla="*/ 672 w 1248"/>
                <a:gd name="T33" fmla="*/ 392 h 680"/>
                <a:gd name="T34" fmla="*/ 768 w 1248"/>
                <a:gd name="T35" fmla="*/ 440 h 680"/>
                <a:gd name="T36" fmla="*/ 816 w 1248"/>
                <a:gd name="T37" fmla="*/ 440 h 680"/>
                <a:gd name="T38" fmla="*/ 924 w 1248"/>
                <a:gd name="T39" fmla="*/ 425 h 680"/>
                <a:gd name="T40" fmla="*/ 1008 w 1248"/>
                <a:gd name="T41" fmla="*/ 440 h 680"/>
                <a:gd name="T42" fmla="*/ 1056 w 1248"/>
                <a:gd name="T43" fmla="*/ 440 h 680"/>
                <a:gd name="T44" fmla="*/ 1104 w 1248"/>
                <a:gd name="T45" fmla="*/ 488 h 680"/>
                <a:gd name="T46" fmla="*/ 1104 w 1248"/>
                <a:gd name="T47" fmla="*/ 536 h 680"/>
                <a:gd name="T48" fmla="*/ 1104 w 1248"/>
                <a:gd name="T49" fmla="*/ 584 h 680"/>
                <a:gd name="T50" fmla="*/ 1152 w 1248"/>
                <a:gd name="T51" fmla="*/ 584 h 680"/>
                <a:gd name="T52" fmla="*/ 1152 w 1248"/>
                <a:gd name="T53" fmla="*/ 632 h 680"/>
                <a:gd name="T54" fmla="*/ 1200 w 1248"/>
                <a:gd name="T55" fmla="*/ 632 h 680"/>
                <a:gd name="T56" fmla="*/ 1248 w 1248"/>
                <a:gd name="T57" fmla="*/ 680 h 68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248"/>
                <a:gd name="T88" fmla="*/ 0 h 680"/>
                <a:gd name="T89" fmla="*/ 1248 w 1248"/>
                <a:gd name="T90" fmla="*/ 680 h 68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248" h="680">
                  <a:moveTo>
                    <a:pt x="0" y="8"/>
                  </a:moveTo>
                  <a:cubicBezTo>
                    <a:pt x="36" y="8"/>
                    <a:pt x="72" y="8"/>
                    <a:pt x="96" y="8"/>
                  </a:cubicBezTo>
                  <a:cubicBezTo>
                    <a:pt x="120" y="8"/>
                    <a:pt x="120" y="0"/>
                    <a:pt x="144" y="8"/>
                  </a:cubicBezTo>
                  <a:cubicBezTo>
                    <a:pt x="168" y="16"/>
                    <a:pt x="219" y="50"/>
                    <a:pt x="240" y="56"/>
                  </a:cubicBezTo>
                  <a:cubicBezTo>
                    <a:pt x="261" y="62"/>
                    <a:pt x="265" y="55"/>
                    <a:pt x="273" y="47"/>
                  </a:cubicBezTo>
                  <a:cubicBezTo>
                    <a:pt x="281" y="39"/>
                    <a:pt x="282" y="5"/>
                    <a:pt x="288" y="8"/>
                  </a:cubicBezTo>
                  <a:cubicBezTo>
                    <a:pt x="294" y="11"/>
                    <a:pt x="296" y="49"/>
                    <a:pt x="312" y="65"/>
                  </a:cubicBezTo>
                  <a:cubicBezTo>
                    <a:pt x="328" y="81"/>
                    <a:pt x="380" y="97"/>
                    <a:pt x="384" y="104"/>
                  </a:cubicBezTo>
                  <a:cubicBezTo>
                    <a:pt x="388" y="111"/>
                    <a:pt x="339" y="102"/>
                    <a:pt x="339" y="110"/>
                  </a:cubicBezTo>
                  <a:cubicBezTo>
                    <a:pt x="339" y="118"/>
                    <a:pt x="382" y="134"/>
                    <a:pt x="384" y="152"/>
                  </a:cubicBezTo>
                  <a:cubicBezTo>
                    <a:pt x="386" y="170"/>
                    <a:pt x="345" y="203"/>
                    <a:pt x="351" y="221"/>
                  </a:cubicBezTo>
                  <a:cubicBezTo>
                    <a:pt x="357" y="239"/>
                    <a:pt x="406" y="250"/>
                    <a:pt x="420" y="263"/>
                  </a:cubicBezTo>
                  <a:cubicBezTo>
                    <a:pt x="434" y="276"/>
                    <a:pt x="422" y="291"/>
                    <a:pt x="432" y="296"/>
                  </a:cubicBezTo>
                  <a:cubicBezTo>
                    <a:pt x="442" y="301"/>
                    <a:pt x="464" y="288"/>
                    <a:pt x="480" y="296"/>
                  </a:cubicBezTo>
                  <a:cubicBezTo>
                    <a:pt x="496" y="304"/>
                    <a:pt x="511" y="332"/>
                    <a:pt x="528" y="344"/>
                  </a:cubicBezTo>
                  <a:cubicBezTo>
                    <a:pt x="545" y="356"/>
                    <a:pt x="561" y="363"/>
                    <a:pt x="585" y="371"/>
                  </a:cubicBezTo>
                  <a:cubicBezTo>
                    <a:pt x="609" y="379"/>
                    <a:pt x="642" y="381"/>
                    <a:pt x="672" y="392"/>
                  </a:cubicBezTo>
                  <a:cubicBezTo>
                    <a:pt x="702" y="403"/>
                    <a:pt x="744" y="432"/>
                    <a:pt x="768" y="440"/>
                  </a:cubicBezTo>
                  <a:cubicBezTo>
                    <a:pt x="792" y="448"/>
                    <a:pt x="790" y="442"/>
                    <a:pt x="816" y="440"/>
                  </a:cubicBezTo>
                  <a:cubicBezTo>
                    <a:pt x="842" y="438"/>
                    <a:pt x="892" y="425"/>
                    <a:pt x="924" y="425"/>
                  </a:cubicBezTo>
                  <a:cubicBezTo>
                    <a:pt x="956" y="425"/>
                    <a:pt x="986" y="438"/>
                    <a:pt x="1008" y="440"/>
                  </a:cubicBezTo>
                  <a:cubicBezTo>
                    <a:pt x="1030" y="442"/>
                    <a:pt x="1040" y="432"/>
                    <a:pt x="1056" y="440"/>
                  </a:cubicBezTo>
                  <a:cubicBezTo>
                    <a:pt x="1072" y="448"/>
                    <a:pt x="1096" y="472"/>
                    <a:pt x="1104" y="488"/>
                  </a:cubicBezTo>
                  <a:cubicBezTo>
                    <a:pt x="1112" y="504"/>
                    <a:pt x="1104" y="520"/>
                    <a:pt x="1104" y="536"/>
                  </a:cubicBezTo>
                  <a:cubicBezTo>
                    <a:pt x="1104" y="552"/>
                    <a:pt x="1096" y="576"/>
                    <a:pt x="1104" y="584"/>
                  </a:cubicBezTo>
                  <a:cubicBezTo>
                    <a:pt x="1112" y="592"/>
                    <a:pt x="1144" y="576"/>
                    <a:pt x="1152" y="584"/>
                  </a:cubicBezTo>
                  <a:cubicBezTo>
                    <a:pt x="1160" y="592"/>
                    <a:pt x="1144" y="624"/>
                    <a:pt x="1152" y="632"/>
                  </a:cubicBezTo>
                  <a:cubicBezTo>
                    <a:pt x="1160" y="640"/>
                    <a:pt x="1184" y="624"/>
                    <a:pt x="1200" y="632"/>
                  </a:cubicBezTo>
                  <a:cubicBezTo>
                    <a:pt x="1216" y="640"/>
                    <a:pt x="1232" y="660"/>
                    <a:pt x="1248" y="680"/>
                  </a:cubicBezTo>
                </a:path>
              </a:pathLst>
            </a:custGeom>
            <a:noFill/>
            <a:ln w="38100" cap="flat" cmpd="sng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25621" name="Line 1044"/>
            <p:cNvSpPr>
              <a:spLocks noChangeShapeType="1"/>
            </p:cNvSpPr>
            <p:nvPr/>
          </p:nvSpPr>
          <p:spPr bwMode="auto">
            <a:xfrm>
              <a:off x="2256" y="2592"/>
              <a:ext cx="96" cy="96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anchor="ctr">
              <a:spAutoFit/>
            </a:bodyPr>
            <a:lstStyle/>
            <a:p>
              <a:endParaRPr lang="fr-FR"/>
            </a:p>
          </p:txBody>
        </p:sp>
      </p:grpSp>
      <p:sp>
        <p:nvSpPr>
          <p:cNvPr id="510997" name="Freeform 1045"/>
          <p:cNvSpPr>
            <a:spLocks/>
          </p:cNvSpPr>
          <p:nvPr/>
        </p:nvSpPr>
        <p:spPr bwMode="auto">
          <a:xfrm>
            <a:off x="5486400" y="3721100"/>
            <a:ext cx="914400" cy="241300"/>
          </a:xfrm>
          <a:custGeom>
            <a:avLst/>
            <a:gdLst>
              <a:gd name="T0" fmla="*/ 2147483647 w 576"/>
              <a:gd name="T1" fmla="*/ 2147483647 h 152"/>
              <a:gd name="T2" fmla="*/ 2147483647 w 576"/>
              <a:gd name="T3" fmla="*/ 2147483647 h 152"/>
              <a:gd name="T4" fmla="*/ 2147483647 w 576"/>
              <a:gd name="T5" fmla="*/ 2147483647 h 152"/>
              <a:gd name="T6" fmla="*/ 2147483647 w 576"/>
              <a:gd name="T7" fmla="*/ 2147483647 h 152"/>
              <a:gd name="T8" fmla="*/ 2147483647 w 576"/>
              <a:gd name="T9" fmla="*/ 2147483647 h 152"/>
              <a:gd name="T10" fmla="*/ 2147483647 w 576"/>
              <a:gd name="T11" fmla="*/ 2147483647 h 152"/>
              <a:gd name="T12" fmla="*/ 2147483647 w 576"/>
              <a:gd name="T13" fmla="*/ 2147483647 h 152"/>
              <a:gd name="T14" fmla="*/ 2147483647 w 576"/>
              <a:gd name="T15" fmla="*/ 2147483647 h 152"/>
              <a:gd name="T16" fmla="*/ 0 w 576"/>
              <a:gd name="T17" fmla="*/ 2147483647 h 15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76"/>
              <a:gd name="T28" fmla="*/ 0 h 152"/>
              <a:gd name="T29" fmla="*/ 576 w 576"/>
              <a:gd name="T30" fmla="*/ 152 h 152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76" h="152">
                <a:moveTo>
                  <a:pt x="576" y="152"/>
                </a:moveTo>
                <a:cubicBezTo>
                  <a:pt x="524" y="132"/>
                  <a:pt x="472" y="112"/>
                  <a:pt x="432" y="104"/>
                </a:cubicBezTo>
                <a:cubicBezTo>
                  <a:pt x="392" y="96"/>
                  <a:pt x="358" y="108"/>
                  <a:pt x="336" y="104"/>
                </a:cubicBezTo>
                <a:cubicBezTo>
                  <a:pt x="314" y="100"/>
                  <a:pt x="313" y="85"/>
                  <a:pt x="297" y="77"/>
                </a:cubicBezTo>
                <a:cubicBezTo>
                  <a:pt x="281" y="69"/>
                  <a:pt x="257" y="59"/>
                  <a:pt x="240" y="56"/>
                </a:cubicBezTo>
                <a:cubicBezTo>
                  <a:pt x="223" y="53"/>
                  <a:pt x="208" y="56"/>
                  <a:pt x="192" y="56"/>
                </a:cubicBezTo>
                <a:cubicBezTo>
                  <a:pt x="176" y="56"/>
                  <a:pt x="168" y="64"/>
                  <a:pt x="144" y="56"/>
                </a:cubicBezTo>
                <a:cubicBezTo>
                  <a:pt x="120" y="48"/>
                  <a:pt x="72" y="16"/>
                  <a:pt x="48" y="8"/>
                </a:cubicBezTo>
                <a:cubicBezTo>
                  <a:pt x="24" y="0"/>
                  <a:pt x="8" y="8"/>
                  <a:pt x="0" y="8"/>
                </a:cubicBezTo>
              </a:path>
            </a:pathLst>
          </a:custGeom>
          <a:noFill/>
          <a:ln w="28575" cap="flat" cmpd="sng">
            <a:solidFill>
              <a:srgbClr val="000066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fr-FR"/>
          </a:p>
        </p:txBody>
      </p:sp>
      <p:grpSp>
        <p:nvGrpSpPr>
          <p:cNvPr id="6" name="Group 1046"/>
          <p:cNvGrpSpPr>
            <a:grpSpLocks/>
          </p:cNvGrpSpPr>
          <p:nvPr/>
        </p:nvGrpSpPr>
        <p:grpSpPr bwMode="auto">
          <a:xfrm>
            <a:off x="4572000" y="2514600"/>
            <a:ext cx="1295400" cy="1295400"/>
            <a:chOff x="2880" y="1584"/>
            <a:chExt cx="816" cy="816"/>
          </a:xfrm>
        </p:grpSpPr>
        <p:sp>
          <p:nvSpPr>
            <p:cNvPr id="25618" name="Freeform 1047"/>
            <p:cNvSpPr>
              <a:spLocks/>
            </p:cNvSpPr>
            <p:nvPr/>
          </p:nvSpPr>
          <p:spPr bwMode="auto">
            <a:xfrm>
              <a:off x="2880" y="1584"/>
              <a:ext cx="816" cy="776"/>
            </a:xfrm>
            <a:custGeom>
              <a:avLst/>
              <a:gdLst>
                <a:gd name="T0" fmla="*/ 0 w 816"/>
                <a:gd name="T1" fmla="*/ 0 h 776"/>
                <a:gd name="T2" fmla="*/ 48 w 816"/>
                <a:gd name="T3" fmla="*/ 48 h 776"/>
                <a:gd name="T4" fmla="*/ 96 w 816"/>
                <a:gd name="T5" fmla="*/ 48 h 776"/>
                <a:gd name="T6" fmla="*/ 144 w 816"/>
                <a:gd name="T7" fmla="*/ 96 h 776"/>
                <a:gd name="T8" fmla="*/ 144 w 816"/>
                <a:gd name="T9" fmla="*/ 144 h 776"/>
                <a:gd name="T10" fmla="*/ 144 w 816"/>
                <a:gd name="T11" fmla="*/ 192 h 776"/>
                <a:gd name="T12" fmla="*/ 192 w 816"/>
                <a:gd name="T13" fmla="*/ 192 h 776"/>
                <a:gd name="T14" fmla="*/ 192 w 816"/>
                <a:gd name="T15" fmla="*/ 240 h 776"/>
                <a:gd name="T16" fmla="*/ 192 w 816"/>
                <a:gd name="T17" fmla="*/ 288 h 776"/>
                <a:gd name="T18" fmla="*/ 240 w 816"/>
                <a:gd name="T19" fmla="*/ 336 h 776"/>
                <a:gd name="T20" fmla="*/ 288 w 816"/>
                <a:gd name="T21" fmla="*/ 336 h 776"/>
                <a:gd name="T22" fmla="*/ 336 w 816"/>
                <a:gd name="T23" fmla="*/ 384 h 776"/>
                <a:gd name="T24" fmla="*/ 384 w 816"/>
                <a:gd name="T25" fmla="*/ 432 h 776"/>
                <a:gd name="T26" fmla="*/ 432 w 816"/>
                <a:gd name="T27" fmla="*/ 432 h 776"/>
                <a:gd name="T28" fmla="*/ 480 w 816"/>
                <a:gd name="T29" fmla="*/ 432 h 776"/>
                <a:gd name="T30" fmla="*/ 528 w 816"/>
                <a:gd name="T31" fmla="*/ 480 h 776"/>
                <a:gd name="T32" fmla="*/ 672 w 816"/>
                <a:gd name="T33" fmla="*/ 432 h 776"/>
                <a:gd name="T34" fmla="*/ 720 w 816"/>
                <a:gd name="T35" fmla="*/ 480 h 776"/>
                <a:gd name="T36" fmla="*/ 768 w 816"/>
                <a:gd name="T37" fmla="*/ 432 h 776"/>
                <a:gd name="T38" fmla="*/ 768 w 816"/>
                <a:gd name="T39" fmla="*/ 480 h 776"/>
                <a:gd name="T40" fmla="*/ 816 w 816"/>
                <a:gd name="T41" fmla="*/ 480 h 776"/>
                <a:gd name="T42" fmla="*/ 768 w 816"/>
                <a:gd name="T43" fmla="*/ 528 h 776"/>
                <a:gd name="T44" fmla="*/ 816 w 816"/>
                <a:gd name="T45" fmla="*/ 576 h 776"/>
                <a:gd name="T46" fmla="*/ 768 w 816"/>
                <a:gd name="T47" fmla="*/ 576 h 776"/>
                <a:gd name="T48" fmla="*/ 768 w 816"/>
                <a:gd name="T49" fmla="*/ 624 h 776"/>
                <a:gd name="T50" fmla="*/ 768 w 816"/>
                <a:gd name="T51" fmla="*/ 672 h 776"/>
                <a:gd name="T52" fmla="*/ 720 w 816"/>
                <a:gd name="T53" fmla="*/ 672 h 776"/>
                <a:gd name="T54" fmla="*/ 672 w 816"/>
                <a:gd name="T55" fmla="*/ 720 h 776"/>
                <a:gd name="T56" fmla="*/ 624 w 816"/>
                <a:gd name="T57" fmla="*/ 720 h 776"/>
                <a:gd name="T58" fmla="*/ 576 w 816"/>
                <a:gd name="T59" fmla="*/ 720 h 776"/>
                <a:gd name="T60" fmla="*/ 528 w 816"/>
                <a:gd name="T61" fmla="*/ 768 h 776"/>
                <a:gd name="T62" fmla="*/ 480 w 816"/>
                <a:gd name="T63" fmla="*/ 768 h 77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16"/>
                <a:gd name="T97" fmla="*/ 0 h 776"/>
                <a:gd name="T98" fmla="*/ 816 w 816"/>
                <a:gd name="T99" fmla="*/ 776 h 77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16" h="776">
                  <a:moveTo>
                    <a:pt x="0" y="0"/>
                  </a:moveTo>
                  <a:cubicBezTo>
                    <a:pt x="16" y="20"/>
                    <a:pt x="32" y="40"/>
                    <a:pt x="48" y="48"/>
                  </a:cubicBezTo>
                  <a:cubicBezTo>
                    <a:pt x="64" y="56"/>
                    <a:pt x="80" y="40"/>
                    <a:pt x="96" y="48"/>
                  </a:cubicBezTo>
                  <a:cubicBezTo>
                    <a:pt x="112" y="56"/>
                    <a:pt x="136" y="80"/>
                    <a:pt x="144" y="96"/>
                  </a:cubicBezTo>
                  <a:cubicBezTo>
                    <a:pt x="152" y="112"/>
                    <a:pt x="144" y="128"/>
                    <a:pt x="144" y="144"/>
                  </a:cubicBezTo>
                  <a:cubicBezTo>
                    <a:pt x="144" y="160"/>
                    <a:pt x="136" y="184"/>
                    <a:pt x="144" y="192"/>
                  </a:cubicBezTo>
                  <a:cubicBezTo>
                    <a:pt x="152" y="200"/>
                    <a:pt x="184" y="184"/>
                    <a:pt x="192" y="192"/>
                  </a:cubicBezTo>
                  <a:cubicBezTo>
                    <a:pt x="200" y="200"/>
                    <a:pt x="192" y="224"/>
                    <a:pt x="192" y="240"/>
                  </a:cubicBezTo>
                  <a:cubicBezTo>
                    <a:pt x="192" y="256"/>
                    <a:pt x="184" y="272"/>
                    <a:pt x="192" y="288"/>
                  </a:cubicBezTo>
                  <a:cubicBezTo>
                    <a:pt x="200" y="304"/>
                    <a:pt x="224" y="328"/>
                    <a:pt x="240" y="336"/>
                  </a:cubicBezTo>
                  <a:cubicBezTo>
                    <a:pt x="256" y="344"/>
                    <a:pt x="272" y="328"/>
                    <a:pt x="288" y="336"/>
                  </a:cubicBezTo>
                  <a:cubicBezTo>
                    <a:pt x="304" y="344"/>
                    <a:pt x="320" y="368"/>
                    <a:pt x="336" y="384"/>
                  </a:cubicBezTo>
                  <a:cubicBezTo>
                    <a:pt x="352" y="400"/>
                    <a:pt x="368" y="424"/>
                    <a:pt x="384" y="432"/>
                  </a:cubicBezTo>
                  <a:cubicBezTo>
                    <a:pt x="400" y="440"/>
                    <a:pt x="416" y="432"/>
                    <a:pt x="432" y="432"/>
                  </a:cubicBezTo>
                  <a:cubicBezTo>
                    <a:pt x="448" y="432"/>
                    <a:pt x="464" y="424"/>
                    <a:pt x="480" y="432"/>
                  </a:cubicBezTo>
                  <a:cubicBezTo>
                    <a:pt x="496" y="440"/>
                    <a:pt x="496" y="480"/>
                    <a:pt x="528" y="480"/>
                  </a:cubicBezTo>
                  <a:cubicBezTo>
                    <a:pt x="560" y="480"/>
                    <a:pt x="640" y="432"/>
                    <a:pt x="672" y="432"/>
                  </a:cubicBezTo>
                  <a:cubicBezTo>
                    <a:pt x="704" y="432"/>
                    <a:pt x="704" y="480"/>
                    <a:pt x="720" y="480"/>
                  </a:cubicBezTo>
                  <a:cubicBezTo>
                    <a:pt x="736" y="480"/>
                    <a:pt x="760" y="432"/>
                    <a:pt x="768" y="432"/>
                  </a:cubicBezTo>
                  <a:cubicBezTo>
                    <a:pt x="776" y="432"/>
                    <a:pt x="760" y="472"/>
                    <a:pt x="768" y="480"/>
                  </a:cubicBezTo>
                  <a:cubicBezTo>
                    <a:pt x="776" y="488"/>
                    <a:pt x="816" y="472"/>
                    <a:pt x="816" y="480"/>
                  </a:cubicBezTo>
                  <a:cubicBezTo>
                    <a:pt x="816" y="488"/>
                    <a:pt x="768" y="512"/>
                    <a:pt x="768" y="528"/>
                  </a:cubicBezTo>
                  <a:cubicBezTo>
                    <a:pt x="768" y="544"/>
                    <a:pt x="816" y="568"/>
                    <a:pt x="816" y="576"/>
                  </a:cubicBezTo>
                  <a:cubicBezTo>
                    <a:pt x="816" y="584"/>
                    <a:pt x="776" y="568"/>
                    <a:pt x="768" y="576"/>
                  </a:cubicBezTo>
                  <a:cubicBezTo>
                    <a:pt x="760" y="584"/>
                    <a:pt x="768" y="608"/>
                    <a:pt x="768" y="624"/>
                  </a:cubicBezTo>
                  <a:cubicBezTo>
                    <a:pt x="768" y="640"/>
                    <a:pt x="776" y="664"/>
                    <a:pt x="768" y="672"/>
                  </a:cubicBezTo>
                  <a:cubicBezTo>
                    <a:pt x="760" y="680"/>
                    <a:pt x="736" y="664"/>
                    <a:pt x="720" y="672"/>
                  </a:cubicBezTo>
                  <a:cubicBezTo>
                    <a:pt x="704" y="680"/>
                    <a:pt x="688" y="712"/>
                    <a:pt x="672" y="720"/>
                  </a:cubicBezTo>
                  <a:cubicBezTo>
                    <a:pt x="656" y="728"/>
                    <a:pt x="640" y="720"/>
                    <a:pt x="624" y="720"/>
                  </a:cubicBezTo>
                  <a:cubicBezTo>
                    <a:pt x="608" y="720"/>
                    <a:pt x="592" y="712"/>
                    <a:pt x="576" y="720"/>
                  </a:cubicBezTo>
                  <a:cubicBezTo>
                    <a:pt x="560" y="728"/>
                    <a:pt x="544" y="760"/>
                    <a:pt x="528" y="768"/>
                  </a:cubicBezTo>
                  <a:cubicBezTo>
                    <a:pt x="512" y="776"/>
                    <a:pt x="488" y="768"/>
                    <a:pt x="480" y="768"/>
                  </a:cubicBezTo>
                </a:path>
              </a:pathLst>
            </a:custGeom>
            <a:noFill/>
            <a:ln w="38100" cap="flat" cmpd="sng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  <p:sp>
          <p:nvSpPr>
            <p:cNvPr id="25619" name="Line 1048"/>
            <p:cNvSpPr>
              <a:spLocks noChangeShapeType="1"/>
            </p:cNvSpPr>
            <p:nvPr/>
          </p:nvSpPr>
          <p:spPr bwMode="auto">
            <a:xfrm flipH="1">
              <a:off x="3312" y="2352"/>
              <a:ext cx="96" cy="48"/>
            </a:xfrm>
            <a:prstGeom prst="line">
              <a:avLst/>
            </a:prstGeom>
            <a:noFill/>
            <a:ln w="38100">
              <a:solidFill>
                <a:srgbClr val="000066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</p:grpSp>
      <p:grpSp>
        <p:nvGrpSpPr>
          <p:cNvPr id="7" name="Group 1049"/>
          <p:cNvGrpSpPr>
            <a:grpSpLocks/>
          </p:cNvGrpSpPr>
          <p:nvPr/>
        </p:nvGrpSpPr>
        <p:grpSpPr bwMode="auto">
          <a:xfrm>
            <a:off x="4419600" y="1968500"/>
            <a:ext cx="2514600" cy="1765300"/>
            <a:chOff x="2784" y="1240"/>
            <a:chExt cx="1584" cy="1112"/>
          </a:xfrm>
        </p:grpSpPr>
        <p:grpSp>
          <p:nvGrpSpPr>
            <p:cNvPr id="25614" name="Group 1050"/>
            <p:cNvGrpSpPr>
              <a:grpSpLocks/>
            </p:cNvGrpSpPr>
            <p:nvPr/>
          </p:nvGrpSpPr>
          <p:grpSpPr bwMode="auto">
            <a:xfrm>
              <a:off x="2784" y="1240"/>
              <a:ext cx="1584" cy="1112"/>
              <a:chOff x="2784" y="1240"/>
              <a:chExt cx="1584" cy="1112"/>
            </a:xfrm>
          </p:grpSpPr>
          <p:sp>
            <p:nvSpPr>
              <p:cNvPr id="25616" name="Freeform 1051"/>
              <p:cNvSpPr>
                <a:spLocks/>
              </p:cNvSpPr>
              <p:nvPr/>
            </p:nvSpPr>
            <p:spPr bwMode="auto">
              <a:xfrm>
                <a:off x="2784" y="1240"/>
                <a:ext cx="1533" cy="1097"/>
              </a:xfrm>
              <a:custGeom>
                <a:avLst/>
                <a:gdLst>
                  <a:gd name="T0" fmla="*/ 0 w 1533"/>
                  <a:gd name="T1" fmla="*/ 8 h 1097"/>
                  <a:gd name="T2" fmla="*/ 48 w 1533"/>
                  <a:gd name="T3" fmla="*/ 8 h 1097"/>
                  <a:gd name="T4" fmla="*/ 96 w 1533"/>
                  <a:gd name="T5" fmla="*/ 56 h 1097"/>
                  <a:gd name="T6" fmla="*/ 123 w 1533"/>
                  <a:gd name="T7" fmla="*/ 20 h 1097"/>
                  <a:gd name="T8" fmla="*/ 192 w 1533"/>
                  <a:gd name="T9" fmla="*/ 56 h 1097"/>
                  <a:gd name="T10" fmla="*/ 240 w 1533"/>
                  <a:gd name="T11" fmla="*/ 56 h 1097"/>
                  <a:gd name="T12" fmla="*/ 288 w 1533"/>
                  <a:gd name="T13" fmla="*/ 56 h 1097"/>
                  <a:gd name="T14" fmla="*/ 384 w 1533"/>
                  <a:gd name="T15" fmla="*/ 104 h 1097"/>
                  <a:gd name="T16" fmla="*/ 480 w 1533"/>
                  <a:gd name="T17" fmla="*/ 152 h 1097"/>
                  <a:gd name="T18" fmla="*/ 576 w 1533"/>
                  <a:gd name="T19" fmla="*/ 152 h 1097"/>
                  <a:gd name="T20" fmla="*/ 624 w 1533"/>
                  <a:gd name="T21" fmla="*/ 104 h 1097"/>
                  <a:gd name="T22" fmla="*/ 816 w 1533"/>
                  <a:gd name="T23" fmla="*/ 152 h 1097"/>
                  <a:gd name="T24" fmla="*/ 912 w 1533"/>
                  <a:gd name="T25" fmla="*/ 152 h 1097"/>
                  <a:gd name="T26" fmla="*/ 912 w 1533"/>
                  <a:gd name="T27" fmla="*/ 200 h 1097"/>
                  <a:gd name="T28" fmla="*/ 960 w 1533"/>
                  <a:gd name="T29" fmla="*/ 296 h 1097"/>
                  <a:gd name="T30" fmla="*/ 1008 w 1533"/>
                  <a:gd name="T31" fmla="*/ 344 h 1097"/>
                  <a:gd name="T32" fmla="*/ 1041 w 1533"/>
                  <a:gd name="T33" fmla="*/ 407 h 1097"/>
                  <a:gd name="T34" fmla="*/ 1008 w 1533"/>
                  <a:gd name="T35" fmla="*/ 440 h 1097"/>
                  <a:gd name="T36" fmla="*/ 960 w 1533"/>
                  <a:gd name="T37" fmla="*/ 488 h 1097"/>
                  <a:gd name="T38" fmla="*/ 912 w 1533"/>
                  <a:gd name="T39" fmla="*/ 536 h 1097"/>
                  <a:gd name="T40" fmla="*/ 912 w 1533"/>
                  <a:gd name="T41" fmla="*/ 584 h 1097"/>
                  <a:gd name="T42" fmla="*/ 960 w 1533"/>
                  <a:gd name="T43" fmla="*/ 632 h 1097"/>
                  <a:gd name="T44" fmla="*/ 960 w 1533"/>
                  <a:gd name="T45" fmla="*/ 680 h 1097"/>
                  <a:gd name="T46" fmla="*/ 960 w 1533"/>
                  <a:gd name="T47" fmla="*/ 728 h 1097"/>
                  <a:gd name="T48" fmla="*/ 990 w 1533"/>
                  <a:gd name="T49" fmla="*/ 785 h 1097"/>
                  <a:gd name="T50" fmla="*/ 993 w 1533"/>
                  <a:gd name="T51" fmla="*/ 884 h 1097"/>
                  <a:gd name="T52" fmla="*/ 1056 w 1533"/>
                  <a:gd name="T53" fmla="*/ 872 h 1097"/>
                  <a:gd name="T54" fmla="*/ 1152 w 1533"/>
                  <a:gd name="T55" fmla="*/ 920 h 1097"/>
                  <a:gd name="T56" fmla="*/ 1218 w 1533"/>
                  <a:gd name="T57" fmla="*/ 944 h 1097"/>
                  <a:gd name="T58" fmla="*/ 1269 w 1533"/>
                  <a:gd name="T59" fmla="*/ 965 h 1097"/>
                  <a:gd name="T60" fmla="*/ 1350 w 1533"/>
                  <a:gd name="T61" fmla="*/ 1007 h 1097"/>
                  <a:gd name="T62" fmla="*/ 1533 w 1533"/>
                  <a:gd name="T63" fmla="*/ 1097 h 109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533"/>
                  <a:gd name="T97" fmla="*/ 0 h 1097"/>
                  <a:gd name="T98" fmla="*/ 1533 w 1533"/>
                  <a:gd name="T99" fmla="*/ 1097 h 109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533" h="1097">
                    <a:moveTo>
                      <a:pt x="0" y="8"/>
                    </a:moveTo>
                    <a:cubicBezTo>
                      <a:pt x="16" y="4"/>
                      <a:pt x="32" y="0"/>
                      <a:pt x="48" y="8"/>
                    </a:cubicBezTo>
                    <a:cubicBezTo>
                      <a:pt x="64" y="16"/>
                      <a:pt x="84" y="54"/>
                      <a:pt x="96" y="56"/>
                    </a:cubicBezTo>
                    <a:cubicBezTo>
                      <a:pt x="108" y="58"/>
                      <a:pt x="107" y="20"/>
                      <a:pt x="123" y="20"/>
                    </a:cubicBezTo>
                    <a:cubicBezTo>
                      <a:pt x="139" y="20"/>
                      <a:pt x="173" y="50"/>
                      <a:pt x="192" y="56"/>
                    </a:cubicBezTo>
                    <a:cubicBezTo>
                      <a:pt x="211" y="62"/>
                      <a:pt x="224" y="56"/>
                      <a:pt x="240" y="56"/>
                    </a:cubicBezTo>
                    <a:cubicBezTo>
                      <a:pt x="256" y="56"/>
                      <a:pt x="264" y="48"/>
                      <a:pt x="288" y="56"/>
                    </a:cubicBezTo>
                    <a:cubicBezTo>
                      <a:pt x="312" y="64"/>
                      <a:pt x="352" y="88"/>
                      <a:pt x="384" y="104"/>
                    </a:cubicBezTo>
                    <a:cubicBezTo>
                      <a:pt x="416" y="120"/>
                      <a:pt x="448" y="144"/>
                      <a:pt x="480" y="152"/>
                    </a:cubicBezTo>
                    <a:cubicBezTo>
                      <a:pt x="512" y="160"/>
                      <a:pt x="552" y="160"/>
                      <a:pt x="576" y="152"/>
                    </a:cubicBezTo>
                    <a:cubicBezTo>
                      <a:pt x="600" y="144"/>
                      <a:pt x="584" y="104"/>
                      <a:pt x="624" y="104"/>
                    </a:cubicBezTo>
                    <a:cubicBezTo>
                      <a:pt x="664" y="104"/>
                      <a:pt x="768" y="144"/>
                      <a:pt x="816" y="152"/>
                    </a:cubicBezTo>
                    <a:cubicBezTo>
                      <a:pt x="864" y="160"/>
                      <a:pt x="896" y="144"/>
                      <a:pt x="912" y="152"/>
                    </a:cubicBezTo>
                    <a:cubicBezTo>
                      <a:pt x="928" y="160"/>
                      <a:pt x="904" y="176"/>
                      <a:pt x="912" y="200"/>
                    </a:cubicBezTo>
                    <a:cubicBezTo>
                      <a:pt x="920" y="224"/>
                      <a:pt x="944" y="272"/>
                      <a:pt x="960" y="296"/>
                    </a:cubicBezTo>
                    <a:cubicBezTo>
                      <a:pt x="976" y="320"/>
                      <a:pt x="995" y="326"/>
                      <a:pt x="1008" y="344"/>
                    </a:cubicBezTo>
                    <a:cubicBezTo>
                      <a:pt x="1021" y="362"/>
                      <a:pt x="1041" y="391"/>
                      <a:pt x="1041" y="407"/>
                    </a:cubicBezTo>
                    <a:cubicBezTo>
                      <a:pt x="1041" y="423"/>
                      <a:pt x="1021" y="427"/>
                      <a:pt x="1008" y="440"/>
                    </a:cubicBezTo>
                    <a:cubicBezTo>
                      <a:pt x="995" y="453"/>
                      <a:pt x="976" y="472"/>
                      <a:pt x="960" y="488"/>
                    </a:cubicBezTo>
                    <a:cubicBezTo>
                      <a:pt x="944" y="504"/>
                      <a:pt x="920" y="520"/>
                      <a:pt x="912" y="536"/>
                    </a:cubicBezTo>
                    <a:cubicBezTo>
                      <a:pt x="904" y="552"/>
                      <a:pt x="904" y="568"/>
                      <a:pt x="912" y="584"/>
                    </a:cubicBezTo>
                    <a:cubicBezTo>
                      <a:pt x="920" y="600"/>
                      <a:pt x="952" y="616"/>
                      <a:pt x="960" y="632"/>
                    </a:cubicBezTo>
                    <a:cubicBezTo>
                      <a:pt x="968" y="648"/>
                      <a:pt x="960" y="664"/>
                      <a:pt x="960" y="680"/>
                    </a:cubicBezTo>
                    <a:cubicBezTo>
                      <a:pt x="960" y="696"/>
                      <a:pt x="955" y="711"/>
                      <a:pt x="960" y="728"/>
                    </a:cubicBezTo>
                    <a:cubicBezTo>
                      <a:pt x="965" y="745"/>
                      <a:pt x="985" y="759"/>
                      <a:pt x="990" y="785"/>
                    </a:cubicBezTo>
                    <a:cubicBezTo>
                      <a:pt x="995" y="811"/>
                      <a:pt x="982" y="870"/>
                      <a:pt x="993" y="884"/>
                    </a:cubicBezTo>
                    <a:cubicBezTo>
                      <a:pt x="1004" y="898"/>
                      <a:pt x="1030" y="866"/>
                      <a:pt x="1056" y="872"/>
                    </a:cubicBezTo>
                    <a:cubicBezTo>
                      <a:pt x="1082" y="878"/>
                      <a:pt x="1125" y="908"/>
                      <a:pt x="1152" y="920"/>
                    </a:cubicBezTo>
                    <a:cubicBezTo>
                      <a:pt x="1179" y="932"/>
                      <a:pt x="1198" y="936"/>
                      <a:pt x="1218" y="944"/>
                    </a:cubicBezTo>
                    <a:cubicBezTo>
                      <a:pt x="1238" y="952"/>
                      <a:pt x="1247" y="955"/>
                      <a:pt x="1269" y="965"/>
                    </a:cubicBezTo>
                    <a:cubicBezTo>
                      <a:pt x="1291" y="975"/>
                      <a:pt x="1306" y="985"/>
                      <a:pt x="1350" y="1007"/>
                    </a:cubicBezTo>
                    <a:cubicBezTo>
                      <a:pt x="1394" y="1029"/>
                      <a:pt x="1495" y="1078"/>
                      <a:pt x="1533" y="1097"/>
                    </a:cubicBezTo>
                  </a:path>
                </a:pathLst>
              </a:custGeom>
              <a:noFill/>
              <a:ln w="38100" cap="flat" cmpd="sng">
                <a:solidFill>
                  <a:srgbClr val="000066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fr-FR"/>
              </a:p>
            </p:txBody>
          </p:sp>
          <p:sp>
            <p:nvSpPr>
              <p:cNvPr id="25617" name="Line 1052"/>
              <p:cNvSpPr>
                <a:spLocks noChangeShapeType="1"/>
              </p:cNvSpPr>
              <p:nvPr/>
            </p:nvSpPr>
            <p:spPr bwMode="auto">
              <a:xfrm rot="610530">
                <a:off x="4224" y="2304"/>
                <a:ext cx="144" cy="48"/>
              </a:xfrm>
              <a:prstGeom prst="line">
                <a:avLst/>
              </a:prstGeom>
              <a:noFill/>
              <a:ln w="38100">
                <a:solidFill>
                  <a:srgbClr val="000066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anchor="ctr">
                <a:spAutoFit/>
              </a:bodyPr>
              <a:lstStyle/>
              <a:p>
                <a:endParaRPr lang="fr-FR"/>
              </a:p>
            </p:txBody>
          </p:sp>
        </p:grpSp>
        <p:sp>
          <p:nvSpPr>
            <p:cNvPr id="25615" name="Freeform 1053"/>
            <p:cNvSpPr>
              <a:spLocks/>
            </p:cNvSpPr>
            <p:nvPr/>
          </p:nvSpPr>
          <p:spPr bwMode="auto">
            <a:xfrm>
              <a:off x="3648" y="2106"/>
              <a:ext cx="129" cy="54"/>
            </a:xfrm>
            <a:custGeom>
              <a:avLst/>
              <a:gdLst>
                <a:gd name="T0" fmla="*/ 129 w 129"/>
                <a:gd name="T1" fmla="*/ 0 h 54"/>
                <a:gd name="T2" fmla="*/ 99 w 129"/>
                <a:gd name="T3" fmla="*/ 30 h 54"/>
                <a:gd name="T4" fmla="*/ 57 w 129"/>
                <a:gd name="T5" fmla="*/ 27 h 54"/>
                <a:gd name="T6" fmla="*/ 0 w 129"/>
                <a:gd name="T7" fmla="*/ 54 h 5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9"/>
                <a:gd name="T13" fmla="*/ 0 h 54"/>
                <a:gd name="T14" fmla="*/ 129 w 129"/>
                <a:gd name="T15" fmla="*/ 54 h 5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9" h="54">
                  <a:moveTo>
                    <a:pt x="129" y="0"/>
                  </a:moveTo>
                  <a:cubicBezTo>
                    <a:pt x="125" y="5"/>
                    <a:pt x="111" y="26"/>
                    <a:pt x="99" y="30"/>
                  </a:cubicBezTo>
                  <a:cubicBezTo>
                    <a:pt x="87" y="34"/>
                    <a:pt x="73" y="23"/>
                    <a:pt x="57" y="27"/>
                  </a:cubicBezTo>
                  <a:cubicBezTo>
                    <a:pt x="41" y="31"/>
                    <a:pt x="12" y="48"/>
                    <a:pt x="0" y="54"/>
                  </a:cubicBezTo>
                </a:path>
              </a:pathLst>
            </a:custGeom>
            <a:noFill/>
            <a:ln w="38100" cap="flat" cmpd="sng">
              <a:solidFill>
                <a:srgbClr val="000066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315949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10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099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Save the </a:t>
            </a:r>
            <a:r>
              <a:rPr lang="fr-FR" dirty="0" err="1" smtClean="0"/>
              <a:t>Sea</a:t>
            </a:r>
            <a:r>
              <a:rPr lang="fr-FR" dirty="0" smtClean="0"/>
              <a:t> : </a:t>
            </a:r>
            <a:r>
              <a:rPr lang="fr-FR" dirty="0" err="1" smtClean="0"/>
              <a:t>Avoid</a:t>
            </a:r>
            <a:r>
              <a:rPr lang="fr-FR" dirty="0" smtClean="0"/>
              <a:t> </a:t>
            </a:r>
            <a:r>
              <a:rPr lang="fr-FR" dirty="0" err="1" smtClean="0"/>
              <a:t>Geohazards</a:t>
            </a:r>
            <a:endParaRPr lang="fr-FR" dirty="0"/>
          </a:p>
        </p:txBody>
      </p:sp>
      <p:pic>
        <p:nvPicPr>
          <p:cNvPr id="5" name="Espace réservé du contenu 4" descr="dimitrov-BS2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1076017"/>
            <a:ext cx="8572560" cy="5281941"/>
          </a:xfrm>
        </p:spPr>
      </p:pic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21 Février 2011</a:t>
            </a:r>
            <a:endParaRPr lang="fr-FR" sz="800" dirty="0"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Gas</a:t>
            </a:r>
            <a:r>
              <a:rPr lang="fr-FR" dirty="0" smtClean="0"/>
              <a:t> </a:t>
            </a:r>
            <a:r>
              <a:rPr lang="fr-FR" dirty="0" smtClean="0"/>
              <a:t>Hydrates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21 Février 2011</a:t>
            </a:r>
            <a:endParaRPr lang="fr-FR" sz="800" dirty="0">
              <a:effectLst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7715304" cy="5602712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</p:pic>
      <p:sp>
        <p:nvSpPr>
          <p:cNvPr id="7" name="Rectangle 6"/>
          <p:cNvSpPr/>
          <p:nvPr/>
        </p:nvSpPr>
        <p:spPr bwMode="auto">
          <a:xfrm>
            <a:off x="3786182" y="2428868"/>
            <a:ext cx="1285884" cy="1143008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3200" b="1" i="0" u="none" strike="noStrike" cap="none" normalizeH="0" baseline="0" smtClean="0">
              <a:ln>
                <a:noFill/>
              </a:ln>
              <a:solidFill>
                <a:srgbClr val="FFFF3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Gaz Hydrates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21 Février 2011</a:t>
            </a:r>
            <a:endParaRPr lang="fr-FR" sz="800" dirty="0">
              <a:effectLst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00108"/>
            <a:ext cx="8072494" cy="5490718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/>
            <a:tailEnd/>
          </a:ln>
          <a:effectLst>
            <a:outerShdw dist="35921" dir="2700000" algn="ctr" rotWithShape="0">
              <a:srgbClr val="000066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What</a:t>
            </a:r>
            <a:r>
              <a:rPr lang="fr-FR" dirty="0" smtClean="0"/>
              <a:t> </a:t>
            </a:r>
            <a:r>
              <a:rPr lang="fr-FR" dirty="0" err="1" smtClean="0"/>
              <a:t>next</a:t>
            </a:r>
            <a:r>
              <a:rPr lang="fr-FR" dirty="0" smtClean="0"/>
              <a:t> ?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21 Février 2011</a:t>
            </a:r>
            <a:endParaRPr lang="fr-FR" sz="800" dirty="0">
              <a:effectLst/>
            </a:endParaRPr>
          </a:p>
        </p:txBody>
      </p:sp>
      <p:pic>
        <p:nvPicPr>
          <p:cNvPr id="4" name="Image 3" descr="Gas-seeps_pho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1285860"/>
            <a:ext cx="8572528" cy="47575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How to </a:t>
            </a:r>
            <a:r>
              <a:rPr lang="fr-FR" dirty="0" err="1" smtClean="0"/>
              <a:t>study</a:t>
            </a:r>
            <a:r>
              <a:rPr lang="fr-FR" dirty="0" smtClean="0"/>
              <a:t> the </a:t>
            </a:r>
            <a:r>
              <a:rPr lang="fr-FR" dirty="0" err="1" smtClean="0"/>
              <a:t>Sea</a:t>
            </a:r>
            <a:r>
              <a:rPr lang="fr-FR" dirty="0" smtClean="0"/>
              <a:t> </a:t>
            </a:r>
            <a:r>
              <a:rPr lang="fr-FR" dirty="0" err="1" smtClean="0"/>
              <a:t>bed</a:t>
            </a:r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21 Février 2011</a:t>
            </a:r>
            <a:endParaRPr lang="fr-FR" sz="800" dirty="0">
              <a:effectLst/>
            </a:endParaRPr>
          </a:p>
        </p:txBody>
      </p:sp>
      <p:pic>
        <p:nvPicPr>
          <p:cNvPr id="7" name="SonarScope pour PP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125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468560" y="908718"/>
            <a:ext cx="10225136" cy="574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13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000066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FFFF3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rgbClr val="000066"/>
          </a:outerShdw>
        </a:effec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rgbClr val="FFFF3D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1674</TotalTime>
  <Words>60</Words>
  <Application>Microsoft Office PowerPoint</Application>
  <PresentationFormat>Affichage à l'écran (4:3)</PresentationFormat>
  <Paragraphs>18</Paragraphs>
  <Slides>7</Slides>
  <Notes>2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8" baseType="lpstr">
      <vt:lpstr>Blank</vt:lpstr>
      <vt:lpstr>Save the sea    The Black Sea :  A climate paleo-archive   Gilles Lericolais – Ifremer Director of European and International Affairs </vt:lpstr>
      <vt:lpstr>Présentation PowerPoint</vt:lpstr>
      <vt:lpstr>Save the Sea : Avoid Geohazards</vt:lpstr>
      <vt:lpstr>Gas Hydrates</vt:lpstr>
      <vt:lpstr>Gaz Hydrates</vt:lpstr>
      <vt:lpstr>What next ?</vt:lpstr>
      <vt:lpstr>How to study the Sea bed</vt:lpstr>
    </vt:vector>
  </TitlesOfParts>
  <Company>IFREMER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creator>LERICOLAIS</dc:creator>
  <cp:lastModifiedBy>Gilles LERICOLAIS, Ifremer Siege PDG-DAEI, 01 46</cp:lastModifiedBy>
  <cp:revision>92</cp:revision>
  <cp:lastPrinted>2002-01-18T13:36:32Z</cp:lastPrinted>
  <dcterms:created xsi:type="dcterms:W3CDTF">2003-04-16T15:43:09Z</dcterms:created>
  <dcterms:modified xsi:type="dcterms:W3CDTF">2017-09-11T12:20:32Z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2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Gilles.Lericolais@ifremer.fr</vt:lpwstr>
  </property>
  <property fmtid="{D5CDD505-2E9C-101B-9397-08002B2CF9AE}" pid="8" name="HomePage">
    <vt:lpwstr>http://www.ifremer.fr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2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H:\assemblage</vt:lpwstr>
  </property>
</Properties>
</file>