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59" r:id="rId4"/>
    <p:sldId id="256" r:id="rId5"/>
    <p:sldId id="264" r:id="rId6"/>
    <p:sldId id="265" r:id="rId7"/>
    <p:sldId id="268" r:id="rId8"/>
    <p:sldId id="266" r:id="rId9"/>
    <p:sldId id="269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3452E-45CF-4B1B-B543-D075B1FE71CD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3FC1-E8E5-40D9-B3FC-4E908E8F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8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3FC1-E8E5-40D9-B3FC-4E908E8FBA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0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5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1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6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6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0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6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9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4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9078-7B35-49B8-B626-13667D36E700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906E-ACE3-46C7-B7B2-BACD8712E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075" y="4365104"/>
            <a:ext cx="8641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latin typeface="+mj-lt"/>
              </a:rPr>
              <a:t>Major marine &amp; maritime </a:t>
            </a:r>
            <a:r>
              <a:rPr lang="en-US" sz="3200" b="1" dirty="0">
                <a:latin typeface="+mj-lt"/>
              </a:rPr>
              <a:t>r</a:t>
            </a:r>
            <a:r>
              <a:rPr lang="en-US" sz="3200" b="1" dirty="0" smtClean="0">
                <a:latin typeface="+mj-lt"/>
              </a:rPr>
              <a:t>esearch </a:t>
            </a:r>
            <a:r>
              <a:rPr lang="en-US" sz="3200" b="1" dirty="0">
                <a:latin typeface="+mj-lt"/>
              </a:rPr>
              <a:t>c</a:t>
            </a:r>
            <a:r>
              <a:rPr lang="en-US" sz="3200" b="1" dirty="0" smtClean="0">
                <a:latin typeface="+mj-lt"/>
              </a:rPr>
              <a:t>hallenges</a:t>
            </a:r>
          </a:p>
          <a:p>
            <a:pPr algn="ctr">
              <a:spcAft>
                <a:spcPts val="1200"/>
              </a:spcAf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Niall McDonough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240485"/>
            <a:ext cx="537115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80920" cy="1656184"/>
          </a:xfrm>
        </p:spPr>
        <p:txBody>
          <a:bodyPr>
            <a:noAutofit/>
          </a:bodyPr>
          <a:lstStyle/>
          <a:p>
            <a:r>
              <a:rPr lang="en-US" sz="2800" b="0" cap="none" dirty="0" smtClean="0"/>
              <a:t>To address complex societal challenges, research cannot deliver solutions in isolation or using reductionist approaches.</a:t>
            </a:r>
            <a:br>
              <a:rPr lang="en-US" sz="2800" b="0" cap="none" dirty="0" smtClean="0"/>
            </a:br>
            <a:r>
              <a:rPr lang="en-US" sz="2800" b="0" cap="none" dirty="0"/>
              <a:t/>
            </a:r>
            <a:br>
              <a:rPr lang="en-US" sz="2800" b="0" cap="none" dirty="0"/>
            </a:br>
            <a:r>
              <a:rPr lang="en-US" sz="2800" b="0" cap="none" dirty="0" smtClean="0"/>
              <a:t>Multi-disciplinary research involving cooperation within and across a range of natural and social sciences and humanities.</a:t>
            </a:r>
            <a:br>
              <a:rPr lang="en-US" sz="2800" b="0" cap="none" dirty="0" smtClean="0"/>
            </a:br>
            <a:r>
              <a:rPr lang="en-US" sz="2800" b="0" cap="none" dirty="0"/>
              <a:t/>
            </a:r>
            <a:br>
              <a:rPr lang="en-US" sz="2800" b="0" cap="none" dirty="0"/>
            </a:br>
            <a:r>
              <a:rPr lang="en-US" sz="2800" b="0" cap="none" dirty="0" smtClean="0"/>
              <a:t>Engage multiple sectors and end-users at all stages of the research cycle to maximize uptake and use of new knowledge</a:t>
            </a:r>
            <a:endParaRPr lang="en-IE" sz="2800" b="0" cap="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365104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0" cap="non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127"/>
            <a:ext cx="1656184" cy="5708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51732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Research delivering maximum societal benefit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5462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074" name="Picture 2" descr="http://tr1.cbsistatic.com/hub/i/2011/02/02/ab1453f0-c3ab-11e2-bc00-02911874f8c8/ipcc_bluemarble_west_lrg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08" y="153144"/>
            <a:ext cx="5436096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6612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Thank you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www.marineboard.eu </a:t>
            </a:r>
            <a:endParaRPr lang="en-IE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1" y="0"/>
            <a:ext cx="915293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6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55576" y="2204864"/>
            <a:ext cx="576064" cy="360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127"/>
            <a:ext cx="1656184" cy="5708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51732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Outline of presentation</a:t>
            </a:r>
            <a:endParaRPr lang="en-IE" sz="2400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14627" y="2385132"/>
            <a:ext cx="76327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CA" altLang="en-US" sz="2000" dirty="0" smtClean="0">
                <a:latin typeface="Cambria" panose="02040503050406030204" pitchFamily="18" charset="0"/>
              </a:rPr>
              <a:t>Food Security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CA" altLang="en-US" sz="2000" dirty="0" smtClean="0">
                <a:latin typeface="Cambria" panose="02040503050406030204" pitchFamily="18" charset="0"/>
              </a:rPr>
              <a:t>Climate change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CA" altLang="en-US" sz="2000" dirty="0" smtClean="0">
                <a:latin typeface="Cambria" panose="02040503050406030204" pitchFamily="18" charset="0"/>
              </a:rPr>
              <a:t>The Deep Sea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CA" altLang="en-US" sz="2000" dirty="0" smtClean="0">
                <a:latin typeface="Cambria" panose="02040503050406030204" pitchFamily="18" charset="0"/>
              </a:rPr>
              <a:t>Oceans &amp; Human Health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CA" altLang="en-US" sz="2000" dirty="0" smtClean="0">
                <a:latin typeface="Cambria" panose="02040503050406030204" pitchFamily="18" charset="0"/>
              </a:rPr>
              <a:t>EOOS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CA" altLang="en-US" sz="2000" dirty="0" smtClean="0">
                <a:latin typeface="Cambria" panose="02040503050406030204" pitchFamily="18" charset="0"/>
              </a:rPr>
              <a:t>Concluding remarks</a:t>
            </a:r>
            <a:endParaRPr lang="en-CA" alt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594" y="1844824"/>
            <a:ext cx="3844166" cy="6229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Global Food Security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32040" y="1844824"/>
            <a:ext cx="3600400" cy="62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 Blue Growth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3198044"/>
            <a:ext cx="77724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Different Research Needs?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600" y="4725144"/>
            <a:ext cx="2592288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Balanced Harvest?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127"/>
            <a:ext cx="1656184" cy="5708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51732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 from the sea</a:t>
            </a:r>
            <a:endParaRPr lang="en-IE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60032" y="4725144"/>
            <a:ext cx="3384376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Sustainable </a:t>
            </a:r>
            <a:r>
              <a:rPr lang="en-GB" sz="2400" dirty="0" err="1" smtClean="0"/>
              <a:t>mariculture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98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18" y="1350145"/>
            <a:ext cx="2970632" cy="420494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127"/>
            <a:ext cx="1656184" cy="5708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51732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Ocean and Climate</a:t>
            </a:r>
            <a:endParaRPr lang="en-I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70080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Reduce uncertainty of predictions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Multiple scales (temporal &amp; spatial)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Advanced ocean observing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Adaptation and mitigation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43" y="4869160"/>
            <a:ext cx="1145591" cy="162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06" y="4868339"/>
            <a:ext cx="1151202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niallm\Documents\6. Conferences &amp; Events\2015\US Meetings_Washington_28-29 October 2015\NMD ppt\Pictures\201510_ESF_07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0"/>
          <a:stretch/>
        </p:blipFill>
        <p:spPr bwMode="auto">
          <a:xfrm>
            <a:off x="395535" y="3998280"/>
            <a:ext cx="5030349" cy="20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6088749"/>
            <a:ext cx="5121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EMB 5</a:t>
            </a:r>
            <a:r>
              <a:rPr lang="en-GB" sz="1100" b="1" baseline="30000" dirty="0" smtClean="0"/>
              <a:t>th</a:t>
            </a:r>
            <a:r>
              <a:rPr lang="en-GB" sz="1100" b="1" dirty="0" smtClean="0"/>
              <a:t> Forum – The Ocean-Climate </a:t>
            </a:r>
            <a:r>
              <a:rPr lang="en-GB" sz="1100" b="1" dirty="0" smtClean="0"/>
              <a:t>Nexus</a:t>
            </a:r>
            <a:endParaRPr lang="en-GB" sz="1100" dirty="0"/>
          </a:p>
          <a:p>
            <a:r>
              <a:rPr lang="en-GB" sz="1100" dirty="0" smtClean="0"/>
              <a:t>EU </a:t>
            </a:r>
            <a:r>
              <a:rPr lang="en-GB" sz="1100" dirty="0" smtClean="0"/>
              <a:t>Parliament, Brussels, 21 October 2015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62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127"/>
            <a:ext cx="1656184" cy="5708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51732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Exploring the deep</a:t>
            </a:r>
            <a:endParaRPr lang="en-I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371779"/>
            <a:ext cx="3414942" cy="48245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988840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E" i="1" dirty="0" smtClean="0"/>
              <a:t>“..to </a:t>
            </a:r>
            <a:r>
              <a:rPr lang="en-IE" i="1" dirty="0"/>
              <a:t>support Blue Growth, </a:t>
            </a:r>
            <a:r>
              <a:rPr lang="en-IE" i="1" dirty="0" smtClean="0"/>
              <a:t>European public </a:t>
            </a:r>
            <a:r>
              <a:rPr lang="en-IE" i="1" dirty="0"/>
              <a:t>research funding should target fundamental scientific research on all components of the deep sea environment and the </a:t>
            </a:r>
            <a:r>
              <a:rPr lang="en-IE" i="1" dirty="0" smtClean="0"/>
              <a:t>establishment of </a:t>
            </a:r>
            <a:r>
              <a:rPr lang="en-IE" i="1" dirty="0"/>
              <a:t>environmental baselines</a:t>
            </a:r>
            <a:r>
              <a:rPr lang="en-IE" i="1" dirty="0" smtClean="0"/>
              <a:t>.”</a:t>
            </a:r>
          </a:p>
          <a:p>
            <a:pPr>
              <a:spcAft>
                <a:spcPts val="1200"/>
              </a:spcAft>
            </a:pPr>
            <a:endParaRPr lang="en-IE" i="1" dirty="0" smtClean="0"/>
          </a:p>
          <a:p>
            <a:pPr lvl="0"/>
            <a:r>
              <a:rPr lang="en-IE" sz="1200" i="1" dirty="0">
                <a:solidFill>
                  <a:prstClr val="black"/>
                </a:solidFill>
              </a:rPr>
              <a:t>EMB </a:t>
            </a:r>
            <a:r>
              <a:rPr lang="en-IE" sz="1200" i="1" dirty="0" smtClean="0">
                <a:solidFill>
                  <a:prstClr val="black"/>
                </a:solidFill>
              </a:rPr>
              <a:t>Position </a:t>
            </a:r>
            <a:r>
              <a:rPr lang="en-IE" sz="1200" i="1" dirty="0">
                <a:solidFill>
                  <a:prstClr val="black"/>
                </a:solidFill>
              </a:rPr>
              <a:t>paper </a:t>
            </a:r>
            <a:r>
              <a:rPr lang="en-IE" sz="1200" i="1" dirty="0" smtClean="0">
                <a:solidFill>
                  <a:prstClr val="black"/>
                </a:solidFill>
              </a:rPr>
              <a:t>22: </a:t>
            </a:r>
            <a:endParaRPr lang="en-IE" sz="1200" i="1" dirty="0">
              <a:solidFill>
                <a:prstClr val="black"/>
              </a:solidFill>
            </a:endParaRPr>
          </a:p>
          <a:p>
            <a:pPr lvl="0"/>
            <a:r>
              <a:rPr lang="en-IE" sz="1200" i="1" dirty="0" smtClean="0">
                <a:solidFill>
                  <a:prstClr val="black"/>
                </a:solidFill>
              </a:rPr>
              <a:t>Delving Deeper: Critical challenges for 21</a:t>
            </a:r>
            <a:r>
              <a:rPr lang="en-IE" sz="1200" i="1" baseline="30000" dirty="0" smtClean="0">
                <a:solidFill>
                  <a:prstClr val="black"/>
                </a:solidFill>
              </a:rPr>
              <a:t>st</a:t>
            </a:r>
            <a:r>
              <a:rPr lang="en-IE" sz="1200" i="1" dirty="0" smtClean="0">
                <a:solidFill>
                  <a:prstClr val="black"/>
                </a:solidFill>
              </a:rPr>
              <a:t> century deep-sea research</a:t>
            </a:r>
            <a:endParaRPr lang="en-IE" sz="1200" i="1" dirty="0">
              <a:solidFill>
                <a:prstClr val="black"/>
              </a:solidFill>
            </a:endParaRPr>
          </a:p>
          <a:p>
            <a:pPr lvl="0"/>
            <a:r>
              <a:rPr lang="en-IE" sz="1200" i="1" dirty="0">
                <a:solidFill>
                  <a:prstClr val="black"/>
                </a:solidFill>
              </a:rPr>
              <a:t>December </a:t>
            </a:r>
            <a:r>
              <a:rPr lang="en-IE" sz="1200" i="1" dirty="0" smtClean="0">
                <a:solidFill>
                  <a:prstClr val="black"/>
                </a:solidFill>
              </a:rPr>
              <a:t>2013</a:t>
            </a:r>
            <a:endParaRPr lang="en-IE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09" y="1696940"/>
            <a:ext cx="2133641" cy="30243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127"/>
            <a:ext cx="1656184" cy="5708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51732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Oceans &amp; Human Health</a:t>
            </a:r>
            <a:endParaRPr lang="en-IE" sz="2400" dirty="0"/>
          </a:p>
        </p:txBody>
      </p:sp>
      <p:sp>
        <p:nvSpPr>
          <p:cNvPr id="9" name="Rectangle 8"/>
          <p:cNvSpPr/>
          <p:nvPr/>
        </p:nvSpPr>
        <p:spPr>
          <a:xfrm>
            <a:off x="971600" y="515719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i="1" dirty="0" smtClean="0"/>
              <a:t>“…human </a:t>
            </a:r>
            <a:r>
              <a:rPr lang="en-IE" i="1" dirty="0"/>
              <a:t>health and </a:t>
            </a:r>
            <a:r>
              <a:rPr lang="en-IE" i="1" dirty="0" smtClean="0"/>
              <a:t>wellbeing </a:t>
            </a:r>
            <a:r>
              <a:rPr lang="en-IE" i="1" dirty="0"/>
              <a:t>is intrinsically connected to, and impacted by, the seas and oceans which surround our continental landmass</a:t>
            </a:r>
            <a:r>
              <a:rPr lang="en-IE" i="1" dirty="0" smtClean="0"/>
              <a:t>.”</a:t>
            </a:r>
          </a:p>
          <a:p>
            <a:endParaRPr lang="en-IE" i="1" dirty="0" smtClean="0"/>
          </a:p>
          <a:p>
            <a:r>
              <a:rPr lang="en-IE" sz="1200" i="1" dirty="0" smtClean="0"/>
              <a:t>EMB Position paper 19: </a:t>
            </a:r>
          </a:p>
          <a:p>
            <a:r>
              <a:rPr lang="en-IE" sz="1200" i="1" dirty="0" smtClean="0"/>
              <a:t>Linking Oceans &amp; Human Health: A Strategic Research Priority for Europe</a:t>
            </a:r>
          </a:p>
          <a:p>
            <a:r>
              <a:rPr lang="en-IE" sz="1200" i="1" dirty="0" smtClean="0"/>
              <a:t>December 2013</a:t>
            </a:r>
            <a:endParaRPr lang="en-IE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8" y="1291895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80720" cy="204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3648" y="3933056"/>
            <a:ext cx="648072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cap="none" spc="100" dirty="0" smtClean="0"/>
              <a:t>European Ocean Observing System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584684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none" dirty="0" smtClean="0"/>
              <a:t>A flagship ocean infrastructure for Europe…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509855"/>
            <a:ext cx="2379980" cy="799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86" y="5541486"/>
            <a:ext cx="2018738" cy="6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1340768"/>
            <a:ext cx="255105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127"/>
            <a:ext cx="1656184" cy="57086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51732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Navigating the Future IV</a:t>
            </a:r>
            <a:endParaRPr lang="en-IE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545758" cy="36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01208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i="1" dirty="0" smtClean="0"/>
              <a:t>“…the </a:t>
            </a:r>
            <a:r>
              <a:rPr lang="en-GB" sz="1400" i="1" dirty="0"/>
              <a:t>EASAC Marine Sustainability Working Group agreed that, as a basis for its own work, it should endorse the European Marine Board position paper ‘Navigating the Future IV’ (2013). ‘Navigating the Future IV’ provided a compendium of marine science policy briefings that together set out a blueprint for the next phase of seas and oceans research in Europe</a:t>
            </a:r>
            <a:r>
              <a:rPr lang="en-GB" sz="1400" i="1" dirty="0" smtClean="0"/>
              <a:t>.”</a:t>
            </a:r>
          </a:p>
          <a:p>
            <a:r>
              <a:rPr lang="en-GB" sz="1000" dirty="0" smtClean="0"/>
              <a:t>(Page 17 of EASAC / JRC Report)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452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294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address complex societal challenges, research cannot deliver solutions in isolation or using reductionist approaches.  Multi-disciplinary research involving cooperation within and across a range of natural and social sciences and humanities.  Engage multiple sectors and end-users at all stages of the research cycle to maximize uptake and use of new knowledge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McDonough</dc:creator>
  <cp:lastModifiedBy>Niall McDonough</cp:lastModifiedBy>
  <cp:revision>35</cp:revision>
  <dcterms:created xsi:type="dcterms:W3CDTF">2016-03-01T13:54:59Z</dcterms:created>
  <dcterms:modified xsi:type="dcterms:W3CDTF">2016-03-02T13:02:44Z</dcterms:modified>
</cp:coreProperties>
</file>