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75" r:id="rId2"/>
    <p:sldId id="259" r:id="rId3"/>
    <p:sldId id="257" r:id="rId4"/>
    <p:sldId id="279" r:id="rId5"/>
    <p:sldId id="286" r:id="rId6"/>
    <p:sldId id="281" r:id="rId7"/>
    <p:sldId id="282" r:id="rId8"/>
    <p:sldId id="283" r:id="rId9"/>
    <p:sldId id="284" r:id="rId10"/>
    <p:sldId id="285" r:id="rId11"/>
  </p:sldIdLst>
  <p:sldSz cx="9144000" cy="6858000" type="screen4x3"/>
  <p:notesSz cx="6889750" cy="100155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767" autoAdjust="0"/>
  </p:normalViewPr>
  <p:slideViewPr>
    <p:cSldViewPr snapToGrid="0" showGuides="1">
      <p:cViewPr>
        <p:scale>
          <a:sx n="100" d="100"/>
          <a:sy n="100" d="100"/>
        </p:scale>
        <p:origin x="1896" y="-102"/>
      </p:cViewPr>
      <p:guideLst>
        <p:guide orient="horz" pos="2160"/>
        <p:guide pos="2880"/>
      </p:guideLst>
    </p:cSldViewPr>
  </p:slideViewPr>
  <p:outlineViewPr>
    <p:cViewPr>
      <p:scale>
        <a:sx n="33" d="100"/>
        <a:sy n="33" d="100"/>
      </p:scale>
      <p:origin x="0" y="-18216"/>
    </p:cViewPr>
  </p:outlineViewPr>
  <p:notesTextViewPr>
    <p:cViewPr>
      <p:scale>
        <a:sx n="1" d="1"/>
        <a:sy n="1" d="1"/>
      </p:scale>
      <p:origin x="0" y="0"/>
    </p:cViewPr>
  </p:notesTextViewPr>
  <p:sorterViewPr>
    <p:cViewPr>
      <p:scale>
        <a:sx n="100" d="100"/>
        <a:sy n="100" d="100"/>
      </p:scale>
      <p:origin x="0" y="-2382"/>
    </p:cViewPr>
  </p:sorterViewPr>
  <p:notesViewPr>
    <p:cSldViewPr snapToGrid="0" showGuides="1">
      <p:cViewPr varScale="1">
        <p:scale>
          <a:sx n="88" d="100"/>
          <a:sy n="88" d="100"/>
        </p:scale>
        <p:origin x="3822" y="66"/>
      </p:cViewPr>
      <p:guideLst>
        <p:guide orient="horz" pos="3155"/>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516"/>
          </a:xfrm>
          <a:prstGeom prst="rect">
            <a:avLst/>
          </a:prstGeom>
        </p:spPr>
        <p:txBody>
          <a:bodyPr vert="horz" lIns="96597" tIns="48299" rIns="96597" bIns="48299" rtlCol="0"/>
          <a:lstStyle>
            <a:lvl1pPr algn="l">
              <a:defRPr sz="1300"/>
            </a:lvl1pPr>
          </a:lstStyle>
          <a:p>
            <a:endParaRPr lang="nl-BE"/>
          </a:p>
        </p:txBody>
      </p:sp>
      <p:sp>
        <p:nvSpPr>
          <p:cNvPr id="3" name="Date Placeholder 2"/>
          <p:cNvSpPr>
            <a:spLocks noGrp="1"/>
          </p:cNvSpPr>
          <p:nvPr>
            <p:ph type="dt" sz="quarter" idx="1"/>
          </p:nvPr>
        </p:nvSpPr>
        <p:spPr>
          <a:xfrm>
            <a:off x="3902597" y="0"/>
            <a:ext cx="2985558" cy="502516"/>
          </a:xfrm>
          <a:prstGeom prst="rect">
            <a:avLst/>
          </a:prstGeom>
        </p:spPr>
        <p:txBody>
          <a:bodyPr vert="horz" lIns="96597" tIns="48299" rIns="96597" bIns="48299" rtlCol="0"/>
          <a:lstStyle>
            <a:lvl1pPr algn="r">
              <a:defRPr sz="1300"/>
            </a:lvl1pPr>
          </a:lstStyle>
          <a:p>
            <a:fld id="{4BE3D814-A244-41DD-B040-0E143FCBB421}" type="datetimeFigureOut">
              <a:rPr lang="nl-BE" smtClean="0"/>
              <a:t>8/02/2018</a:t>
            </a:fld>
            <a:endParaRPr lang="nl-BE"/>
          </a:p>
        </p:txBody>
      </p:sp>
      <p:sp>
        <p:nvSpPr>
          <p:cNvPr id="4" name="Footer Placeholder 3"/>
          <p:cNvSpPr>
            <a:spLocks noGrp="1"/>
          </p:cNvSpPr>
          <p:nvPr>
            <p:ph type="ftr" sz="quarter" idx="2"/>
          </p:nvPr>
        </p:nvSpPr>
        <p:spPr>
          <a:xfrm>
            <a:off x="0" y="9513023"/>
            <a:ext cx="2985558" cy="502515"/>
          </a:xfrm>
          <a:prstGeom prst="rect">
            <a:avLst/>
          </a:prstGeom>
        </p:spPr>
        <p:txBody>
          <a:bodyPr vert="horz" lIns="96597" tIns="48299" rIns="96597" bIns="48299" rtlCol="0" anchor="b"/>
          <a:lstStyle>
            <a:lvl1pPr algn="l">
              <a:defRPr sz="1300"/>
            </a:lvl1pPr>
          </a:lstStyle>
          <a:p>
            <a:endParaRPr lang="nl-BE"/>
          </a:p>
        </p:txBody>
      </p:sp>
      <p:sp>
        <p:nvSpPr>
          <p:cNvPr id="5" name="Slide Number Placeholder 4"/>
          <p:cNvSpPr>
            <a:spLocks noGrp="1"/>
          </p:cNvSpPr>
          <p:nvPr>
            <p:ph type="sldNum" sz="quarter" idx="3"/>
          </p:nvPr>
        </p:nvSpPr>
        <p:spPr>
          <a:xfrm>
            <a:off x="3902597" y="9513023"/>
            <a:ext cx="2985558" cy="502515"/>
          </a:xfrm>
          <a:prstGeom prst="rect">
            <a:avLst/>
          </a:prstGeom>
        </p:spPr>
        <p:txBody>
          <a:bodyPr vert="horz" lIns="96597" tIns="48299" rIns="96597" bIns="48299" rtlCol="0" anchor="b"/>
          <a:lstStyle>
            <a:lvl1pPr algn="r">
              <a:defRPr sz="1300"/>
            </a:lvl1pPr>
          </a:lstStyle>
          <a:p>
            <a:fld id="{13A88FC1-F410-458F-86D3-E8347D863EFA}" type="slidenum">
              <a:rPr lang="nl-BE" smtClean="0"/>
              <a:t>‹#›</a:t>
            </a:fld>
            <a:endParaRPr lang="nl-BE"/>
          </a:p>
        </p:txBody>
      </p:sp>
    </p:spTree>
    <p:extLst>
      <p:ext uri="{BB962C8B-B14F-4D97-AF65-F5344CB8AC3E}">
        <p14:creationId xmlns:p14="http://schemas.microsoft.com/office/powerpoint/2010/main" val="1842786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516"/>
          </a:xfrm>
          <a:prstGeom prst="rect">
            <a:avLst/>
          </a:prstGeom>
        </p:spPr>
        <p:txBody>
          <a:bodyPr vert="horz" lIns="96597" tIns="48299" rIns="96597" bIns="48299" rtlCol="0"/>
          <a:lstStyle>
            <a:lvl1pPr algn="l">
              <a:defRPr sz="1300"/>
            </a:lvl1pPr>
          </a:lstStyle>
          <a:p>
            <a:endParaRPr lang="nl-BE"/>
          </a:p>
        </p:txBody>
      </p:sp>
      <p:sp>
        <p:nvSpPr>
          <p:cNvPr id="3" name="Date Placeholder 2"/>
          <p:cNvSpPr>
            <a:spLocks noGrp="1"/>
          </p:cNvSpPr>
          <p:nvPr>
            <p:ph type="dt" idx="1"/>
          </p:nvPr>
        </p:nvSpPr>
        <p:spPr>
          <a:xfrm>
            <a:off x="3902597" y="0"/>
            <a:ext cx="2985558" cy="502516"/>
          </a:xfrm>
          <a:prstGeom prst="rect">
            <a:avLst/>
          </a:prstGeom>
        </p:spPr>
        <p:txBody>
          <a:bodyPr vert="horz" lIns="96597" tIns="48299" rIns="96597" bIns="48299" rtlCol="0"/>
          <a:lstStyle>
            <a:lvl1pPr algn="r">
              <a:defRPr sz="1300"/>
            </a:lvl1pPr>
          </a:lstStyle>
          <a:p>
            <a:fld id="{3E5A6CED-60D9-4EB5-B3AC-B37F7E7FCA0D}" type="datetimeFigureOut">
              <a:rPr lang="nl-BE" smtClean="0"/>
              <a:t>8/02/2018</a:t>
            </a:fld>
            <a:endParaRPr lang="nl-BE"/>
          </a:p>
        </p:txBody>
      </p:sp>
      <p:sp>
        <p:nvSpPr>
          <p:cNvPr id="4" name="Slide Image Placeholder 3"/>
          <p:cNvSpPr>
            <a:spLocks noGrp="1" noRot="1" noChangeAspect="1"/>
          </p:cNvSpPr>
          <p:nvPr>
            <p:ph type="sldImg" idx="2"/>
          </p:nvPr>
        </p:nvSpPr>
        <p:spPr>
          <a:xfrm>
            <a:off x="1192213" y="1252538"/>
            <a:ext cx="4505325" cy="3379787"/>
          </a:xfrm>
          <a:prstGeom prst="rect">
            <a:avLst/>
          </a:prstGeom>
          <a:noFill/>
          <a:ln w="12700">
            <a:solidFill>
              <a:prstClr val="black"/>
            </a:solidFill>
          </a:ln>
        </p:spPr>
        <p:txBody>
          <a:bodyPr vert="horz" lIns="96597" tIns="48299" rIns="96597" bIns="48299" rtlCol="0" anchor="ctr"/>
          <a:lstStyle/>
          <a:p>
            <a:endParaRPr lang="nl-BE"/>
          </a:p>
        </p:txBody>
      </p:sp>
      <p:sp>
        <p:nvSpPr>
          <p:cNvPr id="5" name="Notes Placeholder 4"/>
          <p:cNvSpPr>
            <a:spLocks noGrp="1"/>
          </p:cNvSpPr>
          <p:nvPr>
            <p:ph type="body" sz="quarter" idx="3"/>
          </p:nvPr>
        </p:nvSpPr>
        <p:spPr>
          <a:xfrm>
            <a:off x="688975" y="4819978"/>
            <a:ext cx="5511800" cy="3943618"/>
          </a:xfrm>
          <a:prstGeom prst="rect">
            <a:avLst/>
          </a:prstGeom>
        </p:spPr>
        <p:txBody>
          <a:bodyPr vert="horz" lIns="96597" tIns="48299" rIns="96597" bIns="4829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513023"/>
            <a:ext cx="2985558" cy="502515"/>
          </a:xfrm>
          <a:prstGeom prst="rect">
            <a:avLst/>
          </a:prstGeom>
        </p:spPr>
        <p:txBody>
          <a:bodyPr vert="horz" lIns="96597" tIns="48299" rIns="96597" bIns="48299" rtlCol="0" anchor="b"/>
          <a:lstStyle>
            <a:lvl1pPr algn="l">
              <a:defRPr sz="1300"/>
            </a:lvl1pPr>
          </a:lstStyle>
          <a:p>
            <a:endParaRPr lang="nl-BE"/>
          </a:p>
        </p:txBody>
      </p:sp>
      <p:sp>
        <p:nvSpPr>
          <p:cNvPr id="7" name="Slide Number Placeholder 6"/>
          <p:cNvSpPr>
            <a:spLocks noGrp="1"/>
          </p:cNvSpPr>
          <p:nvPr>
            <p:ph type="sldNum" sz="quarter" idx="5"/>
          </p:nvPr>
        </p:nvSpPr>
        <p:spPr>
          <a:xfrm>
            <a:off x="3902597" y="9513023"/>
            <a:ext cx="2985558" cy="502515"/>
          </a:xfrm>
          <a:prstGeom prst="rect">
            <a:avLst/>
          </a:prstGeom>
        </p:spPr>
        <p:txBody>
          <a:bodyPr vert="horz" lIns="96597" tIns="48299" rIns="96597" bIns="48299" rtlCol="0" anchor="b"/>
          <a:lstStyle>
            <a:lvl1pPr algn="r">
              <a:defRPr sz="1300"/>
            </a:lvl1pPr>
          </a:lstStyle>
          <a:p>
            <a:fld id="{D17E7A8D-1740-4A2A-A475-7950009E743E}" type="slidenum">
              <a:rPr lang="nl-BE" smtClean="0"/>
              <a:t>‹#›</a:t>
            </a:fld>
            <a:endParaRPr lang="nl-BE"/>
          </a:p>
        </p:txBody>
      </p:sp>
    </p:spTree>
    <p:extLst>
      <p:ext uri="{BB962C8B-B14F-4D97-AF65-F5344CB8AC3E}">
        <p14:creationId xmlns:p14="http://schemas.microsoft.com/office/powerpoint/2010/main" val="3842949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smtClean="0"/>
              <a:t>EOOS Conference</a:t>
            </a:r>
            <a:r>
              <a:rPr lang="en-GB" noProof="0" dirty="0" smtClean="0"/>
              <a:t> focus: “What is the European capability now, and where are we going?” The multi-day would therefore take a broad and in-depth look at the range of ongoing initiatives, gap analyses and other studies, combine a view on existing capability with a longer-term horizon scan. It should bring together key stakeholders at local, regional, national, European and global level. </a:t>
            </a:r>
          </a:p>
          <a:p>
            <a:r>
              <a:rPr lang="en-GB" b="1" noProof="0" dirty="0" smtClean="0"/>
              <a:t>EOOS Forum</a:t>
            </a:r>
            <a:r>
              <a:rPr lang="en-GB" noProof="0" dirty="0" smtClean="0"/>
              <a:t> focus on Sustainability and funding streams at the Member State level to gain short to mid-term EOOS support for further developments. Key target audience will be ocean observation funders implementing agencies/institutes, users.</a:t>
            </a:r>
            <a:endParaRPr lang="nl-BE" dirty="0"/>
          </a:p>
        </p:txBody>
      </p:sp>
      <p:sp>
        <p:nvSpPr>
          <p:cNvPr id="4" name="Slide Number Placeholder 3"/>
          <p:cNvSpPr>
            <a:spLocks noGrp="1"/>
          </p:cNvSpPr>
          <p:nvPr>
            <p:ph type="sldNum" sz="quarter" idx="10"/>
          </p:nvPr>
        </p:nvSpPr>
        <p:spPr/>
        <p:txBody>
          <a:bodyPr/>
          <a:lstStyle/>
          <a:p>
            <a:fld id="{D17E7A8D-1740-4A2A-A475-7950009E743E}" type="slidenum">
              <a:rPr lang="nl-BE" smtClean="0"/>
              <a:t>1</a:t>
            </a:fld>
            <a:endParaRPr lang="nl-BE"/>
          </a:p>
        </p:txBody>
      </p:sp>
    </p:spTree>
    <p:extLst>
      <p:ext uri="{BB962C8B-B14F-4D97-AF65-F5344CB8AC3E}">
        <p14:creationId xmlns:p14="http://schemas.microsoft.com/office/powerpoint/2010/main" val="302262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 feedback on the concept notes and preliminary </a:t>
            </a:r>
            <a:r>
              <a:rPr lang="en-US" dirty="0" err="1" smtClean="0"/>
              <a:t>programme</a:t>
            </a:r>
            <a:r>
              <a:rPr lang="en-US" dirty="0" smtClean="0"/>
              <a:t> will be solicited remotely in advance of the first meeting on 19 December 2017. We expect there will be 2-3 Committee meetings, at least two will be physical meetings: one back to back with the EOOS Steering Group on 19 December 2017 and another one on 9 March 2018 following the EOOS Forum. If necessary, other meetings or exchanges will be </a:t>
            </a:r>
            <a:r>
              <a:rPr lang="en-US" dirty="0" err="1" smtClean="0"/>
              <a:t>organised</a:t>
            </a:r>
            <a:r>
              <a:rPr lang="en-US" dirty="0" smtClean="0"/>
              <a:t> via email, </a:t>
            </a:r>
            <a:r>
              <a:rPr lang="en-US" dirty="0" err="1" smtClean="0"/>
              <a:t>webex</a:t>
            </a:r>
            <a:r>
              <a:rPr lang="en-US" dirty="0" smtClean="0"/>
              <a:t> and/or conference calls. </a:t>
            </a:r>
            <a:endParaRPr lang="en-US" dirty="0"/>
          </a:p>
        </p:txBody>
      </p:sp>
      <p:sp>
        <p:nvSpPr>
          <p:cNvPr id="4" name="Slide Number Placeholder 3"/>
          <p:cNvSpPr>
            <a:spLocks noGrp="1"/>
          </p:cNvSpPr>
          <p:nvPr>
            <p:ph type="sldNum" sz="quarter" idx="10"/>
          </p:nvPr>
        </p:nvSpPr>
        <p:spPr/>
        <p:txBody>
          <a:bodyPr/>
          <a:lstStyle/>
          <a:p>
            <a:fld id="{D17E7A8D-1740-4A2A-A475-7950009E743E}" type="slidenum">
              <a:rPr lang="nl-BE" smtClean="0"/>
              <a:t>2</a:t>
            </a:fld>
            <a:endParaRPr lang="nl-BE"/>
          </a:p>
        </p:txBody>
      </p:sp>
    </p:spTree>
    <p:extLst>
      <p:ext uri="{BB962C8B-B14F-4D97-AF65-F5344CB8AC3E}">
        <p14:creationId xmlns:p14="http://schemas.microsoft.com/office/powerpoint/2010/main" val="62729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2538"/>
            <a:ext cx="4505325" cy="3379787"/>
          </a:xfrm>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D17E7A8D-1740-4A2A-A475-7950009E743E}" type="slidenum">
              <a:rPr lang="nl-BE" smtClean="0"/>
              <a:t>8</a:t>
            </a:fld>
            <a:endParaRPr lang="nl-BE"/>
          </a:p>
        </p:txBody>
      </p:sp>
    </p:spTree>
    <p:extLst>
      <p:ext uri="{BB962C8B-B14F-4D97-AF65-F5344CB8AC3E}">
        <p14:creationId xmlns:p14="http://schemas.microsoft.com/office/powerpoint/2010/main" val="86866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D17E7A8D-1740-4A2A-A475-7950009E743E}" type="slidenum">
              <a:rPr lang="nl-BE" smtClean="0"/>
              <a:t>10</a:t>
            </a:fld>
            <a:endParaRPr lang="nl-BE"/>
          </a:p>
        </p:txBody>
      </p:sp>
    </p:spTree>
    <p:extLst>
      <p:ext uri="{BB962C8B-B14F-4D97-AF65-F5344CB8AC3E}">
        <p14:creationId xmlns:p14="http://schemas.microsoft.com/office/powerpoint/2010/main" val="34200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4C8082-CF4F-44C4-9454-FA8027E4C6C1}" type="datetimeFigureOut">
              <a:rPr lang="nl-BE" smtClean="0"/>
              <a:t>8/02/2018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314834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C8082-CF4F-44C4-9454-FA8027E4C6C1}" type="datetimeFigureOut">
              <a:rPr lang="nl-BE" smtClean="0"/>
              <a:t>8/02/2018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31355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C8082-CF4F-44C4-9454-FA8027E4C6C1}" type="datetimeFigureOut">
              <a:rPr lang="nl-BE" smtClean="0"/>
              <a:t>8/02/2018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103746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C8082-CF4F-44C4-9454-FA8027E4C6C1}" type="datetimeFigureOut">
              <a:rPr lang="nl-BE" smtClean="0"/>
              <a:t>8/02/2018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413795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4C8082-CF4F-44C4-9454-FA8027E4C6C1}" type="datetimeFigureOut">
              <a:rPr lang="nl-BE" smtClean="0"/>
              <a:t>8/02/2018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349828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4C8082-CF4F-44C4-9454-FA8027E4C6C1}" type="datetimeFigureOut">
              <a:rPr lang="nl-BE" smtClean="0"/>
              <a:t>8/02/2018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62261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4C8082-CF4F-44C4-9454-FA8027E4C6C1}" type="datetimeFigureOut">
              <a:rPr lang="nl-BE" smtClean="0"/>
              <a:t>8/02/2018</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15234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4C8082-CF4F-44C4-9454-FA8027E4C6C1}" type="datetimeFigureOut">
              <a:rPr lang="nl-BE" smtClean="0"/>
              <a:t>8/02/2018</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75899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C8082-CF4F-44C4-9454-FA8027E4C6C1}" type="datetimeFigureOut">
              <a:rPr lang="nl-BE" smtClean="0"/>
              <a:t>8/02/2018</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423936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4C8082-CF4F-44C4-9454-FA8027E4C6C1}" type="datetimeFigureOut">
              <a:rPr lang="nl-BE" smtClean="0"/>
              <a:t>8/02/2018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1257180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4C8082-CF4F-44C4-9454-FA8027E4C6C1}" type="datetimeFigureOut">
              <a:rPr lang="nl-BE" smtClean="0"/>
              <a:t>8/02/2018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21FD619-1359-4BCC-B812-B0829FB65F94}" type="slidenum">
              <a:rPr lang="nl-BE" smtClean="0"/>
              <a:t>‹#›</a:t>
            </a:fld>
            <a:endParaRPr lang="nl-BE"/>
          </a:p>
        </p:txBody>
      </p:sp>
    </p:spTree>
    <p:extLst>
      <p:ext uri="{BB962C8B-B14F-4D97-AF65-F5344CB8AC3E}">
        <p14:creationId xmlns:p14="http://schemas.microsoft.com/office/powerpoint/2010/main" val="259305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C8082-CF4F-44C4-9454-FA8027E4C6C1}" type="datetimeFigureOut">
              <a:rPr lang="nl-BE" smtClean="0"/>
              <a:t>8/02/2018</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FD619-1359-4BCC-B812-B0829FB65F94}" type="slidenum">
              <a:rPr lang="nl-BE" smtClean="0"/>
              <a:t>‹#›</a:t>
            </a:fld>
            <a:endParaRPr lang="nl-BE"/>
          </a:p>
        </p:txBody>
      </p:sp>
    </p:spTree>
    <p:extLst>
      <p:ext uri="{BB962C8B-B14F-4D97-AF65-F5344CB8AC3E}">
        <p14:creationId xmlns:p14="http://schemas.microsoft.com/office/powerpoint/2010/main" val="2606526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87" y="4343400"/>
            <a:ext cx="7886700" cy="1325563"/>
          </a:xfrm>
        </p:spPr>
        <p:txBody>
          <a:bodyPr>
            <a:normAutofit/>
          </a:bodyPr>
          <a:lstStyle/>
          <a:p>
            <a:r>
              <a:rPr lang="en-GB" sz="4000" b="1" noProof="0" dirty="0" smtClean="0"/>
              <a:t>Advisory </a:t>
            </a:r>
            <a:r>
              <a:rPr lang="en-GB" sz="4000" b="1" noProof="0" dirty="0" smtClean="0"/>
              <a:t>Committee</a:t>
            </a:r>
            <a:r>
              <a:rPr lang="en-GB" sz="4000" b="1" dirty="0"/>
              <a:t> </a:t>
            </a:r>
            <a:r>
              <a:rPr lang="en-GB" sz="4000" b="1" dirty="0" smtClean="0"/>
              <a:t>Role and Status</a:t>
            </a:r>
            <a:r>
              <a:rPr lang="en-GB" sz="4000" b="1" noProof="0" dirty="0" smtClean="0"/>
              <a:t/>
            </a:r>
            <a:br>
              <a:rPr lang="en-GB" sz="4000" b="1" noProof="0" dirty="0" smtClean="0"/>
            </a:br>
            <a:endParaRPr lang="en-GB" sz="4000" noProof="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957261" y="1845129"/>
            <a:ext cx="6896781" cy="1665513"/>
          </a:xfrm>
          <a:prstGeom prst="rect">
            <a:avLst/>
          </a:prstGeom>
        </p:spPr>
      </p:pic>
    </p:spTree>
    <p:extLst>
      <p:ext uri="{BB962C8B-B14F-4D97-AF65-F5344CB8AC3E}">
        <p14:creationId xmlns:p14="http://schemas.microsoft.com/office/powerpoint/2010/main" val="3302576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GB" dirty="0" smtClean="0"/>
              <a:t>S.G. DISCUSSION AND F</a:t>
            </a:r>
            <a:r>
              <a:rPr lang="en-GB" noProof="0" dirty="0" smtClean="0"/>
              <a:t>EEDBACK</a:t>
            </a:r>
            <a:endParaRPr lang="en-GB" noProof="0" dirty="0"/>
          </a:p>
        </p:txBody>
      </p:sp>
      <p:sp>
        <p:nvSpPr>
          <p:cNvPr id="3" name="Content Placeholder 2"/>
          <p:cNvSpPr>
            <a:spLocks noGrp="1"/>
          </p:cNvSpPr>
          <p:nvPr>
            <p:ph idx="1"/>
          </p:nvPr>
        </p:nvSpPr>
        <p:spPr/>
        <p:txBody>
          <a:bodyPr>
            <a:normAutofit/>
          </a:bodyPr>
          <a:lstStyle/>
          <a:p>
            <a:r>
              <a:rPr lang="en-GB" sz="3600" noProof="0" dirty="0" smtClean="0"/>
              <a:t>Advisory Board composition, objectives</a:t>
            </a:r>
          </a:p>
          <a:p>
            <a:r>
              <a:rPr lang="en-GB" sz="3600" dirty="0" smtClean="0"/>
              <a:t>2018 Forum and Conference </a:t>
            </a:r>
          </a:p>
          <a:p>
            <a:r>
              <a:rPr lang="en-GB" sz="3600" dirty="0" smtClean="0"/>
              <a:t>How to build stakeholder momentum: Co-design of events and consultation on Strategy and Implementation Plan</a:t>
            </a:r>
            <a:r>
              <a:rPr lang="en-GB" sz="3600" noProof="0" dirty="0" smtClean="0"/>
              <a:t> </a:t>
            </a:r>
          </a:p>
          <a:p>
            <a:pPr marL="0" indent="0">
              <a:buNone/>
            </a:pPr>
            <a:r>
              <a:rPr lang="en-GB" sz="3600" noProof="0" dirty="0" smtClean="0"/>
              <a:t>   ………..</a:t>
            </a:r>
            <a:endParaRPr lang="en-GB" sz="3600" noProof="0" dirty="0"/>
          </a:p>
        </p:txBody>
      </p:sp>
      <p:cxnSp>
        <p:nvCxnSpPr>
          <p:cNvPr id="4" name="Straight Connector 3"/>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917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GB" noProof="0" dirty="0" smtClean="0"/>
              <a:t>EOOS Advisory Committee</a:t>
            </a:r>
            <a:endParaRPr lang="en-GB" noProof="0" dirty="0"/>
          </a:p>
        </p:txBody>
      </p:sp>
      <p:sp>
        <p:nvSpPr>
          <p:cNvPr id="3" name="Content Placeholder 2"/>
          <p:cNvSpPr>
            <a:spLocks noGrp="1"/>
          </p:cNvSpPr>
          <p:nvPr>
            <p:ph idx="1"/>
          </p:nvPr>
        </p:nvSpPr>
        <p:spPr>
          <a:xfrm>
            <a:off x="628650" y="1511808"/>
            <a:ext cx="7886700" cy="5120639"/>
          </a:xfrm>
        </p:spPr>
        <p:txBody>
          <a:bodyPr>
            <a:normAutofit fontScale="85000" lnSpcReduction="20000"/>
          </a:bodyPr>
          <a:lstStyle/>
          <a:p>
            <a:pPr marL="0" indent="0">
              <a:buNone/>
            </a:pPr>
            <a:r>
              <a:rPr lang="en-US" b="1" dirty="0" smtClean="0"/>
              <a:t>Main Objectives / Role</a:t>
            </a:r>
          </a:p>
          <a:p>
            <a:r>
              <a:rPr lang="en-US" dirty="0" smtClean="0"/>
              <a:t>Guide </a:t>
            </a:r>
            <a:r>
              <a:rPr lang="en-US" dirty="0"/>
              <a:t>the development of the EOOS Forum and Conference </a:t>
            </a:r>
            <a:r>
              <a:rPr lang="en-US" dirty="0" err="1"/>
              <a:t>Programmes</a:t>
            </a:r>
            <a:r>
              <a:rPr lang="en-US" dirty="0"/>
              <a:t>; </a:t>
            </a:r>
            <a:endParaRPr lang="en-US" dirty="0" smtClean="0"/>
          </a:p>
          <a:p>
            <a:r>
              <a:rPr lang="en-US" dirty="0" smtClean="0"/>
              <a:t>Provide </a:t>
            </a:r>
            <a:r>
              <a:rPr lang="en-US" dirty="0"/>
              <a:t>input and feedback on the structure, sessions, focus talks, panel discussion topics and speakers; </a:t>
            </a:r>
          </a:p>
          <a:p>
            <a:r>
              <a:rPr lang="en-US" dirty="0" smtClean="0"/>
              <a:t>Act </a:t>
            </a:r>
            <a:r>
              <a:rPr lang="en-US" dirty="0"/>
              <a:t>as ambassadors of the </a:t>
            </a:r>
            <a:r>
              <a:rPr lang="en-US" dirty="0" smtClean="0"/>
              <a:t>Forum/Conference</a:t>
            </a:r>
            <a:r>
              <a:rPr lang="en-US" dirty="0"/>
              <a:t>, assisting with the announcement and promotion of the event by alerting key stakeholders to get involved;  </a:t>
            </a:r>
          </a:p>
          <a:p>
            <a:r>
              <a:rPr lang="en-US" dirty="0" smtClean="0"/>
              <a:t>Provide </a:t>
            </a:r>
            <a:r>
              <a:rPr lang="en-US" dirty="0"/>
              <a:t>information about relevant other events and/or strategic developments which need to be taken into account; </a:t>
            </a:r>
          </a:p>
          <a:p>
            <a:r>
              <a:rPr lang="en-US" dirty="0" smtClean="0"/>
              <a:t>Provide </a:t>
            </a:r>
            <a:r>
              <a:rPr lang="en-US" dirty="0"/>
              <a:t>input for the preparation and fine-tuning of the EOOS Conference Message. </a:t>
            </a:r>
            <a:endParaRPr lang="en-US" dirty="0" smtClean="0"/>
          </a:p>
          <a:p>
            <a:r>
              <a:rPr lang="en-US" noProof="0" dirty="0" smtClean="0"/>
              <a:t>Actively participate and drive discussions during both events!</a:t>
            </a:r>
            <a:endParaRPr lang="en-GB" noProof="0" dirty="0" smtClean="0"/>
          </a:p>
          <a:p>
            <a:endParaRPr lang="en-GB" noProof="0" dirty="0" smtClean="0"/>
          </a:p>
          <a:p>
            <a:endParaRPr lang="en-GB" noProof="0" dirty="0"/>
          </a:p>
        </p:txBody>
      </p:sp>
      <p:cxnSp>
        <p:nvCxnSpPr>
          <p:cNvPr id="4" name="Straight Connector 3"/>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29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03" y="62346"/>
            <a:ext cx="8190497" cy="1084715"/>
          </a:xfrm>
        </p:spPr>
        <p:txBody>
          <a:bodyPr>
            <a:normAutofit/>
          </a:bodyPr>
          <a:lstStyle/>
          <a:p>
            <a:r>
              <a:rPr lang="en-GB" noProof="0" dirty="0" smtClean="0"/>
              <a:t>Status EOOS Advisory Committee</a:t>
            </a:r>
            <a:endParaRPr lang="en-GB" noProof="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2753346"/>
              </p:ext>
            </p:extLst>
          </p:nvPr>
        </p:nvGraphicFramePr>
        <p:xfrm>
          <a:off x="496303" y="1518985"/>
          <a:ext cx="7853615" cy="4611983"/>
        </p:xfrm>
        <a:graphic>
          <a:graphicData uri="http://schemas.openxmlformats.org/drawingml/2006/table">
            <a:tbl>
              <a:tblPr firstRow="1" firstCol="1" bandRow="1">
                <a:tableStyleId>{5C22544A-7EE6-4342-B048-85BDC9FD1C3A}</a:tableStyleId>
              </a:tblPr>
              <a:tblGrid>
                <a:gridCol w="3098952">
                  <a:extLst>
                    <a:ext uri="{9D8B030D-6E8A-4147-A177-3AD203B41FA5}">
                      <a16:colId xmlns:a16="http://schemas.microsoft.com/office/drawing/2014/main" val="3644754413"/>
                    </a:ext>
                  </a:extLst>
                </a:gridCol>
                <a:gridCol w="4626393">
                  <a:extLst>
                    <a:ext uri="{9D8B030D-6E8A-4147-A177-3AD203B41FA5}">
                      <a16:colId xmlns:a16="http://schemas.microsoft.com/office/drawing/2014/main" val="3279319414"/>
                    </a:ext>
                  </a:extLst>
                </a:gridCol>
                <a:gridCol w="128270">
                  <a:extLst>
                    <a:ext uri="{9D8B030D-6E8A-4147-A177-3AD203B41FA5}">
                      <a16:colId xmlns:a16="http://schemas.microsoft.com/office/drawing/2014/main" val="2631071634"/>
                    </a:ext>
                  </a:extLst>
                </a:gridCol>
              </a:tblGrid>
              <a:tr h="427049">
                <a:tc gridSpan="3">
                  <a:txBody>
                    <a:bodyPr/>
                    <a:lstStyle/>
                    <a:p>
                      <a:pPr algn="ctr">
                        <a:spcBef>
                          <a:spcPts val="600"/>
                        </a:spcBef>
                        <a:spcAft>
                          <a:spcPts val="0"/>
                        </a:spcAft>
                      </a:pPr>
                      <a:r>
                        <a:rPr lang="en-GB" sz="1800" dirty="0">
                          <a:effectLst/>
                        </a:rPr>
                        <a:t>Invited Members of the EOOS Forum and Conference Advisory Group</a:t>
                      </a:r>
                      <a:endParaRPr lang="nl-BE" sz="1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239975063"/>
                  </a:ext>
                </a:extLst>
              </a:tr>
              <a:tr h="190583">
                <a:tc>
                  <a:txBody>
                    <a:bodyPr/>
                    <a:lstStyle/>
                    <a:p>
                      <a:pPr algn="ctr">
                        <a:spcBef>
                          <a:spcPts val="600"/>
                        </a:spcBef>
                        <a:spcAft>
                          <a:spcPts val="0"/>
                        </a:spcAft>
                      </a:pPr>
                      <a:r>
                        <a:rPr lang="en-GB" sz="1200" dirty="0">
                          <a:effectLst/>
                        </a:rPr>
                        <a:t>Name</a:t>
                      </a:r>
                      <a:endParaRPr lang="nl-BE"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spcBef>
                          <a:spcPts val="600"/>
                        </a:spcBef>
                        <a:spcAft>
                          <a:spcPts val="0"/>
                        </a:spcAft>
                      </a:pPr>
                      <a:r>
                        <a:rPr lang="en-GB" sz="1200" dirty="0">
                          <a:effectLst/>
                        </a:rPr>
                        <a:t>Affiliation</a:t>
                      </a:r>
                      <a:endParaRPr lang="nl-BE"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spcBef>
                          <a:spcPts val="600"/>
                        </a:spcBef>
                        <a:spcAft>
                          <a:spcPts val="0"/>
                        </a:spcAft>
                      </a:pPr>
                      <a:endParaRPr lang="nl-BE" sz="12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5490952"/>
                  </a:ext>
                </a:extLst>
              </a:tr>
              <a:tr h="190583">
                <a:tc>
                  <a:txBody>
                    <a:bodyPr/>
                    <a:lstStyle/>
                    <a:p>
                      <a:pPr algn="l">
                        <a:spcBef>
                          <a:spcPts val="600"/>
                        </a:spcBef>
                        <a:spcAft>
                          <a:spcPts val="0"/>
                        </a:spcAft>
                      </a:pPr>
                      <a:r>
                        <a:rPr lang="en-GB" sz="1000" dirty="0">
                          <a:effectLst/>
                        </a:rPr>
                        <a:t>Agnes Robin &amp; </a:t>
                      </a:r>
                      <a:r>
                        <a:rPr lang="en-GB" sz="1000" dirty="0" err="1">
                          <a:effectLst/>
                        </a:rPr>
                        <a:t>Sigi</a:t>
                      </a:r>
                      <a:r>
                        <a:rPr lang="en-GB" sz="1000" dirty="0">
                          <a:effectLst/>
                        </a:rPr>
                        <a:t> Gruber</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a:effectLst/>
                        </a:rPr>
                        <a:t>DG RTD</a:t>
                      </a:r>
                      <a:endParaRPr lang="nl-BE" sz="100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45627011"/>
                  </a:ext>
                </a:extLst>
              </a:tr>
              <a:tr h="190583">
                <a:tc>
                  <a:txBody>
                    <a:bodyPr/>
                    <a:lstStyle/>
                    <a:p>
                      <a:pPr algn="l">
                        <a:spcBef>
                          <a:spcPts val="600"/>
                        </a:spcBef>
                        <a:spcAft>
                          <a:spcPts val="0"/>
                        </a:spcAft>
                      </a:pPr>
                      <a:r>
                        <a:rPr lang="en-GB" sz="1000" dirty="0">
                          <a:effectLst/>
                        </a:rPr>
                        <a:t>Catherine </a:t>
                      </a:r>
                      <a:r>
                        <a:rPr lang="en-GB" sz="1000" dirty="0" err="1">
                          <a:effectLst/>
                        </a:rPr>
                        <a:t>Boyen</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nl-BE" sz="1000" dirty="0" err="1">
                          <a:effectLst/>
                        </a:rPr>
                        <a:t>Biological</a:t>
                      </a:r>
                      <a:r>
                        <a:rPr lang="nl-BE" sz="1000" dirty="0">
                          <a:effectLst/>
                        </a:rPr>
                        <a:t> Station </a:t>
                      </a:r>
                      <a:r>
                        <a:rPr lang="nl-BE" sz="1000" dirty="0" err="1">
                          <a:effectLst/>
                        </a:rPr>
                        <a:t>Roscoff</a:t>
                      </a:r>
                      <a:r>
                        <a:rPr lang="nl-BE" sz="1000" dirty="0">
                          <a:effectLst/>
                        </a:rPr>
                        <a:t> – Euromarine </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162784902"/>
                  </a:ext>
                </a:extLst>
              </a:tr>
              <a:tr h="190583">
                <a:tc>
                  <a:txBody>
                    <a:bodyPr/>
                    <a:lstStyle/>
                    <a:p>
                      <a:pPr algn="l">
                        <a:spcBef>
                          <a:spcPts val="600"/>
                        </a:spcBef>
                        <a:spcAft>
                          <a:spcPts val="0"/>
                        </a:spcAft>
                      </a:pPr>
                      <a:r>
                        <a:rPr lang="en-GB" sz="1000" dirty="0" err="1">
                          <a:effectLst/>
                        </a:rPr>
                        <a:t>Corine</a:t>
                      </a:r>
                      <a:r>
                        <a:rPr lang="en-GB" sz="1000" dirty="0">
                          <a:effectLst/>
                        </a:rPr>
                        <a:t> </a:t>
                      </a:r>
                      <a:r>
                        <a:rPr lang="en-GB" sz="1000" dirty="0" err="1">
                          <a:effectLst/>
                        </a:rPr>
                        <a:t>Lochet</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dirty="0">
                          <a:effectLst/>
                        </a:rPr>
                        <a:t>SHOM / Representative EU for IHO</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13263876"/>
                  </a:ext>
                </a:extLst>
              </a:tr>
              <a:tr h="190583">
                <a:tc>
                  <a:txBody>
                    <a:bodyPr/>
                    <a:lstStyle/>
                    <a:p>
                      <a:pPr algn="l">
                        <a:spcBef>
                          <a:spcPts val="600"/>
                        </a:spcBef>
                        <a:spcAft>
                          <a:spcPts val="0"/>
                        </a:spcAft>
                      </a:pPr>
                      <a:r>
                        <a:rPr lang="en-GB" sz="1000" dirty="0">
                          <a:effectLst/>
                        </a:rPr>
                        <a:t>David </a:t>
                      </a:r>
                      <a:r>
                        <a:rPr lang="en-GB" sz="1000" dirty="0" smtClean="0">
                          <a:effectLst/>
                        </a:rPr>
                        <a:t>Connor (&amp; </a:t>
                      </a:r>
                      <a:r>
                        <a:rPr lang="en-GB" sz="1000" dirty="0" err="1" smtClean="0">
                          <a:effectLst/>
                        </a:rPr>
                        <a:t>Guenter</a:t>
                      </a:r>
                      <a:r>
                        <a:rPr lang="en-GB" sz="1000" dirty="0" smtClean="0">
                          <a:effectLst/>
                        </a:rPr>
                        <a:t> </a:t>
                      </a:r>
                      <a:r>
                        <a:rPr lang="en-GB" sz="1000" dirty="0" err="1" smtClean="0">
                          <a:effectLst/>
                        </a:rPr>
                        <a:t>Hoermandinger</a:t>
                      </a:r>
                      <a:r>
                        <a:rPr lang="en-GB" sz="1000" dirty="0" smtClean="0">
                          <a:effectLst/>
                        </a:rPr>
                        <a:t>)</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dirty="0">
                          <a:effectLst/>
                        </a:rPr>
                        <a:t>DG ENV</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94654039"/>
                  </a:ext>
                </a:extLst>
              </a:tr>
              <a:tr h="190583">
                <a:tc>
                  <a:txBody>
                    <a:bodyPr/>
                    <a:lstStyle/>
                    <a:p>
                      <a:pPr algn="l">
                        <a:spcBef>
                          <a:spcPts val="600"/>
                        </a:spcBef>
                        <a:spcAft>
                          <a:spcPts val="0"/>
                        </a:spcAft>
                      </a:pPr>
                      <a:r>
                        <a:rPr lang="en-GB" sz="1000" dirty="0">
                          <a:effectLst/>
                        </a:rPr>
                        <a:t>George </a:t>
                      </a:r>
                      <a:r>
                        <a:rPr lang="en-GB" sz="1000" dirty="0" err="1">
                          <a:effectLst/>
                        </a:rPr>
                        <a:t>Petihakis</a:t>
                      </a:r>
                      <a:r>
                        <a:rPr lang="en-GB" sz="1000" dirty="0">
                          <a:effectLst/>
                        </a:rPr>
                        <a:t> </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dirty="0">
                          <a:effectLst/>
                        </a:rPr>
                        <a:t>EuroGOOS Vice-Chair </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44690876"/>
                  </a:ext>
                </a:extLst>
              </a:tr>
              <a:tr h="190583">
                <a:tc>
                  <a:txBody>
                    <a:bodyPr/>
                    <a:lstStyle/>
                    <a:p>
                      <a:pPr algn="l">
                        <a:spcBef>
                          <a:spcPts val="600"/>
                        </a:spcBef>
                        <a:spcAft>
                          <a:spcPts val="0"/>
                        </a:spcAft>
                      </a:pPr>
                      <a:r>
                        <a:rPr lang="en-GB" sz="1000" dirty="0">
                          <a:effectLst/>
                        </a:rPr>
                        <a:t>Iain Shepherd</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dirty="0">
                          <a:effectLst/>
                        </a:rPr>
                        <a:t>DG MARE</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09216564"/>
                  </a:ext>
                </a:extLst>
              </a:tr>
              <a:tr h="190583">
                <a:tc>
                  <a:txBody>
                    <a:bodyPr/>
                    <a:lstStyle/>
                    <a:p>
                      <a:pPr algn="l">
                        <a:spcBef>
                          <a:spcPts val="600"/>
                        </a:spcBef>
                        <a:spcAft>
                          <a:spcPts val="0"/>
                        </a:spcAft>
                      </a:pPr>
                      <a:r>
                        <a:rPr lang="en-GB" sz="1000" dirty="0">
                          <a:effectLst/>
                        </a:rPr>
                        <a:t>Jacky Wood</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dirty="0">
                          <a:effectLst/>
                        </a:rPr>
                        <a:t>JPI Oceans</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663440564"/>
                  </a:ext>
                </a:extLst>
              </a:tr>
              <a:tr h="190583">
                <a:tc>
                  <a:txBody>
                    <a:bodyPr/>
                    <a:lstStyle/>
                    <a:p>
                      <a:pPr algn="l">
                        <a:spcBef>
                          <a:spcPts val="600"/>
                        </a:spcBef>
                        <a:spcAft>
                          <a:spcPts val="0"/>
                        </a:spcAft>
                      </a:pPr>
                      <a:r>
                        <a:rPr lang="en-GB" sz="1000" dirty="0">
                          <a:effectLst/>
                        </a:rPr>
                        <a:t>Jan </a:t>
                      </a:r>
                      <a:r>
                        <a:rPr lang="en-GB" sz="1000" dirty="0" err="1">
                          <a:effectLst/>
                        </a:rPr>
                        <a:t>Mees</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dirty="0">
                          <a:effectLst/>
                        </a:rPr>
                        <a:t>European Marine Board Chair</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45520433"/>
                  </a:ext>
                </a:extLst>
              </a:tr>
              <a:tr h="190583">
                <a:tc>
                  <a:txBody>
                    <a:bodyPr/>
                    <a:lstStyle/>
                    <a:p>
                      <a:pPr algn="l">
                        <a:spcBef>
                          <a:spcPts val="600"/>
                        </a:spcBef>
                        <a:spcAft>
                          <a:spcPts val="0"/>
                        </a:spcAft>
                      </a:pPr>
                      <a:r>
                        <a:rPr lang="en-GB" sz="1000" dirty="0" err="1">
                          <a:effectLst/>
                        </a:rPr>
                        <a:t>Joaquín</a:t>
                      </a:r>
                      <a:r>
                        <a:rPr lang="en-GB" sz="1000" dirty="0">
                          <a:effectLst/>
                        </a:rPr>
                        <a:t> </a:t>
                      </a:r>
                      <a:r>
                        <a:rPr lang="en-GB" sz="1000" dirty="0" err="1">
                          <a:effectLst/>
                        </a:rPr>
                        <a:t>Tintoré</a:t>
                      </a:r>
                      <a:r>
                        <a:rPr lang="en-GB" sz="1000" dirty="0">
                          <a:effectLst/>
                        </a:rPr>
                        <a:t>  </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dirty="0">
                          <a:effectLst/>
                        </a:rPr>
                        <a:t>SOCIB</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544919037"/>
                  </a:ext>
                </a:extLst>
              </a:tr>
              <a:tr h="190583">
                <a:tc>
                  <a:txBody>
                    <a:bodyPr/>
                    <a:lstStyle/>
                    <a:p>
                      <a:pPr algn="l">
                        <a:spcBef>
                          <a:spcPts val="600"/>
                        </a:spcBef>
                        <a:spcAft>
                          <a:spcPts val="0"/>
                        </a:spcAft>
                      </a:pPr>
                      <a:r>
                        <a:rPr lang="en-GB" sz="1000" dirty="0">
                          <a:effectLst/>
                        </a:rPr>
                        <a:t>Koen </a:t>
                      </a:r>
                      <a:r>
                        <a:rPr lang="en-GB" sz="1000" dirty="0" err="1" smtClean="0">
                          <a:effectLst/>
                        </a:rPr>
                        <a:t>Verbruggen</a:t>
                      </a:r>
                      <a:r>
                        <a:rPr lang="en-GB" sz="1000" dirty="0" smtClean="0">
                          <a:effectLst/>
                        </a:rPr>
                        <a:t> (&amp; Sean Cullen) </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dirty="0">
                          <a:effectLst/>
                        </a:rPr>
                        <a:t>Geological Survey of Ireland</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64396193"/>
                  </a:ext>
                </a:extLst>
              </a:tr>
              <a:tr h="190583">
                <a:tc>
                  <a:txBody>
                    <a:bodyPr/>
                    <a:lstStyle/>
                    <a:p>
                      <a:pPr algn="l">
                        <a:spcBef>
                          <a:spcPts val="600"/>
                        </a:spcBef>
                        <a:spcAft>
                          <a:spcPts val="0"/>
                        </a:spcAft>
                      </a:pPr>
                      <a:r>
                        <a:rPr lang="en-GB" sz="1000" dirty="0">
                          <a:effectLst/>
                        </a:rPr>
                        <a:t>Nadia </a:t>
                      </a:r>
                      <a:r>
                        <a:rPr lang="en-GB" sz="1000" dirty="0" err="1">
                          <a:effectLst/>
                        </a:rPr>
                        <a:t>Pinardi</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dirty="0">
                          <a:effectLst/>
                        </a:rPr>
                        <a:t>INGV</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999299570"/>
                  </a:ext>
                </a:extLst>
              </a:tr>
              <a:tr h="190583">
                <a:tc>
                  <a:txBody>
                    <a:bodyPr/>
                    <a:lstStyle/>
                    <a:p>
                      <a:pPr algn="l">
                        <a:spcBef>
                          <a:spcPts val="600"/>
                        </a:spcBef>
                        <a:spcAft>
                          <a:spcPts val="0"/>
                        </a:spcAft>
                      </a:pPr>
                      <a:r>
                        <a:rPr lang="en-GB" sz="1000" dirty="0" smtClean="0">
                          <a:effectLst/>
                        </a:rPr>
                        <a:t>Mark Dickey-Collas (&amp; Neil Holdsworth) </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dirty="0">
                          <a:effectLst/>
                        </a:rPr>
                        <a:t>ICES </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98591057"/>
                  </a:ext>
                </a:extLst>
              </a:tr>
              <a:tr h="190583">
                <a:tc>
                  <a:txBody>
                    <a:bodyPr/>
                    <a:lstStyle/>
                    <a:p>
                      <a:pPr algn="l">
                        <a:spcBef>
                          <a:spcPts val="600"/>
                        </a:spcBef>
                        <a:spcAft>
                          <a:spcPts val="0"/>
                        </a:spcAft>
                      </a:pPr>
                      <a:r>
                        <a:rPr lang="en-GB" sz="1000" dirty="0">
                          <a:effectLst/>
                        </a:rPr>
                        <a:t>Pierre-Yves Le Traon</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dirty="0">
                          <a:effectLst/>
                        </a:rPr>
                        <a:t>Mercator Ocean / </a:t>
                      </a:r>
                      <a:r>
                        <a:rPr lang="en-GB" sz="1000" dirty="0" err="1">
                          <a:effectLst/>
                        </a:rPr>
                        <a:t>Ifremer</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53436711"/>
                  </a:ext>
                </a:extLst>
              </a:tr>
              <a:tr h="190583">
                <a:tc>
                  <a:txBody>
                    <a:bodyPr/>
                    <a:lstStyle/>
                    <a:p>
                      <a:pPr algn="l">
                        <a:spcBef>
                          <a:spcPts val="600"/>
                        </a:spcBef>
                        <a:spcAft>
                          <a:spcPts val="0"/>
                        </a:spcAft>
                      </a:pPr>
                      <a:r>
                        <a:rPr lang="en-GB" sz="1000" dirty="0">
                          <a:effectLst/>
                        </a:rPr>
                        <a:t>Ricardo </a:t>
                      </a:r>
                      <a:r>
                        <a:rPr lang="en-GB" sz="1000" dirty="0" err="1">
                          <a:effectLst/>
                        </a:rPr>
                        <a:t>Serrão</a:t>
                      </a:r>
                      <a:r>
                        <a:rPr lang="en-GB" sz="1000" dirty="0">
                          <a:effectLst/>
                        </a:rPr>
                        <a:t> Santos</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dirty="0">
                          <a:effectLst/>
                        </a:rPr>
                        <a:t>MEP</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34616502"/>
                  </a:ext>
                </a:extLst>
              </a:tr>
              <a:tr h="190583">
                <a:tc>
                  <a:txBody>
                    <a:bodyPr/>
                    <a:lstStyle/>
                    <a:p>
                      <a:pPr algn="l">
                        <a:spcBef>
                          <a:spcPts val="600"/>
                        </a:spcBef>
                        <a:spcAft>
                          <a:spcPts val="0"/>
                        </a:spcAft>
                      </a:pPr>
                      <a:r>
                        <a:rPr lang="en-GB" sz="1000" dirty="0">
                          <a:effectLst/>
                        </a:rPr>
                        <a:t>Richard Gilmore &amp; </a:t>
                      </a:r>
                      <a:r>
                        <a:rPr lang="en-GB" sz="1000" dirty="0" err="1">
                          <a:effectLst/>
                        </a:rPr>
                        <a:t>Fabienne</a:t>
                      </a:r>
                      <a:r>
                        <a:rPr lang="en-GB" sz="1000" dirty="0">
                          <a:effectLst/>
                        </a:rPr>
                        <a:t> Jacq</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dirty="0">
                          <a:effectLst/>
                        </a:rPr>
                        <a:t>DG GROW</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66911582"/>
                  </a:ext>
                </a:extLst>
              </a:tr>
              <a:tr h="220874">
                <a:tc>
                  <a:txBody>
                    <a:bodyPr/>
                    <a:lstStyle/>
                    <a:p>
                      <a:pPr algn="l">
                        <a:spcBef>
                          <a:spcPts val="600"/>
                        </a:spcBef>
                        <a:spcAft>
                          <a:spcPts val="0"/>
                        </a:spcAft>
                      </a:pPr>
                      <a:r>
                        <a:rPr lang="en-GB" sz="1000" dirty="0">
                          <a:effectLst/>
                        </a:rPr>
                        <a:t>Susana Salvador</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dirty="0">
                          <a:effectLst/>
                        </a:rPr>
                        <a:t>OSPAR </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539885917"/>
                  </a:ext>
                </a:extLst>
              </a:tr>
              <a:tr h="145473">
                <a:tc>
                  <a:txBody>
                    <a:bodyPr/>
                    <a:lstStyle/>
                    <a:p>
                      <a:pPr algn="l">
                        <a:spcBef>
                          <a:spcPts val="600"/>
                        </a:spcBef>
                        <a:spcAft>
                          <a:spcPts val="0"/>
                        </a:spcAft>
                      </a:pPr>
                      <a:r>
                        <a:rPr lang="en-GB" sz="1000" dirty="0">
                          <a:effectLst/>
                        </a:rPr>
                        <a:t>Phil Weaver (Chair)</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Bef>
                          <a:spcPts val="600"/>
                        </a:spcBef>
                        <a:spcAft>
                          <a:spcPts val="0"/>
                        </a:spcAft>
                      </a:pPr>
                      <a:r>
                        <a:rPr lang="en-GB" sz="1000" dirty="0">
                          <a:effectLst/>
                        </a:rPr>
                        <a:t>EMODnet Steering Committee Chair </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395121191"/>
                  </a:ext>
                </a:extLst>
              </a:tr>
              <a:tr h="190583">
                <a:tc>
                  <a:txBody>
                    <a:bodyPr/>
                    <a:lstStyle/>
                    <a:p>
                      <a:pPr algn="l">
                        <a:spcBef>
                          <a:spcPts val="600"/>
                        </a:spcBef>
                        <a:spcAft>
                          <a:spcPts val="0"/>
                        </a:spcAft>
                      </a:pPr>
                      <a:r>
                        <a:rPr lang="nl-BE" sz="1000" dirty="0" smtClean="0"/>
                        <a:t>Isabel Sousa </a:t>
                      </a:r>
                      <a:r>
                        <a:rPr lang="nl-BE" sz="1000" dirty="0" err="1" smtClean="0"/>
                        <a:t>Pinto</a:t>
                      </a:r>
                      <a:r>
                        <a:rPr lang="nl-BE" sz="1000" dirty="0" smtClean="0"/>
                        <a:t> </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nl-BE" sz="1000" dirty="0" smtClean="0">
                          <a:effectLst/>
                          <a:latin typeface="Calibri Light" panose="020F0302020204030204" pitchFamily="34" charset="0"/>
                          <a:ea typeface="Calibri" panose="020F0502020204030204" pitchFamily="34" charset="0"/>
                          <a:cs typeface="Times New Roman" panose="02020603050405020304" pitchFamily="18" charset="0"/>
                        </a:rPr>
                        <a:t>University of Porto,</a:t>
                      </a:r>
                      <a:r>
                        <a:rPr lang="nl-BE" sz="1000" baseline="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nl-BE" sz="1000" dirty="0" err="1" smtClean="0">
                          <a:effectLst/>
                          <a:latin typeface="Calibri Light" panose="020F0302020204030204" pitchFamily="34" charset="0"/>
                          <a:ea typeface="Calibri" panose="020F0502020204030204" pitchFamily="34" charset="0"/>
                          <a:cs typeface="Times New Roman" panose="02020603050405020304" pitchFamily="18" charset="0"/>
                        </a:rPr>
                        <a:t>Ciimar</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50052317"/>
                  </a:ext>
                </a:extLst>
              </a:tr>
              <a:tr h="190583">
                <a:tc>
                  <a:txBody>
                    <a:bodyPr/>
                    <a:lstStyle/>
                    <a:p>
                      <a:pPr algn="l">
                        <a:spcBef>
                          <a:spcPts val="600"/>
                        </a:spcBef>
                        <a:spcAft>
                          <a:spcPts val="0"/>
                        </a:spcAft>
                      </a:pPr>
                      <a:r>
                        <a:rPr lang="en-GB" sz="1000" dirty="0">
                          <a:effectLst/>
                        </a:rPr>
                        <a:t>Glenn Nolan &amp; Dina Eparkhina</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dirty="0">
                          <a:effectLst/>
                        </a:rPr>
                        <a:t>EuroGOOS Secretariat – EOOS SG Co-Chair</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324909615"/>
                  </a:ext>
                </a:extLst>
              </a:tr>
              <a:tr h="190583">
                <a:tc>
                  <a:txBody>
                    <a:bodyPr/>
                    <a:lstStyle/>
                    <a:p>
                      <a:pPr algn="l">
                        <a:spcBef>
                          <a:spcPts val="600"/>
                        </a:spcBef>
                        <a:spcAft>
                          <a:spcPts val="0"/>
                        </a:spcAft>
                      </a:pPr>
                      <a:r>
                        <a:rPr lang="en-GB" sz="1000" dirty="0">
                          <a:effectLst/>
                        </a:rPr>
                        <a:t>Kate Larkin &amp; </a:t>
                      </a:r>
                      <a:r>
                        <a:rPr lang="en-GB" sz="1000" dirty="0" smtClean="0">
                          <a:effectLst/>
                        </a:rPr>
                        <a:t>Sheila Heymans</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dirty="0">
                          <a:effectLst/>
                        </a:rPr>
                        <a:t>EMB Secretariat – EOOS SG Co-Chair</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92305572"/>
                  </a:ext>
                </a:extLst>
              </a:tr>
              <a:tr h="190583">
                <a:tc>
                  <a:txBody>
                    <a:bodyPr/>
                    <a:lstStyle/>
                    <a:p>
                      <a:pPr algn="l">
                        <a:spcBef>
                          <a:spcPts val="600"/>
                        </a:spcBef>
                        <a:spcAft>
                          <a:spcPts val="0"/>
                        </a:spcAft>
                      </a:pPr>
                      <a:r>
                        <a:rPr lang="en-GB" sz="1000" dirty="0">
                          <a:effectLst/>
                        </a:rPr>
                        <a:t>Jan-Bart </a:t>
                      </a:r>
                      <a:r>
                        <a:rPr lang="en-GB" sz="1000" dirty="0" smtClean="0">
                          <a:effectLst/>
                        </a:rPr>
                        <a:t>Calewaert, AA Marsan </a:t>
                      </a:r>
                      <a:r>
                        <a:rPr lang="en-GB" sz="1000" dirty="0">
                          <a:effectLst/>
                        </a:rPr>
                        <a:t>&amp; Selene Alvarez Pena</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r>
                        <a:rPr lang="en-GB" sz="1000" dirty="0">
                          <a:effectLst/>
                        </a:rPr>
                        <a:t>EMODnet Secretariat </a:t>
                      </a: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l">
                        <a:spcBef>
                          <a:spcPts val="600"/>
                        </a:spcBef>
                        <a:spcAft>
                          <a:spcPts val="0"/>
                        </a:spcAft>
                      </a:pPr>
                      <a:endParaRPr lang="nl-BE" sz="10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30895858"/>
                  </a:ext>
                </a:extLst>
              </a:tr>
            </a:tbl>
          </a:graphicData>
        </a:graphic>
      </p:graphicFrame>
      <p:cxnSp>
        <p:nvCxnSpPr>
          <p:cNvPr id="6" name="Straight Connector 5"/>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974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184" y="1744270"/>
            <a:ext cx="8485632" cy="4940935"/>
          </a:xfrm>
        </p:spPr>
        <p:txBody>
          <a:bodyPr>
            <a:normAutofit fontScale="92500" lnSpcReduction="10000"/>
          </a:bodyPr>
          <a:lstStyle/>
          <a:p>
            <a:pPr>
              <a:buFont typeface="Wingdings" panose="05000000000000000000" pitchFamily="2" charset="2"/>
              <a:buChar char="ü"/>
            </a:pPr>
            <a:r>
              <a:rPr lang="en-US" dirty="0"/>
              <a:t>Marine stations and laboratories</a:t>
            </a:r>
          </a:p>
          <a:p>
            <a:pPr>
              <a:buFont typeface="Wingdings" panose="05000000000000000000" pitchFamily="2" charset="2"/>
              <a:buChar char="ü"/>
            </a:pPr>
            <a:r>
              <a:rPr lang="en-US" dirty="0"/>
              <a:t>Operational oceanography</a:t>
            </a:r>
          </a:p>
          <a:p>
            <a:pPr>
              <a:buFont typeface="Wingdings" panose="05000000000000000000" pitchFamily="2" charset="2"/>
              <a:buChar char="ü"/>
            </a:pPr>
            <a:r>
              <a:rPr lang="en-US" dirty="0" smtClean="0"/>
              <a:t>Marine </a:t>
            </a:r>
            <a:r>
              <a:rPr lang="en-US" dirty="0"/>
              <a:t>time-series</a:t>
            </a:r>
          </a:p>
          <a:p>
            <a:pPr>
              <a:buFont typeface="Wingdings" panose="05000000000000000000" pitchFamily="2" charset="2"/>
              <a:buChar char="ü"/>
            </a:pPr>
            <a:r>
              <a:rPr lang="en-US" dirty="0" smtClean="0"/>
              <a:t>Monitoring </a:t>
            </a:r>
            <a:r>
              <a:rPr lang="en-US" dirty="0"/>
              <a:t>and assessment </a:t>
            </a:r>
            <a:r>
              <a:rPr lang="en-US" dirty="0" smtClean="0"/>
              <a:t>– MSFD, CFP, …</a:t>
            </a:r>
            <a:endParaRPr lang="en-US" dirty="0"/>
          </a:p>
          <a:p>
            <a:pPr>
              <a:buFont typeface="Wingdings" panose="05000000000000000000" pitchFamily="2" charset="2"/>
              <a:buChar char="ü"/>
            </a:pPr>
            <a:r>
              <a:rPr lang="en-US" dirty="0"/>
              <a:t>Hydrographic Offices, Geological Surveys, mapping</a:t>
            </a:r>
          </a:p>
          <a:p>
            <a:pPr>
              <a:buFont typeface="Wingdings" panose="05000000000000000000" pitchFamily="2" charset="2"/>
              <a:buChar char="ü"/>
            </a:pPr>
            <a:r>
              <a:rPr lang="en-US" dirty="0" smtClean="0"/>
              <a:t>Coastal / Offshore </a:t>
            </a:r>
          </a:p>
          <a:p>
            <a:pPr>
              <a:buFont typeface="Wingdings" panose="05000000000000000000" pitchFamily="2" charset="2"/>
              <a:buChar char="ü"/>
            </a:pPr>
            <a:r>
              <a:rPr lang="en-US" dirty="0" smtClean="0"/>
              <a:t>Funding / Policy</a:t>
            </a:r>
          </a:p>
          <a:p>
            <a:pPr>
              <a:buFont typeface="Wingdings" panose="05000000000000000000" pitchFamily="2" charset="2"/>
              <a:buChar char="ü"/>
            </a:pPr>
            <a:r>
              <a:rPr lang="en-US" dirty="0" smtClean="0"/>
              <a:t>Infrastructures</a:t>
            </a:r>
            <a:endParaRPr lang="en-US" dirty="0"/>
          </a:p>
          <a:p>
            <a:r>
              <a:rPr lang="en-US" dirty="0" smtClean="0">
                <a:solidFill>
                  <a:srgbClr val="C00000"/>
                </a:solidFill>
              </a:rPr>
              <a:t>Industry</a:t>
            </a:r>
            <a:endParaRPr lang="en-US" dirty="0">
              <a:solidFill>
                <a:srgbClr val="C00000"/>
              </a:solidFill>
            </a:endParaRPr>
          </a:p>
          <a:p>
            <a:r>
              <a:rPr lang="en-US" dirty="0">
                <a:solidFill>
                  <a:srgbClr val="C00000"/>
                </a:solidFill>
              </a:rPr>
              <a:t>Society/Citizen </a:t>
            </a:r>
            <a:r>
              <a:rPr lang="en-US" dirty="0" smtClean="0">
                <a:solidFill>
                  <a:srgbClr val="C00000"/>
                </a:solidFill>
              </a:rPr>
              <a:t>Science</a:t>
            </a:r>
          </a:p>
          <a:p>
            <a:r>
              <a:rPr lang="en-US" dirty="0" smtClean="0"/>
              <a:t>… </a:t>
            </a:r>
            <a:endParaRPr lang="en-US" dirty="0"/>
          </a:p>
        </p:txBody>
      </p:sp>
      <p:sp>
        <p:nvSpPr>
          <p:cNvPr id="4" name="Title 1"/>
          <p:cNvSpPr txBox="1">
            <a:spLocks/>
          </p:cNvSpPr>
          <p:nvPr/>
        </p:nvSpPr>
        <p:spPr>
          <a:xfrm>
            <a:off x="166254" y="0"/>
            <a:ext cx="88114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t>EOOS Communities </a:t>
            </a:r>
            <a:r>
              <a:rPr lang="en-GB" sz="4000" dirty="0"/>
              <a:t>reps </a:t>
            </a:r>
            <a:r>
              <a:rPr lang="en-GB" sz="4000" dirty="0" smtClean="0"/>
              <a:t>Adv. Committee</a:t>
            </a:r>
            <a:endParaRPr lang="en-GB" sz="4000" dirty="0"/>
          </a:p>
        </p:txBody>
      </p:sp>
      <p:cxnSp>
        <p:nvCxnSpPr>
          <p:cNvPr id="5" name="Straight Connector 4"/>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2" descr="H:\arcti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1744"/>
          <a:stretch/>
        </p:blipFill>
        <p:spPr bwMode="auto">
          <a:xfrm>
            <a:off x="6967993" y="5037736"/>
            <a:ext cx="882742" cy="84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25" t="41510" r="65021" b="9905"/>
          <a:stretch/>
        </p:blipFill>
        <p:spPr bwMode="auto">
          <a:xfrm>
            <a:off x="7943994" y="1744270"/>
            <a:ext cx="1087967" cy="979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Afbeeldingsresultaat voor garbage gyr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38" t="2283" r="25323" b="-2283"/>
          <a:stretch/>
        </p:blipFill>
        <p:spPr bwMode="auto">
          <a:xfrm>
            <a:off x="7887312" y="2808379"/>
            <a:ext cx="1144650" cy="1075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463" t="47020" r="56124" b="26431"/>
          <a:stretch/>
        </p:blipFill>
        <p:spPr bwMode="auto">
          <a:xfrm>
            <a:off x="7887311" y="3905922"/>
            <a:ext cx="1153412" cy="111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rotWithShape="1">
          <a:blip r:embed="rId6"/>
          <a:srcRect l="50621" t="54456" r="34625" b="25879"/>
          <a:stretch/>
        </p:blipFill>
        <p:spPr>
          <a:xfrm>
            <a:off x="7887311" y="5037736"/>
            <a:ext cx="1151566" cy="863393"/>
          </a:xfrm>
          <a:prstGeom prst="rect">
            <a:avLst/>
          </a:prstGeom>
        </p:spPr>
      </p:pic>
      <p:pic>
        <p:nvPicPr>
          <p:cNvPr id="16" name="Picture 15"/>
          <p:cNvPicPr>
            <a:picLocks noChangeAspect="1"/>
          </p:cNvPicPr>
          <p:nvPr/>
        </p:nvPicPr>
        <p:blipFill rotWithShape="1">
          <a:blip r:embed="rId7"/>
          <a:srcRect l="28211" t="25981" r="25359" b="33894"/>
          <a:stretch/>
        </p:blipFill>
        <p:spPr>
          <a:xfrm>
            <a:off x="7381610" y="5993084"/>
            <a:ext cx="1650351" cy="801865"/>
          </a:xfrm>
          <a:prstGeom prst="rect">
            <a:avLst/>
          </a:prstGeom>
        </p:spPr>
      </p:pic>
      <p:pic>
        <p:nvPicPr>
          <p:cNvPr id="18" name="Picture 3" descr="S:\marineboard\Marine Board\2. EU Contracts\2. FP7\Completed Projects\STAGES\WP4_STAGES\D4.1\D4_1_Final for AquaTT_10July2014\Figures\Section 5 header image collage_Stakeholder Survey\SPI_12_Eurocean 2010 Pre-event 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5238" t="12703"/>
          <a:stretch/>
        </p:blipFill>
        <p:spPr bwMode="auto">
          <a:xfrm>
            <a:off x="6510150" y="5993084"/>
            <a:ext cx="755890" cy="8018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271100" y="1441587"/>
            <a:ext cx="23756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3101788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p:txBody>
          <a:bodyPr/>
          <a:lstStyle/>
          <a:p>
            <a:endParaRPr lang="nl-BE"/>
          </a:p>
        </p:txBody>
      </p:sp>
    </p:spTree>
    <p:extLst>
      <p:ext uri="{BB962C8B-B14F-4D97-AF65-F5344CB8AC3E}">
        <p14:creationId xmlns:p14="http://schemas.microsoft.com/office/powerpoint/2010/main" val="335670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3518"/>
            <a:ext cx="7886700" cy="1562460"/>
          </a:xfrm>
        </p:spPr>
        <p:txBody>
          <a:bodyPr>
            <a:normAutofit/>
          </a:bodyPr>
          <a:lstStyle/>
          <a:p>
            <a:r>
              <a:rPr lang="en-GB" sz="4000" noProof="0" dirty="0" smtClean="0"/>
              <a:t>ICES (Mark Dickey-Collas &amp; Neil Holdsworth)</a:t>
            </a:r>
            <a:endParaRPr lang="en-GB" sz="4000" noProof="0" dirty="0"/>
          </a:p>
        </p:txBody>
      </p:sp>
      <p:sp>
        <p:nvSpPr>
          <p:cNvPr id="3" name="Content Placeholder 2"/>
          <p:cNvSpPr>
            <a:spLocks noGrp="1"/>
          </p:cNvSpPr>
          <p:nvPr>
            <p:ph idx="1"/>
          </p:nvPr>
        </p:nvSpPr>
        <p:spPr>
          <a:xfrm>
            <a:off x="405245" y="1620982"/>
            <a:ext cx="8323119" cy="5150754"/>
          </a:xfrm>
        </p:spPr>
        <p:txBody>
          <a:bodyPr>
            <a:normAutofit fontScale="70000" lnSpcReduction="20000"/>
          </a:bodyPr>
          <a:lstStyle/>
          <a:p>
            <a:pPr marL="0" indent="0">
              <a:buNone/>
            </a:pPr>
            <a:r>
              <a:rPr lang="en-GB" noProof="0" dirty="0" smtClean="0"/>
              <a:t>Distinction between forum &amp; conference is clear. No additional comment on the forum. </a:t>
            </a:r>
          </a:p>
          <a:p>
            <a:pPr marL="0" indent="0">
              <a:buNone/>
            </a:pPr>
            <a:r>
              <a:rPr lang="en-GB" noProof="0" dirty="0" smtClean="0"/>
              <a:t>Conference:</a:t>
            </a:r>
          </a:p>
          <a:p>
            <a:r>
              <a:rPr lang="en-GB" b="1" noProof="0" dirty="0" smtClean="0"/>
              <a:t>Current and Future monitoring</a:t>
            </a:r>
            <a:r>
              <a:rPr lang="en-GB" noProof="0" dirty="0" smtClean="0"/>
              <a:t>: inability to align monitoring for CFP and MSFD has caused much angst across the EFARO, EC and RSCs. Both bottom up and high level top down initiatives have stalled. This relates to the different funding mechanisms, and the different competencies for the different EU frameworks/policies. It is almost implied in the existing text, but </a:t>
            </a:r>
            <a:r>
              <a:rPr lang="en-GB" b="1" noProof="0" dirty="0" smtClean="0"/>
              <a:t>there is a huge block to aligning monitoring which should be highlighted</a:t>
            </a:r>
            <a:r>
              <a:rPr lang="en-GB" noProof="0" dirty="0" smtClean="0"/>
              <a:t>. </a:t>
            </a:r>
          </a:p>
          <a:p>
            <a:r>
              <a:rPr lang="en-GB" b="1" noProof="0" dirty="0" smtClean="0"/>
              <a:t>Fit for purpose EOOS</a:t>
            </a:r>
            <a:r>
              <a:rPr lang="en-GB" noProof="0" dirty="0" smtClean="0"/>
              <a:t>: the ability of </a:t>
            </a:r>
            <a:r>
              <a:rPr lang="en-GB" b="1" noProof="0" dirty="0" smtClean="0"/>
              <a:t>users to provide meaningful &amp; effective feedback</a:t>
            </a:r>
            <a:r>
              <a:rPr lang="en-GB" noProof="0" dirty="0" smtClean="0"/>
              <a:t> is often overlooked and we would suggest that this be slightly </a:t>
            </a:r>
            <a:r>
              <a:rPr lang="en-GB" b="1" noProof="0" dirty="0" smtClean="0"/>
              <a:t>more emphasised</a:t>
            </a:r>
            <a:r>
              <a:rPr lang="en-GB" noProof="0" dirty="0" smtClean="0"/>
              <a:t>. </a:t>
            </a:r>
            <a:r>
              <a:rPr lang="en-GB" i="1" noProof="0" dirty="0" smtClean="0"/>
              <a:t>This partly relates to the evolution of too much monitoring. We probably monitor too much for certain fish stocks (surveys and land based) but there is no effective mechanism to pass this message back, especially when encountering vested interests.</a:t>
            </a:r>
          </a:p>
          <a:p>
            <a:r>
              <a:rPr lang="en-GB" noProof="0" dirty="0" smtClean="0"/>
              <a:t>happy to provide a speaker on these issues for the conference.</a:t>
            </a:r>
          </a:p>
          <a:p>
            <a:r>
              <a:rPr lang="en-GB" noProof="0" dirty="0" smtClean="0"/>
              <a:t>also happy to explore how some of ICES WGs could contribute in a concrete manner</a:t>
            </a:r>
            <a:endParaRPr lang="en-GB" noProof="0" dirty="0"/>
          </a:p>
        </p:txBody>
      </p:sp>
      <p:cxnSp>
        <p:nvCxnSpPr>
          <p:cNvPr id="4" name="Straight Connector 3"/>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299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8650" y="500618"/>
            <a:ext cx="7886700" cy="592758"/>
          </a:xfrm>
        </p:spPr>
        <p:txBody>
          <a:bodyPr>
            <a:normAutofit fontScale="90000"/>
          </a:bodyPr>
          <a:lstStyle/>
          <a:p>
            <a:pPr algn="ctr"/>
            <a:r>
              <a:rPr lang="en-GB" noProof="0" dirty="0" smtClean="0"/>
              <a:t>DG RTD (A. Robin)</a:t>
            </a:r>
            <a:endParaRPr lang="en-GB" noProof="0" dirty="0"/>
          </a:p>
        </p:txBody>
      </p:sp>
      <p:sp>
        <p:nvSpPr>
          <p:cNvPr id="9" name="Content Placeholder 8"/>
          <p:cNvSpPr>
            <a:spLocks noGrp="1"/>
          </p:cNvSpPr>
          <p:nvPr>
            <p:ph idx="1"/>
          </p:nvPr>
        </p:nvSpPr>
        <p:spPr>
          <a:xfrm>
            <a:off x="120317" y="1748790"/>
            <a:ext cx="4287507" cy="4531239"/>
          </a:xfrm>
        </p:spPr>
        <p:txBody>
          <a:bodyPr>
            <a:normAutofit fontScale="55000" lnSpcReduction="20000"/>
          </a:bodyPr>
          <a:lstStyle/>
          <a:p>
            <a:pPr marL="0" indent="0" algn="ctr">
              <a:buNone/>
            </a:pPr>
            <a:r>
              <a:rPr lang="en-GB" b="1" noProof="0" dirty="0" smtClean="0"/>
              <a:t>Advisory Committee</a:t>
            </a:r>
          </a:p>
          <a:p>
            <a:pPr marL="0" indent="0">
              <a:buNone/>
            </a:pPr>
            <a:r>
              <a:rPr lang="en-GB" noProof="0" dirty="0" smtClean="0"/>
              <a:t> </a:t>
            </a:r>
          </a:p>
          <a:p>
            <a:r>
              <a:rPr lang="en-GB" noProof="0" dirty="0" smtClean="0"/>
              <a:t>For a sustainable EOOS the aim is to firstly </a:t>
            </a:r>
            <a:r>
              <a:rPr lang="en-GB" b="1" noProof="0" dirty="0" smtClean="0"/>
              <a:t>reach &amp; involve the widest categories of stakeholders</a:t>
            </a:r>
          </a:p>
          <a:p>
            <a:pPr lvl="1"/>
            <a:r>
              <a:rPr lang="en-GB" b="1" noProof="0" dirty="0" smtClean="0"/>
              <a:t>This is, in 2018, still a major challenge despite the past efforts &amp; background presented in the notes.</a:t>
            </a:r>
          </a:p>
          <a:p>
            <a:r>
              <a:rPr lang="en-GB" noProof="0" dirty="0" smtClean="0"/>
              <a:t>Committee is composed mainly of representatives of public organisations including EC </a:t>
            </a:r>
            <a:r>
              <a:rPr lang="en-GB" noProof="0" dirty="0" smtClean="0">
                <a:sym typeface="Wingdings" panose="05000000000000000000" pitchFamily="2" charset="2"/>
              </a:rPr>
              <a:t> </a:t>
            </a:r>
            <a:r>
              <a:rPr lang="en-GB" noProof="0" dirty="0" smtClean="0"/>
              <a:t>it should be “a core group of experts &amp; representative stakeholders”</a:t>
            </a:r>
          </a:p>
          <a:p>
            <a:r>
              <a:rPr lang="en-GB" noProof="0" dirty="0" smtClean="0"/>
              <a:t>Consider including individuals either from private sector or with a stronger “private/industry” background or connection</a:t>
            </a:r>
          </a:p>
          <a:p>
            <a:r>
              <a:rPr lang="en-GB" sz="2700" dirty="0"/>
              <a:t>In an EOOS consultation, 75% of the respondents </a:t>
            </a:r>
            <a:r>
              <a:rPr lang="en-GB" sz="2700" dirty="0" smtClean="0"/>
              <a:t>defined </a:t>
            </a:r>
            <a:r>
              <a:rPr lang="en-GB" sz="2700" dirty="0"/>
              <a:t>themselves as having research as core activities. This is fine for a consultation on research infrastructures but not for the EOOS.</a:t>
            </a:r>
          </a:p>
          <a:p>
            <a:r>
              <a:rPr lang="en-GB" sz="2700" dirty="0"/>
              <a:t>Consider Dominique Durand (COVARTEC / JERICO-Next) </a:t>
            </a:r>
          </a:p>
          <a:p>
            <a:endParaRPr lang="en-GB" sz="2175" dirty="0"/>
          </a:p>
          <a:p>
            <a:endParaRPr lang="en-GB" noProof="0" dirty="0"/>
          </a:p>
        </p:txBody>
      </p:sp>
      <p:sp>
        <p:nvSpPr>
          <p:cNvPr id="10" name="Rectangle 9"/>
          <p:cNvSpPr/>
          <p:nvPr/>
        </p:nvSpPr>
        <p:spPr>
          <a:xfrm>
            <a:off x="4407824" y="1728330"/>
            <a:ext cx="4615860" cy="3323987"/>
          </a:xfrm>
          <a:prstGeom prst="rect">
            <a:avLst/>
          </a:prstGeom>
        </p:spPr>
        <p:txBody>
          <a:bodyPr wrap="square">
            <a:spAutoFit/>
          </a:bodyPr>
          <a:lstStyle/>
          <a:p>
            <a:pPr marL="342900" algn="ctr"/>
            <a:r>
              <a:rPr lang="en-GB" sz="1500" b="1" dirty="0"/>
              <a:t>Forum</a:t>
            </a:r>
            <a:endParaRPr lang="nl-BE" sz="1500" b="1" dirty="0"/>
          </a:p>
          <a:p>
            <a:pPr marL="342900"/>
            <a:r>
              <a:rPr lang="en-GB" sz="1500" b="1" dirty="0"/>
              <a:t> </a:t>
            </a:r>
            <a:endParaRPr lang="nl-BE" sz="1500" b="1" dirty="0"/>
          </a:p>
          <a:p>
            <a:pPr marL="557213" indent="-214313">
              <a:buFont typeface="Arial" panose="020B0604020202020204" pitchFamily="34" charset="0"/>
              <a:buChar char="•"/>
            </a:pPr>
            <a:r>
              <a:rPr lang="en-GB" sz="1500" dirty="0"/>
              <a:t>Not fully clear what is (or will be) the process to conciliate the bottom-up approach, the identification of gaps and the “launch of EOOS commitments process joining individual national and European efforts towards an effective EOOS”.</a:t>
            </a:r>
            <a:endParaRPr lang="nl-BE" sz="1500" dirty="0"/>
          </a:p>
          <a:p>
            <a:pPr marL="342900"/>
            <a:r>
              <a:rPr lang="en-GB" sz="1500" dirty="0"/>
              <a:t> </a:t>
            </a:r>
            <a:endParaRPr lang="nl-BE" sz="1500" dirty="0"/>
          </a:p>
          <a:p>
            <a:pPr marL="557213" indent="-214313">
              <a:buFont typeface="Arial" panose="020B0604020202020204" pitchFamily="34" charset="0"/>
              <a:buChar char="•"/>
            </a:pPr>
            <a:r>
              <a:rPr lang="en-GB" sz="1500" dirty="0"/>
              <a:t>Is it in the remit of this Forum to identify ways to address this? </a:t>
            </a:r>
            <a:endParaRPr lang="nl-BE" sz="1500" dirty="0"/>
          </a:p>
          <a:p>
            <a:pPr marL="342900"/>
            <a:r>
              <a:rPr lang="en-GB" sz="1500" dirty="0"/>
              <a:t> </a:t>
            </a:r>
            <a:endParaRPr lang="nl-BE" sz="1500" dirty="0"/>
          </a:p>
          <a:p>
            <a:pPr marL="342900"/>
            <a:endParaRPr lang="en-GB" sz="1500" b="1" dirty="0"/>
          </a:p>
          <a:p>
            <a:pPr marL="342900" algn="ctr"/>
            <a:r>
              <a:rPr lang="en-GB" sz="1500" b="1" dirty="0"/>
              <a:t>Conference</a:t>
            </a:r>
            <a:endParaRPr lang="nl-BE" sz="1500" b="1" dirty="0"/>
          </a:p>
          <a:p>
            <a:pPr marL="342900"/>
            <a:r>
              <a:rPr lang="en-GB" sz="1500" dirty="0"/>
              <a:t>No comment at this stage.</a:t>
            </a:r>
            <a:endParaRPr lang="nl-BE" sz="1500" dirty="0"/>
          </a:p>
        </p:txBody>
      </p:sp>
      <p:cxnSp>
        <p:nvCxnSpPr>
          <p:cNvPr id="12" name="Straight Connector 11"/>
          <p:cNvCxnSpPr/>
          <p:nvPr/>
        </p:nvCxnSpPr>
        <p:spPr>
          <a:xfrm>
            <a:off x="4572000" y="1184066"/>
            <a:ext cx="0" cy="56739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422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4340352" cy="1325563"/>
          </a:xfrm>
        </p:spPr>
        <p:txBody>
          <a:bodyPr>
            <a:normAutofit/>
          </a:bodyPr>
          <a:lstStyle/>
          <a:p>
            <a:r>
              <a:rPr lang="en-GB" sz="3600" noProof="0" dirty="0" smtClean="0"/>
              <a:t>SHOM (</a:t>
            </a:r>
            <a:r>
              <a:rPr lang="en-GB" sz="3600" noProof="0" dirty="0" err="1" smtClean="0"/>
              <a:t>Corine</a:t>
            </a:r>
            <a:r>
              <a:rPr lang="en-GB" sz="3600" noProof="0" dirty="0" smtClean="0"/>
              <a:t> </a:t>
            </a:r>
            <a:r>
              <a:rPr lang="en-GB" sz="3600" noProof="0" dirty="0" err="1" smtClean="0"/>
              <a:t>Lochet</a:t>
            </a:r>
            <a:r>
              <a:rPr lang="en-GB" sz="3600" noProof="0" dirty="0" smtClean="0"/>
              <a:t>)</a:t>
            </a:r>
            <a:endParaRPr lang="en-GB" sz="3600" noProof="0" dirty="0"/>
          </a:p>
        </p:txBody>
      </p:sp>
      <p:sp>
        <p:nvSpPr>
          <p:cNvPr id="3" name="Content Placeholder 2"/>
          <p:cNvSpPr>
            <a:spLocks noGrp="1"/>
          </p:cNvSpPr>
          <p:nvPr>
            <p:ph idx="1"/>
          </p:nvPr>
        </p:nvSpPr>
        <p:spPr>
          <a:xfrm>
            <a:off x="243840" y="1499616"/>
            <a:ext cx="3986784" cy="5181600"/>
          </a:xfrm>
        </p:spPr>
        <p:txBody>
          <a:bodyPr>
            <a:normAutofit fontScale="92500" lnSpcReduction="10000"/>
          </a:bodyPr>
          <a:lstStyle/>
          <a:p>
            <a:pPr marL="0" indent="0">
              <a:buNone/>
            </a:pPr>
            <a:r>
              <a:rPr lang="en-GB" b="1" noProof="0" dirty="0" smtClean="0"/>
              <a:t>Forum</a:t>
            </a:r>
            <a:r>
              <a:rPr lang="en-GB" noProof="0" dirty="0" smtClean="0"/>
              <a:t> </a:t>
            </a:r>
          </a:p>
          <a:p>
            <a:pPr marL="0" indent="0">
              <a:buNone/>
            </a:pPr>
            <a:r>
              <a:rPr lang="en-GB" noProof="0" dirty="0" smtClean="0"/>
              <a:t>Need to identify coastal data goal </a:t>
            </a:r>
          </a:p>
          <a:p>
            <a:r>
              <a:rPr lang="en-GB" noProof="0" dirty="0" smtClean="0"/>
              <a:t>Consider associated funding streams for acquisition of </a:t>
            </a:r>
            <a:r>
              <a:rPr lang="en-GB" b="1" noProof="0" dirty="0" smtClean="0"/>
              <a:t>coastal data </a:t>
            </a:r>
          </a:p>
          <a:p>
            <a:pPr lvl="1">
              <a:buFont typeface="Wingdings" panose="05000000000000000000" pitchFamily="2" charset="2"/>
              <a:buChar char="Ø"/>
            </a:pPr>
            <a:r>
              <a:rPr lang="en-GB" noProof="0" dirty="0" smtClean="0"/>
              <a:t>often linked to ERDF as regions directly manage sustainable development of their coastal zone &amp; protection against potential damages</a:t>
            </a:r>
          </a:p>
          <a:p>
            <a:r>
              <a:rPr lang="en-GB" noProof="0" dirty="0" smtClean="0"/>
              <a:t>Consider the EU </a:t>
            </a:r>
            <a:r>
              <a:rPr lang="en-GB" b="1" noProof="0" dirty="0" smtClean="0"/>
              <a:t>coastal mapping</a:t>
            </a:r>
            <a:r>
              <a:rPr lang="en-GB" noProof="0" dirty="0" smtClean="0"/>
              <a:t> strategy recommendations</a:t>
            </a:r>
            <a:endParaRPr lang="en-GB" noProof="0" dirty="0"/>
          </a:p>
        </p:txBody>
      </p:sp>
      <p:cxnSp>
        <p:nvCxnSpPr>
          <p:cNvPr id="4" name="Straight Connector 3"/>
          <p:cNvCxnSpPr/>
          <p:nvPr/>
        </p:nvCxnSpPr>
        <p:spPr>
          <a:xfrm flipV="1">
            <a:off x="0" y="1173193"/>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4572000" y="1"/>
            <a:ext cx="0" cy="685799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681729" y="1515577"/>
            <a:ext cx="4340352" cy="51816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smtClean="0"/>
              <a:t>General</a:t>
            </a:r>
            <a:r>
              <a:rPr lang="en-GB" dirty="0" smtClean="0"/>
              <a:t> </a:t>
            </a:r>
          </a:p>
          <a:p>
            <a:pPr marL="514350" indent="-514350">
              <a:buAutoNum type="arabicParenR"/>
            </a:pPr>
            <a:r>
              <a:rPr lang="en-GB" sz="2600" dirty="0" smtClean="0"/>
              <a:t>EOOS to be based on complementarity </a:t>
            </a:r>
            <a:r>
              <a:rPr lang="en-GB" sz="2600" dirty="0"/>
              <a:t>of </a:t>
            </a:r>
            <a:r>
              <a:rPr lang="en-GB" sz="2600" b="1" dirty="0"/>
              <a:t>satellite </a:t>
            </a:r>
            <a:r>
              <a:rPr lang="en-GB" sz="2600" b="1" dirty="0" smtClean="0"/>
              <a:t>&amp; </a:t>
            </a:r>
            <a:r>
              <a:rPr lang="en-GB" sz="2600" b="1" dirty="0"/>
              <a:t>in situ </a:t>
            </a:r>
            <a:r>
              <a:rPr lang="en-GB" sz="2600" b="1" dirty="0" smtClean="0"/>
              <a:t>data </a:t>
            </a:r>
            <a:r>
              <a:rPr lang="en-GB" sz="2600" dirty="0"/>
              <a:t>from </a:t>
            </a:r>
            <a:r>
              <a:rPr lang="en-GB" sz="2600" b="1" dirty="0" smtClean="0"/>
              <a:t>large </a:t>
            </a:r>
            <a:r>
              <a:rPr lang="en-GB" sz="2600" b="1" dirty="0"/>
              <a:t>scale to the coasts</a:t>
            </a:r>
            <a:r>
              <a:rPr lang="en-GB" sz="2600" dirty="0"/>
              <a:t>. </a:t>
            </a:r>
            <a:endParaRPr lang="en-GB" sz="2600" dirty="0" smtClean="0"/>
          </a:p>
          <a:p>
            <a:pPr marL="514350" indent="-514350">
              <a:buFont typeface="Arial" panose="020B0604020202020204" pitchFamily="34" charset="0"/>
              <a:buAutoNum type="arabicParenR"/>
            </a:pPr>
            <a:r>
              <a:rPr lang="en-GB" sz="2600" dirty="0" smtClean="0"/>
              <a:t>EOOS focus to include monitoring critical </a:t>
            </a:r>
            <a:r>
              <a:rPr lang="en-GB" sz="2600" b="1" dirty="0"/>
              <a:t>interface between </a:t>
            </a:r>
            <a:r>
              <a:rPr lang="en-GB" sz="2600" b="1" dirty="0" smtClean="0"/>
              <a:t>land &amp; ocean </a:t>
            </a:r>
            <a:r>
              <a:rPr lang="en-GB" sz="2600" dirty="0" smtClean="0"/>
              <a:t>– monitoring this interface </a:t>
            </a:r>
            <a:r>
              <a:rPr lang="en-GB" sz="2600" dirty="0"/>
              <a:t>will have to consider hydrology, geomorphology and oceanography.</a:t>
            </a:r>
            <a:endParaRPr lang="nl-BE" sz="2600" dirty="0"/>
          </a:p>
          <a:p>
            <a:pPr marL="0" indent="0">
              <a:buFont typeface="Arial" panose="020B0604020202020204" pitchFamily="34" charset="0"/>
              <a:buNone/>
            </a:pPr>
            <a:endParaRPr lang="en-GB" dirty="0"/>
          </a:p>
        </p:txBody>
      </p:sp>
      <p:sp>
        <p:nvSpPr>
          <p:cNvPr id="9" name="Title 1"/>
          <p:cNvSpPr txBox="1">
            <a:spLocks/>
          </p:cNvSpPr>
          <p:nvPr/>
        </p:nvSpPr>
        <p:spPr>
          <a:xfrm>
            <a:off x="4681729" y="0"/>
            <a:ext cx="43403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smtClean="0"/>
              <a:t>Nadia </a:t>
            </a:r>
            <a:r>
              <a:rPr lang="en-GB" sz="3600" dirty="0" err="1" smtClean="0"/>
              <a:t>Pinardi</a:t>
            </a:r>
            <a:r>
              <a:rPr lang="en-GB" sz="3600" dirty="0" smtClean="0"/>
              <a:t>  (INGV)</a:t>
            </a:r>
            <a:endParaRPr lang="en-GB" sz="3600" dirty="0"/>
          </a:p>
        </p:txBody>
      </p:sp>
    </p:spTree>
    <p:extLst>
      <p:ext uri="{BB962C8B-B14F-4D97-AF65-F5344CB8AC3E}">
        <p14:creationId xmlns:p14="http://schemas.microsoft.com/office/powerpoint/2010/main" val="1754373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2397"/>
            <a:ext cx="7886700" cy="638400"/>
          </a:xfrm>
        </p:spPr>
        <p:txBody>
          <a:bodyPr>
            <a:normAutofit fontScale="90000"/>
          </a:bodyPr>
          <a:lstStyle/>
          <a:p>
            <a:pPr algn="ctr"/>
            <a:r>
              <a:rPr lang="en-GB" noProof="0" dirty="0" smtClean="0"/>
              <a:t>DG ENV (David Connor) </a:t>
            </a:r>
            <a:endParaRPr lang="en-GB" noProof="0" dirty="0"/>
          </a:p>
        </p:txBody>
      </p:sp>
      <p:sp>
        <p:nvSpPr>
          <p:cNvPr id="3" name="Content Placeholder 2"/>
          <p:cNvSpPr>
            <a:spLocks noGrp="1"/>
          </p:cNvSpPr>
          <p:nvPr>
            <p:ph idx="1"/>
          </p:nvPr>
        </p:nvSpPr>
        <p:spPr>
          <a:xfrm>
            <a:off x="311727" y="928249"/>
            <a:ext cx="8603673" cy="5826119"/>
          </a:xfrm>
        </p:spPr>
        <p:txBody>
          <a:bodyPr>
            <a:normAutofit fontScale="70000" lnSpcReduction="20000"/>
          </a:bodyPr>
          <a:lstStyle/>
          <a:p>
            <a:pPr marL="0" indent="0">
              <a:buNone/>
            </a:pPr>
            <a:r>
              <a:rPr lang="en-GB" noProof="0" dirty="0" smtClean="0"/>
              <a:t>+ Concept notes show considerable thinking already &amp; many angles are covered </a:t>
            </a:r>
          </a:p>
          <a:p>
            <a:r>
              <a:rPr lang="en-GB" noProof="0" dirty="0" smtClean="0"/>
              <a:t>Challenge: many players with differing interests resulting in discussions which are too broad &amp; not sufficiently focused </a:t>
            </a:r>
          </a:p>
          <a:p>
            <a:pPr>
              <a:buFont typeface="Wingdings" panose="05000000000000000000" pitchFamily="2" charset="2"/>
              <a:buChar char="à"/>
            </a:pPr>
            <a:r>
              <a:rPr lang="en-GB" noProof="0" dirty="0" smtClean="0"/>
              <a:t>organise discussions in a thematic way to ensure tangible/useful outcomes</a:t>
            </a:r>
          </a:p>
          <a:p>
            <a:pPr>
              <a:buFont typeface="Wingdings" panose="05000000000000000000" pitchFamily="2" charset="2"/>
              <a:buChar char="à"/>
            </a:pPr>
            <a:r>
              <a:rPr lang="en-GB" noProof="0" dirty="0" smtClean="0">
                <a:sym typeface="Wingdings" panose="05000000000000000000" pitchFamily="2" charset="2"/>
              </a:rPr>
              <a:t>E.g. by</a:t>
            </a:r>
            <a:r>
              <a:rPr lang="en-GB" noProof="0" dirty="0" smtClean="0"/>
              <a:t> defining main approaches to collecting the data, such as:</a:t>
            </a:r>
          </a:p>
          <a:p>
            <a:pPr lvl="1"/>
            <a:r>
              <a:rPr lang="en-GB" sz="2300" noProof="0" dirty="0" smtClean="0"/>
              <a:t>Above-water: satellite, planes, drones</a:t>
            </a:r>
          </a:p>
          <a:p>
            <a:pPr lvl="1"/>
            <a:r>
              <a:rPr lang="en-GB" sz="2300" noProof="0" dirty="0" smtClean="0"/>
              <a:t>in situ chemical/physical – for contaminants, nutrients, temperature, salinity, chlorophyll (??plankton)</a:t>
            </a:r>
          </a:p>
          <a:p>
            <a:pPr lvl="1"/>
            <a:r>
              <a:rPr lang="en-GB" sz="2300" noProof="0" dirty="0" smtClean="0"/>
              <a:t>in situ biological – fish/fisheries, birds, mammals, turtles</a:t>
            </a:r>
          </a:p>
          <a:p>
            <a:pPr lvl="1"/>
            <a:r>
              <a:rPr lang="en-GB" sz="2300" noProof="0" dirty="0" smtClean="0"/>
              <a:t>seabed – hydrography, geology, biology</a:t>
            </a:r>
          </a:p>
          <a:p>
            <a:r>
              <a:rPr lang="en-GB" noProof="0" dirty="0" smtClean="0"/>
              <a:t>The papers mention coastal as well as offshore: techniques &amp; programmes can vary considerably between these two due to ease of access/costs/coastal complexity; so each theme above may have different characteristics between coastal and offshore. </a:t>
            </a:r>
          </a:p>
          <a:p>
            <a:r>
              <a:rPr lang="en-GB" noProof="0" dirty="0" smtClean="0"/>
              <a:t>Offshore observations are particularly costly and hence possibly offer the greatest reward for improvements in coordinating programmes:</a:t>
            </a:r>
          </a:p>
          <a:p>
            <a:pPr lvl="1"/>
            <a:r>
              <a:rPr lang="en-GB" noProof="0" dirty="0" smtClean="0"/>
              <a:t>fisheries and offshore programmes for birds/mammals/turtles &amp; possible other parameters (</a:t>
            </a:r>
            <a:r>
              <a:rPr lang="en-GB" noProof="0" dirty="0" err="1" smtClean="0"/>
              <a:t>cf</a:t>
            </a:r>
            <a:r>
              <a:rPr lang="en-GB" noProof="0" dirty="0" smtClean="0"/>
              <a:t> EFARO  interest in collaboration with MSFD community)</a:t>
            </a:r>
          </a:p>
          <a:p>
            <a:pPr lvl="1"/>
            <a:r>
              <a:rPr lang="en-GB" noProof="0" dirty="0" smtClean="0"/>
              <a:t>seabed survey for hydrographical, geological and biological purposes (often uncoordinated at national level, huge scope for improved international collaboration, vast areas still requiring a proper 'first' high resolution survey)</a:t>
            </a:r>
          </a:p>
          <a:p>
            <a:r>
              <a:rPr lang="en-GB" noProof="0" dirty="0" smtClean="0"/>
              <a:t>Oceanographic observation networks (GOOS systems) are well advanced and can offer models for collaboration processes</a:t>
            </a:r>
            <a:endParaRPr lang="en-GB" noProof="0" dirty="0"/>
          </a:p>
        </p:txBody>
      </p:sp>
      <p:cxnSp>
        <p:nvCxnSpPr>
          <p:cNvPr id="4" name="Straight Connector 3"/>
          <p:cNvCxnSpPr/>
          <p:nvPr/>
        </p:nvCxnSpPr>
        <p:spPr>
          <a:xfrm flipV="1">
            <a:off x="41563" y="781637"/>
            <a:ext cx="9144000" cy="1087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16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699</TotalTime>
  <Words>958</Words>
  <Application>Microsoft Office PowerPoint</Application>
  <PresentationFormat>On-screen Show (4:3)</PresentationFormat>
  <Paragraphs>129</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Office Theme</vt:lpstr>
      <vt:lpstr>Advisory Committee Role and Status </vt:lpstr>
      <vt:lpstr>EOOS Advisory Committee</vt:lpstr>
      <vt:lpstr>Status EOOS Advisory Committee</vt:lpstr>
      <vt:lpstr>PowerPoint Presentation</vt:lpstr>
      <vt:lpstr>PowerPoint Presentation</vt:lpstr>
      <vt:lpstr>ICES (Mark Dickey-Collas &amp; Neil Holdsworth)</vt:lpstr>
      <vt:lpstr>DG RTD (A. Robin)</vt:lpstr>
      <vt:lpstr>SHOM (Corine Lochet)</vt:lpstr>
      <vt:lpstr>DG ENV (David Connor) </vt:lpstr>
      <vt:lpstr>S.G. DISCUSSION AND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Jan-Bart Calewaert</dc:creator>
  <cp:lastModifiedBy>Jan-Bart Calewaert</cp:lastModifiedBy>
  <cp:revision>74</cp:revision>
  <cp:lastPrinted>2018-02-08T10:16:37Z</cp:lastPrinted>
  <dcterms:created xsi:type="dcterms:W3CDTF">2017-12-18T12:55:55Z</dcterms:created>
  <dcterms:modified xsi:type="dcterms:W3CDTF">2018-02-08T10:16:42Z</dcterms:modified>
</cp:coreProperties>
</file>