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64" r:id="rId2"/>
  </p:sldMasterIdLst>
  <p:notesMasterIdLst>
    <p:notesMasterId r:id="rId27"/>
  </p:notesMasterIdLst>
  <p:handoutMasterIdLst>
    <p:handoutMasterId r:id="rId28"/>
  </p:handoutMasterIdLst>
  <p:sldIdLst>
    <p:sldId id="322" r:id="rId3"/>
    <p:sldId id="282" r:id="rId4"/>
    <p:sldId id="323" r:id="rId5"/>
    <p:sldId id="283" r:id="rId6"/>
    <p:sldId id="284" r:id="rId7"/>
    <p:sldId id="285" r:id="rId8"/>
    <p:sldId id="324" r:id="rId9"/>
    <p:sldId id="286" r:id="rId10"/>
    <p:sldId id="288" r:id="rId11"/>
    <p:sldId id="289" r:id="rId12"/>
    <p:sldId id="325" r:id="rId13"/>
    <p:sldId id="290" r:id="rId14"/>
    <p:sldId id="287" r:id="rId15"/>
    <p:sldId id="291" r:id="rId16"/>
    <p:sldId id="330" r:id="rId17"/>
    <p:sldId id="326" r:id="rId18"/>
    <p:sldId id="292" r:id="rId19"/>
    <p:sldId id="293" r:id="rId20"/>
    <p:sldId id="298" r:id="rId21"/>
    <p:sldId id="294" r:id="rId22"/>
    <p:sldId id="329" r:id="rId23"/>
    <p:sldId id="328" r:id="rId24"/>
    <p:sldId id="327" r:id="rId25"/>
    <p:sldId id="33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autoAdjust="0"/>
  </p:normalViewPr>
  <p:slideViewPr>
    <p:cSldViewPr snapToGrid="0">
      <p:cViewPr varScale="1">
        <p:scale>
          <a:sx n="113" d="100"/>
          <a:sy n="113" d="100"/>
        </p:scale>
        <p:origin x="396" y="96"/>
      </p:cViewPr>
      <p:guideLst>
        <p:guide orient="horz" pos="2160"/>
        <p:guide pos="3840"/>
      </p:guideLst>
    </p:cSldViewPr>
  </p:slideViewPr>
  <p:outlineViewPr>
    <p:cViewPr>
      <p:scale>
        <a:sx n="33" d="100"/>
        <a:sy n="33" d="100"/>
      </p:scale>
      <p:origin x="3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2F62D-31F4-44A2-B8BC-3E8347277991}" type="doc">
      <dgm:prSet loTypeId="urn:microsoft.com/office/officeart/2005/8/layout/hProcess9" loCatId="process" qsTypeId="urn:microsoft.com/office/officeart/2005/8/quickstyle/3d9" qsCatId="3D" csTypeId="urn:microsoft.com/office/officeart/2005/8/colors/accent2_2" csCatId="accent2" phldr="1"/>
      <dgm:spPr/>
    </dgm:pt>
    <dgm:pt modelId="{BDC5E4B6-A6E6-4130-AA96-4AEBEDCC9D6E}">
      <dgm:prSet phldrT="[Text]" custT="1"/>
      <dgm:spPr/>
      <dgm:t>
        <a:bodyPr/>
        <a:lstStyle/>
        <a:p>
          <a:r>
            <a:rPr lang="en-US" sz="1600" b="1" dirty="0"/>
            <a:t>Outcome 1: </a:t>
          </a:r>
          <a:r>
            <a:rPr lang="en-US" sz="1600" dirty="0"/>
            <a:t>Methodological Framework</a:t>
          </a:r>
          <a:endParaRPr lang="el-GR" sz="1600" dirty="0"/>
        </a:p>
      </dgm:t>
    </dgm:pt>
    <dgm:pt modelId="{976FC0DE-6A89-4838-BE81-44E9D71BF0DF}" type="parTrans" cxnId="{84F4EE72-B567-41D9-9CD0-6146FA070D52}">
      <dgm:prSet/>
      <dgm:spPr/>
      <dgm:t>
        <a:bodyPr/>
        <a:lstStyle/>
        <a:p>
          <a:endParaRPr lang="el-GR"/>
        </a:p>
      </dgm:t>
    </dgm:pt>
    <dgm:pt modelId="{4D44098F-FA73-4F58-A077-4773EB9476E6}" type="sibTrans" cxnId="{84F4EE72-B567-41D9-9CD0-6146FA070D52}">
      <dgm:prSet/>
      <dgm:spPr/>
      <dgm:t>
        <a:bodyPr/>
        <a:lstStyle/>
        <a:p>
          <a:endParaRPr lang="el-GR"/>
        </a:p>
      </dgm:t>
    </dgm:pt>
    <dgm:pt modelId="{69525691-2196-4F40-A8DE-B85416CD9184}">
      <dgm:prSet phldrT="[Text]" custT="1"/>
      <dgm:spPr/>
      <dgm:t>
        <a:bodyPr/>
        <a:lstStyle/>
        <a:p>
          <a:r>
            <a:rPr lang="en-US" sz="1600" b="1" dirty="0"/>
            <a:t>Outcome 2: </a:t>
          </a:r>
          <a:r>
            <a:rPr lang="en-US" sz="1600" dirty="0"/>
            <a:t>Roadmap</a:t>
          </a:r>
          <a:endParaRPr lang="el-GR" sz="1600" dirty="0"/>
        </a:p>
      </dgm:t>
    </dgm:pt>
    <dgm:pt modelId="{57034911-1366-46E9-81FF-C735EA2A7C18}" type="parTrans" cxnId="{001F054A-A11D-4351-B36D-097E265F274F}">
      <dgm:prSet/>
      <dgm:spPr/>
      <dgm:t>
        <a:bodyPr/>
        <a:lstStyle/>
        <a:p>
          <a:endParaRPr lang="el-GR"/>
        </a:p>
      </dgm:t>
    </dgm:pt>
    <dgm:pt modelId="{A682A610-3EC7-4B9B-9367-05C38DE6C62A}" type="sibTrans" cxnId="{001F054A-A11D-4351-B36D-097E265F274F}">
      <dgm:prSet/>
      <dgm:spPr/>
      <dgm:t>
        <a:bodyPr/>
        <a:lstStyle/>
        <a:p>
          <a:endParaRPr lang="el-GR"/>
        </a:p>
      </dgm:t>
    </dgm:pt>
    <dgm:pt modelId="{9195B79B-1ED3-40A6-ACE9-7C1C6695D361}">
      <dgm:prSet phldrT="[Text]" custT="1"/>
      <dgm:spPr/>
      <dgm:t>
        <a:bodyPr/>
        <a:lstStyle/>
        <a:p>
          <a:r>
            <a:rPr lang="en-US" sz="1600" b="1" dirty="0"/>
            <a:t>Outcome 3:</a:t>
          </a:r>
          <a:r>
            <a:rPr lang="en-US" sz="1600" dirty="0"/>
            <a:t> </a:t>
          </a:r>
          <a:r>
            <a:rPr lang="en-US" sz="1600" dirty="0" smtClean="0"/>
            <a:t>   First </a:t>
          </a:r>
          <a:r>
            <a:rPr lang="en-US" sz="1600" dirty="0"/>
            <a:t>instantiation of the Governance model </a:t>
          </a:r>
          <a:endParaRPr lang="el-GR" sz="1600" dirty="0"/>
        </a:p>
      </dgm:t>
    </dgm:pt>
    <dgm:pt modelId="{304D8616-592F-4C1F-B543-7DD377A718AC}" type="parTrans" cxnId="{C2CBD06C-3BE3-4873-9097-6A091530D66E}">
      <dgm:prSet/>
      <dgm:spPr/>
      <dgm:t>
        <a:bodyPr/>
        <a:lstStyle/>
        <a:p>
          <a:endParaRPr lang="el-GR"/>
        </a:p>
      </dgm:t>
    </dgm:pt>
    <dgm:pt modelId="{ECF554A6-8C54-4BC8-AFCB-4CD16CB8741E}" type="sibTrans" cxnId="{C2CBD06C-3BE3-4873-9097-6A091530D66E}">
      <dgm:prSet/>
      <dgm:spPr/>
      <dgm:t>
        <a:bodyPr/>
        <a:lstStyle/>
        <a:p>
          <a:endParaRPr lang="el-GR"/>
        </a:p>
      </dgm:t>
    </dgm:pt>
    <dgm:pt modelId="{21468D30-AB62-4179-917A-9F293859555B}" type="pres">
      <dgm:prSet presAssocID="{F202F62D-31F4-44A2-B8BC-3E8347277991}" presName="CompostProcess" presStyleCnt="0">
        <dgm:presLayoutVars>
          <dgm:dir/>
          <dgm:resizeHandles val="exact"/>
        </dgm:presLayoutVars>
      </dgm:prSet>
      <dgm:spPr/>
    </dgm:pt>
    <dgm:pt modelId="{A5A371F0-7147-4659-9684-B9869C472181}" type="pres">
      <dgm:prSet presAssocID="{F202F62D-31F4-44A2-B8BC-3E8347277991}" presName="arrow" presStyleLbl="bgShp" presStyleIdx="0" presStyleCnt="1"/>
      <dgm:spPr/>
    </dgm:pt>
    <dgm:pt modelId="{166CF14B-00BA-45CD-A25E-EA5FC56D81E4}" type="pres">
      <dgm:prSet presAssocID="{F202F62D-31F4-44A2-B8BC-3E8347277991}" presName="linearProcess" presStyleCnt="0"/>
      <dgm:spPr/>
    </dgm:pt>
    <dgm:pt modelId="{43900940-3DD2-4081-A727-2A8869DFC909}" type="pres">
      <dgm:prSet presAssocID="{BDC5E4B6-A6E6-4130-AA96-4AEBEDCC9D6E}" presName="textNode" presStyleLbl="node1" presStyleIdx="0" presStyleCnt="3" custLinFactNeighborX="-4104">
        <dgm:presLayoutVars>
          <dgm:bulletEnabled val="1"/>
        </dgm:presLayoutVars>
      </dgm:prSet>
      <dgm:spPr/>
      <dgm:t>
        <a:bodyPr/>
        <a:lstStyle/>
        <a:p>
          <a:endParaRPr lang="el-GR"/>
        </a:p>
      </dgm:t>
    </dgm:pt>
    <dgm:pt modelId="{DB089B62-A773-4986-AE17-D5F35297C2B9}" type="pres">
      <dgm:prSet presAssocID="{4D44098F-FA73-4F58-A077-4773EB9476E6}" presName="sibTrans" presStyleCnt="0"/>
      <dgm:spPr/>
    </dgm:pt>
    <dgm:pt modelId="{EB3D76DC-2409-4DA2-B968-342F4F64EF45}" type="pres">
      <dgm:prSet presAssocID="{69525691-2196-4F40-A8DE-B85416CD9184}" presName="textNode" presStyleLbl="node1" presStyleIdx="1" presStyleCnt="3">
        <dgm:presLayoutVars>
          <dgm:bulletEnabled val="1"/>
        </dgm:presLayoutVars>
      </dgm:prSet>
      <dgm:spPr/>
      <dgm:t>
        <a:bodyPr/>
        <a:lstStyle/>
        <a:p>
          <a:endParaRPr lang="el-GR"/>
        </a:p>
      </dgm:t>
    </dgm:pt>
    <dgm:pt modelId="{06C984DC-BB65-409D-A9D7-2AC075D65929}" type="pres">
      <dgm:prSet presAssocID="{A682A610-3EC7-4B9B-9367-05C38DE6C62A}" presName="sibTrans" presStyleCnt="0"/>
      <dgm:spPr/>
    </dgm:pt>
    <dgm:pt modelId="{DE69E988-5AED-4B77-BB78-6E9DEE6812AA}" type="pres">
      <dgm:prSet presAssocID="{9195B79B-1ED3-40A6-ACE9-7C1C6695D361}" presName="textNode" presStyleLbl="node1" presStyleIdx="2" presStyleCnt="3">
        <dgm:presLayoutVars>
          <dgm:bulletEnabled val="1"/>
        </dgm:presLayoutVars>
      </dgm:prSet>
      <dgm:spPr/>
      <dgm:t>
        <a:bodyPr/>
        <a:lstStyle/>
        <a:p>
          <a:endParaRPr lang="el-GR"/>
        </a:p>
      </dgm:t>
    </dgm:pt>
  </dgm:ptLst>
  <dgm:cxnLst>
    <dgm:cxn modelId="{6A6D7EA4-5B68-40E8-BF9B-10A58692BE74}" type="presOf" srcId="{69525691-2196-4F40-A8DE-B85416CD9184}" destId="{EB3D76DC-2409-4DA2-B968-342F4F64EF45}" srcOrd="0" destOrd="0" presId="urn:microsoft.com/office/officeart/2005/8/layout/hProcess9"/>
    <dgm:cxn modelId="{0F948099-0B78-4FB1-8D95-0E1C6B5526C0}" type="presOf" srcId="{9195B79B-1ED3-40A6-ACE9-7C1C6695D361}" destId="{DE69E988-5AED-4B77-BB78-6E9DEE6812AA}" srcOrd="0" destOrd="0" presId="urn:microsoft.com/office/officeart/2005/8/layout/hProcess9"/>
    <dgm:cxn modelId="{84F4EE72-B567-41D9-9CD0-6146FA070D52}" srcId="{F202F62D-31F4-44A2-B8BC-3E8347277991}" destId="{BDC5E4B6-A6E6-4130-AA96-4AEBEDCC9D6E}" srcOrd="0" destOrd="0" parTransId="{976FC0DE-6A89-4838-BE81-44E9D71BF0DF}" sibTransId="{4D44098F-FA73-4F58-A077-4773EB9476E6}"/>
    <dgm:cxn modelId="{F3F7BC7A-3143-4E82-A218-9B3013C316CB}" type="presOf" srcId="{BDC5E4B6-A6E6-4130-AA96-4AEBEDCC9D6E}" destId="{43900940-3DD2-4081-A727-2A8869DFC909}" srcOrd="0" destOrd="0" presId="urn:microsoft.com/office/officeart/2005/8/layout/hProcess9"/>
    <dgm:cxn modelId="{001F054A-A11D-4351-B36D-097E265F274F}" srcId="{F202F62D-31F4-44A2-B8BC-3E8347277991}" destId="{69525691-2196-4F40-A8DE-B85416CD9184}" srcOrd="1" destOrd="0" parTransId="{57034911-1366-46E9-81FF-C735EA2A7C18}" sibTransId="{A682A610-3EC7-4B9B-9367-05C38DE6C62A}"/>
    <dgm:cxn modelId="{F03714CE-91B5-4DEA-8CEC-9A95FEDD6903}" type="presOf" srcId="{F202F62D-31F4-44A2-B8BC-3E8347277991}" destId="{21468D30-AB62-4179-917A-9F293859555B}" srcOrd="0" destOrd="0" presId="urn:microsoft.com/office/officeart/2005/8/layout/hProcess9"/>
    <dgm:cxn modelId="{C2CBD06C-3BE3-4873-9097-6A091530D66E}" srcId="{F202F62D-31F4-44A2-B8BC-3E8347277991}" destId="{9195B79B-1ED3-40A6-ACE9-7C1C6695D361}" srcOrd="2" destOrd="0" parTransId="{304D8616-592F-4C1F-B543-7DD377A718AC}" sibTransId="{ECF554A6-8C54-4BC8-AFCB-4CD16CB8741E}"/>
    <dgm:cxn modelId="{47A550B4-76F6-4FB0-900F-0B29E97A147A}" type="presParOf" srcId="{21468D30-AB62-4179-917A-9F293859555B}" destId="{A5A371F0-7147-4659-9684-B9869C472181}" srcOrd="0" destOrd="0" presId="urn:microsoft.com/office/officeart/2005/8/layout/hProcess9"/>
    <dgm:cxn modelId="{22D9FA1A-016C-44D5-B4C4-B7AB6179512D}" type="presParOf" srcId="{21468D30-AB62-4179-917A-9F293859555B}" destId="{166CF14B-00BA-45CD-A25E-EA5FC56D81E4}" srcOrd="1" destOrd="0" presId="urn:microsoft.com/office/officeart/2005/8/layout/hProcess9"/>
    <dgm:cxn modelId="{E9B4CB59-DC89-4531-B255-7150543163A6}" type="presParOf" srcId="{166CF14B-00BA-45CD-A25E-EA5FC56D81E4}" destId="{43900940-3DD2-4081-A727-2A8869DFC909}" srcOrd="0" destOrd="0" presId="urn:microsoft.com/office/officeart/2005/8/layout/hProcess9"/>
    <dgm:cxn modelId="{7927953B-5E8C-4326-BF34-E71B5A0A9A2A}" type="presParOf" srcId="{166CF14B-00BA-45CD-A25E-EA5FC56D81E4}" destId="{DB089B62-A773-4986-AE17-D5F35297C2B9}" srcOrd="1" destOrd="0" presId="urn:microsoft.com/office/officeart/2005/8/layout/hProcess9"/>
    <dgm:cxn modelId="{E2F0B72D-C400-4615-9A87-8094347103FA}" type="presParOf" srcId="{166CF14B-00BA-45CD-A25E-EA5FC56D81E4}" destId="{EB3D76DC-2409-4DA2-B968-342F4F64EF45}" srcOrd="2" destOrd="0" presId="urn:microsoft.com/office/officeart/2005/8/layout/hProcess9"/>
    <dgm:cxn modelId="{ADEF2273-6BB8-48D7-9A1F-64BD9F81104C}" type="presParOf" srcId="{166CF14B-00BA-45CD-A25E-EA5FC56D81E4}" destId="{06C984DC-BB65-409D-A9D7-2AC075D65929}" srcOrd="3" destOrd="0" presId="urn:microsoft.com/office/officeart/2005/8/layout/hProcess9"/>
    <dgm:cxn modelId="{B2CD6C23-6177-43B0-8985-61F993EF4586}" type="presParOf" srcId="{166CF14B-00BA-45CD-A25E-EA5FC56D81E4}" destId="{DE69E988-5AED-4B77-BB78-6E9DEE6812A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1A935-A2CB-46C8-B60C-4ADB72B0E536}" type="doc">
      <dgm:prSet loTypeId="urn:microsoft.com/office/officeart/2005/8/layout/hProcess9" loCatId="process" qsTypeId="urn:microsoft.com/office/officeart/2005/8/quickstyle/simple1" qsCatId="simple" csTypeId="urn:microsoft.com/office/officeart/2005/8/colors/colorful1" csCatId="colorful" phldr="1"/>
      <dgm:spPr/>
    </dgm:pt>
    <dgm:pt modelId="{E012B976-7F46-4C41-BD8C-28D9AC22DAEC}">
      <dgm:prSet phldrT="[Text]"/>
      <dgm:spPr/>
      <dgm:t>
        <a:bodyPr/>
        <a:lstStyle/>
        <a:p>
          <a:r>
            <a:rPr lang="en-US"/>
            <a:t>2. CISE Governance Methodological Framework </a:t>
          </a:r>
          <a:endParaRPr lang="el-GR"/>
        </a:p>
      </dgm:t>
    </dgm:pt>
    <dgm:pt modelId="{0D8E3843-0B6F-4453-9A16-23096EF7A761}" type="parTrans" cxnId="{6B78C8B1-4006-4A66-8FEA-EFEDFC221999}">
      <dgm:prSet/>
      <dgm:spPr/>
      <dgm:t>
        <a:bodyPr/>
        <a:lstStyle/>
        <a:p>
          <a:endParaRPr lang="el-GR"/>
        </a:p>
      </dgm:t>
    </dgm:pt>
    <dgm:pt modelId="{300B8402-50BA-439B-8872-DE1F4E95F8F2}" type="sibTrans" cxnId="{6B78C8B1-4006-4A66-8FEA-EFEDFC221999}">
      <dgm:prSet/>
      <dgm:spPr/>
      <dgm:t>
        <a:bodyPr/>
        <a:lstStyle/>
        <a:p>
          <a:endParaRPr lang="el-GR"/>
        </a:p>
      </dgm:t>
    </dgm:pt>
    <dgm:pt modelId="{D87DC3F6-F439-4BFA-A30F-56B9D4145ED2}">
      <dgm:prSet phldrT="[Text]"/>
      <dgm:spPr/>
      <dgm:t>
        <a:bodyPr/>
        <a:lstStyle/>
        <a:p>
          <a:r>
            <a:rPr lang="en-US" dirty="0"/>
            <a:t>3. CISE Governance Processes definition</a:t>
          </a:r>
          <a:endParaRPr lang="el-GR" dirty="0"/>
        </a:p>
      </dgm:t>
    </dgm:pt>
    <dgm:pt modelId="{E2E2D1BF-E6DB-4BAF-A8A5-841B6742F797}" type="parTrans" cxnId="{C82CA7A9-7854-4D64-A4BE-6C04F475CAA0}">
      <dgm:prSet/>
      <dgm:spPr/>
      <dgm:t>
        <a:bodyPr/>
        <a:lstStyle/>
        <a:p>
          <a:endParaRPr lang="el-GR"/>
        </a:p>
      </dgm:t>
    </dgm:pt>
    <dgm:pt modelId="{5A19AFE1-E8D3-4B44-8BA4-D45344E5FD0A}" type="sibTrans" cxnId="{C82CA7A9-7854-4D64-A4BE-6C04F475CAA0}">
      <dgm:prSet/>
      <dgm:spPr/>
      <dgm:t>
        <a:bodyPr/>
        <a:lstStyle/>
        <a:p>
          <a:endParaRPr lang="el-GR"/>
        </a:p>
      </dgm:t>
    </dgm:pt>
    <dgm:pt modelId="{56D254A5-9562-4655-915F-D763577EAB93}">
      <dgm:prSet/>
      <dgm:spPr/>
      <dgm:t>
        <a:bodyPr/>
        <a:lstStyle/>
        <a:p>
          <a:r>
            <a:rPr lang="en-US" dirty="0"/>
            <a:t>4. CISE Governance structure, roles and </a:t>
          </a:r>
          <a:r>
            <a:rPr lang="en-US" dirty="0" smtClean="0"/>
            <a:t>responsibilities </a:t>
          </a:r>
          <a:endParaRPr lang="el-GR" dirty="0"/>
        </a:p>
      </dgm:t>
    </dgm:pt>
    <dgm:pt modelId="{F6D7BBEB-7D4B-43EB-B576-5987E7C429E6}" type="parTrans" cxnId="{8B90D207-D79B-4A96-B988-F1866E2443CB}">
      <dgm:prSet/>
      <dgm:spPr/>
      <dgm:t>
        <a:bodyPr/>
        <a:lstStyle/>
        <a:p>
          <a:endParaRPr lang="el-GR"/>
        </a:p>
      </dgm:t>
    </dgm:pt>
    <dgm:pt modelId="{9D8E02CB-D8C2-4ECB-81CC-7988B4C4E90F}" type="sibTrans" cxnId="{8B90D207-D79B-4A96-B988-F1866E2443CB}">
      <dgm:prSet/>
      <dgm:spPr/>
      <dgm:t>
        <a:bodyPr/>
        <a:lstStyle/>
        <a:p>
          <a:endParaRPr lang="el-GR"/>
        </a:p>
      </dgm:t>
    </dgm:pt>
    <dgm:pt modelId="{99469E81-3144-46B3-A89D-C41B29A43E8B}">
      <dgm:prSet phldrT="[Text]"/>
      <dgm:spPr/>
      <dgm:t>
        <a:bodyPr/>
        <a:lstStyle/>
        <a:p>
          <a:r>
            <a:rPr lang="en-US"/>
            <a:t>1. CISE Strategy </a:t>
          </a:r>
          <a:endParaRPr lang="el-GR"/>
        </a:p>
      </dgm:t>
    </dgm:pt>
    <dgm:pt modelId="{76A6A9FF-5D2E-4982-B1E9-157794E37F86}" type="sibTrans" cxnId="{9BC1A366-E7D9-4169-ADC2-2F07FBFF4F6F}">
      <dgm:prSet/>
      <dgm:spPr/>
      <dgm:t>
        <a:bodyPr/>
        <a:lstStyle/>
        <a:p>
          <a:endParaRPr lang="el-GR"/>
        </a:p>
      </dgm:t>
    </dgm:pt>
    <dgm:pt modelId="{8B2DEAA9-B33B-4D07-AF3A-87AFBD55C238}" type="parTrans" cxnId="{9BC1A366-E7D9-4169-ADC2-2F07FBFF4F6F}">
      <dgm:prSet/>
      <dgm:spPr/>
      <dgm:t>
        <a:bodyPr/>
        <a:lstStyle/>
        <a:p>
          <a:endParaRPr lang="el-GR"/>
        </a:p>
      </dgm:t>
    </dgm:pt>
    <dgm:pt modelId="{BD23941F-2412-46AD-8121-4C95E941449D}" type="pres">
      <dgm:prSet presAssocID="{8981A935-A2CB-46C8-B60C-4ADB72B0E536}" presName="CompostProcess" presStyleCnt="0">
        <dgm:presLayoutVars>
          <dgm:dir/>
          <dgm:resizeHandles val="exact"/>
        </dgm:presLayoutVars>
      </dgm:prSet>
      <dgm:spPr/>
    </dgm:pt>
    <dgm:pt modelId="{2CD65786-40DD-4DE5-9B2A-CA7FEA1B6700}" type="pres">
      <dgm:prSet presAssocID="{8981A935-A2CB-46C8-B60C-4ADB72B0E536}" presName="arrow" presStyleLbl="bgShp" presStyleIdx="0" presStyleCnt="1" custScaleX="82321" custLinFactY="62954" custLinFactNeighborX="-5473" custLinFactNeighborY="100000"/>
      <dgm:spPr/>
    </dgm:pt>
    <dgm:pt modelId="{82C71768-E229-4143-8225-9CCF505E2651}" type="pres">
      <dgm:prSet presAssocID="{8981A935-A2CB-46C8-B60C-4ADB72B0E536}" presName="linearProcess" presStyleCnt="0"/>
      <dgm:spPr/>
    </dgm:pt>
    <dgm:pt modelId="{C7134520-35EA-431A-B400-CEC7CD7E8E48}" type="pres">
      <dgm:prSet presAssocID="{99469E81-3144-46B3-A89D-C41B29A43E8B}" presName="textNode" presStyleLbl="node1" presStyleIdx="0" presStyleCnt="4">
        <dgm:presLayoutVars>
          <dgm:bulletEnabled val="1"/>
        </dgm:presLayoutVars>
      </dgm:prSet>
      <dgm:spPr/>
      <dgm:t>
        <a:bodyPr/>
        <a:lstStyle/>
        <a:p>
          <a:endParaRPr lang="el-GR"/>
        </a:p>
      </dgm:t>
    </dgm:pt>
    <dgm:pt modelId="{7713E9F9-8EE6-4746-A7DD-0613F554D834}" type="pres">
      <dgm:prSet presAssocID="{76A6A9FF-5D2E-4982-B1E9-157794E37F86}" presName="sibTrans" presStyleCnt="0"/>
      <dgm:spPr/>
    </dgm:pt>
    <dgm:pt modelId="{C024AC24-219E-42C0-94D3-7AE4674286E9}" type="pres">
      <dgm:prSet presAssocID="{E012B976-7F46-4C41-BD8C-28D9AC22DAEC}" presName="textNode" presStyleLbl="node1" presStyleIdx="1" presStyleCnt="4">
        <dgm:presLayoutVars>
          <dgm:bulletEnabled val="1"/>
        </dgm:presLayoutVars>
      </dgm:prSet>
      <dgm:spPr/>
      <dgm:t>
        <a:bodyPr/>
        <a:lstStyle/>
        <a:p>
          <a:endParaRPr lang="el-GR"/>
        </a:p>
      </dgm:t>
    </dgm:pt>
    <dgm:pt modelId="{1AEBE0AD-E79F-437E-B569-392EB4882116}" type="pres">
      <dgm:prSet presAssocID="{300B8402-50BA-439B-8872-DE1F4E95F8F2}" presName="sibTrans" presStyleCnt="0"/>
      <dgm:spPr/>
    </dgm:pt>
    <dgm:pt modelId="{D09E94CC-4F5B-4F0D-AD50-B7B5E3D685A9}" type="pres">
      <dgm:prSet presAssocID="{D87DC3F6-F439-4BFA-A30F-56B9D4145ED2}" presName="textNode" presStyleLbl="node1" presStyleIdx="2" presStyleCnt="4">
        <dgm:presLayoutVars>
          <dgm:bulletEnabled val="1"/>
        </dgm:presLayoutVars>
      </dgm:prSet>
      <dgm:spPr/>
      <dgm:t>
        <a:bodyPr/>
        <a:lstStyle/>
        <a:p>
          <a:endParaRPr lang="el-GR"/>
        </a:p>
      </dgm:t>
    </dgm:pt>
    <dgm:pt modelId="{0909C408-9FE3-4EAF-8F12-0D8CF1A236FF}" type="pres">
      <dgm:prSet presAssocID="{5A19AFE1-E8D3-4B44-8BA4-D45344E5FD0A}" presName="sibTrans" presStyleCnt="0"/>
      <dgm:spPr/>
    </dgm:pt>
    <dgm:pt modelId="{B5B1C40F-386A-4F71-9A0F-ECD58BDD5A9F}" type="pres">
      <dgm:prSet presAssocID="{56D254A5-9562-4655-915F-D763577EAB93}" presName="textNode" presStyleLbl="node1" presStyleIdx="3" presStyleCnt="4">
        <dgm:presLayoutVars>
          <dgm:bulletEnabled val="1"/>
        </dgm:presLayoutVars>
      </dgm:prSet>
      <dgm:spPr/>
      <dgm:t>
        <a:bodyPr/>
        <a:lstStyle/>
        <a:p>
          <a:endParaRPr lang="el-GR"/>
        </a:p>
      </dgm:t>
    </dgm:pt>
  </dgm:ptLst>
  <dgm:cxnLst>
    <dgm:cxn modelId="{ED927E80-E205-4662-B1C8-21FD2D47B0C6}" type="presOf" srcId="{8981A935-A2CB-46C8-B60C-4ADB72B0E536}" destId="{BD23941F-2412-46AD-8121-4C95E941449D}" srcOrd="0" destOrd="0" presId="urn:microsoft.com/office/officeart/2005/8/layout/hProcess9"/>
    <dgm:cxn modelId="{8B90D207-D79B-4A96-B988-F1866E2443CB}" srcId="{8981A935-A2CB-46C8-B60C-4ADB72B0E536}" destId="{56D254A5-9562-4655-915F-D763577EAB93}" srcOrd="3" destOrd="0" parTransId="{F6D7BBEB-7D4B-43EB-B576-5987E7C429E6}" sibTransId="{9D8E02CB-D8C2-4ECB-81CC-7988B4C4E90F}"/>
    <dgm:cxn modelId="{FB2C08DB-F49D-4342-A382-506E8DB70F70}" type="presOf" srcId="{E012B976-7F46-4C41-BD8C-28D9AC22DAEC}" destId="{C024AC24-219E-42C0-94D3-7AE4674286E9}" srcOrd="0" destOrd="0" presId="urn:microsoft.com/office/officeart/2005/8/layout/hProcess9"/>
    <dgm:cxn modelId="{7DBAEC6B-4848-49C1-890D-A0CF6DF249BD}" type="presOf" srcId="{56D254A5-9562-4655-915F-D763577EAB93}" destId="{B5B1C40F-386A-4F71-9A0F-ECD58BDD5A9F}" srcOrd="0" destOrd="0" presId="urn:microsoft.com/office/officeart/2005/8/layout/hProcess9"/>
    <dgm:cxn modelId="{9BC1A366-E7D9-4169-ADC2-2F07FBFF4F6F}" srcId="{8981A935-A2CB-46C8-B60C-4ADB72B0E536}" destId="{99469E81-3144-46B3-A89D-C41B29A43E8B}" srcOrd="0" destOrd="0" parTransId="{8B2DEAA9-B33B-4D07-AF3A-87AFBD55C238}" sibTransId="{76A6A9FF-5D2E-4982-B1E9-157794E37F86}"/>
    <dgm:cxn modelId="{EA20D4F0-5982-42E0-8781-0E3E62C30B79}" type="presOf" srcId="{99469E81-3144-46B3-A89D-C41B29A43E8B}" destId="{C7134520-35EA-431A-B400-CEC7CD7E8E48}" srcOrd="0" destOrd="0" presId="urn:microsoft.com/office/officeart/2005/8/layout/hProcess9"/>
    <dgm:cxn modelId="{75C6B3D5-CEEF-4FA6-B0E4-1830A9AB419F}" type="presOf" srcId="{D87DC3F6-F439-4BFA-A30F-56B9D4145ED2}" destId="{D09E94CC-4F5B-4F0D-AD50-B7B5E3D685A9}" srcOrd="0" destOrd="0" presId="urn:microsoft.com/office/officeart/2005/8/layout/hProcess9"/>
    <dgm:cxn modelId="{6B78C8B1-4006-4A66-8FEA-EFEDFC221999}" srcId="{8981A935-A2CB-46C8-B60C-4ADB72B0E536}" destId="{E012B976-7F46-4C41-BD8C-28D9AC22DAEC}" srcOrd="1" destOrd="0" parTransId="{0D8E3843-0B6F-4453-9A16-23096EF7A761}" sibTransId="{300B8402-50BA-439B-8872-DE1F4E95F8F2}"/>
    <dgm:cxn modelId="{C82CA7A9-7854-4D64-A4BE-6C04F475CAA0}" srcId="{8981A935-A2CB-46C8-B60C-4ADB72B0E536}" destId="{D87DC3F6-F439-4BFA-A30F-56B9D4145ED2}" srcOrd="2" destOrd="0" parTransId="{E2E2D1BF-E6DB-4BAF-A8A5-841B6742F797}" sibTransId="{5A19AFE1-E8D3-4B44-8BA4-D45344E5FD0A}"/>
    <dgm:cxn modelId="{B8860D36-5818-49F5-AEAB-8AAB3C83717C}" type="presParOf" srcId="{BD23941F-2412-46AD-8121-4C95E941449D}" destId="{2CD65786-40DD-4DE5-9B2A-CA7FEA1B6700}" srcOrd="0" destOrd="0" presId="urn:microsoft.com/office/officeart/2005/8/layout/hProcess9"/>
    <dgm:cxn modelId="{711C5F51-C446-4DD6-A852-AE2E0DDDF5C9}" type="presParOf" srcId="{BD23941F-2412-46AD-8121-4C95E941449D}" destId="{82C71768-E229-4143-8225-9CCF505E2651}" srcOrd="1" destOrd="0" presId="urn:microsoft.com/office/officeart/2005/8/layout/hProcess9"/>
    <dgm:cxn modelId="{5BA7AC83-4A7B-4570-9A3D-49AAABA87B6B}" type="presParOf" srcId="{82C71768-E229-4143-8225-9CCF505E2651}" destId="{C7134520-35EA-431A-B400-CEC7CD7E8E48}" srcOrd="0" destOrd="0" presId="urn:microsoft.com/office/officeart/2005/8/layout/hProcess9"/>
    <dgm:cxn modelId="{EF8C56EF-00DA-41AA-93E6-D24F85FD156B}" type="presParOf" srcId="{82C71768-E229-4143-8225-9CCF505E2651}" destId="{7713E9F9-8EE6-4746-A7DD-0613F554D834}" srcOrd="1" destOrd="0" presId="urn:microsoft.com/office/officeart/2005/8/layout/hProcess9"/>
    <dgm:cxn modelId="{678658D9-318C-405E-8716-4D77AE709D9C}" type="presParOf" srcId="{82C71768-E229-4143-8225-9CCF505E2651}" destId="{C024AC24-219E-42C0-94D3-7AE4674286E9}" srcOrd="2" destOrd="0" presId="urn:microsoft.com/office/officeart/2005/8/layout/hProcess9"/>
    <dgm:cxn modelId="{F9BEE801-57AA-418D-8593-FA5B70D4D8B3}" type="presParOf" srcId="{82C71768-E229-4143-8225-9CCF505E2651}" destId="{1AEBE0AD-E79F-437E-B569-392EB4882116}" srcOrd="3" destOrd="0" presId="urn:microsoft.com/office/officeart/2005/8/layout/hProcess9"/>
    <dgm:cxn modelId="{E894A425-C2BD-4D65-9B2B-18F71779EBA6}" type="presParOf" srcId="{82C71768-E229-4143-8225-9CCF505E2651}" destId="{D09E94CC-4F5B-4F0D-AD50-B7B5E3D685A9}" srcOrd="4" destOrd="0" presId="urn:microsoft.com/office/officeart/2005/8/layout/hProcess9"/>
    <dgm:cxn modelId="{A163021B-9702-4BD3-A814-C119A90E3F4C}" type="presParOf" srcId="{82C71768-E229-4143-8225-9CCF505E2651}" destId="{0909C408-9FE3-4EAF-8F12-0D8CF1A236FF}" srcOrd="5" destOrd="0" presId="urn:microsoft.com/office/officeart/2005/8/layout/hProcess9"/>
    <dgm:cxn modelId="{46C35CC8-BCCB-4431-BABF-2AC1C10BCEBA}" type="presParOf" srcId="{82C71768-E229-4143-8225-9CCF505E2651}" destId="{B5B1C40F-386A-4F71-9A0F-ECD58BDD5A9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81A935-A2CB-46C8-B60C-4ADB72B0E536}" type="doc">
      <dgm:prSet loTypeId="urn:microsoft.com/office/officeart/2005/8/layout/hProcess9" loCatId="process" qsTypeId="urn:microsoft.com/office/officeart/2005/8/quickstyle/simple1" qsCatId="simple" csTypeId="urn:microsoft.com/office/officeart/2005/8/colors/colorful1" csCatId="colorful" phldr="1"/>
      <dgm:spPr/>
    </dgm:pt>
    <dgm:pt modelId="{E012B976-7F46-4C41-BD8C-28D9AC22DAEC}">
      <dgm:prSet phldrT="[Text]" custT="1"/>
      <dgm:spPr>
        <a:xfrm>
          <a:off x="1437871" y="536345"/>
          <a:ext cx="1366695" cy="715127"/>
        </a:xfrm>
        <a:solidFill>
          <a:schemeClr val="accent6"/>
        </a:solidFill>
        <a:ln w="25400" cap="flat" cmpd="sng" algn="ctr">
          <a:solidFill>
            <a:sysClr val="window" lastClr="FFFFFF">
              <a:hueOff val="0"/>
              <a:satOff val="0"/>
              <a:lumOff val="0"/>
              <a:alphaOff val="0"/>
            </a:sysClr>
          </a:solidFill>
          <a:prstDash val="solid"/>
        </a:ln>
        <a:effectLst/>
      </dgm:spPr>
      <dgm:t>
        <a:bodyPr/>
        <a:lstStyle/>
        <a:p>
          <a:r>
            <a:rPr lang="en-US" sz="1300" dirty="0">
              <a:solidFill>
                <a:sysClr val="window" lastClr="FFFFFF"/>
              </a:solidFill>
              <a:latin typeface="Calibri"/>
              <a:ea typeface="+mn-ea"/>
              <a:cs typeface="+mn-cs"/>
            </a:rPr>
            <a:t>6. Possible Governance Models for CISE</a:t>
          </a:r>
          <a:endParaRPr lang="el-GR" sz="1300" dirty="0">
            <a:solidFill>
              <a:sysClr val="window" lastClr="FFFFFF"/>
            </a:solidFill>
            <a:latin typeface="Calibri"/>
            <a:ea typeface="+mn-ea"/>
            <a:cs typeface="+mn-cs"/>
          </a:endParaRPr>
        </a:p>
      </dgm:t>
    </dgm:pt>
    <dgm:pt modelId="{300B8402-50BA-439B-8872-DE1F4E95F8F2}" type="sibTrans" cxnId="{6B78C8B1-4006-4A66-8FEA-EFEDFC221999}">
      <dgm:prSet/>
      <dgm:spPr/>
      <dgm:t>
        <a:bodyPr/>
        <a:lstStyle/>
        <a:p>
          <a:endParaRPr lang="el-GR"/>
        </a:p>
      </dgm:t>
    </dgm:pt>
    <dgm:pt modelId="{0D8E3843-0B6F-4453-9A16-23096EF7A761}" type="parTrans" cxnId="{6B78C8B1-4006-4A66-8FEA-EFEDFC221999}">
      <dgm:prSet/>
      <dgm:spPr/>
      <dgm:t>
        <a:bodyPr/>
        <a:lstStyle/>
        <a:p>
          <a:endParaRPr lang="el-GR"/>
        </a:p>
      </dgm:t>
    </dgm:pt>
    <dgm:pt modelId="{590890E5-58B0-42C5-BED5-40C1CD888884}">
      <dgm:prSet/>
      <dgm:spPr>
        <a:solidFill>
          <a:schemeClr val="tx2"/>
        </a:solidFill>
      </dgm:spPr>
      <dgm:t>
        <a:bodyPr/>
        <a:lstStyle/>
        <a:p>
          <a:r>
            <a:rPr lang="en-US" dirty="0">
              <a:solidFill>
                <a:sysClr val="window" lastClr="FFFFFF"/>
              </a:solidFill>
              <a:latin typeface="Calibri"/>
              <a:ea typeface="+mn-ea"/>
              <a:cs typeface="+mn-cs"/>
            </a:rPr>
            <a:t>5. Survey of the existing Governance Models of International &amp; European maritime structures</a:t>
          </a:r>
          <a:endParaRPr lang="el-GR" dirty="0">
            <a:solidFill>
              <a:sysClr val="window" lastClr="FFFFFF"/>
            </a:solidFill>
            <a:latin typeface="Calibri"/>
            <a:ea typeface="+mn-ea"/>
            <a:cs typeface="+mn-cs"/>
          </a:endParaRPr>
        </a:p>
      </dgm:t>
    </dgm:pt>
    <dgm:pt modelId="{5B1115BE-D692-4558-99E4-020AE9A8DA9E}" type="sibTrans" cxnId="{08C4072D-E0CF-40D0-8967-3B5739F04E17}">
      <dgm:prSet/>
      <dgm:spPr/>
      <dgm:t>
        <a:bodyPr/>
        <a:lstStyle/>
        <a:p>
          <a:endParaRPr lang="el-GR"/>
        </a:p>
      </dgm:t>
    </dgm:pt>
    <dgm:pt modelId="{170B4EB5-71B4-4EDE-97EB-7D7D7451BE91}" type="parTrans" cxnId="{08C4072D-E0CF-40D0-8967-3B5739F04E17}">
      <dgm:prSet/>
      <dgm:spPr/>
      <dgm:t>
        <a:bodyPr/>
        <a:lstStyle/>
        <a:p>
          <a:endParaRPr lang="el-GR"/>
        </a:p>
      </dgm:t>
    </dgm:pt>
    <dgm:pt modelId="{BD23941F-2412-46AD-8121-4C95E941449D}" type="pres">
      <dgm:prSet presAssocID="{8981A935-A2CB-46C8-B60C-4ADB72B0E536}" presName="CompostProcess" presStyleCnt="0">
        <dgm:presLayoutVars>
          <dgm:dir/>
          <dgm:resizeHandles val="exact"/>
        </dgm:presLayoutVars>
      </dgm:prSet>
      <dgm:spPr/>
    </dgm:pt>
    <dgm:pt modelId="{2CD65786-40DD-4DE5-9B2A-CA7FEA1B6700}" type="pres">
      <dgm:prSet presAssocID="{8981A935-A2CB-46C8-B60C-4ADB72B0E536}" presName="arrow" presStyleLbl="bgShp" presStyleIdx="0" presStyleCnt="1" custAng="10800000" custScaleX="76997" custLinFactNeighborX="-8096"/>
      <dgm:spPr>
        <a:xfrm>
          <a:off x="425810" y="0"/>
          <a:ext cx="4825848" cy="1787819"/>
        </a:xfrm>
        <a:prstGeom prst="rightArrow">
          <a:avLst/>
        </a:prstGeom>
        <a:solidFill>
          <a:srgbClr val="C0504D">
            <a:tint val="40000"/>
            <a:hueOff val="0"/>
            <a:satOff val="0"/>
            <a:lumOff val="0"/>
            <a:alphaOff val="0"/>
          </a:srgbClr>
        </a:solidFill>
        <a:ln>
          <a:noFill/>
        </a:ln>
        <a:effectLst/>
      </dgm:spPr>
    </dgm:pt>
    <dgm:pt modelId="{82C71768-E229-4143-8225-9CCF505E2651}" type="pres">
      <dgm:prSet presAssocID="{8981A935-A2CB-46C8-B60C-4ADB72B0E536}" presName="linearProcess" presStyleCnt="0"/>
      <dgm:spPr/>
    </dgm:pt>
    <dgm:pt modelId="{C024AC24-219E-42C0-94D3-7AE4674286E9}" type="pres">
      <dgm:prSet presAssocID="{E012B976-7F46-4C41-BD8C-28D9AC22DAEC}" presName="textNode" presStyleLbl="node1" presStyleIdx="0" presStyleCnt="2">
        <dgm:presLayoutVars>
          <dgm:bulletEnabled val="1"/>
        </dgm:presLayoutVars>
      </dgm:prSet>
      <dgm:spPr>
        <a:prstGeom prst="roundRect">
          <a:avLst/>
        </a:prstGeom>
      </dgm:spPr>
      <dgm:t>
        <a:bodyPr/>
        <a:lstStyle/>
        <a:p>
          <a:endParaRPr lang="el-GR"/>
        </a:p>
      </dgm:t>
    </dgm:pt>
    <dgm:pt modelId="{1AEBE0AD-E79F-437E-B569-392EB4882116}" type="pres">
      <dgm:prSet presAssocID="{300B8402-50BA-439B-8872-DE1F4E95F8F2}" presName="sibTrans" presStyleCnt="0"/>
      <dgm:spPr/>
    </dgm:pt>
    <dgm:pt modelId="{6FC0B74B-637F-4A18-ADBC-399A2EFECBFD}" type="pres">
      <dgm:prSet presAssocID="{590890E5-58B0-42C5-BED5-40C1CD888884}" presName="textNode" presStyleLbl="node1" presStyleIdx="1" presStyleCnt="2">
        <dgm:presLayoutVars>
          <dgm:bulletEnabled val="1"/>
        </dgm:presLayoutVars>
      </dgm:prSet>
      <dgm:spPr/>
      <dgm:t>
        <a:bodyPr/>
        <a:lstStyle/>
        <a:p>
          <a:endParaRPr lang="el-GR"/>
        </a:p>
      </dgm:t>
    </dgm:pt>
  </dgm:ptLst>
  <dgm:cxnLst>
    <dgm:cxn modelId="{8982DA4B-B6B9-4192-95CE-600C3C437C61}" type="presOf" srcId="{8981A935-A2CB-46C8-B60C-4ADB72B0E536}" destId="{BD23941F-2412-46AD-8121-4C95E941449D}" srcOrd="0" destOrd="0" presId="urn:microsoft.com/office/officeart/2005/8/layout/hProcess9"/>
    <dgm:cxn modelId="{6B78C8B1-4006-4A66-8FEA-EFEDFC221999}" srcId="{8981A935-A2CB-46C8-B60C-4ADB72B0E536}" destId="{E012B976-7F46-4C41-BD8C-28D9AC22DAEC}" srcOrd="0" destOrd="0" parTransId="{0D8E3843-0B6F-4453-9A16-23096EF7A761}" sibTransId="{300B8402-50BA-439B-8872-DE1F4E95F8F2}"/>
    <dgm:cxn modelId="{08C4072D-E0CF-40D0-8967-3B5739F04E17}" srcId="{8981A935-A2CB-46C8-B60C-4ADB72B0E536}" destId="{590890E5-58B0-42C5-BED5-40C1CD888884}" srcOrd="1" destOrd="0" parTransId="{170B4EB5-71B4-4EDE-97EB-7D7D7451BE91}" sibTransId="{5B1115BE-D692-4558-99E4-020AE9A8DA9E}"/>
    <dgm:cxn modelId="{77022E68-1071-4C2D-A577-8A0973950668}" type="presOf" srcId="{E012B976-7F46-4C41-BD8C-28D9AC22DAEC}" destId="{C024AC24-219E-42C0-94D3-7AE4674286E9}" srcOrd="0" destOrd="0" presId="urn:microsoft.com/office/officeart/2005/8/layout/hProcess9"/>
    <dgm:cxn modelId="{191BD3CB-4EE0-46BF-89D5-B3B52B2D14F4}" type="presOf" srcId="{590890E5-58B0-42C5-BED5-40C1CD888884}" destId="{6FC0B74B-637F-4A18-ADBC-399A2EFECBFD}" srcOrd="0" destOrd="0" presId="urn:microsoft.com/office/officeart/2005/8/layout/hProcess9"/>
    <dgm:cxn modelId="{0F991871-D54A-493E-BFD4-B0CD4B2E52AC}" type="presParOf" srcId="{BD23941F-2412-46AD-8121-4C95E941449D}" destId="{2CD65786-40DD-4DE5-9B2A-CA7FEA1B6700}" srcOrd="0" destOrd="0" presId="urn:microsoft.com/office/officeart/2005/8/layout/hProcess9"/>
    <dgm:cxn modelId="{A789A89C-0FF9-4DF0-8B96-0C599CEE955D}" type="presParOf" srcId="{BD23941F-2412-46AD-8121-4C95E941449D}" destId="{82C71768-E229-4143-8225-9CCF505E2651}" srcOrd="1" destOrd="0" presId="urn:microsoft.com/office/officeart/2005/8/layout/hProcess9"/>
    <dgm:cxn modelId="{E39448F0-2014-4D6B-9F68-55FAFA01DD2C}" type="presParOf" srcId="{82C71768-E229-4143-8225-9CCF505E2651}" destId="{C024AC24-219E-42C0-94D3-7AE4674286E9}" srcOrd="0" destOrd="0" presId="urn:microsoft.com/office/officeart/2005/8/layout/hProcess9"/>
    <dgm:cxn modelId="{AB23E69F-26D2-439F-A997-6F74C21A8DD0}" type="presParOf" srcId="{82C71768-E229-4143-8225-9CCF505E2651}" destId="{1AEBE0AD-E79F-437E-B569-392EB4882116}" srcOrd="1" destOrd="0" presId="urn:microsoft.com/office/officeart/2005/8/layout/hProcess9"/>
    <dgm:cxn modelId="{CD8058AA-96B0-409A-8226-26FED967B48F}" type="presParOf" srcId="{82C71768-E229-4143-8225-9CCF505E2651}" destId="{6FC0B74B-637F-4A18-ADBC-399A2EFECBFD}"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65786-40DD-4DE5-9B2A-CA7FEA1B6700}">
      <dsp:nvSpPr>
        <dsp:cNvPr id="0" name=""/>
        <dsp:cNvSpPr/>
      </dsp:nvSpPr>
      <dsp:spPr>
        <a:xfrm>
          <a:off x="624578" y="0"/>
          <a:ext cx="4217866" cy="373143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134520-35EA-431A-B400-CEC7CD7E8E48}">
      <dsp:nvSpPr>
        <dsp:cNvPr id="0" name=""/>
        <dsp:cNvSpPr/>
      </dsp:nvSpPr>
      <dsp:spPr>
        <a:xfrm>
          <a:off x="3016" y="1119429"/>
          <a:ext cx="1451042" cy="1492572"/>
        </a:xfrm>
        <a:prstGeom prst="roundRect">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1. CISE Strategy </a:t>
          </a:r>
          <a:endParaRPr lang="el-GR" sz="1400" kern="1200"/>
        </a:p>
      </dsp:txBody>
      <dsp:txXfrm>
        <a:off x="73850" y="1190263"/>
        <a:ext cx="1309374" cy="1350904"/>
      </dsp:txXfrm>
    </dsp:sp>
    <dsp:sp modelId="{C024AC24-219E-42C0-94D3-7AE4674286E9}">
      <dsp:nvSpPr>
        <dsp:cNvPr id="0" name=""/>
        <dsp:cNvSpPr/>
      </dsp:nvSpPr>
      <dsp:spPr>
        <a:xfrm>
          <a:off x="1526611" y="1119429"/>
          <a:ext cx="1451042" cy="1492572"/>
        </a:xfrm>
        <a:prstGeom prst="roundRect">
          <a:avLst/>
        </a:prstGeom>
        <a:solidFill>
          <a:schemeClr val="accent3">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2. CISE Governance Methodological Framework </a:t>
          </a:r>
          <a:endParaRPr lang="el-GR" sz="1400" kern="1200"/>
        </a:p>
      </dsp:txBody>
      <dsp:txXfrm>
        <a:off x="1597445" y="1190263"/>
        <a:ext cx="1309374" cy="1350904"/>
      </dsp:txXfrm>
    </dsp:sp>
    <dsp:sp modelId="{D09E94CC-4F5B-4F0D-AD50-B7B5E3D685A9}">
      <dsp:nvSpPr>
        <dsp:cNvPr id="0" name=""/>
        <dsp:cNvSpPr/>
      </dsp:nvSpPr>
      <dsp:spPr>
        <a:xfrm>
          <a:off x="3050206" y="1119429"/>
          <a:ext cx="1451042" cy="1492572"/>
        </a:xfrm>
        <a:prstGeom prst="roundRect">
          <a:avLst/>
        </a:prstGeom>
        <a:solidFill>
          <a:schemeClr val="accent4">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3. CISE Governance Processes definition</a:t>
          </a:r>
          <a:endParaRPr lang="el-GR" sz="1400" kern="1200" dirty="0"/>
        </a:p>
      </dsp:txBody>
      <dsp:txXfrm>
        <a:off x="3121040" y="1190263"/>
        <a:ext cx="1309374" cy="1350904"/>
      </dsp:txXfrm>
    </dsp:sp>
    <dsp:sp modelId="{B5B1C40F-386A-4F71-9A0F-ECD58BDD5A9F}">
      <dsp:nvSpPr>
        <dsp:cNvPr id="0" name=""/>
        <dsp:cNvSpPr/>
      </dsp:nvSpPr>
      <dsp:spPr>
        <a:xfrm>
          <a:off x="4573801" y="1119429"/>
          <a:ext cx="1451042" cy="1492572"/>
        </a:xfrm>
        <a:prstGeom prst="roundRect">
          <a:avLst/>
        </a:prstGeom>
        <a:solidFill>
          <a:schemeClr val="accent5">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4. CISE Governance structure, roles and </a:t>
          </a:r>
          <a:r>
            <a:rPr lang="en-US" sz="1400" kern="1200" dirty="0" smtClean="0"/>
            <a:t>responsibilities </a:t>
          </a:r>
          <a:endParaRPr lang="el-GR" sz="1400" kern="1200" dirty="0"/>
        </a:p>
      </dsp:txBody>
      <dsp:txXfrm>
        <a:off x="4644635" y="1190263"/>
        <a:ext cx="1309374" cy="13509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65786-40DD-4DE5-9B2A-CA7FEA1B6700}">
      <dsp:nvSpPr>
        <dsp:cNvPr id="0" name=""/>
        <dsp:cNvSpPr/>
      </dsp:nvSpPr>
      <dsp:spPr>
        <a:xfrm rot="10800000">
          <a:off x="341762" y="0"/>
          <a:ext cx="2151821" cy="3709507"/>
        </a:xfrm>
        <a:prstGeom prst="rightArrow">
          <a:avLst/>
        </a:prstGeom>
        <a:solidFill>
          <a:srgbClr val="C0504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C024AC24-219E-42C0-94D3-7AE4674286E9}">
      <dsp:nvSpPr>
        <dsp:cNvPr id="0" name=""/>
        <dsp:cNvSpPr/>
      </dsp:nvSpPr>
      <dsp:spPr>
        <a:xfrm>
          <a:off x="40" y="1112852"/>
          <a:ext cx="1603795" cy="1483802"/>
        </a:xfrm>
        <a:prstGeom prst="roundRect">
          <a:avLst/>
        </a:prstGeom>
        <a:solidFill>
          <a:schemeClr val="accent6"/>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ysClr val="window" lastClr="FFFFFF"/>
              </a:solidFill>
              <a:latin typeface="Calibri"/>
              <a:ea typeface="+mn-ea"/>
              <a:cs typeface="+mn-cs"/>
            </a:rPr>
            <a:t>6. Possible Governance Models for CISE</a:t>
          </a:r>
          <a:endParaRPr lang="el-GR" sz="1300" kern="1200" dirty="0">
            <a:solidFill>
              <a:sysClr val="window" lastClr="FFFFFF"/>
            </a:solidFill>
            <a:latin typeface="Calibri"/>
            <a:ea typeface="+mn-ea"/>
            <a:cs typeface="+mn-cs"/>
          </a:endParaRPr>
        </a:p>
      </dsp:txBody>
      <dsp:txXfrm>
        <a:off x="72473" y="1185285"/>
        <a:ext cx="1458929" cy="1338936"/>
      </dsp:txXfrm>
    </dsp:sp>
    <dsp:sp modelId="{6FC0B74B-637F-4A18-ADBC-399A2EFECBFD}">
      <dsp:nvSpPr>
        <dsp:cNvPr id="0" name=""/>
        <dsp:cNvSpPr/>
      </dsp:nvSpPr>
      <dsp:spPr>
        <a:xfrm>
          <a:off x="1684025" y="1112852"/>
          <a:ext cx="1603795" cy="1483802"/>
        </a:xfrm>
        <a:prstGeom prst="roundRect">
          <a:avLst/>
        </a:prstGeom>
        <a:solidFill>
          <a:schemeClr val="tx2"/>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ysClr val="window" lastClr="FFFFFF"/>
              </a:solidFill>
              <a:latin typeface="Calibri"/>
              <a:ea typeface="+mn-ea"/>
              <a:cs typeface="+mn-cs"/>
            </a:rPr>
            <a:t>5. Survey of the existing Governance Models of International &amp; European maritime structures</a:t>
          </a:r>
          <a:endParaRPr lang="el-GR" sz="1300" kern="1200" dirty="0">
            <a:solidFill>
              <a:sysClr val="window" lastClr="FFFFFF"/>
            </a:solidFill>
            <a:latin typeface="Calibri"/>
            <a:ea typeface="+mn-ea"/>
            <a:cs typeface="+mn-cs"/>
          </a:endParaRPr>
        </a:p>
      </dsp:txBody>
      <dsp:txXfrm>
        <a:off x="1756458" y="1185285"/>
        <a:ext cx="1458929" cy="13389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09B2D5-93F1-4EB6-B9AA-426BF332A6B4}" type="datetimeFigureOut">
              <a:rPr lang="el-GR" smtClean="0"/>
              <a:t>3/12/2015</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9C024C-20EC-4ED0-81EF-B14B8C4BB65E}" type="slidenum">
              <a:rPr lang="el-GR" smtClean="0"/>
              <a:t>‹#›</a:t>
            </a:fld>
            <a:endParaRPr lang="el-GR"/>
          </a:p>
        </p:txBody>
      </p:sp>
    </p:spTree>
    <p:extLst>
      <p:ext uri="{BB962C8B-B14F-4D97-AF65-F5344CB8AC3E}">
        <p14:creationId xmlns:p14="http://schemas.microsoft.com/office/powerpoint/2010/main" val="241104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C3E00-8C97-4956-9DBA-4BE9E1328433}" type="datetimeFigureOut">
              <a:rPr lang="el-GR" smtClean="0"/>
              <a:t>3/12/2015</a:t>
            </a:fld>
            <a:endParaRPr lang="el-G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70863F-0FAE-439A-8E38-4E137BB501F6}" type="slidenum">
              <a:rPr lang="el-GR" smtClean="0"/>
              <a:t>‹#›</a:t>
            </a:fld>
            <a:endParaRPr lang="el-GR"/>
          </a:p>
        </p:txBody>
      </p:sp>
    </p:spTree>
    <p:extLst>
      <p:ext uri="{BB962C8B-B14F-4D97-AF65-F5344CB8AC3E}">
        <p14:creationId xmlns:p14="http://schemas.microsoft.com/office/powerpoint/2010/main" val="39259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4" name="Rectangle 10"/>
          <p:cNvSpPr/>
          <p:nvPr userDrawn="1"/>
        </p:nvSpPr>
        <p:spPr>
          <a:xfrm>
            <a:off x="0" y="0"/>
            <a:ext cx="12192000" cy="4038600"/>
          </a:xfrm>
          <a:prstGeom prst="rect">
            <a:avLst/>
          </a:prstGeom>
          <a:solidFill>
            <a:schemeClr val="bg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pPr>
            <a:endParaRPr lang="el-GR" smtClean="0">
              <a:solidFill>
                <a:srgbClr val="000000"/>
              </a:solidFill>
              <a:ea typeface="ＭＳ Ｐゴシック" pitchFamily="34" charset="-128"/>
              <a:cs typeface="Arial" pitchFamily="34" charset="0"/>
            </a:endParaRPr>
          </a:p>
        </p:txBody>
      </p:sp>
      <p:sp>
        <p:nvSpPr>
          <p:cNvPr id="5" name="Rectangle 10"/>
          <p:cNvSpPr/>
          <p:nvPr userDrawn="1"/>
        </p:nvSpPr>
        <p:spPr>
          <a:xfrm>
            <a:off x="0" y="3505200"/>
            <a:ext cx="12192000" cy="1143000"/>
          </a:xfrm>
          <a:prstGeom prst="rect">
            <a:avLst/>
          </a:prstGeom>
          <a:solidFill>
            <a:srgbClr val="0070C0"/>
          </a:solidFill>
          <a:ln w="25400" cap="rnd" cmpd="sng" algn="ctr">
            <a:solidFill>
              <a:srgbClr val="0070C0"/>
            </a:solid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pPr>
            <a:endParaRPr lang="el-GR" smtClean="0">
              <a:solidFill>
                <a:srgbClr val="000000"/>
              </a:solidFill>
              <a:ea typeface="ＭＳ Ｐゴシック" pitchFamily="34" charset="-128"/>
              <a:cs typeface="Arial" pitchFamily="34" charset="0"/>
            </a:endParaRPr>
          </a:p>
        </p:txBody>
      </p:sp>
      <p:sp>
        <p:nvSpPr>
          <p:cNvPr id="6" name="Rectangle 5"/>
          <p:cNvSpPr/>
          <p:nvPr userDrawn="1"/>
        </p:nvSpPr>
        <p:spPr>
          <a:xfrm>
            <a:off x="0" y="4646614"/>
            <a:ext cx="12192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pPr>
            <a:endParaRPr lang="el-GR" smtClean="0">
              <a:solidFill>
                <a:srgbClr val="000000"/>
              </a:solidFill>
              <a:ea typeface="ＭＳ Ｐゴシック" pitchFamily="34" charset="-128"/>
              <a:cs typeface="Arial" pitchFamily="34" charset="0"/>
            </a:endParaRPr>
          </a:p>
        </p:txBody>
      </p:sp>
      <p:sp>
        <p:nvSpPr>
          <p:cNvPr id="2" name="Rectangle 2"/>
          <p:cNvSpPr>
            <a:spLocks noGrp="1"/>
          </p:cNvSpPr>
          <p:nvPr>
            <p:ph type="ctrTitle"/>
          </p:nvPr>
        </p:nvSpPr>
        <p:spPr>
          <a:xfrm>
            <a:off x="158776" y="3571876"/>
            <a:ext cx="9652000" cy="1000132"/>
          </a:xfrm>
          <a:noFill/>
        </p:spPr>
        <p:txBody>
          <a:bodyPr vert="horz"/>
          <a:lstStyle>
            <a:lvl1pPr algn="l">
              <a:defRPr sz="2000" b="0" cap="all" spc="150" baseline="0">
                <a:solidFill>
                  <a:schemeClr val="bg1"/>
                </a:solidFill>
              </a:defRPr>
            </a:lvl1pPr>
            <a:extLst/>
          </a:lstStyle>
          <a:p>
            <a:r>
              <a:rPr lang="en-US" dirty="0" smtClean="0"/>
              <a:t>Click to edit Master title style</a:t>
            </a:r>
            <a:endParaRPr lang="en-US" dirty="0"/>
          </a:p>
        </p:txBody>
      </p:sp>
      <p:sp>
        <p:nvSpPr>
          <p:cNvPr id="3" name="Rectangle 3"/>
          <p:cNvSpPr>
            <a:spLocks noGrp="1"/>
          </p:cNvSpPr>
          <p:nvPr>
            <p:ph type="subTitle" idx="1"/>
          </p:nvPr>
        </p:nvSpPr>
        <p:spPr>
          <a:xfrm>
            <a:off x="304800" y="4706112"/>
            <a:ext cx="8095456"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10" name="Date Placeholder 9"/>
          <p:cNvSpPr>
            <a:spLocks noGrp="1"/>
          </p:cNvSpPr>
          <p:nvPr>
            <p:ph type="dt" sz="half" idx="10"/>
          </p:nvPr>
        </p:nvSpPr>
        <p:spPr>
          <a:xfrm>
            <a:off x="304800" y="6477000"/>
            <a:ext cx="2133600" cy="304800"/>
          </a:xfrm>
        </p:spPr>
        <p:txBody>
          <a:bodyPr anchor="ctr"/>
          <a:lstStyle>
            <a:lvl1pPr algn="l">
              <a:defRPr/>
            </a:lvl1pPr>
          </a:lstStyle>
          <a:p>
            <a:fld id="{C808A300-D89A-462E-A0D0-92ACA8588B0A}" type="datetime1">
              <a:rPr lang="en-US"/>
              <a:pPr/>
              <a:t>12/3/2015</a:t>
            </a:fld>
            <a:endParaRPr lang="en-US"/>
          </a:p>
        </p:txBody>
      </p:sp>
    </p:spTree>
    <p:extLst>
      <p:ext uri="{BB962C8B-B14F-4D97-AF65-F5344CB8AC3E}">
        <p14:creationId xmlns:p14="http://schemas.microsoft.com/office/powerpoint/2010/main" val="3342579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154379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2351815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3793309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2365072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143342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p:nvPr>
        </p:nvSpPr>
        <p:spPr>
          <a:xfrm>
            <a:off x="406400" y="381000"/>
            <a:ext cx="10769600" cy="619108"/>
          </a:xfrm>
          <a:solidFill>
            <a:srgbClr val="0070C0"/>
          </a:solidFill>
        </p:spPr>
        <p:txBody>
          <a:bodyPr/>
          <a:lstStyle>
            <a:lvl1pPr>
              <a:defRPr b="1">
                <a:solidFill>
                  <a:schemeClr val="bg1"/>
                </a:solidFill>
              </a:defRPr>
            </a:lvl1pPr>
            <a:extLst/>
          </a:lstStyle>
          <a:p>
            <a:pPr lvl="0"/>
            <a:r>
              <a:rPr lang="en-US" smtClean="0"/>
              <a:t>Click to edit Master text styles</a:t>
            </a:r>
          </a:p>
        </p:txBody>
      </p:sp>
      <p:sp>
        <p:nvSpPr>
          <p:cNvPr id="4" name="Rectangle 4"/>
          <p:cNvSpPr>
            <a:spLocks noGrp="1"/>
          </p:cNvSpPr>
          <p:nvPr>
            <p:ph type="dt" sz="half" idx="14"/>
          </p:nvPr>
        </p:nvSpPr>
        <p:spPr/>
        <p:txBody>
          <a:bodyPr/>
          <a:lstStyle>
            <a:lvl1pPr>
              <a:defRPr/>
            </a:lvl1pPr>
          </a:lstStyle>
          <a:p>
            <a:fld id="{A444513D-BD0D-49C9-B29F-1C3F67250AC1}" type="datetime1">
              <a:rPr lang="en-US"/>
              <a:pPr/>
              <a:t>12/3/2015</a:t>
            </a:fld>
            <a:endParaRPr lang="en-US"/>
          </a:p>
        </p:txBody>
      </p:sp>
      <p:sp>
        <p:nvSpPr>
          <p:cNvPr id="5" name="Rectangle 6"/>
          <p:cNvSpPr>
            <a:spLocks noGrp="1"/>
          </p:cNvSpPr>
          <p:nvPr>
            <p:ph type="sldNum" sz="quarter" idx="15"/>
          </p:nvPr>
        </p:nvSpPr>
        <p:spPr/>
        <p:txBody>
          <a:bodyPr/>
          <a:lstStyle>
            <a:lvl1pPr>
              <a:defRPr/>
            </a:lvl1pPr>
          </a:lstStyle>
          <a:p>
            <a:fld id="{36B172A7-B1D4-4D5E-9AE1-760A0F0A3157}"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1516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p:cNvSpPr>
          <p:nvPr>
            <p:ph type="dt" sz="half" idx="10"/>
          </p:nvPr>
        </p:nvSpPr>
        <p:spPr/>
        <p:txBody>
          <a:bodyPr/>
          <a:lstStyle>
            <a:lvl1pPr>
              <a:defRPr/>
            </a:lvl1pPr>
          </a:lstStyle>
          <a:p>
            <a:fld id="{59ACB79C-D294-48DF-84A6-DBB5BAC05B99}" type="datetime1">
              <a:rPr lang="en-US"/>
              <a:pPr/>
              <a:t>12/3/2015</a:t>
            </a:fld>
            <a:endParaRPr lang="en-US"/>
          </a:p>
        </p:txBody>
      </p:sp>
      <p:sp>
        <p:nvSpPr>
          <p:cNvPr id="3" name="Rectangle 6"/>
          <p:cNvSpPr>
            <a:spLocks noGrp="1"/>
          </p:cNvSpPr>
          <p:nvPr>
            <p:ph type="sldNum" sz="quarter" idx="11"/>
          </p:nvPr>
        </p:nvSpPr>
        <p:spPr/>
        <p:txBody>
          <a:bodyPr/>
          <a:lstStyle>
            <a:lvl1pPr>
              <a:defRPr/>
            </a:lvl1pPr>
          </a:lstStyle>
          <a:p>
            <a:fld id="{19D14BBB-32C8-4238-B5DE-84C50B23D01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98925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157924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284934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216656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19001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91194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177485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11480800" y="0"/>
            <a:ext cx="711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pPr>
            <a:endParaRPr lang="el-GR" smtClean="0">
              <a:solidFill>
                <a:srgbClr val="000000"/>
              </a:solidFill>
              <a:ea typeface="ＭＳ Ｐゴシック" pitchFamily="34" charset="-128"/>
              <a:cs typeface="Arial" pitchFamily="34" charset="0"/>
            </a:endParaRPr>
          </a:p>
        </p:txBody>
      </p:sp>
      <p:sp>
        <p:nvSpPr>
          <p:cNvPr id="2" name="Rectangle 2"/>
          <p:cNvSpPr>
            <a:spLocks noGrp="1"/>
          </p:cNvSpPr>
          <p:nvPr>
            <p:ph type="title"/>
          </p:nvPr>
        </p:nvSpPr>
        <p:spPr>
          <a:xfrm>
            <a:off x="11480800" y="381000"/>
            <a:ext cx="711200" cy="5867400"/>
          </a:xfrm>
          <a:prstGeom prst="rect">
            <a:avLst/>
          </a:prstGeom>
        </p:spPr>
        <p:txBody>
          <a:bodyPr vert="vert" anchor="ctr">
            <a:normAutofit/>
          </a:bodyPr>
          <a:lstStyle>
            <a:extLst/>
          </a:lstStyle>
          <a:p>
            <a:r>
              <a:rPr lang="en-US" smtClean="0"/>
              <a:t>Click to edit Master title style</a:t>
            </a:r>
            <a:endParaRPr lang="en-US" dirty="0"/>
          </a:p>
        </p:txBody>
      </p:sp>
      <p:sp>
        <p:nvSpPr>
          <p:cNvPr id="1028" name="Rectangle 3"/>
          <p:cNvSpPr>
            <a:spLocks noGrp="1"/>
          </p:cNvSpPr>
          <p:nvPr>
            <p:ph type="body" idx="1"/>
          </p:nvPr>
        </p:nvSpPr>
        <p:spPr bwMode="auto">
          <a:xfrm>
            <a:off x="406400" y="381000"/>
            <a:ext cx="10769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4"/>
          <p:cNvSpPr>
            <a:spLocks noGrp="1"/>
          </p:cNvSpPr>
          <p:nvPr>
            <p:ph type="dt" sz="half" idx="2"/>
          </p:nvPr>
        </p:nvSpPr>
        <p:spPr>
          <a:xfrm>
            <a:off x="9347200" y="76200"/>
            <a:ext cx="1828800" cy="2286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A0A0A0"/>
                </a:solidFill>
                <a:latin typeface="Calibri" pitchFamily="34" charset="0"/>
                <a:cs typeface="Arial" pitchFamily="34" charset="0"/>
              </a:defRPr>
            </a:lvl1pPr>
          </a:lstStyle>
          <a:p>
            <a:pPr fontAlgn="base">
              <a:spcBef>
                <a:spcPct val="0"/>
              </a:spcBef>
              <a:spcAft>
                <a:spcPct val="0"/>
              </a:spcAft>
            </a:pPr>
            <a:fld id="{3DDA9753-87FA-48E5-BFEE-5039B554570B}" type="datetime1">
              <a:rPr lang="en-US" smtClean="0">
                <a:ea typeface="ＭＳ Ｐゴシック" pitchFamily="34" charset="-128"/>
              </a:rPr>
              <a:pPr fontAlgn="base">
                <a:spcBef>
                  <a:spcPct val="0"/>
                </a:spcBef>
                <a:spcAft>
                  <a:spcPct val="0"/>
                </a:spcAft>
              </a:pPr>
              <a:t>12/3/2015</a:t>
            </a:fld>
            <a:endParaRPr lang="en-US" smtClean="0">
              <a:ea typeface="ＭＳ Ｐゴシック" pitchFamily="34" charset="-128"/>
            </a:endParaRPr>
          </a:p>
        </p:txBody>
      </p:sp>
      <p:sp>
        <p:nvSpPr>
          <p:cNvPr id="6" name="Rectangle 6"/>
          <p:cNvSpPr>
            <a:spLocks noGrp="1"/>
          </p:cNvSpPr>
          <p:nvPr>
            <p:ph type="sldNum" sz="quarter" idx="4"/>
          </p:nvPr>
        </p:nvSpPr>
        <p:spPr>
          <a:xfrm>
            <a:off x="8671984" y="6473825"/>
            <a:ext cx="1320800" cy="304800"/>
          </a:xfrm>
          <a:prstGeom prst="rect">
            <a:avLst/>
          </a:prstGeom>
        </p:spPr>
        <p:txBody>
          <a:bodyPr vert="horz" wrap="square" lIns="91440" tIns="45720" rIns="91440" bIns="45720" numCol="1" anchor="ctr" anchorCtr="0" compatLnSpc="1">
            <a:prstTxWarp prst="textNoShape">
              <a:avLst/>
            </a:prstTxWarp>
          </a:bodyPr>
          <a:lstStyle>
            <a:lvl1pPr algn="r">
              <a:defRPr sz="1000">
                <a:latin typeface="Calibri" pitchFamily="34" charset="0"/>
                <a:cs typeface="Arial" pitchFamily="34" charset="0"/>
              </a:defRPr>
            </a:lvl1pPr>
          </a:lstStyle>
          <a:p>
            <a:pPr fontAlgn="base">
              <a:spcBef>
                <a:spcPct val="0"/>
              </a:spcBef>
              <a:spcAft>
                <a:spcPct val="0"/>
              </a:spcAft>
            </a:pPr>
            <a:fld id="{EF6AF02B-3FD6-49D8-8AAD-3535D4C66A57}" type="slidenum">
              <a:rPr lang="en-US" smtClean="0">
                <a:solidFill>
                  <a:prstClr val="black"/>
                </a:solidFill>
                <a:ea typeface="ＭＳ Ｐゴシック" pitchFamily="34" charset="-128"/>
              </a:rPr>
              <a:pPr fontAlgn="base">
                <a:spcBef>
                  <a:spcPct val="0"/>
                </a:spcBef>
                <a:spcAft>
                  <a:spcPct val="0"/>
                </a:spcAft>
              </a:pPr>
              <a:t>‹#›</a:t>
            </a:fld>
            <a:endParaRPr lang="en-US" smtClean="0">
              <a:solidFill>
                <a:prstClr val="black"/>
              </a:solidFill>
              <a:ea typeface="ＭＳ Ｐゴシック" pitchFamily="34" charset="-128"/>
            </a:endParaRPr>
          </a:p>
        </p:txBody>
      </p:sp>
      <p:sp>
        <p:nvSpPr>
          <p:cNvPr id="11" name="Rectangle 10"/>
          <p:cNvSpPr/>
          <p:nvPr/>
        </p:nvSpPr>
        <p:spPr>
          <a:xfrm>
            <a:off x="0" y="0"/>
            <a:ext cx="1016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pPr>
            <a:endParaRPr lang="el-GR" smtClean="0">
              <a:solidFill>
                <a:srgbClr val="000000"/>
              </a:solidFill>
              <a:ea typeface="ＭＳ Ｐゴシック" pitchFamily="34" charset="-128"/>
              <a:cs typeface="Arial" pitchFamily="34" charset="0"/>
            </a:endParaRPr>
          </a:p>
        </p:txBody>
      </p:sp>
      <p:sp>
        <p:nvSpPr>
          <p:cNvPr id="14" name="Rectangle 16"/>
          <p:cNvSpPr txBox="1">
            <a:spLocks/>
          </p:cNvSpPr>
          <p:nvPr userDrawn="1"/>
        </p:nvSpPr>
        <p:spPr>
          <a:xfrm>
            <a:off x="3422651" y="6508750"/>
            <a:ext cx="4978400" cy="304800"/>
          </a:xfrm>
          <a:prstGeom prst="rect">
            <a:avLst/>
          </a:prstGeom>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000" dirty="0" smtClean="0">
                <a:solidFill>
                  <a:prstClr val="black"/>
                </a:solidFill>
                <a:latin typeface="Calibri" pitchFamily="34" charset="0"/>
                <a:cs typeface="Arial" pitchFamily="34" charset="0"/>
              </a:rPr>
              <a:t>EUCISE2020, </a:t>
            </a:r>
            <a:br>
              <a:rPr lang="en-US" sz="1000" dirty="0" smtClean="0">
                <a:solidFill>
                  <a:prstClr val="black"/>
                </a:solidFill>
                <a:latin typeface="Calibri" pitchFamily="34" charset="0"/>
                <a:cs typeface="Arial" pitchFamily="34" charset="0"/>
              </a:rPr>
            </a:br>
            <a:r>
              <a:rPr lang="en-US" sz="1000" dirty="0" smtClean="0">
                <a:solidFill>
                  <a:prstClr val="black"/>
                </a:solidFill>
                <a:latin typeface="Calibri" pitchFamily="34" charset="0"/>
                <a:cs typeface="Arial" pitchFamily="34" charset="0"/>
              </a:rPr>
              <a:t>18-19</a:t>
            </a:r>
            <a:r>
              <a:rPr lang="en-US" sz="1000" baseline="0" dirty="0" smtClean="0">
                <a:solidFill>
                  <a:prstClr val="black"/>
                </a:solidFill>
                <a:latin typeface="Calibri" pitchFamily="34" charset="0"/>
                <a:cs typeface="Arial" pitchFamily="34" charset="0"/>
              </a:rPr>
              <a:t> November</a:t>
            </a:r>
            <a:r>
              <a:rPr lang="en-US" sz="1000" dirty="0" smtClean="0">
                <a:solidFill>
                  <a:prstClr val="black"/>
                </a:solidFill>
                <a:latin typeface="Calibri" pitchFamily="34" charset="0"/>
                <a:cs typeface="Arial" pitchFamily="34" charset="0"/>
              </a:rPr>
              <a:t> 2015 | Brussels,</a:t>
            </a:r>
            <a:r>
              <a:rPr lang="en-US" sz="1000" baseline="0" dirty="0" smtClean="0">
                <a:solidFill>
                  <a:prstClr val="black"/>
                </a:solidFill>
                <a:latin typeface="Calibri" pitchFamily="34" charset="0"/>
                <a:cs typeface="Arial" pitchFamily="34" charset="0"/>
              </a:rPr>
              <a:t> Belgium</a:t>
            </a:r>
            <a:endParaRPr lang="el-GR" sz="1000" dirty="0" smtClean="0">
              <a:solidFill>
                <a:srgbClr val="000000"/>
              </a:solidFill>
              <a:latin typeface="Calibri" pitchFamily="34" charset="0"/>
              <a:cs typeface="Arial" pitchFamily="34" charset="0"/>
            </a:endParaRPr>
          </a:p>
        </p:txBody>
      </p:sp>
      <p:pic>
        <p:nvPicPr>
          <p:cNvPr id="1033" name="Picture 11" descr="images.jpe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39185" y="6138863"/>
            <a:ext cx="96096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4B076845-ADFA-428A-AA0E-D1F7B70E4DB7" descr="cid:4B076845-ADFA-428A-AA0E-D1F7B70E4DB7"/>
          <p:cNvPicPr>
            <a:picLocks noChangeAspect="1" noChangeArrowheads="1"/>
          </p:cNvPicPr>
          <p:nvPr userDrawn="1"/>
        </p:nvPicPr>
        <p:blipFill>
          <a:blip r:embed="rId6" cstate="print"/>
          <a:srcRect/>
          <a:stretch>
            <a:fillRect/>
          </a:stretch>
        </p:blipFill>
        <p:spPr bwMode="auto">
          <a:xfrm>
            <a:off x="1450976" y="6178575"/>
            <a:ext cx="827584" cy="620688"/>
          </a:xfrm>
          <a:prstGeom prst="rect">
            <a:avLst/>
          </a:prstGeom>
          <a:noFill/>
          <a:ln w="9525">
            <a:noFill/>
            <a:miter lim="800000"/>
            <a:headEnd/>
            <a:tailEnd/>
          </a:ln>
        </p:spPr>
      </p:pic>
    </p:spTree>
    <p:extLst>
      <p:ext uri="{BB962C8B-B14F-4D97-AF65-F5344CB8AC3E}">
        <p14:creationId xmlns:p14="http://schemas.microsoft.com/office/powerpoint/2010/main" val="3059789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cap="small">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400">
          <a:solidFill>
            <a:schemeClr val="bg1"/>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2400">
          <a:solidFill>
            <a:schemeClr val="bg1"/>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2400">
          <a:solidFill>
            <a:schemeClr val="bg1"/>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2400">
          <a:solidFill>
            <a:schemeClr val="bg1"/>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1"/>
          </a:solidFill>
          <a:latin typeface="Calibri" pitchFamily="34" charset="0"/>
        </a:defRPr>
      </a:lvl6pPr>
      <a:lvl7pPr marL="914400" algn="l" rtl="0" eaLnBrk="1" fontAlgn="base" hangingPunct="1">
        <a:spcBef>
          <a:spcPct val="0"/>
        </a:spcBef>
        <a:spcAft>
          <a:spcPct val="0"/>
        </a:spcAft>
        <a:defRPr sz="2400">
          <a:solidFill>
            <a:schemeClr val="bg1"/>
          </a:solidFill>
          <a:latin typeface="Calibri" pitchFamily="34" charset="0"/>
        </a:defRPr>
      </a:lvl7pPr>
      <a:lvl8pPr marL="1371600" algn="l" rtl="0" eaLnBrk="1" fontAlgn="base" hangingPunct="1">
        <a:spcBef>
          <a:spcPct val="0"/>
        </a:spcBef>
        <a:spcAft>
          <a:spcPct val="0"/>
        </a:spcAft>
        <a:defRPr sz="2400">
          <a:solidFill>
            <a:schemeClr val="bg1"/>
          </a:solidFill>
          <a:latin typeface="Calibri" pitchFamily="34" charset="0"/>
        </a:defRPr>
      </a:lvl8pPr>
      <a:lvl9pPr marL="1828800" algn="l" rtl="0" eaLnBrk="1" fontAlgn="base" hangingPunct="1">
        <a:spcBef>
          <a:spcPct val="0"/>
        </a:spcBef>
        <a:spcAft>
          <a:spcPct val="0"/>
        </a:spcAft>
        <a:defRPr sz="2400">
          <a:solidFill>
            <a:schemeClr val="bg1"/>
          </a:solidFill>
          <a:latin typeface="Calibri" pitchFamily="34" charset="0"/>
        </a:defRPr>
      </a:lvl9pPr>
      <a:extLst/>
    </p:titleStyle>
    <p:bodyStyle>
      <a:lvl1pPr marL="342900" indent="-342900" algn="l" rtl="0" eaLnBrk="0" fontAlgn="base" hangingPunct="0">
        <a:spcBef>
          <a:spcPct val="20000"/>
        </a:spcBef>
        <a:spcAft>
          <a:spcPct val="0"/>
        </a:spcAft>
        <a:defRPr sz="11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defRPr sz="11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defRPr sz="11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defRPr sz="11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defRPr sz="1100">
          <a:solidFill>
            <a:schemeClr val="tx1"/>
          </a:solidFill>
          <a:latin typeface="+mn-lt"/>
          <a:ea typeface="ＭＳ Ｐゴシック" charset="0"/>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solidFill>
                  <a:prstClr val="black">
                    <a:tint val="75000"/>
                  </a:prstClr>
                </a:solidFill>
              </a:rPr>
              <a:pPr/>
              <a:t>03/12/2015</a:t>
            </a:fld>
            <a:endParaRPr lang="it-IT">
              <a:solidFill>
                <a:prstClr val="black">
                  <a:tint val="75000"/>
                </a:prstClr>
              </a:solidFill>
            </a:endParaRP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solidFill>
                  <a:prstClr val="black">
                    <a:tint val="75000"/>
                  </a:prstClr>
                </a:solidFill>
              </a:rPr>
              <a:pPr/>
              <a:t>‹#›</a:t>
            </a:fld>
            <a:endParaRPr lang="it-IT">
              <a:solidFill>
                <a:prstClr val="black">
                  <a:tint val="75000"/>
                </a:prstClr>
              </a:solidFill>
            </a:endParaRPr>
          </a:p>
        </p:txBody>
      </p:sp>
    </p:spTree>
    <p:extLst>
      <p:ext uri="{BB962C8B-B14F-4D97-AF65-F5344CB8AC3E}">
        <p14:creationId xmlns:p14="http://schemas.microsoft.com/office/powerpoint/2010/main" val="267295698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cat@iit.demokritos.gr" TargetMode="External"/><Relationship Id="rId3" Type="http://schemas.openxmlformats.org/officeDocument/2006/relationships/image" Target="../media/image3.png"/><Relationship Id="rId7" Type="http://schemas.openxmlformats.org/officeDocument/2006/relationships/hyperlink" Target="mailto:skanellopoulos@iit.demokritos.gr"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mailto:cmavrikas@iit.demokritos.gr" TargetMode="External"/><Relationship Id="rId5" Type="http://schemas.openxmlformats.org/officeDocument/2006/relationships/hyperlink" Target="mailto:alastiak@iit.demokritos.gr" TargetMode="External"/><Relationship Id="rId4" Type="http://schemas.openxmlformats.org/officeDocument/2006/relationships/image" Target="../media/image4.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scat@iit.demokritos.gr" TargetMode="External"/><Relationship Id="rId3" Type="http://schemas.openxmlformats.org/officeDocument/2006/relationships/image" Target="../media/image3.png"/><Relationship Id="rId7" Type="http://schemas.openxmlformats.org/officeDocument/2006/relationships/hyperlink" Target="mailto:skanellopoulos@iit.demokritos.gr"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cmavrikas@iit.demokritos.gr" TargetMode="External"/><Relationship Id="rId5" Type="http://schemas.openxmlformats.org/officeDocument/2006/relationships/hyperlink" Target="mailto:alastiak@iit.demokritos.gr" TargetMode="External"/><Relationship Id="rId4" Type="http://schemas.openxmlformats.org/officeDocument/2006/relationships/image" Target="../media/image4.png"/><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46410" y="1397000"/>
            <a:ext cx="10891200" cy="1456268"/>
          </a:xfrm>
        </p:spPr>
        <p:txBody>
          <a:bodyPr>
            <a:normAutofit/>
          </a:bodyPr>
          <a:lstStyle/>
          <a:p>
            <a:r>
              <a:rPr lang="en-GB" sz="3600" dirty="0">
                <a:solidFill>
                  <a:schemeClr val="tx2"/>
                </a:solidFill>
                <a:latin typeface="Century Gothic" pitchFamily="34" charset="0"/>
              </a:rPr>
              <a:t>D3.1.7 EUCISE2020 Governance Model for CISE</a:t>
            </a:r>
          </a:p>
        </p:txBody>
      </p:sp>
      <p:cxnSp>
        <p:nvCxnSpPr>
          <p:cNvPr id="5" name="Connettore 1 4"/>
          <p:cNvCxnSpPr/>
          <p:nvPr/>
        </p:nvCxnSpPr>
        <p:spPr>
          <a:xfrm>
            <a:off x="335361" y="836712"/>
            <a:ext cx="11617291"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2" cstate="print"/>
          <a:srcRect/>
          <a:stretch>
            <a:fillRect/>
          </a:stretch>
        </p:blipFill>
        <p:spPr bwMode="auto">
          <a:xfrm>
            <a:off x="623392" y="116632"/>
            <a:ext cx="827584" cy="620688"/>
          </a:xfrm>
          <a:prstGeom prst="rect">
            <a:avLst/>
          </a:prstGeom>
          <a:noFill/>
          <a:ln w="9525">
            <a:noFill/>
            <a:miter lim="800000"/>
            <a:headEnd/>
            <a:tailEnd/>
          </a:ln>
        </p:spPr>
      </p:pic>
      <p:sp>
        <p:nvSpPr>
          <p:cNvPr id="9" name="Rettangolo 8"/>
          <p:cNvSpPr/>
          <p:nvPr/>
        </p:nvSpPr>
        <p:spPr>
          <a:xfrm>
            <a:off x="1583499" y="260648"/>
            <a:ext cx="1734770" cy="400110"/>
          </a:xfrm>
          <a:prstGeom prst="rect">
            <a:avLst/>
          </a:prstGeom>
        </p:spPr>
        <p:txBody>
          <a:bodyPr wrap="none">
            <a:spAutoFit/>
          </a:bodyPr>
          <a:lstStyle/>
          <a:p>
            <a:r>
              <a:rPr lang="en-GB" sz="2000" dirty="0" smtClean="0">
                <a:solidFill>
                  <a:srgbClr val="0070C0"/>
                </a:solidFill>
                <a:latin typeface="Century Gothic" pitchFamily="34" charset="0"/>
                <a:cs typeface="Times New Roman" pitchFamily="18" charset="0"/>
              </a:rPr>
              <a:t>EUCISE </a:t>
            </a:r>
            <a:r>
              <a:rPr lang="en-GB" sz="2000" dirty="0" smtClean="0">
                <a:solidFill>
                  <a:srgbClr val="189BDC"/>
                </a:solidFill>
                <a:latin typeface="Century Gothic" pitchFamily="34" charset="0"/>
                <a:cs typeface="Times New Roman" pitchFamily="18" charset="0"/>
              </a:rPr>
              <a:t>2020 </a:t>
            </a:r>
            <a:endParaRPr lang="it-IT" sz="2000" dirty="0">
              <a:solidFill>
                <a:prstClr val="black"/>
              </a:solidFill>
            </a:endParaRPr>
          </a:p>
        </p:txBody>
      </p:sp>
      <p:sp>
        <p:nvSpPr>
          <p:cNvPr id="12" name="CasellaDiTesto 11"/>
          <p:cNvSpPr txBox="1"/>
          <p:nvPr/>
        </p:nvSpPr>
        <p:spPr>
          <a:xfrm>
            <a:off x="815413" y="6279706"/>
            <a:ext cx="10753195" cy="276999"/>
          </a:xfrm>
          <a:prstGeom prst="rect">
            <a:avLst/>
          </a:prstGeom>
          <a:noFill/>
        </p:spPr>
        <p:txBody>
          <a:bodyPr wrap="square" rtlCol="0">
            <a:spAutoFit/>
          </a:bodyPr>
          <a:lstStyle/>
          <a:p>
            <a:r>
              <a:rPr lang="en-GB" sz="1200" dirty="0" smtClean="0">
                <a:solidFill>
                  <a:srgbClr val="1F497D"/>
                </a:solidFill>
                <a:latin typeface="Century Gothic" pitchFamily="34" charset="0"/>
                <a:cs typeface="Times New Roman" pitchFamily="18" charset="0"/>
              </a:rPr>
              <a:t>EUCISE2020 has received funding from the European Union’s seventh framework programme under grant agreement no: 608385</a:t>
            </a:r>
            <a:endParaRPr lang="en-GB" sz="1200" dirty="0">
              <a:solidFill>
                <a:srgbClr val="1F497D"/>
              </a:solidFill>
              <a:latin typeface="Century Gothic" pitchFamily="34" charset="0"/>
              <a:cs typeface="Times New Roman" pitchFamily="18" charset="0"/>
            </a:endParaRPr>
          </a:p>
        </p:txBody>
      </p:sp>
      <p:pic>
        <p:nvPicPr>
          <p:cNvPr id="13" name="Immagine 12" descr="C:\Users\cerbini\Desktop\fp7.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0395" y="260868"/>
            <a:ext cx="528000" cy="431828"/>
          </a:xfrm>
          <a:prstGeom prst="rect">
            <a:avLst/>
          </a:prstGeom>
          <a:noFill/>
          <a:ln w="9525">
            <a:noFill/>
            <a:miter lim="800000"/>
            <a:headEnd/>
            <a:tailEnd/>
          </a:ln>
        </p:spPr>
      </p:pic>
      <p:pic>
        <p:nvPicPr>
          <p:cNvPr id="14" name="Immagine 13" descr="https://upload.wikimedia.org/wikipedia/commons/thumb/b/b7/Flag_of_Europe.svg/2000px-Flag_of_Europe.svg.png"/>
          <p:cNvPicPr>
            <a:picLocks noChangeAspect="1"/>
          </p:cNvPicPr>
          <p:nvPr/>
        </p:nvPicPr>
        <p:blipFill>
          <a:blip r:embed="rId4" cstate="print"/>
          <a:srcRect/>
          <a:stretch>
            <a:fillRect/>
          </a:stretch>
        </p:blipFill>
        <p:spPr bwMode="auto">
          <a:xfrm>
            <a:off x="335360" y="6381331"/>
            <a:ext cx="480000" cy="257437"/>
          </a:xfrm>
          <a:prstGeom prst="rect">
            <a:avLst/>
          </a:prstGeom>
          <a:noFill/>
          <a:ln w="9525">
            <a:noFill/>
            <a:miter lim="800000"/>
            <a:headEnd/>
            <a:tailEnd/>
          </a:ln>
        </p:spPr>
      </p:pic>
      <p:sp>
        <p:nvSpPr>
          <p:cNvPr id="10" name="Rectangle 3"/>
          <p:cNvSpPr txBox="1">
            <a:spLocks/>
          </p:cNvSpPr>
          <p:nvPr/>
        </p:nvSpPr>
        <p:spPr bwMode="auto">
          <a:xfrm>
            <a:off x="151736" y="3750733"/>
            <a:ext cx="6596197" cy="2057401"/>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1100" b="1">
                <a:solidFill>
                  <a:schemeClr val="accent4">
                    <a:shade val="50000"/>
                  </a:schemeClr>
                </a:solidFill>
                <a:latin typeface="+mn-lt"/>
                <a:ea typeface="ＭＳ Ｐゴシック" charset="0"/>
                <a:cs typeface="ＭＳ Ｐゴシック" charset="0"/>
              </a:defRPr>
            </a:lvl1pPr>
            <a:lvl2pPr marL="457200" indent="0" algn="ctr" rtl="0" eaLnBrk="0" fontAlgn="base" hangingPunct="0">
              <a:spcBef>
                <a:spcPct val="20000"/>
              </a:spcBef>
              <a:spcAft>
                <a:spcPct val="0"/>
              </a:spcAft>
              <a:buNone/>
              <a:defRPr sz="1100">
                <a:solidFill>
                  <a:schemeClr val="tx1"/>
                </a:solidFill>
                <a:latin typeface="+mn-lt"/>
                <a:ea typeface="ＭＳ Ｐゴシック" charset="0"/>
                <a:cs typeface="+mn-cs"/>
              </a:defRPr>
            </a:lvl2pPr>
            <a:lvl3pPr marL="914400" indent="0" algn="ctr" rtl="0" eaLnBrk="0" fontAlgn="base" hangingPunct="0">
              <a:spcBef>
                <a:spcPct val="20000"/>
              </a:spcBef>
              <a:spcAft>
                <a:spcPct val="0"/>
              </a:spcAft>
              <a:buNone/>
              <a:defRPr sz="1100">
                <a:solidFill>
                  <a:schemeClr val="tx1"/>
                </a:solidFill>
                <a:latin typeface="+mn-lt"/>
                <a:ea typeface="ＭＳ Ｐゴシック" charset="0"/>
                <a:cs typeface="+mn-cs"/>
              </a:defRPr>
            </a:lvl3pPr>
            <a:lvl4pPr marL="1371600" indent="0" algn="ctr" rtl="0" eaLnBrk="0" fontAlgn="base" hangingPunct="0">
              <a:spcBef>
                <a:spcPct val="20000"/>
              </a:spcBef>
              <a:spcAft>
                <a:spcPct val="0"/>
              </a:spcAft>
              <a:buNone/>
              <a:defRPr sz="1100">
                <a:solidFill>
                  <a:schemeClr val="tx1"/>
                </a:solidFill>
                <a:latin typeface="+mn-lt"/>
                <a:ea typeface="ＭＳ Ｐゴシック" charset="0"/>
                <a:cs typeface="+mn-cs"/>
              </a:defRPr>
            </a:lvl4pPr>
            <a:lvl5pPr marL="1828800" indent="0" algn="ctr" rtl="0" eaLnBrk="0" fontAlgn="base" hangingPunct="0">
              <a:spcBef>
                <a:spcPct val="20000"/>
              </a:spcBef>
              <a:spcAft>
                <a:spcPct val="0"/>
              </a:spcAft>
              <a:buNone/>
              <a:defRPr sz="1100">
                <a:solidFill>
                  <a:schemeClr val="tx1"/>
                </a:solidFill>
                <a:latin typeface="+mn-lt"/>
                <a:ea typeface="ＭＳ Ｐゴシック" charset="0"/>
                <a:cs typeface="+mn-cs"/>
              </a:defRPr>
            </a:lvl5pPr>
            <a:lvl6pPr marL="2286000" indent="0" algn="ctr" rtl="0" eaLnBrk="1" latinLnBrk="0" hangingPunct="1">
              <a:spcBef>
                <a:spcPct val="20000"/>
              </a:spcBef>
              <a:buNone/>
              <a:defRPr sz="2000">
                <a:solidFill>
                  <a:schemeClr val="tx1"/>
                </a:solidFill>
                <a:latin typeface="+mn-lt"/>
                <a:ea typeface="+mn-ea"/>
                <a:cs typeface="+mn-cs"/>
              </a:defRPr>
            </a:lvl6pPr>
            <a:lvl7pPr marL="2743200" indent="0" algn="ctr" rtl="0" eaLnBrk="1" latinLnBrk="0" hangingPunct="1">
              <a:spcBef>
                <a:spcPct val="20000"/>
              </a:spcBef>
              <a:buNone/>
              <a:defRPr sz="2000">
                <a:solidFill>
                  <a:schemeClr val="tx1"/>
                </a:solidFill>
                <a:latin typeface="+mn-lt"/>
                <a:ea typeface="+mn-ea"/>
                <a:cs typeface="+mn-cs"/>
              </a:defRPr>
            </a:lvl7pPr>
            <a:lvl8pPr marL="3200400" indent="0" algn="ctr" rtl="0" eaLnBrk="1" latinLnBrk="0" hangingPunct="1">
              <a:spcBef>
                <a:spcPct val="20000"/>
              </a:spcBef>
              <a:buNone/>
              <a:defRPr sz="2000">
                <a:solidFill>
                  <a:schemeClr val="tx1"/>
                </a:solidFill>
                <a:latin typeface="+mn-lt"/>
                <a:ea typeface="+mn-ea"/>
                <a:cs typeface="+mn-cs"/>
              </a:defRPr>
            </a:lvl8pPr>
            <a:lvl9pPr marL="3657600" indent="0" algn="ctr" rtl="0" eaLnBrk="1" latinLnBrk="0" hangingPunct="1">
              <a:spcBef>
                <a:spcPct val="20000"/>
              </a:spcBef>
              <a:buNone/>
              <a:defRPr sz="2000">
                <a:solidFill>
                  <a:schemeClr val="tx1"/>
                </a:solidFill>
                <a:latin typeface="+mn-lt"/>
                <a:ea typeface="+mn-ea"/>
                <a:cs typeface="+mn-cs"/>
              </a:defRPr>
            </a:lvl9pPr>
            <a:extLst/>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Mr. Alkis Astyakopoulos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5"/>
              </a:rPr>
              <a:t>alastiak@iit.demokritos.gr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8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Mr. </a:t>
            </a:r>
            <a:r>
              <a:rPr kumimoji="0" lang="en-US" sz="1800" b="1" i="0" u="none" strike="noStrike" kern="0" cap="none" spc="0" normalizeH="0" baseline="0" noProof="0" dirty="0" err="1" smtClean="0">
                <a:ln>
                  <a:noFill/>
                </a:ln>
                <a:solidFill>
                  <a:srgbClr val="655950"/>
                </a:solidFill>
                <a:effectLst/>
                <a:uLnTx/>
                <a:uFillTx/>
                <a:latin typeface="Calibri"/>
                <a:ea typeface="ＭＳ Ｐゴシック" pitchFamily="34" charset="-128"/>
              </a:rPr>
              <a:t>Charalampos</a:t>
            </a: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 Mavrikas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6"/>
              </a:rPr>
              <a:t>cmavrikas@iit.demokritos.gr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Dr. Sotirios Kanellopoulos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7"/>
              </a:rPr>
              <a:t>skanellopoulos@iit.demokritos.gr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Dr. Stelios C.A. Thomopoulos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8"/>
              </a:rPr>
              <a:t>scat@iit.demokritos.gr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655950"/>
                </a:solidFill>
                <a:effectLst/>
                <a:uLnTx/>
                <a:uFillTx/>
                <a:latin typeface="Calibri"/>
                <a:ea typeface="ＭＳ Ｐゴシック" pitchFamily="34" charset="-128"/>
              </a:rPr>
              <a:t>Integrated Systems Laboratory, Institute of Informatics and Telecommunications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655950"/>
                </a:solidFill>
                <a:effectLst/>
                <a:uLnTx/>
                <a:uFillTx/>
                <a:latin typeface="Calibri"/>
                <a:ea typeface="ＭＳ Ｐゴシック" pitchFamily="34" charset="-128"/>
              </a:rPr>
              <a:t>National Center for Scientific Research "</a:t>
            </a:r>
            <a:r>
              <a:rPr kumimoji="0" lang="en-US" altLang="ja-JP" sz="1600" b="0" i="0" u="none" strike="noStrike" kern="0" cap="none" spc="0" normalizeH="0" baseline="0" noProof="0" dirty="0" smtClean="0">
                <a:ln>
                  <a:noFill/>
                </a:ln>
                <a:solidFill>
                  <a:srgbClr val="655950"/>
                </a:solidFill>
                <a:effectLst/>
                <a:uLnTx/>
                <a:uFillTx/>
                <a:latin typeface="Calibri"/>
                <a:ea typeface="ＭＳ Ｐゴシック" pitchFamily="34" charset="-128"/>
              </a:rPr>
              <a:t>Demokritos"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rgbClr val="655950"/>
              </a:solidFill>
              <a:effectLst/>
              <a:uLnTx/>
              <a:uFillTx/>
              <a:latin typeface="Calibri"/>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rgbClr val="655950"/>
              </a:solidFill>
              <a:effectLst/>
              <a:uLnTx/>
              <a:uFillTx/>
              <a:latin typeface="Calibri"/>
              <a:ea typeface="ＭＳ Ｐゴシック" pitchFamily="34" charset="-128"/>
            </a:endParaRPr>
          </a:p>
        </p:txBody>
      </p:sp>
      <p:sp>
        <p:nvSpPr>
          <p:cNvPr id="11" name="Rectangle 3"/>
          <p:cNvSpPr txBox="1">
            <a:spLocks/>
          </p:cNvSpPr>
          <p:nvPr/>
        </p:nvSpPr>
        <p:spPr bwMode="auto">
          <a:xfrm>
            <a:off x="6570133" y="3750733"/>
            <a:ext cx="5198262" cy="19558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marL="0" marR="0" lvl="0" indent="0" defTabSz="914400" eaLnBrk="1" fontAlgn="auto" latinLnBrk="0" hangingPunct="1">
              <a:lnSpc>
                <a:spcPct val="100000"/>
              </a:lnSpc>
              <a:spcBef>
                <a:spcPct val="20000"/>
              </a:spcBef>
              <a:spcAft>
                <a:spcPts val="0"/>
              </a:spcAft>
              <a:buClrTx/>
              <a:buSzTx/>
              <a:buFontTx/>
              <a:buNone/>
              <a:tabLst/>
              <a:defRPr/>
            </a:pPr>
            <a:endParaRPr kumimoji="0" lang="en-US" altLang="el-GR" sz="1600" b="0" i="0" u="none" strike="noStrike" kern="0" cap="none" spc="0" normalizeH="0" baseline="0" noProof="0" dirty="0">
              <a:ln>
                <a:noFill/>
              </a:ln>
              <a:solidFill>
                <a:srgbClr val="655950"/>
              </a:solidFill>
              <a:effectLst/>
              <a:uLnTx/>
              <a:uFillTx/>
              <a:latin typeface="Calibri" pitchFamily="34" charset="0"/>
              <a:ea typeface="MS PGothic" pitchFamily="34" charset="-128"/>
            </a:endParaRPr>
          </a:p>
          <a:p>
            <a:pPr marL="0" marR="0" lvl="0" indent="0" defTabSz="914400" eaLnBrk="1" fontAlgn="auto" latinLnBrk="0" hangingPunct="1">
              <a:lnSpc>
                <a:spcPct val="100000"/>
              </a:lnSpc>
              <a:spcBef>
                <a:spcPct val="20000"/>
              </a:spcBef>
              <a:spcAft>
                <a:spcPts val="0"/>
              </a:spcAft>
              <a:buClrTx/>
              <a:buSzTx/>
              <a:buFontTx/>
              <a:buNone/>
              <a:tabLst/>
              <a:defRPr/>
            </a:pPr>
            <a:endParaRPr kumimoji="0" lang="en-US" altLang="el-GR" sz="1600" b="0" i="0" u="none" strike="noStrike" kern="0" cap="none" spc="0" normalizeH="0" baseline="0" noProof="0" dirty="0">
              <a:ln>
                <a:noFill/>
              </a:ln>
              <a:solidFill>
                <a:srgbClr val="655950"/>
              </a:solidFill>
              <a:effectLst/>
              <a:uLnTx/>
              <a:uFillTx/>
              <a:latin typeface="Calibri" pitchFamily="34" charset="0"/>
              <a:ea typeface="MS PGothic" pitchFamily="34" charset="-128"/>
            </a:endParaRPr>
          </a:p>
        </p:txBody>
      </p:sp>
      <p:pic>
        <p:nvPicPr>
          <p:cNvPr id="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063" y="2707746"/>
            <a:ext cx="9810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267199" y="2731712"/>
            <a:ext cx="3776133" cy="646331"/>
          </a:xfrm>
          <a:prstGeom prst="rect">
            <a:avLst/>
          </a:prstGeom>
        </p:spPr>
        <p:txBody>
          <a:bodyPr wrap="square">
            <a:spAutoFit/>
          </a:bodyPr>
          <a:lstStyle/>
          <a:p>
            <a:pPr algn="ctr"/>
            <a:r>
              <a:rPr lang="en-GB" dirty="0" smtClean="0"/>
              <a:t>Technical Advisory Group</a:t>
            </a:r>
            <a:r>
              <a:rPr lang="en-GB" dirty="0"/>
              <a:t/>
            </a:r>
            <a:br>
              <a:rPr lang="en-GB" dirty="0"/>
            </a:br>
            <a:r>
              <a:rPr lang="en-GB" dirty="0"/>
              <a:t>18 - 19 Nov 2015 | Brussels, Belgium</a:t>
            </a:r>
            <a:endParaRPr lang="el-GR" dirty="0"/>
          </a:p>
        </p:txBody>
      </p:sp>
      <p:sp>
        <p:nvSpPr>
          <p:cNvPr id="6" name="Rounded Rectangle 5"/>
          <p:cNvSpPr/>
          <p:nvPr/>
        </p:nvSpPr>
        <p:spPr>
          <a:xfrm>
            <a:off x="151736" y="4485519"/>
            <a:ext cx="4812150" cy="293914"/>
          </a:xfrm>
          <a:prstGeom prst="roundRect">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70003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dirty="0"/>
              <a:t>Domains of Governance</a:t>
            </a:r>
            <a:endParaRPr lang="el-GR" dirty="0"/>
          </a:p>
        </p:txBody>
      </p:sp>
      <p:sp>
        <p:nvSpPr>
          <p:cNvPr id="3" name="Text Placeholder 2"/>
          <p:cNvSpPr>
            <a:spLocks noGrp="1"/>
          </p:cNvSpPr>
          <p:nvPr>
            <p:ph type="body" sz="quarter" idx="13"/>
          </p:nvPr>
        </p:nvSpPr>
        <p:spPr/>
        <p:txBody>
          <a:bodyPr/>
          <a:lstStyle/>
          <a:p>
            <a:pPr algn="ctr"/>
            <a:r>
              <a:rPr lang="en-US" sz="3200" dirty="0"/>
              <a:t>Domains of Governance</a:t>
            </a:r>
            <a:endParaRPr lang="el-GR" sz="32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7471276"/>
          </a:xfrm>
          <a:prstGeom prst="rect">
            <a:avLst/>
          </a:prstGeom>
        </p:spPr>
        <p:txBody>
          <a:bodyPr wrap="square">
            <a:spAutoFit/>
          </a:bodyPr>
          <a:lstStyle/>
          <a:p>
            <a:pPr marL="342900" lvl="0" indent="-342900" algn="just">
              <a:spcAft>
                <a:spcPts val="1100"/>
              </a:spcAft>
              <a:buFont typeface="+mj-lt"/>
              <a:buAutoNum type="arabicPeriod" startAt="4"/>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Procurement management:</a:t>
            </a:r>
            <a:r>
              <a:rPr lang="en-US" b="1" kern="50" dirty="0" smtClean="0">
                <a:latin typeface="Calibri" panose="020F0502020204030204" pitchFamily="34" charset="0"/>
                <a:ea typeface="Lucida Sans Unicode" panose="020B0602030504020204" pitchFamily="34" charset="0"/>
                <a:cs typeface="Mangal" panose="02040503050203030202" pitchFamily="18" charset="0"/>
              </a:rPr>
              <a:t> </a:t>
            </a:r>
            <a:r>
              <a:rPr lang="en-US" kern="50" dirty="0">
                <a:latin typeface="Calibri" panose="020F0502020204030204" pitchFamily="34" charset="0"/>
                <a:ea typeface="Lucida Sans Unicode" panose="020B0602030504020204" pitchFamily="34" charset="0"/>
                <a:cs typeface="Mangal" panose="02040503050203030202" pitchFamily="18" charset="0"/>
              </a:rPr>
              <a:t>Carries-out all necessary activities related to the procurement life-cycle: prepare, develop, publish a tender and then evaluate and award contracts to the successful bidder. </a:t>
            </a: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800100" lvl="1"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Procurement Technical specifications and evaluation criteria</a:t>
            </a:r>
          </a:p>
          <a:p>
            <a:pPr marL="800100" lvl="1"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Procurement technical verification and </a:t>
            </a:r>
            <a:r>
              <a:rPr lang="en-US" kern="50" dirty="0" smtClean="0">
                <a:latin typeface="Calibri" panose="020F0502020204030204" pitchFamily="34" charset="0"/>
                <a:ea typeface="Lucida Sans Unicode" panose="020B0602030504020204" pitchFamily="34" charset="0"/>
                <a:cs typeface="Mangal" panose="02040503050203030202" pitchFamily="18" charset="0"/>
              </a:rPr>
              <a:t>validation</a:t>
            </a:r>
          </a:p>
          <a:p>
            <a:pPr marL="800100" lvl="1" indent="-342900" algn="just">
              <a:spcAft>
                <a:spcPts val="1100"/>
              </a:spcAft>
              <a:buFont typeface="+mj-lt"/>
              <a:buAutoNum type="arabicPeriod"/>
            </a:pPr>
            <a:r>
              <a:rPr lang="en-US" kern="50" dirty="0" smtClean="0">
                <a:latin typeface="Calibri" panose="020F0502020204030204" pitchFamily="34" charset="0"/>
                <a:ea typeface="Lucida Sans Unicode" panose="020B0602030504020204" pitchFamily="34" charset="0"/>
                <a:cs typeface="Mangal" panose="02040503050203030202" pitchFamily="18" charset="0"/>
              </a:rPr>
              <a:t>Legal issues: procurement scheme (eligibility with EU national laws), IPRs,</a:t>
            </a:r>
          </a:p>
          <a:p>
            <a:pPr marL="800100" lvl="1" indent="-342900" algn="just">
              <a:spcAft>
                <a:spcPts val="1100"/>
              </a:spcAft>
              <a:buFont typeface="+mj-lt"/>
              <a:buAutoNum type="arabicPeriod"/>
            </a:pPr>
            <a:r>
              <a:rPr lang="en-US" kern="50" dirty="0" smtClean="0">
                <a:latin typeface="Calibri" panose="020F0502020204030204" pitchFamily="34" charset="0"/>
                <a:ea typeface="Lucida Sans Unicode" panose="020B0602030504020204" pitchFamily="34" charset="0"/>
                <a:cs typeface="Mangal" panose="02040503050203030202" pitchFamily="18" charset="0"/>
              </a:rPr>
              <a:t>Integrated Procurement management </a:t>
            </a: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startAt="4"/>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Communication management:</a:t>
            </a:r>
            <a:r>
              <a:rPr lang="en-US" b="1" kern="50" dirty="0" smtClean="0">
                <a:latin typeface="Calibri" panose="020F0502020204030204" pitchFamily="34" charset="0"/>
                <a:ea typeface="Lucida Sans Unicode" panose="020B0602030504020204" pitchFamily="34" charset="0"/>
                <a:cs typeface="Mangal" panose="02040503050203030202" pitchFamily="18" charset="0"/>
              </a:rPr>
              <a:t> </a:t>
            </a:r>
            <a:r>
              <a:rPr lang="en-US" kern="50" dirty="0">
                <a:latin typeface="Calibri" panose="020F0502020204030204" pitchFamily="34" charset="0"/>
                <a:ea typeface="Lucida Sans Unicode" panose="020B0602030504020204" pitchFamily="34" charset="0"/>
                <a:cs typeface="Mangal" panose="02040503050203030202" pitchFamily="18" charset="0"/>
              </a:rPr>
              <a:t>Plans, facilitates and executes all activities related to communications. The audience addressed are competent maritime authorities participating in CISE, CISE stakeholders and the public opinion</a:t>
            </a:r>
            <a:r>
              <a:rPr lang="en-US" kern="50" dirty="0" smtClean="0">
                <a:latin typeface="Calibri" panose="020F0502020204030204" pitchFamily="34" charset="0"/>
                <a:ea typeface="Lucida Sans Unicode" panose="020B0602030504020204" pitchFamily="34" charset="0"/>
                <a:cs typeface="Mangal" panose="02040503050203030202" pitchFamily="18" charset="0"/>
              </a:rPr>
              <a:t>.</a:t>
            </a:r>
          </a:p>
          <a:p>
            <a:pPr marL="800100" lvl="1" indent="-342900" algn="just">
              <a:spcAft>
                <a:spcPts val="1100"/>
              </a:spcAft>
              <a:buFont typeface="+mj-lt"/>
              <a:buAutoNum type="arabicPeriod" startAt="4"/>
            </a:pPr>
            <a:r>
              <a:rPr lang="en-US" kern="50" dirty="0">
                <a:latin typeface="Calibri" panose="020F0502020204030204" pitchFamily="34" charset="0"/>
                <a:ea typeface="Lucida Sans Unicode" panose="020B0602030504020204" pitchFamily="34" charset="0"/>
                <a:cs typeface="Mangal" panose="02040503050203030202" pitchFamily="18" charset="0"/>
              </a:rPr>
              <a:t>CISE components s/w release of versions and documentation</a:t>
            </a:r>
          </a:p>
          <a:p>
            <a:pPr marL="800100" lvl="1" indent="-342900" algn="just">
              <a:spcAft>
                <a:spcPts val="1100"/>
              </a:spcAft>
              <a:buFont typeface="+mj-lt"/>
              <a:buAutoNum type="arabicPeriod" startAt="4"/>
            </a:pPr>
            <a:r>
              <a:rPr lang="en-US" kern="50" dirty="0">
                <a:latin typeface="Calibri" panose="020F0502020204030204" pitchFamily="34" charset="0"/>
                <a:ea typeface="Lucida Sans Unicode" panose="020B0602030504020204" pitchFamily="34" charset="0"/>
                <a:cs typeface="Mangal" panose="02040503050203030202" pitchFamily="18" charset="0"/>
              </a:rPr>
              <a:t>CISE communication management tools (including twitter, Facebook, LinkedIn, forum, Instagram etc</a:t>
            </a:r>
            <a:r>
              <a:rPr lang="en-US" kern="50" dirty="0" smtClean="0">
                <a:latin typeface="Calibri" panose="020F0502020204030204" pitchFamily="34" charset="0"/>
                <a:ea typeface="Lucida Sans Unicode" panose="020B0602030504020204" pitchFamily="34" charset="0"/>
                <a:cs typeface="Mangal" panose="02040503050203030202" pitchFamily="18" charset="0"/>
              </a:rPr>
              <a:t>.)</a:t>
            </a:r>
          </a:p>
          <a:p>
            <a:pPr marL="800100" lvl="1" indent="-342900" algn="just">
              <a:spcAft>
                <a:spcPts val="1100"/>
              </a:spcAft>
              <a:buFont typeface="+mj-lt"/>
              <a:buAutoNum type="arabicPeriod" startAt="4"/>
            </a:pPr>
            <a:r>
              <a:rPr lang="en-US" kern="50" dirty="0"/>
              <a:t>Communicate Semantic Interoperability processes outcomes</a:t>
            </a:r>
            <a:endParaRPr lang="el-GR" kern="50">
              <a:ea typeface="Lucida Sans Unicode"/>
              <a:cs typeface="Mangal"/>
            </a:endParaRPr>
          </a:p>
          <a:p>
            <a:pPr marL="800100" lvl="1" indent="-342900" algn="just">
              <a:spcAft>
                <a:spcPts val="1100"/>
              </a:spcAft>
              <a:buFont typeface="+mj-lt"/>
              <a:buAutoNum type="arabicPeriod" startAt="4"/>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800100" lvl="1" indent="-342900" algn="just">
              <a:spcAft>
                <a:spcPts val="1100"/>
              </a:spcAft>
              <a:buFont typeface="+mj-lt"/>
              <a:buAutoNum type="arabicPeriod" startAt="4"/>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startAt="4"/>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startAt="4"/>
            </a:pPr>
            <a:r>
              <a:rPr lang="en-US" kern="50" dirty="0" smtClean="0">
                <a:latin typeface="Calibri" panose="020F0502020204030204" pitchFamily="34" charset="0"/>
                <a:ea typeface="Lucida Sans Unicode" panose="020B0602030504020204" pitchFamily="34" charset="0"/>
                <a:cs typeface="Mangal" panose="02040503050203030202" pitchFamily="18" charset="0"/>
              </a:rPr>
              <a:t>?</a:t>
            </a: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Tree>
    <p:extLst>
      <p:ext uri="{BB962C8B-B14F-4D97-AF65-F5344CB8AC3E}">
        <p14:creationId xmlns:p14="http://schemas.microsoft.com/office/powerpoint/2010/main" val="3979897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Framework (Overview)</a:t>
            </a:r>
            <a:endParaRPr lang="el-GR" dirty="0"/>
          </a:p>
        </p:txBody>
      </p:sp>
      <p:sp>
        <p:nvSpPr>
          <p:cNvPr id="3" name="Text Placeholder 2"/>
          <p:cNvSpPr>
            <a:spLocks noGrp="1"/>
          </p:cNvSpPr>
          <p:nvPr>
            <p:ph type="body" sz="quarter" idx="13"/>
          </p:nvPr>
        </p:nvSpPr>
        <p:spPr/>
        <p:txBody>
          <a:bodyPr/>
          <a:lstStyle/>
          <a:p>
            <a:pPr algn="ctr"/>
            <a:r>
              <a:rPr lang="en-US" sz="3200" dirty="0" smtClean="0"/>
              <a:t>Methodological Framework (Overview)</a:t>
            </a:r>
            <a:endParaRPr lang="el-GR" sz="3200" dirty="0"/>
          </a:p>
        </p:txBody>
      </p:sp>
      <p:sp>
        <p:nvSpPr>
          <p:cNvPr id="5" name="Rectangle 4"/>
          <p:cNvSpPr/>
          <p:nvPr/>
        </p:nvSpPr>
        <p:spPr>
          <a:xfrm>
            <a:off x="406400" y="1517344"/>
            <a:ext cx="4665133" cy="4326826"/>
          </a:xfrm>
          <a:prstGeom prst="rect">
            <a:avLst/>
          </a:prstGeom>
        </p:spPr>
        <p:txBody>
          <a:bodyPr wrap="square">
            <a:spAutoFit/>
          </a:bodyPr>
          <a:lstStyle/>
          <a:p>
            <a:pPr lvl="0" algn="just">
              <a:spcAft>
                <a:spcPts val="1100"/>
              </a:spcAft>
            </a:pPr>
            <a:r>
              <a:rPr lang="en-US" sz="2400" b="1" kern="50" dirty="0">
                <a:solidFill>
                  <a:schemeClr val="accent1"/>
                </a:solidFill>
                <a:latin typeface="Calibri" panose="020F0502020204030204" pitchFamily="34" charset="0"/>
                <a:ea typeface="Lucida Sans Unicode" panose="020B0602030504020204" pitchFamily="34" charset="0"/>
                <a:cs typeface="Mangal" panose="02040503050203030202" pitchFamily="18" charset="0"/>
              </a:rPr>
              <a:t>Dimension 1: </a:t>
            </a:r>
            <a:r>
              <a:rPr lang="en-US" sz="2400" kern="50" dirty="0">
                <a:latin typeface="Calibri" panose="020F0502020204030204" pitchFamily="34" charset="0"/>
                <a:ea typeface="Lucida Sans Unicode" panose="020B0602030504020204" pitchFamily="34" charset="0"/>
                <a:cs typeface="Mangal" panose="02040503050203030202" pitchFamily="18" charset="0"/>
              </a:rPr>
              <a:t>The </a:t>
            </a:r>
            <a:r>
              <a:rPr lang="en-US" sz="2400" b="1" u="sng" kern="50" dirty="0">
                <a:latin typeface="Calibri" panose="020F0502020204030204" pitchFamily="34" charset="0"/>
                <a:ea typeface="Lucida Sans Unicode" panose="020B0602030504020204" pitchFamily="34" charset="0"/>
                <a:cs typeface="Mangal" panose="02040503050203030202" pitchFamily="18" charset="0"/>
              </a:rPr>
              <a:t>domains of governanc</a:t>
            </a:r>
            <a:r>
              <a:rPr lang="en-US" sz="2400" b="1" kern="50" dirty="0">
                <a:latin typeface="Calibri" panose="020F0502020204030204" pitchFamily="34" charset="0"/>
                <a:ea typeface="Lucida Sans Unicode" panose="020B0602030504020204" pitchFamily="34" charset="0"/>
                <a:cs typeface="Mangal" panose="02040503050203030202" pitchFamily="18" charset="0"/>
              </a:rPr>
              <a:t>e </a:t>
            </a: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a:t>
            </a:r>
            <a:r>
              <a:rPr lang="en-US" sz="2400" kern="50" dirty="0">
                <a:latin typeface="Calibri" panose="020F0502020204030204" pitchFamily="34" charset="0"/>
                <a:ea typeface="Lucida Sans Unicode" panose="020B0602030504020204" pitchFamily="34" charset="0"/>
                <a:cs typeface="Mangal" panose="02040503050203030202" pitchFamily="18" charset="0"/>
              </a:rPr>
              <a:t>what needs to be governed).  </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CISE vision</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CISE operation</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Membership management</a:t>
            </a:r>
          </a:p>
          <a:p>
            <a:pPr marL="40005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Procurement management</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Communication management</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a:t>
            </a:r>
          </a:p>
        </p:txBody>
      </p:sp>
      <p:sp>
        <p:nvSpPr>
          <p:cNvPr id="6" name="Rectangle 5"/>
          <p:cNvSpPr/>
          <p:nvPr/>
        </p:nvSpPr>
        <p:spPr>
          <a:xfrm>
            <a:off x="5939260" y="1517344"/>
            <a:ext cx="5328180" cy="3434273"/>
          </a:xfrm>
          <a:prstGeom prst="rect">
            <a:avLst/>
          </a:prstGeom>
        </p:spPr>
        <p:txBody>
          <a:bodyPr wrap="square">
            <a:spAutoFit/>
          </a:bodyPr>
          <a:lstStyle/>
          <a:p>
            <a:pPr lvl="0" algn="just">
              <a:spcAft>
                <a:spcPts val="1100"/>
              </a:spcAft>
            </a:pPr>
            <a:r>
              <a:rPr lang="en-US" sz="2400" b="1" kern="50" dirty="0">
                <a:solidFill>
                  <a:schemeClr val="accent1"/>
                </a:solidFill>
                <a:latin typeface="Calibri" panose="020F0502020204030204" pitchFamily="34" charset="0"/>
                <a:ea typeface="Lucida Sans Unicode" panose="020B0602030504020204" pitchFamily="34" charset="0"/>
                <a:cs typeface="Mangal" panose="02040503050203030202" pitchFamily="18" charset="0"/>
              </a:rPr>
              <a:t>Dimension </a:t>
            </a:r>
            <a:r>
              <a:rPr lang="en-US" sz="2400" b="1" kern="50" dirty="0" smtClean="0">
                <a:solidFill>
                  <a:schemeClr val="accent1"/>
                </a:solidFill>
                <a:latin typeface="Calibri" panose="020F0502020204030204" pitchFamily="34" charset="0"/>
                <a:ea typeface="Lucida Sans Unicode" panose="020B0602030504020204" pitchFamily="34" charset="0"/>
                <a:cs typeface="Mangal" panose="02040503050203030202" pitchFamily="18" charset="0"/>
              </a:rPr>
              <a:t>2: </a:t>
            </a:r>
            <a:r>
              <a:rPr lang="en-US" sz="2400" kern="50" dirty="0">
                <a:latin typeface="Calibri" panose="020F0502020204030204" pitchFamily="34" charset="0"/>
                <a:ea typeface="Lucida Sans Unicode" panose="020B0602030504020204" pitchFamily="34" charset="0"/>
                <a:cs typeface="Mangal" panose="02040503050203030202" pitchFamily="18" charset="0"/>
              </a:rPr>
              <a:t>The </a:t>
            </a:r>
            <a:r>
              <a:rPr lang="en-US" sz="2400" b="1" u="sng" kern="50" dirty="0">
                <a:latin typeface="Calibri" panose="020F0502020204030204" pitchFamily="34" charset="0"/>
                <a:ea typeface="Lucida Sans Unicode" panose="020B0602030504020204" pitchFamily="34" charset="0"/>
                <a:cs typeface="Mangal" panose="02040503050203030202" pitchFamily="18" charset="0"/>
              </a:rPr>
              <a:t>5 levels of interoperability</a:t>
            </a:r>
            <a:r>
              <a:rPr lang="en-US" sz="2400" b="1" kern="50" dirty="0">
                <a:latin typeface="Calibri" panose="020F0502020204030204" pitchFamily="34" charset="0"/>
                <a:ea typeface="Lucida Sans Unicode" panose="020B0602030504020204" pitchFamily="34" charset="0"/>
                <a:cs typeface="Mangal" panose="02040503050203030202" pitchFamily="18" charset="0"/>
              </a:rPr>
              <a:t> </a:t>
            </a:r>
            <a:r>
              <a:rPr lang="en-US" sz="2400" kern="50" dirty="0">
                <a:latin typeface="Calibri" panose="020F0502020204030204" pitchFamily="34" charset="0"/>
                <a:ea typeface="Lucida Sans Unicode" panose="020B0602030504020204" pitchFamily="34" charset="0"/>
                <a:cs typeface="Mangal" panose="02040503050203030202" pitchFamily="18" charset="0"/>
              </a:rPr>
              <a:t>as defined by </a:t>
            </a: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EIF </a:t>
            </a:r>
            <a:endParaRPr lang="en-US" sz="2400" kern="50" dirty="0">
              <a:latin typeface="Calibri" panose="020F0502020204030204" pitchFamily="34" charset="0"/>
              <a:ea typeface="Lucida Sans Unicode" panose="020B0602030504020204" pitchFamily="34" charset="0"/>
              <a:cs typeface="Mangal" panose="02040503050203030202" pitchFamily="18" charset="0"/>
            </a:endParaRP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Political context</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Legal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Organizational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Semantic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Technical interoperability </a:t>
            </a:r>
            <a:endParaRPr lang="en-US" sz="2400" kern="50" dirty="0">
              <a:latin typeface="Calibri" panose="020F0502020204030204" pitchFamily="34" charset="0"/>
              <a:ea typeface="Lucida Sans Unicode" panose="020B0602030504020204" pitchFamily="34" charset="0"/>
              <a:cs typeface="Mangal" panose="02040503050203030202" pitchFamily="18" charset="0"/>
            </a:endParaRPr>
          </a:p>
        </p:txBody>
      </p:sp>
      <p:sp>
        <p:nvSpPr>
          <p:cNvPr id="9" name="Block Arc 8"/>
          <p:cNvSpPr/>
          <p:nvPr/>
        </p:nvSpPr>
        <p:spPr>
          <a:xfrm rot="10800000">
            <a:off x="4825257" y="5063501"/>
            <a:ext cx="1552575" cy="122872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3581249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dirty="0" smtClean="0"/>
              <a:t>Interoperability Levels</a:t>
            </a:r>
            <a:endParaRPr lang="el-GR" dirty="0"/>
          </a:p>
        </p:txBody>
      </p:sp>
      <p:sp>
        <p:nvSpPr>
          <p:cNvPr id="3" name="Text Placeholder 2"/>
          <p:cNvSpPr>
            <a:spLocks noGrp="1"/>
          </p:cNvSpPr>
          <p:nvPr>
            <p:ph type="body" sz="quarter" idx="13"/>
          </p:nvPr>
        </p:nvSpPr>
        <p:spPr/>
        <p:txBody>
          <a:bodyPr/>
          <a:lstStyle/>
          <a:p>
            <a:pPr algn="ctr"/>
            <a:r>
              <a:rPr lang="en-US" sz="3200" dirty="0" smtClean="0"/>
              <a:t>Interoperability levels</a:t>
            </a:r>
            <a:endParaRPr lang="el-GR" sz="32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pic>
        <p:nvPicPr>
          <p:cNvPr id="14" name="Picture 13"/>
          <p:cNvPicPr/>
          <p:nvPr/>
        </p:nvPicPr>
        <p:blipFill rotWithShape="1">
          <a:blip r:embed="rId2"/>
          <a:srcRect l="15195" t="9004" r="14776" b="7614"/>
          <a:stretch/>
        </p:blipFill>
        <p:spPr bwMode="auto">
          <a:xfrm>
            <a:off x="2006598" y="1008723"/>
            <a:ext cx="7924800" cy="52904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2913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Methodological Framework (CISE Governance Process Table)</a:t>
            </a:r>
            <a:endParaRPr lang="el-GR" sz="2000" dirty="0"/>
          </a:p>
        </p:txBody>
      </p:sp>
      <p:sp>
        <p:nvSpPr>
          <p:cNvPr id="3" name="Text Placeholder 2"/>
          <p:cNvSpPr>
            <a:spLocks noGrp="1"/>
          </p:cNvSpPr>
          <p:nvPr>
            <p:ph type="body" sz="quarter" idx="13"/>
          </p:nvPr>
        </p:nvSpPr>
        <p:spPr/>
        <p:txBody>
          <a:bodyPr/>
          <a:lstStyle/>
          <a:p>
            <a:pPr algn="ctr"/>
            <a:r>
              <a:rPr lang="en-US" sz="3200" dirty="0" smtClean="0"/>
              <a:t>Methodological Framework (CISE Governance process table)</a:t>
            </a:r>
            <a:endParaRPr lang="el-GR" sz="3200" dirty="0"/>
          </a:p>
        </p:txBody>
      </p:sp>
      <p:sp>
        <p:nvSpPr>
          <p:cNvPr id="4" name="Rectangle 3"/>
          <p:cNvSpPr/>
          <p:nvPr/>
        </p:nvSpPr>
        <p:spPr>
          <a:xfrm>
            <a:off x="406400" y="1008723"/>
            <a:ext cx="10769600" cy="1205458"/>
          </a:xfrm>
          <a:prstGeom prst="rect">
            <a:avLst/>
          </a:prstGeom>
        </p:spPr>
        <p:txBody>
          <a:bodyPr wrap="square">
            <a:spAutoFit/>
          </a:bodyPr>
          <a:lstStyle/>
          <a:p>
            <a:pPr lvl="0" algn="just">
              <a:spcAft>
                <a:spcPts val="1100"/>
              </a:spcAft>
            </a:pPr>
            <a:r>
              <a:rPr lang="en-US" kern="50" dirty="0">
                <a:latin typeface="Calibri" panose="020F0502020204030204" pitchFamily="34" charset="0"/>
                <a:ea typeface="Lucida Sans Unicode" panose="020B0602030504020204" pitchFamily="34" charset="0"/>
                <a:cs typeface="Mangal" panose="02040503050203030202" pitchFamily="18" charset="0"/>
              </a:rPr>
              <a:t>This approach leads us to a Table as the one illustrated </a:t>
            </a:r>
            <a:r>
              <a:rPr lang="en-US" kern="50" dirty="0" smtClean="0">
                <a:latin typeface="Calibri" panose="020F0502020204030204" pitchFamily="34" charset="0"/>
                <a:ea typeface="Lucida Sans Unicode" panose="020B0602030504020204" pitchFamily="34" charset="0"/>
                <a:cs typeface="Mangal" panose="02040503050203030202" pitchFamily="18" charset="0"/>
              </a:rPr>
              <a:t>below:</a:t>
            </a: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p:txBody>
      </p:sp>
      <p:sp>
        <p:nvSpPr>
          <p:cNvPr id="24" name="Left Brace 23"/>
          <p:cNvSpPr/>
          <p:nvPr/>
        </p:nvSpPr>
        <p:spPr>
          <a:xfrm>
            <a:off x="1972272" y="3108562"/>
            <a:ext cx="312208" cy="326813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5" name="Left Brace 24"/>
          <p:cNvSpPr/>
          <p:nvPr/>
        </p:nvSpPr>
        <p:spPr>
          <a:xfrm rot="5400000">
            <a:off x="7863653" y="-1260280"/>
            <a:ext cx="312208" cy="520647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TextBox 25"/>
          <p:cNvSpPr txBox="1"/>
          <p:nvPr/>
        </p:nvSpPr>
        <p:spPr>
          <a:xfrm>
            <a:off x="7162800" y="905378"/>
            <a:ext cx="2302934" cy="369332"/>
          </a:xfrm>
          <a:prstGeom prst="rect">
            <a:avLst/>
          </a:prstGeom>
          <a:noFill/>
        </p:spPr>
        <p:txBody>
          <a:bodyPr wrap="square" rtlCol="0">
            <a:spAutoFit/>
          </a:bodyPr>
          <a:lstStyle/>
          <a:p>
            <a:r>
              <a:rPr lang="en-US" dirty="0" smtClean="0">
                <a:solidFill>
                  <a:srgbClr val="FF0000"/>
                </a:solidFill>
              </a:rPr>
              <a:t>Interoperability Levels</a:t>
            </a:r>
            <a:endParaRPr lang="el-GR" dirty="0">
              <a:solidFill>
                <a:srgbClr val="FF0000"/>
              </a:solidFill>
            </a:endParaRPr>
          </a:p>
        </p:txBody>
      </p:sp>
      <p:sp>
        <p:nvSpPr>
          <p:cNvPr id="27" name="TextBox 26"/>
          <p:cNvSpPr txBox="1"/>
          <p:nvPr/>
        </p:nvSpPr>
        <p:spPr>
          <a:xfrm rot="16200000">
            <a:off x="571342" y="4475607"/>
            <a:ext cx="2302934" cy="369332"/>
          </a:xfrm>
          <a:prstGeom prst="rect">
            <a:avLst/>
          </a:prstGeom>
          <a:noFill/>
        </p:spPr>
        <p:txBody>
          <a:bodyPr wrap="square" rtlCol="0">
            <a:spAutoFit/>
          </a:bodyPr>
          <a:lstStyle/>
          <a:p>
            <a:r>
              <a:rPr lang="en-US" dirty="0" smtClean="0">
                <a:solidFill>
                  <a:srgbClr val="FF0000"/>
                </a:solidFill>
              </a:rPr>
              <a:t>Governance Domains </a:t>
            </a:r>
            <a:endParaRPr lang="el-GR" dirty="0">
              <a:solidFill>
                <a:srgbClr val="FF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480" y="1451041"/>
            <a:ext cx="8525549" cy="505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2371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Methodological Framework </a:t>
            </a:r>
            <a:r>
              <a:rPr lang="en-US" sz="1800" dirty="0" smtClean="0"/>
              <a:t>(What is CISE Governance process?)</a:t>
            </a:r>
            <a:endParaRPr lang="el-GR" sz="1800" dirty="0"/>
          </a:p>
        </p:txBody>
      </p:sp>
      <p:sp>
        <p:nvSpPr>
          <p:cNvPr id="3" name="Text Placeholder 2"/>
          <p:cNvSpPr>
            <a:spLocks noGrp="1"/>
          </p:cNvSpPr>
          <p:nvPr>
            <p:ph type="body" sz="quarter" idx="13"/>
          </p:nvPr>
        </p:nvSpPr>
        <p:spPr/>
        <p:txBody>
          <a:bodyPr/>
          <a:lstStyle/>
          <a:p>
            <a:pPr algn="ctr"/>
            <a:r>
              <a:rPr lang="en-US" sz="3200" dirty="0" smtClean="0"/>
              <a:t>Methodological Framework </a:t>
            </a:r>
            <a:r>
              <a:rPr lang="en-US" sz="3000" dirty="0" smtClean="0"/>
              <a:t>(What is CISE Governance process?)</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
        <p:nvSpPr>
          <p:cNvPr id="4" name="Rectangle 3"/>
          <p:cNvSpPr/>
          <p:nvPr/>
        </p:nvSpPr>
        <p:spPr>
          <a:xfrm>
            <a:off x="406400" y="1004812"/>
            <a:ext cx="10769600" cy="2862322"/>
          </a:xfrm>
          <a:prstGeom prst="rect">
            <a:avLst/>
          </a:prstGeom>
        </p:spPr>
        <p:txBody>
          <a:bodyPr wrap="square">
            <a:spAutoFit/>
          </a:bodyPr>
          <a:lstStyle/>
          <a:p>
            <a:r>
              <a:rPr lang="en-US" kern="50" dirty="0">
                <a:latin typeface="Calibri" panose="020F0502020204030204" pitchFamily="34" charset="0"/>
                <a:ea typeface="Lucida Sans Unicode" panose="020B0602030504020204" pitchFamily="34" charset="0"/>
                <a:cs typeface="Mangal" panose="02040503050203030202" pitchFamily="18" charset="0"/>
              </a:rPr>
              <a:t>At its most basic level, a process is simply a way of transforming an input into an output using proven tools and techniques</a:t>
            </a:r>
            <a:r>
              <a:rPr lang="en-US" kern="50" dirty="0" smtClean="0">
                <a:latin typeface="Calibri" panose="020F0502020204030204" pitchFamily="34" charset="0"/>
                <a:ea typeface="Lucida Sans Unicode" panose="020B0602030504020204" pitchFamily="34" charset="0"/>
                <a:cs typeface="Mangal" panose="02040503050203030202" pitchFamily="18" charset="0"/>
              </a:rPr>
              <a:t>.</a:t>
            </a:r>
          </a:p>
          <a:p>
            <a:endParaRPr lang="en-US" kern="50" dirty="0">
              <a:latin typeface="Calibri" panose="020F0502020204030204" pitchFamily="34" charset="0"/>
              <a:cs typeface="Mangal" panose="02040503050203030202" pitchFamily="18" charset="0"/>
            </a:endParaRPr>
          </a:p>
          <a:p>
            <a:pPr marL="285750" lvl="0" indent="-285750">
              <a:buFont typeface="Arial" panose="020B0604020202020204" pitchFamily="34" charset="0"/>
              <a:buChar char="•"/>
            </a:pPr>
            <a:r>
              <a:rPr lang="en-US" u="sng" dirty="0" smtClean="0"/>
              <a:t>Description </a:t>
            </a:r>
            <a:r>
              <a:rPr lang="en-US" u="sng" dirty="0"/>
              <a:t>of the process</a:t>
            </a:r>
            <a:r>
              <a:rPr lang="en-US" dirty="0"/>
              <a:t>: includes the elementary actions that constitute a process plus the methods and the tools used to carry-out the actions. </a:t>
            </a:r>
            <a:endParaRPr lang="en-US" dirty="0" smtClean="0"/>
          </a:p>
          <a:p>
            <a:pPr lvl="0"/>
            <a:endParaRPr lang="el-GR" dirty="0"/>
          </a:p>
          <a:p>
            <a:pPr marL="285750" lvl="0" indent="-285750">
              <a:buFont typeface="Arial" panose="020B0604020202020204" pitchFamily="34" charset="0"/>
              <a:buChar char="•"/>
            </a:pPr>
            <a:r>
              <a:rPr lang="en-US" u="sng" dirty="0"/>
              <a:t>Input/ output</a:t>
            </a:r>
            <a:r>
              <a:rPr lang="en-US" dirty="0"/>
              <a:t>: Inputs might come internally from CISE governance processes (of the same or different group) or externally from the European Commission, relevant initiatives, national governance bodies or other. Input Outputs can be services, documents or other results. </a:t>
            </a:r>
            <a:endParaRPr lang="el-GR" dirty="0"/>
          </a:p>
          <a:p>
            <a:endParaRPr lang="el-GR" dirty="0"/>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5791200" y="3283358"/>
            <a:ext cx="5272089" cy="2740452"/>
          </a:xfrm>
          <a:prstGeom prst="rect">
            <a:avLst/>
          </a:prstGeom>
        </p:spPr>
      </p:pic>
    </p:spTree>
    <p:extLst>
      <p:ext uri="{BB962C8B-B14F-4D97-AF65-F5344CB8AC3E}">
        <p14:creationId xmlns:p14="http://schemas.microsoft.com/office/powerpoint/2010/main" val="2497407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Methodological Framework </a:t>
            </a:r>
            <a:r>
              <a:rPr lang="en-US" sz="1800" dirty="0" smtClean="0"/>
              <a:t>(benefits)</a:t>
            </a:r>
            <a:endParaRPr lang="el-GR" sz="1800" dirty="0"/>
          </a:p>
        </p:txBody>
      </p:sp>
      <p:sp>
        <p:nvSpPr>
          <p:cNvPr id="3" name="Text Placeholder 2"/>
          <p:cNvSpPr>
            <a:spLocks noGrp="1"/>
          </p:cNvSpPr>
          <p:nvPr>
            <p:ph type="body" sz="quarter" idx="13"/>
          </p:nvPr>
        </p:nvSpPr>
        <p:spPr/>
        <p:txBody>
          <a:bodyPr/>
          <a:lstStyle/>
          <a:p>
            <a:pPr algn="ctr"/>
            <a:r>
              <a:rPr lang="en-US" sz="3200" dirty="0" smtClean="0"/>
              <a:t>Methodological Framework </a:t>
            </a:r>
            <a:r>
              <a:rPr lang="en-US" sz="3000" dirty="0" smtClean="0"/>
              <a:t>(benefits)</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
        <p:nvSpPr>
          <p:cNvPr id="9" name="Rectangle 8"/>
          <p:cNvSpPr/>
          <p:nvPr/>
        </p:nvSpPr>
        <p:spPr>
          <a:xfrm>
            <a:off x="406400" y="1004812"/>
            <a:ext cx="10769600" cy="5816977"/>
          </a:xfrm>
          <a:prstGeom prst="rect">
            <a:avLst/>
          </a:prstGeom>
        </p:spPr>
        <p:txBody>
          <a:bodyPr wrap="square">
            <a:spAutoFit/>
          </a:bodyPr>
          <a:lstStyle/>
          <a:p>
            <a:pPr marL="285750" lvl="0" indent="-285750">
              <a:buFont typeface="Wingdings" panose="05000000000000000000" pitchFamily="2" charset="2"/>
              <a:buChar char="q"/>
            </a:pPr>
            <a:r>
              <a:rPr lang="en-US" sz="2400" dirty="0" smtClean="0"/>
              <a:t>It is sustainable</a:t>
            </a:r>
          </a:p>
          <a:p>
            <a:pPr marL="285750" lvl="0" indent="-285750">
              <a:buFont typeface="Wingdings" panose="05000000000000000000" pitchFamily="2" charset="2"/>
              <a:buChar char="q"/>
            </a:pPr>
            <a:r>
              <a:rPr lang="en-US" sz="2400" dirty="0" smtClean="0"/>
              <a:t>Can add, remove Governance domains. Interoperability layers are most unlikely to change</a:t>
            </a:r>
          </a:p>
          <a:p>
            <a:pPr marL="285750" lvl="0" indent="-285750">
              <a:buFont typeface="Wingdings" panose="05000000000000000000" pitchFamily="2" charset="2"/>
              <a:buChar char="q"/>
            </a:pPr>
            <a:r>
              <a:rPr lang="en-US" sz="2400" dirty="0" smtClean="0"/>
              <a:t>Each process is managed individually (by an experts group) so the governance definition is manageable . A facilitator should have ownership and good understanding of the masterplan to coordinate the different expert groups</a:t>
            </a:r>
          </a:p>
          <a:p>
            <a:pPr marL="285750" lvl="0" indent="-285750">
              <a:buFont typeface="Wingdings" panose="05000000000000000000" pitchFamily="2" charset="2"/>
              <a:buChar char="q"/>
            </a:pPr>
            <a:r>
              <a:rPr lang="en-US" sz="2400" dirty="0" smtClean="0"/>
              <a:t>It is modular, so that changes in one process do not affect significantly other processes.</a:t>
            </a:r>
          </a:p>
          <a:p>
            <a:pPr marL="285750" lvl="0" indent="-285750">
              <a:buFont typeface="Wingdings" panose="05000000000000000000" pitchFamily="2" charset="2"/>
              <a:buChar char="q"/>
            </a:pPr>
            <a:r>
              <a:rPr lang="en-US" sz="2400" dirty="0" smtClean="0"/>
              <a:t>Can embrace future endeavors, best practices and lessons learnt acquired during  EUCISE2020  </a:t>
            </a:r>
            <a:endParaRPr lang="en-US" sz="2400" dirty="0"/>
          </a:p>
          <a:p>
            <a:pPr marL="285750" lvl="0" indent="-285750">
              <a:buFont typeface="Wingdings" panose="05000000000000000000" pitchFamily="2" charset="2"/>
              <a:buChar char="q"/>
            </a:pPr>
            <a:r>
              <a:rPr lang="en-US" sz="2400" dirty="0" smtClean="0"/>
              <a:t>As noted during the EUCISE2020 meeting in Rome (July 2015): </a:t>
            </a:r>
          </a:p>
          <a:p>
            <a:pPr marL="742950" lvl="1" indent="-285750">
              <a:buFont typeface="Wingdings" panose="05000000000000000000" pitchFamily="2" charset="2"/>
              <a:buChar char="q"/>
            </a:pPr>
            <a:r>
              <a:rPr lang="en-US" sz="2400" dirty="0" smtClean="0"/>
              <a:t>“</a:t>
            </a:r>
            <a:r>
              <a:rPr lang="en-US" sz="2400" i="1" dirty="0" smtClean="0"/>
              <a:t>there might be other methods as well (to define a governance model), and this method in question is definitely a one of appropriate ones”</a:t>
            </a:r>
          </a:p>
          <a:p>
            <a:pPr marL="742950" lvl="1" indent="-285750">
              <a:buFont typeface="Wingdings" panose="05000000000000000000" pitchFamily="2" charset="2"/>
              <a:buChar char="q"/>
            </a:pPr>
            <a:r>
              <a:rPr lang="en-US" sz="2400" i="1" dirty="0" smtClean="0"/>
              <a:t>“not so frequent to attempt to define governance in the bottom-up approach”</a:t>
            </a:r>
          </a:p>
          <a:p>
            <a:pPr marL="742950" lvl="1" indent="-285750">
              <a:buFont typeface="Wingdings" panose="05000000000000000000" pitchFamily="2" charset="2"/>
              <a:buChar char="q"/>
            </a:pPr>
            <a:endParaRPr lang="el-GR" i="1" dirty="0"/>
          </a:p>
          <a:p>
            <a:endParaRPr lang="el-GR" dirty="0"/>
          </a:p>
        </p:txBody>
      </p:sp>
    </p:spTree>
    <p:extLst>
      <p:ext uri="{BB962C8B-B14F-4D97-AF65-F5344CB8AC3E}">
        <p14:creationId xmlns:p14="http://schemas.microsoft.com/office/powerpoint/2010/main" val="385530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 calcmode="lin" valueType="num">
                                      <p:cBhvr additive="base">
                                        <p:cTn id="3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 calcmode="lin" valueType="num">
                                      <p:cBhvr additive="base">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Text Placeholder 2"/>
          <p:cNvSpPr>
            <a:spLocks noGrp="1"/>
          </p:cNvSpPr>
          <p:nvPr>
            <p:ph type="body" sz="quarter" idx="13"/>
          </p:nvPr>
        </p:nvSpPr>
        <p:spPr/>
        <p:txBody>
          <a:bodyPr/>
          <a:lstStyle/>
          <a:p>
            <a:pPr algn="ctr"/>
            <a:r>
              <a:rPr lang="en-US" sz="3200" dirty="0" smtClean="0"/>
              <a:t>Summary</a:t>
            </a:r>
            <a:endParaRPr lang="el-GR" sz="3200" dirty="0"/>
          </a:p>
        </p:txBody>
      </p:sp>
      <p:sp>
        <p:nvSpPr>
          <p:cNvPr id="4" name="TextBox 3"/>
          <p:cNvSpPr txBox="1"/>
          <p:nvPr/>
        </p:nvSpPr>
        <p:spPr>
          <a:xfrm>
            <a:off x="406400" y="1032930"/>
            <a:ext cx="10769600"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bg1">
                    <a:lumMod val="65000"/>
                  </a:schemeClr>
                </a:solidFill>
              </a:rPr>
              <a:t>Introduction</a:t>
            </a:r>
          </a:p>
          <a:p>
            <a:pPr marL="742950" lvl="1" indent="-285750">
              <a:buFont typeface="Arial" panose="020B0604020202020204" pitchFamily="34" charset="0"/>
              <a:buChar char="•"/>
            </a:pPr>
            <a:r>
              <a:rPr lang="en-US" dirty="0" smtClean="0">
                <a:solidFill>
                  <a:schemeClr val="bg1">
                    <a:lumMod val="65000"/>
                  </a:schemeClr>
                </a:solidFill>
              </a:rPr>
              <a:t>Governance Principles</a:t>
            </a:r>
          </a:p>
          <a:p>
            <a:pPr marL="742950" lvl="1" indent="-285750">
              <a:buFont typeface="Arial" panose="020B0604020202020204" pitchFamily="34" charset="0"/>
              <a:buChar char="•"/>
            </a:pPr>
            <a:r>
              <a:rPr lang="en-US" dirty="0" smtClean="0">
                <a:solidFill>
                  <a:schemeClr val="bg1">
                    <a:lumMod val="65000"/>
                  </a:schemeClr>
                </a:solidFill>
              </a:rPr>
              <a:t>Approach to define the governance model</a:t>
            </a:r>
          </a:p>
          <a:p>
            <a:pPr marL="742950" lvl="1" indent="-285750">
              <a:buFont typeface="Arial" panose="020B0604020202020204" pitchFamily="34" charset="0"/>
              <a:buChar char="•"/>
            </a:pPr>
            <a:r>
              <a:rPr lang="en-US" dirty="0" smtClean="0">
                <a:solidFill>
                  <a:schemeClr val="bg1">
                    <a:lumMod val="65000"/>
                  </a:schemeClr>
                </a:solidFill>
              </a:rPr>
              <a:t>References</a:t>
            </a:r>
          </a:p>
          <a:p>
            <a:pPr marL="285750" indent="-285750">
              <a:buFont typeface="Arial" panose="020B0604020202020204" pitchFamily="34" charset="0"/>
              <a:buChar char="•"/>
            </a:pPr>
            <a:r>
              <a:rPr lang="en-US" b="1" dirty="0" smtClean="0">
                <a:solidFill>
                  <a:schemeClr val="bg1">
                    <a:lumMod val="65000"/>
                  </a:schemeClr>
                </a:solidFill>
              </a:rPr>
              <a:t>Methodological </a:t>
            </a:r>
            <a:r>
              <a:rPr lang="en-US" b="1" dirty="0">
                <a:solidFill>
                  <a:schemeClr val="bg1">
                    <a:lumMod val="65000"/>
                  </a:schemeClr>
                </a:solidFill>
              </a:rPr>
              <a:t>F</a:t>
            </a:r>
            <a:r>
              <a:rPr lang="en-US" b="1" dirty="0" smtClean="0">
                <a:solidFill>
                  <a:schemeClr val="bg1">
                    <a:lumMod val="65000"/>
                  </a:schemeClr>
                </a:solidFill>
              </a:rPr>
              <a:t>ramework</a:t>
            </a:r>
          </a:p>
          <a:p>
            <a:pPr marL="742950" lvl="1" indent="-285750">
              <a:buFont typeface="Arial" panose="020B0604020202020204" pitchFamily="34" charset="0"/>
              <a:buChar char="•"/>
            </a:pPr>
            <a:r>
              <a:rPr lang="en-US" dirty="0" smtClean="0">
                <a:solidFill>
                  <a:schemeClr val="bg1">
                    <a:lumMod val="65000"/>
                  </a:schemeClr>
                </a:solidFill>
              </a:rPr>
              <a:t>Overview</a:t>
            </a:r>
          </a:p>
          <a:p>
            <a:pPr marL="742950" lvl="1" indent="-285750">
              <a:buFont typeface="Arial" panose="020B0604020202020204" pitchFamily="34" charset="0"/>
              <a:buChar char="•"/>
            </a:pPr>
            <a:r>
              <a:rPr lang="en-US" dirty="0" smtClean="0">
                <a:solidFill>
                  <a:schemeClr val="bg1">
                    <a:lumMod val="65000"/>
                  </a:schemeClr>
                </a:solidFill>
              </a:rPr>
              <a:t>Domains of Governance</a:t>
            </a:r>
          </a:p>
          <a:p>
            <a:pPr marL="742950" lvl="1" indent="-285750">
              <a:buFont typeface="Arial" panose="020B0604020202020204" pitchFamily="34" charset="0"/>
              <a:buChar char="•"/>
            </a:pPr>
            <a:r>
              <a:rPr lang="en-US" dirty="0" smtClean="0">
                <a:solidFill>
                  <a:schemeClr val="bg1">
                    <a:lumMod val="65000"/>
                  </a:schemeClr>
                </a:solidFill>
              </a:rPr>
              <a:t>Interoperability Levels</a:t>
            </a:r>
          </a:p>
          <a:p>
            <a:pPr marL="742950" lvl="1" indent="-285750">
              <a:buFont typeface="Arial" panose="020B0604020202020204" pitchFamily="34" charset="0"/>
              <a:buChar char="•"/>
            </a:pPr>
            <a:r>
              <a:rPr lang="en-US" dirty="0">
                <a:solidFill>
                  <a:schemeClr val="bg1">
                    <a:lumMod val="65000"/>
                  </a:schemeClr>
                </a:solidFill>
              </a:rPr>
              <a:t>CISE Governance process Table</a:t>
            </a:r>
          </a:p>
          <a:p>
            <a:pPr marL="742950" lvl="1" indent="-285750">
              <a:buFont typeface="Arial" panose="020B0604020202020204" pitchFamily="34" charset="0"/>
              <a:buChar char="•"/>
            </a:pPr>
            <a:r>
              <a:rPr lang="en-US" dirty="0" smtClean="0">
                <a:solidFill>
                  <a:schemeClr val="bg1">
                    <a:lumMod val="65000"/>
                  </a:schemeClr>
                </a:solidFill>
              </a:rPr>
              <a:t>What is a CISE Governance Process?</a:t>
            </a:r>
          </a:p>
          <a:p>
            <a:pPr marL="285750" indent="-285750">
              <a:buFont typeface="Arial" panose="020B0604020202020204" pitchFamily="34" charset="0"/>
              <a:buChar char="•"/>
            </a:pPr>
            <a:r>
              <a:rPr lang="en-US" b="1" dirty="0" smtClean="0"/>
              <a:t>Roadmap for the definition of governance</a:t>
            </a:r>
          </a:p>
          <a:p>
            <a:pPr marL="742950" lvl="1" indent="-285750">
              <a:buFont typeface="Arial" panose="020B0604020202020204" pitchFamily="34" charset="0"/>
              <a:buChar char="•"/>
            </a:pPr>
            <a:r>
              <a:rPr lang="en-US" dirty="0" smtClean="0"/>
              <a:t>Overview and what we have achieved</a:t>
            </a:r>
          </a:p>
          <a:p>
            <a:pPr marL="742950" lvl="1" indent="-285750">
              <a:buFont typeface="Arial" panose="020B0604020202020204" pitchFamily="34" charset="0"/>
              <a:buChar char="•"/>
            </a:pPr>
            <a:r>
              <a:rPr lang="en-US" dirty="0" smtClean="0"/>
              <a:t>CISE Governance Process matrix </a:t>
            </a:r>
          </a:p>
          <a:p>
            <a:pPr marL="742950" lvl="1" indent="-285750">
              <a:buFont typeface="Arial" panose="020B0604020202020204" pitchFamily="34" charset="0"/>
              <a:buChar char="•"/>
            </a:pPr>
            <a:r>
              <a:rPr lang="en-US" dirty="0" smtClean="0"/>
              <a:t>CISE Governance Processes definition</a:t>
            </a:r>
          </a:p>
          <a:p>
            <a:pPr marL="742950" lvl="1" indent="-285750">
              <a:buFont typeface="Arial" panose="020B0604020202020204" pitchFamily="34" charset="0"/>
              <a:buChar char="•"/>
            </a:pPr>
            <a:r>
              <a:rPr lang="en-US" dirty="0" smtClean="0"/>
              <a:t>Top-down study</a:t>
            </a:r>
          </a:p>
          <a:p>
            <a:pPr marL="742950" lvl="1" indent="-285750">
              <a:buFont typeface="Arial" panose="020B0604020202020204" pitchFamily="34" charset="0"/>
              <a:buChar char="•"/>
            </a:pPr>
            <a:r>
              <a:rPr lang="en-US" dirty="0" smtClean="0"/>
              <a:t>Next Steps</a:t>
            </a:r>
          </a:p>
          <a:p>
            <a:pPr marL="285750" indent="-285750">
              <a:buFont typeface="Arial" panose="020B0604020202020204" pitchFamily="34" charset="0"/>
              <a:buChar char="•"/>
            </a:pPr>
            <a:r>
              <a:rPr lang="en-US" b="1" dirty="0" smtClean="0">
                <a:solidFill>
                  <a:schemeClr val="bg1">
                    <a:lumMod val="65000"/>
                  </a:schemeClr>
                </a:solidFill>
              </a:rPr>
              <a:t>Extra slides</a:t>
            </a:r>
            <a:r>
              <a:rPr lang="en-US" dirty="0" smtClean="0">
                <a:solidFill>
                  <a:schemeClr val="bg1">
                    <a:lumMod val="65000"/>
                  </a:schemeClr>
                </a:solidFill>
              </a:rPr>
              <a:t>: Working Groups, Legal </a:t>
            </a:r>
            <a:r>
              <a:rPr lang="en-US" dirty="0">
                <a:solidFill>
                  <a:schemeClr val="bg1">
                    <a:lumMod val="65000"/>
                  </a:schemeClr>
                </a:solidFill>
              </a:rPr>
              <a:t>interoperability </a:t>
            </a:r>
            <a:r>
              <a:rPr lang="en-US" dirty="0" smtClean="0">
                <a:solidFill>
                  <a:schemeClr val="bg1">
                    <a:lumMod val="65000"/>
                  </a:schemeClr>
                </a:solidFill>
              </a:rPr>
              <a:t>layer, Technical interoperability layer, Semantic interoperability layer, Organizational interoperability</a:t>
            </a:r>
          </a:p>
        </p:txBody>
      </p:sp>
    </p:spTree>
    <p:extLst>
      <p:ext uri="{BB962C8B-B14F-4D97-AF65-F5344CB8AC3E}">
        <p14:creationId xmlns:p14="http://schemas.microsoft.com/office/powerpoint/2010/main" val="230208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Roadmap </a:t>
            </a:r>
            <a:r>
              <a:rPr lang="en-US" sz="1800" dirty="0" smtClean="0"/>
              <a:t>(Overview of What has been Achieved)</a:t>
            </a:r>
            <a:endParaRPr lang="el-GR" sz="1800" dirty="0"/>
          </a:p>
        </p:txBody>
      </p:sp>
      <p:sp>
        <p:nvSpPr>
          <p:cNvPr id="3" name="Text Placeholder 2"/>
          <p:cNvSpPr>
            <a:spLocks noGrp="1"/>
          </p:cNvSpPr>
          <p:nvPr>
            <p:ph type="body" sz="quarter" idx="13"/>
          </p:nvPr>
        </p:nvSpPr>
        <p:spPr/>
        <p:txBody>
          <a:bodyPr/>
          <a:lstStyle/>
          <a:p>
            <a:pPr algn="ctr"/>
            <a:r>
              <a:rPr lang="en-US" sz="3200" dirty="0" smtClean="0"/>
              <a:t>Roadmap </a:t>
            </a:r>
            <a:r>
              <a:rPr lang="en-US" sz="3000" dirty="0" smtClean="0"/>
              <a:t>(Overview of what has been achieved)</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939801"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
        <p:nvSpPr>
          <p:cNvPr id="7" name="TextBox 6"/>
          <p:cNvSpPr txBox="1"/>
          <p:nvPr/>
        </p:nvSpPr>
        <p:spPr>
          <a:xfrm>
            <a:off x="2117725" y="984676"/>
            <a:ext cx="1627209" cy="1200329"/>
          </a:xfrm>
          <a:prstGeom prst="rect">
            <a:avLst/>
          </a:prstGeom>
          <a:noFill/>
        </p:spPr>
        <p:txBody>
          <a:bodyPr wrap="square" rtlCol="0">
            <a:spAutoFit/>
          </a:bodyPr>
          <a:lstStyle/>
          <a:p>
            <a:r>
              <a:rPr lang="en-US" dirty="0" smtClean="0"/>
              <a:t>15.07.2015</a:t>
            </a:r>
          </a:p>
          <a:p>
            <a:r>
              <a:rPr lang="en-US" dirty="0" smtClean="0"/>
              <a:t>We were here in Rome meeting </a:t>
            </a:r>
            <a:endParaRPr lang="el-GR" dirty="0"/>
          </a:p>
        </p:txBody>
      </p:sp>
      <p:sp>
        <p:nvSpPr>
          <p:cNvPr id="11" name="TextBox 10"/>
          <p:cNvSpPr txBox="1"/>
          <p:nvPr/>
        </p:nvSpPr>
        <p:spPr>
          <a:xfrm>
            <a:off x="4187827" y="1006114"/>
            <a:ext cx="2136774" cy="1200329"/>
          </a:xfrm>
          <a:prstGeom prst="rect">
            <a:avLst/>
          </a:prstGeom>
          <a:noFill/>
        </p:spPr>
        <p:txBody>
          <a:bodyPr wrap="square" rtlCol="0">
            <a:spAutoFit/>
          </a:bodyPr>
          <a:lstStyle/>
          <a:p>
            <a:r>
              <a:rPr lang="en-US" dirty="0" smtClean="0"/>
              <a:t>30.10.2015</a:t>
            </a:r>
          </a:p>
          <a:p>
            <a:r>
              <a:rPr lang="en-US" dirty="0" smtClean="0"/>
              <a:t>A full set of processes is  finalized</a:t>
            </a:r>
            <a:endParaRPr lang="el-GR" dirty="0"/>
          </a:p>
        </p:txBody>
      </p:sp>
      <p:sp>
        <p:nvSpPr>
          <p:cNvPr id="15" name="Text Box 2"/>
          <p:cNvSpPr txBox="1">
            <a:spLocks noChangeArrowheads="1"/>
          </p:cNvSpPr>
          <p:nvPr/>
        </p:nvSpPr>
        <p:spPr bwMode="auto">
          <a:xfrm>
            <a:off x="2117725" y="5290996"/>
            <a:ext cx="2310343"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tabLst/>
            </a:pPr>
            <a:r>
              <a:rPr kumimoji="0" lang="en-GB" altLang="el-GR" b="0"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rPr>
              <a:t>Bottom-up approach </a:t>
            </a:r>
            <a:endParaRPr kumimoji="0" lang="en-GB" altLang="el-GR" sz="2800" b="0" i="0" u="none" strike="noStrike" cap="none" normalizeH="0" baseline="0" dirty="0" smtClean="0">
              <a:ln>
                <a:noFill/>
              </a:ln>
              <a:solidFill>
                <a:schemeClr val="tx1"/>
              </a:solidFill>
              <a:effectLst/>
              <a:latin typeface="Arial" panose="020B0604020202020204" pitchFamily="34" charset="0"/>
            </a:endParaRPr>
          </a:p>
        </p:txBody>
      </p:sp>
      <p:sp>
        <p:nvSpPr>
          <p:cNvPr id="17" name="Text Box 3"/>
          <p:cNvSpPr txBox="1">
            <a:spLocks noChangeArrowheads="1"/>
          </p:cNvSpPr>
          <p:nvPr/>
        </p:nvSpPr>
        <p:spPr bwMode="auto">
          <a:xfrm>
            <a:off x="8331833" y="5298573"/>
            <a:ext cx="209553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l-GR" b="0"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rPr>
              <a:t>Top-down approach </a:t>
            </a:r>
            <a:endParaRPr kumimoji="0" lang="en-GB" altLang="el-GR" sz="2800" b="0" i="0" u="none" strike="noStrike" cap="none" normalizeH="0" baseline="0" dirty="0" smtClean="0">
              <a:ln>
                <a:noFill/>
              </a:ln>
              <a:solidFill>
                <a:schemeClr val="tx1"/>
              </a:solidFill>
              <a:effectLst/>
              <a:latin typeface="Arial" panose="020B0604020202020204" pitchFamily="34" charset="0"/>
            </a:endParaRPr>
          </a:p>
        </p:txBody>
      </p:sp>
      <p:grpSp>
        <p:nvGrpSpPr>
          <p:cNvPr id="26" name="Group 25"/>
          <p:cNvGrpSpPr/>
          <p:nvPr/>
        </p:nvGrpSpPr>
        <p:grpSpPr>
          <a:xfrm>
            <a:off x="727364" y="1820483"/>
            <a:ext cx="9333155" cy="3731432"/>
            <a:chOff x="1034415" y="2998788"/>
            <a:chExt cx="8499052" cy="2953385"/>
          </a:xfrm>
        </p:grpSpPr>
        <p:graphicFrame>
          <p:nvGraphicFramePr>
            <p:cNvPr id="16" name="Diagram 15"/>
            <p:cNvGraphicFramePr/>
            <p:nvPr>
              <p:extLst>
                <p:ext uri="{D42A27DB-BD31-4B8C-83A1-F6EECF244321}">
                  <p14:modId xmlns:p14="http://schemas.microsoft.com/office/powerpoint/2010/main" val="1027611824"/>
                </p:ext>
              </p:extLst>
            </p:nvPr>
          </p:nvGraphicFramePr>
          <p:xfrm>
            <a:off x="1034415" y="2998788"/>
            <a:ext cx="5489152" cy="2953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 17"/>
            <p:cNvGraphicFramePr/>
            <p:nvPr>
              <p:extLst>
                <p:ext uri="{D42A27DB-BD31-4B8C-83A1-F6EECF244321}">
                  <p14:modId xmlns:p14="http://schemas.microsoft.com/office/powerpoint/2010/main" val="776740494"/>
                </p:ext>
              </p:extLst>
            </p:nvPr>
          </p:nvGraphicFramePr>
          <p:xfrm>
            <a:off x="6539441" y="3007464"/>
            <a:ext cx="2994026" cy="29360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20" name="Rounded Rectangle 19"/>
          <p:cNvSpPr/>
          <p:nvPr/>
        </p:nvSpPr>
        <p:spPr>
          <a:xfrm>
            <a:off x="5122655" y="2798499"/>
            <a:ext cx="1946690" cy="1835846"/>
          </a:xfrm>
          <a:prstGeom prst="roundRect">
            <a:avLst/>
          </a:prstGeom>
          <a:solidFill>
            <a:srgbClr val="FF0000">
              <a:alpha val="2700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21" name="Rectangle 7"/>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800" b="0" i="0" u="none" strike="noStrike" cap="none" normalizeH="0" baseline="0" smtClean="0">
                <a:ln>
                  <a:noFill/>
                </a:ln>
                <a:solidFill>
                  <a:schemeClr val="tx1"/>
                </a:solidFill>
                <a:effectLst/>
              </a:rPr>
              <a:t/>
            </a:r>
            <a:br>
              <a:rPr kumimoji="0" lang="el-GR" altLang="el-GR" sz="800" b="0" i="0" u="none" strike="noStrike" cap="none" normalizeH="0" baseline="0" smtClean="0">
                <a:ln>
                  <a:noFill/>
                </a:ln>
                <a:solidFill>
                  <a:schemeClr val="tx1"/>
                </a:solidFill>
                <a:effectLst/>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3" name="Rectangle 10"/>
          <p:cNvSpPr>
            <a:spLocks noChangeArrowheads="1"/>
          </p:cNvSpPr>
          <p:nvPr/>
        </p:nvSpPr>
        <p:spPr bwMode="auto">
          <a:xfrm>
            <a:off x="-4508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cxnSp>
        <p:nvCxnSpPr>
          <p:cNvPr id="5" name="Straight Arrow Connector 4"/>
          <p:cNvCxnSpPr/>
          <p:nvPr/>
        </p:nvCxnSpPr>
        <p:spPr>
          <a:xfrm flipV="1">
            <a:off x="3736467" y="1983256"/>
            <a:ext cx="8467" cy="3803878"/>
          </a:xfrm>
          <a:prstGeom prst="straightConnector1">
            <a:avLst/>
          </a:prstGeom>
          <a:ln w="381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215887" y="1983257"/>
            <a:ext cx="34284" cy="3764939"/>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90123" y="1924213"/>
            <a:ext cx="225425"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6747290" y="1012032"/>
            <a:ext cx="2136774" cy="923330"/>
          </a:xfrm>
          <a:prstGeom prst="rect">
            <a:avLst/>
          </a:prstGeom>
          <a:noFill/>
        </p:spPr>
        <p:txBody>
          <a:bodyPr wrap="square" rtlCol="0">
            <a:spAutoFit/>
          </a:bodyPr>
          <a:lstStyle/>
          <a:p>
            <a:r>
              <a:rPr lang="en-US" dirty="0" smtClean="0"/>
              <a:t>30.10.2015</a:t>
            </a:r>
          </a:p>
          <a:p>
            <a:r>
              <a:rPr lang="en-US" dirty="0" smtClean="0"/>
              <a:t>Governance models survey</a:t>
            </a:r>
          </a:p>
        </p:txBody>
      </p:sp>
      <p:sp>
        <p:nvSpPr>
          <p:cNvPr id="25" name="Rounded Rectangle 24"/>
          <p:cNvSpPr/>
          <p:nvPr/>
        </p:nvSpPr>
        <p:spPr>
          <a:xfrm>
            <a:off x="3454723" y="2798499"/>
            <a:ext cx="1946690" cy="1835846"/>
          </a:xfrm>
          <a:prstGeom prst="roundRect">
            <a:avLst/>
          </a:prstGeom>
          <a:solidFill>
            <a:srgbClr val="FFC000">
              <a:alpha val="2700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Tree>
    <p:extLst>
      <p:ext uri="{BB962C8B-B14F-4D97-AF65-F5344CB8AC3E}">
        <p14:creationId xmlns:p14="http://schemas.microsoft.com/office/powerpoint/2010/main" val="21443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 calcmode="lin" valueType="num">
                                      <p:cBhvr additive="base">
                                        <p:cTn id="27" dur="500" fill="hold"/>
                                        <p:tgtEl>
                                          <p:spTgt spid="2050"/>
                                        </p:tgtEl>
                                        <p:attrNameLst>
                                          <p:attrName>ppt_x</p:attrName>
                                        </p:attrNameLst>
                                      </p:cBhvr>
                                      <p:tavLst>
                                        <p:tav tm="0">
                                          <p:val>
                                            <p:strVal val="#ppt_x"/>
                                          </p:val>
                                        </p:tav>
                                        <p:tav tm="100000">
                                          <p:val>
                                            <p:strVal val="#ppt_x"/>
                                          </p:val>
                                        </p:tav>
                                      </p:tavLst>
                                    </p:anim>
                                    <p:anim calcmode="lin" valueType="num">
                                      <p:cBhvr additive="base">
                                        <p:cTn id="28" dur="500" fill="hold"/>
                                        <p:tgtEl>
                                          <p:spTgt spid="205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20" grpId="0" animBg="1"/>
      <p:bldP spid="24" grpId="0"/>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ROADMAP </a:t>
            </a:r>
            <a:r>
              <a:rPr lang="en-US" sz="1800" dirty="0" smtClean="0"/>
              <a:t>(CISE Governance Process Matrix)</a:t>
            </a:r>
            <a:endParaRPr lang="el-GR" sz="1800" dirty="0"/>
          </a:p>
        </p:txBody>
      </p:sp>
      <p:sp>
        <p:nvSpPr>
          <p:cNvPr id="3" name="Text Placeholder 2"/>
          <p:cNvSpPr>
            <a:spLocks noGrp="1"/>
          </p:cNvSpPr>
          <p:nvPr>
            <p:ph type="body" sz="quarter" idx="13"/>
          </p:nvPr>
        </p:nvSpPr>
        <p:spPr/>
        <p:txBody>
          <a:bodyPr/>
          <a:lstStyle/>
          <a:p>
            <a:pPr algn="ctr"/>
            <a:r>
              <a:rPr lang="en-US" sz="3200" dirty="0" smtClean="0"/>
              <a:t>Roadmap </a:t>
            </a:r>
            <a:r>
              <a:rPr lang="en-US" sz="3000" dirty="0"/>
              <a:t>(CISE Governance </a:t>
            </a:r>
            <a:r>
              <a:rPr lang="en-US" sz="3000" dirty="0" smtClean="0"/>
              <a:t>Process Matrix) </a:t>
            </a:r>
            <a:endParaRPr lang="en-US" sz="3000" dirty="0"/>
          </a:p>
          <a:p>
            <a:pPr algn="ctr"/>
            <a:r>
              <a:rPr lang="en-US" sz="3000" dirty="0" smtClean="0"/>
              <a:t>)</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3515531011"/>
              </p:ext>
            </p:extLst>
          </p:nvPr>
        </p:nvGraphicFramePr>
        <p:xfrm>
          <a:off x="556126" y="1211263"/>
          <a:ext cx="10470147" cy="5268920"/>
        </p:xfrm>
        <a:graphic>
          <a:graphicData uri="http://schemas.openxmlformats.org/drawingml/2006/table">
            <a:tbl>
              <a:tblPr firstRow="1" firstCol="1" bandRow="1">
                <a:tableStyleId>{5C22544A-7EE6-4342-B048-85BDC9FD1C3A}</a:tableStyleId>
              </a:tblPr>
              <a:tblGrid>
                <a:gridCol w="1985140"/>
                <a:gridCol w="1639625"/>
                <a:gridCol w="1733856"/>
                <a:gridCol w="1830182"/>
                <a:gridCol w="1641719"/>
                <a:gridCol w="1639625"/>
              </a:tblGrid>
              <a:tr h="323223">
                <a:tc>
                  <a:txBody>
                    <a:bodyPr/>
                    <a:lstStyle/>
                    <a:p>
                      <a:pPr indent="226695" algn="just">
                        <a:spcAft>
                          <a:spcPts val="300"/>
                        </a:spcAft>
                      </a:pPr>
                      <a:r>
                        <a:rPr lang="en-US" sz="900" kern="50" dirty="0">
                          <a:effectLst/>
                        </a:rPr>
                        <a:t> </a:t>
                      </a:r>
                      <a:endParaRPr lang="el-GR" sz="900" kern="50" dirty="0">
                        <a:effectLst/>
                        <a:latin typeface="Calibri"/>
                        <a:ea typeface="Lucida Sans Unicode"/>
                        <a:cs typeface="Mangal"/>
                      </a:endParaRPr>
                    </a:p>
                  </a:txBody>
                  <a:tcPr marL="40403" marR="40403" marT="0" marB="0"/>
                </a:tc>
                <a:tc>
                  <a:txBody>
                    <a:bodyPr/>
                    <a:lstStyle/>
                    <a:p>
                      <a:pPr algn="just">
                        <a:spcAft>
                          <a:spcPts val="0"/>
                        </a:spcAft>
                      </a:pPr>
                      <a:r>
                        <a:rPr lang="en-GB" sz="900" kern="50">
                          <a:effectLst/>
                        </a:rPr>
                        <a:t>Political Context</a:t>
                      </a:r>
                      <a:endParaRPr lang="el-GR" sz="900" kern="50">
                        <a:effectLst/>
                      </a:endParaRPr>
                    </a:p>
                    <a:p>
                      <a:pPr marL="228600" algn="just">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algn="just">
                        <a:spcAft>
                          <a:spcPts val="0"/>
                        </a:spcAft>
                      </a:pPr>
                      <a:r>
                        <a:rPr lang="en-GB" sz="900" kern="50">
                          <a:effectLst/>
                        </a:rPr>
                        <a:t>Legal Interoperability</a:t>
                      </a:r>
                      <a:endParaRPr lang="el-GR" sz="900" kern="50">
                        <a:effectLst/>
                      </a:endParaRPr>
                    </a:p>
                    <a:p>
                      <a:pPr marL="228600" algn="just">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algn="just">
                        <a:spcAft>
                          <a:spcPts val="0"/>
                        </a:spcAft>
                      </a:pPr>
                      <a:r>
                        <a:rPr lang="en-GB" sz="900" kern="50">
                          <a:effectLst/>
                        </a:rPr>
                        <a:t>Organizational Interoperability</a:t>
                      </a:r>
                      <a:endParaRPr lang="el-GR" sz="900" kern="50">
                        <a:effectLst/>
                      </a:endParaRPr>
                    </a:p>
                    <a:p>
                      <a:pPr marL="228600" algn="just">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algn="just">
                        <a:spcAft>
                          <a:spcPts val="0"/>
                        </a:spcAft>
                      </a:pPr>
                      <a:r>
                        <a:rPr lang="en-GB" sz="900" kern="50">
                          <a:effectLst/>
                        </a:rPr>
                        <a:t>Semantic Interoperability</a:t>
                      </a:r>
                      <a:endParaRPr lang="el-GR" sz="900" kern="50">
                        <a:effectLst/>
                      </a:endParaRPr>
                    </a:p>
                    <a:p>
                      <a:pPr marL="228600" algn="just">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algn="just">
                        <a:spcAft>
                          <a:spcPts val="300"/>
                        </a:spcAft>
                      </a:pPr>
                      <a:r>
                        <a:rPr lang="en-US" sz="900" kern="50">
                          <a:effectLst/>
                        </a:rPr>
                        <a:t>Technical Interoperability</a:t>
                      </a:r>
                      <a:endParaRPr lang="el-GR" sz="900" kern="50">
                        <a:effectLst/>
                        <a:latin typeface="Calibri"/>
                        <a:ea typeface="Lucida Sans Unicode"/>
                        <a:cs typeface="Mangal"/>
                      </a:endParaRPr>
                    </a:p>
                  </a:txBody>
                  <a:tcPr marL="40403" marR="40403" marT="0" marB="0"/>
                </a:tc>
              </a:tr>
              <a:tr h="903914">
                <a:tc>
                  <a:txBody>
                    <a:bodyPr/>
                    <a:lstStyle/>
                    <a:p>
                      <a:pPr algn="just">
                        <a:spcAft>
                          <a:spcPts val="300"/>
                        </a:spcAft>
                      </a:pPr>
                      <a:r>
                        <a:rPr lang="en-US" sz="900" kern="50" dirty="0">
                          <a:effectLst/>
                        </a:rPr>
                        <a:t>CISE Vision &amp; planning</a:t>
                      </a:r>
                      <a:endParaRPr lang="el-GR" sz="900" kern="50" dirty="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CISE strategy</a:t>
                      </a:r>
                      <a:endParaRPr lang="el-GR" sz="900" kern="50" dirty="0">
                        <a:effectLst/>
                      </a:endParaRPr>
                    </a:p>
                    <a:p>
                      <a:pPr marL="342900" lvl="0" indent="-342900" algn="l">
                        <a:spcAft>
                          <a:spcPts val="300"/>
                        </a:spcAft>
                        <a:buFont typeface="Symbol"/>
                        <a:buChar char=""/>
                      </a:pPr>
                      <a:r>
                        <a:rPr lang="en-US" sz="900" kern="50" dirty="0">
                          <a:effectLst/>
                        </a:rPr>
                        <a:t>CISE Governance model</a:t>
                      </a:r>
                      <a:endParaRPr lang="el-GR" sz="900" kern="50" dirty="0">
                        <a:effectLst/>
                      </a:endParaRPr>
                    </a:p>
                    <a:p>
                      <a:pPr marL="342900" lvl="0" indent="-342900" algn="l">
                        <a:spcAft>
                          <a:spcPts val="300"/>
                        </a:spcAft>
                        <a:buFont typeface="Symbol"/>
                        <a:buChar char=""/>
                      </a:pPr>
                      <a:r>
                        <a:rPr lang="en-US" sz="900" kern="50" dirty="0">
                          <a:effectLst/>
                        </a:rPr>
                        <a:t>CISE action plan</a:t>
                      </a:r>
                      <a:endParaRPr lang="el-GR" sz="900" kern="50" dirty="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Legal Baseline 1: Legal Impact Assessment at EU level</a:t>
                      </a:r>
                      <a:endParaRPr lang="el-GR" sz="900" kern="50" dirty="0">
                        <a:effectLst/>
                      </a:endParaRPr>
                    </a:p>
                    <a:p>
                      <a:pPr marL="342900" lvl="0" indent="-342900" algn="l">
                        <a:spcAft>
                          <a:spcPts val="300"/>
                        </a:spcAft>
                        <a:buFont typeface="Symbol"/>
                        <a:buChar char=""/>
                      </a:pPr>
                      <a:r>
                        <a:rPr lang="en-US" sz="900" kern="50" dirty="0">
                          <a:effectLst/>
                        </a:rPr>
                        <a:t>Legal Baseline 2: Legal Impact Assessment at National </a:t>
                      </a:r>
                      <a:r>
                        <a:rPr lang="en-US" sz="900" kern="50" dirty="0" smtClean="0">
                          <a:effectLst/>
                        </a:rPr>
                        <a:t>Level</a:t>
                      </a:r>
                    </a:p>
                  </a:txBody>
                  <a:tcPr marL="40403" marR="40403" marT="0" marB="0"/>
                </a:tc>
                <a:tc>
                  <a:txBody>
                    <a:bodyPr/>
                    <a:lstStyle/>
                    <a:p>
                      <a:pPr marL="342900" lvl="0" indent="-342900" algn="l">
                        <a:spcAft>
                          <a:spcPts val="300"/>
                        </a:spcAft>
                        <a:buFont typeface="Symbol"/>
                        <a:buChar char=""/>
                      </a:pPr>
                      <a:r>
                        <a:rPr lang="en-US" sz="900" kern="50" dirty="0">
                          <a:effectLst/>
                        </a:rPr>
                        <a:t>Information exchange and joint operations requirements </a:t>
                      </a:r>
                      <a:endParaRPr lang="el-GR" sz="900" kern="50" dirty="0">
                        <a:effectLst/>
                      </a:endParaRPr>
                    </a:p>
                    <a:p>
                      <a:pPr marL="342900" lvl="0" indent="-342900" algn="l">
                        <a:spcAft>
                          <a:spcPts val="300"/>
                        </a:spcAft>
                        <a:buFont typeface="Symbol"/>
                        <a:buChar char=""/>
                      </a:pPr>
                      <a:r>
                        <a:rPr lang="en-US" sz="900" kern="50" dirty="0">
                          <a:effectLst/>
                        </a:rPr>
                        <a:t>Memorandums of Understanding</a:t>
                      </a:r>
                      <a:endParaRPr lang="el-GR" sz="900" kern="50" dirty="0">
                        <a:effectLst/>
                        <a:latin typeface="Calibri"/>
                        <a:ea typeface="Lucida Sans Unicode"/>
                        <a:cs typeface="Mangal"/>
                      </a:endParaRPr>
                    </a:p>
                  </a:txBody>
                  <a:tcPr marL="40403" marR="40403" marT="0" marB="0"/>
                </a:tc>
                <a:tc>
                  <a:txBody>
                    <a:bodyPr/>
                    <a:lstStyle/>
                    <a:p>
                      <a:pPr marL="228600" algn="just">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CISE Architecture and system design </a:t>
                      </a:r>
                      <a:r>
                        <a:rPr lang="en-US" sz="900" kern="50" dirty="0" smtClean="0">
                          <a:effectLst/>
                        </a:rPr>
                        <a:t>specification</a:t>
                      </a:r>
                      <a:endParaRPr lang="el-GR" sz="900" kern="50" dirty="0">
                        <a:effectLst/>
                      </a:endParaRPr>
                    </a:p>
                  </a:txBody>
                  <a:tcPr marL="40403" marR="40403" marT="0" marB="0"/>
                </a:tc>
              </a:tr>
              <a:tr h="528537">
                <a:tc>
                  <a:txBody>
                    <a:bodyPr/>
                    <a:lstStyle/>
                    <a:p>
                      <a:pPr algn="just">
                        <a:spcAft>
                          <a:spcPts val="300"/>
                        </a:spcAft>
                      </a:pPr>
                      <a:r>
                        <a:rPr lang="en-US" sz="900" kern="50">
                          <a:effectLst/>
                        </a:rPr>
                        <a:t>CISE Operation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Security policies</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CISE Audit against legal baselines</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Management of Service Level Agreements </a:t>
                      </a:r>
                      <a:endParaRPr lang="el-GR" sz="900" kern="50">
                        <a:effectLst/>
                      </a:endParaRPr>
                    </a:p>
                    <a:p>
                      <a:pPr marL="342900" lvl="0" indent="-342900" algn="l">
                        <a:spcAft>
                          <a:spcPts val="300"/>
                        </a:spcAft>
                        <a:buFont typeface="Symbol"/>
                        <a:buChar char=""/>
                      </a:pPr>
                      <a:r>
                        <a:rPr lang="en-US" sz="900" kern="50">
                          <a:effectLst/>
                        </a:rPr>
                        <a:t>CISE operational reporting</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Manage changes and configure CISE information model</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Operation, Configuration, verification &amp; Maintenance of CISE components </a:t>
                      </a:r>
                      <a:endParaRPr lang="el-GR" sz="900" kern="50" dirty="0">
                        <a:effectLst/>
                      </a:endParaRPr>
                    </a:p>
                    <a:p>
                      <a:pPr marL="342900" lvl="0" indent="-342900" algn="l">
                        <a:spcAft>
                          <a:spcPts val="300"/>
                        </a:spcAft>
                        <a:buFont typeface="Symbol"/>
                        <a:buChar char=""/>
                      </a:pPr>
                      <a:r>
                        <a:rPr lang="en-US" sz="900" kern="50" dirty="0">
                          <a:effectLst/>
                        </a:rPr>
                        <a:t>Management of Security Policies</a:t>
                      </a:r>
                      <a:endParaRPr lang="el-GR" sz="900" kern="50" dirty="0">
                        <a:effectLst/>
                        <a:latin typeface="Calibri"/>
                        <a:ea typeface="Lucida Sans Unicode"/>
                        <a:cs typeface="Mangal"/>
                      </a:endParaRPr>
                    </a:p>
                  </a:txBody>
                  <a:tcPr marL="40403" marR="40403" marT="0" marB="0"/>
                </a:tc>
              </a:tr>
              <a:tr h="818148">
                <a:tc>
                  <a:txBody>
                    <a:bodyPr/>
                    <a:lstStyle/>
                    <a:p>
                      <a:pPr algn="just">
                        <a:spcAft>
                          <a:spcPts val="300"/>
                        </a:spcAft>
                      </a:pPr>
                      <a:r>
                        <a:rPr lang="en-US" sz="900" kern="50">
                          <a:effectLst/>
                        </a:rPr>
                        <a:t>Membership management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CISE growth strategy along the seven CISE communities</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Management of legal baseline regarding CISE membership: rights and responsibilities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Audit of Trustworthiness as data producer and consumer</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Assessment of the CISE participants Semantic Interoperability Level (SIL)</a:t>
                      </a:r>
                      <a:endParaRPr lang="el-GR" sz="900" kern="50">
                        <a:effectLst/>
                      </a:endParaRPr>
                    </a:p>
                    <a:p>
                      <a:pPr marL="342900" lvl="0" indent="-342900" algn="l">
                        <a:spcAft>
                          <a:spcPts val="300"/>
                        </a:spcAft>
                        <a:buFont typeface="Symbol"/>
                        <a:buChar char=""/>
                      </a:pPr>
                      <a:r>
                        <a:rPr lang="en-US" sz="900" kern="50">
                          <a:effectLst/>
                        </a:rPr>
                        <a:t>Plan and execute the upgrade of CISE participants Semantic Interoperability Level (SIL)</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Compatibility verification and Acceptance of new  legacy systems and their adaptors (Audit Interfacing Readiness Level)</a:t>
                      </a:r>
                      <a:endParaRPr lang="el-GR" sz="900" kern="50">
                        <a:effectLst/>
                      </a:endParaRPr>
                    </a:p>
                    <a:p>
                      <a:pPr marL="228600" algn="l">
                        <a:spcAft>
                          <a:spcPts val="300"/>
                        </a:spcAft>
                      </a:pPr>
                      <a:r>
                        <a:rPr lang="en-US" sz="900" kern="50">
                          <a:effectLst/>
                        </a:rPr>
                        <a:t> </a:t>
                      </a:r>
                      <a:endParaRPr lang="el-GR" sz="900" kern="50">
                        <a:effectLst/>
                        <a:latin typeface="Calibri"/>
                        <a:ea typeface="Lucida Sans Unicode"/>
                        <a:cs typeface="Mangal"/>
                      </a:endParaRPr>
                    </a:p>
                  </a:txBody>
                  <a:tcPr marL="40403" marR="40403" marT="0" marB="0"/>
                </a:tc>
              </a:tr>
              <a:tr h="657726">
                <a:tc>
                  <a:txBody>
                    <a:bodyPr/>
                    <a:lstStyle/>
                    <a:p>
                      <a:pPr algn="l">
                        <a:spcAft>
                          <a:spcPts val="300"/>
                        </a:spcAft>
                      </a:pPr>
                      <a:r>
                        <a:rPr lang="en-US" sz="900" kern="50">
                          <a:effectLst/>
                        </a:rPr>
                        <a:t>Procurement management</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CISE portfolio definition and management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smtClean="0">
                          <a:effectLst/>
                        </a:rPr>
                        <a:t>Legal Advice  on the procurement process including Intellectual Property Rights</a:t>
                      </a:r>
                      <a:endParaRPr lang="el-GR" sz="900" kern="50" dirty="0" smtClean="0">
                        <a:effectLst/>
                      </a:endParaRPr>
                    </a:p>
                    <a:p>
                      <a:pPr algn="l">
                        <a:spcAft>
                          <a:spcPts val="300"/>
                        </a:spcAft>
                      </a:pPr>
                      <a:r>
                        <a:rPr lang="en-US" sz="900" kern="50" dirty="0" smtClean="0">
                          <a:effectLst/>
                        </a:rPr>
                        <a:t> </a:t>
                      </a:r>
                      <a:endParaRPr lang="el-GR" sz="900" kern="50" dirty="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Procurement Integrated Management </a:t>
                      </a:r>
                      <a:endParaRPr lang="el-GR" sz="900" kern="50">
                        <a:effectLst/>
                      </a:endParaRPr>
                    </a:p>
                    <a:p>
                      <a:pPr marL="342900" lvl="0" indent="-342900" algn="l">
                        <a:spcAft>
                          <a:spcPts val="300"/>
                        </a:spcAft>
                        <a:buFont typeface="Symbol"/>
                        <a:buChar char=""/>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228600" algn="l">
                        <a:spcAft>
                          <a:spcPts val="300"/>
                        </a:spcAft>
                      </a:pPr>
                      <a:r>
                        <a:rPr lang="en-US" sz="900" kern="50" dirty="0" smtClean="0">
                          <a:effectLst/>
                        </a:rPr>
                        <a:t> </a:t>
                      </a:r>
                      <a:endParaRPr lang="el-GR" sz="900" kern="50" dirty="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Procurement Technical specifications and evaluation criteria</a:t>
                      </a:r>
                      <a:endParaRPr lang="el-GR" sz="900" kern="50" dirty="0">
                        <a:effectLst/>
                      </a:endParaRPr>
                    </a:p>
                    <a:p>
                      <a:pPr marL="342900" lvl="0" indent="-342900" algn="l">
                        <a:spcAft>
                          <a:spcPts val="300"/>
                        </a:spcAft>
                        <a:buFont typeface="Symbol"/>
                        <a:buChar char=""/>
                      </a:pPr>
                      <a:r>
                        <a:rPr lang="en-US" sz="900" kern="50" dirty="0">
                          <a:effectLst/>
                        </a:rPr>
                        <a:t>Procurement technical verification and validation</a:t>
                      </a:r>
                      <a:endParaRPr lang="el-GR" sz="900" kern="50" dirty="0">
                        <a:effectLst/>
                        <a:latin typeface="Calibri"/>
                        <a:ea typeface="Lucida Sans Unicode"/>
                        <a:cs typeface="Mangal"/>
                      </a:endParaRPr>
                    </a:p>
                  </a:txBody>
                  <a:tcPr marL="40403" marR="40403" marT="0" marB="0"/>
                </a:tc>
              </a:tr>
              <a:tr h="802105">
                <a:tc>
                  <a:txBody>
                    <a:bodyPr/>
                    <a:lstStyle/>
                    <a:p>
                      <a:pPr algn="just">
                        <a:spcAft>
                          <a:spcPts val="300"/>
                        </a:spcAft>
                      </a:pPr>
                      <a:r>
                        <a:rPr lang="en-US" sz="900" kern="50">
                          <a:effectLst/>
                        </a:rPr>
                        <a:t>Communication management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CISE dissemination plan (public)</a:t>
                      </a:r>
                      <a:endParaRPr lang="el-GR" sz="900" kern="50">
                        <a:effectLst/>
                      </a:endParaRPr>
                    </a:p>
                    <a:p>
                      <a:pPr marL="342900" lvl="0" indent="-342900" algn="l">
                        <a:spcAft>
                          <a:spcPts val="300"/>
                        </a:spcAft>
                        <a:buFont typeface="Symbol"/>
                        <a:buChar char=""/>
                      </a:pPr>
                      <a:r>
                        <a:rPr lang="en-US" sz="900" kern="50">
                          <a:effectLst/>
                        </a:rPr>
                        <a:t>CISE communication plan (restricted to EC and CISE community)</a:t>
                      </a:r>
                      <a:endParaRPr lang="el-GR" sz="900" kern="50">
                        <a:effectLst/>
                      </a:endParaRPr>
                    </a:p>
                    <a:p>
                      <a:pPr marL="228600" algn="l">
                        <a:spcAft>
                          <a:spcPts val="300"/>
                        </a:spcAft>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Communicate Semantic Interoperability processes outcomes</a:t>
                      </a:r>
                      <a:endParaRPr lang="el-GR" sz="900" kern="50" dirty="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CISE components s/w release of versions and documentation</a:t>
                      </a:r>
                      <a:endParaRPr lang="el-GR" sz="900" kern="50" dirty="0">
                        <a:effectLst/>
                      </a:endParaRPr>
                    </a:p>
                    <a:p>
                      <a:pPr marL="342900" lvl="0" indent="-342900" algn="l">
                        <a:spcAft>
                          <a:spcPts val="300"/>
                        </a:spcAft>
                        <a:buFont typeface="Symbol"/>
                        <a:buChar char=""/>
                      </a:pPr>
                      <a:r>
                        <a:rPr lang="en-US" sz="900" kern="50" dirty="0">
                          <a:effectLst/>
                        </a:rPr>
                        <a:t>CISE communication management tools (including twitter, Facebook, LinkedIn, forum, Instagram etc.)</a:t>
                      </a:r>
                      <a:endParaRPr lang="el-GR" sz="900" kern="50" dirty="0">
                        <a:effectLst/>
                        <a:latin typeface="Calibri"/>
                        <a:ea typeface="Lucida Sans Unicode"/>
                        <a:cs typeface="Mangal"/>
                      </a:endParaRPr>
                    </a:p>
                  </a:txBody>
                  <a:tcPr marL="40403" marR="40403" marT="0" marB="0"/>
                </a:tc>
              </a:tr>
              <a:tr h="323223">
                <a:tc>
                  <a:txBody>
                    <a:bodyPr/>
                    <a:lstStyle/>
                    <a:p>
                      <a:pPr algn="l">
                        <a:spcAft>
                          <a:spcPts val="300"/>
                        </a:spcAft>
                      </a:pPr>
                      <a:r>
                        <a:rPr lang="en-US" sz="900" kern="50">
                          <a:effectLst/>
                        </a:rPr>
                        <a:t>Financial management</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Funding and subsidies management</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a:effectLst/>
                        </a:rPr>
                        <a:t>Cost Benefit Analysis from the Use of CISE</a:t>
                      </a:r>
                      <a:endParaRPr lang="el-GR" sz="900" kern="50">
                        <a:effectLst/>
                        <a:latin typeface="Calibri"/>
                        <a:ea typeface="Lucida Sans Unicode"/>
                        <a:cs typeface="Mangal"/>
                      </a:endParaRPr>
                    </a:p>
                  </a:txBody>
                  <a:tcPr marL="40403" marR="40403" marT="0" marB="0"/>
                </a:tc>
                <a:tc>
                  <a:txBody>
                    <a:bodyPr/>
                    <a:lstStyle/>
                    <a:p>
                      <a:pPr>
                        <a:spcAft>
                          <a:spcPts val="0"/>
                        </a:spcAft>
                      </a:pPr>
                      <a:r>
                        <a:rPr lang="en-GB" sz="900" kern="50">
                          <a:effectLst/>
                        </a:rPr>
                        <a:t> </a:t>
                      </a:r>
                      <a:endParaRPr lang="el-GR" sz="900" kern="50">
                        <a:effectLst/>
                        <a:latin typeface="Calibri"/>
                        <a:ea typeface="Lucida Sans Unicode"/>
                        <a:cs typeface="Mangal"/>
                      </a:endParaRPr>
                    </a:p>
                  </a:txBody>
                  <a:tcPr marL="40403" marR="40403" marT="0" marB="0"/>
                </a:tc>
                <a:tc>
                  <a:txBody>
                    <a:bodyPr/>
                    <a:lstStyle/>
                    <a:p>
                      <a:pPr marL="342900" lvl="0" indent="-342900" algn="l">
                        <a:spcAft>
                          <a:spcPts val="300"/>
                        </a:spcAft>
                        <a:buFont typeface="Symbol"/>
                        <a:buChar char=""/>
                      </a:pPr>
                      <a:r>
                        <a:rPr lang="en-US" sz="900" kern="50" dirty="0">
                          <a:effectLst/>
                        </a:rPr>
                        <a:t> </a:t>
                      </a:r>
                      <a:endParaRPr lang="el-GR" sz="900" kern="50" dirty="0">
                        <a:effectLst/>
                        <a:latin typeface="Calibri"/>
                        <a:ea typeface="Lucida Sans Unicode"/>
                        <a:cs typeface="Mangal"/>
                      </a:endParaRPr>
                    </a:p>
                  </a:txBody>
                  <a:tcPr marL="40403" marR="40403" marT="0" marB="0"/>
                </a:tc>
              </a:tr>
            </a:tbl>
          </a:graphicData>
        </a:graphic>
      </p:graphicFrame>
    </p:spTree>
    <p:extLst>
      <p:ext uri="{BB962C8B-B14F-4D97-AF65-F5344CB8AC3E}">
        <p14:creationId xmlns:p14="http://schemas.microsoft.com/office/powerpoint/2010/main" val="3896097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ROADMAP </a:t>
            </a:r>
            <a:r>
              <a:rPr lang="en-US" sz="1800" dirty="0" smtClean="0"/>
              <a:t>(Working Groups &amp; Teleconferences)</a:t>
            </a:r>
            <a:endParaRPr lang="el-GR" sz="1800" dirty="0"/>
          </a:p>
        </p:txBody>
      </p:sp>
      <p:sp>
        <p:nvSpPr>
          <p:cNvPr id="3" name="Text Placeholder 2"/>
          <p:cNvSpPr>
            <a:spLocks noGrp="1"/>
          </p:cNvSpPr>
          <p:nvPr>
            <p:ph type="body" sz="quarter" idx="13"/>
          </p:nvPr>
        </p:nvSpPr>
        <p:spPr/>
        <p:txBody>
          <a:bodyPr/>
          <a:lstStyle/>
          <a:p>
            <a:pPr algn="ctr"/>
            <a:r>
              <a:rPr lang="en-US" sz="3200" dirty="0" smtClean="0"/>
              <a:t>Roadmap </a:t>
            </a:r>
            <a:r>
              <a:rPr lang="en-US" sz="3000" dirty="0" smtClean="0"/>
              <a:t>(Working Groups &amp; Teleconferences) </a:t>
            </a:r>
            <a:endParaRPr lang="en-US" sz="3000" dirty="0"/>
          </a:p>
          <a:p>
            <a:pPr algn="ctr"/>
            <a:r>
              <a:rPr lang="en-US" sz="3000" dirty="0" smtClean="0"/>
              <a:t>)</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1083126630"/>
              </p:ext>
            </p:extLst>
          </p:nvPr>
        </p:nvGraphicFramePr>
        <p:xfrm>
          <a:off x="406400" y="1251879"/>
          <a:ext cx="10769600" cy="1691345"/>
        </p:xfrm>
        <a:graphic>
          <a:graphicData uri="http://schemas.openxmlformats.org/drawingml/2006/table">
            <a:tbl>
              <a:tblPr firstRow="1" firstCol="1" bandRow="1">
                <a:tableStyleId>{1FECB4D8-DB02-4DC6-A0A2-4F2EBAE1DC90}</a:tableStyleId>
              </a:tblPr>
              <a:tblGrid>
                <a:gridCol w="5042908"/>
                <a:gridCol w="5726692"/>
              </a:tblGrid>
              <a:tr h="338269">
                <a:tc>
                  <a:txBody>
                    <a:bodyPr/>
                    <a:lstStyle/>
                    <a:p>
                      <a:pPr algn="just">
                        <a:spcAft>
                          <a:spcPts val="1100"/>
                        </a:spcAft>
                      </a:pPr>
                      <a:r>
                        <a:rPr lang="en-US" sz="1800" kern="50" dirty="0">
                          <a:effectLst/>
                        </a:rPr>
                        <a:t>Legal Working Group</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a:effectLst/>
                        </a:rPr>
                        <a:t>Technical Working Group</a:t>
                      </a:r>
                      <a:endParaRPr lang="el-GR" sz="1800" kern="5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a:effectLst/>
                        </a:rPr>
                        <a:t>Finish Boarder Guard (FBK)</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a:effectLst/>
                        </a:rPr>
                        <a:t>Italian Navy (IN)</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a:effectLst/>
                        </a:rPr>
                        <a:t>Swedish Coast Guard (SCG)</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err="1">
                          <a:effectLst/>
                        </a:rPr>
                        <a:t>Direção-Geral</a:t>
                      </a:r>
                      <a:r>
                        <a:rPr lang="en-US" sz="1800" kern="50" dirty="0">
                          <a:effectLst/>
                        </a:rPr>
                        <a:t> de </a:t>
                      </a:r>
                      <a:r>
                        <a:rPr lang="en-US" sz="1800" kern="50" dirty="0" err="1">
                          <a:effectLst/>
                        </a:rPr>
                        <a:t>Política</a:t>
                      </a:r>
                      <a:r>
                        <a:rPr lang="en-US" sz="1800" kern="50" dirty="0">
                          <a:effectLst/>
                        </a:rPr>
                        <a:t> do Mar (DGPM)</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a:effectLst/>
                        </a:rPr>
                        <a:t>Marine Technology Center (MTC)</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a:effectLst/>
                        </a:rPr>
                        <a:t>Romanian Border Police (IGPF)</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a:effectLst/>
                        </a:rPr>
                        <a:t>Hellenic Ministry of Defense (HMOD)</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a:effectLst/>
                        </a:rPr>
                        <a:t>Joint Research Center (JRC) – advisor/reviewer</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86169764"/>
              </p:ext>
            </p:extLst>
          </p:nvPr>
        </p:nvGraphicFramePr>
        <p:xfrm>
          <a:off x="406400" y="3098139"/>
          <a:ext cx="10769600" cy="3456357"/>
        </p:xfrm>
        <a:graphic>
          <a:graphicData uri="http://schemas.openxmlformats.org/drawingml/2006/table">
            <a:tbl>
              <a:tblPr firstRow="1" firstCol="1" bandRow="1">
                <a:tableStyleId>{1FECB4D8-DB02-4DC6-A0A2-4F2EBAE1DC90}</a:tableStyleId>
              </a:tblPr>
              <a:tblGrid>
                <a:gridCol w="1479550"/>
                <a:gridCol w="9290050"/>
              </a:tblGrid>
              <a:tr h="338269">
                <a:tc>
                  <a:txBody>
                    <a:bodyPr/>
                    <a:lstStyle/>
                    <a:p>
                      <a:pPr algn="just">
                        <a:spcAft>
                          <a:spcPts val="1100"/>
                        </a:spcAft>
                      </a:pPr>
                      <a:r>
                        <a:rPr lang="en-US" sz="1800" kern="50" dirty="0" smtClean="0">
                          <a:effectLst/>
                          <a:latin typeface="+mn-lt"/>
                          <a:ea typeface="+mn-ea"/>
                          <a:cs typeface="+mn-cs"/>
                        </a:rPr>
                        <a:t>Date</a:t>
                      </a:r>
                      <a:r>
                        <a:rPr lang="en-US" sz="1800" kern="50" baseline="0" dirty="0" smtClean="0">
                          <a:effectLst/>
                          <a:latin typeface="+mn-lt"/>
                          <a:ea typeface="+mn-ea"/>
                          <a:cs typeface="+mn-cs"/>
                        </a:rPr>
                        <a:t> </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smtClean="0">
                          <a:effectLst/>
                        </a:rPr>
                        <a:t>Teleconference</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smtClean="0">
                          <a:effectLst/>
                          <a:latin typeface="Calibri" panose="020F0502020204030204" pitchFamily="34" charset="0"/>
                          <a:ea typeface="Lucida Sans Unicode" panose="020B0602030504020204" pitchFamily="34" charset="0"/>
                          <a:cs typeface="Mangal" panose="02040503050203030202" pitchFamily="18" charset="0"/>
                        </a:rPr>
                        <a:t>29.07.2015</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smtClean="0">
                          <a:effectLst/>
                          <a:latin typeface="Calibri" panose="020F0502020204030204" pitchFamily="34" charset="0"/>
                          <a:ea typeface="Lucida Sans Unicode" panose="020B0602030504020204" pitchFamily="34" charset="0"/>
                          <a:cs typeface="Mangal" panose="02040503050203030202" pitchFamily="18" charset="0"/>
                        </a:rPr>
                        <a:t>1</a:t>
                      </a:r>
                      <a:r>
                        <a:rPr lang="en-US" sz="1800" kern="50" baseline="30000" dirty="0" smtClean="0">
                          <a:effectLst/>
                          <a:latin typeface="Calibri" panose="020F0502020204030204" pitchFamily="34" charset="0"/>
                          <a:ea typeface="Lucida Sans Unicode" panose="020B0602030504020204" pitchFamily="34" charset="0"/>
                          <a:cs typeface="Mangal" panose="02040503050203030202" pitchFamily="18" charset="0"/>
                        </a:rPr>
                        <a:t>st</a:t>
                      </a:r>
                      <a:r>
                        <a:rPr lang="en-US" sz="1800" kern="50" dirty="0" smtClean="0">
                          <a:effectLst/>
                          <a:latin typeface="Calibri" panose="020F0502020204030204" pitchFamily="34" charset="0"/>
                          <a:ea typeface="Lucida Sans Unicode" panose="020B0602030504020204" pitchFamily="34" charset="0"/>
                          <a:cs typeface="Mangal" panose="02040503050203030202" pitchFamily="18" charset="0"/>
                        </a:rPr>
                        <a:t> teleconference conducted with the Legal Group for reviewing the document and proposing new governance processes under the legal interoperability layer</a:t>
                      </a:r>
                    </a:p>
                  </a:txBody>
                  <a:tcPr marL="68580" marR="68580" marT="0" marB="0"/>
                </a:tc>
              </a:tr>
              <a:tr h="338269">
                <a:tc>
                  <a:txBody>
                    <a:bodyPr/>
                    <a:lstStyle/>
                    <a:p>
                      <a:pPr algn="just">
                        <a:spcAft>
                          <a:spcPts val="1100"/>
                        </a:spcAft>
                      </a:pPr>
                      <a:r>
                        <a:rPr lang="en-US" sz="1800" b="0" kern="50" dirty="0" smtClean="0">
                          <a:effectLst/>
                          <a:latin typeface="Calibri" panose="020F0502020204030204" pitchFamily="34" charset="0"/>
                          <a:ea typeface="Lucida Sans Unicode" panose="020B0602030504020204" pitchFamily="34" charset="0"/>
                          <a:cs typeface="Mangal" panose="02040503050203030202" pitchFamily="18" charset="0"/>
                        </a:rPr>
                        <a:t>20.08.2015</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smtClean="0">
                          <a:effectLst/>
                          <a:latin typeface="Calibri" panose="020F0502020204030204" pitchFamily="34" charset="0"/>
                          <a:ea typeface="Lucida Sans Unicode" panose="020B0602030504020204" pitchFamily="34" charset="0"/>
                          <a:cs typeface="Mangal" panose="02040503050203030202" pitchFamily="18" charset="0"/>
                        </a:rPr>
                        <a:t>2</a:t>
                      </a:r>
                      <a:r>
                        <a:rPr lang="en-US" sz="1800" kern="50" baseline="30000" dirty="0" smtClean="0">
                          <a:effectLst/>
                          <a:latin typeface="Calibri" panose="020F0502020204030204" pitchFamily="34" charset="0"/>
                          <a:ea typeface="Lucida Sans Unicode" panose="020B0602030504020204" pitchFamily="34" charset="0"/>
                          <a:cs typeface="Mangal" panose="02040503050203030202" pitchFamily="18" charset="0"/>
                        </a:rPr>
                        <a:t>nd</a:t>
                      </a:r>
                      <a:r>
                        <a:rPr lang="en-US" sz="1800" kern="50" dirty="0" smtClean="0">
                          <a:effectLst/>
                          <a:latin typeface="Calibri" panose="020F0502020204030204" pitchFamily="34" charset="0"/>
                          <a:ea typeface="Lucida Sans Unicode" panose="020B0602030504020204" pitchFamily="34" charset="0"/>
                          <a:cs typeface="Mangal" panose="02040503050203030202" pitchFamily="18" charset="0"/>
                        </a:rPr>
                        <a:t> teleconference conducted with the Legal Group for further reviewing the document and finalizing the governance processes under the legal interoperability layer and assigning the description of processes</a:t>
                      </a:r>
                    </a:p>
                  </a:txBody>
                  <a:tcPr marL="68580" marR="68580" marT="0" marB="0"/>
                </a:tc>
              </a:tr>
              <a:tr h="923528">
                <a:tc>
                  <a:txBody>
                    <a:bodyPr/>
                    <a:lstStyle/>
                    <a:p>
                      <a:pPr algn="just">
                        <a:spcAft>
                          <a:spcPts val="1100"/>
                        </a:spcAft>
                      </a:pPr>
                      <a:r>
                        <a:rPr lang="en-US" sz="1800" b="0" kern="50" dirty="0" smtClean="0">
                          <a:effectLst/>
                          <a:latin typeface="Calibri" panose="020F0502020204030204" pitchFamily="34" charset="0"/>
                          <a:ea typeface="Lucida Sans Unicode" panose="020B0602030504020204" pitchFamily="34" charset="0"/>
                          <a:cs typeface="Mangal" panose="02040503050203030202" pitchFamily="18" charset="0"/>
                        </a:rPr>
                        <a:t>20.08.2015</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1100"/>
                        </a:spcAft>
                        <a:buClrTx/>
                        <a:buSzTx/>
                        <a:buFontTx/>
                        <a:buNone/>
                        <a:tabLst/>
                        <a:defRPr/>
                      </a:pPr>
                      <a:r>
                        <a:rPr lang="en-US" kern="50" dirty="0" smtClean="0">
                          <a:latin typeface="Calibri" panose="020F0502020204030204" pitchFamily="34" charset="0"/>
                          <a:ea typeface="Lucida Sans Unicode" panose="020B0602030504020204" pitchFamily="34" charset="0"/>
                          <a:cs typeface="Mangal" panose="02040503050203030202" pitchFamily="18" charset="0"/>
                        </a:rPr>
                        <a:t>1</a:t>
                      </a:r>
                      <a:r>
                        <a:rPr lang="en-US" kern="50" baseline="30000" dirty="0" smtClean="0">
                          <a:latin typeface="Calibri" panose="020F0502020204030204" pitchFamily="34" charset="0"/>
                          <a:ea typeface="Lucida Sans Unicode" panose="020B0602030504020204" pitchFamily="34" charset="0"/>
                          <a:cs typeface="Mangal" panose="02040503050203030202" pitchFamily="18" charset="0"/>
                        </a:rPr>
                        <a:t>st </a:t>
                      </a:r>
                      <a:r>
                        <a:rPr lang="en-US" kern="50" dirty="0" smtClean="0">
                          <a:latin typeface="Calibri" panose="020F0502020204030204" pitchFamily="34" charset="0"/>
                          <a:ea typeface="Lucida Sans Unicode" panose="020B0602030504020204" pitchFamily="34" charset="0"/>
                          <a:cs typeface="Mangal" panose="02040503050203030202" pitchFamily="18" charset="0"/>
                        </a:rPr>
                        <a:t>teleconference conducted with the Technical Group for reviewing the document and finalizing the governance processes under the technical interoperability layer and assigning the description</a:t>
                      </a:r>
                      <a:r>
                        <a:rPr lang="en-US" kern="50" baseline="0" dirty="0" smtClean="0">
                          <a:latin typeface="Calibri" panose="020F0502020204030204" pitchFamily="34" charset="0"/>
                          <a:ea typeface="Lucida Sans Unicode" panose="020B0602030504020204" pitchFamily="34" charset="0"/>
                          <a:cs typeface="Mangal" panose="02040503050203030202" pitchFamily="18" charset="0"/>
                        </a:rPr>
                        <a:t> </a:t>
                      </a:r>
                      <a:r>
                        <a:rPr lang="en-US" kern="50" dirty="0" smtClean="0">
                          <a:latin typeface="Calibri" panose="020F0502020204030204" pitchFamily="34" charset="0"/>
                          <a:ea typeface="Lucida Sans Unicode" panose="020B0602030504020204" pitchFamily="34" charset="0"/>
                          <a:cs typeface="Mangal" panose="02040503050203030202" pitchFamily="18" charset="0"/>
                        </a:rPr>
                        <a:t>of processes</a:t>
                      </a:r>
                      <a:endParaRPr lang="el-GR" sz="180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r>
              <a:tr h="338269">
                <a:tc>
                  <a:txBody>
                    <a:bodyPr/>
                    <a:lstStyle/>
                    <a:p>
                      <a:pPr algn="just">
                        <a:spcAft>
                          <a:spcPts val="1100"/>
                        </a:spcAft>
                      </a:pPr>
                      <a:r>
                        <a:rPr lang="en-US" sz="1800" b="0" kern="50" dirty="0" smtClean="0">
                          <a:effectLst/>
                          <a:latin typeface="Calibri" panose="020F0502020204030204" pitchFamily="34" charset="0"/>
                          <a:ea typeface="Lucida Sans Unicode" panose="020B0602030504020204" pitchFamily="34" charset="0"/>
                          <a:cs typeface="Mangal" panose="02040503050203030202" pitchFamily="18" charset="0"/>
                        </a:rPr>
                        <a:t>17.09.2015</a:t>
                      </a:r>
                      <a:endParaRPr lang="el-GR" sz="1800" b="0" kern="50" dirty="0">
                        <a:effectLst/>
                        <a:latin typeface="Calibri" panose="020F0502020204030204" pitchFamily="34" charset="0"/>
                        <a:ea typeface="Lucida Sans Unicode" panose="020B0602030504020204" pitchFamily="34" charset="0"/>
                        <a:cs typeface="Mangal" panose="02040503050203030202" pitchFamily="18" charset="0"/>
                      </a:endParaRPr>
                    </a:p>
                  </a:txBody>
                  <a:tcPr marL="68580" marR="68580" marT="0" marB="0"/>
                </a:tc>
                <a:tc>
                  <a:txBody>
                    <a:bodyPr/>
                    <a:lstStyle/>
                    <a:p>
                      <a:pPr algn="just">
                        <a:spcAft>
                          <a:spcPts val="1100"/>
                        </a:spcAft>
                      </a:pPr>
                      <a:r>
                        <a:rPr lang="en-US" sz="1800" kern="50" dirty="0" smtClean="0">
                          <a:effectLst/>
                          <a:latin typeface="Calibri" panose="020F0502020204030204" pitchFamily="34" charset="0"/>
                          <a:ea typeface="Lucida Sans Unicode" panose="020B0602030504020204" pitchFamily="34" charset="0"/>
                          <a:cs typeface="Mangal" panose="02040503050203030202" pitchFamily="18" charset="0"/>
                        </a:rPr>
                        <a:t>Teleconference organized to discuss the revised Governance processes matrix prepared by DGPM and decide which of them should be kept and which ones should be merged with the existing processes</a:t>
                      </a:r>
                    </a:p>
                  </a:txBody>
                  <a:tcPr marL="68580" marR="68580" marT="0" marB="0"/>
                </a:tc>
              </a:tr>
            </a:tbl>
          </a:graphicData>
        </a:graphic>
      </p:graphicFrame>
    </p:spTree>
    <p:extLst>
      <p:ext uri="{BB962C8B-B14F-4D97-AF65-F5344CB8AC3E}">
        <p14:creationId xmlns:p14="http://schemas.microsoft.com/office/powerpoint/2010/main" val="1668680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Text Placeholder 2"/>
          <p:cNvSpPr>
            <a:spLocks noGrp="1"/>
          </p:cNvSpPr>
          <p:nvPr>
            <p:ph type="body" sz="quarter" idx="13"/>
          </p:nvPr>
        </p:nvSpPr>
        <p:spPr/>
        <p:txBody>
          <a:bodyPr/>
          <a:lstStyle/>
          <a:p>
            <a:pPr algn="ctr"/>
            <a:r>
              <a:rPr lang="en-US" sz="3200" dirty="0" smtClean="0"/>
              <a:t>Summary</a:t>
            </a:r>
            <a:endParaRPr lang="el-GR" sz="3200" dirty="0"/>
          </a:p>
        </p:txBody>
      </p:sp>
      <p:sp>
        <p:nvSpPr>
          <p:cNvPr id="4" name="TextBox 3"/>
          <p:cNvSpPr txBox="1"/>
          <p:nvPr/>
        </p:nvSpPr>
        <p:spPr>
          <a:xfrm>
            <a:off x="406400" y="1032930"/>
            <a:ext cx="10769600"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Introduction</a:t>
            </a:r>
          </a:p>
          <a:p>
            <a:pPr marL="742950" lvl="1" indent="-285750">
              <a:buFont typeface="Arial" panose="020B0604020202020204" pitchFamily="34" charset="0"/>
              <a:buChar char="•"/>
            </a:pPr>
            <a:r>
              <a:rPr lang="en-US" dirty="0" smtClean="0"/>
              <a:t>Governance Principles</a:t>
            </a:r>
          </a:p>
          <a:p>
            <a:pPr marL="742950" lvl="1" indent="-285750">
              <a:buFont typeface="Arial" panose="020B0604020202020204" pitchFamily="34" charset="0"/>
              <a:buChar char="•"/>
            </a:pPr>
            <a:r>
              <a:rPr lang="en-US" dirty="0" smtClean="0"/>
              <a:t>Approach to define the governance model</a:t>
            </a:r>
          </a:p>
          <a:p>
            <a:pPr marL="742950" lvl="1" indent="-285750">
              <a:buFont typeface="Arial" panose="020B0604020202020204" pitchFamily="34" charset="0"/>
              <a:buChar char="•"/>
            </a:pPr>
            <a:r>
              <a:rPr lang="en-US" dirty="0" smtClean="0"/>
              <a:t>References</a:t>
            </a:r>
          </a:p>
          <a:p>
            <a:pPr marL="285750" indent="-285750">
              <a:buFont typeface="Arial" panose="020B0604020202020204" pitchFamily="34" charset="0"/>
              <a:buChar char="•"/>
            </a:pPr>
            <a:r>
              <a:rPr lang="en-US" b="1" dirty="0" smtClean="0"/>
              <a:t>Methodological </a:t>
            </a:r>
            <a:r>
              <a:rPr lang="en-US" b="1" dirty="0"/>
              <a:t>F</a:t>
            </a:r>
            <a:r>
              <a:rPr lang="en-US" b="1" dirty="0" smtClean="0"/>
              <a:t>ramework</a:t>
            </a:r>
          </a:p>
          <a:p>
            <a:pPr marL="742950" lvl="1" indent="-285750">
              <a:buFont typeface="Arial" panose="020B0604020202020204" pitchFamily="34" charset="0"/>
              <a:buChar char="•"/>
            </a:pPr>
            <a:r>
              <a:rPr lang="en-US" dirty="0" smtClean="0"/>
              <a:t>Overview</a:t>
            </a:r>
          </a:p>
          <a:p>
            <a:pPr marL="742950" lvl="1" indent="-285750">
              <a:buFont typeface="Arial" panose="020B0604020202020204" pitchFamily="34" charset="0"/>
              <a:buChar char="•"/>
            </a:pPr>
            <a:r>
              <a:rPr lang="en-US" dirty="0" smtClean="0"/>
              <a:t>Domains of Governance</a:t>
            </a:r>
          </a:p>
          <a:p>
            <a:pPr marL="742950" lvl="1" indent="-285750">
              <a:buFont typeface="Arial" panose="020B0604020202020204" pitchFamily="34" charset="0"/>
              <a:buChar char="•"/>
            </a:pPr>
            <a:r>
              <a:rPr lang="en-US" dirty="0" smtClean="0"/>
              <a:t>Interoperability Levels</a:t>
            </a:r>
          </a:p>
          <a:p>
            <a:pPr marL="742950" lvl="1" indent="-285750">
              <a:buFont typeface="Arial" panose="020B0604020202020204" pitchFamily="34" charset="0"/>
              <a:buChar char="•"/>
            </a:pPr>
            <a:r>
              <a:rPr lang="en-US" dirty="0"/>
              <a:t>CISE Governance process Table</a:t>
            </a:r>
          </a:p>
          <a:p>
            <a:pPr marL="742950" lvl="1" indent="-285750">
              <a:buFont typeface="Arial" panose="020B0604020202020204" pitchFamily="34" charset="0"/>
              <a:buChar char="•"/>
            </a:pPr>
            <a:r>
              <a:rPr lang="en-US" dirty="0" smtClean="0"/>
              <a:t>What is a CISE Governance Process?</a:t>
            </a:r>
          </a:p>
          <a:p>
            <a:pPr marL="285750" indent="-285750">
              <a:buFont typeface="Arial" panose="020B0604020202020204" pitchFamily="34" charset="0"/>
              <a:buChar char="•"/>
            </a:pPr>
            <a:r>
              <a:rPr lang="en-US" b="1" dirty="0" smtClean="0"/>
              <a:t>Roadmap for the definition of governance</a:t>
            </a:r>
          </a:p>
          <a:p>
            <a:pPr marL="742950" lvl="1" indent="-285750">
              <a:buFont typeface="Arial" panose="020B0604020202020204" pitchFamily="34" charset="0"/>
              <a:buChar char="•"/>
            </a:pPr>
            <a:r>
              <a:rPr lang="en-US" dirty="0" smtClean="0"/>
              <a:t>Overview and what we have achieved</a:t>
            </a:r>
          </a:p>
          <a:p>
            <a:pPr marL="742950" lvl="1" indent="-285750">
              <a:buFont typeface="Arial" panose="020B0604020202020204" pitchFamily="34" charset="0"/>
              <a:buChar char="•"/>
            </a:pPr>
            <a:r>
              <a:rPr lang="en-US" dirty="0" smtClean="0"/>
              <a:t>CISE Governance Process matrix </a:t>
            </a:r>
          </a:p>
          <a:p>
            <a:pPr marL="742950" lvl="1" indent="-285750">
              <a:buFont typeface="Arial" panose="020B0604020202020204" pitchFamily="34" charset="0"/>
              <a:buChar char="•"/>
            </a:pPr>
            <a:r>
              <a:rPr lang="en-US" dirty="0" smtClean="0"/>
              <a:t>CISE Governance Processes definition</a:t>
            </a:r>
          </a:p>
          <a:p>
            <a:pPr marL="742950" lvl="1" indent="-285750">
              <a:buFont typeface="Arial" panose="020B0604020202020204" pitchFamily="34" charset="0"/>
              <a:buChar char="•"/>
            </a:pPr>
            <a:r>
              <a:rPr lang="en-US" dirty="0" smtClean="0"/>
              <a:t>Top-down study</a:t>
            </a:r>
          </a:p>
          <a:p>
            <a:pPr marL="742950" lvl="1" indent="-285750">
              <a:buFont typeface="Arial" panose="020B0604020202020204" pitchFamily="34" charset="0"/>
              <a:buChar char="•"/>
            </a:pPr>
            <a:r>
              <a:rPr lang="en-US" dirty="0" smtClean="0"/>
              <a:t>Next Steps</a:t>
            </a:r>
          </a:p>
          <a:p>
            <a:pPr marL="285750" indent="-285750">
              <a:buFont typeface="Arial" panose="020B0604020202020204" pitchFamily="34" charset="0"/>
              <a:buChar char="•"/>
            </a:pPr>
            <a:r>
              <a:rPr lang="en-US" b="1" dirty="0" smtClean="0"/>
              <a:t>Extra slides</a:t>
            </a:r>
            <a:r>
              <a:rPr lang="en-US" dirty="0" smtClean="0"/>
              <a:t>: Working Groups, Legal </a:t>
            </a:r>
            <a:r>
              <a:rPr lang="en-US" dirty="0"/>
              <a:t>interoperability </a:t>
            </a:r>
            <a:r>
              <a:rPr lang="en-US" dirty="0" smtClean="0"/>
              <a:t>layer, Technical interoperability layer, Semantic interoperability layer, Organizational interoperability</a:t>
            </a:r>
          </a:p>
        </p:txBody>
      </p:sp>
    </p:spTree>
    <p:extLst>
      <p:ext uri="{BB962C8B-B14F-4D97-AF65-F5344CB8AC3E}">
        <p14:creationId xmlns:p14="http://schemas.microsoft.com/office/powerpoint/2010/main" val="3704885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ROADMAP </a:t>
            </a:r>
            <a:r>
              <a:rPr lang="en-US" sz="1800" dirty="0" smtClean="0"/>
              <a:t>(CISE Governance Process Definition)</a:t>
            </a:r>
            <a:endParaRPr lang="el-GR" sz="1800" dirty="0"/>
          </a:p>
        </p:txBody>
      </p:sp>
      <p:sp>
        <p:nvSpPr>
          <p:cNvPr id="3" name="Text Placeholder 2"/>
          <p:cNvSpPr>
            <a:spLocks noGrp="1"/>
          </p:cNvSpPr>
          <p:nvPr>
            <p:ph type="body" sz="quarter" idx="13"/>
          </p:nvPr>
        </p:nvSpPr>
        <p:spPr/>
        <p:txBody>
          <a:bodyPr/>
          <a:lstStyle/>
          <a:p>
            <a:pPr algn="ctr"/>
            <a:r>
              <a:rPr lang="en-US" sz="3200" dirty="0" smtClean="0"/>
              <a:t>Roadmap </a:t>
            </a:r>
            <a:r>
              <a:rPr lang="en-US" sz="3000" dirty="0"/>
              <a:t>(CISE Governance </a:t>
            </a:r>
            <a:r>
              <a:rPr lang="en-US" sz="3000" dirty="0" smtClean="0"/>
              <a:t>Process Definition) </a:t>
            </a:r>
            <a:endParaRPr lang="en-US" sz="3000" dirty="0"/>
          </a:p>
          <a:p>
            <a:pPr algn="ctr"/>
            <a:r>
              <a:rPr lang="en-US" sz="3000" dirty="0" smtClean="0"/>
              <a:t>)</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
        <p:nvSpPr>
          <p:cNvPr id="7" name="Rectangle 6"/>
          <p:cNvSpPr/>
          <p:nvPr/>
        </p:nvSpPr>
        <p:spPr>
          <a:xfrm>
            <a:off x="406401" y="1004812"/>
            <a:ext cx="7696200" cy="5355312"/>
          </a:xfrm>
          <a:prstGeom prst="rect">
            <a:avLst/>
          </a:prstGeom>
        </p:spPr>
        <p:txBody>
          <a:bodyPr wrap="square">
            <a:spAutoFit/>
          </a:bodyPr>
          <a:lstStyle/>
          <a:p>
            <a:pPr algn="just"/>
            <a:r>
              <a:rPr lang="en-US" b="1" kern="50" dirty="0" smtClean="0">
                <a:latin typeface="Calibri" panose="020F0502020204030204" pitchFamily="34" charset="0"/>
                <a:ea typeface="Lucida Sans Unicode" panose="020B0602030504020204" pitchFamily="34" charset="0"/>
                <a:cs typeface="Mangal" panose="02040503050203030202" pitchFamily="18" charset="0"/>
              </a:rPr>
              <a:t>PARTNERS Tasks:</a:t>
            </a:r>
            <a:endParaRPr lang="en-US" b="1" kern="50" dirty="0">
              <a:latin typeface="Calibri" panose="020F0502020204030204" pitchFamily="34" charset="0"/>
              <a:ea typeface="Lucida Sans Unicode" panose="020B0602030504020204" pitchFamily="34" charset="0"/>
              <a:cs typeface="Mangal" panose="02040503050203030202" pitchFamily="18" charset="0"/>
            </a:endParaRPr>
          </a:p>
          <a:p>
            <a:pPr algn="just"/>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Arial" panose="020B0604020202020204" pitchFamily="34" charset="0"/>
              <a:buChar char="•"/>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Why we need this Governance processes</a:t>
            </a:r>
          </a:p>
          <a:p>
            <a:pPr marL="285750" indent="-285750" algn="just">
              <a:buFont typeface="Arial" panose="020B0604020202020204" pitchFamily="34" charset="0"/>
              <a:buChar char="•"/>
            </a:pPr>
            <a:endParaRPr lang="en-US" b="1" u="sng"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Arial" panose="020B0604020202020204" pitchFamily="34" charset="0"/>
              <a:buChar char="•"/>
            </a:pPr>
            <a:r>
              <a:rPr lang="en-US" kern="50" dirty="0" smtClean="0">
                <a:latin typeface="Calibri" panose="020F0502020204030204" pitchFamily="34" charset="0"/>
                <a:ea typeface="Lucida Sans Unicode" panose="020B0602030504020204" pitchFamily="34" charset="0"/>
                <a:cs typeface="Mangal" panose="02040503050203030202" pitchFamily="18" charset="0"/>
              </a:rPr>
              <a:t>In what way does it serve governance and practical needs that we can foresee or met during the implementation of the project? </a:t>
            </a:r>
          </a:p>
          <a:p>
            <a:pPr algn="just"/>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Arial" panose="020B0604020202020204" pitchFamily="34" charset="0"/>
              <a:buChar char="•"/>
            </a:pPr>
            <a:r>
              <a:rPr lang="en-US" kern="50" dirty="0" smtClean="0">
                <a:latin typeface="Calibri" panose="020F0502020204030204" pitchFamily="34" charset="0"/>
                <a:ea typeface="Lucida Sans Unicode" panose="020B0602030504020204" pitchFamily="34" charset="0"/>
                <a:cs typeface="Mangal" panose="02040503050203030202" pitchFamily="18" charset="0"/>
              </a:rPr>
              <a:t>Does it link to the outcomes of any other </a:t>
            </a:r>
            <a:r>
              <a:rPr lang="en-US" kern="50" dirty="0">
                <a:latin typeface="Calibri" panose="020F0502020204030204" pitchFamily="34" charset="0"/>
                <a:ea typeface="Lucida Sans Unicode" panose="020B0602030504020204" pitchFamily="34" charset="0"/>
                <a:cs typeface="Mangal" panose="02040503050203030202" pitchFamily="18" charset="0"/>
              </a:rPr>
              <a:t>g</a:t>
            </a:r>
            <a:r>
              <a:rPr lang="en-US" kern="50" dirty="0" smtClean="0">
                <a:latin typeface="Calibri" panose="020F0502020204030204" pitchFamily="34" charset="0"/>
                <a:ea typeface="Lucida Sans Unicode" panose="020B0602030504020204" pitchFamily="34" charset="0"/>
                <a:cs typeface="Mangal" panose="02040503050203030202" pitchFamily="18" charset="0"/>
              </a:rPr>
              <a:t>overnance process?  Under the same or different interoperability layer?</a:t>
            </a:r>
          </a:p>
          <a:p>
            <a:pPr marL="285750" indent="-285750" algn="just">
              <a:buFont typeface="Arial" panose="020B0604020202020204" pitchFamily="34" charset="0"/>
              <a:buChar char="•"/>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Arial" panose="020B0604020202020204" pitchFamily="34" charset="0"/>
              <a:buChar char="•"/>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What this process will do</a:t>
            </a:r>
          </a:p>
          <a:p>
            <a:pPr marL="285750" indent="-285750" algn="just">
              <a:buFont typeface="Arial" panose="020B0604020202020204" pitchFamily="34" charset="0"/>
              <a:buChar char="•"/>
            </a:pPr>
            <a:endParaRPr lang="en-US" kern="50" dirty="0" smtClean="0">
              <a:latin typeface="Calibri" panose="020F0502020204030204" pitchFamily="34" charset="0"/>
              <a:cs typeface="Mangal" panose="02040503050203030202" pitchFamily="18" charset="0"/>
            </a:endParaRPr>
          </a:p>
          <a:p>
            <a:pPr marL="285750" indent="-285750" algn="just">
              <a:buFont typeface="Arial" panose="020B0604020202020204" pitchFamily="34" charset="0"/>
              <a:buChar char="•"/>
            </a:pPr>
            <a:r>
              <a:rPr lang="en-US" kern="50" dirty="0" smtClean="0">
                <a:latin typeface="Calibri" panose="020F0502020204030204" pitchFamily="34" charset="0"/>
                <a:cs typeface="Mangal" panose="02040503050203030202" pitchFamily="18" charset="0"/>
              </a:rPr>
              <a:t>Which are the methods and the tools that this process will use. Can be based on </a:t>
            </a:r>
            <a:r>
              <a:rPr lang="en-US" b="1" kern="50" dirty="0" smtClean="0">
                <a:latin typeface="Calibri" panose="020F0502020204030204" pitchFamily="34" charset="0"/>
                <a:cs typeface="Mangal" panose="02040503050203030202" pitchFamily="18" charset="0"/>
              </a:rPr>
              <a:t>international best practices </a:t>
            </a:r>
            <a:r>
              <a:rPr lang="en-US" kern="50" dirty="0" smtClean="0">
                <a:latin typeface="Calibri" panose="020F0502020204030204" pitchFamily="34" charset="0"/>
                <a:cs typeface="Mangal" panose="02040503050203030202" pitchFamily="18" charset="0"/>
              </a:rPr>
              <a:t>e.g. Integration Readiness Level as defined by NASA or similar or from </a:t>
            </a:r>
            <a:r>
              <a:rPr lang="en-US" b="1" kern="50" dirty="0" smtClean="0">
                <a:latin typeface="Calibri" panose="020F0502020204030204" pitchFamily="34" charset="0"/>
                <a:cs typeface="Mangal" panose="02040503050203030202" pitchFamily="18" charset="0"/>
              </a:rPr>
              <a:t>effective practices </a:t>
            </a:r>
            <a:r>
              <a:rPr lang="en-US" kern="50" dirty="0" smtClean="0">
                <a:latin typeface="Calibri" panose="020F0502020204030204" pitchFamily="34" charset="0"/>
                <a:cs typeface="Mangal" panose="02040503050203030202" pitchFamily="18" charset="0"/>
              </a:rPr>
              <a:t>employed during the first phase of the project (legal impact assessment)</a:t>
            </a:r>
          </a:p>
          <a:p>
            <a:pPr marL="285750" indent="-285750" algn="just">
              <a:buFont typeface="Arial" panose="020B0604020202020204" pitchFamily="34" charset="0"/>
              <a:buChar char="•"/>
            </a:pPr>
            <a:endParaRPr lang="en-US" kern="50" dirty="0" smtClean="0">
              <a:latin typeface="Calibri" panose="020F0502020204030204" pitchFamily="34" charset="0"/>
              <a:cs typeface="Mangal" panose="02040503050203030202" pitchFamily="18" charset="0"/>
            </a:endParaRPr>
          </a:p>
          <a:p>
            <a:pPr marL="285750" indent="-285750" algn="just">
              <a:buFont typeface="Arial" panose="020B0604020202020204" pitchFamily="34" charset="0"/>
              <a:buChar char="•"/>
            </a:pPr>
            <a:r>
              <a:rPr lang="en-US" dirty="0" smtClean="0"/>
              <a:t>What are the outputs.</a:t>
            </a:r>
          </a:p>
          <a:p>
            <a:pPr algn="just"/>
            <a:endParaRPr lang="en-US" dirty="0" smtClean="0"/>
          </a:p>
        </p:txBody>
      </p:sp>
      <p:pic>
        <p:nvPicPr>
          <p:cNvPr id="2051" name="Picture 3" descr="http://meetingking.com/wp-content/images/meetingking_task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1008723"/>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084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Top Down Approach</a:t>
            </a:r>
            <a:endParaRPr lang="el-GR" sz="1800" dirty="0"/>
          </a:p>
        </p:txBody>
      </p:sp>
      <p:sp>
        <p:nvSpPr>
          <p:cNvPr id="3" name="Text Placeholder 2"/>
          <p:cNvSpPr>
            <a:spLocks noGrp="1"/>
          </p:cNvSpPr>
          <p:nvPr>
            <p:ph type="body" sz="quarter" idx="13"/>
          </p:nvPr>
        </p:nvSpPr>
        <p:spPr/>
        <p:txBody>
          <a:bodyPr/>
          <a:lstStyle/>
          <a:p>
            <a:pPr algn="ctr"/>
            <a:r>
              <a:rPr lang="en-US" sz="3200" dirty="0" smtClean="0"/>
              <a:t>Top Down Approach</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733" y="1079500"/>
            <a:ext cx="7078134" cy="530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037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sz="2000" dirty="0" smtClean="0"/>
              <a:t>Next Steps</a:t>
            </a:r>
            <a:endParaRPr lang="el-GR" sz="1800" dirty="0"/>
          </a:p>
        </p:txBody>
      </p:sp>
      <p:sp>
        <p:nvSpPr>
          <p:cNvPr id="3" name="Text Placeholder 2"/>
          <p:cNvSpPr>
            <a:spLocks noGrp="1"/>
          </p:cNvSpPr>
          <p:nvPr>
            <p:ph type="body" sz="quarter" idx="13"/>
          </p:nvPr>
        </p:nvSpPr>
        <p:spPr/>
        <p:txBody>
          <a:bodyPr/>
          <a:lstStyle/>
          <a:p>
            <a:pPr algn="ctr"/>
            <a:r>
              <a:rPr lang="en-US" sz="3200" dirty="0" smtClean="0"/>
              <a:t>Next Steps</a:t>
            </a:r>
            <a:endParaRPr lang="el-GR" sz="30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1623521"/>
          </a:xfrm>
          <a:prstGeom prst="rect">
            <a:avLst/>
          </a:prstGeom>
        </p:spPr>
        <p:txBody>
          <a:bodyPr wrap="square">
            <a:spAutoFit/>
          </a:bodyPr>
          <a:lstStyle/>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endParaRPr lang="en-US" kern="50" dirty="0">
              <a:latin typeface="Calibri" panose="020F0502020204030204" pitchFamily="34" charset="0"/>
              <a:ea typeface="Lucida Sans Unicode" panose="020B0602030504020204" pitchFamily="34" charset="0"/>
              <a:cs typeface="Mangal" panose="02040503050203030202" pitchFamily="18" charset="0"/>
            </a:endParaRPr>
          </a:p>
          <a:p>
            <a:pPr lvl="0" algn="just">
              <a:spcAft>
                <a:spcPts val="1100"/>
              </a:spcAft>
            </a:pP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
        <p:nvSpPr>
          <p:cNvPr id="4" name="Rectangle 3"/>
          <p:cNvSpPr/>
          <p:nvPr/>
        </p:nvSpPr>
        <p:spPr>
          <a:xfrm>
            <a:off x="406400" y="1004812"/>
            <a:ext cx="10769600" cy="5201424"/>
          </a:xfrm>
          <a:prstGeom prst="rect">
            <a:avLst/>
          </a:prstGeom>
        </p:spPr>
        <p:txBody>
          <a:bodyPr wrap="square">
            <a:spAutoFit/>
          </a:bodyPr>
          <a:lstStyle/>
          <a:p>
            <a:pPr marL="285750" indent="-285750">
              <a:buFont typeface="Wingdings" panose="05000000000000000000" pitchFamily="2" charset="2"/>
              <a:buChar char="q"/>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Finalize the descriptions for the processes. </a:t>
            </a:r>
            <a:endParaRPr lang="en-US" sz="2000" kern="50" dirty="0" smtClean="0">
              <a:latin typeface="Calibri" panose="020F0502020204030204" pitchFamily="34" charset="0"/>
              <a:ea typeface="Lucida Sans Unicode" panose="020B0602030504020204" pitchFamily="34" charset="0"/>
              <a:cs typeface="Mangal" panose="02040503050203030202" pitchFamily="18" charset="0"/>
            </a:endParaRPr>
          </a:p>
          <a:p>
            <a:pPr marL="742950" lvl="1" indent="-285750">
              <a:buFont typeface="Wingdings" panose="05000000000000000000" pitchFamily="2" charset="2"/>
              <a:buChar char="q"/>
            </a:pPr>
            <a:r>
              <a:rPr lang="en-US" sz="2000" kern="50" dirty="0">
                <a:latin typeface="Calibri" panose="020F0502020204030204" pitchFamily="34" charset="0"/>
                <a:ea typeface="Lucida Sans Unicode" panose="020B0602030504020204" pitchFamily="34" charset="0"/>
                <a:cs typeface="Mangal" panose="02040503050203030202" pitchFamily="18" charset="0"/>
              </a:rPr>
              <a:t>At the moment, description focus on the “why we need this process” plus a general description of the activities it carries-out. We need to exemplify: </a:t>
            </a:r>
          </a:p>
          <a:p>
            <a:pPr marL="742950" lvl="1" indent="-285750">
              <a:buFont typeface="Wingdings" panose="05000000000000000000" pitchFamily="2" charset="2"/>
              <a:buChar char="q"/>
            </a:pPr>
            <a:r>
              <a:rPr lang="en-US" sz="2000" kern="50" dirty="0" smtClean="0">
                <a:latin typeface="Calibri" panose="020F0502020204030204" pitchFamily="34" charset="0"/>
                <a:ea typeface="Lucida Sans Unicode" panose="020B0602030504020204" pitchFamily="34" charset="0"/>
                <a:cs typeface="Mangal" panose="02040503050203030202" pitchFamily="18" charset="0"/>
              </a:rPr>
              <a:t>the exact </a:t>
            </a:r>
            <a:r>
              <a:rPr lang="en-US" sz="2000" b="1" kern="50" dirty="0" smtClean="0">
                <a:latin typeface="Calibri" panose="020F0502020204030204" pitchFamily="34" charset="0"/>
                <a:ea typeface="Lucida Sans Unicode" panose="020B0602030504020204" pitchFamily="34" charset="0"/>
                <a:cs typeface="Mangal" panose="02040503050203030202" pitchFamily="18" charset="0"/>
              </a:rPr>
              <a:t>tools and methods </a:t>
            </a:r>
            <a:r>
              <a:rPr lang="en-US" sz="2000" kern="50" dirty="0" smtClean="0">
                <a:latin typeface="Calibri" panose="020F0502020204030204" pitchFamily="34" charset="0"/>
                <a:ea typeface="Lucida Sans Unicode" panose="020B0602030504020204" pitchFamily="34" charset="0"/>
                <a:cs typeface="Mangal" panose="02040503050203030202" pitchFamily="18" charset="0"/>
              </a:rPr>
              <a:t>to be used taking into consideration best practices and lessons learnt from Phase 1 and Phase 2: </a:t>
            </a:r>
            <a:r>
              <a:rPr lang="en-US" sz="2000" kern="50" dirty="0" err="1" smtClean="0">
                <a:latin typeface="Calibri" panose="020F0502020204030204" pitchFamily="34" charset="0"/>
                <a:ea typeface="Lucida Sans Unicode" panose="020B0602030504020204" pitchFamily="34" charset="0"/>
                <a:cs typeface="Mangal" panose="02040503050203030202" pitchFamily="18" charset="0"/>
              </a:rPr>
              <a:t>e.g</a:t>
            </a:r>
            <a:r>
              <a:rPr lang="en-US" sz="2000" kern="50" dirty="0" smtClean="0">
                <a:latin typeface="Calibri" panose="020F0502020204030204" pitchFamily="34" charset="0"/>
                <a:ea typeface="Lucida Sans Unicode" panose="020B0602030504020204" pitchFamily="34" charset="0"/>
                <a:cs typeface="Mangal" panose="02040503050203030202" pitchFamily="18" charset="0"/>
              </a:rPr>
              <a:t> the legal impact assessment, collection of requirements process, semantic interoperability </a:t>
            </a:r>
            <a:r>
              <a:rPr lang="en-US" sz="2000" kern="50" dirty="0" err="1" smtClean="0">
                <a:latin typeface="Calibri" panose="020F0502020204030204" pitchFamily="34" charset="0"/>
                <a:ea typeface="Lucida Sans Unicode" panose="020B0602030504020204" pitchFamily="34" charset="0"/>
                <a:cs typeface="Mangal" panose="02040503050203030202" pitchFamily="18" charset="0"/>
              </a:rPr>
              <a:t>etc</a:t>
            </a:r>
            <a:endParaRPr lang="en-US" sz="2000" kern="50" dirty="0" smtClean="0">
              <a:latin typeface="Calibri" panose="020F0502020204030204" pitchFamily="34" charset="0"/>
              <a:ea typeface="Lucida Sans Unicode" panose="020B0602030504020204" pitchFamily="34" charset="0"/>
              <a:cs typeface="Mangal" panose="02040503050203030202" pitchFamily="18" charset="0"/>
            </a:endParaRPr>
          </a:p>
          <a:p>
            <a:pPr marL="742950" lvl="1" indent="-285750">
              <a:buFont typeface="Wingdings" panose="05000000000000000000" pitchFamily="2" charset="2"/>
              <a:buChar char="q"/>
            </a:pPr>
            <a:r>
              <a:rPr lang="en-US" sz="2000" kern="50" dirty="0" smtClean="0">
                <a:latin typeface="Calibri" panose="020F0502020204030204" pitchFamily="34" charset="0"/>
                <a:ea typeface="Lucida Sans Unicode" panose="020B0602030504020204" pitchFamily="34" charset="0"/>
                <a:cs typeface="Mangal" panose="02040503050203030202" pitchFamily="18" charset="0"/>
              </a:rPr>
              <a:t>The </a:t>
            </a:r>
            <a:r>
              <a:rPr lang="en-US" sz="2000" b="1" kern="50" dirty="0" smtClean="0">
                <a:latin typeface="Calibri" panose="020F0502020204030204" pitchFamily="34" charset="0"/>
                <a:ea typeface="Lucida Sans Unicode" panose="020B0602030504020204" pitchFamily="34" charset="0"/>
                <a:cs typeface="Mangal" panose="02040503050203030202" pitchFamily="18" charset="0"/>
              </a:rPr>
              <a:t>inputs/ outputs </a:t>
            </a:r>
            <a:r>
              <a:rPr lang="en-US" sz="2000" kern="50" dirty="0" smtClean="0">
                <a:latin typeface="Calibri" panose="020F0502020204030204" pitchFamily="34" charset="0"/>
                <a:ea typeface="Lucida Sans Unicode" panose="020B0602030504020204" pitchFamily="34" charset="0"/>
                <a:cs typeface="Mangal" panose="02040503050203030202" pitchFamily="18" charset="0"/>
              </a:rPr>
              <a:t>of the processes and how they are relevant to other processes (in turn as new input and output)</a:t>
            </a:r>
          </a:p>
          <a:p>
            <a:pPr marL="285750" indent="-285750">
              <a:buFont typeface="Wingdings" panose="05000000000000000000" pitchFamily="2" charset="2"/>
              <a:buChar char="q"/>
            </a:pPr>
            <a:endParaRPr lang="en-US" sz="2400"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All this will lead to a complex </a:t>
            </a:r>
            <a:r>
              <a:rPr lang="en-US" sz="2400" kern="50" dirty="0" err="1" smtClean="0">
                <a:latin typeface="Calibri" panose="020F0502020204030204" pitchFamily="34" charset="0"/>
                <a:ea typeface="Lucida Sans Unicode" panose="020B0602030504020204" pitchFamily="34" charset="0"/>
                <a:cs typeface="Mangal" panose="02040503050203030202" pitchFamily="18" charset="0"/>
              </a:rPr>
              <a:t>pertt</a:t>
            </a:r>
            <a:r>
              <a:rPr lang="en-US" sz="2400" kern="50" smtClean="0">
                <a:latin typeface="Calibri" panose="020F0502020204030204" pitchFamily="34" charset="0"/>
                <a:ea typeface="Lucida Sans Unicode" panose="020B0602030504020204" pitchFamily="34" charset="0"/>
                <a:cs typeface="Mangal" panose="02040503050203030202" pitchFamily="18" charset="0"/>
              </a:rPr>
              <a:t> diagram</a:t>
            </a:r>
            <a:endParaRPr lang="en-US" sz="2400"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endParaRPr lang="en-US" sz="2400"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Based on the outcome, and the survey of governance models, visualize a Governance Structure (of roles and groups)</a:t>
            </a:r>
          </a:p>
          <a:p>
            <a:pPr marL="285750" indent="-285750">
              <a:buFont typeface="Wingdings" panose="05000000000000000000" pitchFamily="2" charset="2"/>
              <a:buChar char="q"/>
            </a:pPr>
            <a:endParaRPr lang="en-US" sz="2400" kern="50"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deliver a Responsibility Assessment Matrix (RAM) of roles &amp; groups vs processes</a:t>
            </a:r>
          </a:p>
        </p:txBody>
      </p:sp>
    </p:spTree>
    <p:extLst>
      <p:ext uri="{BB962C8B-B14F-4D97-AF65-F5344CB8AC3E}">
        <p14:creationId xmlns:p14="http://schemas.microsoft.com/office/powerpoint/2010/main" val="4049707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Text Placeholder 2"/>
          <p:cNvSpPr>
            <a:spLocks noGrp="1"/>
          </p:cNvSpPr>
          <p:nvPr>
            <p:ph type="body" sz="quarter" idx="13"/>
          </p:nvPr>
        </p:nvSpPr>
        <p:spPr/>
        <p:txBody>
          <a:bodyPr/>
          <a:lstStyle/>
          <a:p>
            <a:pPr algn="ctr"/>
            <a:r>
              <a:rPr lang="en-US" sz="3200" dirty="0" smtClean="0"/>
              <a:t>Summary</a:t>
            </a:r>
            <a:endParaRPr lang="el-GR" sz="3200" dirty="0"/>
          </a:p>
        </p:txBody>
      </p:sp>
      <p:sp>
        <p:nvSpPr>
          <p:cNvPr id="4" name="TextBox 3"/>
          <p:cNvSpPr txBox="1"/>
          <p:nvPr/>
        </p:nvSpPr>
        <p:spPr>
          <a:xfrm>
            <a:off x="406400" y="1032930"/>
            <a:ext cx="10769600"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bg1">
                    <a:lumMod val="65000"/>
                  </a:schemeClr>
                </a:solidFill>
              </a:rPr>
              <a:t>Introduction</a:t>
            </a:r>
          </a:p>
          <a:p>
            <a:pPr marL="742950" lvl="1" indent="-285750">
              <a:buFont typeface="Arial" panose="020B0604020202020204" pitchFamily="34" charset="0"/>
              <a:buChar char="•"/>
            </a:pPr>
            <a:r>
              <a:rPr lang="en-US" dirty="0" smtClean="0">
                <a:solidFill>
                  <a:schemeClr val="bg1">
                    <a:lumMod val="65000"/>
                  </a:schemeClr>
                </a:solidFill>
              </a:rPr>
              <a:t>Governance Principles</a:t>
            </a:r>
          </a:p>
          <a:p>
            <a:pPr marL="742950" lvl="1" indent="-285750">
              <a:buFont typeface="Arial" panose="020B0604020202020204" pitchFamily="34" charset="0"/>
              <a:buChar char="•"/>
            </a:pPr>
            <a:r>
              <a:rPr lang="en-US" dirty="0" smtClean="0">
                <a:solidFill>
                  <a:schemeClr val="bg1">
                    <a:lumMod val="65000"/>
                  </a:schemeClr>
                </a:solidFill>
              </a:rPr>
              <a:t>Approach to define the governance model</a:t>
            </a:r>
          </a:p>
          <a:p>
            <a:pPr marL="742950" lvl="1" indent="-285750">
              <a:buFont typeface="Arial" panose="020B0604020202020204" pitchFamily="34" charset="0"/>
              <a:buChar char="•"/>
            </a:pPr>
            <a:r>
              <a:rPr lang="en-US" dirty="0" smtClean="0">
                <a:solidFill>
                  <a:schemeClr val="bg1">
                    <a:lumMod val="65000"/>
                  </a:schemeClr>
                </a:solidFill>
              </a:rPr>
              <a:t>References</a:t>
            </a:r>
          </a:p>
          <a:p>
            <a:pPr marL="285750" indent="-285750">
              <a:buFont typeface="Arial" panose="020B0604020202020204" pitchFamily="34" charset="0"/>
              <a:buChar char="•"/>
            </a:pPr>
            <a:r>
              <a:rPr lang="en-US" b="1" dirty="0" smtClean="0">
                <a:solidFill>
                  <a:schemeClr val="bg1">
                    <a:lumMod val="65000"/>
                  </a:schemeClr>
                </a:solidFill>
              </a:rPr>
              <a:t>Methodological </a:t>
            </a:r>
            <a:r>
              <a:rPr lang="en-US" b="1" dirty="0">
                <a:solidFill>
                  <a:schemeClr val="bg1">
                    <a:lumMod val="65000"/>
                  </a:schemeClr>
                </a:solidFill>
              </a:rPr>
              <a:t>F</a:t>
            </a:r>
            <a:r>
              <a:rPr lang="en-US" b="1" dirty="0" smtClean="0">
                <a:solidFill>
                  <a:schemeClr val="bg1">
                    <a:lumMod val="65000"/>
                  </a:schemeClr>
                </a:solidFill>
              </a:rPr>
              <a:t>ramework</a:t>
            </a:r>
          </a:p>
          <a:p>
            <a:pPr marL="742950" lvl="1" indent="-285750">
              <a:buFont typeface="Arial" panose="020B0604020202020204" pitchFamily="34" charset="0"/>
              <a:buChar char="•"/>
            </a:pPr>
            <a:r>
              <a:rPr lang="en-US" dirty="0" smtClean="0">
                <a:solidFill>
                  <a:schemeClr val="bg1">
                    <a:lumMod val="65000"/>
                  </a:schemeClr>
                </a:solidFill>
              </a:rPr>
              <a:t>Overview</a:t>
            </a:r>
          </a:p>
          <a:p>
            <a:pPr marL="742950" lvl="1" indent="-285750">
              <a:buFont typeface="Arial" panose="020B0604020202020204" pitchFamily="34" charset="0"/>
              <a:buChar char="•"/>
            </a:pPr>
            <a:r>
              <a:rPr lang="en-US" dirty="0" smtClean="0">
                <a:solidFill>
                  <a:schemeClr val="bg1">
                    <a:lumMod val="65000"/>
                  </a:schemeClr>
                </a:solidFill>
              </a:rPr>
              <a:t>Domains of Governance</a:t>
            </a:r>
          </a:p>
          <a:p>
            <a:pPr marL="742950" lvl="1" indent="-285750">
              <a:buFont typeface="Arial" panose="020B0604020202020204" pitchFamily="34" charset="0"/>
              <a:buChar char="•"/>
            </a:pPr>
            <a:r>
              <a:rPr lang="en-US" dirty="0" smtClean="0">
                <a:solidFill>
                  <a:schemeClr val="bg1">
                    <a:lumMod val="65000"/>
                  </a:schemeClr>
                </a:solidFill>
              </a:rPr>
              <a:t>Interoperability Levels</a:t>
            </a:r>
          </a:p>
          <a:p>
            <a:pPr marL="742950" lvl="1" indent="-285750">
              <a:buFont typeface="Arial" panose="020B0604020202020204" pitchFamily="34" charset="0"/>
              <a:buChar char="•"/>
            </a:pPr>
            <a:r>
              <a:rPr lang="en-US" dirty="0">
                <a:solidFill>
                  <a:schemeClr val="bg1">
                    <a:lumMod val="65000"/>
                  </a:schemeClr>
                </a:solidFill>
              </a:rPr>
              <a:t>CISE Governance process Table</a:t>
            </a:r>
          </a:p>
          <a:p>
            <a:pPr marL="742950" lvl="1" indent="-285750">
              <a:buFont typeface="Arial" panose="020B0604020202020204" pitchFamily="34" charset="0"/>
              <a:buChar char="•"/>
            </a:pPr>
            <a:r>
              <a:rPr lang="en-US" dirty="0" smtClean="0">
                <a:solidFill>
                  <a:schemeClr val="bg1">
                    <a:lumMod val="65000"/>
                  </a:schemeClr>
                </a:solidFill>
              </a:rPr>
              <a:t>What is a CISE Governance Process?</a:t>
            </a:r>
          </a:p>
          <a:p>
            <a:pPr marL="285750" indent="-285750">
              <a:buFont typeface="Arial" panose="020B0604020202020204" pitchFamily="34" charset="0"/>
              <a:buChar char="•"/>
            </a:pPr>
            <a:r>
              <a:rPr lang="en-US" b="1" dirty="0" smtClean="0">
                <a:solidFill>
                  <a:schemeClr val="bg1">
                    <a:lumMod val="65000"/>
                  </a:schemeClr>
                </a:solidFill>
              </a:rPr>
              <a:t>Roadmap for the definition of governance</a:t>
            </a:r>
          </a:p>
          <a:p>
            <a:pPr marL="742950" lvl="1" indent="-285750">
              <a:buFont typeface="Arial" panose="020B0604020202020204" pitchFamily="34" charset="0"/>
              <a:buChar char="•"/>
            </a:pPr>
            <a:r>
              <a:rPr lang="en-US" dirty="0" smtClean="0">
                <a:solidFill>
                  <a:schemeClr val="bg1">
                    <a:lumMod val="65000"/>
                  </a:schemeClr>
                </a:solidFill>
              </a:rPr>
              <a:t>Overview and what we have achieved</a:t>
            </a:r>
          </a:p>
          <a:p>
            <a:pPr marL="742950" lvl="1" indent="-285750">
              <a:buFont typeface="Arial" panose="020B0604020202020204" pitchFamily="34" charset="0"/>
              <a:buChar char="•"/>
            </a:pPr>
            <a:r>
              <a:rPr lang="en-US" dirty="0" smtClean="0">
                <a:solidFill>
                  <a:schemeClr val="bg1">
                    <a:lumMod val="65000"/>
                  </a:schemeClr>
                </a:solidFill>
              </a:rPr>
              <a:t>CISE Governance Process matrix </a:t>
            </a:r>
          </a:p>
          <a:p>
            <a:pPr marL="742950" lvl="1" indent="-285750">
              <a:buFont typeface="Arial" panose="020B0604020202020204" pitchFamily="34" charset="0"/>
              <a:buChar char="•"/>
            </a:pPr>
            <a:r>
              <a:rPr lang="en-US" dirty="0" smtClean="0">
                <a:solidFill>
                  <a:schemeClr val="bg1">
                    <a:lumMod val="65000"/>
                  </a:schemeClr>
                </a:solidFill>
              </a:rPr>
              <a:t>CISE Governance Processes definition</a:t>
            </a:r>
          </a:p>
          <a:p>
            <a:pPr marL="742950" lvl="1" indent="-285750">
              <a:buFont typeface="Arial" panose="020B0604020202020204" pitchFamily="34" charset="0"/>
              <a:buChar char="•"/>
            </a:pPr>
            <a:r>
              <a:rPr lang="en-US" dirty="0" smtClean="0">
                <a:solidFill>
                  <a:schemeClr val="bg1">
                    <a:lumMod val="65000"/>
                  </a:schemeClr>
                </a:solidFill>
              </a:rPr>
              <a:t>Top-down study</a:t>
            </a:r>
          </a:p>
          <a:p>
            <a:pPr marL="742950" lvl="1" indent="-285750">
              <a:buFont typeface="Arial" panose="020B0604020202020204" pitchFamily="34" charset="0"/>
              <a:buChar char="•"/>
            </a:pPr>
            <a:r>
              <a:rPr lang="en-US" dirty="0" smtClean="0">
                <a:solidFill>
                  <a:schemeClr val="bg1">
                    <a:lumMod val="65000"/>
                  </a:schemeClr>
                </a:solidFill>
              </a:rPr>
              <a:t>Next Steps</a:t>
            </a:r>
          </a:p>
          <a:p>
            <a:pPr marL="285750" indent="-285750">
              <a:buFont typeface="Arial" panose="020B0604020202020204" pitchFamily="34" charset="0"/>
              <a:buChar char="•"/>
            </a:pPr>
            <a:r>
              <a:rPr lang="en-US" b="1" dirty="0" smtClean="0"/>
              <a:t>Extra slides</a:t>
            </a:r>
            <a:r>
              <a:rPr lang="en-US" dirty="0" smtClean="0"/>
              <a:t>: Working Groups, Legal </a:t>
            </a:r>
            <a:r>
              <a:rPr lang="en-US" dirty="0"/>
              <a:t>interoperability </a:t>
            </a:r>
            <a:r>
              <a:rPr lang="en-US" dirty="0" smtClean="0"/>
              <a:t>layer, Technical interoperability layer, Semantic interoperability layer, Organizational interoperability</a:t>
            </a:r>
          </a:p>
        </p:txBody>
      </p:sp>
    </p:spTree>
    <p:extLst>
      <p:ext uri="{BB962C8B-B14F-4D97-AF65-F5344CB8AC3E}">
        <p14:creationId xmlns:p14="http://schemas.microsoft.com/office/powerpoint/2010/main" val="3971328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46410" y="1397000"/>
            <a:ext cx="10891200" cy="1456268"/>
          </a:xfrm>
        </p:spPr>
        <p:txBody>
          <a:bodyPr>
            <a:normAutofit/>
          </a:bodyPr>
          <a:lstStyle/>
          <a:p>
            <a:r>
              <a:rPr lang="en-GB" sz="3600" dirty="0" smtClean="0">
                <a:solidFill>
                  <a:schemeClr val="tx2"/>
                </a:solidFill>
                <a:latin typeface="Century Gothic" pitchFamily="34" charset="0"/>
              </a:rPr>
              <a:t>Thank you!</a:t>
            </a:r>
            <a:endParaRPr lang="en-GB" sz="3600" dirty="0">
              <a:solidFill>
                <a:schemeClr val="tx2"/>
              </a:solidFill>
              <a:latin typeface="Century Gothic" pitchFamily="34" charset="0"/>
            </a:endParaRPr>
          </a:p>
        </p:txBody>
      </p:sp>
      <p:cxnSp>
        <p:nvCxnSpPr>
          <p:cNvPr id="5" name="Connettore 1 4"/>
          <p:cNvCxnSpPr/>
          <p:nvPr/>
        </p:nvCxnSpPr>
        <p:spPr>
          <a:xfrm>
            <a:off x="335361" y="836712"/>
            <a:ext cx="11617291"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2" cstate="print"/>
          <a:srcRect/>
          <a:stretch>
            <a:fillRect/>
          </a:stretch>
        </p:blipFill>
        <p:spPr bwMode="auto">
          <a:xfrm>
            <a:off x="623392" y="116632"/>
            <a:ext cx="827584" cy="620688"/>
          </a:xfrm>
          <a:prstGeom prst="rect">
            <a:avLst/>
          </a:prstGeom>
          <a:noFill/>
          <a:ln w="9525">
            <a:noFill/>
            <a:miter lim="800000"/>
            <a:headEnd/>
            <a:tailEnd/>
          </a:ln>
        </p:spPr>
      </p:pic>
      <p:sp>
        <p:nvSpPr>
          <p:cNvPr id="9" name="Rettangolo 8"/>
          <p:cNvSpPr/>
          <p:nvPr/>
        </p:nvSpPr>
        <p:spPr>
          <a:xfrm>
            <a:off x="1583499" y="260648"/>
            <a:ext cx="1734770" cy="400110"/>
          </a:xfrm>
          <a:prstGeom prst="rect">
            <a:avLst/>
          </a:prstGeom>
        </p:spPr>
        <p:txBody>
          <a:bodyPr wrap="none">
            <a:spAutoFit/>
          </a:bodyPr>
          <a:lstStyle/>
          <a:p>
            <a:r>
              <a:rPr lang="en-GB" sz="2000" dirty="0" smtClean="0">
                <a:solidFill>
                  <a:srgbClr val="0070C0"/>
                </a:solidFill>
                <a:latin typeface="Century Gothic" pitchFamily="34" charset="0"/>
                <a:cs typeface="Times New Roman" pitchFamily="18" charset="0"/>
              </a:rPr>
              <a:t>EUCISE </a:t>
            </a:r>
            <a:r>
              <a:rPr lang="en-GB" sz="2000" dirty="0" smtClean="0">
                <a:solidFill>
                  <a:srgbClr val="189BDC"/>
                </a:solidFill>
                <a:latin typeface="Century Gothic" pitchFamily="34" charset="0"/>
                <a:cs typeface="Times New Roman" pitchFamily="18" charset="0"/>
              </a:rPr>
              <a:t>2020 </a:t>
            </a:r>
            <a:endParaRPr lang="it-IT" sz="2000" dirty="0">
              <a:solidFill>
                <a:prstClr val="black"/>
              </a:solidFill>
            </a:endParaRPr>
          </a:p>
        </p:txBody>
      </p:sp>
      <p:sp>
        <p:nvSpPr>
          <p:cNvPr id="12" name="CasellaDiTesto 11"/>
          <p:cNvSpPr txBox="1"/>
          <p:nvPr/>
        </p:nvSpPr>
        <p:spPr>
          <a:xfrm>
            <a:off x="815413" y="6279706"/>
            <a:ext cx="10753195" cy="276999"/>
          </a:xfrm>
          <a:prstGeom prst="rect">
            <a:avLst/>
          </a:prstGeom>
          <a:noFill/>
        </p:spPr>
        <p:txBody>
          <a:bodyPr wrap="square" rtlCol="0">
            <a:spAutoFit/>
          </a:bodyPr>
          <a:lstStyle/>
          <a:p>
            <a:r>
              <a:rPr lang="en-GB" sz="1200" dirty="0" smtClean="0">
                <a:solidFill>
                  <a:srgbClr val="1F497D"/>
                </a:solidFill>
                <a:latin typeface="Century Gothic" pitchFamily="34" charset="0"/>
                <a:cs typeface="Times New Roman" pitchFamily="18" charset="0"/>
              </a:rPr>
              <a:t>EUCISE2020 has received funding from the European Union’s seventh framework programme under grant agreement no: 608385</a:t>
            </a:r>
            <a:endParaRPr lang="en-GB" sz="1200" dirty="0">
              <a:solidFill>
                <a:srgbClr val="1F497D"/>
              </a:solidFill>
              <a:latin typeface="Century Gothic" pitchFamily="34" charset="0"/>
              <a:cs typeface="Times New Roman" pitchFamily="18" charset="0"/>
            </a:endParaRPr>
          </a:p>
        </p:txBody>
      </p:sp>
      <p:pic>
        <p:nvPicPr>
          <p:cNvPr id="13" name="Immagine 12" descr="C:\Users\cerbini\Desktop\fp7.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0395" y="260868"/>
            <a:ext cx="528000" cy="431828"/>
          </a:xfrm>
          <a:prstGeom prst="rect">
            <a:avLst/>
          </a:prstGeom>
          <a:noFill/>
          <a:ln w="9525">
            <a:noFill/>
            <a:miter lim="800000"/>
            <a:headEnd/>
            <a:tailEnd/>
          </a:ln>
        </p:spPr>
      </p:pic>
      <p:pic>
        <p:nvPicPr>
          <p:cNvPr id="14" name="Immagine 13" descr="https://upload.wikimedia.org/wikipedia/commons/thumb/b/b7/Flag_of_Europe.svg/2000px-Flag_of_Europe.svg.png"/>
          <p:cNvPicPr>
            <a:picLocks noChangeAspect="1"/>
          </p:cNvPicPr>
          <p:nvPr/>
        </p:nvPicPr>
        <p:blipFill>
          <a:blip r:embed="rId4" cstate="print"/>
          <a:srcRect/>
          <a:stretch>
            <a:fillRect/>
          </a:stretch>
        </p:blipFill>
        <p:spPr bwMode="auto">
          <a:xfrm>
            <a:off x="335360" y="6381331"/>
            <a:ext cx="480000" cy="257437"/>
          </a:xfrm>
          <a:prstGeom prst="rect">
            <a:avLst/>
          </a:prstGeom>
          <a:noFill/>
          <a:ln w="9525">
            <a:noFill/>
            <a:miter lim="800000"/>
            <a:headEnd/>
            <a:tailEnd/>
          </a:ln>
        </p:spPr>
      </p:pic>
      <p:sp>
        <p:nvSpPr>
          <p:cNvPr id="10" name="Rectangle 3"/>
          <p:cNvSpPr txBox="1">
            <a:spLocks/>
          </p:cNvSpPr>
          <p:nvPr/>
        </p:nvSpPr>
        <p:spPr bwMode="auto">
          <a:xfrm>
            <a:off x="151736" y="3750733"/>
            <a:ext cx="6596197" cy="2057401"/>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1100" b="1">
                <a:solidFill>
                  <a:schemeClr val="accent4">
                    <a:shade val="50000"/>
                  </a:schemeClr>
                </a:solidFill>
                <a:latin typeface="+mn-lt"/>
                <a:ea typeface="ＭＳ Ｐゴシック" charset="0"/>
                <a:cs typeface="ＭＳ Ｐゴシック" charset="0"/>
              </a:defRPr>
            </a:lvl1pPr>
            <a:lvl2pPr marL="457200" indent="0" algn="ctr" rtl="0" eaLnBrk="0" fontAlgn="base" hangingPunct="0">
              <a:spcBef>
                <a:spcPct val="20000"/>
              </a:spcBef>
              <a:spcAft>
                <a:spcPct val="0"/>
              </a:spcAft>
              <a:buNone/>
              <a:defRPr sz="1100">
                <a:solidFill>
                  <a:schemeClr val="tx1"/>
                </a:solidFill>
                <a:latin typeface="+mn-lt"/>
                <a:ea typeface="ＭＳ Ｐゴシック" charset="0"/>
                <a:cs typeface="+mn-cs"/>
              </a:defRPr>
            </a:lvl2pPr>
            <a:lvl3pPr marL="914400" indent="0" algn="ctr" rtl="0" eaLnBrk="0" fontAlgn="base" hangingPunct="0">
              <a:spcBef>
                <a:spcPct val="20000"/>
              </a:spcBef>
              <a:spcAft>
                <a:spcPct val="0"/>
              </a:spcAft>
              <a:buNone/>
              <a:defRPr sz="1100">
                <a:solidFill>
                  <a:schemeClr val="tx1"/>
                </a:solidFill>
                <a:latin typeface="+mn-lt"/>
                <a:ea typeface="ＭＳ Ｐゴシック" charset="0"/>
                <a:cs typeface="+mn-cs"/>
              </a:defRPr>
            </a:lvl3pPr>
            <a:lvl4pPr marL="1371600" indent="0" algn="ctr" rtl="0" eaLnBrk="0" fontAlgn="base" hangingPunct="0">
              <a:spcBef>
                <a:spcPct val="20000"/>
              </a:spcBef>
              <a:spcAft>
                <a:spcPct val="0"/>
              </a:spcAft>
              <a:buNone/>
              <a:defRPr sz="1100">
                <a:solidFill>
                  <a:schemeClr val="tx1"/>
                </a:solidFill>
                <a:latin typeface="+mn-lt"/>
                <a:ea typeface="ＭＳ Ｐゴシック" charset="0"/>
                <a:cs typeface="+mn-cs"/>
              </a:defRPr>
            </a:lvl4pPr>
            <a:lvl5pPr marL="1828800" indent="0" algn="ctr" rtl="0" eaLnBrk="0" fontAlgn="base" hangingPunct="0">
              <a:spcBef>
                <a:spcPct val="20000"/>
              </a:spcBef>
              <a:spcAft>
                <a:spcPct val="0"/>
              </a:spcAft>
              <a:buNone/>
              <a:defRPr sz="1100">
                <a:solidFill>
                  <a:schemeClr val="tx1"/>
                </a:solidFill>
                <a:latin typeface="+mn-lt"/>
                <a:ea typeface="ＭＳ Ｐゴシック" charset="0"/>
                <a:cs typeface="+mn-cs"/>
              </a:defRPr>
            </a:lvl5pPr>
            <a:lvl6pPr marL="2286000" indent="0" algn="ctr" rtl="0" eaLnBrk="1" latinLnBrk="0" hangingPunct="1">
              <a:spcBef>
                <a:spcPct val="20000"/>
              </a:spcBef>
              <a:buNone/>
              <a:defRPr sz="2000">
                <a:solidFill>
                  <a:schemeClr val="tx1"/>
                </a:solidFill>
                <a:latin typeface="+mn-lt"/>
                <a:ea typeface="+mn-ea"/>
                <a:cs typeface="+mn-cs"/>
              </a:defRPr>
            </a:lvl6pPr>
            <a:lvl7pPr marL="2743200" indent="0" algn="ctr" rtl="0" eaLnBrk="1" latinLnBrk="0" hangingPunct="1">
              <a:spcBef>
                <a:spcPct val="20000"/>
              </a:spcBef>
              <a:buNone/>
              <a:defRPr sz="2000">
                <a:solidFill>
                  <a:schemeClr val="tx1"/>
                </a:solidFill>
                <a:latin typeface="+mn-lt"/>
                <a:ea typeface="+mn-ea"/>
                <a:cs typeface="+mn-cs"/>
              </a:defRPr>
            </a:lvl7pPr>
            <a:lvl8pPr marL="3200400" indent="0" algn="ctr" rtl="0" eaLnBrk="1" latinLnBrk="0" hangingPunct="1">
              <a:spcBef>
                <a:spcPct val="20000"/>
              </a:spcBef>
              <a:buNone/>
              <a:defRPr sz="2000">
                <a:solidFill>
                  <a:schemeClr val="tx1"/>
                </a:solidFill>
                <a:latin typeface="+mn-lt"/>
                <a:ea typeface="+mn-ea"/>
                <a:cs typeface="+mn-cs"/>
              </a:defRPr>
            </a:lvl8pPr>
            <a:lvl9pPr marL="3657600" indent="0" algn="ctr" rtl="0" eaLnBrk="1" latinLnBrk="0" hangingPunct="1">
              <a:spcBef>
                <a:spcPct val="20000"/>
              </a:spcBef>
              <a:buNone/>
              <a:defRPr sz="2000">
                <a:solidFill>
                  <a:schemeClr val="tx1"/>
                </a:solidFill>
                <a:latin typeface="+mn-lt"/>
                <a:ea typeface="+mn-ea"/>
                <a:cs typeface="+mn-cs"/>
              </a:defRPr>
            </a:lvl9pPr>
            <a:extLst/>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Mr. Alkis Astyakopoulos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5"/>
              </a:rPr>
              <a:t>alastiak@iit.demokritos.gr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8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Mr. </a:t>
            </a:r>
            <a:r>
              <a:rPr kumimoji="0" lang="en-US" sz="1800" b="1" i="0" u="none" strike="noStrike" kern="0" cap="none" spc="0" normalizeH="0" baseline="0" noProof="0" dirty="0" err="1" smtClean="0">
                <a:ln>
                  <a:noFill/>
                </a:ln>
                <a:solidFill>
                  <a:srgbClr val="655950"/>
                </a:solidFill>
                <a:effectLst/>
                <a:uLnTx/>
                <a:uFillTx/>
                <a:latin typeface="Calibri"/>
                <a:ea typeface="ＭＳ Ｐゴシック" pitchFamily="34" charset="-128"/>
              </a:rPr>
              <a:t>Charalampos</a:t>
            </a: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 Mavrikas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6"/>
              </a:rPr>
              <a:t>cmavrikas@iit.demokritos.gr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Dr. Sotirios Kanellopoulos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7"/>
              </a:rPr>
              <a:t>skanellopoulos@iit.demokritos.gr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rgbClr val="655950"/>
                </a:solidFill>
                <a:effectLst/>
                <a:uLnTx/>
                <a:uFillTx/>
                <a:latin typeface="Calibri"/>
                <a:ea typeface="ＭＳ Ｐゴシック" pitchFamily="34" charset="-128"/>
              </a:rPr>
              <a:t>Dr. Stelios C.A. Thomopoulos </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hlinkClick r:id="rId8"/>
              </a:rPr>
              <a:t>scat@iit.demokritos.gr</a:t>
            </a:r>
            <a:r>
              <a:rPr kumimoji="0" lang="en-US" sz="1200" b="0" i="0" u="none" strike="noStrike" kern="0" cap="none" spc="0" normalizeH="0" baseline="0" noProof="0" dirty="0" smtClean="0">
                <a:ln>
                  <a:noFill/>
                </a:ln>
                <a:solidFill>
                  <a:srgbClr val="7030A0"/>
                </a:solidFill>
                <a:effectLst/>
                <a:uLnTx/>
                <a:uFillTx/>
                <a:latin typeface="Calibri"/>
                <a:ea typeface="ＭＳ Ｐゴシック"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655950"/>
                </a:solidFill>
                <a:effectLst/>
                <a:uLnTx/>
                <a:uFillTx/>
                <a:latin typeface="Calibri"/>
                <a:ea typeface="ＭＳ Ｐゴシック" pitchFamily="34" charset="-128"/>
              </a:rPr>
              <a:t>Integrated Systems Laboratory, Institute of Informatics and Telecommunications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655950"/>
                </a:solidFill>
                <a:effectLst/>
                <a:uLnTx/>
                <a:uFillTx/>
                <a:latin typeface="Calibri"/>
                <a:ea typeface="ＭＳ Ｐゴシック" pitchFamily="34" charset="-128"/>
              </a:rPr>
              <a:t>National Center for Scientific Research "</a:t>
            </a:r>
            <a:r>
              <a:rPr kumimoji="0" lang="en-US" altLang="ja-JP" sz="1600" b="0" i="0" u="none" strike="noStrike" kern="0" cap="none" spc="0" normalizeH="0" baseline="0" noProof="0" dirty="0" smtClean="0">
                <a:ln>
                  <a:noFill/>
                </a:ln>
                <a:solidFill>
                  <a:srgbClr val="655950"/>
                </a:solidFill>
                <a:effectLst/>
                <a:uLnTx/>
                <a:uFillTx/>
                <a:latin typeface="Calibri"/>
                <a:ea typeface="ＭＳ Ｐゴシック" pitchFamily="34" charset="-128"/>
              </a:rPr>
              <a:t>Demokritos"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rgbClr val="655950"/>
              </a:solidFill>
              <a:effectLst/>
              <a:uLnTx/>
              <a:uFillTx/>
              <a:latin typeface="Calibri"/>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rgbClr val="655950"/>
              </a:solidFill>
              <a:effectLst/>
              <a:uLnTx/>
              <a:uFillTx/>
              <a:latin typeface="Calibri"/>
              <a:ea typeface="ＭＳ Ｐゴシック" pitchFamily="34" charset="-128"/>
            </a:endParaRPr>
          </a:p>
        </p:txBody>
      </p:sp>
      <p:pic>
        <p:nvPicPr>
          <p:cNvPr id="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063" y="2707746"/>
            <a:ext cx="9810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267199" y="2731712"/>
            <a:ext cx="3776133" cy="646331"/>
          </a:xfrm>
          <a:prstGeom prst="rect">
            <a:avLst/>
          </a:prstGeom>
        </p:spPr>
        <p:txBody>
          <a:bodyPr wrap="square">
            <a:spAutoFit/>
          </a:bodyPr>
          <a:lstStyle/>
          <a:p>
            <a:pPr algn="ctr"/>
            <a:r>
              <a:rPr lang="en-GB" dirty="0" smtClean="0"/>
              <a:t>Technical Advisory Group</a:t>
            </a:r>
            <a:r>
              <a:rPr lang="en-GB" dirty="0"/>
              <a:t/>
            </a:r>
            <a:br>
              <a:rPr lang="en-GB" dirty="0"/>
            </a:br>
            <a:r>
              <a:rPr lang="en-GB" dirty="0"/>
              <a:t>18 - 19 Nov 2015 | Brussels, Belgium</a:t>
            </a:r>
            <a:endParaRPr lang="el-GR" dirty="0"/>
          </a:p>
        </p:txBody>
      </p:sp>
    </p:spTree>
    <p:extLst>
      <p:ext uri="{BB962C8B-B14F-4D97-AF65-F5344CB8AC3E}">
        <p14:creationId xmlns:p14="http://schemas.microsoft.com/office/powerpoint/2010/main" val="2817408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Text Placeholder 2"/>
          <p:cNvSpPr>
            <a:spLocks noGrp="1"/>
          </p:cNvSpPr>
          <p:nvPr>
            <p:ph type="body" sz="quarter" idx="13"/>
          </p:nvPr>
        </p:nvSpPr>
        <p:spPr/>
        <p:txBody>
          <a:bodyPr/>
          <a:lstStyle/>
          <a:p>
            <a:pPr algn="ctr"/>
            <a:r>
              <a:rPr lang="en-US" sz="3200" dirty="0" smtClean="0"/>
              <a:t>Summary</a:t>
            </a:r>
            <a:endParaRPr lang="el-GR" sz="3200" dirty="0"/>
          </a:p>
        </p:txBody>
      </p:sp>
      <p:sp>
        <p:nvSpPr>
          <p:cNvPr id="4" name="TextBox 3"/>
          <p:cNvSpPr txBox="1"/>
          <p:nvPr/>
        </p:nvSpPr>
        <p:spPr>
          <a:xfrm>
            <a:off x="406400" y="1032930"/>
            <a:ext cx="10769600"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Introduction</a:t>
            </a:r>
          </a:p>
          <a:p>
            <a:pPr marL="742950" lvl="1" indent="-285750">
              <a:buFont typeface="Arial" panose="020B0604020202020204" pitchFamily="34" charset="0"/>
              <a:buChar char="•"/>
            </a:pPr>
            <a:r>
              <a:rPr lang="en-US" dirty="0" smtClean="0"/>
              <a:t>Governance Principles</a:t>
            </a:r>
          </a:p>
          <a:p>
            <a:pPr marL="742950" lvl="1" indent="-285750">
              <a:buFont typeface="Arial" panose="020B0604020202020204" pitchFamily="34" charset="0"/>
              <a:buChar char="•"/>
            </a:pPr>
            <a:r>
              <a:rPr lang="en-US" dirty="0" smtClean="0"/>
              <a:t>Approach to define the governance model</a:t>
            </a:r>
          </a:p>
          <a:p>
            <a:pPr marL="742950" lvl="1" indent="-285750">
              <a:buFont typeface="Arial" panose="020B0604020202020204" pitchFamily="34" charset="0"/>
              <a:buChar char="•"/>
            </a:pPr>
            <a:r>
              <a:rPr lang="en-US" dirty="0" smtClean="0"/>
              <a:t>References</a:t>
            </a:r>
          </a:p>
          <a:p>
            <a:pPr marL="285750" indent="-285750">
              <a:buFont typeface="Arial" panose="020B0604020202020204" pitchFamily="34" charset="0"/>
              <a:buChar char="•"/>
            </a:pPr>
            <a:r>
              <a:rPr lang="en-US" b="1" dirty="0" smtClean="0">
                <a:solidFill>
                  <a:schemeClr val="bg1">
                    <a:lumMod val="75000"/>
                  </a:schemeClr>
                </a:solidFill>
              </a:rPr>
              <a:t>Methodological </a:t>
            </a:r>
            <a:r>
              <a:rPr lang="en-US" b="1" dirty="0">
                <a:solidFill>
                  <a:schemeClr val="bg1">
                    <a:lumMod val="75000"/>
                  </a:schemeClr>
                </a:solidFill>
              </a:rPr>
              <a:t>F</a:t>
            </a:r>
            <a:r>
              <a:rPr lang="en-US" b="1" dirty="0" smtClean="0">
                <a:solidFill>
                  <a:schemeClr val="bg1">
                    <a:lumMod val="75000"/>
                  </a:schemeClr>
                </a:solidFill>
              </a:rPr>
              <a:t>ramework</a:t>
            </a:r>
          </a:p>
          <a:p>
            <a:pPr marL="742950" lvl="1" indent="-285750">
              <a:buFont typeface="Arial" panose="020B0604020202020204" pitchFamily="34" charset="0"/>
              <a:buChar char="•"/>
            </a:pPr>
            <a:r>
              <a:rPr lang="en-US" dirty="0" smtClean="0">
                <a:solidFill>
                  <a:schemeClr val="bg1">
                    <a:lumMod val="75000"/>
                  </a:schemeClr>
                </a:solidFill>
              </a:rPr>
              <a:t>Overview</a:t>
            </a:r>
          </a:p>
          <a:p>
            <a:pPr marL="742950" lvl="1" indent="-285750">
              <a:buFont typeface="Arial" panose="020B0604020202020204" pitchFamily="34" charset="0"/>
              <a:buChar char="•"/>
            </a:pPr>
            <a:r>
              <a:rPr lang="en-US" dirty="0" smtClean="0">
                <a:solidFill>
                  <a:schemeClr val="bg1">
                    <a:lumMod val="75000"/>
                  </a:schemeClr>
                </a:solidFill>
              </a:rPr>
              <a:t>Domains of Governance</a:t>
            </a:r>
          </a:p>
          <a:p>
            <a:pPr marL="742950" lvl="1" indent="-285750">
              <a:buFont typeface="Arial" panose="020B0604020202020204" pitchFamily="34" charset="0"/>
              <a:buChar char="•"/>
            </a:pPr>
            <a:r>
              <a:rPr lang="en-US" dirty="0" smtClean="0">
                <a:solidFill>
                  <a:schemeClr val="bg1">
                    <a:lumMod val="75000"/>
                  </a:schemeClr>
                </a:solidFill>
              </a:rPr>
              <a:t>Interoperability Levels</a:t>
            </a:r>
          </a:p>
          <a:p>
            <a:pPr marL="742950" lvl="1" indent="-285750">
              <a:buFont typeface="Arial" panose="020B0604020202020204" pitchFamily="34" charset="0"/>
              <a:buChar char="•"/>
            </a:pPr>
            <a:r>
              <a:rPr lang="en-US" dirty="0">
                <a:solidFill>
                  <a:schemeClr val="bg1">
                    <a:lumMod val="75000"/>
                  </a:schemeClr>
                </a:solidFill>
              </a:rPr>
              <a:t>CISE Governance process Table</a:t>
            </a:r>
          </a:p>
          <a:p>
            <a:pPr marL="742950" lvl="1" indent="-285750">
              <a:buFont typeface="Arial" panose="020B0604020202020204" pitchFamily="34" charset="0"/>
              <a:buChar char="•"/>
            </a:pPr>
            <a:r>
              <a:rPr lang="en-US" dirty="0" smtClean="0">
                <a:solidFill>
                  <a:schemeClr val="bg1">
                    <a:lumMod val="75000"/>
                  </a:schemeClr>
                </a:solidFill>
              </a:rPr>
              <a:t>What is a CISE Governance Process?</a:t>
            </a:r>
          </a:p>
          <a:p>
            <a:pPr marL="285750" indent="-285750">
              <a:buFont typeface="Arial" panose="020B0604020202020204" pitchFamily="34" charset="0"/>
              <a:buChar char="•"/>
            </a:pPr>
            <a:r>
              <a:rPr lang="en-US" b="1" dirty="0" smtClean="0">
                <a:solidFill>
                  <a:schemeClr val="bg1">
                    <a:lumMod val="75000"/>
                  </a:schemeClr>
                </a:solidFill>
              </a:rPr>
              <a:t>Roadmap for the definition of governance</a:t>
            </a:r>
          </a:p>
          <a:p>
            <a:pPr marL="742950" lvl="1" indent="-285750">
              <a:buFont typeface="Arial" panose="020B0604020202020204" pitchFamily="34" charset="0"/>
              <a:buChar char="•"/>
            </a:pPr>
            <a:r>
              <a:rPr lang="en-US" dirty="0" smtClean="0">
                <a:solidFill>
                  <a:schemeClr val="bg1">
                    <a:lumMod val="75000"/>
                  </a:schemeClr>
                </a:solidFill>
              </a:rPr>
              <a:t>Overview and what we have achieved</a:t>
            </a:r>
          </a:p>
          <a:p>
            <a:pPr marL="742950" lvl="1" indent="-285750">
              <a:buFont typeface="Arial" panose="020B0604020202020204" pitchFamily="34" charset="0"/>
              <a:buChar char="•"/>
            </a:pPr>
            <a:r>
              <a:rPr lang="en-US" dirty="0" smtClean="0">
                <a:solidFill>
                  <a:schemeClr val="bg1">
                    <a:lumMod val="75000"/>
                  </a:schemeClr>
                </a:solidFill>
              </a:rPr>
              <a:t>CISE Governance Process matrix </a:t>
            </a:r>
          </a:p>
          <a:p>
            <a:pPr marL="742950" lvl="1" indent="-285750">
              <a:buFont typeface="Arial" panose="020B0604020202020204" pitchFamily="34" charset="0"/>
              <a:buChar char="•"/>
            </a:pPr>
            <a:r>
              <a:rPr lang="en-US" dirty="0" smtClean="0">
                <a:solidFill>
                  <a:schemeClr val="bg1">
                    <a:lumMod val="75000"/>
                  </a:schemeClr>
                </a:solidFill>
              </a:rPr>
              <a:t>CISE Governance Processes definition</a:t>
            </a:r>
          </a:p>
          <a:p>
            <a:pPr marL="742950" lvl="1" indent="-285750">
              <a:buFont typeface="Arial" panose="020B0604020202020204" pitchFamily="34" charset="0"/>
              <a:buChar char="•"/>
            </a:pPr>
            <a:r>
              <a:rPr lang="en-US" dirty="0" smtClean="0">
                <a:solidFill>
                  <a:schemeClr val="bg1">
                    <a:lumMod val="75000"/>
                  </a:schemeClr>
                </a:solidFill>
              </a:rPr>
              <a:t>Top-down study</a:t>
            </a:r>
          </a:p>
          <a:p>
            <a:pPr marL="742950" lvl="1" indent="-285750">
              <a:buFont typeface="Arial" panose="020B0604020202020204" pitchFamily="34" charset="0"/>
              <a:buChar char="•"/>
            </a:pPr>
            <a:r>
              <a:rPr lang="en-US" dirty="0" smtClean="0">
                <a:solidFill>
                  <a:schemeClr val="bg1">
                    <a:lumMod val="75000"/>
                  </a:schemeClr>
                </a:solidFill>
              </a:rPr>
              <a:t>Next Steps</a:t>
            </a:r>
          </a:p>
          <a:p>
            <a:pPr marL="285750" indent="-285750">
              <a:buFont typeface="Arial" panose="020B0604020202020204" pitchFamily="34" charset="0"/>
              <a:buChar char="•"/>
            </a:pPr>
            <a:r>
              <a:rPr lang="en-US" b="1" dirty="0" smtClean="0">
                <a:solidFill>
                  <a:schemeClr val="bg1">
                    <a:lumMod val="75000"/>
                  </a:schemeClr>
                </a:solidFill>
              </a:rPr>
              <a:t>Extra slides</a:t>
            </a:r>
            <a:r>
              <a:rPr lang="en-US" dirty="0" smtClean="0">
                <a:solidFill>
                  <a:schemeClr val="bg1">
                    <a:lumMod val="75000"/>
                  </a:schemeClr>
                </a:solidFill>
              </a:rPr>
              <a:t>: Working Groups, Legal </a:t>
            </a:r>
            <a:r>
              <a:rPr lang="en-US" dirty="0">
                <a:solidFill>
                  <a:schemeClr val="bg1">
                    <a:lumMod val="75000"/>
                  </a:schemeClr>
                </a:solidFill>
              </a:rPr>
              <a:t>interoperability </a:t>
            </a:r>
            <a:r>
              <a:rPr lang="en-US" dirty="0" smtClean="0">
                <a:solidFill>
                  <a:schemeClr val="bg1">
                    <a:lumMod val="75000"/>
                  </a:schemeClr>
                </a:solidFill>
              </a:rPr>
              <a:t>layer, Technical interoperability layer, Semantic interoperability layer, Organizational interoperability</a:t>
            </a:r>
          </a:p>
        </p:txBody>
      </p:sp>
    </p:spTree>
    <p:extLst>
      <p:ext uri="{BB962C8B-B14F-4D97-AF65-F5344CB8AC3E}">
        <p14:creationId xmlns:p14="http://schemas.microsoft.com/office/powerpoint/2010/main" val="1326164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Principles</a:t>
            </a:r>
            <a:endParaRPr lang="el-GR" dirty="0"/>
          </a:p>
        </p:txBody>
      </p:sp>
      <p:sp>
        <p:nvSpPr>
          <p:cNvPr id="3" name="Text Placeholder 2"/>
          <p:cNvSpPr>
            <a:spLocks noGrp="1"/>
          </p:cNvSpPr>
          <p:nvPr>
            <p:ph type="body" sz="quarter" idx="13"/>
          </p:nvPr>
        </p:nvSpPr>
        <p:spPr/>
        <p:txBody>
          <a:bodyPr/>
          <a:lstStyle/>
          <a:p>
            <a:pPr algn="ctr"/>
            <a:r>
              <a:rPr lang="en-US" sz="3200" dirty="0" smtClean="0"/>
              <a:t>Governance Principles</a:t>
            </a:r>
            <a:endParaRPr lang="el-GR" sz="3200" dirty="0"/>
          </a:p>
        </p:txBody>
      </p:sp>
      <p:sp>
        <p:nvSpPr>
          <p:cNvPr id="4" name="Rectangle 1"/>
          <p:cNvSpPr>
            <a:spLocks noChangeArrowheads="1"/>
          </p:cNvSpPr>
          <p:nvPr/>
        </p:nvSpPr>
        <p:spPr bwMode="auto">
          <a:xfrm>
            <a:off x="391160" y="914772"/>
            <a:ext cx="67106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ct val="0"/>
              </a:spcBef>
              <a:spcAft>
                <a:spcPct val="0"/>
              </a:spcAft>
              <a:buClrTx/>
              <a:buSzTx/>
              <a:tabLst/>
            </a:pPr>
            <a:r>
              <a:rPr lang="en-US" altLang="el-GR" dirty="0" smtClean="0">
                <a:latin typeface="Calibri" panose="020F0502020204030204" pitchFamily="34" charset="0"/>
                <a:ea typeface="Lucida Sans Unicode" panose="020B0602030504020204" pitchFamily="34" charset="0"/>
                <a:cs typeface="Mangal" panose="02040503050203030202" pitchFamily="18" charset="0"/>
              </a:rPr>
              <a:t>The </a:t>
            </a:r>
            <a:r>
              <a:rPr kumimoji="0" lang="en-US" altLang="el-GR" b="1"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rPr>
              <a:t>governance structure to be successful it needs to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l-GR" b="0"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endParaRPr>
          </a:p>
          <a:p>
            <a:pPr marL="285750" lvl="0" indent="-285750" algn="just">
              <a:buFont typeface="Wingdings" panose="05000000000000000000" pitchFamily="2" charset="2"/>
              <a:buChar char="q"/>
            </a:pPr>
            <a:r>
              <a:rPr lang="en-US" altLang="el-GR" sz="2000" dirty="0" smtClean="0">
                <a:latin typeface="Calibri" panose="020F0502020204030204" pitchFamily="34" charset="0"/>
                <a:ea typeface="Lucida Sans Unicode" panose="020B0602030504020204" pitchFamily="34" charset="0"/>
                <a:cs typeface="Mangal" panose="02040503050203030202" pitchFamily="18" charset="0"/>
              </a:rPr>
              <a:t>Be “</a:t>
            </a:r>
            <a:r>
              <a:rPr lang="en-US" altLang="el-GR" sz="2000" dirty="0">
                <a:latin typeface="Calibri" panose="020F0502020204030204" pitchFamily="34" charset="0"/>
                <a:ea typeface="Lucida Sans Unicode" panose="020B0602030504020204" pitchFamily="34" charset="0"/>
                <a:cs typeface="Mangal" panose="02040503050203030202" pitchFamily="18" charset="0"/>
              </a:rPr>
              <a:t>realistic” and “dynamic”. </a:t>
            </a:r>
            <a:endParaRPr lang="en-US" altLang="el-GR" sz="2000" dirty="0" smtClean="0">
              <a:latin typeface="Calibri" panose="020F0502020204030204" pitchFamily="34" charset="0"/>
              <a:ea typeface="Lucida Sans Unicode" panose="020B0602030504020204" pitchFamily="34" charset="0"/>
              <a:cs typeface="Mangal" panose="02040503050203030202" pitchFamily="18" charset="0"/>
            </a:endParaRPr>
          </a:p>
          <a:p>
            <a:pPr marL="742950" lvl="1" indent="-285750" algn="just">
              <a:buFont typeface="Wingdings" panose="05000000000000000000" pitchFamily="2" charset="2"/>
              <a:buChar char="q"/>
            </a:pPr>
            <a:r>
              <a:rPr lang="en-US" altLang="el-GR" dirty="0" smtClean="0">
                <a:latin typeface="Calibri" panose="020F0502020204030204" pitchFamily="34" charset="0"/>
                <a:ea typeface="Lucida Sans Unicode" panose="020B0602030504020204" pitchFamily="34" charset="0"/>
                <a:cs typeface="Mangal" panose="02040503050203030202" pitchFamily="18" charset="0"/>
              </a:rPr>
              <a:t>“</a:t>
            </a:r>
            <a:r>
              <a:rPr lang="en-US" altLang="el-GR" dirty="0">
                <a:latin typeface="Calibri" panose="020F0502020204030204" pitchFamily="34" charset="0"/>
                <a:ea typeface="Lucida Sans Unicode" panose="020B0602030504020204" pitchFamily="34" charset="0"/>
                <a:cs typeface="Mangal" panose="02040503050203030202" pitchFamily="18" charset="0"/>
              </a:rPr>
              <a:t>Realistic</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  accommodate </a:t>
            </a:r>
            <a:r>
              <a:rPr lang="en-US" altLang="el-GR" dirty="0">
                <a:latin typeface="Calibri" panose="020F0502020204030204" pitchFamily="34" charset="0"/>
                <a:ea typeface="Lucida Sans Unicode" panose="020B0602030504020204" pitchFamily="34" charset="0"/>
                <a:cs typeface="Mangal" panose="02040503050203030202" pitchFamily="18" charset="0"/>
              </a:rPr>
              <a:t>all the complex administration/governance requirements  </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(what needs to be governed </a:t>
            </a:r>
          </a:p>
          <a:p>
            <a:pPr marL="742950" lvl="1" indent="-285750" algn="just">
              <a:buFont typeface="Wingdings" panose="05000000000000000000" pitchFamily="2" charset="2"/>
              <a:buChar char="q"/>
            </a:pPr>
            <a:r>
              <a:rPr lang="en-US" altLang="el-GR" dirty="0" smtClean="0">
                <a:latin typeface="Calibri" panose="020F0502020204030204" pitchFamily="34" charset="0"/>
                <a:ea typeface="Lucida Sans Unicode" panose="020B0602030504020204" pitchFamily="34" charset="0"/>
                <a:cs typeface="Mangal" panose="02040503050203030202" pitchFamily="18" charset="0"/>
              </a:rPr>
              <a:t>“</a:t>
            </a:r>
            <a:r>
              <a:rPr lang="en-US" altLang="el-GR" dirty="0">
                <a:latin typeface="Calibri" panose="020F0502020204030204" pitchFamily="34" charset="0"/>
                <a:ea typeface="Lucida Sans Unicode" panose="020B0602030504020204" pitchFamily="34" charset="0"/>
                <a:cs typeface="Mangal" panose="02040503050203030202" pitchFamily="18" charset="0"/>
              </a:rPr>
              <a:t>Dynamic</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             (</a:t>
            </a:r>
            <a:r>
              <a:rPr lang="en-US" altLang="el-GR" dirty="0" err="1" smtClean="0">
                <a:latin typeface="Calibri" panose="020F0502020204030204" pitchFamily="34" charset="0"/>
                <a:ea typeface="Lucida Sans Unicode" panose="020B0602030504020204" pitchFamily="34" charset="0"/>
                <a:cs typeface="Mangal" panose="02040503050203030202" pitchFamily="18" charset="0"/>
              </a:rPr>
              <a:t>i</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 accommodate </a:t>
            </a:r>
            <a:r>
              <a:rPr lang="en-US" altLang="el-GR" dirty="0">
                <a:latin typeface="Calibri" panose="020F0502020204030204" pitchFamily="34" charset="0"/>
                <a:ea typeface="Lucida Sans Unicode" panose="020B0602030504020204" pitchFamily="34" charset="0"/>
                <a:cs typeface="Mangal" panose="02040503050203030202" pitchFamily="18" charset="0"/>
              </a:rPr>
              <a:t>new requirements that will emerge in the future and are not feasible to foresee in </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advance (ii) embrace the different views from all participating competent authorities.</a:t>
            </a:r>
          </a:p>
          <a:p>
            <a:pPr lvl="1" algn="just"/>
            <a:endParaRPr lang="en-US" altLang="el-GR" dirty="0" smtClean="0">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Wingdings" panose="05000000000000000000" pitchFamily="2" charset="2"/>
              <a:buChar char="q"/>
            </a:pPr>
            <a:r>
              <a:rPr lang="en-US" altLang="el-GR" sz="2000" dirty="0" smtClean="0">
                <a:latin typeface="Calibri" panose="020F0502020204030204" pitchFamily="34" charset="0"/>
                <a:ea typeface="Lucida Sans Unicode" panose="020B0602030504020204" pitchFamily="34" charset="0"/>
                <a:cs typeface="Mangal" panose="02040503050203030202" pitchFamily="18" charset="0"/>
              </a:rPr>
              <a:t>Respect </a:t>
            </a:r>
            <a:r>
              <a:rPr lang="en-US" altLang="el-GR" sz="2000" dirty="0">
                <a:latin typeface="Calibri" panose="020F0502020204030204" pitchFamily="34" charset="0"/>
                <a:ea typeface="Lucida Sans Unicode" panose="020B0602030504020204" pitchFamily="34" charset="0"/>
                <a:cs typeface="Mangal" panose="02040503050203030202" pitchFamily="18" charset="0"/>
              </a:rPr>
              <a:t>the principles of subsidiarity/ decentralization</a:t>
            </a:r>
          </a:p>
          <a:p>
            <a:pPr marL="285750" indent="-285750" algn="just">
              <a:buFont typeface="Wingdings" panose="05000000000000000000" pitchFamily="2" charset="2"/>
              <a:buChar char="q"/>
            </a:pPr>
            <a:endParaRPr kumimoji="0" lang="en-US" altLang="el-GR" b="0"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endParaRPr>
          </a:p>
          <a:p>
            <a:pPr marL="285750" indent="-285750" algn="just">
              <a:buFont typeface="Wingdings" panose="05000000000000000000" pitchFamily="2" charset="2"/>
              <a:buChar char="q"/>
            </a:pPr>
            <a:r>
              <a:rPr kumimoji="0" lang="en-US" altLang="el-GR" sz="2000" b="0" i="0" u="none" strike="noStrike" cap="none" normalizeH="0" baseline="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rPr>
              <a:t>Fit the environment</a:t>
            </a:r>
            <a:r>
              <a:rPr kumimoji="0" lang="en-US" altLang="el-GR" sz="2000" b="0" i="0" u="none" strike="noStrike" cap="none" normalizeH="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rPr>
              <a:t> of a “Federation of Systems” with voluntary participation </a:t>
            </a:r>
          </a:p>
          <a:p>
            <a:pPr marL="285750" indent="-285750" algn="just">
              <a:buFont typeface="Wingdings" panose="05000000000000000000" pitchFamily="2" charset="2"/>
              <a:buChar char="q"/>
            </a:pPr>
            <a:endParaRPr kumimoji="0" lang="en-US" altLang="el-GR" b="0" i="0" u="none" strike="noStrike" cap="none" normalizeH="0" dirty="0" smtClean="0">
              <a:ln>
                <a:noFill/>
              </a:ln>
              <a:solidFill>
                <a:schemeClr val="tx1"/>
              </a:solidFill>
              <a:effectLst/>
              <a:latin typeface="Calibri" panose="020F0502020204030204" pitchFamily="34" charset="0"/>
              <a:ea typeface="Lucida Sans Unicode" panose="020B0602030504020204" pitchFamily="34" charset="0"/>
              <a:cs typeface="Mangal" panose="02040503050203030202" pitchFamily="18" charset="0"/>
            </a:endParaRPr>
          </a:p>
          <a:p>
            <a:pPr marL="285750" lvl="0" indent="-285750" algn="just">
              <a:buFont typeface="Wingdings" panose="05000000000000000000" pitchFamily="2" charset="2"/>
              <a:buChar char="q"/>
            </a:pPr>
            <a:r>
              <a:rPr lang="en-US" altLang="el-GR" sz="2000" dirty="0">
                <a:latin typeface="Calibri" panose="020F0502020204030204" pitchFamily="34" charset="0"/>
                <a:ea typeface="Lucida Sans Unicode" panose="020B0602030504020204" pitchFamily="34" charset="0"/>
                <a:cs typeface="Mangal" panose="02040503050203030202" pitchFamily="18" charset="0"/>
              </a:rPr>
              <a:t>support both day-to-day function, decision making and mid and short-term planning</a:t>
            </a:r>
            <a:r>
              <a:rPr lang="en-US" altLang="el-GR" dirty="0" smtClean="0">
                <a:latin typeface="Calibri" panose="020F0502020204030204" pitchFamily="34" charset="0"/>
                <a:ea typeface="Lucida Sans Unicode" panose="020B0602030504020204" pitchFamily="34" charset="0"/>
                <a:cs typeface="Mangal" panose="02040503050203030202" pitchFamily="18" charset="0"/>
              </a:rPr>
              <a:t>.</a:t>
            </a:r>
            <a:endParaRPr lang="en-US" altLang="el-GR" dirty="0">
              <a:latin typeface="Calibri" panose="020F0502020204030204" pitchFamily="34" charset="0"/>
              <a:ea typeface="Lucida Sans Unicode" panose="020B0602030504020204" pitchFamily="34" charset="0"/>
              <a:cs typeface="Mangal" panose="02040503050203030202" pitchFamily="18" charset="0"/>
            </a:endParaRPr>
          </a:p>
        </p:txBody>
      </p:sp>
      <p:pic>
        <p:nvPicPr>
          <p:cNvPr id="1029" name="Picture 5" descr="https://webgate.ec.europa.eu/maritimeforum/sites/maritimeforum/files/styles/large/public/field/image/2_EuropeanMaritimeDomain.jpg?itok=mlOnDiP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7871" y="1031303"/>
            <a:ext cx="3908128" cy="293109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www.isgci.com/Images/Governance%20Sign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7871" y="3993595"/>
            <a:ext cx="3905250" cy="279082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2255520" y="1963420"/>
            <a:ext cx="6553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00300" y="2745802"/>
            <a:ext cx="6553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17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 calcmode="lin" valueType="num">
                                      <p:cBhvr additive="base">
                                        <p:cTn id="4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a:t>
            </a:r>
            <a:endParaRPr lang="el-GR" dirty="0"/>
          </a:p>
        </p:txBody>
      </p:sp>
      <p:sp>
        <p:nvSpPr>
          <p:cNvPr id="3" name="Text Placeholder 2"/>
          <p:cNvSpPr>
            <a:spLocks noGrp="1"/>
          </p:cNvSpPr>
          <p:nvPr>
            <p:ph type="body" sz="quarter" idx="13"/>
          </p:nvPr>
        </p:nvSpPr>
        <p:spPr/>
        <p:txBody>
          <a:bodyPr/>
          <a:lstStyle/>
          <a:p>
            <a:pPr algn="ctr"/>
            <a:r>
              <a:rPr lang="en-US" sz="3200" dirty="0" smtClean="0"/>
              <a:t>Approach (as presented by D3.1.7)</a:t>
            </a:r>
            <a:endParaRPr lang="el-GR" sz="3200" dirty="0"/>
          </a:p>
        </p:txBody>
      </p:sp>
      <p:sp>
        <p:nvSpPr>
          <p:cNvPr id="4" name="Rectangle 1"/>
          <p:cNvSpPr>
            <a:spLocks noChangeArrowheads="1"/>
          </p:cNvSpPr>
          <p:nvPr/>
        </p:nvSpPr>
        <p:spPr bwMode="auto">
          <a:xfrm>
            <a:off x="406400" y="1847686"/>
            <a:ext cx="5664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a:r>
              <a:rPr lang="en-US" altLang="el-GR" b="1" dirty="0" smtClean="0">
                <a:solidFill>
                  <a:schemeClr val="accent2"/>
                </a:solidFill>
                <a:latin typeface="Calibri" panose="020F0502020204030204" pitchFamily="34" charset="0"/>
                <a:cs typeface="Mangal" panose="02040503050203030202" pitchFamily="18" charset="0"/>
              </a:rPr>
              <a:t>Outcome </a:t>
            </a:r>
            <a:r>
              <a:rPr lang="en-US" altLang="el-GR" b="1" dirty="0">
                <a:solidFill>
                  <a:schemeClr val="accent2"/>
                </a:solidFill>
                <a:latin typeface="Calibri" panose="020F0502020204030204" pitchFamily="34" charset="0"/>
                <a:cs typeface="Mangal" panose="02040503050203030202" pitchFamily="18" charset="0"/>
              </a:rPr>
              <a:t>1: </a:t>
            </a:r>
            <a:r>
              <a:rPr lang="en-US" altLang="el-GR" dirty="0">
                <a:latin typeface="Calibri" panose="020F0502020204030204" pitchFamily="34" charset="0"/>
                <a:cs typeface="Mangal" panose="02040503050203030202" pitchFamily="18" charset="0"/>
              </a:rPr>
              <a:t>A</a:t>
            </a:r>
            <a:r>
              <a:rPr lang="en-US" altLang="el-GR" dirty="0" smtClean="0">
                <a:latin typeface="Calibri" panose="020F0502020204030204" pitchFamily="34" charset="0"/>
                <a:cs typeface="Mangal" panose="02040503050203030202" pitchFamily="18" charset="0"/>
              </a:rPr>
              <a:t> </a:t>
            </a:r>
            <a:r>
              <a:rPr lang="en-US" altLang="el-GR" b="1" dirty="0" smtClean="0">
                <a:latin typeface="Calibri" panose="020F0502020204030204" pitchFamily="34" charset="0"/>
                <a:cs typeface="Mangal" panose="02040503050203030202" pitchFamily="18" charset="0"/>
              </a:rPr>
              <a:t>Methodological </a:t>
            </a:r>
            <a:r>
              <a:rPr lang="en-US" altLang="el-GR" b="1" dirty="0">
                <a:latin typeface="Calibri" panose="020F0502020204030204" pitchFamily="34" charset="0"/>
                <a:cs typeface="Mangal" panose="02040503050203030202" pitchFamily="18" charset="0"/>
              </a:rPr>
              <a:t>F</a:t>
            </a:r>
            <a:r>
              <a:rPr lang="en-US" altLang="el-GR" b="1" dirty="0" smtClean="0">
                <a:latin typeface="Calibri" panose="020F0502020204030204" pitchFamily="34" charset="0"/>
                <a:cs typeface="Mangal" panose="02040503050203030202" pitchFamily="18" charset="0"/>
              </a:rPr>
              <a:t>ramework </a:t>
            </a:r>
            <a:r>
              <a:rPr lang="en-US" altLang="el-GR" dirty="0">
                <a:latin typeface="Calibri" panose="020F0502020204030204" pitchFamily="34" charset="0"/>
                <a:cs typeface="Mangal" panose="02040503050203030202" pitchFamily="18" charset="0"/>
              </a:rPr>
              <a:t>regarding the development of a governance model for CISE. </a:t>
            </a:r>
            <a:endParaRPr lang="en-US" altLang="el-GR" dirty="0" smtClean="0">
              <a:latin typeface="Calibri" panose="020F0502020204030204" pitchFamily="34" charset="0"/>
              <a:cs typeface="Mangal" panose="02040503050203030202" pitchFamily="18" charset="0"/>
            </a:endParaRPr>
          </a:p>
          <a:p>
            <a:pPr lvl="0" algn="just"/>
            <a:endParaRPr lang="en-US" altLang="el-GR" dirty="0" smtClean="0">
              <a:latin typeface="Calibri" panose="020F0502020204030204" pitchFamily="34" charset="0"/>
              <a:cs typeface="Mangal" panose="02040503050203030202" pitchFamily="18" charset="0"/>
            </a:endParaRPr>
          </a:p>
          <a:p>
            <a:pPr lvl="0" algn="just"/>
            <a:endParaRPr lang="en-US" altLang="el-GR" dirty="0">
              <a:latin typeface="Calibri" panose="020F0502020204030204" pitchFamily="34" charset="0"/>
              <a:cs typeface="Mangal" panose="02040503050203030202" pitchFamily="18" charset="0"/>
            </a:endParaRPr>
          </a:p>
          <a:p>
            <a:pPr lvl="0" algn="just"/>
            <a:r>
              <a:rPr lang="en-US" altLang="el-GR" b="1" dirty="0">
                <a:solidFill>
                  <a:schemeClr val="accent2"/>
                </a:solidFill>
                <a:latin typeface="Calibri" panose="020F0502020204030204" pitchFamily="34" charset="0"/>
                <a:cs typeface="Mangal" panose="02040503050203030202" pitchFamily="18" charset="0"/>
              </a:rPr>
              <a:t>Outcome 2:</a:t>
            </a:r>
            <a:r>
              <a:rPr lang="en-US" altLang="el-GR" dirty="0">
                <a:latin typeface="Calibri" panose="020F0502020204030204" pitchFamily="34" charset="0"/>
                <a:cs typeface="Mangal" panose="02040503050203030202" pitchFamily="18" charset="0"/>
              </a:rPr>
              <a:t> </a:t>
            </a:r>
            <a:r>
              <a:rPr lang="en-US" altLang="el-GR" dirty="0" smtClean="0">
                <a:latin typeface="Calibri" panose="020F0502020204030204" pitchFamily="34" charset="0"/>
                <a:cs typeface="Mangal" panose="02040503050203030202" pitchFamily="18" charset="0"/>
              </a:rPr>
              <a:t>A </a:t>
            </a:r>
            <a:r>
              <a:rPr lang="en-US" altLang="el-GR" b="1" dirty="0">
                <a:latin typeface="Calibri" panose="020F0502020204030204" pitchFamily="34" charset="0"/>
                <a:cs typeface="Mangal" panose="02040503050203030202" pitchFamily="18" charset="0"/>
              </a:rPr>
              <a:t>R</a:t>
            </a:r>
            <a:r>
              <a:rPr lang="en-US" altLang="el-GR" b="1" dirty="0" smtClean="0">
                <a:latin typeface="Calibri" panose="020F0502020204030204" pitchFamily="34" charset="0"/>
                <a:cs typeface="Mangal" panose="02040503050203030202" pitchFamily="18" charset="0"/>
              </a:rPr>
              <a:t>oadmap</a:t>
            </a:r>
            <a:r>
              <a:rPr lang="en-US" altLang="el-GR" dirty="0">
                <a:latin typeface="Calibri" panose="020F0502020204030204" pitchFamily="34" charset="0"/>
                <a:cs typeface="Mangal" panose="02040503050203030202" pitchFamily="18" charset="0"/>
              </a:rPr>
              <a:t>, namely a sequence of steps that we need to follow to deliver the model. </a:t>
            </a:r>
            <a:endParaRPr lang="en-US" altLang="el-GR" dirty="0" smtClean="0">
              <a:latin typeface="Calibri" panose="020F0502020204030204" pitchFamily="34" charset="0"/>
              <a:cs typeface="Mangal" panose="02040503050203030202" pitchFamily="18" charset="0"/>
            </a:endParaRPr>
          </a:p>
          <a:p>
            <a:pPr lvl="0" algn="just"/>
            <a:endParaRPr lang="en-US" altLang="el-GR" b="1" dirty="0" smtClean="0">
              <a:solidFill>
                <a:schemeClr val="accent2"/>
              </a:solidFill>
              <a:latin typeface="Calibri" panose="020F0502020204030204" pitchFamily="34" charset="0"/>
              <a:cs typeface="Mangal" panose="02040503050203030202" pitchFamily="18" charset="0"/>
            </a:endParaRPr>
          </a:p>
          <a:p>
            <a:pPr lvl="0" algn="just"/>
            <a:endParaRPr lang="en-US" altLang="el-GR" b="1" dirty="0">
              <a:solidFill>
                <a:schemeClr val="accent2"/>
              </a:solidFill>
              <a:latin typeface="Calibri" panose="020F0502020204030204" pitchFamily="34" charset="0"/>
              <a:cs typeface="Mangal" panose="02040503050203030202" pitchFamily="18" charset="0"/>
            </a:endParaRPr>
          </a:p>
          <a:p>
            <a:pPr lvl="0" algn="just"/>
            <a:r>
              <a:rPr lang="en-US" altLang="el-GR" b="1" dirty="0" smtClean="0">
                <a:solidFill>
                  <a:schemeClr val="accent2"/>
                </a:solidFill>
                <a:latin typeface="Calibri" panose="020F0502020204030204" pitchFamily="34" charset="0"/>
                <a:cs typeface="Mangal" panose="02040503050203030202" pitchFamily="18" charset="0"/>
              </a:rPr>
              <a:t>Outcome </a:t>
            </a:r>
            <a:r>
              <a:rPr lang="en-US" altLang="el-GR" b="1" dirty="0">
                <a:solidFill>
                  <a:schemeClr val="accent2"/>
                </a:solidFill>
                <a:latin typeface="Calibri" panose="020F0502020204030204" pitchFamily="34" charset="0"/>
                <a:cs typeface="Mangal" panose="02040503050203030202" pitchFamily="18" charset="0"/>
              </a:rPr>
              <a:t>3: </a:t>
            </a:r>
            <a:r>
              <a:rPr lang="en-US" altLang="el-GR" dirty="0">
                <a:latin typeface="Calibri" panose="020F0502020204030204" pitchFamily="34" charset="0"/>
                <a:cs typeface="Mangal" panose="02040503050203030202" pitchFamily="18" charset="0"/>
              </a:rPr>
              <a:t>A </a:t>
            </a:r>
            <a:r>
              <a:rPr lang="en-US" altLang="el-GR" b="1" dirty="0" smtClean="0">
                <a:latin typeface="Calibri" panose="020F0502020204030204" pitchFamily="34" charset="0"/>
                <a:cs typeface="Mangal" panose="02040503050203030202" pitchFamily="18" charset="0"/>
              </a:rPr>
              <a:t>First </a:t>
            </a:r>
            <a:r>
              <a:rPr lang="en-US" altLang="el-GR" b="1" dirty="0">
                <a:latin typeface="Calibri" panose="020F0502020204030204" pitchFamily="34" charset="0"/>
                <a:cs typeface="Mangal" panose="02040503050203030202" pitchFamily="18" charset="0"/>
              </a:rPr>
              <a:t>instantiation of the </a:t>
            </a:r>
            <a:r>
              <a:rPr lang="en-US" altLang="el-GR" b="1" dirty="0" smtClean="0">
                <a:latin typeface="Calibri" panose="020F0502020204030204" pitchFamily="34" charset="0"/>
                <a:cs typeface="Mangal" panose="02040503050203030202" pitchFamily="18" charset="0"/>
              </a:rPr>
              <a:t>Governance Model</a:t>
            </a:r>
            <a:r>
              <a:rPr lang="en-US" altLang="el-GR" dirty="0" smtClean="0">
                <a:latin typeface="Calibri" panose="020F0502020204030204" pitchFamily="34" charset="0"/>
                <a:cs typeface="Mangal" panose="02040503050203030202" pitchFamily="18" charset="0"/>
              </a:rPr>
              <a:t>.</a:t>
            </a:r>
          </a:p>
          <a:p>
            <a:pPr lvl="0" algn="just"/>
            <a:r>
              <a:rPr lang="en-US" altLang="el-GR" dirty="0" smtClean="0">
                <a:latin typeface="Calibri" panose="020F0502020204030204" pitchFamily="34" charset="0"/>
                <a:cs typeface="Mangal" panose="02040503050203030202" pitchFamily="18" charset="0"/>
              </a:rPr>
              <a:t> </a:t>
            </a:r>
            <a:endParaRPr lang="en-US" altLang="el-GR" dirty="0">
              <a:latin typeface="Calibri" panose="020F0502020204030204" pitchFamily="34" charset="0"/>
              <a:cs typeface="Mangal" panose="02040503050203030202" pitchFamily="18" charset="0"/>
            </a:endParaRPr>
          </a:p>
          <a:p>
            <a:pPr marR="0" lvl="0" algn="just" defTabSz="914400" rtl="0" eaLnBrk="0" fontAlgn="base" latinLnBrk="0" hangingPunct="0">
              <a:lnSpc>
                <a:spcPct val="100000"/>
              </a:lnSpc>
              <a:spcBef>
                <a:spcPct val="0"/>
              </a:spcBef>
              <a:spcAft>
                <a:spcPct val="0"/>
              </a:spcAft>
              <a:buClrTx/>
              <a:buSzTx/>
              <a:tabLst/>
            </a:pPr>
            <a:endParaRPr kumimoji="0" lang="en-US" altLang="el-GR" b="0" i="0" u="none" strike="noStrike" cap="none" normalizeH="0" baseline="0" dirty="0" smtClean="0">
              <a:ln>
                <a:noFill/>
              </a:ln>
              <a:solidFill>
                <a:schemeClr val="tx1"/>
              </a:solidFill>
              <a:effectLst/>
            </a:endParaRPr>
          </a:p>
        </p:txBody>
      </p:sp>
      <p:graphicFrame>
        <p:nvGraphicFramePr>
          <p:cNvPr id="6" name="Diagram 5"/>
          <p:cNvGraphicFramePr/>
          <p:nvPr>
            <p:extLst>
              <p:ext uri="{D42A27DB-BD31-4B8C-83A1-F6EECF244321}">
                <p14:modId xmlns:p14="http://schemas.microsoft.com/office/powerpoint/2010/main" val="2810730948"/>
              </p:ext>
            </p:extLst>
          </p:nvPr>
        </p:nvGraphicFramePr>
        <p:xfrm>
          <a:off x="6163731" y="1504950"/>
          <a:ext cx="5292725" cy="3210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740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l-GR" dirty="0"/>
          </a:p>
        </p:txBody>
      </p:sp>
      <p:sp>
        <p:nvSpPr>
          <p:cNvPr id="3" name="Text Placeholder 2"/>
          <p:cNvSpPr>
            <a:spLocks noGrp="1"/>
          </p:cNvSpPr>
          <p:nvPr>
            <p:ph type="body" sz="quarter" idx="13"/>
          </p:nvPr>
        </p:nvSpPr>
        <p:spPr/>
        <p:txBody>
          <a:bodyPr/>
          <a:lstStyle/>
          <a:p>
            <a:pPr algn="ctr"/>
            <a:r>
              <a:rPr lang="en-US" sz="3200" dirty="0" smtClean="0"/>
              <a:t>References</a:t>
            </a:r>
            <a:endParaRPr lang="el-GR" sz="3200" dirty="0"/>
          </a:p>
        </p:txBody>
      </p:sp>
      <p:sp>
        <p:nvSpPr>
          <p:cNvPr id="4" name="Rectangle 3"/>
          <p:cNvSpPr/>
          <p:nvPr/>
        </p:nvSpPr>
        <p:spPr>
          <a:xfrm>
            <a:off x="406400" y="1323048"/>
            <a:ext cx="10769600" cy="3431709"/>
          </a:xfrm>
          <a:prstGeom prst="rect">
            <a:avLst/>
          </a:prstGeom>
        </p:spPr>
        <p:txBody>
          <a:bodyPr wrap="square">
            <a:spAutoFit/>
          </a:bodyPr>
          <a:lstStyle/>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COM(2010) 584, “on a Draft Roadmap towards establishing the Common Information Sharing Environment for the surveillance of the EU maritime domain”</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Governance Recommendations Draft Report by DIGIT</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European Interoperability Framework (EIF) for European public services </a:t>
            </a:r>
            <a:r>
              <a:rPr lang="en-US" kern="50" dirty="0" smtClean="0">
                <a:latin typeface="Calibri" panose="020F0502020204030204" pitchFamily="34" charset="0"/>
                <a:ea typeface="Lucida Sans Unicode" panose="020B0602030504020204" pitchFamily="34" charset="0"/>
                <a:cs typeface="Mangal" panose="02040503050203030202" pitchFamily="18" charset="0"/>
              </a:rPr>
              <a:t>by </a:t>
            </a:r>
            <a:r>
              <a:rPr lang="en-US" kern="50" dirty="0">
                <a:latin typeface="Calibri" panose="020F0502020204030204" pitchFamily="34" charset="0"/>
                <a:ea typeface="Lucida Sans Unicode" panose="020B0602030504020204" pitchFamily="34" charset="0"/>
                <a:cs typeface="Mangal" panose="02040503050203030202" pitchFamily="18" charset="0"/>
              </a:rPr>
              <a:t>Interoperability Solutions for Public </a:t>
            </a:r>
            <a:r>
              <a:rPr lang="en-US" kern="50" dirty="0" smtClean="0">
                <a:latin typeface="Calibri" panose="020F0502020204030204" pitchFamily="34" charset="0"/>
                <a:ea typeface="Lucida Sans Unicode" panose="020B0602030504020204" pitchFamily="34" charset="0"/>
                <a:cs typeface="Mangal" panose="02040503050203030202" pitchFamily="18" charset="0"/>
              </a:rPr>
              <a:t>Administrations (ISA)</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CISE Network Topology v.1 building blocks and requirements</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CISE Architecture Visions Document by TAG v3.0 (and previous versions</a:t>
            </a:r>
            <a:r>
              <a:rPr lang="en-US" kern="50" dirty="0" smtClean="0">
                <a:latin typeface="Calibri" panose="020F0502020204030204" pitchFamily="34" charset="0"/>
                <a:ea typeface="Lucida Sans Unicode" panose="020B0602030504020204" pitchFamily="34" charset="0"/>
                <a:cs typeface="Mangal" panose="02040503050203030202" pitchFamily="18" charset="0"/>
              </a:rPr>
              <a:t>)</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EUCISE2020 </a:t>
            </a:r>
            <a:r>
              <a:rPr lang="en-US" kern="50" dirty="0" err="1">
                <a:latin typeface="Calibri" panose="020F0502020204030204" pitchFamily="34" charset="0"/>
                <a:ea typeface="Lucida Sans Unicode" panose="020B0602030504020204" pitchFamily="34" charset="0"/>
                <a:cs typeface="Mangal" panose="02040503050203030202" pitchFamily="18" charset="0"/>
              </a:rPr>
              <a:t>DoW</a:t>
            </a:r>
            <a:endParaRPr lang="el-GR" kern="50" dirty="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kern="50" dirty="0">
                <a:latin typeface="Calibri" panose="020F0502020204030204" pitchFamily="34" charset="0"/>
                <a:ea typeface="Lucida Sans Unicode" panose="020B0602030504020204" pitchFamily="34" charset="0"/>
                <a:cs typeface="Mangal" panose="02040503050203030202" pitchFamily="18" charset="0"/>
              </a:rPr>
              <a:t>CISE Incubator Report </a:t>
            </a:r>
            <a:r>
              <a:rPr lang="en-US" kern="50" dirty="0" smtClean="0">
                <a:latin typeface="Calibri" panose="020F0502020204030204" pitchFamily="34" charset="0"/>
                <a:ea typeface="Lucida Sans Unicode" panose="020B0602030504020204" pitchFamily="34" charset="0"/>
                <a:cs typeface="Mangal" panose="02040503050203030202" pitchFamily="18" charset="0"/>
              </a:rPr>
              <a:t>v1.2</a:t>
            </a:r>
            <a:endParaRPr lang="el-GR" kern="50" dirty="0">
              <a:effectLst/>
              <a:latin typeface="Calibri" panose="020F0502020204030204" pitchFamily="34" charset="0"/>
              <a:ea typeface="Lucida Sans Unicode" panose="020B0602030504020204" pitchFamily="34" charset="0"/>
              <a:cs typeface="Mangal" panose="02040503050203030202" pitchFamily="18" charset="0"/>
            </a:endParaRPr>
          </a:p>
        </p:txBody>
      </p:sp>
    </p:spTree>
    <p:extLst>
      <p:ext uri="{BB962C8B-B14F-4D97-AF65-F5344CB8AC3E}">
        <p14:creationId xmlns:p14="http://schemas.microsoft.com/office/powerpoint/2010/main" val="1819360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Text Placeholder 2"/>
          <p:cNvSpPr>
            <a:spLocks noGrp="1"/>
          </p:cNvSpPr>
          <p:nvPr>
            <p:ph type="body" sz="quarter" idx="13"/>
          </p:nvPr>
        </p:nvSpPr>
        <p:spPr/>
        <p:txBody>
          <a:bodyPr/>
          <a:lstStyle/>
          <a:p>
            <a:pPr algn="ctr"/>
            <a:r>
              <a:rPr lang="en-US" sz="3200" dirty="0" smtClean="0"/>
              <a:t>Summary</a:t>
            </a:r>
            <a:endParaRPr lang="el-GR" sz="3200" dirty="0"/>
          </a:p>
        </p:txBody>
      </p:sp>
      <p:sp>
        <p:nvSpPr>
          <p:cNvPr id="4" name="TextBox 3"/>
          <p:cNvSpPr txBox="1"/>
          <p:nvPr/>
        </p:nvSpPr>
        <p:spPr>
          <a:xfrm>
            <a:off x="406400" y="1032930"/>
            <a:ext cx="10769600" cy="5078313"/>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bg1">
                    <a:lumMod val="75000"/>
                  </a:schemeClr>
                </a:solidFill>
              </a:rPr>
              <a:t>Introduction</a:t>
            </a:r>
          </a:p>
          <a:p>
            <a:pPr marL="742950" lvl="1" indent="-285750">
              <a:buFont typeface="Arial" panose="020B0604020202020204" pitchFamily="34" charset="0"/>
              <a:buChar char="•"/>
            </a:pPr>
            <a:r>
              <a:rPr lang="en-US" dirty="0" smtClean="0">
                <a:solidFill>
                  <a:schemeClr val="bg1">
                    <a:lumMod val="75000"/>
                  </a:schemeClr>
                </a:solidFill>
              </a:rPr>
              <a:t>Governance Principles</a:t>
            </a:r>
          </a:p>
          <a:p>
            <a:pPr marL="742950" lvl="1" indent="-285750">
              <a:buFont typeface="Arial" panose="020B0604020202020204" pitchFamily="34" charset="0"/>
              <a:buChar char="•"/>
            </a:pPr>
            <a:r>
              <a:rPr lang="en-US" dirty="0" smtClean="0">
                <a:solidFill>
                  <a:schemeClr val="bg1">
                    <a:lumMod val="75000"/>
                  </a:schemeClr>
                </a:solidFill>
              </a:rPr>
              <a:t>Approach to define the governance model</a:t>
            </a:r>
          </a:p>
          <a:p>
            <a:pPr marL="742950" lvl="1" indent="-285750">
              <a:buFont typeface="Arial" panose="020B0604020202020204" pitchFamily="34" charset="0"/>
              <a:buChar char="•"/>
            </a:pPr>
            <a:r>
              <a:rPr lang="en-US" dirty="0" smtClean="0">
                <a:solidFill>
                  <a:schemeClr val="bg1">
                    <a:lumMod val="75000"/>
                  </a:schemeClr>
                </a:solidFill>
              </a:rPr>
              <a:t>References</a:t>
            </a:r>
          </a:p>
          <a:p>
            <a:pPr marL="285750" indent="-285750">
              <a:buFont typeface="Arial" panose="020B0604020202020204" pitchFamily="34" charset="0"/>
              <a:buChar char="•"/>
            </a:pPr>
            <a:r>
              <a:rPr lang="en-US" b="1" dirty="0" smtClean="0"/>
              <a:t>Methodological </a:t>
            </a:r>
            <a:r>
              <a:rPr lang="en-US" b="1" dirty="0"/>
              <a:t>F</a:t>
            </a:r>
            <a:r>
              <a:rPr lang="en-US" b="1" dirty="0" smtClean="0"/>
              <a:t>ramework</a:t>
            </a:r>
          </a:p>
          <a:p>
            <a:pPr marL="742950" lvl="1" indent="-285750">
              <a:buFont typeface="Arial" panose="020B0604020202020204" pitchFamily="34" charset="0"/>
              <a:buChar char="•"/>
            </a:pPr>
            <a:r>
              <a:rPr lang="en-US" dirty="0" smtClean="0"/>
              <a:t>Overview</a:t>
            </a:r>
          </a:p>
          <a:p>
            <a:pPr marL="742950" lvl="1" indent="-285750">
              <a:buFont typeface="Arial" panose="020B0604020202020204" pitchFamily="34" charset="0"/>
              <a:buChar char="•"/>
            </a:pPr>
            <a:r>
              <a:rPr lang="en-US" dirty="0" smtClean="0"/>
              <a:t>Domains of Governance</a:t>
            </a:r>
          </a:p>
          <a:p>
            <a:pPr marL="742950" lvl="1" indent="-285750">
              <a:buFont typeface="Arial" panose="020B0604020202020204" pitchFamily="34" charset="0"/>
              <a:buChar char="•"/>
            </a:pPr>
            <a:r>
              <a:rPr lang="en-US" dirty="0" smtClean="0"/>
              <a:t>Interoperability Levels</a:t>
            </a:r>
          </a:p>
          <a:p>
            <a:pPr marL="742950" lvl="1" indent="-285750">
              <a:buFont typeface="Arial" panose="020B0604020202020204" pitchFamily="34" charset="0"/>
              <a:buChar char="•"/>
            </a:pPr>
            <a:r>
              <a:rPr lang="en-US" dirty="0"/>
              <a:t>CISE Governance process Table</a:t>
            </a:r>
          </a:p>
          <a:p>
            <a:pPr marL="742950" lvl="1" indent="-285750">
              <a:buFont typeface="Arial" panose="020B0604020202020204" pitchFamily="34" charset="0"/>
              <a:buChar char="•"/>
            </a:pPr>
            <a:r>
              <a:rPr lang="en-US" dirty="0" smtClean="0"/>
              <a:t>What is a CISE Governance Process?</a:t>
            </a:r>
          </a:p>
          <a:p>
            <a:pPr marL="285750" indent="-285750">
              <a:buFont typeface="Arial" panose="020B0604020202020204" pitchFamily="34" charset="0"/>
              <a:buChar char="•"/>
            </a:pPr>
            <a:r>
              <a:rPr lang="en-US" b="1" dirty="0" smtClean="0">
                <a:solidFill>
                  <a:schemeClr val="bg1">
                    <a:lumMod val="75000"/>
                  </a:schemeClr>
                </a:solidFill>
              </a:rPr>
              <a:t>Roadmap for the definition of governance</a:t>
            </a:r>
          </a:p>
          <a:p>
            <a:pPr marL="742950" lvl="1" indent="-285750">
              <a:buFont typeface="Arial" panose="020B0604020202020204" pitchFamily="34" charset="0"/>
              <a:buChar char="•"/>
            </a:pPr>
            <a:r>
              <a:rPr lang="en-US" dirty="0" smtClean="0">
                <a:solidFill>
                  <a:schemeClr val="bg1">
                    <a:lumMod val="75000"/>
                  </a:schemeClr>
                </a:solidFill>
              </a:rPr>
              <a:t>Overview and what we have achieved</a:t>
            </a:r>
          </a:p>
          <a:p>
            <a:pPr marL="742950" lvl="1" indent="-285750">
              <a:buFont typeface="Arial" panose="020B0604020202020204" pitchFamily="34" charset="0"/>
              <a:buChar char="•"/>
            </a:pPr>
            <a:r>
              <a:rPr lang="en-US" dirty="0" smtClean="0">
                <a:solidFill>
                  <a:schemeClr val="bg1">
                    <a:lumMod val="75000"/>
                  </a:schemeClr>
                </a:solidFill>
              </a:rPr>
              <a:t>CISE Governance Process matrix </a:t>
            </a:r>
          </a:p>
          <a:p>
            <a:pPr marL="742950" lvl="1" indent="-285750">
              <a:buFont typeface="Arial" panose="020B0604020202020204" pitchFamily="34" charset="0"/>
              <a:buChar char="•"/>
            </a:pPr>
            <a:r>
              <a:rPr lang="en-US" dirty="0" smtClean="0">
                <a:solidFill>
                  <a:schemeClr val="bg1">
                    <a:lumMod val="75000"/>
                  </a:schemeClr>
                </a:solidFill>
              </a:rPr>
              <a:t>CISE Governance Processes definition</a:t>
            </a:r>
          </a:p>
          <a:p>
            <a:pPr marL="742950" lvl="1" indent="-285750">
              <a:buFont typeface="Arial" panose="020B0604020202020204" pitchFamily="34" charset="0"/>
              <a:buChar char="•"/>
            </a:pPr>
            <a:r>
              <a:rPr lang="en-US" dirty="0" smtClean="0">
                <a:solidFill>
                  <a:schemeClr val="bg1">
                    <a:lumMod val="75000"/>
                  </a:schemeClr>
                </a:solidFill>
              </a:rPr>
              <a:t>Top-down study</a:t>
            </a:r>
          </a:p>
          <a:p>
            <a:pPr marL="742950" lvl="1" indent="-285750">
              <a:buFont typeface="Arial" panose="020B0604020202020204" pitchFamily="34" charset="0"/>
              <a:buChar char="•"/>
            </a:pPr>
            <a:r>
              <a:rPr lang="en-US" dirty="0" smtClean="0">
                <a:solidFill>
                  <a:schemeClr val="bg1">
                    <a:lumMod val="75000"/>
                  </a:schemeClr>
                </a:solidFill>
              </a:rPr>
              <a:t>Next Steps</a:t>
            </a:r>
          </a:p>
          <a:p>
            <a:pPr marL="285750" indent="-285750">
              <a:buFont typeface="Arial" panose="020B0604020202020204" pitchFamily="34" charset="0"/>
              <a:buChar char="•"/>
            </a:pPr>
            <a:r>
              <a:rPr lang="en-US" b="1" dirty="0" smtClean="0">
                <a:solidFill>
                  <a:schemeClr val="bg1">
                    <a:lumMod val="75000"/>
                  </a:schemeClr>
                </a:solidFill>
              </a:rPr>
              <a:t>Extra slides</a:t>
            </a:r>
            <a:r>
              <a:rPr lang="en-US" dirty="0" smtClean="0">
                <a:solidFill>
                  <a:schemeClr val="bg1">
                    <a:lumMod val="75000"/>
                  </a:schemeClr>
                </a:solidFill>
              </a:rPr>
              <a:t>: Working Groups, Legal </a:t>
            </a:r>
            <a:r>
              <a:rPr lang="en-US" dirty="0">
                <a:solidFill>
                  <a:schemeClr val="bg1">
                    <a:lumMod val="75000"/>
                  </a:schemeClr>
                </a:solidFill>
              </a:rPr>
              <a:t>interoperability </a:t>
            </a:r>
            <a:r>
              <a:rPr lang="en-US" dirty="0" smtClean="0">
                <a:solidFill>
                  <a:schemeClr val="bg1">
                    <a:lumMod val="75000"/>
                  </a:schemeClr>
                </a:solidFill>
              </a:rPr>
              <a:t>layer, Technical interoperability layer, Semantic interoperability layer, Organizational interoperability</a:t>
            </a:r>
          </a:p>
        </p:txBody>
      </p:sp>
    </p:spTree>
    <p:extLst>
      <p:ext uri="{BB962C8B-B14F-4D97-AF65-F5344CB8AC3E}">
        <p14:creationId xmlns:p14="http://schemas.microsoft.com/office/powerpoint/2010/main" val="1471174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Framework (Overview)</a:t>
            </a:r>
            <a:endParaRPr lang="el-GR" dirty="0"/>
          </a:p>
        </p:txBody>
      </p:sp>
      <p:sp>
        <p:nvSpPr>
          <p:cNvPr id="3" name="Text Placeholder 2"/>
          <p:cNvSpPr>
            <a:spLocks noGrp="1"/>
          </p:cNvSpPr>
          <p:nvPr>
            <p:ph type="body" sz="quarter" idx="13"/>
          </p:nvPr>
        </p:nvSpPr>
        <p:spPr/>
        <p:txBody>
          <a:bodyPr/>
          <a:lstStyle/>
          <a:p>
            <a:pPr algn="ctr"/>
            <a:r>
              <a:rPr lang="en-US" sz="3200" dirty="0" smtClean="0"/>
              <a:t>Methodological Framework (Overview)</a:t>
            </a:r>
            <a:endParaRPr lang="el-GR" sz="3200" dirty="0"/>
          </a:p>
        </p:txBody>
      </p:sp>
      <p:sp>
        <p:nvSpPr>
          <p:cNvPr id="5" name="Rectangle 4"/>
          <p:cNvSpPr/>
          <p:nvPr/>
        </p:nvSpPr>
        <p:spPr>
          <a:xfrm>
            <a:off x="406400" y="1517344"/>
            <a:ext cx="4665133" cy="4326826"/>
          </a:xfrm>
          <a:prstGeom prst="rect">
            <a:avLst/>
          </a:prstGeom>
        </p:spPr>
        <p:txBody>
          <a:bodyPr wrap="square">
            <a:spAutoFit/>
          </a:bodyPr>
          <a:lstStyle/>
          <a:p>
            <a:pPr lvl="0" algn="just">
              <a:spcAft>
                <a:spcPts val="1100"/>
              </a:spcAft>
            </a:pPr>
            <a:r>
              <a:rPr lang="en-US" sz="2400" b="1" kern="50" dirty="0">
                <a:solidFill>
                  <a:schemeClr val="accent1"/>
                </a:solidFill>
                <a:latin typeface="Calibri" panose="020F0502020204030204" pitchFamily="34" charset="0"/>
                <a:ea typeface="Lucida Sans Unicode" panose="020B0602030504020204" pitchFamily="34" charset="0"/>
                <a:cs typeface="Mangal" panose="02040503050203030202" pitchFamily="18" charset="0"/>
              </a:rPr>
              <a:t>Dimension 1: </a:t>
            </a:r>
            <a:r>
              <a:rPr lang="en-US" sz="2400" kern="50" dirty="0">
                <a:latin typeface="Calibri" panose="020F0502020204030204" pitchFamily="34" charset="0"/>
                <a:ea typeface="Lucida Sans Unicode" panose="020B0602030504020204" pitchFamily="34" charset="0"/>
                <a:cs typeface="Mangal" panose="02040503050203030202" pitchFamily="18" charset="0"/>
              </a:rPr>
              <a:t>The </a:t>
            </a:r>
            <a:r>
              <a:rPr lang="en-US" sz="2400" b="1" u="sng" kern="50" dirty="0">
                <a:latin typeface="Calibri" panose="020F0502020204030204" pitchFamily="34" charset="0"/>
                <a:ea typeface="Lucida Sans Unicode" panose="020B0602030504020204" pitchFamily="34" charset="0"/>
                <a:cs typeface="Mangal" panose="02040503050203030202" pitchFamily="18" charset="0"/>
              </a:rPr>
              <a:t>domains of governanc</a:t>
            </a:r>
            <a:r>
              <a:rPr lang="en-US" sz="2400" b="1" kern="50" dirty="0">
                <a:latin typeface="Calibri" panose="020F0502020204030204" pitchFamily="34" charset="0"/>
                <a:ea typeface="Lucida Sans Unicode" panose="020B0602030504020204" pitchFamily="34" charset="0"/>
                <a:cs typeface="Mangal" panose="02040503050203030202" pitchFamily="18" charset="0"/>
              </a:rPr>
              <a:t>e </a:t>
            </a: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a:t>
            </a:r>
            <a:r>
              <a:rPr lang="en-US" sz="2400" kern="50" dirty="0">
                <a:latin typeface="Calibri" panose="020F0502020204030204" pitchFamily="34" charset="0"/>
                <a:ea typeface="Lucida Sans Unicode" panose="020B0602030504020204" pitchFamily="34" charset="0"/>
                <a:cs typeface="Mangal" panose="02040503050203030202" pitchFamily="18" charset="0"/>
              </a:rPr>
              <a:t>what needs to be governed).  </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CISE vision</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CISE operation</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Membership management</a:t>
            </a:r>
          </a:p>
          <a:p>
            <a:pPr marL="40005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Procurement management</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Communication management</a:t>
            </a:r>
          </a:p>
          <a:p>
            <a:pPr marL="400050" lvl="0" indent="-400050" algn="just">
              <a:spcAft>
                <a:spcPts val="1200"/>
              </a:spcAft>
              <a:buFont typeface="Arial" panose="020B0604020202020204" pitchFamily="34" charset="0"/>
              <a:buChar char="•"/>
            </a:pPr>
            <a:r>
              <a:rPr lang="en-US" sz="2400" kern="50" dirty="0">
                <a:latin typeface="Calibri" panose="020F0502020204030204" pitchFamily="34" charset="0"/>
                <a:ea typeface="Lucida Sans Unicode" panose="020B0602030504020204" pitchFamily="34" charset="0"/>
                <a:cs typeface="Mangal" panose="02040503050203030202" pitchFamily="18" charset="0"/>
              </a:rPr>
              <a:t>?</a:t>
            </a:r>
          </a:p>
        </p:txBody>
      </p:sp>
      <p:sp>
        <p:nvSpPr>
          <p:cNvPr id="6" name="Rectangle 5"/>
          <p:cNvSpPr/>
          <p:nvPr/>
        </p:nvSpPr>
        <p:spPr>
          <a:xfrm>
            <a:off x="5939260" y="1517344"/>
            <a:ext cx="5328180" cy="3434273"/>
          </a:xfrm>
          <a:prstGeom prst="rect">
            <a:avLst/>
          </a:prstGeom>
        </p:spPr>
        <p:txBody>
          <a:bodyPr wrap="square">
            <a:spAutoFit/>
          </a:bodyPr>
          <a:lstStyle/>
          <a:p>
            <a:pPr lvl="0" algn="just">
              <a:spcAft>
                <a:spcPts val="1100"/>
              </a:spcAft>
            </a:pPr>
            <a:r>
              <a:rPr lang="en-US" sz="2400" b="1" kern="50" dirty="0">
                <a:solidFill>
                  <a:schemeClr val="accent1"/>
                </a:solidFill>
                <a:latin typeface="Calibri" panose="020F0502020204030204" pitchFamily="34" charset="0"/>
                <a:ea typeface="Lucida Sans Unicode" panose="020B0602030504020204" pitchFamily="34" charset="0"/>
                <a:cs typeface="Mangal" panose="02040503050203030202" pitchFamily="18" charset="0"/>
              </a:rPr>
              <a:t>Dimension </a:t>
            </a:r>
            <a:r>
              <a:rPr lang="en-US" sz="2400" b="1" kern="50" dirty="0" smtClean="0">
                <a:solidFill>
                  <a:schemeClr val="accent1"/>
                </a:solidFill>
                <a:latin typeface="Calibri" panose="020F0502020204030204" pitchFamily="34" charset="0"/>
                <a:ea typeface="Lucida Sans Unicode" panose="020B0602030504020204" pitchFamily="34" charset="0"/>
                <a:cs typeface="Mangal" panose="02040503050203030202" pitchFamily="18" charset="0"/>
              </a:rPr>
              <a:t>2: </a:t>
            </a:r>
            <a:r>
              <a:rPr lang="en-US" sz="2400" kern="50" dirty="0">
                <a:latin typeface="Calibri" panose="020F0502020204030204" pitchFamily="34" charset="0"/>
                <a:ea typeface="Lucida Sans Unicode" panose="020B0602030504020204" pitchFamily="34" charset="0"/>
                <a:cs typeface="Mangal" panose="02040503050203030202" pitchFamily="18" charset="0"/>
              </a:rPr>
              <a:t>The </a:t>
            </a:r>
            <a:r>
              <a:rPr lang="en-US" sz="2400" b="1" u="sng" kern="50" dirty="0">
                <a:latin typeface="Calibri" panose="020F0502020204030204" pitchFamily="34" charset="0"/>
                <a:ea typeface="Lucida Sans Unicode" panose="020B0602030504020204" pitchFamily="34" charset="0"/>
                <a:cs typeface="Mangal" panose="02040503050203030202" pitchFamily="18" charset="0"/>
              </a:rPr>
              <a:t>5 levels of interoperability</a:t>
            </a:r>
            <a:r>
              <a:rPr lang="en-US" sz="2400" b="1" kern="50" dirty="0">
                <a:latin typeface="Calibri" panose="020F0502020204030204" pitchFamily="34" charset="0"/>
                <a:ea typeface="Lucida Sans Unicode" panose="020B0602030504020204" pitchFamily="34" charset="0"/>
                <a:cs typeface="Mangal" panose="02040503050203030202" pitchFamily="18" charset="0"/>
              </a:rPr>
              <a:t> </a:t>
            </a:r>
            <a:r>
              <a:rPr lang="en-US" sz="2400" kern="50" dirty="0">
                <a:latin typeface="Calibri" panose="020F0502020204030204" pitchFamily="34" charset="0"/>
                <a:ea typeface="Lucida Sans Unicode" panose="020B0602030504020204" pitchFamily="34" charset="0"/>
                <a:cs typeface="Mangal" panose="02040503050203030202" pitchFamily="18" charset="0"/>
              </a:rPr>
              <a:t>as defined by </a:t>
            </a: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EIF </a:t>
            </a:r>
            <a:endParaRPr lang="en-US" sz="2400" kern="50" dirty="0">
              <a:latin typeface="Calibri" panose="020F0502020204030204" pitchFamily="34" charset="0"/>
              <a:ea typeface="Lucida Sans Unicode" panose="020B0602030504020204" pitchFamily="34" charset="0"/>
              <a:cs typeface="Mangal" panose="02040503050203030202" pitchFamily="18" charset="0"/>
            </a:endParaRP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Political context</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Legal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Organizational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Semantic interoperability</a:t>
            </a:r>
          </a:p>
          <a:p>
            <a:pPr marL="400050" lvl="0" indent="-400050" algn="just">
              <a:spcAft>
                <a:spcPts val="1200"/>
              </a:spcAft>
              <a:buFont typeface="Arial" panose="020B0604020202020204" pitchFamily="34" charset="0"/>
              <a:buChar char="•"/>
            </a:pPr>
            <a:r>
              <a:rPr lang="en-US" sz="2400" kern="50" dirty="0" smtClean="0">
                <a:latin typeface="Calibri" panose="020F0502020204030204" pitchFamily="34" charset="0"/>
                <a:ea typeface="Lucida Sans Unicode" panose="020B0602030504020204" pitchFamily="34" charset="0"/>
                <a:cs typeface="Mangal" panose="02040503050203030202" pitchFamily="18" charset="0"/>
              </a:rPr>
              <a:t>Technical interoperability </a:t>
            </a:r>
            <a:endParaRPr lang="en-US" sz="2400" kern="50" dirty="0">
              <a:latin typeface="Calibri" panose="020F0502020204030204" pitchFamily="34" charset="0"/>
              <a:ea typeface="Lucida Sans Unicode" panose="020B0602030504020204" pitchFamily="34" charset="0"/>
              <a:cs typeface="Mangal" panose="02040503050203030202" pitchFamily="18" charset="0"/>
            </a:endParaRPr>
          </a:p>
        </p:txBody>
      </p:sp>
      <p:sp>
        <p:nvSpPr>
          <p:cNvPr id="9" name="Block Arc 8"/>
          <p:cNvSpPr/>
          <p:nvPr/>
        </p:nvSpPr>
        <p:spPr>
          <a:xfrm rot="10800000">
            <a:off x="4825257" y="5063501"/>
            <a:ext cx="1552575" cy="122872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54950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800" y="381000"/>
            <a:ext cx="711200" cy="6477000"/>
          </a:xfrm>
        </p:spPr>
        <p:txBody>
          <a:bodyPr>
            <a:noAutofit/>
          </a:bodyPr>
          <a:lstStyle/>
          <a:p>
            <a:r>
              <a:rPr lang="en-US" dirty="0" smtClean="0"/>
              <a:t>Domains of Governance</a:t>
            </a:r>
            <a:endParaRPr lang="el-GR" dirty="0"/>
          </a:p>
        </p:txBody>
      </p:sp>
      <p:sp>
        <p:nvSpPr>
          <p:cNvPr id="3" name="Text Placeholder 2"/>
          <p:cNvSpPr>
            <a:spLocks noGrp="1"/>
          </p:cNvSpPr>
          <p:nvPr>
            <p:ph type="body" sz="quarter" idx="13"/>
          </p:nvPr>
        </p:nvSpPr>
        <p:spPr/>
        <p:txBody>
          <a:bodyPr/>
          <a:lstStyle/>
          <a:p>
            <a:pPr algn="ctr"/>
            <a:r>
              <a:rPr lang="en-US" sz="3200" dirty="0" smtClean="0"/>
              <a:t>Domains of Governance</a:t>
            </a:r>
            <a:endParaRPr lang="el-GR" sz="3200" dirty="0"/>
          </a:p>
        </p:txBody>
      </p:sp>
      <p:sp>
        <p:nvSpPr>
          <p:cNvPr id="6" name="Rectangle 1"/>
          <p:cNvSpPr>
            <a:spLocks noChangeArrowheads="1"/>
          </p:cNvSpPr>
          <p:nvPr/>
        </p:nvSpPr>
        <p:spPr bwMode="auto">
          <a:xfrm>
            <a:off x="406400" y="1211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406400" y="1008723"/>
            <a:ext cx="10769600" cy="4962897"/>
          </a:xfrm>
          <a:prstGeom prst="rect">
            <a:avLst/>
          </a:prstGeom>
        </p:spPr>
        <p:txBody>
          <a:bodyPr wrap="square">
            <a:spAutoFit/>
          </a:bodyPr>
          <a:lstStyle/>
          <a:p>
            <a:pPr marL="342900" lvl="0" indent="-342900" algn="just">
              <a:spcAft>
                <a:spcPts val="1100"/>
              </a:spcAft>
              <a:buFont typeface="+mj-lt"/>
              <a:buAutoNum type="arabicPeriod"/>
            </a:pPr>
            <a:r>
              <a:rPr lang="en-US" b="1" u="sng" kern="50" dirty="0">
                <a:latin typeface="Calibri" panose="020F0502020204030204" pitchFamily="34" charset="0"/>
                <a:ea typeface="Lucida Sans Unicode" panose="020B0602030504020204" pitchFamily="34" charset="0"/>
                <a:cs typeface="Mangal" panose="02040503050203030202" pitchFamily="18" charset="0"/>
              </a:rPr>
              <a:t>CISE </a:t>
            </a: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vision and planning:</a:t>
            </a:r>
            <a:r>
              <a:rPr lang="en-US" b="1" kern="50" dirty="0" smtClean="0">
                <a:latin typeface="Calibri" panose="020F0502020204030204" pitchFamily="34" charset="0"/>
                <a:ea typeface="Lucida Sans Unicode" panose="020B0602030504020204" pitchFamily="34" charset="0"/>
                <a:cs typeface="Mangal" panose="02040503050203030202" pitchFamily="18" charset="0"/>
              </a:rPr>
              <a:t> </a:t>
            </a:r>
            <a:r>
              <a:rPr lang="en-US" kern="50" dirty="0">
                <a:latin typeface="Calibri" panose="020F0502020204030204" pitchFamily="34" charset="0"/>
                <a:ea typeface="Lucida Sans Unicode" panose="020B0602030504020204" pitchFamily="34" charset="0"/>
                <a:cs typeface="Mangal" panose="02040503050203030202" pitchFamily="18" charset="0"/>
              </a:rPr>
              <a:t>Plans and visualizes the </a:t>
            </a:r>
            <a:r>
              <a:rPr lang="en-US" b="1" kern="50" dirty="0">
                <a:latin typeface="Calibri" panose="020F0502020204030204" pitchFamily="34" charset="0"/>
                <a:ea typeface="Lucida Sans Unicode" panose="020B0602030504020204" pitchFamily="34" charset="0"/>
                <a:cs typeface="Mangal" panose="02040503050203030202" pitchFamily="18" charset="0"/>
              </a:rPr>
              <a:t>policies</a:t>
            </a:r>
            <a:r>
              <a:rPr lang="en-US" kern="50" dirty="0">
                <a:latin typeface="Calibri" panose="020F0502020204030204" pitchFamily="34" charset="0"/>
                <a:ea typeface="Lucida Sans Unicode" panose="020B0602030504020204" pitchFamily="34" charset="0"/>
                <a:cs typeface="Mangal" panose="02040503050203030202" pitchFamily="18" charset="0"/>
              </a:rPr>
              <a:t>, the </a:t>
            </a:r>
            <a:r>
              <a:rPr lang="en-US" b="1" kern="50" dirty="0">
                <a:latin typeface="Calibri" panose="020F0502020204030204" pitchFamily="34" charset="0"/>
                <a:ea typeface="Lucida Sans Unicode" panose="020B0602030504020204" pitchFamily="34" charset="0"/>
                <a:cs typeface="Mangal" panose="02040503050203030202" pitchFamily="18" charset="0"/>
              </a:rPr>
              <a:t>high level objectives </a:t>
            </a:r>
            <a:r>
              <a:rPr lang="en-US" kern="50" dirty="0">
                <a:latin typeface="Calibri" panose="020F0502020204030204" pitchFamily="34" charset="0"/>
                <a:ea typeface="Lucida Sans Unicode" panose="020B0602030504020204" pitchFamily="34" charset="0"/>
                <a:cs typeface="Mangal" panose="02040503050203030202" pitchFamily="18" charset="0"/>
              </a:rPr>
              <a:t>and the </a:t>
            </a:r>
            <a:r>
              <a:rPr lang="en-US" b="1" kern="50" dirty="0">
                <a:latin typeface="Calibri" panose="020F0502020204030204" pitchFamily="34" charset="0"/>
                <a:ea typeface="Lucida Sans Unicode" panose="020B0602030504020204" pitchFamily="34" charset="0"/>
                <a:cs typeface="Mangal" panose="02040503050203030202" pitchFamily="18" charset="0"/>
              </a:rPr>
              <a:t>high level system capabilities</a:t>
            </a:r>
            <a:r>
              <a:rPr lang="en-US" kern="50" dirty="0">
                <a:latin typeface="Calibri" panose="020F0502020204030204" pitchFamily="34" charset="0"/>
                <a:ea typeface="Lucida Sans Unicode" panose="020B0602030504020204" pitchFamily="34" charset="0"/>
                <a:cs typeface="Mangal" panose="02040503050203030202" pitchFamily="18" charset="0"/>
              </a:rPr>
              <a:t> that will meet these objectives. </a:t>
            </a: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CISE operation</a:t>
            </a:r>
            <a:r>
              <a:rPr lang="en-US" b="1" u="sng" kern="50" dirty="0">
                <a:latin typeface="Calibri" panose="020F0502020204030204" pitchFamily="34" charset="0"/>
                <a:ea typeface="Lucida Sans Unicode" panose="020B0602030504020204" pitchFamily="34" charset="0"/>
                <a:cs typeface="Mangal" panose="02040503050203030202" pitchFamily="18" charset="0"/>
              </a:rPr>
              <a:t>:</a:t>
            </a:r>
            <a:r>
              <a:rPr lang="en-US" b="1" kern="50" dirty="0">
                <a:latin typeface="Calibri" panose="020F0502020204030204" pitchFamily="34" charset="0"/>
                <a:ea typeface="Lucida Sans Unicode" panose="020B0602030504020204" pitchFamily="34" charset="0"/>
                <a:cs typeface="Mangal" panose="02040503050203030202" pitchFamily="18" charset="0"/>
              </a:rPr>
              <a:t> </a:t>
            </a:r>
            <a:r>
              <a:rPr lang="en-US" kern="50" dirty="0" smtClean="0">
                <a:latin typeface="Calibri" panose="020F0502020204030204" pitchFamily="34" charset="0"/>
                <a:ea typeface="Lucida Sans Unicode" panose="020B0602030504020204" pitchFamily="34" charset="0"/>
                <a:cs typeface="Mangal" panose="02040503050203030202" pitchFamily="18" charset="0"/>
              </a:rPr>
              <a:t>Executes </a:t>
            </a:r>
            <a:r>
              <a:rPr lang="en-US" kern="50" dirty="0">
                <a:latin typeface="Calibri" panose="020F0502020204030204" pitchFamily="34" charset="0"/>
                <a:ea typeface="Lucida Sans Unicode" panose="020B0602030504020204" pitchFamily="34" charset="0"/>
                <a:cs typeface="Mangal" panose="02040503050203030202" pitchFamily="18" charset="0"/>
              </a:rPr>
              <a:t>all </a:t>
            </a:r>
            <a:r>
              <a:rPr lang="en-US" b="1" kern="50" dirty="0">
                <a:latin typeface="Calibri" panose="020F0502020204030204" pitchFamily="34" charset="0"/>
                <a:ea typeface="Lucida Sans Unicode" panose="020B0602030504020204" pitchFamily="34" charset="0"/>
                <a:cs typeface="Mangal" panose="02040503050203030202" pitchFamily="18" charset="0"/>
              </a:rPr>
              <a:t>necessary day-to-day activities  </a:t>
            </a:r>
            <a:r>
              <a:rPr lang="en-US" kern="50" dirty="0">
                <a:latin typeface="Calibri" panose="020F0502020204030204" pitchFamily="34" charset="0"/>
                <a:ea typeface="Lucida Sans Unicode" panose="020B0602030504020204" pitchFamily="34" charset="0"/>
                <a:cs typeface="Mangal" panose="02040503050203030202" pitchFamily="18" charset="0"/>
              </a:rPr>
              <a:t>to ensure seamless function of CISE at all participation levels. </a:t>
            </a: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a:p>
            <a:pPr marL="800100" lvl="1" indent="-342900" algn="just">
              <a:spcAft>
                <a:spcPts val="1100"/>
              </a:spcAft>
              <a:buFont typeface="+mj-lt"/>
              <a:buAutoNum type="arabicPeriod"/>
            </a:pPr>
            <a:r>
              <a:rPr lang="en-US" kern="50" dirty="0" smtClean="0">
                <a:latin typeface="Calibri" panose="020F0502020204030204" pitchFamily="34" charset="0"/>
                <a:ea typeface="Lucida Sans Unicode" panose="020B0602030504020204" pitchFamily="34" charset="0"/>
                <a:cs typeface="Mangal" panose="02040503050203030202" pitchFamily="18" charset="0"/>
              </a:rPr>
              <a:t>“Operation, Configuration, verification &amp; Maintenance of CISE components” </a:t>
            </a:r>
          </a:p>
          <a:p>
            <a:pPr marL="800100" lvl="1" indent="-342900" algn="just">
              <a:spcAft>
                <a:spcPts val="1100"/>
              </a:spcAft>
              <a:buFont typeface="+mj-lt"/>
              <a:buAutoNum type="arabicPeriod"/>
            </a:pPr>
            <a:r>
              <a:rPr lang="en-US" kern="50" dirty="0" smtClean="0">
                <a:latin typeface="Calibri" panose="020F0502020204030204" pitchFamily="34" charset="0"/>
                <a:ea typeface="Lucida Sans Unicode" panose="020B0602030504020204" pitchFamily="34" charset="0"/>
                <a:cs typeface="Mangal" panose="02040503050203030202" pitchFamily="18" charset="0"/>
              </a:rPr>
              <a:t>“Management of Security Policies”</a:t>
            </a:r>
          </a:p>
          <a:p>
            <a:pPr marL="800100" lvl="1" indent="-342900" algn="just">
              <a:spcAft>
                <a:spcPts val="1100"/>
              </a:spcAft>
              <a:buFont typeface="+mj-lt"/>
              <a:buAutoNum type="arabicPeriod"/>
            </a:pPr>
            <a:r>
              <a:rPr lang="en-US" kern="50" dirty="0" smtClean="0">
                <a:latin typeface="Calibri" panose="020F0502020204030204" pitchFamily="34" charset="0"/>
                <a:ea typeface="Lucida Sans Unicode" panose="020B0602030504020204" pitchFamily="34" charset="0"/>
                <a:cs typeface="Mangal" panose="02040503050203030202" pitchFamily="18" charset="0"/>
              </a:rPr>
              <a:t>“Manage changes and configure CISE information model”</a:t>
            </a:r>
          </a:p>
          <a:p>
            <a:pPr marL="800100" lvl="1" indent="-342900" algn="just">
              <a:spcAft>
                <a:spcPts val="1100"/>
              </a:spcAft>
              <a:buFont typeface="+mj-lt"/>
              <a:buAutoNum type="arabicPeriod"/>
            </a:pPr>
            <a:r>
              <a:rPr lang="en-US" dirty="0" smtClean="0"/>
              <a:t>“Management of Service Level Agreements” </a:t>
            </a:r>
            <a:endParaRPr lang="en-US" kern="50" dirty="0" smtClean="0">
              <a:latin typeface="Calibri" panose="020F0502020204030204" pitchFamily="34" charset="0"/>
              <a:ea typeface="Lucida Sans Unicode" panose="020B0602030504020204" pitchFamily="34" charset="0"/>
              <a:cs typeface="Mangal" panose="02040503050203030202" pitchFamily="18" charset="0"/>
            </a:endParaRPr>
          </a:p>
          <a:p>
            <a:pPr marL="342900" lvl="0" indent="-342900" algn="just">
              <a:spcAft>
                <a:spcPts val="1100"/>
              </a:spcAft>
              <a:buFont typeface="+mj-lt"/>
              <a:buAutoNum type="arabicPeriod"/>
            </a:pPr>
            <a:r>
              <a:rPr lang="en-US" b="1" u="sng" kern="50" dirty="0" smtClean="0">
                <a:latin typeface="Calibri" panose="020F0502020204030204" pitchFamily="34" charset="0"/>
                <a:ea typeface="Lucida Sans Unicode" panose="020B0602030504020204" pitchFamily="34" charset="0"/>
                <a:cs typeface="Mangal" panose="02040503050203030202" pitchFamily="18" charset="0"/>
              </a:rPr>
              <a:t>Membership management:</a:t>
            </a:r>
            <a:r>
              <a:rPr lang="en-US" b="1" kern="50" dirty="0" smtClean="0">
                <a:latin typeface="Calibri" panose="020F0502020204030204" pitchFamily="34" charset="0"/>
                <a:ea typeface="Lucida Sans Unicode" panose="020B0602030504020204" pitchFamily="34" charset="0"/>
                <a:cs typeface="Mangal" panose="02040503050203030202" pitchFamily="18" charset="0"/>
              </a:rPr>
              <a:t> </a:t>
            </a:r>
            <a:r>
              <a:rPr lang="en-US" dirty="0" smtClean="0"/>
              <a:t>Membership management could have been part of CISE operation but it is kept as a separate domain because of its importance. </a:t>
            </a:r>
          </a:p>
          <a:p>
            <a:pPr marL="800100" lvl="1" indent="-342900" algn="just">
              <a:spcAft>
                <a:spcPts val="1100"/>
              </a:spcAft>
              <a:buFont typeface="+mj-lt"/>
              <a:buAutoNum type="arabicPeriod"/>
            </a:pPr>
            <a:r>
              <a:rPr lang="en-US" dirty="0" smtClean="0"/>
              <a:t>“Audit Interface Readiness level”, </a:t>
            </a:r>
          </a:p>
          <a:p>
            <a:pPr marL="800100" lvl="1" indent="-342900" algn="just">
              <a:spcAft>
                <a:spcPts val="1100"/>
              </a:spcAft>
              <a:buFont typeface="+mj-lt"/>
              <a:buAutoNum type="arabicPeriod"/>
            </a:pPr>
            <a:r>
              <a:rPr lang="en-US" dirty="0" smtClean="0"/>
              <a:t>“Semantic Interoperability level”, </a:t>
            </a:r>
          </a:p>
          <a:p>
            <a:pPr marL="800100" lvl="1" indent="-342900" algn="just">
              <a:spcAft>
                <a:spcPts val="1100"/>
              </a:spcAft>
              <a:buFont typeface="+mj-lt"/>
              <a:buAutoNum type="arabicPeriod"/>
            </a:pPr>
            <a:r>
              <a:rPr lang="en-US" dirty="0" smtClean="0"/>
              <a:t>“ management of legal baseline regarding CISE membership” (code of conduct)</a:t>
            </a:r>
            <a:r>
              <a:rPr lang="en-US" kern="50" dirty="0" smtClean="0">
                <a:latin typeface="Calibri" panose="020F0502020204030204" pitchFamily="34" charset="0"/>
                <a:ea typeface="Lucida Sans Unicode" panose="020B0602030504020204" pitchFamily="34" charset="0"/>
                <a:cs typeface="Mangal" panose="02040503050203030202" pitchFamily="18" charset="0"/>
              </a:rPr>
              <a:t>    </a:t>
            </a:r>
          </a:p>
        </p:txBody>
      </p:sp>
    </p:spTree>
    <p:extLst>
      <p:ext uri="{BB962C8B-B14F-4D97-AF65-F5344CB8AC3E}">
        <p14:creationId xmlns:p14="http://schemas.microsoft.com/office/powerpoint/2010/main" val="350529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 calcmode="lin" valueType="num">
                                      <p:cBhvr additive="base">
                                        <p:cTn id="7"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
                                            <p:txEl>
                                              <p:pRg st="3" end="3"/>
                                            </p:txEl>
                                          </p:spTgt>
                                        </p:tgtEl>
                                        <p:attrNameLst>
                                          <p:attrName>style.visibility</p:attrName>
                                        </p:attrNameLst>
                                      </p:cBhvr>
                                      <p:to>
                                        <p:strVal val="visible"/>
                                      </p:to>
                                    </p:set>
                                    <p:anim calcmode="lin" valueType="num">
                                      <p:cBhvr additive="base">
                                        <p:cTn id="11"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
                                            <p:txEl>
                                              <p:pRg st="4" end="4"/>
                                            </p:txEl>
                                          </p:spTgt>
                                        </p:tgtEl>
                                        <p:attrNameLst>
                                          <p:attrName>style.visibility</p:attrName>
                                        </p:attrNameLst>
                                      </p:cBhvr>
                                      <p:to>
                                        <p:strVal val="visible"/>
                                      </p:to>
                                    </p:set>
                                    <p:anim calcmode="lin" valueType="num">
                                      <p:cBhvr additive="base">
                                        <p:cTn id="15"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2">
                                            <p:txEl>
                                              <p:pRg st="5" end="5"/>
                                            </p:txEl>
                                          </p:spTgt>
                                        </p:tgtEl>
                                        <p:attrNameLst>
                                          <p:attrName>style.visibility</p:attrName>
                                        </p:attrNameLst>
                                      </p:cBhvr>
                                      <p:to>
                                        <p:strVal val="visible"/>
                                      </p:to>
                                    </p:set>
                                    <p:anim calcmode="lin" valueType="num">
                                      <p:cBhvr additive="base">
                                        <p:cTn id="19"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anim calcmode="lin" valueType="num">
                                      <p:cBhvr additive="base">
                                        <p:cTn id="25"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xEl>
                                              <p:pRg st="7" end="7"/>
                                            </p:txEl>
                                          </p:spTgt>
                                        </p:tgtEl>
                                        <p:attrNameLst>
                                          <p:attrName>style.visibility</p:attrName>
                                        </p:attrNameLst>
                                      </p:cBhvr>
                                      <p:to>
                                        <p:strVal val="visible"/>
                                      </p:to>
                                    </p:set>
                                    <p:anim calcmode="lin" valueType="num">
                                      <p:cBhvr additive="base">
                                        <p:cTn id="31" dur="500" fill="hold"/>
                                        <p:tgtEl>
                                          <p:spTgt spid="2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
                                            <p:txEl>
                                              <p:pRg st="8" end="8"/>
                                            </p:txEl>
                                          </p:spTgt>
                                        </p:tgtEl>
                                        <p:attrNameLst>
                                          <p:attrName>style.visibility</p:attrName>
                                        </p:attrNameLst>
                                      </p:cBhvr>
                                      <p:to>
                                        <p:strVal val="visible"/>
                                      </p:to>
                                    </p:set>
                                    <p:anim calcmode="lin" valueType="num">
                                      <p:cBhvr additive="base">
                                        <p:cTn id="37"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2">
                                            <p:txEl>
                                              <p:pRg st="9" end="9"/>
                                            </p:txEl>
                                          </p:spTgt>
                                        </p:tgtEl>
                                        <p:attrNameLst>
                                          <p:attrName>style.visibility</p:attrName>
                                        </p:attrNameLst>
                                      </p:cBhvr>
                                      <p:to>
                                        <p:strVal val="visible"/>
                                      </p:to>
                                    </p:set>
                                    <p:anim calcmode="lin" valueType="num">
                                      <p:cBhvr additive="base">
                                        <p:cTn id="43" dur="500" fill="hold"/>
                                        <p:tgtEl>
                                          <p:spTgt spid="2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CSR-DEMOKRITOS_MAKRI">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5219</TotalTime>
  <Words>2291</Words>
  <Application>Microsoft Office PowerPoint</Application>
  <PresentationFormat>Widescreen</PresentationFormat>
  <Paragraphs>414</Paragraphs>
  <Slides>24</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24</vt:i4>
      </vt:variant>
    </vt:vector>
  </HeadingPairs>
  <TitlesOfParts>
    <vt:vector size="36" baseType="lpstr">
      <vt:lpstr>ＭＳ Ｐゴシック</vt:lpstr>
      <vt:lpstr>ＭＳ Ｐゴシック</vt:lpstr>
      <vt:lpstr>Arial</vt:lpstr>
      <vt:lpstr>Calibri</vt:lpstr>
      <vt:lpstr>Century Gothic</vt:lpstr>
      <vt:lpstr>Lucida Sans Unicode</vt:lpstr>
      <vt:lpstr>Mangal</vt:lpstr>
      <vt:lpstr>Symbol</vt:lpstr>
      <vt:lpstr>Times New Roman</vt:lpstr>
      <vt:lpstr>Wingdings</vt:lpstr>
      <vt:lpstr>NCSR-DEMOKRITOS_MAKRI</vt:lpstr>
      <vt:lpstr>Tema di Office</vt:lpstr>
      <vt:lpstr>D3.1.7 EUCISE2020 Governance Model for CISE</vt:lpstr>
      <vt:lpstr>Summary</vt:lpstr>
      <vt:lpstr>Summary</vt:lpstr>
      <vt:lpstr>Governance Principles</vt:lpstr>
      <vt:lpstr>Approach </vt:lpstr>
      <vt:lpstr>References</vt:lpstr>
      <vt:lpstr>Summary</vt:lpstr>
      <vt:lpstr>Methodological Framework (Overview)</vt:lpstr>
      <vt:lpstr>Domains of Governance</vt:lpstr>
      <vt:lpstr>Domains of Governance</vt:lpstr>
      <vt:lpstr>Methodological Framework (Overview)</vt:lpstr>
      <vt:lpstr>Interoperability Levels</vt:lpstr>
      <vt:lpstr>Methodological Framework (CISE Governance Process Table)</vt:lpstr>
      <vt:lpstr>Methodological Framework (What is CISE Governance process?)</vt:lpstr>
      <vt:lpstr>Methodological Framework (benefits)</vt:lpstr>
      <vt:lpstr>Summary</vt:lpstr>
      <vt:lpstr>Roadmap (Overview of What has been Achieved)</vt:lpstr>
      <vt:lpstr>ROADMAP (CISE Governance Process Matrix)</vt:lpstr>
      <vt:lpstr>ROADMAP (Working Groups &amp; Teleconferences)</vt:lpstr>
      <vt:lpstr>ROADMAP (CISE Governance Process Definition)</vt:lpstr>
      <vt:lpstr>Top Down Approach</vt:lpstr>
      <vt:lpstr>Next Steps</vt:lpstr>
      <vt:lpstr>Summary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Track Association and Fusion Tool</dc:title>
  <dc:creator>Vassilis</dc:creator>
  <cp:lastModifiedBy>Franco Oliveri</cp:lastModifiedBy>
  <cp:revision>299</cp:revision>
  <dcterms:created xsi:type="dcterms:W3CDTF">2015-03-30T08:29:44Z</dcterms:created>
  <dcterms:modified xsi:type="dcterms:W3CDTF">2015-12-03T09:30:49Z</dcterms:modified>
</cp:coreProperties>
</file>