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304" r:id="rId3"/>
    <p:sldId id="268" r:id="rId4"/>
    <p:sldId id="269" r:id="rId5"/>
    <p:sldId id="270" r:id="rId6"/>
    <p:sldId id="285" r:id="rId7"/>
    <p:sldId id="272" r:id="rId8"/>
    <p:sldId id="273" r:id="rId9"/>
    <p:sldId id="275" r:id="rId10"/>
    <p:sldId id="307" r:id="rId11"/>
    <p:sldId id="279" r:id="rId12"/>
    <p:sldId id="298" r:id="rId13"/>
    <p:sldId id="286" r:id="rId14"/>
    <p:sldId id="287" r:id="rId15"/>
    <p:sldId id="289" r:id="rId16"/>
    <p:sldId id="283" r:id="rId17"/>
    <p:sldId id="290" r:id="rId18"/>
    <p:sldId id="291" r:id="rId19"/>
    <p:sldId id="292" r:id="rId20"/>
    <p:sldId id="293" r:id="rId21"/>
    <p:sldId id="294" r:id="rId22"/>
    <p:sldId id="295" r:id="rId23"/>
    <p:sldId id="301" r:id="rId24"/>
    <p:sldId id="299" r:id="rId25"/>
    <p:sldId id="305" r:id="rId26"/>
    <p:sldId id="302" r:id="rId27"/>
    <p:sldId id="303" r:id="rId28"/>
    <p:sldId id="306" r:id="rId29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EA42-65C9-4295-A601-D1BE98CA2580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DAE5-8E34-4F5F-A2A8-6B666E83A1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46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EA42-65C9-4295-A601-D1BE98CA2580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DAE5-8E34-4F5F-A2A8-6B666E83A1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34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EA42-65C9-4295-A601-D1BE98CA2580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DAE5-8E34-4F5F-A2A8-6B666E83A1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29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EA42-65C9-4295-A601-D1BE98CA2580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DAE5-8E34-4F5F-A2A8-6B666E83A1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5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EA42-65C9-4295-A601-D1BE98CA2580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DAE5-8E34-4F5F-A2A8-6B666E83A1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2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EA42-65C9-4295-A601-D1BE98CA2580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DAE5-8E34-4F5F-A2A8-6B666E83A1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27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EA42-65C9-4295-A601-D1BE98CA2580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DAE5-8E34-4F5F-A2A8-6B666E83A1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72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EA42-65C9-4295-A601-D1BE98CA2580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DAE5-8E34-4F5F-A2A8-6B666E83A1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83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EA42-65C9-4295-A601-D1BE98CA2580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DAE5-8E34-4F5F-A2A8-6B666E83A1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83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EA42-65C9-4295-A601-D1BE98CA2580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DAE5-8E34-4F5F-A2A8-6B666E83A1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64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EA42-65C9-4295-A601-D1BE98CA2580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DAE5-8E34-4F5F-A2A8-6B666E83A1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2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AEA42-65C9-4295-A601-D1BE98CA2580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7DAE5-8E34-4F5F-A2A8-6B666E83A1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11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21" Type="http://schemas.openxmlformats.org/officeDocument/2006/relationships/image" Target="../media/image22.emf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2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gif"/><Relationship Id="rId18" Type="http://schemas.openxmlformats.org/officeDocument/2006/relationships/image" Target="../media/image16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2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gif"/><Relationship Id="rId19" Type="http://schemas.openxmlformats.org/officeDocument/2006/relationships/image" Target="../media/image17.gif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marad.bg/" TargetMode="External"/><Relationship Id="rId18" Type="http://schemas.openxmlformats.org/officeDocument/2006/relationships/hyperlink" Target="http://www.kustbevakningen.se/sv/the-swedish-coast-guard" TargetMode="External"/><Relationship Id="rId26" Type="http://schemas.openxmlformats.org/officeDocument/2006/relationships/hyperlink" Target="http://www.mtitc.government.bg/" TargetMode="External"/><Relationship Id="rId39" Type="http://schemas.openxmlformats.org/officeDocument/2006/relationships/image" Target="../media/image2.jpeg"/><Relationship Id="rId21" Type="http://schemas.openxmlformats.org/officeDocument/2006/relationships/hyperlink" Target="http://www.bmvi.de/" TargetMode="External"/><Relationship Id="rId34" Type="http://schemas.openxmlformats.org/officeDocument/2006/relationships/hyperlink" Target="http://www.apre.it/" TargetMode="External"/><Relationship Id="rId42" Type="http://schemas.openxmlformats.org/officeDocument/2006/relationships/image" Target="../media/image4.png"/><Relationship Id="rId47" Type="http://schemas.openxmlformats.org/officeDocument/2006/relationships/image" Target="../media/image9.png"/><Relationship Id="rId50" Type="http://schemas.openxmlformats.org/officeDocument/2006/relationships/image" Target="../media/image12.png"/><Relationship Id="rId55" Type="http://schemas.openxmlformats.org/officeDocument/2006/relationships/image" Target="../media/image17.gif"/><Relationship Id="rId7" Type="http://schemas.openxmlformats.org/officeDocument/2006/relationships/hyperlink" Target="http://www.agenciatributaria.es/" TargetMode="External"/><Relationship Id="rId12" Type="http://schemas.openxmlformats.org/officeDocument/2006/relationships/hyperlink" Target="http://www.guardiacivil.es/" TargetMode="External"/><Relationship Id="rId17" Type="http://schemas.openxmlformats.org/officeDocument/2006/relationships/hyperlink" Target="http://www.politiadefrontiera.ro/" TargetMode="External"/><Relationship Id="rId25" Type="http://schemas.openxmlformats.org/officeDocument/2006/relationships/hyperlink" Target="http://www.hcg.gr/" TargetMode="External"/><Relationship Id="rId33" Type="http://schemas.openxmlformats.org/officeDocument/2006/relationships/hyperlink" Target="http://www.gov.uk/government/organisations/department-for-transport" TargetMode="External"/><Relationship Id="rId38" Type="http://schemas.openxmlformats.org/officeDocument/2006/relationships/hyperlink" Target="http://www.cmcc.it/" TargetMode="External"/><Relationship Id="rId46" Type="http://schemas.openxmlformats.org/officeDocument/2006/relationships/image" Target="../media/image8.gif"/><Relationship Id="rId2" Type="http://schemas.openxmlformats.org/officeDocument/2006/relationships/hyperlink" Target="http://www.asi.it/" TargetMode="External"/><Relationship Id="rId16" Type="http://schemas.openxmlformats.org/officeDocument/2006/relationships/hyperlink" Target="http://www.satcen.europa.eu/" TargetMode="External"/><Relationship Id="rId20" Type="http://schemas.openxmlformats.org/officeDocument/2006/relationships/hyperlink" Target="http://www.raja.fi/" TargetMode="External"/><Relationship Id="rId29" Type="http://schemas.openxmlformats.org/officeDocument/2006/relationships/hyperlink" Target="http://www.sviluppoeconomico.gov.it/" TargetMode="External"/><Relationship Id="rId41" Type="http://schemas.openxmlformats.org/officeDocument/2006/relationships/image" Target="../media/image3.png"/><Relationship Id="rId54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df.gov.it/" TargetMode="External"/><Relationship Id="rId11" Type="http://schemas.openxmlformats.org/officeDocument/2006/relationships/hyperlink" Target="http://www.dgpm.mam.gov.pt/" TargetMode="External"/><Relationship Id="rId24" Type="http://schemas.openxmlformats.org/officeDocument/2006/relationships/hyperlink" Target="http://www.trafi.fi/" TargetMode="External"/><Relationship Id="rId32" Type="http://schemas.openxmlformats.org/officeDocument/2006/relationships/hyperlink" Target="http://www.ucy.ac.cy/" TargetMode="External"/><Relationship Id="rId37" Type="http://schemas.openxmlformats.org/officeDocument/2006/relationships/hyperlink" Target="http://www.wisepens.com/" TargetMode="External"/><Relationship Id="rId40" Type="http://schemas.openxmlformats.org/officeDocument/2006/relationships/image" Target="../media/image1.png"/><Relationship Id="rId45" Type="http://schemas.openxmlformats.org/officeDocument/2006/relationships/image" Target="../media/image7.png"/><Relationship Id="rId53" Type="http://schemas.openxmlformats.org/officeDocument/2006/relationships/image" Target="../media/image15.png"/><Relationship Id="rId5" Type="http://schemas.openxmlformats.org/officeDocument/2006/relationships/hyperlink" Target="http://www.nersc.no/" TargetMode="External"/><Relationship Id="rId15" Type="http://schemas.openxmlformats.org/officeDocument/2006/relationships/hyperlink" Target="http://www.demokritos.gr/" TargetMode="External"/><Relationship Id="rId23" Type="http://schemas.openxmlformats.org/officeDocument/2006/relationships/hyperlink" Target="http://www.mod.mil.gr/" TargetMode="External"/><Relationship Id="rId28" Type="http://schemas.openxmlformats.org/officeDocument/2006/relationships/hyperlink" Target="http://www.regjeringen.no/" TargetMode="External"/><Relationship Id="rId36" Type="http://schemas.openxmlformats.org/officeDocument/2006/relationships/hyperlink" Target="http://www.ingv.it/" TargetMode="External"/><Relationship Id="rId49" Type="http://schemas.openxmlformats.org/officeDocument/2006/relationships/image" Target="../media/image11.gif"/><Relationship Id="rId10" Type="http://schemas.openxmlformats.org/officeDocument/2006/relationships/hyperlink" Target="http://www.defensa.gob.es/" TargetMode="External"/><Relationship Id="rId19" Type="http://schemas.openxmlformats.org/officeDocument/2006/relationships/hyperlink" Target="http://www.puolustusvoimat.fi/en/Navy" TargetMode="External"/><Relationship Id="rId31" Type="http://schemas.openxmlformats.org/officeDocument/2006/relationships/hyperlink" Target="http://www.studiotosato.it/" TargetMode="External"/><Relationship Id="rId44" Type="http://schemas.openxmlformats.org/officeDocument/2006/relationships/image" Target="../media/image6.png"/><Relationship Id="rId52" Type="http://schemas.openxmlformats.org/officeDocument/2006/relationships/image" Target="../media/image14.png"/><Relationship Id="rId4" Type="http://schemas.openxmlformats.org/officeDocument/2006/relationships/hyperlink" Target="http://www.marina.difesa.it/" TargetMode="External"/><Relationship Id="rId9" Type="http://schemas.openxmlformats.org/officeDocument/2006/relationships/hyperlink" Target="http://www.cit.ie/" TargetMode="External"/><Relationship Id="rId14" Type="http://schemas.openxmlformats.org/officeDocument/2006/relationships/hyperlink" Target="http://www.salvamentomaritimo.es/" TargetMode="External"/><Relationship Id="rId22" Type="http://schemas.openxmlformats.org/officeDocument/2006/relationships/hyperlink" Target="http://www.liikennevirasto.fi/" TargetMode="External"/><Relationship Id="rId27" Type="http://schemas.openxmlformats.org/officeDocument/2006/relationships/hyperlink" Target="http://www.mercator-ocean.fr/" TargetMode="External"/><Relationship Id="rId30" Type="http://schemas.openxmlformats.org/officeDocument/2006/relationships/hyperlink" Target="http://www.laurea.fi/" TargetMode="External"/><Relationship Id="rId35" Type="http://schemas.openxmlformats.org/officeDocument/2006/relationships/hyperlink" Target="http://www.unilink.it/" TargetMode="External"/><Relationship Id="rId43" Type="http://schemas.openxmlformats.org/officeDocument/2006/relationships/image" Target="../media/image5.png"/><Relationship Id="rId48" Type="http://schemas.openxmlformats.org/officeDocument/2006/relationships/image" Target="../media/image10.png"/><Relationship Id="rId56" Type="http://schemas.openxmlformats.org/officeDocument/2006/relationships/image" Target="../media/image18.png"/><Relationship Id="rId8" Type="http://schemas.openxmlformats.org/officeDocument/2006/relationships/hyperlink" Target="http://www.guardiacostiera.gov.it/" TargetMode="External"/><Relationship Id="rId51" Type="http://schemas.openxmlformats.org/officeDocument/2006/relationships/image" Target="../media/image13.png"/><Relationship Id="rId3" Type="http://schemas.openxmlformats.org/officeDocument/2006/relationships/hyperlink" Target="http://www.dmi.dk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2.jpeg"/><Relationship Id="rId16" Type="http://schemas.openxmlformats.org/officeDocument/2006/relationships/image" Target="../media/image15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2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2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55338" y="1349173"/>
            <a:ext cx="85192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sz="360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EUCISE2020 TAG Presentation</a:t>
            </a:r>
            <a:endParaRPr lang="it-IT" sz="3600" dirty="0" smtClean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C. Matarazzi, ASI, Project Coordinator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Bruxelles, 17/06/2016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Immagine 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nettore 1 3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2639616" y="260649"/>
            <a:ext cx="7244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b="1" dirty="0" smtClean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Project Presentation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Century Gothic" pitchFamily="34" charset="0"/>
              <a:cs typeface="Times New Roman" pitchFamily="18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8" name="CasellaDiTesto 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9" name="Immagine 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uppo 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11" name="Immagine 1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Immagine 1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Immagine 1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Immagine 1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Immagine 1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Immagine 1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Immagine 1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Immagine 1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Immagine 1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Immagine 2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Immagine 2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Immagine 2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Immagine 2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94457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05017" y="826193"/>
            <a:ext cx="10074183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During </a:t>
            </a:r>
            <a:r>
              <a:rPr lang="en-US" sz="21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Phase 2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, partners participating in the demonstration, </a:t>
            </a:r>
            <a:r>
              <a:rPr lang="en-US" sz="21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will procure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nationally</a:t>
            </a:r>
            <a:r>
              <a:rPr lang="en-US" sz="21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the research services needed to develop the </a:t>
            </a:r>
            <a:r>
              <a:rPr lang="en-US" sz="21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national interfaces 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to the CISE common platform, in time for the planned demonstrations.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EUCISE2020 </a:t>
            </a: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will </a:t>
            </a:r>
            <a:r>
              <a:rPr lang="en-US" sz="21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demonstrate the CISE capabilities both at the different basins level, and a global European scale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, through a series of demonstrations planned in the last six months of Phase 2. Operational testing of the developed network environment should last </a:t>
            </a:r>
            <a:r>
              <a:rPr lang="en-US" sz="21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at least 6 months.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S</a:t>
            </a:r>
            <a:r>
              <a:rPr lang="en-US" sz="21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tatistical </a:t>
            </a:r>
            <a:r>
              <a:rPr lang="en-US" sz="21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data on the costs and benefits of the developed solution and of the information exchanged 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will be collected and made available for the subsequent assessment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In </a:t>
            </a: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the final 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evaluation phase (</a:t>
            </a:r>
            <a:r>
              <a:rPr lang="en-US" sz="21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Phase 3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- Ex-Post Assessment (CSA</a:t>
            </a: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)), 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the EUCISE2020 Consortium will conduct a thorough </a:t>
            </a:r>
            <a:r>
              <a:rPr lang="en-US" sz="21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assessment of the solution performances, and of the cost-benefit ratio of the alternative architectures 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tested in Phase </a:t>
            </a: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2. EUCISE2020 will issues a 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set of </a:t>
            </a: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recommendations concerning the management of </a:t>
            </a:r>
            <a:r>
              <a:rPr lang="en-US" sz="210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the EUCISE2020 infrastructure </a:t>
            </a: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and the future governance of the joint enterprise. </a:t>
            </a:r>
            <a:endParaRPr lang="en-US" sz="2100" dirty="0">
              <a:solidFill>
                <a:schemeClr val="tx2">
                  <a:lumMod val="50000"/>
                </a:schemeClr>
              </a:solidFill>
              <a:latin typeface="Century Gothic" pitchFamily="34" charset="0"/>
              <a:cs typeface="Times New Roman" pitchFamily="18" charset="0"/>
            </a:endParaRPr>
          </a:p>
        </p:txBody>
      </p:sp>
      <p:pic>
        <p:nvPicPr>
          <p:cNvPr id="3" name="Immagine 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nettore 1 3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o 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8" name="CasellaDiTesto 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</a:t>
              </a:r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funding from the European Union’s seventh framework programme under grant agreement no: 608385</a:t>
              </a:r>
            </a:p>
          </p:txBody>
        </p:sp>
        <p:pic>
          <p:nvPicPr>
            <p:cNvPr id="9" name="Immagine 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uppo 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11" name="Immagine 1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Immagine 1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Immagine 1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Immagine 1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Immagine 1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Immagine 1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Immagine 1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Immagine 1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Immagine 1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Immagine 2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Immagine 2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Immagine 2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Immagine 2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6" name="Rettangolo 25"/>
          <p:cNvSpPr/>
          <p:nvPr/>
        </p:nvSpPr>
        <p:spPr>
          <a:xfrm>
            <a:off x="2639616" y="260649"/>
            <a:ext cx="7167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b="1" dirty="0" smtClean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Phases 2 and 3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6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6902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Common EU Tender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703512" y="3861048"/>
            <a:ext cx="878497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entury Gothic" panose="020B0502020202020204" pitchFamily="34" charset="0"/>
              </a:rPr>
              <a:t>From the </a:t>
            </a:r>
            <a:r>
              <a:rPr lang="it-IT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point</a:t>
            </a:r>
            <a:r>
              <a:rPr lang="it-IT" dirty="0">
                <a:solidFill>
                  <a:srgbClr val="002060"/>
                </a:solidFill>
                <a:latin typeface="Century Gothic" panose="020B0502020202020204" pitchFamily="34" charset="0"/>
              </a:rPr>
              <a:t> of </a:t>
            </a:r>
            <a:r>
              <a:rPr lang="it-IT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view</a:t>
            </a:r>
            <a:r>
              <a:rPr lang="it-IT" dirty="0">
                <a:solidFill>
                  <a:srgbClr val="002060"/>
                </a:solidFill>
                <a:latin typeface="Century Gothic" panose="020B0502020202020204" pitchFamily="34" charset="0"/>
              </a:rPr>
              <a:t> of the </a:t>
            </a:r>
            <a:r>
              <a:rPr lang="it-IT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tenderers</a:t>
            </a:r>
            <a:r>
              <a:rPr lang="it-IT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it-IT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selection</a:t>
            </a:r>
            <a:r>
              <a:rPr lang="it-IT" dirty="0">
                <a:solidFill>
                  <a:srgbClr val="002060"/>
                </a:solidFill>
                <a:latin typeface="Century Gothic" panose="020B0502020202020204" pitchFamily="34" charset="0"/>
              </a:rPr>
              <a:t> in </a:t>
            </a:r>
            <a:r>
              <a:rPr lang="it-IT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two</a:t>
            </a:r>
            <a:r>
              <a:rPr lang="it-IT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phases</a:t>
            </a:r>
            <a:r>
              <a:rPr lang="it-IT" dirty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>
              <a:spcBef>
                <a:spcPts val="200"/>
              </a:spcBef>
              <a:buFont typeface="Symbol" panose="05050102010706020507" pitchFamily="18" charset="2"/>
              <a:buChar char="-"/>
              <a:defRPr/>
            </a:pPr>
            <a:r>
              <a:rPr lang="it-IT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Phase</a:t>
            </a:r>
            <a:r>
              <a:rPr lang="it-IT" dirty="0">
                <a:solidFill>
                  <a:srgbClr val="002060"/>
                </a:solidFill>
                <a:latin typeface="Century Gothic" panose="020B0502020202020204" pitchFamily="34" charset="0"/>
              </a:rPr>
              <a:t> 1: </a:t>
            </a:r>
            <a:r>
              <a:rPr lang="it-IT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submission</a:t>
            </a:r>
            <a:r>
              <a:rPr lang="it-IT" dirty="0">
                <a:solidFill>
                  <a:srgbClr val="002060"/>
                </a:solidFill>
                <a:latin typeface="Century Gothic" panose="020B0502020202020204" pitchFamily="34" charset="0"/>
              </a:rPr>
              <a:t> of </a:t>
            </a:r>
            <a:r>
              <a:rPr lang="it-IT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candidatures</a:t>
            </a:r>
            <a:endParaRPr lang="it-IT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200"/>
              </a:spcBef>
              <a:buFont typeface="Symbol" panose="05050102010706020507" pitchFamily="18" charset="2"/>
              <a:buChar char="-"/>
              <a:defRPr/>
            </a:pPr>
            <a:r>
              <a:rPr lang="it-IT" dirty="0" err="1">
                <a:solidFill>
                  <a:schemeClr val="tx2"/>
                </a:solidFill>
                <a:latin typeface="Century Gothic" pitchFamily="34" charset="0"/>
              </a:rPr>
              <a:t>Publication</a:t>
            </a:r>
            <a:r>
              <a:rPr lang="it-IT" dirty="0">
                <a:solidFill>
                  <a:schemeClr val="tx2"/>
                </a:solidFill>
                <a:latin typeface="Century Gothic" pitchFamily="34" charset="0"/>
              </a:rPr>
              <a:t> on the OJ</a:t>
            </a:r>
          </a:p>
          <a:p>
            <a:pPr marL="742950" lvl="1" indent="-285750">
              <a:spcBef>
                <a:spcPts val="200"/>
              </a:spcBef>
              <a:buFont typeface="Symbol" panose="05050102010706020507" pitchFamily="18" charset="2"/>
              <a:buChar char="-"/>
              <a:defRPr/>
            </a:pPr>
            <a:r>
              <a:rPr lang="it-IT" dirty="0" err="1">
                <a:solidFill>
                  <a:schemeClr val="tx2"/>
                </a:solidFill>
                <a:latin typeface="Century Gothic" pitchFamily="34" charset="0"/>
              </a:rPr>
              <a:t>Prequalification</a:t>
            </a:r>
            <a:r>
              <a:rPr lang="it-IT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it-IT" dirty="0" err="1">
                <a:solidFill>
                  <a:schemeClr val="tx2"/>
                </a:solidFill>
                <a:latin typeface="Century Gothic" pitchFamily="34" charset="0"/>
              </a:rPr>
              <a:t>criteria</a:t>
            </a:r>
            <a:r>
              <a:rPr lang="it-IT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it-IT" dirty="0" err="1">
                <a:solidFill>
                  <a:schemeClr val="tx2"/>
                </a:solidFill>
                <a:latin typeface="Century Gothic" pitchFamily="34" charset="0"/>
              </a:rPr>
              <a:t>based</a:t>
            </a:r>
            <a:r>
              <a:rPr lang="it-IT" dirty="0">
                <a:solidFill>
                  <a:schemeClr val="tx2"/>
                </a:solidFill>
                <a:latin typeface="Century Gothic" pitchFamily="34" charset="0"/>
              </a:rPr>
              <a:t> on </a:t>
            </a:r>
            <a:r>
              <a:rPr lang="it-IT" dirty="0" err="1">
                <a:solidFill>
                  <a:schemeClr val="tx2"/>
                </a:solidFill>
                <a:latin typeface="Century Gothic" pitchFamily="34" charset="0"/>
              </a:rPr>
              <a:t>administrative</a:t>
            </a:r>
            <a:r>
              <a:rPr lang="it-IT" dirty="0">
                <a:solidFill>
                  <a:schemeClr val="tx2"/>
                </a:solidFill>
                <a:latin typeface="Century Gothic" pitchFamily="34" charset="0"/>
              </a:rPr>
              <a:t>, </a:t>
            </a:r>
            <a:r>
              <a:rPr lang="it-IT" dirty="0" err="1">
                <a:solidFill>
                  <a:schemeClr val="tx2"/>
                </a:solidFill>
                <a:latin typeface="Century Gothic" pitchFamily="34" charset="0"/>
              </a:rPr>
              <a:t>financial</a:t>
            </a:r>
            <a:r>
              <a:rPr lang="it-IT" dirty="0">
                <a:solidFill>
                  <a:schemeClr val="tx2"/>
                </a:solidFill>
                <a:latin typeface="Century Gothic" pitchFamily="34" charset="0"/>
              </a:rPr>
              <a:t>  and </a:t>
            </a:r>
            <a:r>
              <a:rPr lang="it-IT" dirty="0" err="1">
                <a:solidFill>
                  <a:schemeClr val="tx2"/>
                </a:solidFill>
                <a:latin typeface="Century Gothic" pitchFamily="34" charset="0"/>
              </a:rPr>
              <a:t>technical</a:t>
            </a:r>
            <a:r>
              <a:rPr lang="it-IT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it-IT" dirty="0" err="1">
                <a:solidFill>
                  <a:schemeClr val="tx2"/>
                </a:solidFill>
                <a:latin typeface="Century Gothic" pitchFamily="34" charset="0"/>
              </a:rPr>
              <a:t>capabilities</a:t>
            </a:r>
            <a:endParaRPr lang="it-IT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Symbol" panose="05050102010706020507" pitchFamily="18" charset="2"/>
              <a:buChar char="-"/>
            </a:pPr>
            <a:r>
              <a:rPr lang="it-IT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Phase</a:t>
            </a:r>
            <a:r>
              <a:rPr lang="it-IT" dirty="0">
                <a:solidFill>
                  <a:srgbClr val="002060"/>
                </a:solidFill>
                <a:latin typeface="Century Gothic" panose="020B0502020202020204" pitchFamily="34" charset="0"/>
              </a:rPr>
              <a:t> 2: </a:t>
            </a:r>
            <a:r>
              <a:rPr lang="it-IT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submission</a:t>
            </a:r>
            <a:r>
              <a:rPr lang="it-IT" dirty="0">
                <a:solidFill>
                  <a:srgbClr val="002060"/>
                </a:solidFill>
                <a:latin typeface="Century Gothic" panose="020B0502020202020204" pitchFamily="34" charset="0"/>
              </a:rPr>
              <a:t> of </a:t>
            </a:r>
            <a:r>
              <a:rPr lang="it-IT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offers</a:t>
            </a:r>
            <a:endParaRPr lang="it-IT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endParaRPr lang="it-IT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9" name="Diagramma 1"/>
          <p:cNvGrpSpPr/>
          <p:nvPr/>
        </p:nvGrpSpPr>
        <p:grpSpPr>
          <a:xfrm>
            <a:off x="1631504" y="1708759"/>
            <a:ext cx="8975536" cy="1468049"/>
            <a:chOff x="-115111" y="4154"/>
            <a:chExt cx="6782128" cy="766986"/>
          </a:xfrm>
        </p:grpSpPr>
        <p:sp>
          <p:nvSpPr>
            <p:cNvPr id="30" name="Figura a mano libera 29"/>
            <p:cNvSpPr/>
            <p:nvPr/>
          </p:nvSpPr>
          <p:spPr>
            <a:xfrm>
              <a:off x="-115111" y="7781"/>
              <a:ext cx="1418240" cy="76335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15701"/>
                <a:gd name="f7" fmla="val 574505"/>
                <a:gd name="f8" fmla="val 828449"/>
                <a:gd name="f9" fmla="val 287253"/>
                <a:gd name="f10" fmla="+- 0 0 -90"/>
                <a:gd name="f11" fmla="*/ f3 1 1115701"/>
                <a:gd name="f12" fmla="*/ f4 1 574505"/>
                <a:gd name="f13" fmla="+- f7 0 f5"/>
                <a:gd name="f14" fmla="+- f6 0 f5"/>
                <a:gd name="f15" fmla="*/ f10 f0 1"/>
                <a:gd name="f16" fmla="*/ f14 1 1115701"/>
                <a:gd name="f17" fmla="*/ f13 1 574505"/>
                <a:gd name="f18" fmla="*/ 0 f14 1"/>
                <a:gd name="f19" fmla="*/ 0 f13 1"/>
                <a:gd name="f20" fmla="*/ 828449 f14 1"/>
                <a:gd name="f21" fmla="*/ 1115701 f14 1"/>
                <a:gd name="f22" fmla="*/ 287253 f13 1"/>
                <a:gd name="f23" fmla="*/ 574505 f13 1"/>
                <a:gd name="f24" fmla="*/ 287253 f14 1"/>
                <a:gd name="f25" fmla="*/ f15 1 f2"/>
                <a:gd name="f26" fmla="*/ f18 1 1115701"/>
                <a:gd name="f27" fmla="*/ f19 1 574505"/>
                <a:gd name="f28" fmla="*/ f20 1 1115701"/>
                <a:gd name="f29" fmla="*/ f21 1 1115701"/>
                <a:gd name="f30" fmla="*/ f22 1 574505"/>
                <a:gd name="f31" fmla="*/ f23 1 574505"/>
                <a:gd name="f32" fmla="*/ f24 1 1115701"/>
                <a:gd name="f33" fmla="*/ f5 1 f16"/>
                <a:gd name="f34" fmla="*/ f6 1 f16"/>
                <a:gd name="f35" fmla="*/ f5 1 f17"/>
                <a:gd name="f36" fmla="*/ f7 1 f17"/>
                <a:gd name="f37" fmla="+- f25 0 f1"/>
                <a:gd name="f38" fmla="*/ f26 1 f16"/>
                <a:gd name="f39" fmla="*/ f27 1 f17"/>
                <a:gd name="f40" fmla="*/ f28 1 f16"/>
                <a:gd name="f41" fmla="*/ f29 1 f16"/>
                <a:gd name="f42" fmla="*/ f30 1 f17"/>
                <a:gd name="f43" fmla="*/ f31 1 f17"/>
                <a:gd name="f44" fmla="*/ f32 1 f16"/>
                <a:gd name="f45" fmla="*/ f33 f11 1"/>
                <a:gd name="f46" fmla="*/ f34 f11 1"/>
                <a:gd name="f47" fmla="*/ f36 f12 1"/>
                <a:gd name="f48" fmla="*/ f35 f12 1"/>
                <a:gd name="f49" fmla="*/ f38 f11 1"/>
                <a:gd name="f50" fmla="*/ f39 f12 1"/>
                <a:gd name="f51" fmla="*/ f40 f11 1"/>
                <a:gd name="f52" fmla="*/ f41 f11 1"/>
                <a:gd name="f53" fmla="*/ f42 f12 1"/>
                <a:gd name="f54" fmla="*/ f43 f12 1"/>
                <a:gd name="f55" fmla="*/ f44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49" y="f50"/>
                </a:cxn>
                <a:cxn ang="f37">
                  <a:pos x="f51" y="f50"/>
                </a:cxn>
                <a:cxn ang="f37">
                  <a:pos x="f52" y="f53"/>
                </a:cxn>
                <a:cxn ang="f37">
                  <a:pos x="f51" y="f54"/>
                </a:cxn>
                <a:cxn ang="f37">
                  <a:pos x="f49" y="f54"/>
                </a:cxn>
                <a:cxn ang="f37">
                  <a:pos x="f55" y="f53"/>
                </a:cxn>
                <a:cxn ang="f37">
                  <a:pos x="f49" y="f50"/>
                </a:cxn>
              </a:cxnLst>
              <a:rect l="f45" t="f48" r="f46" b="f47"/>
              <a:pathLst>
                <a:path w="1115701" h="574505">
                  <a:moveTo>
                    <a:pt x="f5" y="f5"/>
                  </a:moveTo>
                  <a:lnTo>
                    <a:pt x="f8" y="f5"/>
                  </a:lnTo>
                  <a:lnTo>
                    <a:pt x="f6" y="f9"/>
                  </a:lnTo>
                  <a:lnTo>
                    <a:pt x="f8" y="f7"/>
                  </a:lnTo>
                  <a:lnTo>
                    <a:pt x="f5" y="f7"/>
                  </a:lnTo>
                  <a:lnTo>
                    <a:pt x="f9" y="f9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315257" tIns="9336" rIns="296585" bIns="9336" anchor="ctr" anchorCtr="1" compatLnSpc="0"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300"/>
                </a:spcAft>
              </a:pPr>
              <a:r>
                <a:rPr lang="en-GB" sz="1400" b="1" kern="150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Procurement Strategy and Plan</a:t>
              </a:r>
              <a:endParaRPr lang="it-IT" sz="2400" b="1" spc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Figura a mano libera 30"/>
            <p:cNvSpPr/>
            <p:nvPr/>
          </p:nvSpPr>
          <p:spPr>
            <a:xfrm>
              <a:off x="943913" y="7781"/>
              <a:ext cx="1434953" cy="76335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15701"/>
                <a:gd name="f7" fmla="val 574505"/>
                <a:gd name="f8" fmla="val 828449"/>
                <a:gd name="f9" fmla="val 287253"/>
                <a:gd name="f10" fmla="+- 0 0 -90"/>
                <a:gd name="f11" fmla="*/ f3 1 1115701"/>
                <a:gd name="f12" fmla="*/ f4 1 574505"/>
                <a:gd name="f13" fmla="+- f7 0 f5"/>
                <a:gd name="f14" fmla="+- f6 0 f5"/>
                <a:gd name="f15" fmla="*/ f10 f0 1"/>
                <a:gd name="f16" fmla="*/ f14 1 1115701"/>
                <a:gd name="f17" fmla="*/ f13 1 574505"/>
                <a:gd name="f18" fmla="*/ 0 f14 1"/>
                <a:gd name="f19" fmla="*/ 0 f13 1"/>
                <a:gd name="f20" fmla="*/ 828449 f14 1"/>
                <a:gd name="f21" fmla="*/ 1115701 f14 1"/>
                <a:gd name="f22" fmla="*/ 287253 f13 1"/>
                <a:gd name="f23" fmla="*/ 574505 f13 1"/>
                <a:gd name="f24" fmla="*/ 287253 f14 1"/>
                <a:gd name="f25" fmla="*/ f15 1 f2"/>
                <a:gd name="f26" fmla="*/ f18 1 1115701"/>
                <a:gd name="f27" fmla="*/ f19 1 574505"/>
                <a:gd name="f28" fmla="*/ f20 1 1115701"/>
                <a:gd name="f29" fmla="*/ f21 1 1115701"/>
                <a:gd name="f30" fmla="*/ f22 1 574505"/>
                <a:gd name="f31" fmla="*/ f23 1 574505"/>
                <a:gd name="f32" fmla="*/ f24 1 1115701"/>
                <a:gd name="f33" fmla="*/ f5 1 f16"/>
                <a:gd name="f34" fmla="*/ f6 1 f16"/>
                <a:gd name="f35" fmla="*/ f5 1 f17"/>
                <a:gd name="f36" fmla="*/ f7 1 f17"/>
                <a:gd name="f37" fmla="+- f25 0 f1"/>
                <a:gd name="f38" fmla="*/ f26 1 f16"/>
                <a:gd name="f39" fmla="*/ f27 1 f17"/>
                <a:gd name="f40" fmla="*/ f28 1 f16"/>
                <a:gd name="f41" fmla="*/ f29 1 f16"/>
                <a:gd name="f42" fmla="*/ f30 1 f17"/>
                <a:gd name="f43" fmla="*/ f31 1 f17"/>
                <a:gd name="f44" fmla="*/ f32 1 f16"/>
                <a:gd name="f45" fmla="*/ f33 f11 1"/>
                <a:gd name="f46" fmla="*/ f34 f11 1"/>
                <a:gd name="f47" fmla="*/ f36 f12 1"/>
                <a:gd name="f48" fmla="*/ f35 f12 1"/>
                <a:gd name="f49" fmla="*/ f38 f11 1"/>
                <a:gd name="f50" fmla="*/ f39 f12 1"/>
                <a:gd name="f51" fmla="*/ f40 f11 1"/>
                <a:gd name="f52" fmla="*/ f41 f11 1"/>
                <a:gd name="f53" fmla="*/ f42 f12 1"/>
                <a:gd name="f54" fmla="*/ f43 f12 1"/>
                <a:gd name="f55" fmla="*/ f44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49" y="f50"/>
                </a:cxn>
                <a:cxn ang="f37">
                  <a:pos x="f51" y="f50"/>
                </a:cxn>
                <a:cxn ang="f37">
                  <a:pos x="f52" y="f53"/>
                </a:cxn>
                <a:cxn ang="f37">
                  <a:pos x="f51" y="f54"/>
                </a:cxn>
                <a:cxn ang="f37">
                  <a:pos x="f49" y="f54"/>
                </a:cxn>
                <a:cxn ang="f37">
                  <a:pos x="f55" y="f53"/>
                </a:cxn>
                <a:cxn ang="f37">
                  <a:pos x="f49" y="f50"/>
                </a:cxn>
              </a:cxnLst>
              <a:rect l="f45" t="f48" r="f46" b="f47"/>
              <a:pathLst>
                <a:path w="1115701" h="574505">
                  <a:moveTo>
                    <a:pt x="f5" y="f5"/>
                  </a:moveTo>
                  <a:lnTo>
                    <a:pt x="f8" y="f5"/>
                  </a:lnTo>
                  <a:lnTo>
                    <a:pt x="f6" y="f9"/>
                  </a:lnTo>
                  <a:lnTo>
                    <a:pt x="f8" y="f7"/>
                  </a:lnTo>
                  <a:lnTo>
                    <a:pt x="f5" y="f7"/>
                  </a:lnTo>
                  <a:lnTo>
                    <a:pt x="f9" y="f9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315257" tIns="9336" rIns="296585" bIns="9336" anchor="ctr" anchorCtr="1" compatLnSpc="0"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300"/>
                </a:spcAft>
              </a:pPr>
              <a:r>
                <a:rPr lang="en-GB" sz="1400" b="1" kern="150" spc="10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Preparing the Procurement</a:t>
              </a:r>
              <a:endParaRPr lang="it-IT" sz="2400" b="1" spc="1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Figura a mano libera 31"/>
            <p:cNvSpPr/>
            <p:nvPr/>
          </p:nvSpPr>
          <p:spPr>
            <a:xfrm>
              <a:off x="2018285" y="7781"/>
              <a:ext cx="1427575" cy="76335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15701"/>
                <a:gd name="f7" fmla="val 574505"/>
                <a:gd name="f8" fmla="val 828449"/>
                <a:gd name="f9" fmla="val 287253"/>
                <a:gd name="f10" fmla="+- 0 0 -90"/>
                <a:gd name="f11" fmla="*/ f3 1 1115701"/>
                <a:gd name="f12" fmla="*/ f4 1 574505"/>
                <a:gd name="f13" fmla="+- f7 0 f5"/>
                <a:gd name="f14" fmla="+- f6 0 f5"/>
                <a:gd name="f15" fmla="*/ f10 f0 1"/>
                <a:gd name="f16" fmla="*/ f14 1 1115701"/>
                <a:gd name="f17" fmla="*/ f13 1 574505"/>
                <a:gd name="f18" fmla="*/ 0 f14 1"/>
                <a:gd name="f19" fmla="*/ 0 f13 1"/>
                <a:gd name="f20" fmla="*/ 828449 f14 1"/>
                <a:gd name="f21" fmla="*/ 1115701 f14 1"/>
                <a:gd name="f22" fmla="*/ 287253 f13 1"/>
                <a:gd name="f23" fmla="*/ 574505 f13 1"/>
                <a:gd name="f24" fmla="*/ 287253 f14 1"/>
                <a:gd name="f25" fmla="*/ f15 1 f2"/>
                <a:gd name="f26" fmla="*/ f18 1 1115701"/>
                <a:gd name="f27" fmla="*/ f19 1 574505"/>
                <a:gd name="f28" fmla="*/ f20 1 1115701"/>
                <a:gd name="f29" fmla="*/ f21 1 1115701"/>
                <a:gd name="f30" fmla="*/ f22 1 574505"/>
                <a:gd name="f31" fmla="*/ f23 1 574505"/>
                <a:gd name="f32" fmla="*/ f24 1 1115701"/>
                <a:gd name="f33" fmla="*/ f5 1 f16"/>
                <a:gd name="f34" fmla="*/ f6 1 f16"/>
                <a:gd name="f35" fmla="*/ f5 1 f17"/>
                <a:gd name="f36" fmla="*/ f7 1 f17"/>
                <a:gd name="f37" fmla="+- f25 0 f1"/>
                <a:gd name="f38" fmla="*/ f26 1 f16"/>
                <a:gd name="f39" fmla="*/ f27 1 f17"/>
                <a:gd name="f40" fmla="*/ f28 1 f16"/>
                <a:gd name="f41" fmla="*/ f29 1 f16"/>
                <a:gd name="f42" fmla="*/ f30 1 f17"/>
                <a:gd name="f43" fmla="*/ f31 1 f17"/>
                <a:gd name="f44" fmla="*/ f32 1 f16"/>
                <a:gd name="f45" fmla="*/ f33 f11 1"/>
                <a:gd name="f46" fmla="*/ f34 f11 1"/>
                <a:gd name="f47" fmla="*/ f36 f12 1"/>
                <a:gd name="f48" fmla="*/ f35 f12 1"/>
                <a:gd name="f49" fmla="*/ f38 f11 1"/>
                <a:gd name="f50" fmla="*/ f39 f12 1"/>
                <a:gd name="f51" fmla="*/ f40 f11 1"/>
                <a:gd name="f52" fmla="*/ f41 f11 1"/>
                <a:gd name="f53" fmla="*/ f42 f12 1"/>
                <a:gd name="f54" fmla="*/ f43 f12 1"/>
                <a:gd name="f55" fmla="*/ f44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49" y="f50"/>
                </a:cxn>
                <a:cxn ang="f37">
                  <a:pos x="f51" y="f50"/>
                </a:cxn>
                <a:cxn ang="f37">
                  <a:pos x="f52" y="f53"/>
                </a:cxn>
                <a:cxn ang="f37">
                  <a:pos x="f51" y="f54"/>
                </a:cxn>
                <a:cxn ang="f37">
                  <a:pos x="f49" y="f54"/>
                </a:cxn>
                <a:cxn ang="f37">
                  <a:pos x="f55" y="f53"/>
                </a:cxn>
                <a:cxn ang="f37">
                  <a:pos x="f49" y="f50"/>
                </a:cxn>
              </a:cxnLst>
              <a:rect l="f45" t="f48" r="f46" b="f47"/>
              <a:pathLst>
                <a:path w="1115701" h="574505">
                  <a:moveTo>
                    <a:pt x="f5" y="f5"/>
                  </a:moveTo>
                  <a:lnTo>
                    <a:pt x="f8" y="f5"/>
                  </a:lnTo>
                  <a:lnTo>
                    <a:pt x="f6" y="f9"/>
                  </a:lnTo>
                  <a:lnTo>
                    <a:pt x="f8" y="f7"/>
                  </a:lnTo>
                  <a:lnTo>
                    <a:pt x="f5" y="f7"/>
                  </a:lnTo>
                  <a:lnTo>
                    <a:pt x="f9" y="f9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315257" tIns="9336" rIns="296585" bIns="9336" anchor="ctr" anchorCtr="1" compatLnSpc="0"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300"/>
                </a:spcAft>
              </a:pPr>
              <a:r>
                <a:rPr lang="en-GB" sz="1400" b="1" kern="150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Launching the Tender Procedure</a:t>
              </a:r>
              <a:endParaRPr lang="it-IT" sz="2400" b="1" spc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Figura a mano libera 32"/>
            <p:cNvSpPr/>
            <p:nvPr/>
          </p:nvSpPr>
          <p:spPr>
            <a:xfrm>
              <a:off x="3061961" y="7772"/>
              <a:ext cx="1520918" cy="76335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15701"/>
                <a:gd name="f7" fmla="val 574505"/>
                <a:gd name="f8" fmla="val 828449"/>
                <a:gd name="f9" fmla="val 287253"/>
                <a:gd name="f10" fmla="+- 0 0 -90"/>
                <a:gd name="f11" fmla="*/ f3 1 1115701"/>
                <a:gd name="f12" fmla="*/ f4 1 574505"/>
                <a:gd name="f13" fmla="+- f7 0 f5"/>
                <a:gd name="f14" fmla="+- f6 0 f5"/>
                <a:gd name="f15" fmla="*/ f10 f0 1"/>
                <a:gd name="f16" fmla="*/ f14 1 1115701"/>
                <a:gd name="f17" fmla="*/ f13 1 574505"/>
                <a:gd name="f18" fmla="*/ 0 f14 1"/>
                <a:gd name="f19" fmla="*/ 0 f13 1"/>
                <a:gd name="f20" fmla="*/ 828449 f14 1"/>
                <a:gd name="f21" fmla="*/ 1115701 f14 1"/>
                <a:gd name="f22" fmla="*/ 287253 f13 1"/>
                <a:gd name="f23" fmla="*/ 574505 f13 1"/>
                <a:gd name="f24" fmla="*/ 287253 f14 1"/>
                <a:gd name="f25" fmla="*/ f15 1 f2"/>
                <a:gd name="f26" fmla="*/ f18 1 1115701"/>
                <a:gd name="f27" fmla="*/ f19 1 574505"/>
                <a:gd name="f28" fmla="*/ f20 1 1115701"/>
                <a:gd name="f29" fmla="*/ f21 1 1115701"/>
                <a:gd name="f30" fmla="*/ f22 1 574505"/>
                <a:gd name="f31" fmla="*/ f23 1 574505"/>
                <a:gd name="f32" fmla="*/ f24 1 1115701"/>
                <a:gd name="f33" fmla="*/ f5 1 f16"/>
                <a:gd name="f34" fmla="*/ f6 1 f16"/>
                <a:gd name="f35" fmla="*/ f5 1 f17"/>
                <a:gd name="f36" fmla="*/ f7 1 f17"/>
                <a:gd name="f37" fmla="+- f25 0 f1"/>
                <a:gd name="f38" fmla="*/ f26 1 f16"/>
                <a:gd name="f39" fmla="*/ f27 1 f17"/>
                <a:gd name="f40" fmla="*/ f28 1 f16"/>
                <a:gd name="f41" fmla="*/ f29 1 f16"/>
                <a:gd name="f42" fmla="*/ f30 1 f17"/>
                <a:gd name="f43" fmla="*/ f31 1 f17"/>
                <a:gd name="f44" fmla="*/ f32 1 f16"/>
                <a:gd name="f45" fmla="*/ f33 f11 1"/>
                <a:gd name="f46" fmla="*/ f34 f11 1"/>
                <a:gd name="f47" fmla="*/ f36 f12 1"/>
                <a:gd name="f48" fmla="*/ f35 f12 1"/>
                <a:gd name="f49" fmla="*/ f38 f11 1"/>
                <a:gd name="f50" fmla="*/ f39 f12 1"/>
                <a:gd name="f51" fmla="*/ f40 f11 1"/>
                <a:gd name="f52" fmla="*/ f41 f11 1"/>
                <a:gd name="f53" fmla="*/ f42 f12 1"/>
                <a:gd name="f54" fmla="*/ f43 f12 1"/>
                <a:gd name="f55" fmla="*/ f44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49" y="f50"/>
                </a:cxn>
                <a:cxn ang="f37">
                  <a:pos x="f51" y="f50"/>
                </a:cxn>
                <a:cxn ang="f37">
                  <a:pos x="f52" y="f53"/>
                </a:cxn>
                <a:cxn ang="f37">
                  <a:pos x="f51" y="f54"/>
                </a:cxn>
                <a:cxn ang="f37">
                  <a:pos x="f49" y="f54"/>
                </a:cxn>
                <a:cxn ang="f37">
                  <a:pos x="f55" y="f53"/>
                </a:cxn>
                <a:cxn ang="f37">
                  <a:pos x="f49" y="f50"/>
                </a:cxn>
              </a:cxnLst>
              <a:rect l="f45" t="f48" r="f46" b="f47"/>
              <a:pathLst>
                <a:path w="1115701" h="574505">
                  <a:moveTo>
                    <a:pt x="f5" y="f5"/>
                  </a:moveTo>
                  <a:lnTo>
                    <a:pt x="f8" y="f5"/>
                  </a:lnTo>
                  <a:lnTo>
                    <a:pt x="f6" y="f9"/>
                  </a:lnTo>
                  <a:lnTo>
                    <a:pt x="f8" y="f7"/>
                  </a:lnTo>
                  <a:lnTo>
                    <a:pt x="f5" y="f7"/>
                  </a:lnTo>
                  <a:lnTo>
                    <a:pt x="f9" y="f9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315257" tIns="9336" rIns="296585" bIns="9336" anchor="ctr" anchorCtr="1" compatLnSpc="0"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300"/>
                </a:spcAft>
              </a:pPr>
              <a:r>
                <a:rPr lang="en-GB" sz="1400" b="1" kern="150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Tenderers Selection</a:t>
              </a:r>
              <a:endParaRPr lang="it-IT" sz="2400" b="1" spc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Figura a mano libera 33"/>
            <p:cNvSpPr/>
            <p:nvPr/>
          </p:nvSpPr>
          <p:spPr>
            <a:xfrm>
              <a:off x="4205400" y="7772"/>
              <a:ext cx="1319943" cy="7521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15701"/>
                <a:gd name="f7" fmla="val 586229"/>
                <a:gd name="f8" fmla="val 822587"/>
                <a:gd name="f9" fmla="val 293115"/>
                <a:gd name="f10" fmla="+- 0 0 -90"/>
                <a:gd name="f11" fmla="*/ f3 1 1115701"/>
                <a:gd name="f12" fmla="*/ f4 1 586229"/>
                <a:gd name="f13" fmla="+- f7 0 f5"/>
                <a:gd name="f14" fmla="+- f6 0 f5"/>
                <a:gd name="f15" fmla="*/ f10 f0 1"/>
                <a:gd name="f16" fmla="*/ f14 1 1115701"/>
                <a:gd name="f17" fmla="*/ f13 1 586229"/>
                <a:gd name="f18" fmla="*/ 0 f14 1"/>
                <a:gd name="f19" fmla="*/ 0 f13 1"/>
                <a:gd name="f20" fmla="*/ 822587 f14 1"/>
                <a:gd name="f21" fmla="*/ 1115701 f14 1"/>
                <a:gd name="f22" fmla="*/ 293115 f13 1"/>
                <a:gd name="f23" fmla="*/ 586229 f13 1"/>
                <a:gd name="f24" fmla="*/ 293115 f14 1"/>
                <a:gd name="f25" fmla="*/ f15 1 f2"/>
                <a:gd name="f26" fmla="*/ f18 1 1115701"/>
                <a:gd name="f27" fmla="*/ f19 1 586229"/>
                <a:gd name="f28" fmla="*/ f20 1 1115701"/>
                <a:gd name="f29" fmla="*/ f21 1 1115701"/>
                <a:gd name="f30" fmla="*/ f22 1 586229"/>
                <a:gd name="f31" fmla="*/ f23 1 586229"/>
                <a:gd name="f32" fmla="*/ f24 1 1115701"/>
                <a:gd name="f33" fmla="*/ f5 1 f16"/>
                <a:gd name="f34" fmla="*/ f6 1 f16"/>
                <a:gd name="f35" fmla="*/ f5 1 f17"/>
                <a:gd name="f36" fmla="*/ f7 1 f17"/>
                <a:gd name="f37" fmla="+- f25 0 f1"/>
                <a:gd name="f38" fmla="*/ f26 1 f16"/>
                <a:gd name="f39" fmla="*/ f27 1 f17"/>
                <a:gd name="f40" fmla="*/ f28 1 f16"/>
                <a:gd name="f41" fmla="*/ f29 1 f16"/>
                <a:gd name="f42" fmla="*/ f30 1 f17"/>
                <a:gd name="f43" fmla="*/ f31 1 f17"/>
                <a:gd name="f44" fmla="*/ f32 1 f16"/>
                <a:gd name="f45" fmla="*/ f33 f11 1"/>
                <a:gd name="f46" fmla="*/ f34 f11 1"/>
                <a:gd name="f47" fmla="*/ f36 f12 1"/>
                <a:gd name="f48" fmla="*/ f35 f12 1"/>
                <a:gd name="f49" fmla="*/ f38 f11 1"/>
                <a:gd name="f50" fmla="*/ f39 f12 1"/>
                <a:gd name="f51" fmla="*/ f40 f11 1"/>
                <a:gd name="f52" fmla="*/ f41 f11 1"/>
                <a:gd name="f53" fmla="*/ f42 f12 1"/>
                <a:gd name="f54" fmla="*/ f43 f12 1"/>
                <a:gd name="f55" fmla="*/ f44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49" y="f50"/>
                </a:cxn>
                <a:cxn ang="f37">
                  <a:pos x="f51" y="f50"/>
                </a:cxn>
                <a:cxn ang="f37">
                  <a:pos x="f52" y="f53"/>
                </a:cxn>
                <a:cxn ang="f37">
                  <a:pos x="f51" y="f54"/>
                </a:cxn>
                <a:cxn ang="f37">
                  <a:pos x="f49" y="f54"/>
                </a:cxn>
                <a:cxn ang="f37">
                  <a:pos x="f55" y="f53"/>
                </a:cxn>
                <a:cxn ang="f37">
                  <a:pos x="f49" y="f50"/>
                </a:cxn>
              </a:cxnLst>
              <a:rect l="f45" t="f48" r="f46" b="f47"/>
              <a:pathLst>
                <a:path w="1115701" h="586229">
                  <a:moveTo>
                    <a:pt x="f5" y="f5"/>
                  </a:moveTo>
                  <a:lnTo>
                    <a:pt x="f8" y="f5"/>
                  </a:lnTo>
                  <a:lnTo>
                    <a:pt x="f6" y="f9"/>
                  </a:lnTo>
                  <a:lnTo>
                    <a:pt x="f8" y="f7"/>
                  </a:lnTo>
                  <a:lnTo>
                    <a:pt x="f5" y="f7"/>
                  </a:lnTo>
                  <a:lnTo>
                    <a:pt x="f9" y="f9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321118" tIns="9336" rIns="302446" bIns="9336" anchor="ctr" anchorCtr="1" compatLnSpc="0"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300"/>
                </a:spcAft>
              </a:pPr>
              <a:r>
                <a:rPr lang="en-GB" sz="1400" b="1" kern="150" spc="10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Contracts Award</a:t>
              </a:r>
              <a:endParaRPr lang="it-IT" sz="2400" b="1" spc="1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Figura a mano libera 34"/>
            <p:cNvSpPr/>
            <p:nvPr/>
          </p:nvSpPr>
          <p:spPr>
            <a:xfrm>
              <a:off x="5149313" y="4154"/>
              <a:ext cx="1517704" cy="7599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15701"/>
                <a:gd name="f7" fmla="val 586229"/>
                <a:gd name="f8" fmla="val 822587"/>
                <a:gd name="f9" fmla="val 293115"/>
                <a:gd name="f10" fmla="+- 0 0 -90"/>
                <a:gd name="f11" fmla="*/ f3 1 1115701"/>
                <a:gd name="f12" fmla="*/ f4 1 586229"/>
                <a:gd name="f13" fmla="+- f7 0 f5"/>
                <a:gd name="f14" fmla="+- f6 0 f5"/>
                <a:gd name="f15" fmla="*/ f10 f0 1"/>
                <a:gd name="f16" fmla="*/ f14 1 1115701"/>
                <a:gd name="f17" fmla="*/ f13 1 586229"/>
                <a:gd name="f18" fmla="*/ 0 f14 1"/>
                <a:gd name="f19" fmla="*/ 0 f13 1"/>
                <a:gd name="f20" fmla="*/ 822587 f14 1"/>
                <a:gd name="f21" fmla="*/ 1115701 f14 1"/>
                <a:gd name="f22" fmla="*/ 293115 f13 1"/>
                <a:gd name="f23" fmla="*/ 586229 f13 1"/>
                <a:gd name="f24" fmla="*/ 293115 f14 1"/>
                <a:gd name="f25" fmla="*/ f15 1 f2"/>
                <a:gd name="f26" fmla="*/ f18 1 1115701"/>
                <a:gd name="f27" fmla="*/ f19 1 586229"/>
                <a:gd name="f28" fmla="*/ f20 1 1115701"/>
                <a:gd name="f29" fmla="*/ f21 1 1115701"/>
                <a:gd name="f30" fmla="*/ f22 1 586229"/>
                <a:gd name="f31" fmla="*/ f23 1 586229"/>
                <a:gd name="f32" fmla="*/ f24 1 1115701"/>
                <a:gd name="f33" fmla="*/ f5 1 f16"/>
                <a:gd name="f34" fmla="*/ f6 1 f16"/>
                <a:gd name="f35" fmla="*/ f5 1 f17"/>
                <a:gd name="f36" fmla="*/ f7 1 f17"/>
                <a:gd name="f37" fmla="+- f25 0 f1"/>
                <a:gd name="f38" fmla="*/ f26 1 f16"/>
                <a:gd name="f39" fmla="*/ f27 1 f17"/>
                <a:gd name="f40" fmla="*/ f28 1 f16"/>
                <a:gd name="f41" fmla="*/ f29 1 f16"/>
                <a:gd name="f42" fmla="*/ f30 1 f17"/>
                <a:gd name="f43" fmla="*/ f31 1 f17"/>
                <a:gd name="f44" fmla="*/ f32 1 f16"/>
                <a:gd name="f45" fmla="*/ f33 f11 1"/>
                <a:gd name="f46" fmla="*/ f34 f11 1"/>
                <a:gd name="f47" fmla="*/ f36 f12 1"/>
                <a:gd name="f48" fmla="*/ f35 f12 1"/>
                <a:gd name="f49" fmla="*/ f38 f11 1"/>
                <a:gd name="f50" fmla="*/ f39 f12 1"/>
                <a:gd name="f51" fmla="*/ f40 f11 1"/>
                <a:gd name="f52" fmla="*/ f41 f11 1"/>
                <a:gd name="f53" fmla="*/ f42 f12 1"/>
                <a:gd name="f54" fmla="*/ f43 f12 1"/>
                <a:gd name="f55" fmla="*/ f44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49" y="f50"/>
                </a:cxn>
                <a:cxn ang="f37">
                  <a:pos x="f51" y="f50"/>
                </a:cxn>
                <a:cxn ang="f37">
                  <a:pos x="f52" y="f53"/>
                </a:cxn>
                <a:cxn ang="f37">
                  <a:pos x="f51" y="f54"/>
                </a:cxn>
                <a:cxn ang="f37">
                  <a:pos x="f49" y="f54"/>
                </a:cxn>
                <a:cxn ang="f37">
                  <a:pos x="f55" y="f53"/>
                </a:cxn>
                <a:cxn ang="f37">
                  <a:pos x="f49" y="f50"/>
                </a:cxn>
              </a:cxnLst>
              <a:rect l="f45" t="f48" r="f46" b="f47"/>
              <a:pathLst>
                <a:path w="1115701" h="586229">
                  <a:moveTo>
                    <a:pt x="f5" y="f5"/>
                  </a:moveTo>
                  <a:lnTo>
                    <a:pt x="f8" y="f5"/>
                  </a:lnTo>
                  <a:lnTo>
                    <a:pt x="f6" y="f9"/>
                  </a:lnTo>
                  <a:lnTo>
                    <a:pt x="f8" y="f7"/>
                  </a:lnTo>
                  <a:lnTo>
                    <a:pt x="f5" y="f7"/>
                  </a:lnTo>
                  <a:lnTo>
                    <a:pt x="f9" y="f9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321118" tIns="9336" rIns="302446" bIns="9336" anchor="ctr" anchorCtr="1" compatLnSpc="0"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300"/>
                </a:spcAft>
              </a:pPr>
              <a:r>
                <a:rPr lang="en-GB" sz="1400" b="1" kern="150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Contracts execution management</a:t>
              </a:r>
              <a:endParaRPr lang="it-IT" sz="2400" b="1" spc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2063552" y="1124745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Procurement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Process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articulated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in </a:t>
            </a:r>
            <a:r>
              <a:rPr lang="it-IT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different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steps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it-IT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6" name="Connettore 2 5"/>
          <p:cNvCxnSpPr/>
          <p:nvPr/>
        </p:nvCxnSpPr>
        <p:spPr>
          <a:xfrm flipV="1">
            <a:off x="6874793" y="3140968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6018308" y="3460532"/>
            <a:ext cx="1725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u="sng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We</a:t>
            </a:r>
            <a:r>
              <a:rPr lang="it-IT" sz="2000" b="1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 are </a:t>
            </a:r>
            <a:r>
              <a:rPr lang="it-IT" sz="2000" b="1" u="sng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here</a:t>
            </a:r>
            <a:endParaRPr lang="it-IT" sz="2000" b="1" u="sng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2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6902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Common EU Tender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2063552" y="1124745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Procurement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Process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articulated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in </a:t>
            </a:r>
            <a:r>
              <a:rPr lang="it-IT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different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steps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it-IT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" name="Gruppo 6"/>
          <p:cNvGrpSpPr>
            <a:grpSpLocks noChangeAspect="1"/>
          </p:cNvGrpSpPr>
          <p:nvPr/>
        </p:nvGrpSpPr>
        <p:grpSpPr>
          <a:xfrm>
            <a:off x="517891" y="1898548"/>
            <a:ext cx="11161226" cy="1980000"/>
            <a:chOff x="800115" y="1853392"/>
            <a:chExt cx="10755364" cy="1909440"/>
          </a:xfrm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6100343" y="1853392"/>
              <a:ext cx="5455136" cy="1909440"/>
            </a:xfrm>
            <a:prstGeom prst="rect">
              <a:avLst/>
            </a:prstGeom>
          </p:spPr>
        </p:pic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800115" y="1861745"/>
              <a:ext cx="5319641" cy="1872000"/>
            </a:xfrm>
            <a:prstGeom prst="rect">
              <a:avLst/>
            </a:prstGeom>
          </p:spPr>
        </p:pic>
      </p:grpSp>
      <p:cxnSp>
        <p:nvCxnSpPr>
          <p:cNvPr id="32" name="Connettore 2 31"/>
          <p:cNvCxnSpPr/>
          <p:nvPr/>
        </p:nvCxnSpPr>
        <p:spPr>
          <a:xfrm flipV="1">
            <a:off x="9790887" y="4360173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9000424" y="4727225"/>
            <a:ext cx="1571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u="sng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Conclusion</a:t>
            </a:r>
            <a:endParaRPr lang="it-IT" sz="2000" b="1" u="sng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4" name="Connettore 2 33"/>
          <p:cNvCxnSpPr/>
          <p:nvPr/>
        </p:nvCxnSpPr>
        <p:spPr>
          <a:xfrm flipV="1">
            <a:off x="8690220" y="3609460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7436908" y="3976512"/>
            <a:ext cx="2512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u="sng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Invitation</a:t>
            </a:r>
            <a:r>
              <a:rPr lang="it-IT" sz="2000" b="1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to tender</a:t>
            </a:r>
            <a:endParaRPr lang="it-IT" sz="2000" b="1" u="sng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8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nettore 1 3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o 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8" name="CasellaDiTesto 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9" name="Immagine 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uppo 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11" name="Immagine 1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Immagine 1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Immagine 1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Immagine 1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Immagine 1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Immagine 1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Immagine 1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Immagine 1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Immagine 1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Immagine 2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Immagine 2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Immagine 2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Immagine 2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6" name="Rettangolo 25"/>
          <p:cNvSpPr/>
          <p:nvPr/>
        </p:nvSpPr>
        <p:spPr>
          <a:xfrm>
            <a:off x="2665143" y="227196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</a:t>
            </a:r>
            <a:r>
              <a:rPr lang="en-GB" sz="2400" cap="small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Operational </a:t>
            </a:r>
            <a:r>
              <a:rPr lang="en-GB" sz="2400" cap="small" dirty="0">
                <a:solidFill>
                  <a:srgbClr val="002060"/>
                </a:solidFill>
                <a:latin typeface="Century Gothic" panose="020B0502020202020204" pitchFamily="34" charset="0"/>
              </a:rPr>
              <a:t>Concept</a:t>
            </a:r>
            <a:endParaRPr lang="it-IT" sz="2400" cap="small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7" name="Immagine 26" descr="C:\Users\valerio.pace\Documents\ASTER\Progetti\POV CISE\Deliverables\D4.1 - Needs Analysis\Feasibility Study\context finale 200415.jp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535" y="899889"/>
            <a:ext cx="4596351" cy="345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1393903" y="790135"/>
            <a:ext cx="8318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cap="small" dirty="0">
                <a:solidFill>
                  <a:srgbClr val="002060"/>
                </a:solidFill>
                <a:latin typeface="Century Gothic" panose="020B0502020202020204" pitchFamily="34" charset="0"/>
              </a:rPr>
              <a:t>Operational </a:t>
            </a:r>
            <a:r>
              <a:rPr lang="en-GB" sz="3200" cap="small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Concept</a:t>
            </a:r>
            <a:endParaRPr lang="it-IT" sz="3200" cap="small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80457" y="1337158"/>
            <a:ext cx="591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Primary </a:t>
            </a: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mission of EUCISE2020 is to support the EU Maritime Situational Awareness capability by means of </a:t>
            </a:r>
            <a:r>
              <a:rPr lang="en-GB" sz="20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an </a:t>
            </a:r>
            <a:r>
              <a:rPr lang="en-GB" sz="2000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Information Sharing</a:t>
            </a: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Environment</a:t>
            </a:r>
            <a:r>
              <a:rPr lang="en-GB" sz="20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capable </a:t>
            </a:r>
            <a:r>
              <a:rPr lang="en-GB" sz="20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to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implement adequate security measures and protocols ensuring the confidentiality, integrity and availability of the data required and transmitted in the CISE community.</a:t>
            </a:r>
            <a:endParaRPr lang="it-IT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836660" y="3959018"/>
            <a:ext cx="510258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EUCISE2020 will not affect the functionalities of the operational information systems belonging to the participating Public Authorities or of the European existing sectorial information systems.</a:t>
            </a:r>
            <a:endParaRPr lang="it-IT" sz="22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6337606" y="4374171"/>
            <a:ext cx="49585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B</a:t>
            </a:r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lue </a:t>
            </a:r>
            <a:r>
              <a:rPr lang="en-GB" sz="2000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lines depict flows of information within the CISE community</a:t>
            </a: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, while the red dashed lines depict flows of information within the legacy systems belonging to single Public Authorities.</a:t>
            </a:r>
            <a:endParaRPr lang="it-IT" sz="20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0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nettore 1 3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o 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8" name="CasellaDiTesto 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9" name="Immagine 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uppo 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11" name="Immagine 1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Immagine 1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Immagine 1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Immagine 1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Immagine 1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Immagine 1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Immagine 1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Immagine 1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Immagine 1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Immagine 2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Immagine 2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Immagine 2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Immagine 2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6" name="Rettangolo 25"/>
          <p:cNvSpPr/>
          <p:nvPr/>
        </p:nvSpPr>
        <p:spPr>
          <a:xfrm>
            <a:off x="2665143" y="227196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</a:t>
            </a:r>
            <a:r>
              <a:rPr lang="en-GB" sz="2400" cap="small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User Functions</a:t>
            </a:r>
            <a:endParaRPr lang="it-IT" sz="2400" cap="small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996067" y="790135"/>
            <a:ext cx="8318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cap="small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User Functions</a:t>
            </a:r>
            <a:endParaRPr lang="it-IT" sz="3200" cap="small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1260088" y="1369204"/>
            <a:ext cx="10002642" cy="409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GB" sz="2000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 functions </a:t>
            </a: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analysed </a:t>
            </a:r>
            <a:r>
              <a:rPr lang="en-GB" sz="2000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reference to 9 </a:t>
            </a: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operational scenarios studied in the Cooperation projects and enhanced in the first phase of the project: </a:t>
            </a:r>
            <a:endParaRPr lang="it-IT" dirty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Case 13b: Inquiry on a specific suspicious vessel (cargo related).</a:t>
            </a:r>
            <a:endParaRPr lang="it-IT" dirty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Case 13c: Inquiry on a specific suspicious vessel (crew and ownership related). </a:t>
            </a:r>
            <a:endParaRPr lang="it-IT" dirty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Case 25b: Investigation of antipollution situation (law enforcement).</a:t>
            </a:r>
            <a:endParaRPr lang="it-IT" dirty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Case 37: Monitoring of all events at sea in order to create conditions for decision making on interventions.</a:t>
            </a:r>
            <a:endParaRPr lang="it-IT" dirty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Case 44: Request for any information confirming the identification, position and activity of a vessel of interest</a:t>
            </a:r>
            <a:r>
              <a:rPr lang="en-GB" sz="2000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dirty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nettore 1 3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o 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8" name="CasellaDiTesto 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9" name="Immagine 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uppo 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11" name="Immagine 1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Immagine 1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Immagine 1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Immagine 1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Immagine 1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Immagine 1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Immagine 1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Immagine 1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Immagine 1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Immagine 2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Immagine 2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Immagine 2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Immagine 2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6" name="Rettangolo 25"/>
          <p:cNvSpPr/>
          <p:nvPr/>
        </p:nvSpPr>
        <p:spPr>
          <a:xfrm>
            <a:off x="2665143" y="227196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</a:t>
            </a:r>
            <a:r>
              <a:rPr lang="en-GB" sz="2400" cap="small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User Functions</a:t>
            </a:r>
            <a:endParaRPr lang="it-IT" sz="2400" cap="small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996067" y="790135"/>
            <a:ext cx="8318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cap="small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User Functions</a:t>
            </a:r>
            <a:endParaRPr lang="it-IT" sz="3200" cap="small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1237785" y="1402658"/>
            <a:ext cx="9757316" cy="3997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Case 57: Knowledge of surveillance capacities of partner authorities in a given sea area to plan basic tactical surveillance (Baseline and Targeted operations).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Case 70: Suspect Fishing vessel/ small boat is cooperating with other type of vessels (m/v, Container vessel etc.).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Case 85: Anti-Piracy Maritime Surveillance and free navigation control: Merchant vessels at sea (outside Territorial waters) sends an alert that it is under Piracy attack.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Case 93: Detection and </a:t>
            </a:r>
            <a:r>
              <a:rPr lang="en-US" sz="2000" dirty="0" err="1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monitoring of IUU listed vessels.</a:t>
            </a: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900"/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of the above mentioned scenario a full set of operational views for operational node connectivity and operational activity model are defined.</a:t>
            </a:r>
          </a:p>
        </p:txBody>
      </p:sp>
    </p:spTree>
    <p:extLst>
      <p:ext uri="{BB962C8B-B14F-4D97-AF65-F5344CB8AC3E}">
        <p14:creationId xmlns:p14="http://schemas.microsoft.com/office/powerpoint/2010/main" val="317865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6902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Common EU Tender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1862254" y="1414677"/>
            <a:ext cx="916630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The network topology of EUCISE2020 is based on the CISE hybrid vision concept. Each Member State and Community can adopt one of the following paradigms: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Single-way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approach: All Public Authorities of a Member State are connected to the EUCISE2020 Network through a single access 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point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Multiple-way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approach: Public Authorities of a Member State are connected to the EUCISE2020 Network through different access 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points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6" name="Rettangolo 55"/>
          <p:cNvSpPr/>
          <p:nvPr/>
        </p:nvSpPr>
        <p:spPr>
          <a:xfrm>
            <a:off x="4431247" y="914860"/>
            <a:ext cx="3437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sz="28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Network Topology </a:t>
            </a:r>
            <a:endParaRPr lang="en-GB" sz="28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0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6546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CISE </a:t>
            </a:r>
            <a:r>
              <a:rPr lang="en-GB" sz="24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components</a:t>
            </a:r>
            <a:endParaRPr lang="en-GB" sz="24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1773044" y="1057844"/>
            <a:ext cx="88725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The CISE components are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translate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the request of information coming from PAs in a common vocabulary;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ensure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the exchange of messages within the EUCISE2020 Community based on a Service Oriented Architecture paradigm;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manage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access rights to information exchange based on a roles/rules based approach;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handle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classified information up to EU restricted level;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implement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a collaborative environment;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optionally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, implement advanced functions to enhance the information available at PAs level. 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12795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6856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EUCISE2020 services</a:t>
            </a:r>
            <a:endParaRPr lang="en-GB" sz="24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1071146" y="874141"/>
            <a:ext cx="1010194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The EUCISE2020 Services are organized in four classes: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Core </a:t>
            </a:r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Services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: infrastructure services devoted to enable the connection of the EU CISE 2020 Participants. 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According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to the 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CISE Hybrid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Vision architecture, 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core services implement the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CISE 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gateways, i.e. the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component that 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ensure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the connection of each partner, or group of them, to the EUCISE2020 network.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Common </a:t>
            </a:r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Services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application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services devoted to the implementation of EUCISE2020 service and data 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models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they  exploit entities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within the CISE network following the EUCISE2020 business rules.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Advanced </a:t>
            </a:r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Services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: consisting of added value services proposed by each EUCISE2020 community of interest. 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Member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States 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decide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the implementation of advanced services or not.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Innovative </a:t>
            </a:r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Services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are optional R&amp;D application services, with TRL (Technology Readiness Level) between 6 and 8 according the HORIZON 2020 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scale,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and with different IPR; the Innovative Services are expected 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to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deliver new added value in the maritime surveillance business processes</a:t>
            </a:r>
            <a:r>
              <a:rPr lang="en-U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3105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6856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EUCISE2020 services</a:t>
            </a:r>
            <a:endParaRPr lang="en-GB" sz="24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1773813" y="1008598"/>
            <a:ext cx="862471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The EUCISE2020 Services are </a:t>
            </a:r>
            <a:r>
              <a:rPr lang="en-US" sz="2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implemented under different procurement frameworks: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Core</a:t>
            </a:r>
            <a:r>
              <a:rPr lang="en-US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, Common and Advanced Services will be developed, tested, integrated and validated under the contractual framework of </a:t>
            </a:r>
            <a:r>
              <a:rPr lang="en-US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LOT1</a:t>
            </a:r>
            <a:endParaRPr lang="en-US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Innovative </a:t>
            </a:r>
            <a:r>
              <a:rPr lang="en-US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Services will be integrated in the EUCISE2020 platform and validated in the pre-operational environment under the contractual framework of </a:t>
            </a:r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LOT2</a:t>
            </a:r>
            <a:r>
              <a:rPr lang="en-US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86388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63221" y="844672"/>
            <a:ext cx="8519206" cy="4265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EUCISE2020 Presentation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CISE Framework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Project basic information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EUCISE2020 status and procurements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Network Architecture and Functions</a:t>
            </a:r>
          </a:p>
        </p:txBody>
      </p:sp>
      <p:pic>
        <p:nvPicPr>
          <p:cNvPr id="3" name="Immagine 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nettore 1 3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2639616" y="260649"/>
            <a:ext cx="7244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b="1" dirty="0" smtClean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Project Presentation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Century Gothic" pitchFamily="34" charset="0"/>
              <a:cs typeface="Times New Roman" pitchFamily="18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8" name="CasellaDiTesto 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9" name="Immagine 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uppo 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11" name="Immagine 1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Immagine 1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Immagine 1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Immagine 1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Immagine 1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Immagine 1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Immagine 1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Immagine 1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Immagine 1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Immagine 2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Immagine 2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Immagine 2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Immagine 2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9206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6856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EUCISE2020 services</a:t>
            </a:r>
            <a:endParaRPr lang="en-GB" sz="24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1365956" y="978820"/>
            <a:ext cx="9731022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LOT1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concerns R&amp;D Services for the Implementation and the pre-operational validation of EUCISE2020 cross-sector and cross-border inter-regional wide network (core, common and advanced services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).</a:t>
            </a:r>
          </a:p>
          <a:p>
            <a:pPr>
              <a:spcBef>
                <a:spcPts val="300"/>
              </a:spcBef>
            </a:pP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The scope of work shall include: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Final </a:t>
            </a:r>
            <a:r>
              <a:rPr lang="en-US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design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of R&amp;D Core, Common and Advanced Services;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Development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of R&amp;D Core, Common and Advanced Services;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Verification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of R&amp;D Core, Common and Advanced Services </a:t>
            </a:r>
            <a:r>
              <a:rPr lang="en-US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in test-bed environment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Integration </a:t>
            </a:r>
            <a:r>
              <a:rPr lang="en-US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and Verification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of R&amp;D Core, Common and Advanced Services </a:t>
            </a:r>
            <a:r>
              <a:rPr lang="en-US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in the EUCISE2020 participants’ environment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Pre-operational </a:t>
            </a:r>
            <a:r>
              <a:rPr lang="en-US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Validation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of R&amp;D Core, Common, Advanced (Lot 1) and Innovative (Lot 2) Services </a:t>
            </a:r>
            <a:r>
              <a:rPr lang="en-US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in the real operational environment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 of 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the EUCISE2020 project partners participating in the demonstration.</a:t>
            </a:r>
            <a:endParaRPr lang="en-US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40249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6856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EUCISE2020 services</a:t>
            </a:r>
            <a:endParaRPr lang="en-GB" sz="24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1817510" y="978820"/>
            <a:ext cx="870373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LOT 2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concerns Innovative R&amp;D services for the pre-operational validation of added value services for the maritime surveillance in the EUCISE2020 inter-regional wide network; the services relate to the following domains: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Big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data Analytics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Entity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Fusion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Mission Planning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Satellites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services for maritime surveillance and communications.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86401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7098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b="1" dirty="0" smtClean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LOT 2</a:t>
            </a:r>
            <a:endParaRPr lang="en-GB" sz="24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1817510" y="926566"/>
            <a:ext cx="8703733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The scope of the 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Lot 2 contract/s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will be the execution of service trials for the integration and the pre-operational validation of innovative R&amp;D services under the property of the contractor(s) into the EUCISE2020 platform.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The services of LOT2 do not include the development of applications, but </a:t>
            </a:r>
            <a:r>
              <a:rPr lang="en-US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only their integration and pre-operational validation in the EUCISE2020 environment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. The interested tenderers are required to give evidence of the existence of their innovative service/s in one or more of the application domains listed above; each </a:t>
            </a:r>
            <a:r>
              <a:rPr lang="en-US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R&amp;D proposed service shall have a TRL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(Technology Readiness Level) </a:t>
            </a:r>
            <a:r>
              <a:rPr lang="en-US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between 6 and 8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in the TRL scale of 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H2020.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41898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9527"/>
            <a:ext cx="7265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Common architecture</a:t>
            </a:r>
            <a:endParaRPr lang="en-GB" sz="24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975360" y="874964"/>
            <a:ext cx="10515600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Common EUCISE2020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system configurations will include the following components: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CISE </a:t>
            </a:r>
            <a:r>
              <a:rPr lang="en-US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Adaptor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allows a Legacy System (LS) to connect to a CISE Gateway. It translates the LS data into the common CISE Data 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Model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CISE Gateway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(GW) implements the common CISE specifications and implements the CISE messaging protocol to exchange with the CISE adaptor or with the other CISE 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Gateways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CISE Node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(NODE) is an enhanced gateway, capable of performing advanced business related activities like fusion and storing of information (EUCISE Advanced Services).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CISE Adaptor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and 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CISE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Gateway will be implemented in 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all configurations; CISE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Node will be included only in configuration C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to 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deliver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the EUCISE2020 advanced services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8038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CasellaDiTesto 35"/>
          <p:cNvSpPr txBox="1"/>
          <p:nvPr/>
        </p:nvSpPr>
        <p:spPr>
          <a:xfrm>
            <a:off x="1693142" y="915796"/>
            <a:ext cx="8872511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T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hree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different configurations 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of the EUCISE2020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network 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architecture will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be 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implemented:</a:t>
            </a:r>
            <a:endParaRPr lang="en-US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Configuration A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single Public Authority belonging to a single Member State will connect to EUCISE2020 contributing with a single Legacy 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System</a:t>
            </a:r>
            <a:endParaRPr lang="en-US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Configuration B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each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Public Authority of the same Member State taking part in the  EUCISE2020 information exchange connects its own Legacy System to a dedicated Adaptor;  several Adaptors connect to 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 EUCISE2020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Gateway type B that will access the EUCISE2020  Network. 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Configuration C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Public Authorities belonging to the same Member State connect their Legacy Systems to the EUCISE2020 Network through a single  EUCISE2020 Node type </a:t>
            </a:r>
            <a:r>
              <a:rPr lang="en-US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</a:t>
            </a:r>
            <a:endParaRPr lang="en-US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6" name="Rettangolo 25"/>
          <p:cNvSpPr/>
          <p:nvPr/>
        </p:nvSpPr>
        <p:spPr>
          <a:xfrm>
            <a:off x="2639616" y="260649"/>
            <a:ext cx="7265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Common architecture</a:t>
            </a:r>
            <a:endParaRPr lang="en-GB" sz="24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4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CasellaDiTesto 35"/>
          <p:cNvSpPr txBox="1"/>
          <p:nvPr/>
        </p:nvSpPr>
        <p:spPr>
          <a:xfrm>
            <a:off x="1741317" y="903830"/>
            <a:ext cx="9362111" cy="459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EUCISE2020 Services allocation in configurations A, B and C</a:t>
            </a:r>
            <a:endParaRPr lang="en-US" sz="2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8" name="Rettangolo 27"/>
          <p:cNvSpPr/>
          <p:nvPr/>
        </p:nvSpPr>
        <p:spPr>
          <a:xfrm>
            <a:off x="2639616" y="260649"/>
            <a:ext cx="7265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Common architecture</a:t>
            </a:r>
            <a:endParaRPr lang="en-GB" sz="24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991983"/>
              </p:ext>
            </p:extLst>
          </p:nvPr>
        </p:nvGraphicFramePr>
        <p:xfrm>
          <a:off x="1348513" y="1330034"/>
          <a:ext cx="9910614" cy="4815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2604"/>
                <a:gridCol w="730890"/>
                <a:gridCol w="730890"/>
                <a:gridCol w="730890"/>
                <a:gridCol w="730890"/>
                <a:gridCol w="730890"/>
                <a:gridCol w="730890"/>
                <a:gridCol w="730890"/>
                <a:gridCol w="730890"/>
                <a:gridCol w="730890"/>
              </a:tblGrid>
              <a:tr h="1330039">
                <a:tc>
                  <a:txBody>
                    <a:bodyPr/>
                    <a:lstStyle/>
                    <a:p>
                      <a:pPr marL="1828800" algn="l">
                        <a:spcAft>
                          <a:spcPts val="0"/>
                        </a:spcAft>
                      </a:pPr>
                      <a:r>
                        <a:rPr lang="en-GB" sz="4800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4800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36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4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entury Gothic" panose="020B0502020202020204" pitchFamily="34" charset="0"/>
                        </a:rPr>
                        <a:t>Configuration A</a:t>
                      </a:r>
                      <a:endParaRPr lang="it-IT" sz="3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entury Gothic" panose="020B0502020202020204" pitchFamily="34" charset="0"/>
                        </a:rPr>
                        <a:t>Configuration B</a:t>
                      </a:r>
                      <a:endParaRPr lang="it-IT" sz="3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entury Gothic" panose="020B0502020202020204" pitchFamily="34" charset="0"/>
                        </a:rPr>
                        <a:t>Configuration C</a:t>
                      </a:r>
                      <a:endParaRPr lang="it-IT" sz="3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entury Gothic" panose="020B0502020202020204" pitchFamily="34" charset="0"/>
                        </a:rPr>
                        <a:t>Services</a:t>
                      </a:r>
                      <a:endParaRPr lang="it-IT" sz="4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GATEWAY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ADAPTOR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NODE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GATEWAY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ADAPTOR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NODE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GATEWAY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ADAPTOR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NODE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 vert="vert270"/>
                </a:tc>
              </a:tr>
              <a:tr h="5562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Century Gothic" panose="020B0502020202020204" pitchFamily="34" charset="0"/>
                        </a:rPr>
                        <a:t>CORE </a:t>
                      </a:r>
                      <a:endParaRPr lang="it-IT" sz="3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  <a:endParaRPr lang="it-IT" sz="18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  <a:endParaRPr lang="it-IT" sz="18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62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Century Gothic" panose="020B0502020202020204" pitchFamily="34" charset="0"/>
                        </a:rPr>
                        <a:t>COMMON</a:t>
                      </a:r>
                      <a:endParaRPr lang="it-IT" sz="3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  <a:endParaRPr lang="it-IT" sz="18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  <a:endParaRPr lang="it-IT" sz="18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62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Century Gothic" panose="020B0502020202020204" pitchFamily="34" charset="0"/>
                        </a:rPr>
                        <a:t>ADVANCED</a:t>
                      </a:r>
                      <a:endParaRPr lang="it-IT" sz="3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62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entury Gothic" panose="020B0502020202020204" pitchFamily="34" charset="0"/>
                        </a:rPr>
                        <a:t>INNOVATIVE</a:t>
                      </a:r>
                      <a:endParaRPr lang="it-IT" sz="3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it-IT" sz="2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5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CasellaDiTesto 35"/>
          <p:cNvSpPr txBox="1"/>
          <p:nvPr/>
        </p:nvSpPr>
        <p:spPr>
          <a:xfrm>
            <a:off x="1297180" y="962147"/>
            <a:ext cx="4157095" cy="448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Logical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Architecture 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of EUCISE2020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Configurations A, B and </a:t>
            </a: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C:</a:t>
            </a:r>
          </a:p>
          <a:p>
            <a:pPr marL="342900" indent="-34290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Inside the red line components developed through the European tender</a:t>
            </a:r>
          </a:p>
          <a:p>
            <a:pPr marL="342900" indent="-34290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Outside the red line interfaces developed through the national procurements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6" name="Immagine 2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061" y="905510"/>
            <a:ext cx="5856059" cy="5508000"/>
          </a:xfrm>
          <a:prstGeom prst="rect">
            <a:avLst/>
          </a:prstGeom>
        </p:spPr>
      </p:pic>
      <p:sp>
        <p:nvSpPr>
          <p:cNvPr id="2" name="Rettangolo arrotondato 1"/>
          <p:cNvSpPr/>
          <p:nvPr/>
        </p:nvSpPr>
        <p:spPr>
          <a:xfrm>
            <a:off x="5638800" y="1866900"/>
            <a:ext cx="5631180" cy="326136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2639616" y="260649"/>
            <a:ext cx="7265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Common architecture</a:t>
            </a:r>
            <a:endParaRPr lang="en-GB" sz="24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7" name="Rettangolo 26"/>
          <p:cNvSpPr/>
          <p:nvPr/>
        </p:nvSpPr>
        <p:spPr>
          <a:xfrm>
            <a:off x="2639616" y="260649"/>
            <a:ext cx="7132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b="1" dirty="0" smtClean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</a:t>
            </a:r>
            <a:r>
              <a:rPr lang="en-GB" sz="24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Demonstration</a:t>
            </a:r>
            <a:endParaRPr lang="en-GB" sz="24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58311" y="857419"/>
            <a:ext cx="9459310" cy="5611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>
                <a:latin typeface="Century Gothic" panose="020B0502020202020204" pitchFamily="34" charset="0"/>
              </a:rPr>
              <a:t>At least ten </a:t>
            </a:r>
            <a:r>
              <a:rPr lang="en-US" sz="2100" dirty="0" smtClean="0">
                <a:latin typeface="Century Gothic" panose="020B0502020202020204" pitchFamily="34" charset="0"/>
              </a:rPr>
              <a:t>European </a:t>
            </a:r>
            <a:r>
              <a:rPr lang="en-US" sz="2100" dirty="0">
                <a:latin typeface="Century Gothic" panose="020B0502020202020204" pitchFamily="34" charset="0"/>
              </a:rPr>
              <a:t>countries  and two </a:t>
            </a:r>
            <a:r>
              <a:rPr lang="en-US" sz="2100" dirty="0" smtClean="0">
                <a:latin typeface="Century Gothic" panose="020B0502020202020204" pitchFamily="34" charset="0"/>
              </a:rPr>
              <a:t>European </a:t>
            </a:r>
            <a:r>
              <a:rPr lang="en-US" sz="2100" dirty="0">
                <a:latin typeface="Century Gothic" panose="020B0502020202020204" pitchFamily="34" charset="0"/>
              </a:rPr>
              <a:t>agencies, EFCA and SATCEN will take part in the </a:t>
            </a:r>
            <a:r>
              <a:rPr lang="en-US" sz="2100" dirty="0" smtClean="0">
                <a:latin typeface="Century Gothic" panose="020B0502020202020204" pitchFamily="34" charset="0"/>
              </a:rPr>
              <a:t>demonstration.</a:t>
            </a:r>
          </a:p>
          <a:p>
            <a:r>
              <a:rPr lang="en-US" sz="2100" dirty="0">
                <a:latin typeface="Century Gothic" panose="020B0502020202020204" pitchFamily="34" charset="0"/>
              </a:rPr>
              <a:t>T</a:t>
            </a:r>
            <a:r>
              <a:rPr lang="en-US" sz="2100" dirty="0" smtClean="0">
                <a:latin typeface="Century Gothic" panose="020B0502020202020204" pitchFamily="34" charset="0"/>
              </a:rPr>
              <a:t>wo participating </a:t>
            </a:r>
            <a:r>
              <a:rPr lang="en-US" sz="2100" dirty="0">
                <a:latin typeface="Century Gothic" panose="020B0502020202020204" pitchFamily="34" charset="0"/>
              </a:rPr>
              <a:t>European </a:t>
            </a:r>
            <a:r>
              <a:rPr lang="en-US" sz="2100" dirty="0" smtClean="0">
                <a:latin typeface="Century Gothic" panose="020B0502020202020204" pitchFamily="34" charset="0"/>
              </a:rPr>
              <a:t>countries </a:t>
            </a:r>
            <a:r>
              <a:rPr lang="en-US" sz="2100" dirty="0">
                <a:latin typeface="Century Gothic" panose="020B0502020202020204" pitchFamily="34" charset="0"/>
              </a:rPr>
              <a:t>have yet to take the decision about their participation in the demonstration.</a:t>
            </a:r>
          </a:p>
          <a:p>
            <a:r>
              <a:rPr lang="en-US" sz="2100" dirty="0">
                <a:latin typeface="Century Gothic" panose="020B0502020202020204" pitchFamily="34" charset="0"/>
              </a:rPr>
              <a:t>Regarding the </a:t>
            </a:r>
            <a:r>
              <a:rPr lang="en-US" sz="2100" dirty="0" smtClean="0">
                <a:latin typeface="Century Gothic" panose="020B0502020202020204" pitchFamily="34" charset="0"/>
              </a:rPr>
              <a:t>configurations chosen:</a:t>
            </a:r>
            <a:endParaRPr lang="en-US" sz="21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Century Gothic" panose="020B0502020202020204" pitchFamily="34" charset="0"/>
              </a:rPr>
              <a:t>six countries with configuration </a:t>
            </a:r>
            <a:r>
              <a:rPr lang="en-US" sz="2100" dirty="0">
                <a:latin typeface="Century Gothic" panose="020B0502020202020204" pitchFamily="34" charset="0"/>
              </a:rPr>
              <a:t>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Century Gothic" panose="020B0502020202020204" pitchFamily="34" charset="0"/>
              </a:rPr>
              <a:t>one country with configuration </a:t>
            </a:r>
            <a:r>
              <a:rPr lang="en-US" sz="2100" dirty="0">
                <a:latin typeface="Century Gothic" panose="020B0502020202020204" pitchFamily="34" charset="0"/>
              </a:rPr>
              <a:t>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Century Gothic" panose="020B0502020202020204" pitchFamily="34" charset="0"/>
              </a:rPr>
              <a:t>one country with configuration </a:t>
            </a:r>
            <a:r>
              <a:rPr lang="en-US" sz="2100" dirty="0">
                <a:latin typeface="Century Gothic" panose="020B0502020202020204" pitchFamily="34" charset="0"/>
              </a:rPr>
              <a:t>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Century Gothic" panose="020B0502020202020204" pitchFamily="34" charset="0"/>
              </a:rPr>
              <a:t>one country expressed </a:t>
            </a:r>
            <a:r>
              <a:rPr lang="en-US" sz="2100" dirty="0">
                <a:latin typeface="Century Gothic" panose="020B0502020202020204" pitchFamily="34" charset="0"/>
              </a:rPr>
              <a:t>an option for a kind of "Hybrid Vision configuration - A merge of Visions A, B and C"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Century Gothic" panose="020B0502020202020204" pitchFamily="34" charset="0"/>
              </a:rPr>
              <a:t>one country still under decision.</a:t>
            </a:r>
            <a:endParaRPr lang="en-US" sz="2100" dirty="0">
              <a:latin typeface="Century Gothic" panose="020B0502020202020204" pitchFamily="34" charset="0"/>
            </a:endParaRPr>
          </a:p>
          <a:p>
            <a:r>
              <a:rPr lang="en-US" sz="2100" dirty="0">
                <a:latin typeface="Century Gothic" panose="020B0502020202020204" pitchFamily="34" charset="0"/>
              </a:rPr>
              <a:t>EFCA and SATCEN have not decided the configuration model with which they will take part; possibly, they will connect through a "Light Client".</a:t>
            </a:r>
          </a:p>
          <a:p>
            <a:r>
              <a:rPr lang="en-US" sz="2100" dirty="0">
                <a:latin typeface="Century Gothic" panose="020B0502020202020204" pitchFamily="34" charset="0"/>
              </a:rPr>
              <a:t>Each country will connect one or more Legacy Systems to its chosen configuration; so far, the ten </a:t>
            </a:r>
            <a:r>
              <a:rPr lang="en-US" sz="2100" dirty="0" smtClean="0">
                <a:latin typeface="Century Gothic" panose="020B0502020202020204" pitchFamily="34" charset="0"/>
              </a:rPr>
              <a:t>participating </a:t>
            </a:r>
            <a:r>
              <a:rPr lang="en-US" sz="2100" dirty="0">
                <a:latin typeface="Century Gothic" panose="020B0502020202020204" pitchFamily="34" charset="0"/>
              </a:rPr>
              <a:t>countries indicated </a:t>
            </a:r>
            <a:r>
              <a:rPr lang="en-US" sz="2100" dirty="0" smtClean="0">
                <a:latin typeface="Century Gothic" panose="020B0502020202020204" pitchFamily="34" charset="0"/>
              </a:rPr>
              <a:t>at least twelve Legacy </a:t>
            </a:r>
            <a:r>
              <a:rPr lang="en-US" sz="2100" dirty="0">
                <a:latin typeface="Century Gothic" panose="020B0502020202020204" pitchFamily="34" charset="0"/>
              </a:rPr>
              <a:t>Systems to connect to the EUCISE2020 network</a:t>
            </a:r>
            <a:r>
              <a:rPr lang="en-US" sz="2100" dirty="0" smtClean="0">
                <a:latin typeface="Century Gothic" panose="020B0502020202020204" pitchFamily="34" charset="0"/>
              </a:rPr>
              <a:t>.</a:t>
            </a:r>
            <a:endParaRPr lang="en-US" sz="2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Gruppo 3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39" name="Immagine 3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0" name="Gruppo 3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41" name="Immagine 4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Immagine 4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Immagine 4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Immagine 4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Immagine 4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Immagine 4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magine 4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Immagine 4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Immagine 4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Immagine 4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Immagine 5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Immagine 5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" name="Immagine 5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Immagine 5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7" name="Rettangolo 26"/>
          <p:cNvSpPr/>
          <p:nvPr/>
        </p:nvSpPr>
        <p:spPr>
          <a:xfrm>
            <a:off x="2639616" y="260649"/>
            <a:ext cx="7354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sz="2400" dirty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Contractual Milestones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16424" y="845261"/>
            <a:ext cx="9654988" cy="539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Century Gothic" panose="020B0502020202020204" pitchFamily="34" charset="0"/>
              </a:rPr>
              <a:t>CD</a:t>
            </a:r>
            <a:r>
              <a:rPr lang="en-US" sz="2100" dirty="0">
                <a:latin typeface="Century Gothic" panose="020B0502020202020204" pitchFamily="34" charset="0"/>
              </a:rPr>
              <a:t>: </a:t>
            </a:r>
            <a:r>
              <a:rPr lang="en-US" sz="2100" dirty="0" smtClean="0">
                <a:latin typeface="Century Gothic" panose="020B0502020202020204" pitchFamily="34" charset="0"/>
              </a:rPr>
              <a:t>Concept </a:t>
            </a:r>
            <a:r>
              <a:rPr lang="en-US" sz="2100" dirty="0">
                <a:latin typeface="Century Gothic" panose="020B0502020202020204" pitchFamily="34" charset="0"/>
              </a:rPr>
              <a:t>Design </a:t>
            </a:r>
            <a:r>
              <a:rPr lang="en-US" sz="2100" dirty="0" smtClean="0">
                <a:latin typeface="Century Gothic" panose="020B0502020202020204" pitchFamily="34" charset="0"/>
              </a:rPr>
              <a:t>concerning the preliminary design - CD </a:t>
            </a:r>
            <a:r>
              <a:rPr lang="en-US" sz="2100" dirty="0">
                <a:latin typeface="Century Gothic" panose="020B0502020202020204" pitchFamily="34" charset="0"/>
              </a:rPr>
              <a:t>@ T0+1 month</a:t>
            </a: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Century Gothic" panose="020B0502020202020204" pitchFamily="34" charset="0"/>
              </a:rPr>
              <a:t>CDR </a:t>
            </a:r>
            <a:r>
              <a:rPr lang="en-US" sz="2100" dirty="0">
                <a:latin typeface="Century Gothic" panose="020B0502020202020204" pitchFamily="34" charset="0"/>
              </a:rPr>
              <a:t>: </a:t>
            </a:r>
            <a:r>
              <a:rPr lang="en-US" sz="2100" dirty="0" smtClean="0">
                <a:latin typeface="Century Gothic" panose="020B0502020202020204" pitchFamily="34" charset="0"/>
              </a:rPr>
              <a:t>Critical </a:t>
            </a:r>
            <a:r>
              <a:rPr lang="en-US" sz="2100" dirty="0">
                <a:latin typeface="Century Gothic" panose="020B0502020202020204" pitchFamily="34" charset="0"/>
              </a:rPr>
              <a:t>Design Review </a:t>
            </a:r>
            <a:r>
              <a:rPr lang="en-US" sz="2100" dirty="0" smtClean="0">
                <a:latin typeface="Century Gothic" panose="020B0502020202020204" pitchFamily="34" charset="0"/>
              </a:rPr>
              <a:t>concerning the final design -  </a:t>
            </a:r>
            <a:r>
              <a:rPr lang="en-US" sz="2100" dirty="0">
                <a:latin typeface="Century Gothic" panose="020B0502020202020204" pitchFamily="34" charset="0"/>
              </a:rPr>
              <a:t>CDR @ T0+3 months</a:t>
            </a:r>
            <a:r>
              <a:rPr lang="en-US" sz="2100" dirty="0" smtClean="0">
                <a:latin typeface="Century Gothic" panose="020B0502020202020204" pitchFamily="34" charset="0"/>
              </a:rPr>
              <a:t> </a:t>
            </a:r>
            <a:endParaRPr lang="en-US" sz="2100" dirty="0">
              <a:latin typeface="Century Gothic" panose="020B0502020202020204" pitchFamily="34" charset="0"/>
            </a:endParaRP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Century Gothic" panose="020B0502020202020204" pitchFamily="34" charset="0"/>
              </a:rPr>
              <a:t>FAT</a:t>
            </a:r>
            <a:r>
              <a:rPr lang="en-US" sz="2100" dirty="0">
                <a:latin typeface="Century Gothic" panose="020B0502020202020204" pitchFamily="34" charset="0"/>
              </a:rPr>
              <a:t>: </a:t>
            </a:r>
            <a:r>
              <a:rPr lang="en-US" sz="2100" dirty="0" smtClean="0">
                <a:latin typeface="Century Gothic" panose="020B0502020202020204" pitchFamily="34" charset="0"/>
              </a:rPr>
              <a:t>Factory </a:t>
            </a:r>
            <a:r>
              <a:rPr lang="en-US" sz="2100" dirty="0">
                <a:latin typeface="Century Gothic" panose="020B0502020202020204" pitchFamily="34" charset="0"/>
              </a:rPr>
              <a:t>Acceptance Test concerns</a:t>
            </a:r>
            <a:r>
              <a:rPr lang="en-US" sz="2100" dirty="0" smtClean="0">
                <a:latin typeface="Century Gothic" panose="020B0502020202020204" pitchFamily="34" charset="0"/>
              </a:rPr>
              <a:t> </a:t>
            </a:r>
            <a:r>
              <a:rPr lang="en-US" sz="2100" dirty="0">
                <a:latin typeface="Century Gothic" panose="020B0502020202020204" pitchFamily="34" charset="0"/>
              </a:rPr>
              <a:t>the accomplishment of </a:t>
            </a:r>
            <a:r>
              <a:rPr lang="en-US" sz="2100" dirty="0" smtClean="0">
                <a:latin typeface="Century Gothic" panose="020B0502020202020204" pitchFamily="34" charset="0"/>
              </a:rPr>
              <a:t>Tests in Laboratories conducted </a:t>
            </a:r>
            <a:r>
              <a:rPr lang="en-US" sz="2100" dirty="0">
                <a:latin typeface="Century Gothic" panose="020B0502020202020204" pitchFamily="34" charset="0"/>
              </a:rPr>
              <a:t>following the selected uses cases </a:t>
            </a:r>
            <a:r>
              <a:rPr lang="en-US" sz="2100" dirty="0" smtClean="0">
                <a:latin typeface="Century Gothic" panose="020B0502020202020204" pitchFamily="34" charset="0"/>
              </a:rPr>
              <a:t>- FAT </a:t>
            </a:r>
            <a:r>
              <a:rPr lang="en-US" sz="2100" dirty="0">
                <a:latin typeface="Century Gothic" panose="020B0502020202020204" pitchFamily="34" charset="0"/>
              </a:rPr>
              <a:t>@ T0+8  months</a:t>
            </a: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Century Gothic" panose="020B0502020202020204" pitchFamily="34" charset="0"/>
              </a:rPr>
              <a:t>SAT</a:t>
            </a:r>
            <a:r>
              <a:rPr lang="en-US" sz="2100" dirty="0">
                <a:latin typeface="Century Gothic" panose="020B0502020202020204" pitchFamily="34" charset="0"/>
              </a:rPr>
              <a:t>: the Site Acceptance Test </a:t>
            </a:r>
            <a:r>
              <a:rPr lang="en-US" sz="2100" dirty="0" smtClean="0">
                <a:latin typeface="Century Gothic" panose="020B0502020202020204" pitchFamily="34" charset="0"/>
              </a:rPr>
              <a:t>concerns </a:t>
            </a:r>
            <a:r>
              <a:rPr lang="en-US" sz="2100" dirty="0">
                <a:latin typeface="Century Gothic" panose="020B0502020202020204" pitchFamily="34" charset="0"/>
              </a:rPr>
              <a:t>the deployment of EUCISE2020 testbed in corresponding environment </a:t>
            </a:r>
            <a:r>
              <a:rPr lang="en-US" sz="2100" dirty="0" smtClean="0">
                <a:latin typeface="Century Gothic" panose="020B0502020202020204" pitchFamily="34" charset="0"/>
              </a:rPr>
              <a:t>and the testing </a:t>
            </a:r>
            <a:r>
              <a:rPr lang="en-US" sz="2100" dirty="0">
                <a:latin typeface="Century Gothic" panose="020B0502020202020204" pitchFamily="34" charset="0"/>
              </a:rPr>
              <a:t>that the EUCISE2020 Network is correctly </a:t>
            </a:r>
            <a:r>
              <a:rPr lang="en-US" sz="2100" dirty="0" smtClean="0">
                <a:latin typeface="Century Gothic" panose="020B0502020202020204" pitchFamily="34" charset="0"/>
              </a:rPr>
              <a:t>working - SAT </a:t>
            </a:r>
            <a:r>
              <a:rPr lang="en-US" sz="2100" dirty="0">
                <a:latin typeface="Century Gothic" panose="020B0502020202020204" pitchFamily="34" charset="0"/>
              </a:rPr>
              <a:t>@ T0+10 months</a:t>
            </a: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Century Gothic" panose="020B0502020202020204" pitchFamily="34" charset="0"/>
              </a:rPr>
              <a:t>INT</a:t>
            </a:r>
            <a:r>
              <a:rPr lang="en-US" sz="2100" dirty="0">
                <a:latin typeface="Century Gothic" panose="020B0502020202020204" pitchFamily="34" charset="0"/>
              </a:rPr>
              <a:t>: the Integration Test concerns</a:t>
            </a:r>
            <a:r>
              <a:rPr lang="en-US" sz="2100" dirty="0" smtClean="0">
                <a:latin typeface="Century Gothic" panose="020B0502020202020204" pitchFamily="34" charset="0"/>
              </a:rPr>
              <a:t> </a:t>
            </a:r>
            <a:r>
              <a:rPr lang="en-US" sz="2100" dirty="0">
                <a:latin typeface="Century Gothic" panose="020B0502020202020204" pitchFamily="34" charset="0"/>
              </a:rPr>
              <a:t>the accomplishment of Integration of Legacy Systems of at least 3 Public Authorities</a:t>
            </a:r>
            <a:r>
              <a:rPr lang="en-US" sz="2100" dirty="0" smtClean="0">
                <a:latin typeface="Century Gothic" panose="020B0502020202020204" pitchFamily="34" charset="0"/>
              </a:rPr>
              <a:t>.</a:t>
            </a:r>
            <a:r>
              <a:rPr lang="en-US" sz="2100" dirty="0">
                <a:latin typeface="Century Gothic" panose="020B0502020202020204" pitchFamily="34" charset="0"/>
              </a:rPr>
              <a:t> INT @ T0+11 months</a:t>
            </a: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Century Gothic" panose="020B0502020202020204" pitchFamily="34" charset="0"/>
              </a:rPr>
              <a:t>FAR</a:t>
            </a:r>
            <a:r>
              <a:rPr lang="en-US" sz="2100" dirty="0">
                <a:latin typeface="Century Gothic" panose="020B0502020202020204" pitchFamily="34" charset="0"/>
              </a:rPr>
              <a:t>: the Final Acceptance Review concerns </a:t>
            </a:r>
            <a:r>
              <a:rPr lang="en-US" sz="2100" dirty="0" smtClean="0">
                <a:latin typeface="Century Gothic" panose="020B0502020202020204" pitchFamily="34" charset="0"/>
              </a:rPr>
              <a:t>the </a:t>
            </a:r>
            <a:r>
              <a:rPr lang="en-US" sz="2100" dirty="0">
                <a:latin typeface="Century Gothic" panose="020B0502020202020204" pitchFamily="34" charset="0"/>
              </a:rPr>
              <a:t>accomplishment that all the Legacy Systems have been integrated, the certification process has been completed and that validation tests have been correctly performed in the real operational </a:t>
            </a:r>
            <a:r>
              <a:rPr lang="en-US" sz="2100" dirty="0" smtClean="0">
                <a:latin typeface="Century Gothic" panose="020B0502020202020204" pitchFamily="34" charset="0"/>
              </a:rPr>
              <a:t>environment</a:t>
            </a:r>
            <a:r>
              <a:rPr lang="en-US" sz="2100" dirty="0">
                <a:latin typeface="Century Gothic" panose="020B0502020202020204" pitchFamily="34" charset="0"/>
              </a:rPr>
              <a:t> </a:t>
            </a:r>
            <a:r>
              <a:rPr lang="en-US" sz="2100" dirty="0" smtClean="0">
                <a:latin typeface="Century Gothic" panose="020B0502020202020204" pitchFamily="34" charset="0"/>
              </a:rPr>
              <a:t>- </a:t>
            </a:r>
            <a:r>
              <a:rPr lang="en-US" sz="2100" dirty="0">
                <a:latin typeface="Century Gothic" panose="020B0502020202020204" pitchFamily="34" charset="0"/>
              </a:rPr>
              <a:t>FAR @ T0+16 </a:t>
            </a:r>
            <a:r>
              <a:rPr lang="en-US" sz="2100" dirty="0" smtClean="0">
                <a:latin typeface="Century Gothic" panose="020B0502020202020204" pitchFamily="34" charset="0"/>
              </a:rPr>
              <a:t>months</a:t>
            </a:r>
            <a:endParaRPr lang="en-US" sz="2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41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7236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93750"/>
            <a:r>
              <a:rPr lang="en-GB" sz="2000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sz="2000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it-IT" sz="2000" dirty="0"/>
              <a:t>                                                        	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CISE </a:t>
            </a:r>
            <a:r>
              <a:rPr lang="it-IT" sz="2400" dirty="0" err="1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Roadmap</a:t>
            </a:r>
            <a:endParaRPr lang="it-IT" sz="28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991544" y="90872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entury Gothic" pitchFamily="34" charset="0"/>
              </a:rPr>
              <a:t>CISE: Common Information Sharing Environment</a:t>
            </a:r>
          </a:p>
          <a:p>
            <a:r>
              <a:rPr lang="en-GB" b="1" dirty="0">
                <a:solidFill>
                  <a:schemeClr val="tx2"/>
                </a:solidFill>
                <a:latin typeface="Century Gothic" pitchFamily="34" charset="0"/>
              </a:rPr>
              <a:t>Cross – </a:t>
            </a:r>
            <a:r>
              <a:rPr lang="en-GB" b="1" dirty="0" smtClean="0">
                <a:solidFill>
                  <a:schemeClr val="tx2"/>
                </a:solidFill>
                <a:latin typeface="Century Gothic" pitchFamily="34" charset="0"/>
              </a:rPr>
              <a:t>Sectorial </a:t>
            </a:r>
            <a:r>
              <a:rPr lang="en-GB" b="1" dirty="0">
                <a:solidFill>
                  <a:schemeClr val="tx2"/>
                </a:solidFill>
                <a:latin typeface="Century Gothic" pitchFamily="34" charset="0"/>
              </a:rPr>
              <a:t>interoperability for better </a:t>
            </a:r>
            <a:r>
              <a:rPr lang="en-GB" b="1" u="sng" dirty="0">
                <a:solidFill>
                  <a:srgbClr val="C00000"/>
                </a:solidFill>
                <a:latin typeface="Century Gothic" pitchFamily="34" charset="0"/>
              </a:rPr>
              <a:t>“Maritime Governance” </a:t>
            </a: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5303566" y="2636912"/>
            <a:ext cx="2160587" cy="369888"/>
          </a:xfrm>
          <a:prstGeom prst="rect">
            <a:avLst/>
          </a:prstGeom>
          <a:solidFill>
            <a:srgbClr val="B7F5FB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BE" sz="1800" b="0">
                <a:solidFill>
                  <a:srgbClr val="0F5494"/>
                </a:solidFill>
                <a:latin typeface="Century Gothic" panose="020B0502020202020204" pitchFamily="34" charset="0"/>
              </a:rPr>
              <a:t>CISE Handbook</a:t>
            </a:r>
            <a:endParaRPr lang="en-GB" sz="1800" b="0">
              <a:solidFill>
                <a:srgbClr val="0F5494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306480" y="1916833"/>
            <a:ext cx="2733737" cy="369197"/>
          </a:xfrm>
          <a:prstGeom prst="rect">
            <a:avLst/>
          </a:prstGeom>
          <a:solidFill>
            <a:srgbClr val="B7F5FB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 dirty="0">
                <a:solidFill>
                  <a:srgbClr val="0F5494"/>
                </a:solidFill>
                <a:latin typeface="Century Gothic" panose="020B0502020202020204" pitchFamily="34" charset="0"/>
              </a:rPr>
              <a:t>Joint Undertaking ?</a:t>
            </a:r>
          </a:p>
        </p:txBody>
      </p:sp>
      <p:sp>
        <p:nvSpPr>
          <p:cNvPr id="15" name="Line 43"/>
          <p:cNvSpPr>
            <a:spLocks noChangeShapeType="1"/>
          </p:cNvSpPr>
          <p:nvPr/>
        </p:nvSpPr>
        <p:spPr bwMode="auto">
          <a:xfrm>
            <a:off x="4440238" y="22050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08" tIns="45653" rIns="91308" bIns="45653"/>
          <a:lstStyle/>
          <a:p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3790951" y="2349500"/>
            <a:ext cx="4537075" cy="43195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8" tIns="45653" rIns="91308" bIns="45653"/>
          <a:lstStyle/>
          <a:p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053014" y="5507039"/>
            <a:ext cx="7016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 dirty="0">
                <a:solidFill>
                  <a:srgbClr val="0F5494"/>
                </a:solidFill>
                <a:latin typeface="Century Gothic" panose="020B0502020202020204" pitchFamily="34" charset="0"/>
              </a:rPr>
              <a:t>2011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735961" y="4869160"/>
            <a:ext cx="7016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2012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6240017" y="4365105"/>
            <a:ext cx="7016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2013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053264" y="3629025"/>
            <a:ext cx="7016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DA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2014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626351" y="3130550"/>
            <a:ext cx="7016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DA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2015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8256241" y="2555056"/>
            <a:ext cx="696913" cy="3698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DA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 dirty="0">
                <a:solidFill>
                  <a:srgbClr val="0F5494"/>
                </a:solidFill>
                <a:latin typeface="Century Gothic" panose="020B0502020202020204" pitchFamily="34" charset="0"/>
              </a:rPr>
              <a:t>2016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1740209" y="5344196"/>
            <a:ext cx="2908300" cy="64619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MARSUNO BlueMassMed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52763" y="3998913"/>
            <a:ext cx="2774950" cy="646112"/>
          </a:xfrm>
          <a:prstGeom prst="rect">
            <a:avLst/>
          </a:prstGeom>
          <a:solidFill>
            <a:srgbClr val="B7F5FB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CISE Communication</a:t>
            </a:r>
          </a:p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Impact Assessment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7823398" y="3573016"/>
            <a:ext cx="2737098" cy="2446688"/>
          </a:xfrm>
          <a:prstGeom prst="rect">
            <a:avLst/>
          </a:prstGeom>
          <a:solidFill>
            <a:srgbClr val="FFB3B5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700" i="1" u="sng" dirty="0">
                <a:solidFill>
                  <a:srgbClr val="0F5494"/>
                </a:solidFill>
                <a:latin typeface="Century Gothic" panose="020B0502020202020204" pitchFamily="34" charset="0"/>
              </a:rPr>
              <a:t>Expected Added Value:</a:t>
            </a:r>
          </a:p>
          <a:p>
            <a:pPr eaLnBrk="1" hangingPunct="1"/>
            <a:r>
              <a:rPr lang="en-GB" sz="1700" dirty="0">
                <a:solidFill>
                  <a:srgbClr val="0F5494"/>
                </a:solidFill>
                <a:latin typeface="Century Gothic" panose="020B0502020202020204" pitchFamily="34" charset="0"/>
              </a:rPr>
              <a:t>-Effectiveness</a:t>
            </a:r>
          </a:p>
          <a:p>
            <a:pPr eaLnBrk="1" hangingPunct="1"/>
            <a:r>
              <a:rPr lang="en-GB" sz="1700" dirty="0">
                <a:solidFill>
                  <a:srgbClr val="0F5494"/>
                </a:solidFill>
                <a:latin typeface="Century Gothic" panose="020B0502020202020204" pitchFamily="34" charset="0"/>
              </a:rPr>
              <a:t>-Cost efficiency</a:t>
            </a:r>
          </a:p>
          <a:p>
            <a:pPr eaLnBrk="1" hangingPunct="1"/>
            <a:r>
              <a:rPr lang="en-GB" sz="1700" dirty="0">
                <a:solidFill>
                  <a:srgbClr val="0F5494"/>
                </a:solidFill>
                <a:latin typeface="Century Gothic" panose="020B0502020202020204" pitchFamily="34" charset="0"/>
              </a:rPr>
              <a:t>-Safer, more secure</a:t>
            </a:r>
          </a:p>
          <a:p>
            <a:pPr eaLnBrk="1" hangingPunct="1"/>
            <a:r>
              <a:rPr lang="en-GB" sz="1700" dirty="0">
                <a:solidFill>
                  <a:srgbClr val="0F5494"/>
                </a:solidFill>
                <a:latin typeface="Century Gothic" panose="020B0502020202020204" pitchFamily="34" charset="0"/>
              </a:rPr>
              <a:t>&amp; cleaner seas</a:t>
            </a:r>
          </a:p>
          <a:p>
            <a:pPr eaLnBrk="1" hangingPunct="1"/>
            <a:r>
              <a:rPr lang="en-GB" sz="1700" dirty="0">
                <a:solidFill>
                  <a:srgbClr val="0F5494"/>
                </a:solidFill>
                <a:latin typeface="Century Gothic" panose="020B0502020202020204" pitchFamily="34" charset="0"/>
              </a:rPr>
              <a:t>-EU digital society</a:t>
            </a:r>
          </a:p>
          <a:p>
            <a:pPr eaLnBrk="1" hangingPunct="1"/>
            <a:r>
              <a:rPr lang="en-GB" sz="1700" dirty="0">
                <a:solidFill>
                  <a:srgbClr val="0F5494"/>
                </a:solidFill>
                <a:latin typeface="Century Gothic" panose="020B0502020202020204" pitchFamily="34" charset="0"/>
              </a:rPr>
              <a:t>-Sustainable growth</a:t>
            </a:r>
          </a:p>
          <a:p>
            <a:pPr eaLnBrk="1" hangingPunct="1"/>
            <a:r>
              <a:rPr lang="en-GB" sz="1700" dirty="0">
                <a:solidFill>
                  <a:srgbClr val="0F5494"/>
                </a:solidFill>
                <a:latin typeface="Century Gothic" panose="020B0502020202020204" pitchFamily="34" charset="0"/>
              </a:rPr>
              <a:t>-Coordination</a:t>
            </a:r>
          </a:p>
          <a:p>
            <a:pPr eaLnBrk="1" hangingPunct="1"/>
            <a:r>
              <a:rPr lang="fr-BE" sz="1700" dirty="0">
                <a:solidFill>
                  <a:srgbClr val="0F5494"/>
                </a:solidFill>
                <a:latin typeface="Century Gothic" panose="020B0502020202020204" pitchFamily="34" charset="0"/>
              </a:rPr>
              <a:t>-</a:t>
            </a:r>
            <a:r>
              <a:rPr lang="fr-BE" sz="1700" dirty="0" err="1">
                <a:solidFill>
                  <a:srgbClr val="0F5494"/>
                </a:solidFill>
                <a:latin typeface="Century Gothic" panose="020B0502020202020204" pitchFamily="34" charset="0"/>
              </a:rPr>
              <a:t>Knowledge</a:t>
            </a:r>
            <a:r>
              <a:rPr lang="fr-BE" sz="1700" dirty="0">
                <a:solidFill>
                  <a:srgbClr val="0F5494"/>
                </a:solidFill>
                <a:latin typeface="Century Gothic" panose="020B0502020202020204" pitchFamily="34" charset="0"/>
              </a:rPr>
              <a:t> </a:t>
            </a:r>
            <a:r>
              <a:rPr lang="fr-BE" sz="1700" dirty="0" err="1">
                <a:solidFill>
                  <a:srgbClr val="0F5494"/>
                </a:solidFill>
                <a:latin typeface="Century Gothic" panose="020B0502020202020204" pitchFamily="34" charset="0"/>
              </a:rPr>
              <a:t>based</a:t>
            </a:r>
            <a:r>
              <a:rPr lang="fr-BE" sz="1700" dirty="0">
                <a:solidFill>
                  <a:srgbClr val="0F5494"/>
                </a:solidFill>
                <a:latin typeface="Century Gothic" panose="020B0502020202020204" pitchFamily="34" charset="0"/>
              </a:rPr>
              <a:t> IMP</a:t>
            </a:r>
            <a:endParaRPr lang="en-GB" sz="1700" dirty="0">
              <a:solidFill>
                <a:srgbClr val="0F5494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3910830" y="3429001"/>
            <a:ext cx="2689226" cy="3691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BE" sz="1800" b="0" dirty="0" err="1">
                <a:solidFill>
                  <a:srgbClr val="0F5494"/>
                </a:solidFill>
                <a:latin typeface="Century Gothic" panose="020B0502020202020204" pitchFamily="34" charset="0"/>
              </a:rPr>
              <a:t>Cooperation</a:t>
            </a:r>
            <a:r>
              <a:rPr lang="fr-BE" sz="1800" b="0" dirty="0">
                <a:solidFill>
                  <a:srgbClr val="0F5494"/>
                </a:solidFill>
                <a:latin typeface="Century Gothic" panose="020B0502020202020204" pitchFamily="34" charset="0"/>
              </a:rPr>
              <a:t> </a:t>
            </a:r>
            <a:r>
              <a:rPr lang="fr-BE" sz="1800" b="0" dirty="0" err="1">
                <a:solidFill>
                  <a:srgbClr val="0F5494"/>
                </a:solidFill>
                <a:latin typeface="Century Gothic" panose="020B0502020202020204" pitchFamily="34" charset="0"/>
              </a:rPr>
              <a:t>project</a:t>
            </a:r>
            <a:endParaRPr lang="en-GB" sz="1800" b="0" dirty="0">
              <a:solidFill>
                <a:srgbClr val="0F5494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4727848" y="5949280"/>
            <a:ext cx="696912" cy="368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2010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5822242" y="2267716"/>
            <a:ext cx="1857934" cy="3691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 dirty="0">
                <a:solidFill>
                  <a:srgbClr val="0F5494"/>
                </a:solidFill>
                <a:latin typeface="Century Gothic" panose="020B0502020202020204" pitchFamily="34" charset="0"/>
              </a:rPr>
              <a:t>Test-CISE ('</a:t>
            </a:r>
            <a:r>
              <a:rPr lang="en-GB" sz="1800" b="0" u="sng" dirty="0">
                <a:solidFill>
                  <a:srgbClr val="0F5494"/>
                </a:solidFill>
                <a:latin typeface="Century Gothic" panose="020B0502020202020204" pitchFamily="34" charset="0"/>
              </a:rPr>
              <a:t>FP7'</a:t>
            </a:r>
            <a:r>
              <a:rPr lang="en-GB" sz="1800" b="0" dirty="0">
                <a:solidFill>
                  <a:srgbClr val="0F5494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2290764" y="4695826"/>
            <a:ext cx="2763837" cy="646113"/>
          </a:xfrm>
          <a:prstGeom prst="rect">
            <a:avLst/>
          </a:prstGeom>
          <a:solidFill>
            <a:srgbClr val="B7F5FB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CISE Roadmap roll-out</a:t>
            </a:r>
          </a:p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Sectoral developments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9768408" y="2204864"/>
            <a:ext cx="696912" cy="3698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DA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1665288" y="2379664"/>
            <a:ext cx="1211262" cy="646195"/>
          </a:xfrm>
          <a:prstGeom prst="rect">
            <a:avLst/>
          </a:prstGeom>
          <a:solidFill>
            <a:srgbClr val="B7F5FB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EC action 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1665289" y="1912939"/>
            <a:ext cx="1298487" cy="3691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 dirty="0">
                <a:solidFill>
                  <a:srgbClr val="0F5494"/>
                </a:solidFill>
                <a:latin typeface="Century Gothic" panose="020B0502020202020204" pitchFamily="34" charset="0"/>
              </a:rPr>
              <a:t>MS action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7883526" y="1700808"/>
            <a:ext cx="2784475" cy="376238"/>
          </a:xfrm>
          <a:prstGeom prst="rect">
            <a:avLst/>
          </a:prstGeom>
          <a:solidFill>
            <a:srgbClr val="12DDF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GB" sz="1800" u="sng">
                <a:solidFill>
                  <a:schemeClr val="tx1"/>
                </a:solidFill>
                <a:latin typeface="Arial" charset="0"/>
              </a:rPr>
              <a:t>CISE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1631505" y="5949280"/>
            <a:ext cx="2468563" cy="369888"/>
          </a:xfrm>
          <a:prstGeom prst="rect">
            <a:avLst/>
          </a:prstGeom>
          <a:solidFill>
            <a:srgbClr val="B7F5FB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 dirty="0">
                <a:solidFill>
                  <a:srgbClr val="0F5494"/>
                </a:solidFill>
                <a:latin typeface="Century Gothic" panose="020B0502020202020204" pitchFamily="34" charset="0"/>
              </a:rPr>
              <a:t>CISE Roadmap 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631504" y="6381328"/>
            <a:ext cx="2003426" cy="368300"/>
          </a:xfrm>
          <a:prstGeom prst="rect">
            <a:avLst/>
          </a:prstGeom>
          <a:solidFill>
            <a:srgbClr val="B7F5FB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>
                <a:solidFill>
                  <a:srgbClr val="0F5494"/>
                </a:solidFill>
                <a:latin typeface="Century Gothic" panose="020B0502020202020204" pitchFamily="34" charset="0"/>
              </a:rPr>
              <a:t>CISE Principles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4186238" y="6384925"/>
            <a:ext cx="696912" cy="3698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800" b="0" dirty="0">
                <a:solidFill>
                  <a:schemeClr val="tx2"/>
                </a:solidFill>
                <a:latin typeface="Century Gothic" pitchFamily="34" charset="0"/>
              </a:rPr>
              <a:t>2009</a:t>
            </a:r>
          </a:p>
        </p:txBody>
      </p:sp>
      <p:pic>
        <p:nvPicPr>
          <p:cNvPr id="38" name="Immagine 37" descr="C:\Users\cerbini\Desktop\fp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4223792" y="2996953"/>
            <a:ext cx="2880320" cy="369197"/>
          </a:xfrm>
          <a:prstGeom prst="rect">
            <a:avLst/>
          </a:prstGeom>
          <a:solidFill>
            <a:srgbClr val="B7F5FB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08" tIns="45653" rIns="91308" bIns="45653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BE" sz="1800" b="0" dirty="0">
                <a:solidFill>
                  <a:srgbClr val="0F5494"/>
                </a:solidFill>
                <a:latin typeface="Century Gothic" panose="020B0502020202020204" pitchFamily="34" charset="0"/>
              </a:rPr>
              <a:t>EUMSS and Action Plan</a:t>
            </a:r>
            <a:endParaRPr lang="en-GB" sz="1800" b="0" dirty="0">
              <a:solidFill>
                <a:srgbClr val="0F5494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7" y="260649"/>
            <a:ext cx="7180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</a:t>
            </a:r>
            <a:r>
              <a:rPr lang="en-GB" sz="2400" dirty="0">
                <a:solidFill>
                  <a:srgbClr val="002060"/>
                </a:solidFill>
                <a:latin typeface="Century Gothic" pitchFamily="34" charset="0"/>
              </a:rPr>
              <a:t>EUCISE2020 Coverage</a:t>
            </a:r>
            <a:endParaRPr lang="it-IT" sz="20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612105" y="1738045"/>
            <a:ext cx="2090951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Bef>
                <a:spcPts val="30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37 Partners</a:t>
            </a:r>
          </a:p>
          <a:p>
            <a:pPr marL="257175" indent="-257175">
              <a:spcBef>
                <a:spcPts val="30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15 EU/EEA maritime Countries</a:t>
            </a:r>
          </a:p>
          <a:p>
            <a:pPr marL="257175" indent="-257175">
              <a:spcBef>
                <a:spcPts val="30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Open to new partners and to collaborations with EU Agencies</a:t>
            </a:r>
            <a:endParaRPr lang="it-IT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655841" y="764705"/>
            <a:ext cx="3145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EUCISE2020 Partners</a:t>
            </a:r>
            <a:endParaRPr lang="it-IT" sz="24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3647729" y="1124744"/>
            <a:ext cx="4818461" cy="4298018"/>
            <a:chOff x="2400291" y="816716"/>
            <a:chExt cx="6484609" cy="5976000"/>
          </a:xfrm>
        </p:grpSpPr>
        <p:grpSp>
          <p:nvGrpSpPr>
            <p:cNvPr id="15" name="Gruppo 6"/>
            <p:cNvGrpSpPr/>
            <p:nvPr/>
          </p:nvGrpSpPr>
          <p:grpSpPr>
            <a:xfrm>
              <a:off x="2400291" y="816716"/>
              <a:ext cx="6484609" cy="5976000"/>
              <a:chOff x="3024187" y="599392"/>
              <a:chExt cx="6484609" cy="5976000"/>
            </a:xfrm>
          </p:grpSpPr>
          <p:pic>
            <p:nvPicPr>
              <p:cNvPr id="18" name="Immagine 1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24187" y="599392"/>
                <a:ext cx="6484609" cy="5976000"/>
              </a:xfrm>
              <a:prstGeom prst="rect">
                <a:avLst/>
              </a:prstGeom>
            </p:spPr>
          </p:pic>
          <p:sp>
            <p:nvSpPr>
              <p:cNvPr id="19" name="Stella a 5 punte 18"/>
              <p:cNvSpPr>
                <a:spLocks noChangeAspect="1"/>
              </p:cNvSpPr>
              <p:nvPr/>
            </p:nvSpPr>
            <p:spPr>
              <a:xfrm>
                <a:off x="4285339" y="5178687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0" name="Stella a 5 punte 19"/>
              <p:cNvSpPr>
                <a:spLocks noChangeAspect="1"/>
              </p:cNvSpPr>
              <p:nvPr/>
            </p:nvSpPr>
            <p:spPr>
              <a:xfrm>
                <a:off x="6086491" y="5135143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1" name="Stella a 5 punte 20"/>
              <p:cNvSpPr>
                <a:spLocks noChangeAspect="1"/>
              </p:cNvSpPr>
              <p:nvPr/>
            </p:nvSpPr>
            <p:spPr>
              <a:xfrm>
                <a:off x="6420520" y="5405143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2" name="Stella a 5 punte 21"/>
              <p:cNvSpPr>
                <a:spLocks noChangeAspect="1"/>
              </p:cNvSpPr>
              <p:nvPr/>
            </p:nvSpPr>
            <p:spPr>
              <a:xfrm>
                <a:off x="6108649" y="5405143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3" name="Connettore 22"/>
              <p:cNvSpPr>
                <a:spLocks noChangeAspect="1"/>
              </p:cNvSpPr>
              <p:nvPr/>
            </p:nvSpPr>
            <p:spPr>
              <a:xfrm>
                <a:off x="6036649" y="4874143"/>
                <a:ext cx="144000" cy="144000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" name="Connettore 23"/>
              <p:cNvSpPr>
                <a:spLocks noChangeAspect="1"/>
              </p:cNvSpPr>
              <p:nvPr/>
            </p:nvSpPr>
            <p:spPr>
              <a:xfrm>
                <a:off x="6226934" y="5268687"/>
                <a:ext cx="144000" cy="144000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" name="Connettore 24"/>
              <p:cNvSpPr>
                <a:spLocks noChangeAspect="1"/>
              </p:cNvSpPr>
              <p:nvPr/>
            </p:nvSpPr>
            <p:spPr>
              <a:xfrm>
                <a:off x="6663136" y="5315143"/>
                <a:ext cx="144000" cy="144000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" name="Stella a 5 punte 25"/>
              <p:cNvSpPr>
                <a:spLocks noChangeAspect="1"/>
              </p:cNvSpPr>
              <p:nvPr/>
            </p:nvSpPr>
            <p:spPr>
              <a:xfrm>
                <a:off x="4105339" y="5382086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Stella a 5 punte 26"/>
              <p:cNvSpPr>
                <a:spLocks noChangeAspect="1"/>
              </p:cNvSpPr>
              <p:nvPr/>
            </p:nvSpPr>
            <p:spPr>
              <a:xfrm>
                <a:off x="4437739" y="5129915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" name="Stella a 5 punte 27"/>
              <p:cNvSpPr>
                <a:spLocks noChangeAspect="1"/>
              </p:cNvSpPr>
              <p:nvPr/>
            </p:nvSpPr>
            <p:spPr>
              <a:xfrm>
                <a:off x="6510520" y="2511515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9" name="Stella a 5 punte 28"/>
              <p:cNvSpPr>
                <a:spLocks noChangeAspect="1"/>
              </p:cNvSpPr>
              <p:nvPr/>
            </p:nvSpPr>
            <p:spPr>
              <a:xfrm>
                <a:off x="7254943" y="1940401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" name="Stella a 5 punte 29"/>
              <p:cNvSpPr>
                <a:spLocks noChangeAspect="1"/>
              </p:cNvSpPr>
              <p:nvPr/>
            </p:nvSpPr>
            <p:spPr>
              <a:xfrm>
                <a:off x="7434943" y="1760401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Stella a 5 punte 30"/>
              <p:cNvSpPr>
                <a:spLocks noChangeAspect="1"/>
              </p:cNvSpPr>
              <p:nvPr/>
            </p:nvSpPr>
            <p:spPr>
              <a:xfrm>
                <a:off x="7074943" y="2120401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2" name="Stella a 5 punte 31"/>
              <p:cNvSpPr>
                <a:spLocks noChangeAspect="1"/>
              </p:cNvSpPr>
              <p:nvPr/>
            </p:nvSpPr>
            <p:spPr>
              <a:xfrm>
                <a:off x="7901015" y="4998687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3" name="Stella a 5 punte 32"/>
              <p:cNvSpPr>
                <a:spLocks noChangeAspect="1"/>
              </p:cNvSpPr>
              <p:nvPr/>
            </p:nvSpPr>
            <p:spPr>
              <a:xfrm>
                <a:off x="6042907" y="2120401"/>
                <a:ext cx="201771" cy="201771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4" name="Stella a 5 punte 33"/>
              <p:cNvSpPr>
                <a:spLocks noChangeAspect="1"/>
              </p:cNvSpPr>
              <p:nvPr/>
            </p:nvSpPr>
            <p:spPr>
              <a:xfrm>
                <a:off x="8081015" y="4818687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5" name="Connettore 34"/>
              <p:cNvSpPr>
                <a:spLocks noChangeAspect="1"/>
              </p:cNvSpPr>
              <p:nvPr/>
            </p:nvSpPr>
            <p:spPr>
              <a:xfrm>
                <a:off x="7254943" y="1686687"/>
                <a:ext cx="144000" cy="144000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6" name="Connettore 35"/>
              <p:cNvSpPr>
                <a:spLocks noChangeAspect="1"/>
              </p:cNvSpPr>
              <p:nvPr/>
            </p:nvSpPr>
            <p:spPr>
              <a:xfrm>
                <a:off x="9154886" y="6052457"/>
                <a:ext cx="144000" cy="144000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7" name="Connettore 36"/>
              <p:cNvSpPr>
                <a:spLocks noChangeAspect="1"/>
              </p:cNvSpPr>
              <p:nvPr/>
            </p:nvSpPr>
            <p:spPr>
              <a:xfrm>
                <a:off x="6414693" y="5237915"/>
                <a:ext cx="144000" cy="144000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8" name="Connettore 37"/>
              <p:cNvSpPr>
                <a:spLocks noChangeAspect="1"/>
              </p:cNvSpPr>
              <p:nvPr/>
            </p:nvSpPr>
            <p:spPr>
              <a:xfrm>
                <a:off x="5999792" y="2881802"/>
                <a:ext cx="144000" cy="144000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9" name="Connettore 38"/>
              <p:cNvSpPr>
                <a:spLocks noChangeAspect="1"/>
              </p:cNvSpPr>
              <p:nvPr/>
            </p:nvSpPr>
            <p:spPr>
              <a:xfrm>
                <a:off x="6154934" y="1947945"/>
                <a:ext cx="144000" cy="144000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0" name="Stella a 5 punte 39"/>
              <p:cNvSpPr>
                <a:spLocks noChangeAspect="1"/>
              </p:cNvSpPr>
              <p:nvPr/>
            </p:nvSpPr>
            <p:spPr>
              <a:xfrm>
                <a:off x="3923208" y="5225143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" name="Stella a 5 punte 40"/>
              <p:cNvSpPr>
                <a:spLocks noChangeAspect="1"/>
              </p:cNvSpPr>
              <p:nvPr/>
            </p:nvSpPr>
            <p:spPr>
              <a:xfrm>
                <a:off x="4257739" y="2933915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" name="Stella a 5 punte 41"/>
              <p:cNvSpPr>
                <a:spLocks/>
              </p:cNvSpPr>
              <p:nvPr/>
            </p:nvSpPr>
            <p:spPr>
              <a:xfrm>
                <a:off x="3279052" y="4986775"/>
                <a:ext cx="288000" cy="288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" name="Stella a 5 punte 42"/>
              <p:cNvSpPr>
                <a:spLocks noChangeAspect="1"/>
              </p:cNvSpPr>
              <p:nvPr/>
            </p:nvSpPr>
            <p:spPr>
              <a:xfrm>
                <a:off x="7991015" y="4548687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" name="Stella a 5 punte 43"/>
              <p:cNvSpPr>
                <a:spLocks noChangeAspect="1"/>
              </p:cNvSpPr>
              <p:nvPr/>
            </p:nvSpPr>
            <p:spPr>
              <a:xfrm>
                <a:off x="7524943" y="5495143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" name="Stella a 5 punte 44"/>
              <p:cNvSpPr>
                <a:spLocks noChangeAspect="1"/>
              </p:cNvSpPr>
              <p:nvPr/>
            </p:nvSpPr>
            <p:spPr>
              <a:xfrm>
                <a:off x="7582286" y="5848155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" name="Stella a 5 punte 45"/>
              <p:cNvSpPr>
                <a:spLocks noChangeAspect="1"/>
              </p:cNvSpPr>
              <p:nvPr/>
            </p:nvSpPr>
            <p:spPr>
              <a:xfrm>
                <a:off x="7065860" y="1940401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7" name="Stella a 5 punte 46"/>
              <p:cNvSpPr>
                <a:spLocks noChangeAspect="1"/>
              </p:cNvSpPr>
              <p:nvPr/>
            </p:nvSpPr>
            <p:spPr>
              <a:xfrm>
                <a:off x="6108648" y="3301726"/>
                <a:ext cx="252000" cy="252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8" name="Stella a 5 punte 47"/>
              <p:cNvSpPr>
                <a:spLocks noChangeAspect="1"/>
              </p:cNvSpPr>
              <p:nvPr/>
            </p:nvSpPr>
            <p:spPr>
              <a:xfrm>
                <a:off x="7430743" y="5768761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9" name="Stella a 5 punte 48"/>
              <p:cNvSpPr>
                <a:spLocks noChangeAspect="1"/>
              </p:cNvSpPr>
              <p:nvPr/>
            </p:nvSpPr>
            <p:spPr>
              <a:xfrm>
                <a:off x="6274099" y="5345915"/>
                <a:ext cx="180000" cy="180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0" name="Stella a 5 punte 49"/>
              <p:cNvSpPr>
                <a:spLocks noChangeAspect="1"/>
              </p:cNvSpPr>
              <p:nvPr/>
            </p:nvSpPr>
            <p:spPr>
              <a:xfrm>
                <a:off x="4889958" y="3378508"/>
                <a:ext cx="252000" cy="2520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1" name="Connettore 50"/>
              <p:cNvSpPr>
                <a:spLocks noChangeAspect="1"/>
              </p:cNvSpPr>
              <p:nvPr/>
            </p:nvSpPr>
            <p:spPr>
              <a:xfrm>
                <a:off x="5141958" y="4638687"/>
                <a:ext cx="144000" cy="144000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2" name="Connettore 51"/>
              <p:cNvSpPr>
                <a:spLocks noChangeAspect="1"/>
              </p:cNvSpPr>
              <p:nvPr/>
            </p:nvSpPr>
            <p:spPr>
              <a:xfrm>
                <a:off x="4244283" y="4908088"/>
                <a:ext cx="144000" cy="144000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90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6" name="Rombo 15"/>
            <p:cNvSpPr/>
            <p:nvPr/>
          </p:nvSpPr>
          <p:spPr>
            <a:xfrm>
              <a:off x="4060149" y="3591050"/>
              <a:ext cx="204266" cy="180000"/>
            </a:xfrm>
            <a:prstGeom prst="diamond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90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7" name="Rombo 16"/>
            <p:cNvSpPr/>
            <p:nvPr/>
          </p:nvSpPr>
          <p:spPr>
            <a:xfrm>
              <a:off x="5642155" y="5334939"/>
              <a:ext cx="204266" cy="180000"/>
            </a:xfrm>
            <a:prstGeom prst="diamond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90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59" name="Gruppo 58"/>
          <p:cNvGrpSpPr/>
          <p:nvPr/>
        </p:nvGrpSpPr>
        <p:grpSpPr>
          <a:xfrm>
            <a:off x="8544273" y="2780929"/>
            <a:ext cx="963259" cy="323165"/>
            <a:chOff x="9334766" y="4632811"/>
            <a:chExt cx="1284344" cy="430886"/>
          </a:xfrm>
        </p:grpSpPr>
        <p:sp>
          <p:nvSpPr>
            <p:cNvPr id="60" name="CasellaDiTesto 59"/>
            <p:cNvSpPr txBox="1"/>
            <p:nvPr/>
          </p:nvSpPr>
          <p:spPr>
            <a:xfrm>
              <a:off x="9505131" y="4632811"/>
              <a:ext cx="1113979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solidFill>
                    <a:schemeClr val="tx2"/>
                  </a:solidFill>
                  <a:latin typeface="Century Gothic" panose="020B0502020202020204" pitchFamily="34" charset="0"/>
                </a:rPr>
                <a:t>Experts</a:t>
              </a:r>
              <a:endParaRPr lang="it-IT" sz="15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1" name="Rombo 60"/>
            <p:cNvSpPr/>
            <p:nvPr/>
          </p:nvSpPr>
          <p:spPr>
            <a:xfrm>
              <a:off x="9334766" y="4747708"/>
              <a:ext cx="204266" cy="180000"/>
            </a:xfrm>
            <a:prstGeom prst="diamond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5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2" name="CasellaDiTesto 61"/>
          <p:cNvSpPr txBox="1"/>
          <p:nvPr/>
        </p:nvSpPr>
        <p:spPr>
          <a:xfrm>
            <a:off x="8646294" y="2348881"/>
            <a:ext cx="20217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2"/>
                </a:solidFill>
                <a:latin typeface="Century Gothic" panose="020B0502020202020204" pitchFamily="34" charset="0"/>
              </a:rPr>
              <a:t>Maritime Authorities</a:t>
            </a:r>
            <a:endParaRPr lang="it-IT" sz="15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Stella a 5 punte 62"/>
          <p:cNvSpPr>
            <a:spLocks noChangeAspect="1"/>
          </p:cNvSpPr>
          <p:nvPr/>
        </p:nvSpPr>
        <p:spPr>
          <a:xfrm>
            <a:off x="8544272" y="2420888"/>
            <a:ext cx="135000" cy="135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50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4" name="Gruppo 63"/>
          <p:cNvGrpSpPr/>
          <p:nvPr/>
        </p:nvGrpSpPr>
        <p:grpSpPr>
          <a:xfrm>
            <a:off x="8516206" y="3212977"/>
            <a:ext cx="2151795" cy="323165"/>
            <a:chOff x="9444021" y="3870804"/>
            <a:chExt cx="2869060" cy="430886"/>
          </a:xfrm>
        </p:grpSpPr>
        <p:sp>
          <p:nvSpPr>
            <p:cNvPr id="65" name="CasellaDiTesto 64"/>
            <p:cNvSpPr txBox="1"/>
            <p:nvPr/>
          </p:nvSpPr>
          <p:spPr>
            <a:xfrm>
              <a:off x="9570450" y="3870804"/>
              <a:ext cx="2742631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solidFill>
                    <a:schemeClr val="tx2"/>
                  </a:solidFill>
                  <a:latin typeface="Century Gothic" panose="020B0502020202020204" pitchFamily="34" charset="0"/>
                </a:rPr>
                <a:t>Research Institutions</a:t>
              </a:r>
              <a:endParaRPr lang="it-IT" sz="15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6" name="Connettore 65"/>
            <p:cNvSpPr>
              <a:spLocks noChangeAspect="1"/>
            </p:cNvSpPr>
            <p:nvPr/>
          </p:nvSpPr>
          <p:spPr>
            <a:xfrm>
              <a:off x="9444021" y="4011237"/>
              <a:ext cx="144000" cy="144000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5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58" name="Immagine 57" descr="C:\Users\cerbini\Desktop\fp7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7" name="Gruppo 6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68" name="CasellaDiTesto 6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69" name="Immagine 6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0" name="Gruppo 6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71" name="Immagine 70" descr="https://upload.wikimedia.org/wikipedia/commons/thumb/9/9a/Flag_of_Bulgaria.svg/2000px-Flag_of_Bulgaria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" name="Immagine 71" descr="https://upload.wikimedia.org/wikipedia/commons/thumb/9/9c/Flag_of_Denmark.svg/2000px-Flag_of_Denmark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3" name="Immagine 7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4" name="Immagine 73" descr="https://upload.wikimedia.org/wikipedia/commons/thumb/4/45/Flag_of_Ireland.svg/2000px-Flag_of_Ireland.svg.png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5" name="Immagine 74" descr="http://expandablecontainertrivol.com/wp-content/uploads/2015/03/flag-world-greece.gif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" name="Immagine 7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7" name="Immagine 7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8" name="Immagine 77" descr="http://www.33ff.com/flags/XL_flags/Italy_flag.gif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9" name="Immagine 78" descr="http://www.clker.com/cliparts/2/c/5/d/1363112175195013158Flag%20of%20Norway.svg.med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0" name="Immagine 7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1" name="Immagine 80" descr="https://upload.wikimedia.org/wikipedia/commons/thumb/5/5c/Flag_of_Portugal.svg/1280px-Flag_of_Portugal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" name="Immagine 81" descr="https://upload.wikimedia.org/wikipedia/commons/thumb/7/73/Flag_of_Romania.svg/2000px-Flag_of_Romania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3" name="Immagine 82" descr="https://upload.wikimedia.org/wikipedia/commons/thumb/b/bc/Flag_of_Finland.svg/2000px-Flag_of_Finland.svg.png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4" name="irc_mi" descr="http://kids.nationalgeographic.com/content/dam/kids/photos/Countries/Q-Z/sweden-flag.gif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5" name="Immagine 84"/>
              <p:cNvPicPr/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Rettangolo 1"/>
          <p:cNvSpPr/>
          <p:nvPr/>
        </p:nvSpPr>
        <p:spPr>
          <a:xfrm>
            <a:off x="1668016" y="5085184"/>
            <a:ext cx="8820472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Two new partners as External Entities:</a:t>
            </a:r>
          </a:p>
          <a:p>
            <a:pPr marL="257175" indent="-2571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EFCA - European Fisheries </a:t>
            </a:r>
            <a:r>
              <a:rPr lang="en-US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Control </a:t>
            </a:r>
            <a:r>
              <a:rPr lang="en-US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Agency; e/SENS</a:t>
            </a:r>
            <a:endParaRPr lang="en-US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257175" indent="-2571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MARSAFENET – Network of experts on the legal aspects of maritime safety and security; more than 70 legal experts from 22 countries</a:t>
            </a:r>
          </a:p>
        </p:txBody>
      </p:sp>
    </p:spTree>
    <p:extLst>
      <p:ext uri="{BB962C8B-B14F-4D97-AF65-F5344CB8AC3E}">
        <p14:creationId xmlns:p14="http://schemas.microsoft.com/office/powerpoint/2010/main" val="34097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2279576" y="940724"/>
          <a:ext cx="7848872" cy="4936548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2018475"/>
                <a:gridCol w="1581925"/>
                <a:gridCol w="2376264"/>
              </a:tblGrid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www.asi.it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DMI DK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www.dmi.dk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MMI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www.marina.difesa.it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NERSC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www.nersc.no</a:t>
                      </a:r>
                      <a:endParaRPr lang="it-IT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MEF GDF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www.gdf.gov.it 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AEAT ES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www.agenciatributaria.es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MIT GC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www.guardiacostiera.gov.it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www.cit.ie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MDE ES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www.defensa.gob.es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DGPM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www.dgpm.mam.gov.pt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GUCI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www.guardiacivil.es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MARAD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www.marad.bg</a:t>
                      </a:r>
                      <a:endParaRPr lang="it-IT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SASEMAR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/>
                        </a:rPr>
                        <a:t>www.salvamentomaritimo.es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DEMOKRITOS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/>
                        </a:rPr>
                        <a:t>www.demokritos.gr</a:t>
                      </a:r>
                      <a:endParaRPr lang="it-IT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EUSC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6"/>
                        </a:rPr>
                        <a:t>www.satcen.europa.eu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RBP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7"/>
                        </a:rPr>
                        <a:t>www.politiadefrontiera.ro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SWED CG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8"/>
                        </a:rPr>
                        <a:t>www.kustbevakningen.se/sv/the-swedish-coast-guard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FINNAVY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9"/>
                        </a:rPr>
                        <a:t>www.puolustusvoimat.fi/en/Navy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 INT FBG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0"/>
                        </a:rPr>
                        <a:t>www.raja.fi</a:t>
                      </a:r>
                      <a:r>
                        <a:rPr lang="it-IT" sz="105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FGMSSC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1"/>
                        </a:rPr>
                        <a:t>www.bmvi.de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FTA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2"/>
                        </a:rPr>
                        <a:t>www.liikennevirasto.fi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HMOD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3"/>
                        </a:rPr>
                        <a:t>www.mod.mil.gr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TRAFI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4"/>
                        </a:rPr>
                        <a:t>www.trafi.fi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HCR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5"/>
                        </a:rPr>
                        <a:t>www.hcg.gr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BG PORT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6"/>
                        </a:rPr>
                        <a:t>www.mtitc.government.bg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MERCATOR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7"/>
                        </a:rPr>
                        <a:t>www.mercator-ocean.fr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MTC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8"/>
                        </a:rPr>
                        <a:t>www.regjeringen.no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9"/>
                        </a:rPr>
                        <a:t>www.sviluppoeconomico.gov.it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LAUREA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0"/>
                        </a:rPr>
                        <a:t>www.laurea.fi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GLT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1"/>
                        </a:rPr>
                        <a:t>www.studiotosato.it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 UCI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2"/>
                        </a:rPr>
                        <a:t>www.ucy.ac.cy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DFT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3"/>
                        </a:rPr>
                        <a:t>www.gov.uk/government/organisations/department-for-transport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4"/>
                        </a:rPr>
                        <a:t>www.apre.it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LCU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5"/>
                        </a:rPr>
                        <a:t>www.unilink.it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21861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INGV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6"/>
                        </a:rPr>
                        <a:t>www.ingv.it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7"/>
                        </a:rPr>
                        <a:t>www.wisepens.com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30"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CMCC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8"/>
                        </a:rPr>
                        <a:t>www.cmcc.it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  <p:pic>
        <p:nvPicPr>
          <p:cNvPr id="4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2567609" y="260649"/>
            <a:ext cx="6505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</a:t>
            </a:r>
            <a:r>
              <a:rPr lang="en-GB" sz="2400" dirty="0">
                <a:solidFill>
                  <a:srgbClr val="002060"/>
                </a:solidFill>
                <a:latin typeface="Century Gothic" pitchFamily="34" charset="0"/>
              </a:rPr>
              <a:t>Partners List</a:t>
            </a:r>
            <a:endParaRPr lang="it-IT" sz="20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Immagine 7" descr="C:\Users\cerbini\Desktop\fp7.png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ttore 1 8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12" name="Immagine 11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1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" name="Gruppo 12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14" name="Immagine 13" descr="https://upload.wikimedia.org/wikipedia/commons/thumb/9/9a/Flag_of_Bulgaria.svg/2000px-Flag_of_Bulgaria.svg.png"/>
              <p:cNvPicPr/>
              <p:nvPr/>
            </p:nvPicPr>
            <p:blipFill>
              <a:blip r:embed="rId42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Immagine 14" descr="https://upload.wikimedia.org/wikipedia/commons/thumb/9/9c/Flag_of_Denmark.svg/2000px-Flag_of_Denmark.svg.png"/>
              <p:cNvPicPr/>
              <p:nvPr/>
            </p:nvPicPr>
            <p:blipFill>
              <a:blip r:embed="rId43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Immagine 15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44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Immagine 16" descr="https://upload.wikimedia.org/wikipedia/commons/thumb/4/45/Flag_of_Ireland.svg/2000px-Flag_of_Ireland.svg.png"/>
              <p:cNvPicPr/>
              <p:nvPr/>
            </p:nvPicPr>
            <p:blipFill>
              <a:blip r:embed="rId45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Immagine 17" descr="http://expandablecontainertrivol.com/wp-content/uploads/2015/03/flag-world-greece.gif"/>
              <p:cNvPicPr/>
              <p:nvPr/>
            </p:nvPicPr>
            <p:blipFill>
              <a:blip r:embed="rId46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Immagine 18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47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Immagine 19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48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Immagine 20" descr="http://www.33ff.com/flags/XL_flags/Italy_flag.gif"/>
              <p:cNvPicPr/>
              <p:nvPr/>
            </p:nvPicPr>
            <p:blipFill>
              <a:blip r:embed="rId49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Immagine 21" descr="http://www.clker.com/cliparts/2/c/5/d/1363112175195013158Flag%20of%20Norway.svg.med.png"/>
              <p:cNvPicPr/>
              <p:nvPr/>
            </p:nvPicPr>
            <p:blipFill>
              <a:blip r:embed="rId50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Immagine 22" descr="https://upload.wikimedia.org/wikipedia/commons/thumb/6/63/Flag_of_Cyprus_(1960-2006).svg/2000px-Flag_of_Cyprus_(1960-2006).svg.png"/>
              <p:cNvPicPr/>
              <p:nvPr/>
            </p:nvPicPr>
            <p:blipFill>
              <a:blip r:embed="rId51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Immagine 23" descr="https://upload.wikimedia.org/wikipedia/commons/thumb/5/5c/Flag_of_Portugal.svg/1280px-Flag_of_Portugal.svg.png"/>
              <p:cNvPicPr/>
              <p:nvPr/>
            </p:nvPicPr>
            <p:blipFill>
              <a:blip r:embed="rId52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Immagine 24" descr="https://upload.wikimedia.org/wikipedia/commons/thumb/7/73/Flag_of_Romania.svg/2000px-Flag_of_Romania.svg.png"/>
              <p:cNvPicPr/>
              <p:nvPr/>
            </p:nvPicPr>
            <p:blipFill>
              <a:blip r:embed="rId53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" name="Immagine 25" descr="https://upload.wikimedia.org/wikipedia/commons/thumb/b/bc/Flag_of_Finland.svg/2000px-Flag_of_Finland.svg.png"/>
              <p:cNvPicPr/>
              <p:nvPr/>
            </p:nvPicPr>
            <p:blipFill>
              <a:blip r:embed="rId54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irc_mi" descr="http://kids.nationalgeographic.com/content/dam/kids/photos/Countries/Q-Z/sweden-flag.gif"/>
              <p:cNvPicPr/>
              <p:nvPr/>
            </p:nvPicPr>
            <p:blipFill>
              <a:blip r:embed="rId55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Immagine 27"/>
              <p:cNvPicPr/>
              <p:nvPr/>
            </p:nvPicPr>
            <p:blipFill>
              <a:blip r:embed="rId56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3570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6950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</a:t>
            </a:r>
            <a:r>
              <a:rPr lang="en-GB" sz="2400" dirty="0">
                <a:solidFill>
                  <a:srgbClr val="002060"/>
                </a:solidFill>
                <a:latin typeface="Century Gothic" pitchFamily="34" charset="0"/>
              </a:rPr>
              <a:t>Project Phases</a:t>
            </a:r>
            <a:endParaRPr lang="it-IT" sz="2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6" name="Rettangolo 15"/>
          <p:cNvSpPr>
            <a:spLocks noChangeAspect="1"/>
          </p:cNvSpPr>
          <p:nvPr/>
        </p:nvSpPr>
        <p:spPr>
          <a:xfrm>
            <a:off x="1775520" y="3446628"/>
            <a:ext cx="8640960" cy="250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2400" u="sng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Phase </a:t>
            </a:r>
            <a:r>
              <a:rPr lang="en-US" sz="2400" u="sng" dirty="0">
                <a:solidFill>
                  <a:schemeClr val="tx2"/>
                </a:solidFill>
                <a:latin typeface="Century Gothic" panose="020B0502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 - Initial Definition Phase (CSA)		</a:t>
            </a:r>
          </a:p>
          <a:p>
            <a:pPr>
              <a:spcBef>
                <a:spcPts val="300"/>
              </a:spcBef>
            </a:pPr>
            <a:r>
              <a:rPr lang="en-US" sz="2400" u="sng" dirty="0">
                <a:solidFill>
                  <a:schemeClr val="tx2"/>
                </a:solidFill>
                <a:latin typeface="Century Gothic" panose="020B0502020202020204" pitchFamily="34" charset="0"/>
              </a:rPr>
              <a:t>Phase 2</a:t>
            </a: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 - Preparatory and Execution Phase (CP/RTD)</a:t>
            </a:r>
          </a:p>
          <a:p>
            <a:pPr>
              <a:spcBef>
                <a:spcPts val="300"/>
              </a:spcBef>
            </a:pPr>
            <a:r>
              <a:rPr lang="en-US" sz="2400" u="sng" dirty="0">
                <a:solidFill>
                  <a:schemeClr val="tx2"/>
                </a:solidFill>
                <a:latin typeface="Century Gothic" panose="020B0502020202020204" pitchFamily="34" charset="0"/>
              </a:rPr>
              <a:t>Phase 3</a:t>
            </a: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 - Ex-Post Assessment (CSA)</a:t>
            </a:r>
          </a:p>
          <a:p>
            <a:pPr>
              <a:spcBef>
                <a:spcPts val="300"/>
              </a:spcBef>
            </a:pPr>
            <a:endParaRPr lang="en-US" sz="2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Total duration: </a:t>
            </a:r>
            <a:r>
              <a:rPr lang="en-U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38 </a:t>
            </a: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months</a:t>
            </a:r>
          </a:p>
          <a:p>
            <a:pPr>
              <a:spcBef>
                <a:spcPts val="300"/>
              </a:spcBef>
            </a:pP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Starting date: December, 1°, 2014</a:t>
            </a:r>
          </a:p>
        </p:txBody>
      </p:sp>
      <p:pic>
        <p:nvPicPr>
          <p:cNvPr id="17" name="Immagine 16" descr="C:\Users\cerbini\Desktop\fp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uppo 17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19" name="CasellaDiTesto 18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20" name="Immagine 19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1" name="Gruppo 20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22" name="Immagine 21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Immagine 22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Immagine 23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Immagine 24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" name="Immagine 25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Immagine 26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Immagine 27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Immagine 28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Immagine 29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Immagine 30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" name="Immagine 31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" name="Immagine 32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" name="Immagine 33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" name="Immagine 35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37" name="Immagine 3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682390" y="895037"/>
            <a:ext cx="6632292" cy="25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6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6973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</a:t>
            </a:r>
            <a:r>
              <a:rPr lang="en-US" sz="2400" dirty="0">
                <a:solidFill>
                  <a:srgbClr val="002060"/>
                </a:solidFill>
                <a:latin typeface="Century Gothic" pitchFamily="34" charset="0"/>
              </a:rPr>
              <a:t>Project Costs and EU Grant</a:t>
            </a:r>
            <a:endParaRPr lang="it-IT" sz="20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1991544" y="908720"/>
          <a:ext cx="8291264" cy="407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2340260"/>
                <a:gridCol w="2340260"/>
              </a:tblGrid>
              <a:tr h="491923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Century Gothic" panose="020B0502020202020204" pitchFamily="34" charset="0"/>
                        </a:rPr>
                        <a:t>Activity</a:t>
                      </a:r>
                      <a:endParaRPr lang="it-IT" sz="2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>
                          <a:latin typeface="Century Gothic" panose="020B0502020202020204" pitchFamily="34" charset="0"/>
                        </a:rPr>
                        <a:t>Cost</a:t>
                      </a:r>
                      <a:r>
                        <a:rPr lang="it-IT" sz="2400" dirty="0" smtClean="0">
                          <a:latin typeface="Century Gothic" panose="020B0502020202020204" pitchFamily="34" charset="0"/>
                        </a:rPr>
                        <a:t> in €</a:t>
                      </a:r>
                      <a:endParaRPr lang="it-IT" sz="2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Century Gothic" panose="020B0502020202020204" pitchFamily="34" charset="0"/>
                        </a:rPr>
                        <a:t>EU Grant in €</a:t>
                      </a:r>
                      <a:endParaRPr lang="it-IT" sz="2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84298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Total Project</a:t>
                      </a:r>
                      <a:endParaRPr lang="it-IT" sz="2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€ 17.053.931</a:t>
                      </a:r>
                      <a:endParaRPr lang="it-IT" sz="2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€13.000.000</a:t>
                      </a:r>
                      <a:endParaRPr lang="it-IT" sz="2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1201964">
                <a:tc rowSpan="2"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it-IT" sz="2400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Phase</a:t>
                      </a:r>
                      <a:r>
                        <a:rPr lang="it-IT" sz="2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2</a:t>
                      </a:r>
                    </a:p>
                    <a:p>
                      <a:r>
                        <a:rPr lang="it-IT" sz="2400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Commonly</a:t>
                      </a:r>
                      <a:r>
                        <a:rPr lang="it-IT" sz="2400" baseline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European</a:t>
                      </a:r>
                      <a:r>
                        <a:rPr lang="it-IT" sz="2400" baseline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it-IT" sz="2400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rocured</a:t>
                      </a:r>
                      <a:r>
                        <a:rPr lang="it-IT" sz="2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R&amp;D Services</a:t>
                      </a:r>
                    </a:p>
                    <a:p>
                      <a:pPr>
                        <a:spcBef>
                          <a:spcPts val="3600"/>
                        </a:spcBef>
                      </a:pPr>
                      <a:r>
                        <a:rPr lang="it-IT" sz="2400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Nationally</a:t>
                      </a:r>
                      <a:r>
                        <a:rPr lang="it-IT" sz="2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it-IT" sz="2400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Procured</a:t>
                      </a:r>
                      <a:r>
                        <a:rPr lang="it-IT" sz="2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R&amp;D Services</a:t>
                      </a:r>
                    </a:p>
                    <a:p>
                      <a:endParaRPr lang="it-IT" sz="2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€ 4.500.000</a:t>
                      </a:r>
                      <a:endParaRPr lang="it-IT" sz="2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€ 3.375.000</a:t>
                      </a:r>
                    </a:p>
                  </a:txBody>
                  <a:tcPr anchor="ctr"/>
                </a:tc>
              </a:tr>
              <a:tr h="1390610">
                <a:tc vMerge="1">
                  <a:txBody>
                    <a:bodyPr/>
                    <a:lstStyle/>
                    <a:p>
                      <a:endParaRPr lang="it-IT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€ 1.200.000</a:t>
                      </a:r>
                      <a:endParaRPr lang="it-IT" sz="2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€ 900.000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576253" y="5013177"/>
            <a:ext cx="9234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In </a:t>
            </a:r>
            <a:r>
              <a:rPr lang="it-IT" sz="2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February</a:t>
            </a:r>
            <a:r>
              <a:rPr lang="it-IT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2016, 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the EUCISE2020 </a:t>
            </a:r>
            <a:r>
              <a:rPr lang="it-IT" sz="2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Consortium</a:t>
            </a:r>
            <a:r>
              <a:rPr lang="it-IT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launched</a:t>
            </a:r>
            <a:r>
              <a:rPr lang="it-IT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a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European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tender to 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develop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the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reference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implementation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of CISE.</a:t>
            </a:r>
          </a:p>
          <a:p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Partners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participating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in the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demonstration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will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manage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national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tenders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to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develop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the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national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interfaces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to the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interoperability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platform</a:t>
            </a:r>
            <a:r>
              <a:rPr lang="it-IT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13" name="Immagine 12" descr="C:\Users\cerbini\Desktop\fp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uppo 9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14" name="CasellaDiTesto 13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15" name="Immagine 14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uppo 15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17" name="Immagine 16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Immagine 17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Immagine 18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Immagine 19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Immagine 20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Immagine 21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Immagine 22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Immagine 23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Immagine 24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" name="Immagine 25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Immagine 26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Immagine 27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Immagine 28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Immagine 30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4900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07220" y="890496"/>
            <a:ext cx="831880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EUCISE2020 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Status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Closing </a:t>
            </a:r>
            <a:r>
              <a:rPr lang="en-US" sz="2800" u="sng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Phase 1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 - Initial Definition Phase (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CSA)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Completed and approved deliverables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Managing Procurement process</a:t>
            </a:r>
          </a:p>
        </p:txBody>
      </p:sp>
      <p:pic>
        <p:nvPicPr>
          <p:cNvPr id="3" name="Immagine 2" descr="C:\Users\cerbini\Desktop\fp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nettore 1 3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o 6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8" name="CasellaDiTesto 7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9" name="Immagine 8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uppo 9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11" name="Immagine 10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Immagine 11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Immagine 12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3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Immagine 14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Immagine 15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Immagine 16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Immagine 17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Immagine 18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Immagine 19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Immagine 20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Immagine 21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Immagine 22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Immagine 24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6" name="Rettangolo 25"/>
          <p:cNvSpPr/>
          <p:nvPr/>
        </p:nvSpPr>
        <p:spPr>
          <a:xfrm>
            <a:off x="2639616" y="260649"/>
            <a:ext cx="7290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6550"/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			</a:t>
            </a:r>
            <a:r>
              <a:rPr lang="en-GB" b="1" dirty="0" smtClean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	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Project Status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1775520" y="836712"/>
            <a:ext cx="8712968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4B076845-ADFA-428A-AA0E-D1F7B70E4DB7" descr="cid:4B076845-ADFA-428A-AA0E-D1F7B70E4DB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116632"/>
            <a:ext cx="6206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639616" y="260649"/>
            <a:ext cx="7019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Century Gothic" pitchFamily="34" charset="0"/>
                <a:cs typeface="Times New Roman" pitchFamily="18" charset="0"/>
              </a:rPr>
              <a:t>EUCISE </a:t>
            </a:r>
            <a:r>
              <a:rPr lang="en-GB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2020 </a:t>
            </a:r>
            <a:r>
              <a:rPr lang="en-GB" b="1" dirty="0">
                <a:solidFill>
                  <a:srgbClr val="189BDC"/>
                </a:solidFill>
                <a:latin typeface="Century Gothic" pitchFamily="34" charset="0"/>
                <a:cs typeface="Times New Roman" pitchFamily="18" charset="0"/>
              </a:rPr>
              <a:t>			</a:t>
            </a:r>
            <a:r>
              <a:rPr lang="en-GB" sz="2400" dirty="0">
                <a:solidFill>
                  <a:srgbClr val="002060"/>
                </a:solidFill>
                <a:latin typeface="Century Gothic" pitchFamily="34" charset="0"/>
              </a:rPr>
              <a:t>Deliverables: Phase 1</a:t>
            </a:r>
            <a:endParaRPr lang="it-IT" sz="2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07270121"/>
              </p:ext>
            </p:extLst>
          </p:nvPr>
        </p:nvGraphicFramePr>
        <p:xfrm>
          <a:off x="1639232" y="980718"/>
          <a:ext cx="8987882" cy="46653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33502"/>
                <a:gridCol w="4362079"/>
                <a:gridCol w="3192301"/>
              </a:tblGrid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Phase </a:t>
                      </a:r>
                      <a:endParaRPr lang="it-IT" sz="20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966" marR="34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Specific Objectives</a:t>
                      </a:r>
                      <a:endParaRPr lang="it-IT" sz="20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966" marR="34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Deliverables</a:t>
                      </a:r>
                      <a:endParaRPr lang="it-IT" sz="20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966" marR="34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145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Phase 1</a:t>
                      </a:r>
                      <a:endParaRPr lang="it-IT" sz="20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Initial Definition Phase (CSA</a:t>
                      </a:r>
                      <a:r>
                        <a:rPr lang="en-GB" sz="16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it-IT" sz="16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966" marR="34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Identification of elements requiring new R&amp;D that should be tested and validated in cooperation</a:t>
                      </a:r>
                      <a:endParaRPr lang="it-IT" sz="16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Definition of an action plan, setting scenarios and issues for concrete implementation of activities</a:t>
                      </a:r>
                      <a:endParaRPr lang="it-IT" sz="16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Establishment of modalities and procedures for POV evaluation and monitoring (common evaluation criteria and implementation methods)</a:t>
                      </a:r>
                      <a:endParaRPr lang="it-IT" sz="16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Drafting a preliminary CISE IPR strategy for the (expected) outcome of the Call for Tender</a:t>
                      </a:r>
                      <a:endParaRPr lang="it-IT" sz="16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Allocation and training of additional resources for implementation (if appropriate)</a:t>
                      </a:r>
                      <a:endParaRPr lang="it-IT" sz="16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Building cooperation with other </a:t>
                      </a:r>
                      <a:r>
                        <a:rPr lang="en-GB" sz="1600" dirty="0" smtClean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stakeholders</a:t>
                      </a:r>
                      <a:endParaRPr lang="it-IT" sz="16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Needs Analysis and Requirements Document </a:t>
                      </a:r>
                      <a:endParaRPr lang="it-IT" sz="18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indent="-34290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Partners Cooperative plan</a:t>
                      </a:r>
                      <a:endParaRPr lang="it-IT" sz="18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indent="-34290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Validation Strategy Document, (</a:t>
                      </a:r>
                      <a:r>
                        <a:rPr lang="en-GB" sz="1800" i="1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including a practical Exercise Plan and the proposed set of key performance indicators</a:t>
                      </a:r>
                      <a:r>
                        <a:rPr lang="en-GB" sz="18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it-IT" sz="18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indent="-34290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IPR concept strategy</a:t>
                      </a:r>
                      <a:endParaRPr lang="it-IT" sz="18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indent="-34290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Technical Specifications</a:t>
                      </a:r>
                      <a:endParaRPr lang="it-IT" sz="18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indent="-34290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Joint POV Call for Tender</a:t>
                      </a:r>
                      <a:endParaRPr lang="it-IT" sz="18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indent="-34290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Common REQs for national CISE </a:t>
                      </a:r>
                      <a:r>
                        <a:rPr lang="en-GB" sz="1800" dirty="0" smtClean="0">
                          <a:solidFill>
                            <a:srgbClr val="12549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procurements</a:t>
                      </a:r>
                      <a:endParaRPr lang="it-IT" sz="1800" dirty="0">
                        <a:solidFill>
                          <a:srgbClr val="125494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Immagine 13" descr="C:\Users\cerbini\Desktop\fp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96" y="260868"/>
            <a:ext cx="396000" cy="43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uppo 9"/>
          <p:cNvGrpSpPr/>
          <p:nvPr/>
        </p:nvGrpSpPr>
        <p:grpSpPr>
          <a:xfrm>
            <a:off x="1847528" y="6237313"/>
            <a:ext cx="8496944" cy="467737"/>
            <a:chOff x="179512" y="6237312"/>
            <a:chExt cx="8496944" cy="467737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611560" y="6237312"/>
              <a:ext cx="80648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chemeClr val="tx2"/>
                  </a:solidFill>
                  <a:latin typeface="Century Gothic" pitchFamily="34" charset="0"/>
                  <a:cs typeface="Times New Roman" pitchFamily="18" charset="0"/>
                </a:rPr>
                <a:t>EUCISE2020 received funding from the European Union’s seventh framework programme under grant agreement no: 608385</a:t>
              </a:r>
            </a:p>
          </p:txBody>
        </p:sp>
        <p:pic>
          <p:nvPicPr>
            <p:cNvPr id="16" name="Immagine 15" descr="https://upload.wikimedia.org/wikipedia/commons/thumb/b/b7/Flag_of_Europe.svg/2000px-Flag_of_Europe.sv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381328"/>
              <a:ext cx="360000" cy="25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" name="Gruppo 16"/>
            <p:cNvGrpSpPr/>
            <p:nvPr/>
          </p:nvGrpSpPr>
          <p:grpSpPr>
            <a:xfrm>
              <a:off x="1737134" y="6525344"/>
              <a:ext cx="6003218" cy="179705"/>
              <a:chOff x="2566306" y="5482292"/>
              <a:chExt cx="6003218" cy="179705"/>
            </a:xfrm>
          </p:grpSpPr>
          <p:pic>
            <p:nvPicPr>
              <p:cNvPr id="18" name="Immagine 17" descr="https://upload.wikimedia.org/wikipedia/commons/thumb/9/9a/Flag_of_Bulgaria.svg/2000px-Flag_of_Bulgaria.svg.pn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66306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Immagine 18" descr="https://upload.wikimedia.org/wikipedia/commons/thumb/9/9c/Flag_of_Denmark.svg/2000px-Flag_of_Denmark.svg.pn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09440" y="5482292"/>
                <a:ext cx="23749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Immagine 19" descr="https://upload.wikimedia.org/wikipedia/commons/thumb/8/86/Flag_of_Germany_(3-2_aspect_ratio).svg/2000px-Flag_of_Germany_(3-2_aspect_ratio).svg.pn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37466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Immagine 20" descr="https://upload.wikimedia.org/wikipedia/commons/thumb/4/45/Flag_of_Ireland.svg/2000px-Flag_of_Ireland.svg.pn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780482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Immagine 21" descr="http://expandablecontainertrivol.com/wp-content/uploads/2015/03/flag-world-greece.gif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258893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Immagine 22" descr="https://upload.wikimedia.org/wikipedia/commons/thumb/c/c6/Flag_of_Spain_(1785-1873_and_1875-1931).svg/2000px-Flag_of_Spain_(1785-1873_and_1875-1931).svg.png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661590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Immagine 23" descr="https://upload.wikimedia.org/wikipedia/commons/thumb/5/54/Civil_and_Naval_Ensign_of_France.svg/2000px-Civil_and_Naval_Ensign_of_France.svg.png"/>
              <p:cNvPicPr/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053599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Immagine 24" descr="http://www.33ff.com/flags/XL_flags/Italy_flag.gif"/>
              <p:cNvPicPr/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3171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" name="Immagine 25" descr="http://www.clker.com/cliparts/2/c/5/d/1363112175195013158Flag%20of%20Norway.svg.med.png"/>
              <p:cNvPicPr/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58993" y="5482292"/>
                <a:ext cx="2444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Immagine 26" descr="https://upload.wikimedia.org/wikipedia/commons/thumb/6/63/Flag_of_Cyprus_(1960-2006).svg/2000px-Flag_of_Cyprus_(1960-2006).svg.png"/>
              <p:cNvPicPr/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6211241" y="5482292"/>
                <a:ext cx="29845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Immagine 27" descr="https://upload.wikimedia.org/wikipedia/commons/thumb/5/5c/Flag_of_Portugal.svg/1280px-Flag_of_Portugal.svg.png"/>
              <p:cNvPicPr/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6632737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Immagine 28" descr="https://upload.wikimedia.org/wikipedia/commons/thumb/7/73/Flag_of_Romania.svg/2000px-Flag_of_Romania.svg.png"/>
              <p:cNvPicPr/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0385" y="5482292"/>
                <a:ext cx="26987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Immagine 29" descr="https://upload.wikimedia.org/wikipedia/commons/thumb/b/bc/Flag_of_Finland.svg/2000px-Flag_of_Finland.svg.png"/>
              <p:cNvPicPr/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401331" y="5482292"/>
                <a:ext cx="29464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irc_mi" descr="http://kids.nationalgeographic.com/content/dam/kids/photos/Countries/Q-Z/sweden-flag.gif"/>
              <p:cNvPicPr/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7818330" y="5482292"/>
                <a:ext cx="287655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" name="Immagine 31"/>
              <p:cNvPicPr/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210114" y="5482292"/>
                <a:ext cx="359410" cy="179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6191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2813</Words>
  <Application>Microsoft Office PowerPoint</Application>
  <PresentationFormat>Widescreen</PresentationFormat>
  <Paragraphs>380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Symbol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C. Matarazzi</dc:creator>
  <cp:lastModifiedBy>C. Matarazzi</cp:lastModifiedBy>
  <cp:revision>184</cp:revision>
  <cp:lastPrinted>2015-11-02T09:46:25Z</cp:lastPrinted>
  <dcterms:created xsi:type="dcterms:W3CDTF">2015-09-24T05:03:42Z</dcterms:created>
  <dcterms:modified xsi:type="dcterms:W3CDTF">2016-06-17T08:48:56Z</dcterms:modified>
</cp:coreProperties>
</file>