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8" r:id="rId2"/>
    <p:sldId id="282" r:id="rId3"/>
    <p:sldId id="284" r:id="rId4"/>
    <p:sldId id="286" r:id="rId5"/>
    <p:sldId id="285" r:id="rId6"/>
    <p:sldId id="283" r:id="rId7"/>
    <p:sldId id="277" r:id="rId8"/>
    <p:sldId id="279" r:id="rId9"/>
    <p:sldId id="280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>
      <p:cViewPr>
        <p:scale>
          <a:sx n="94" d="100"/>
          <a:sy n="94" d="100"/>
        </p:scale>
        <p:origin x="-1314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12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FFA45-34CF-4EB9-8401-D972CE0DA9EF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4FE9F-9C49-4A67-B7A7-868C1403515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37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9200"/>
            <a:ext cx="9144000" cy="5878799"/>
          </a:xfrm>
          <a:prstGeom prst="rect">
            <a:avLst/>
          </a:prstGeom>
        </p:spPr>
      </p:pic>
      <p:pic>
        <p:nvPicPr>
          <p:cNvPr id="7" name="Picture 10" descr="JRC_Slides_Logo_E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258763"/>
            <a:ext cx="14351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2" y="4962654"/>
            <a:ext cx="82073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algn="ctr">
              <a:defRPr sz="2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5" name="Content Placeholder 2"/>
          <p:cNvSpPr>
            <a:spLocks noGrp="1"/>
          </p:cNvSpPr>
          <p:nvPr>
            <p:ph idx="10"/>
          </p:nvPr>
        </p:nvSpPr>
        <p:spPr>
          <a:xfrm>
            <a:off x="468312" y="2852936"/>
            <a:ext cx="8207375" cy="14401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000" b="1" i="0" baseline="0">
                <a:solidFill>
                  <a:schemeClr val="bg1"/>
                </a:solidFill>
                <a:latin typeface="Verdana" pitchFamily="34" charset="0"/>
              </a:defRPr>
            </a:lvl1pPr>
            <a:lvl2pPr marL="228600" indent="-228600">
              <a:buFont typeface="Wingdings" charset="2"/>
              <a:buChar char="§"/>
              <a:defRPr sz="1800" b="0" i="0" baseline="0">
                <a:latin typeface="Verdana"/>
              </a:defRPr>
            </a:lvl2pPr>
            <a:lvl3pPr marL="457200" indent="-228600">
              <a:buClr>
                <a:srgbClr val="37ACDE"/>
              </a:buClr>
              <a:buFont typeface="Verdana"/>
              <a:buChar char="•"/>
              <a:defRPr sz="1600" baseline="0">
                <a:latin typeface="Verdana"/>
              </a:defRPr>
            </a:lvl3pPr>
            <a:lvl4pPr marL="6858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</a:defRPr>
            </a:lvl4pPr>
            <a:lvl5pPr marL="9144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800" y="260648"/>
            <a:ext cx="1436400" cy="99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181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25F2E-EEBD-410C-9BAD-16B5701ABE6E}" type="slidenum">
              <a:rPr lang="en-GB" smtClean="0"/>
              <a:t>‹N°›</a:t>
            </a:fld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6FA9E4-D52D-4D23-8CB6-55702B7BAD9A}" type="datetimeFigureOut">
              <a:rPr lang="en-GB" smtClean="0"/>
              <a:t>07/12/2016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223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25F2E-EEBD-410C-9BAD-16B5701ABE6E}" type="slidenum">
              <a:rPr lang="en-GB" smtClean="0"/>
              <a:t>‹N°›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A6FA9E4-D52D-4D23-8CB6-55702B7BAD9A}" type="datetimeFigureOut">
              <a:rPr lang="en-GB" smtClean="0"/>
              <a:t>07/12/2016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252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25F2E-EEBD-410C-9BAD-16B5701ABE6E}" type="slidenum">
              <a:rPr lang="en-GB" smtClean="0"/>
              <a:t>‹N°›</a:t>
            </a:fld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6FA9E4-D52D-4D23-8CB6-55702B7BAD9A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31800" y="1736724"/>
            <a:ext cx="8280400" cy="45725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141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430887"/>
          </a:xfrm>
        </p:spPr>
        <p:txBody>
          <a:bodyPr/>
          <a:lstStyle>
            <a:lvl1pPr algn="l">
              <a:defRPr sz="2800" b="1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04253"/>
            <a:ext cx="7772400" cy="30264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25F2E-EEBD-410C-9BAD-16B5701ABE6E}" type="slidenum">
              <a:rPr lang="en-GB" smtClean="0"/>
              <a:t>‹N°›</a:t>
            </a:fld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6FA9E4-D52D-4D23-8CB6-55702B7BAD9A}" type="datetimeFigureOut">
              <a:rPr lang="en-GB" smtClean="0"/>
              <a:t>07/12/2016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284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2" y="1077913"/>
            <a:ext cx="8283575" cy="430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212" y="1679575"/>
            <a:ext cx="3985479" cy="152862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 baseline="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 marL="9144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4862" y="1679575"/>
            <a:ext cx="4008926" cy="153375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25F2E-EEBD-410C-9BAD-16B5701ABE6E}" type="slidenum">
              <a:rPr lang="en-GB" smtClean="0"/>
              <a:t>‹N°›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6FA9E4-D52D-4D23-8CB6-55702B7BAD9A}" type="datetimeFigureOut">
              <a:rPr lang="en-GB" smtClean="0"/>
              <a:t>07/12/2016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027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25F2E-EEBD-410C-9BAD-16B5701ABE6E}" type="slidenum">
              <a:rPr lang="en-GB" smtClean="0"/>
              <a:t>‹N°›</a:t>
            </a:fld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6FA9E4-D52D-4D23-8CB6-55702B7BAD9A}" type="datetimeFigureOut">
              <a:rPr lang="en-GB" smtClean="0"/>
              <a:t>07/12/2016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05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25F2E-EEBD-410C-9BAD-16B5701ABE6E}" type="slidenum">
              <a:rPr lang="en-GB" smtClean="0"/>
              <a:t>‹N°›</a:t>
            </a:fld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6FA9E4-D52D-4D23-8CB6-55702B7BAD9A}" type="datetimeFigureOut">
              <a:rPr lang="en-GB" smtClean="0"/>
              <a:t>07/12/2016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270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00" y="1612255"/>
            <a:ext cx="2520000" cy="615553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7200" y="2492374"/>
            <a:ext cx="2520000" cy="343217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 baseline="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 marL="9144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6800" y="1612255"/>
            <a:ext cx="5040000" cy="431441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25F2E-EEBD-410C-9BAD-16B5701ABE6E}" type="slidenum">
              <a:rPr lang="en-GB" smtClean="0"/>
              <a:t>‹N°›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6FA9E4-D52D-4D23-8CB6-55702B7BAD9A}" type="datetimeFigureOut">
              <a:rPr lang="en-GB" smtClean="0"/>
              <a:t>07/12/2016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236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612800"/>
            <a:ext cx="5486400" cy="31783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7"/>
            <a:ext cx="5486400" cy="5572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25F2E-EEBD-410C-9BAD-16B5701ABE6E}" type="slidenum">
              <a:rPr lang="en-GB" smtClean="0"/>
              <a:t>‹N°›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6FA9E4-D52D-4D23-8CB6-55702B7BAD9A}" type="datetimeFigureOut">
              <a:rPr lang="en-GB" smtClean="0"/>
              <a:t>07/12/2016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003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0213" y="1673225"/>
            <a:ext cx="8283575" cy="20133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25F2E-EEBD-410C-9BAD-16B5701ABE6E}" type="slidenum">
              <a:rPr lang="en-GB" smtClean="0"/>
              <a:t>‹N°›</a:t>
            </a:fld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6FA9E4-D52D-4D23-8CB6-55702B7BAD9A}" type="datetimeFigureOut">
              <a:rPr lang="en-GB" smtClean="0"/>
              <a:t>07/12/2016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787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6515100"/>
            <a:ext cx="61232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0213" y="1073150"/>
            <a:ext cx="8281987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/>
              <a:t>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515100"/>
            <a:ext cx="21336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b="0" smtClean="0">
                <a:solidFill>
                  <a:srgbClr val="004494"/>
                </a:solidFill>
              </a:defRPr>
            </a:lvl1pPr>
          </a:lstStyle>
          <a:p>
            <a:fld id="{1CB25F2E-EEBD-410C-9BAD-16B5701ABE6E}" type="slidenum">
              <a:rPr lang="en-GB" smtClean="0"/>
              <a:t>‹N°›</a:t>
            </a:fld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758825"/>
          </a:xfrm>
          <a:prstGeom prst="rect">
            <a:avLst/>
          </a:prstGeom>
          <a:solidFill>
            <a:srgbClr val="37ACDE"/>
          </a:solidFill>
          <a:ln>
            <a:solidFill>
              <a:srgbClr val="37AC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1031" name="Picture 1" descr="JRC_Slides_Logo_EN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234950"/>
            <a:ext cx="108426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0213" y="6515100"/>
            <a:ext cx="21336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 smtClean="0">
                <a:solidFill>
                  <a:srgbClr val="004494"/>
                </a:solidFill>
              </a:defRPr>
            </a:lvl1pPr>
          </a:lstStyle>
          <a:p>
            <a:fld id="{9A6FA9E4-D52D-4D23-8CB6-55702B7BAD9A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1736812"/>
            <a:ext cx="8255000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601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F5494"/>
          </a:solidFill>
          <a:latin typeface="Verdana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ＭＳ Ｐゴシック" charset="0"/>
          <a:cs typeface="ＭＳ Ｐゴシック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9pPr>
    </p:titleStyle>
    <p:bodyStyle>
      <a:lvl1pPr marL="270000" indent="-27000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37ACDE"/>
        </a:buClr>
        <a:buFont typeface="Verdana" pitchFamily="34" charset="0"/>
        <a:buChar char="•"/>
        <a:defRPr lang="en-US" sz="2400" dirty="0">
          <a:solidFill>
            <a:srgbClr val="0F5494"/>
          </a:solidFill>
          <a:latin typeface="+mn-lt"/>
          <a:ea typeface="+mn-ea"/>
          <a:cs typeface="+mn-cs"/>
        </a:defRPr>
      </a:lvl1pPr>
      <a:lvl2pPr marL="630000" indent="-27000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>
          <a:srgbClr val="37ACDE"/>
        </a:buClr>
        <a:buFont typeface="Wingdings" pitchFamily="2" charset="2"/>
        <a:buChar char="§"/>
        <a:defRPr sz="2000">
          <a:solidFill>
            <a:srgbClr val="0F5494"/>
          </a:solidFill>
          <a:latin typeface="Verdana"/>
          <a:ea typeface="+mn-ea"/>
        </a:defRPr>
      </a:lvl2pPr>
      <a:lvl3pPr marL="990000" indent="-27000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–"/>
        <a:defRPr lang="en-US" sz="1800" dirty="0">
          <a:solidFill>
            <a:srgbClr val="0F5494"/>
          </a:solidFill>
          <a:latin typeface="+mn-lt"/>
          <a:ea typeface="+mn-ea"/>
          <a:cs typeface="+mn-cs"/>
        </a:defRPr>
      </a:lvl3pPr>
      <a:lvl4pPr marL="1350000" indent="-27000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>
          <a:srgbClr val="37ACDE"/>
        </a:buClr>
        <a:buFont typeface="Arial" pitchFamily="34" charset="0"/>
        <a:buChar char="•"/>
        <a:defRPr lang="en-US" sz="1800" dirty="0">
          <a:solidFill>
            <a:srgbClr val="0F5494"/>
          </a:solidFill>
          <a:latin typeface="+mn-lt"/>
          <a:ea typeface="+mn-ea"/>
          <a:cs typeface="+mn-cs"/>
        </a:defRPr>
      </a:lvl4pPr>
      <a:lvl5pPr marL="1710000" indent="-27000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»"/>
        <a:defRPr lang="en-US" sz="1800" dirty="0">
          <a:solidFill>
            <a:srgbClr val="0F5494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lang="en-US" sz="1600" baseline="0" dirty="0">
          <a:solidFill>
            <a:srgbClr val="0F5494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fr-FR" dirty="0" err="1" smtClean="0"/>
              <a:t>Coastal</a:t>
            </a:r>
            <a:r>
              <a:rPr lang="fr-FR" dirty="0" smtClean="0"/>
              <a:t> </a:t>
            </a:r>
            <a:r>
              <a:rPr lang="fr-FR" dirty="0" err="1" smtClean="0"/>
              <a:t>Mapping</a:t>
            </a:r>
            <a:endParaRPr lang="fr-FR" dirty="0"/>
          </a:p>
          <a:p>
            <a:r>
              <a:rPr lang="fr-FR" dirty="0" smtClean="0"/>
              <a:t>Final meeting</a:t>
            </a:r>
            <a:endParaRPr lang="fr-FR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796136" y="6021288"/>
            <a:ext cx="3238823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None/>
              <a:defRPr lang="en-US" sz="4000" b="1" i="0" baseline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1pPr>
            <a:lvl2pPr marL="228600" indent="-2286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Wingdings" charset="2"/>
              <a:buChar char="§"/>
              <a:defRPr sz="1800" b="0" i="0" baseline="0">
                <a:solidFill>
                  <a:srgbClr val="0F5494"/>
                </a:solidFill>
                <a:latin typeface="Verdana"/>
                <a:ea typeface="+mn-ea"/>
              </a:defRPr>
            </a:lvl2pPr>
            <a:lvl3pPr marL="457200" indent="-2286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/>
              <a:buChar char="•"/>
              <a:defRPr lang="en-US" sz="1600" baseline="0">
                <a:solidFill>
                  <a:srgbClr val="0F5494"/>
                </a:solidFill>
                <a:latin typeface="Verdana"/>
                <a:ea typeface="+mn-ea"/>
                <a:cs typeface="+mn-cs"/>
              </a:defRPr>
            </a:lvl3pPr>
            <a:lvl4pPr marL="685800" indent="-2286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37ACDE"/>
              </a:buClr>
              <a:buFont typeface="Arial"/>
              <a:buChar char="•"/>
              <a:defRPr lang="en-US" sz="1600" baseline="0">
                <a:solidFill>
                  <a:srgbClr val="004494"/>
                </a:solidFill>
                <a:latin typeface="Verdana"/>
                <a:ea typeface="+mn-ea"/>
                <a:cs typeface="+mn-cs"/>
              </a:defRPr>
            </a:lvl4pPr>
            <a:lvl5pPr marL="914400" indent="-22860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37ACDE"/>
              </a:buClr>
              <a:buFont typeface="Verdana"/>
              <a:buChar char="–"/>
              <a:defRPr lang="en-US" sz="1600" baseline="0">
                <a:solidFill>
                  <a:srgbClr val="004494"/>
                </a:solidFill>
                <a:latin typeface="Verdana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sz="1600" baseline="0" dirty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algn="r"/>
            <a:r>
              <a:rPr lang="en-GB" sz="2000" b="0" dirty="0" smtClean="0"/>
              <a:t>SHOM</a:t>
            </a:r>
          </a:p>
          <a:p>
            <a:pPr algn="r"/>
            <a:r>
              <a:rPr lang="en-GB" sz="1600" b="0" dirty="0"/>
              <a:t>g</a:t>
            </a:r>
            <a:r>
              <a:rPr lang="en-GB" sz="1600" b="0" dirty="0" smtClean="0"/>
              <a:t>ael.morvan@shom.fr</a:t>
            </a:r>
            <a:endParaRPr lang="en-GB" sz="1600" b="0" dirty="0"/>
          </a:p>
        </p:txBody>
      </p:sp>
    </p:spTree>
    <p:extLst>
      <p:ext uri="{BB962C8B-B14F-4D97-AF65-F5344CB8AC3E}">
        <p14:creationId xmlns:p14="http://schemas.microsoft.com/office/powerpoint/2010/main" val="49948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068960"/>
            <a:ext cx="8281987" cy="430213"/>
          </a:xfrm>
        </p:spPr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29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31800" y="1844824"/>
            <a:ext cx="8280400" cy="4464495"/>
          </a:xfrm>
        </p:spPr>
        <p:txBody>
          <a:bodyPr>
            <a:normAutofit fontScale="85000" lnSpcReduction="20000"/>
          </a:bodyPr>
          <a:lstStyle/>
          <a:p>
            <a:pPr marL="270000" lvl="1">
              <a:spcBef>
                <a:spcPts val="600"/>
              </a:spcBef>
              <a:buFont typeface="Verdana" pitchFamily="34" charset="0"/>
              <a:buChar char="•"/>
            </a:pPr>
            <a:r>
              <a:rPr lang="fr-FR" altLang="fr-FR" sz="2400" dirty="0" err="1"/>
              <a:t>Memorandum</a:t>
            </a:r>
            <a:r>
              <a:rPr lang="fr-FR" altLang="fr-FR" sz="2400" dirty="0"/>
              <a:t> of </a:t>
            </a:r>
            <a:r>
              <a:rPr lang="fr-FR" altLang="fr-FR" sz="2400" dirty="0" err="1"/>
              <a:t>Understanding</a:t>
            </a:r>
            <a:r>
              <a:rPr lang="fr-FR" altLang="fr-FR" sz="2400" dirty="0"/>
              <a:t> (</a:t>
            </a:r>
            <a:r>
              <a:rPr lang="fr-FR" altLang="fr-FR" sz="2400" dirty="0" err="1"/>
              <a:t>MoU</a:t>
            </a:r>
            <a:r>
              <a:rPr lang="fr-FR" altLang="fr-FR" sz="2400" dirty="0"/>
              <a:t>) – 23 April </a:t>
            </a:r>
            <a:r>
              <a:rPr lang="fr-FR" altLang="fr-FR" sz="2400" dirty="0" smtClean="0"/>
              <a:t>2012</a:t>
            </a:r>
          </a:p>
          <a:p>
            <a:pPr marL="630000" lvl="2">
              <a:spcBef>
                <a:spcPts val="600"/>
              </a:spcBef>
              <a:buFont typeface="Verdana" pitchFamily="34" charset="0"/>
              <a:buChar char="•"/>
            </a:pPr>
            <a:r>
              <a:rPr lang="fr-FR" altLang="fr-FR" sz="2200" i="1" dirty="0" smtClean="0"/>
              <a:t>Framework </a:t>
            </a:r>
            <a:r>
              <a:rPr lang="fr-FR" altLang="fr-FR" sz="2200" i="1" dirty="0"/>
              <a:t>for interaction </a:t>
            </a:r>
            <a:r>
              <a:rPr lang="fr-FR" altLang="fr-FR" sz="2200" i="1" dirty="0" err="1"/>
              <a:t>between</a:t>
            </a:r>
            <a:r>
              <a:rPr lang="fr-FR" altLang="fr-FR" sz="2200" i="1" dirty="0"/>
              <a:t> the EC and the IHO</a:t>
            </a:r>
            <a:endParaRPr lang="fr-FR" altLang="fr-FR" sz="2200" i="1" dirty="0" smtClean="0"/>
          </a:p>
          <a:p>
            <a:pPr marL="270000" lvl="1">
              <a:spcBef>
                <a:spcPts val="600"/>
              </a:spcBef>
              <a:buFont typeface="Verdana" pitchFamily="34" charset="0"/>
              <a:buChar char="•"/>
            </a:pPr>
            <a:endParaRPr lang="fr-FR" altLang="fr-FR" sz="2400" dirty="0" smtClean="0"/>
          </a:p>
          <a:p>
            <a:pPr marL="270000" lvl="1">
              <a:spcBef>
                <a:spcPts val="600"/>
              </a:spcBef>
              <a:buFont typeface="Verdana" pitchFamily="34" charset="0"/>
              <a:buChar char="•"/>
            </a:pPr>
            <a:r>
              <a:rPr lang="fr-FR" altLang="fr-FR" sz="2400" dirty="0" err="1" smtClean="0"/>
              <a:t>Creation</a:t>
            </a:r>
            <a:r>
              <a:rPr lang="fr-FR" altLang="fr-FR" sz="2400" dirty="0" smtClean="0"/>
              <a:t> of the IHO-EU Network WG (</a:t>
            </a:r>
            <a:r>
              <a:rPr lang="fr-FR" altLang="fr-FR" sz="2400" dirty="0" err="1" smtClean="0"/>
              <a:t>June</a:t>
            </a:r>
            <a:r>
              <a:rPr lang="fr-FR" altLang="fr-FR" sz="2400" dirty="0" smtClean="0"/>
              <a:t> 2013)</a:t>
            </a:r>
          </a:p>
          <a:p>
            <a:pPr marL="630000" lvl="2">
              <a:spcBef>
                <a:spcPts val="600"/>
              </a:spcBef>
              <a:buFont typeface="Verdana" pitchFamily="34" charset="0"/>
              <a:buChar char="•"/>
            </a:pPr>
            <a:r>
              <a:rPr lang="fr-FR" altLang="fr-FR" sz="2200" dirty="0" err="1" smtClean="0"/>
              <a:t>Decided</a:t>
            </a:r>
            <a:r>
              <a:rPr lang="fr-FR" altLang="fr-FR" sz="2200" dirty="0" smtClean="0"/>
              <a:t> </a:t>
            </a:r>
            <a:r>
              <a:rPr lang="fr-FR" altLang="fr-FR" sz="2200" dirty="0" err="1" smtClean="0"/>
              <a:t>at</a:t>
            </a:r>
            <a:r>
              <a:rPr lang="fr-FR" altLang="fr-FR" sz="2200" dirty="0" smtClean="0"/>
              <a:t> the 5th IHO IRCC meeting</a:t>
            </a:r>
          </a:p>
          <a:p>
            <a:pPr marL="630000" lvl="2">
              <a:spcBef>
                <a:spcPts val="600"/>
              </a:spcBef>
              <a:buFont typeface="Verdana" pitchFamily="34" charset="0"/>
              <a:buChar char="•"/>
            </a:pPr>
            <a:r>
              <a:rPr lang="fr-FR" altLang="fr-FR" sz="2200" dirty="0" err="1" smtClean="0"/>
              <a:t>Developed</a:t>
            </a:r>
            <a:r>
              <a:rPr lang="fr-FR" altLang="fr-FR" sz="2200" dirty="0" smtClean="0"/>
              <a:t> and </a:t>
            </a:r>
            <a:r>
              <a:rPr lang="fr-FR" altLang="fr-FR" sz="2200" dirty="0" err="1" smtClean="0"/>
              <a:t>chaired</a:t>
            </a:r>
            <a:r>
              <a:rPr lang="fr-FR" altLang="fr-FR" sz="2200" dirty="0" smtClean="0"/>
              <a:t> by France</a:t>
            </a:r>
            <a:endParaRPr lang="fr-FR" altLang="fr-FR" sz="2200" dirty="0"/>
          </a:p>
          <a:p>
            <a:pPr marL="270000" lvl="1">
              <a:spcBef>
                <a:spcPts val="600"/>
              </a:spcBef>
              <a:buFont typeface="Verdana" pitchFamily="34" charset="0"/>
              <a:buChar char="•"/>
            </a:pPr>
            <a:endParaRPr lang="fr-FR" altLang="fr-FR" sz="2400" dirty="0" smtClean="0"/>
          </a:p>
          <a:p>
            <a:pPr marL="270000" lvl="1">
              <a:spcBef>
                <a:spcPts val="600"/>
              </a:spcBef>
              <a:buFont typeface="Verdana" pitchFamily="34" charset="0"/>
              <a:buChar char="•"/>
            </a:pPr>
            <a:r>
              <a:rPr lang="fr-FR" altLang="fr-FR" sz="2400" dirty="0" err="1" smtClean="0"/>
              <a:t>Development</a:t>
            </a:r>
            <a:r>
              <a:rPr lang="fr-FR" altLang="fr-FR" sz="2400" dirty="0" smtClean="0"/>
              <a:t> of a Joint </a:t>
            </a:r>
            <a:r>
              <a:rPr lang="fr-FR" altLang="fr-FR" sz="2400" dirty="0" err="1" smtClean="0"/>
              <a:t>European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Coastal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Mapping</a:t>
            </a:r>
            <a:r>
              <a:rPr lang="fr-FR" altLang="fr-FR" sz="2400" dirty="0" smtClean="0"/>
              <a:t> Programme (JECMaP) </a:t>
            </a:r>
            <a:r>
              <a:rPr lang="fr-FR" altLang="fr-FR" sz="2400" dirty="0" err="1" smtClean="0"/>
              <a:t>within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this</a:t>
            </a:r>
            <a:r>
              <a:rPr lang="fr-FR" altLang="fr-FR" sz="2400" dirty="0" smtClean="0"/>
              <a:t> WG</a:t>
            </a:r>
            <a:endParaRPr lang="fr-FR" altLang="fr-FR" sz="2400" dirty="0"/>
          </a:p>
          <a:p>
            <a:pPr marL="270000" lvl="1">
              <a:spcBef>
                <a:spcPts val="600"/>
              </a:spcBef>
              <a:buFont typeface="Verdana" pitchFamily="34" charset="0"/>
              <a:buChar char="•"/>
            </a:pPr>
            <a:endParaRPr lang="fr-FR" altLang="fr-FR" sz="2400" dirty="0" smtClean="0"/>
          </a:p>
          <a:p>
            <a:pPr marL="270000" lvl="1">
              <a:spcBef>
                <a:spcPts val="600"/>
              </a:spcBef>
              <a:buFont typeface="Verdana" pitchFamily="34" charset="0"/>
              <a:buChar char="•"/>
            </a:pPr>
            <a:r>
              <a:rPr lang="fr-FR" altLang="fr-FR" sz="2400" dirty="0" err="1" smtClean="0"/>
              <a:t>Concurrently</a:t>
            </a:r>
            <a:r>
              <a:rPr lang="fr-FR" altLang="fr-FR" sz="2400" dirty="0" smtClean="0"/>
              <a:t>, CPMR </a:t>
            </a:r>
            <a:r>
              <a:rPr lang="fr-FR" altLang="fr-FR" sz="2400" dirty="0" err="1" smtClean="0"/>
              <a:t>work</a:t>
            </a:r>
            <a:r>
              <a:rPr lang="fr-FR" altLang="fr-FR" sz="2400" dirty="0" smtClean="0"/>
              <a:t> on data </a:t>
            </a:r>
            <a:r>
              <a:rPr lang="fr-FR" altLang="fr-FR" sz="2400" dirty="0" err="1" smtClean="0"/>
              <a:t>knowledge</a:t>
            </a:r>
            <a:r>
              <a:rPr lang="fr-FR" altLang="fr-FR" sz="2400" dirty="0" smtClean="0"/>
              <a:t> for the management of </a:t>
            </a:r>
            <a:r>
              <a:rPr lang="fr-FR" altLang="fr-FR" sz="2400" dirty="0" err="1" smtClean="0"/>
              <a:t>coastal</a:t>
            </a:r>
            <a:r>
              <a:rPr lang="fr-FR" altLang="fr-FR" sz="2400" dirty="0" smtClean="0"/>
              <a:t> areas</a:t>
            </a:r>
            <a:endParaRPr lang="fr-FR" altLang="fr-FR" sz="2400" dirty="0"/>
          </a:p>
          <a:p>
            <a:pPr marL="270000" lvl="1">
              <a:spcBef>
                <a:spcPts val="600"/>
              </a:spcBef>
              <a:buFont typeface="Verdana" pitchFamily="34" charset="0"/>
              <a:buChar char="•"/>
            </a:pPr>
            <a:endParaRPr lang="fr-FR" altLang="fr-FR" sz="2400" dirty="0" smtClean="0"/>
          </a:p>
          <a:p>
            <a:pPr marL="270000" lvl="1">
              <a:spcBef>
                <a:spcPts val="600"/>
              </a:spcBef>
              <a:buFont typeface="Verdana" pitchFamily="34" charset="0"/>
              <a:buChar char="•"/>
            </a:pPr>
            <a:r>
              <a:rPr lang="fr-FR" altLang="fr-FR" sz="2400" dirty="0" smtClean="0"/>
              <a:t>On-</a:t>
            </a:r>
            <a:r>
              <a:rPr lang="fr-FR" altLang="fr-FR" sz="2400" dirty="0" err="1" smtClean="0"/>
              <a:t>going</a:t>
            </a:r>
            <a:r>
              <a:rPr lang="fr-FR" altLang="fr-FR" sz="2400" dirty="0" smtClean="0"/>
              <a:t> EMODnet </a:t>
            </a:r>
            <a:r>
              <a:rPr lang="fr-FR" altLang="fr-FR" sz="2400" dirty="0" err="1" smtClean="0"/>
              <a:t>projects</a:t>
            </a:r>
            <a:endParaRPr lang="fr-FR" altLang="fr-FR" sz="2400" dirty="0"/>
          </a:p>
          <a:p>
            <a:endParaRPr lang="en-US" dirty="0" smtClean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551716"/>
              </p:ext>
            </p:extLst>
          </p:nvPr>
        </p:nvGraphicFramePr>
        <p:xfrm>
          <a:off x="7524328" y="2564904"/>
          <a:ext cx="1044575" cy="163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Picture" r:id="rId3" imgW="762504" imgH="1086469" progId="Word.Picture.8">
                  <p:embed/>
                </p:oleObj>
              </mc:Choice>
              <mc:Fallback>
                <p:oleObj name="Picture" r:id="rId3" imgW="762504" imgH="1086469" progId="Word.Picture.8">
                  <p:embed/>
                  <p:pic>
                    <p:nvPicPr>
                      <p:cNvPr id="0" name="Obje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-3731" b="-3731"/>
                      <a:stretch>
                        <a:fillRect/>
                      </a:stretch>
                    </p:blipFill>
                    <p:spPr bwMode="auto">
                      <a:xfrm>
                        <a:off x="7524328" y="2564904"/>
                        <a:ext cx="1044575" cy="163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286959"/>
            <a:ext cx="1371376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435" y="5589240"/>
            <a:ext cx="2355839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7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contract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Signed by SHOM on 29 May 2015</a:t>
            </a:r>
          </a:p>
          <a:p>
            <a:endParaRPr lang="en-US" dirty="0" smtClean="0"/>
          </a:p>
          <a:p>
            <a:r>
              <a:rPr lang="en-US" dirty="0" smtClean="0"/>
              <a:t>Signed by EASME on 26 June 2015</a:t>
            </a:r>
          </a:p>
          <a:p>
            <a:endParaRPr lang="en-US" dirty="0"/>
          </a:p>
          <a:p>
            <a:r>
              <a:rPr lang="en-US" dirty="0" smtClean="0"/>
              <a:t>3-year duration with 2 periods of 18 months: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Production period from 26 June 2015 to 26 Dec. 2016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Maintenance period from 26 Dec. 2016 to 26 June 2018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452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31800" y="1844824"/>
            <a:ext cx="8280400" cy="4464495"/>
          </a:xfrm>
        </p:spPr>
        <p:txBody>
          <a:bodyPr>
            <a:normAutofit/>
          </a:bodyPr>
          <a:lstStyle/>
          <a:p>
            <a:pPr marL="270000" lvl="1">
              <a:spcBef>
                <a:spcPts val="600"/>
              </a:spcBef>
              <a:buFont typeface="Verdana" pitchFamily="34" charset="0"/>
              <a:buChar char="•"/>
            </a:pPr>
            <a:r>
              <a:rPr lang="fr-FR" altLang="fr-FR" sz="2400" dirty="0" err="1" smtClean="0"/>
              <a:t>Assess</a:t>
            </a:r>
            <a:r>
              <a:rPr lang="fr-FR" altLang="fr-FR" sz="2400" dirty="0" smtClean="0"/>
              <a:t> </a:t>
            </a:r>
            <a:r>
              <a:rPr lang="fr-FR" altLang="fr-FR" sz="2400" dirty="0"/>
              <a:t>the </a:t>
            </a:r>
            <a:r>
              <a:rPr lang="fr-FR" altLang="fr-FR" sz="2400" dirty="0" err="1"/>
              <a:t>current</a:t>
            </a:r>
            <a:r>
              <a:rPr lang="fr-FR" altLang="fr-FR" sz="2400" dirty="0"/>
              <a:t> </a:t>
            </a:r>
            <a:r>
              <a:rPr lang="fr-FR" altLang="fr-FR" sz="2400" dirty="0" err="1"/>
              <a:t>availability</a:t>
            </a:r>
            <a:r>
              <a:rPr lang="fr-FR" altLang="fr-FR" sz="2400" dirty="0"/>
              <a:t> of digital </a:t>
            </a:r>
            <a:r>
              <a:rPr lang="fr-FR" altLang="fr-FR" sz="2400" dirty="0" err="1"/>
              <a:t>coastal</a:t>
            </a:r>
            <a:r>
              <a:rPr lang="fr-FR" altLang="fr-FR" sz="2400" dirty="0"/>
              <a:t> </a:t>
            </a:r>
            <a:r>
              <a:rPr lang="fr-FR" altLang="fr-FR" sz="2400" dirty="0" err="1"/>
              <a:t>maps</a:t>
            </a:r>
            <a:r>
              <a:rPr lang="fr-FR" altLang="fr-FR" sz="2400" dirty="0"/>
              <a:t> in the EU</a:t>
            </a:r>
          </a:p>
          <a:p>
            <a:pPr marL="270000" lvl="1">
              <a:spcBef>
                <a:spcPts val="600"/>
              </a:spcBef>
              <a:buFont typeface="Verdana" pitchFamily="34" charset="0"/>
              <a:buChar char="•"/>
            </a:pPr>
            <a:endParaRPr lang="fr-FR" altLang="fr-FR" sz="2400" dirty="0" smtClean="0"/>
          </a:p>
          <a:p>
            <a:pPr marL="270000" lvl="1">
              <a:spcBef>
                <a:spcPts val="600"/>
              </a:spcBef>
              <a:buFont typeface="Verdana" pitchFamily="34" charset="0"/>
              <a:buChar char="•"/>
            </a:pPr>
            <a:r>
              <a:rPr lang="fr-FR" altLang="fr-FR" sz="2400" dirty="0" err="1" smtClean="0"/>
              <a:t>Disseminate</a:t>
            </a:r>
            <a:r>
              <a:rPr lang="fr-FR" altLang="fr-FR" sz="2400" dirty="0" smtClean="0"/>
              <a:t> </a:t>
            </a:r>
            <a:r>
              <a:rPr lang="fr-FR" altLang="fr-FR" sz="2400" dirty="0" err="1"/>
              <a:t>this</a:t>
            </a:r>
            <a:r>
              <a:rPr lang="fr-FR" altLang="fr-FR" sz="2400" dirty="0"/>
              <a:t> information by </a:t>
            </a:r>
            <a:r>
              <a:rPr lang="fr-FR" altLang="fr-FR" sz="2400" dirty="0" err="1"/>
              <a:t>EMODnet</a:t>
            </a:r>
            <a:endParaRPr lang="fr-FR" altLang="fr-FR" sz="2400" dirty="0"/>
          </a:p>
          <a:p>
            <a:pPr marL="270000" lvl="1">
              <a:spcBef>
                <a:spcPts val="600"/>
              </a:spcBef>
              <a:buFont typeface="Verdana" pitchFamily="34" charset="0"/>
              <a:buChar char="•"/>
            </a:pPr>
            <a:endParaRPr lang="fr-FR" altLang="fr-FR" sz="2400" dirty="0" smtClean="0"/>
          </a:p>
          <a:p>
            <a:pPr marL="270000" lvl="1">
              <a:spcBef>
                <a:spcPts val="600"/>
              </a:spcBef>
              <a:buFont typeface="Verdana" pitchFamily="34" charset="0"/>
              <a:buChar char="•"/>
            </a:pPr>
            <a:r>
              <a:rPr lang="fr-FR" altLang="fr-FR" sz="2400" dirty="0" err="1" smtClean="0"/>
              <a:t>Share</a:t>
            </a:r>
            <a:r>
              <a:rPr lang="fr-FR" altLang="fr-FR" sz="2400" dirty="0" smtClean="0"/>
              <a:t> </a:t>
            </a:r>
            <a:r>
              <a:rPr lang="fr-FR" altLang="fr-FR" sz="2400" dirty="0" err="1"/>
              <a:t>experience</a:t>
            </a:r>
            <a:r>
              <a:rPr lang="fr-FR" altLang="fr-FR" sz="2400" dirty="0"/>
              <a:t> of </a:t>
            </a:r>
            <a:r>
              <a:rPr lang="fr-FR" altLang="fr-FR" sz="2400" dirty="0" err="1"/>
              <a:t>coastal</a:t>
            </a:r>
            <a:r>
              <a:rPr lang="fr-FR" altLang="fr-FR" sz="2400" dirty="0"/>
              <a:t> </a:t>
            </a:r>
            <a:r>
              <a:rPr lang="fr-FR" altLang="fr-FR" sz="2400" dirty="0" err="1"/>
              <a:t>mapping</a:t>
            </a:r>
            <a:r>
              <a:rPr lang="fr-FR" altLang="fr-FR" sz="2400" dirty="0"/>
              <a:t> in the EU</a:t>
            </a:r>
          </a:p>
          <a:p>
            <a:pPr marL="270000" lvl="1">
              <a:spcBef>
                <a:spcPts val="600"/>
              </a:spcBef>
              <a:buFont typeface="Verdana" pitchFamily="34" charset="0"/>
              <a:buChar char="•"/>
            </a:pPr>
            <a:endParaRPr lang="fr-FR" altLang="fr-FR" sz="2400" dirty="0" smtClean="0"/>
          </a:p>
          <a:p>
            <a:pPr marL="270000" lvl="1">
              <a:spcBef>
                <a:spcPts val="600"/>
              </a:spcBef>
              <a:buFont typeface="Verdana" pitchFamily="34" charset="0"/>
              <a:buChar char="•"/>
            </a:pPr>
            <a:r>
              <a:rPr lang="fr-FR" altLang="fr-FR" sz="2400" dirty="0" err="1" smtClean="0"/>
              <a:t>Develop</a:t>
            </a:r>
            <a:r>
              <a:rPr lang="fr-FR" altLang="fr-FR" sz="2400" dirty="0" smtClean="0"/>
              <a:t> </a:t>
            </a:r>
            <a:r>
              <a:rPr lang="fr-FR" altLang="fr-FR" sz="2400" dirty="0"/>
              <a:t>standards for best practices</a:t>
            </a:r>
          </a:p>
          <a:p>
            <a:pPr marL="270000" lvl="1">
              <a:spcBef>
                <a:spcPts val="600"/>
              </a:spcBef>
              <a:buFont typeface="Verdana" pitchFamily="34" charset="0"/>
              <a:buChar char="•"/>
            </a:pPr>
            <a:endParaRPr lang="fr-FR" altLang="fr-FR" sz="2400" dirty="0" smtClean="0"/>
          </a:p>
          <a:p>
            <a:pPr marL="270000" lvl="1">
              <a:spcBef>
                <a:spcPts val="600"/>
              </a:spcBef>
              <a:buFont typeface="Verdana" pitchFamily="34" charset="0"/>
              <a:buChar char="•"/>
            </a:pPr>
            <a:r>
              <a:rPr lang="fr-FR" altLang="fr-FR" sz="2400" dirty="0" smtClean="0"/>
              <a:t>Propose </a:t>
            </a:r>
            <a:r>
              <a:rPr lang="fr-FR" altLang="fr-FR" sz="2400" dirty="0"/>
              <a:t>how a future JECMAP </a:t>
            </a:r>
            <a:r>
              <a:rPr lang="fr-FR" altLang="fr-FR" sz="2400" dirty="0" err="1"/>
              <a:t>could</a:t>
            </a:r>
            <a:r>
              <a:rPr lang="fr-FR" altLang="fr-FR" sz="2400" dirty="0"/>
              <a:t> </a:t>
            </a:r>
            <a:r>
              <a:rPr lang="fr-FR" altLang="fr-FR" sz="2400" dirty="0" err="1"/>
              <a:t>operate</a:t>
            </a:r>
            <a:endParaRPr lang="fr-FR" altLang="fr-FR" sz="240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964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Deliverables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Every 2 months: progress report</a:t>
            </a:r>
          </a:p>
          <a:p>
            <a:endParaRPr lang="en-US" sz="1200" dirty="0">
              <a:solidFill>
                <a:srgbClr val="FF0000"/>
              </a:solidFill>
            </a:endParaRPr>
          </a:p>
          <a:p>
            <a:r>
              <a:rPr lang="en-US" dirty="0"/>
              <a:t>26 </a:t>
            </a:r>
            <a:r>
              <a:rPr lang="en-US" dirty="0" smtClean="0"/>
              <a:t>Dec. 2015: first </a:t>
            </a:r>
            <a:r>
              <a:rPr lang="en-US" dirty="0"/>
              <a:t>version of portal </a:t>
            </a:r>
            <a:r>
              <a:rPr lang="en-US" dirty="0" smtClean="0"/>
              <a:t>on-line</a:t>
            </a:r>
          </a:p>
          <a:p>
            <a:endParaRPr lang="en-US" sz="1200" dirty="0" smtClean="0"/>
          </a:p>
          <a:p>
            <a:r>
              <a:rPr lang="en-US" dirty="0"/>
              <a:t>26 </a:t>
            </a:r>
            <a:r>
              <a:rPr lang="en-US" dirty="0" smtClean="0"/>
              <a:t>March 2016: interim report</a:t>
            </a:r>
            <a:endParaRPr lang="en-US" dirty="0"/>
          </a:p>
          <a:p>
            <a:endParaRPr lang="en-US" sz="1200" dirty="0"/>
          </a:p>
          <a:p>
            <a:r>
              <a:rPr lang="en-US" dirty="0" smtClean="0"/>
              <a:t>26 </a:t>
            </a:r>
            <a:r>
              <a:rPr lang="en-US" dirty="0"/>
              <a:t>Dec. </a:t>
            </a:r>
            <a:r>
              <a:rPr lang="en-US" dirty="0" smtClean="0"/>
              <a:t>2016:</a:t>
            </a:r>
          </a:p>
          <a:p>
            <a:pPr lvl="1"/>
            <a:r>
              <a:rPr lang="en-US" dirty="0" smtClean="0"/>
              <a:t>final </a:t>
            </a:r>
            <a:r>
              <a:rPr lang="en-US" dirty="0"/>
              <a:t>version of portal </a:t>
            </a:r>
            <a:r>
              <a:rPr lang="en-US" dirty="0" smtClean="0"/>
              <a:t>on-line</a:t>
            </a:r>
          </a:p>
          <a:p>
            <a:pPr lvl="1"/>
            <a:r>
              <a:rPr lang="en-US" dirty="0" smtClean="0"/>
              <a:t>final report</a:t>
            </a:r>
          </a:p>
          <a:p>
            <a:pPr lvl="1"/>
            <a:r>
              <a:rPr lang="en-US" dirty="0" smtClean="0"/>
              <a:t>executive </a:t>
            </a:r>
            <a:r>
              <a:rPr lang="en-US" dirty="0"/>
              <a:t>summary of final report</a:t>
            </a:r>
          </a:p>
          <a:p>
            <a:endParaRPr lang="en-US" sz="1200" dirty="0"/>
          </a:p>
          <a:p>
            <a:r>
              <a:rPr lang="en-US" dirty="0"/>
              <a:t>Around Feb. 2017 : stakeholder workshop</a:t>
            </a:r>
          </a:p>
          <a:p>
            <a:endParaRPr lang="en-US" sz="1200" dirty="0"/>
          </a:p>
          <a:p>
            <a:r>
              <a:rPr lang="en-US" dirty="0"/>
              <a:t>26 June 2018 : maintenance report</a:t>
            </a:r>
          </a:p>
          <a:p>
            <a:endParaRPr lang="en-US" dirty="0" smtClean="0"/>
          </a:p>
          <a:p>
            <a:endParaRPr lang="en-US" sz="120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834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704" y="908720"/>
            <a:ext cx="2413595" cy="430213"/>
          </a:xfrm>
        </p:spPr>
        <p:txBody>
          <a:bodyPr/>
          <a:lstStyle/>
          <a:p>
            <a:r>
              <a:rPr lang="en-US" dirty="0" smtClean="0"/>
              <a:t>Consortium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23528" y="1556792"/>
            <a:ext cx="2520280" cy="5043660"/>
          </a:xfrm>
        </p:spPr>
        <p:txBody>
          <a:bodyPr>
            <a:normAutofit/>
          </a:bodyPr>
          <a:lstStyle/>
          <a:p>
            <a:r>
              <a:rPr lang="en-US" sz="1600" b="1" i="1" u="sng" dirty="0" smtClean="0"/>
              <a:t>Hydrographic offices :</a:t>
            </a:r>
          </a:p>
          <a:p>
            <a:pPr marL="0" indent="0">
              <a:buNone/>
            </a:pPr>
            <a:r>
              <a:rPr lang="fr-FR" altLang="fr-FR" sz="1600" dirty="0"/>
              <a:t>FRANCE – BELGIUM – GERMANY – GREECE – IRELAND – ITALY – LATVIA – NORWAY – PORTUGAL – SLOVENIA – </a:t>
            </a:r>
            <a:r>
              <a:rPr lang="fr-FR" altLang="fr-FR" sz="1600" dirty="0" smtClean="0"/>
              <a:t>SWEDEN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fr-FR" sz="1600" b="1" i="1" u="sng" dirty="0" err="1" smtClean="0"/>
              <a:t>Regions</a:t>
            </a:r>
            <a:r>
              <a:rPr lang="fr-FR" sz="1600" b="1" i="1" u="sng" dirty="0" smtClean="0"/>
              <a:t> :</a:t>
            </a:r>
          </a:p>
          <a:p>
            <a:pPr marL="0" indent="0">
              <a:buNone/>
            </a:pPr>
            <a:r>
              <a:rPr lang="fr-FR" altLang="fr-FR" sz="1600" dirty="0"/>
              <a:t>CPMR – </a:t>
            </a:r>
            <a:r>
              <a:rPr lang="fr-FR" altLang="fr-FR" sz="1600" dirty="0" err="1"/>
              <a:t>Regione</a:t>
            </a:r>
            <a:r>
              <a:rPr lang="fr-FR" altLang="fr-FR" sz="1600" dirty="0"/>
              <a:t> </a:t>
            </a:r>
            <a:r>
              <a:rPr lang="fr-FR" altLang="fr-FR" sz="1600" dirty="0" err="1" smtClean="0"/>
              <a:t>Lazio</a:t>
            </a:r>
            <a:endParaRPr lang="fr-FR" altLang="fr-FR" sz="1600" dirty="0" smtClean="0"/>
          </a:p>
          <a:p>
            <a:pPr marL="0" indent="0">
              <a:buNone/>
            </a:pPr>
            <a:endParaRPr lang="fr-FR" sz="800" dirty="0"/>
          </a:p>
          <a:p>
            <a:r>
              <a:rPr lang="en-US" sz="1600" b="1" i="1" u="sng" dirty="0" smtClean="0"/>
              <a:t>Public Bodies :</a:t>
            </a:r>
          </a:p>
          <a:p>
            <a:pPr marL="0" indent="0">
              <a:buNone/>
            </a:pPr>
            <a:r>
              <a:rPr lang="fr-FR" altLang="fr-FR" sz="1600" dirty="0"/>
              <a:t>ISPRA – RWS - </a:t>
            </a:r>
            <a:r>
              <a:rPr lang="fr-FR" altLang="fr-FR" sz="1600" dirty="0" err="1"/>
              <a:t>GeoEcomar</a:t>
            </a:r>
            <a:r>
              <a:rPr lang="fr-FR" altLang="fr-FR" sz="1600" dirty="0"/>
              <a:t> – </a:t>
            </a:r>
            <a:r>
              <a:rPr lang="fr-FR" altLang="fr-FR" sz="1600" dirty="0" smtClean="0"/>
              <a:t>DDNI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sz="1600" b="1" i="1" u="sng" dirty="0" smtClean="0"/>
              <a:t>IT company </a:t>
            </a:r>
            <a:r>
              <a:rPr lang="en-US" sz="1600" b="1" i="1" dirty="0" smtClean="0"/>
              <a:t>:</a:t>
            </a:r>
          </a:p>
          <a:p>
            <a:pPr marL="0" indent="0">
              <a:buNone/>
            </a:pPr>
            <a:r>
              <a:rPr lang="en-US" sz="1600" dirty="0" err="1" smtClean="0"/>
              <a:t>Worldline</a:t>
            </a:r>
            <a:endParaRPr lang="en-US" sz="1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196752"/>
            <a:ext cx="5472608" cy="519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8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58817"/>
            <a:ext cx="2523969" cy="2005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Organisation</a:t>
            </a:r>
            <a:endParaRPr lang="en-US" dirty="0"/>
          </a:p>
        </p:txBody>
      </p:sp>
      <p:pic>
        <p:nvPicPr>
          <p:cNvPr id="5" name="Image 1" descr="Description : Description : D:\RENCONTRES LITTO3D\Mourill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58817"/>
            <a:ext cx="2892612" cy="165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/>
          <p:cNvGrpSpPr>
            <a:grpSpLocks noChangeAspect="1"/>
          </p:cNvGrpSpPr>
          <p:nvPr/>
        </p:nvGrpSpPr>
        <p:grpSpPr bwMode="auto">
          <a:xfrm>
            <a:off x="1584326" y="1599976"/>
            <a:ext cx="5328790" cy="2731599"/>
            <a:chOff x="1065" y="527"/>
            <a:chExt cx="3806" cy="1951"/>
          </a:xfrm>
          <a:solidFill>
            <a:schemeClr val="bg1">
              <a:alpha val="0"/>
            </a:schemeClr>
          </a:solidFill>
        </p:grpSpPr>
        <p:sp>
          <p:nvSpPr>
            <p:cNvPr id="7" name="AutoShape 5"/>
            <p:cNvSpPr>
              <a:spLocks noChangeAspect="1" noChangeArrowheads="1" noTextEdit="1"/>
            </p:cNvSpPr>
            <p:nvPr/>
          </p:nvSpPr>
          <p:spPr bwMode="auto">
            <a:xfrm>
              <a:off x="1065" y="527"/>
              <a:ext cx="3806" cy="19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" y="527"/>
              <a:ext cx="3811" cy="195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2" descr="JECMAP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8" t="23360" r="11543" b="22224"/>
          <a:stretch>
            <a:fillRect/>
          </a:stretch>
        </p:blipFill>
        <p:spPr bwMode="auto">
          <a:xfrm>
            <a:off x="2160588" y="4077072"/>
            <a:ext cx="4445326" cy="217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90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1" y="1073150"/>
            <a:ext cx="8640960" cy="430887"/>
          </a:xfrm>
        </p:spPr>
        <p:txBody>
          <a:bodyPr/>
          <a:lstStyle/>
          <a:p>
            <a:r>
              <a:rPr lang="en-US" dirty="0" smtClean="0"/>
              <a:t>Project group meetings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95536" y="1916832"/>
            <a:ext cx="8280400" cy="4572595"/>
          </a:xfrm>
        </p:spPr>
        <p:txBody>
          <a:bodyPr>
            <a:normAutofit/>
          </a:bodyPr>
          <a:lstStyle/>
          <a:p>
            <a:pPr marL="270000" lvl="1">
              <a:spcBef>
                <a:spcPts val="600"/>
              </a:spcBef>
              <a:spcAft>
                <a:spcPts val="600"/>
              </a:spcAft>
              <a:buFont typeface="Verdana" pitchFamily="34" charset="0"/>
              <a:buChar char="•"/>
            </a:pPr>
            <a:r>
              <a:rPr lang="fr-FR" altLang="fr-FR" sz="2400" dirty="0" smtClean="0"/>
              <a:t>WP1 &amp; KO meetings </a:t>
            </a:r>
            <a:r>
              <a:rPr lang="fr-FR" altLang="fr-FR" sz="2400" dirty="0"/>
              <a:t>(</a:t>
            </a:r>
            <a:r>
              <a:rPr lang="fr-FR" altLang="fr-FR" sz="2400" dirty="0" smtClean="0"/>
              <a:t>23-24/06/2015, St Mandé)</a:t>
            </a:r>
          </a:p>
          <a:p>
            <a:pPr marL="270000" lvl="1">
              <a:spcBef>
                <a:spcPts val="600"/>
              </a:spcBef>
              <a:spcAft>
                <a:spcPts val="600"/>
              </a:spcAft>
              <a:buFont typeface="Verdana" pitchFamily="34" charset="0"/>
              <a:buChar char="•"/>
            </a:pPr>
            <a:r>
              <a:rPr lang="fr-FR" altLang="fr-FR" sz="2400" dirty="0" err="1" smtClean="0"/>
              <a:t>Specification</a:t>
            </a:r>
            <a:r>
              <a:rPr lang="fr-FR" altLang="fr-FR" sz="2400" dirty="0" smtClean="0"/>
              <a:t> meeting (21-22/10/2015, </a:t>
            </a:r>
            <a:r>
              <a:rPr lang="fr-FR" altLang="fr-FR" sz="2400" dirty="0" err="1" smtClean="0"/>
              <a:t>Ostend</a:t>
            </a:r>
            <a:r>
              <a:rPr lang="fr-FR" altLang="fr-FR" sz="2400" dirty="0" smtClean="0"/>
              <a:t>)</a:t>
            </a:r>
          </a:p>
          <a:p>
            <a:pPr marL="270000" lvl="1">
              <a:spcBef>
                <a:spcPts val="600"/>
              </a:spcBef>
              <a:spcAft>
                <a:spcPts val="600"/>
              </a:spcAft>
              <a:buFont typeface="Verdana" pitchFamily="34" charset="0"/>
              <a:buChar char="•"/>
            </a:pPr>
            <a:r>
              <a:rPr lang="fr-FR" altLang="fr-FR" sz="2400" dirty="0" smtClean="0"/>
              <a:t>Portal meeting (1-2/12/2015, Bezons)</a:t>
            </a:r>
          </a:p>
          <a:p>
            <a:pPr marL="270000" lvl="1">
              <a:spcBef>
                <a:spcPts val="600"/>
              </a:spcBef>
              <a:spcAft>
                <a:spcPts val="600"/>
              </a:spcAft>
              <a:buFont typeface="Verdana" pitchFamily="34" charset="0"/>
              <a:buChar char="•"/>
            </a:pPr>
            <a:r>
              <a:rPr lang="fr-FR" altLang="fr-FR" sz="2400" dirty="0" err="1" smtClean="0"/>
              <a:t>Algorithm</a:t>
            </a:r>
            <a:r>
              <a:rPr lang="fr-FR" altLang="fr-FR" sz="2400" dirty="0" smtClean="0"/>
              <a:t> meeting (2-3-4/03/2016, Roma)</a:t>
            </a:r>
          </a:p>
          <a:p>
            <a:pPr marL="270000" lvl="1">
              <a:spcBef>
                <a:spcPts val="600"/>
              </a:spcBef>
              <a:spcAft>
                <a:spcPts val="600"/>
              </a:spcAft>
              <a:buFont typeface="Verdana" pitchFamily="34" charset="0"/>
              <a:buChar char="•"/>
            </a:pPr>
            <a:r>
              <a:rPr lang="fr-FR" altLang="fr-FR" sz="2400" dirty="0" err="1" smtClean="0"/>
              <a:t>Interim</a:t>
            </a:r>
            <a:r>
              <a:rPr lang="fr-FR" altLang="fr-FR" sz="2400" dirty="0" smtClean="0"/>
              <a:t> meeting (7-8/06/2016, Stockholm)</a:t>
            </a:r>
          </a:p>
          <a:p>
            <a:pPr marL="270000" lvl="1">
              <a:spcBef>
                <a:spcPts val="600"/>
              </a:spcBef>
              <a:spcAft>
                <a:spcPts val="600"/>
              </a:spcAft>
              <a:buFont typeface="Verdana" pitchFamily="34" charset="0"/>
              <a:buChar char="•"/>
            </a:pPr>
            <a:r>
              <a:rPr lang="fr-FR" altLang="fr-FR" sz="2400" dirty="0" smtClean="0"/>
              <a:t>Progress meeting (14-15/09/2016, Dublin)</a:t>
            </a:r>
          </a:p>
          <a:p>
            <a:pPr marL="270000" lvl="1">
              <a:spcBef>
                <a:spcPts val="600"/>
              </a:spcBef>
              <a:spcAft>
                <a:spcPts val="600"/>
              </a:spcAft>
              <a:buFont typeface="Verdana" pitchFamily="34" charset="0"/>
              <a:buChar char="•"/>
            </a:pPr>
            <a:r>
              <a:rPr lang="fr-FR" altLang="fr-FR" sz="2400" dirty="0" smtClean="0"/>
              <a:t>Final meeting (8/12/2016, Brussels)</a:t>
            </a:r>
          </a:p>
          <a:p>
            <a:pPr marL="270000" lvl="1">
              <a:spcBef>
                <a:spcPts val="600"/>
              </a:spcBef>
              <a:spcAft>
                <a:spcPts val="600"/>
              </a:spcAft>
              <a:buFont typeface="Verdana" pitchFamily="34" charset="0"/>
              <a:buChar char="•"/>
            </a:pPr>
            <a:r>
              <a:rPr lang="fr-FR" altLang="fr-FR" sz="2400" i="1" dirty="0" err="1" smtClean="0"/>
              <a:t>Stakeholder</a:t>
            </a:r>
            <a:r>
              <a:rPr lang="fr-FR" altLang="fr-FR" sz="2400" i="1" dirty="0" smtClean="0"/>
              <a:t> meeting (</a:t>
            </a:r>
            <a:r>
              <a:rPr lang="fr-FR" altLang="fr-FR" sz="2400" i="1" dirty="0" err="1" smtClean="0"/>
              <a:t>Feb</a:t>
            </a:r>
            <a:r>
              <a:rPr lang="fr-FR" altLang="fr-FR" sz="2400" i="1" dirty="0" smtClean="0"/>
              <a:t>. 2017, Brussels)</a:t>
            </a:r>
            <a:endParaRPr lang="fr-FR" alt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250633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1" y="1073150"/>
            <a:ext cx="8640960" cy="430887"/>
          </a:xfrm>
        </p:spPr>
        <p:txBody>
          <a:bodyPr/>
          <a:lstStyle/>
          <a:p>
            <a:r>
              <a:rPr lang="en-US" dirty="0" smtClean="0"/>
              <a:t>Side </a:t>
            </a:r>
            <a:r>
              <a:rPr lang="en-US" dirty="0"/>
              <a:t>m</a:t>
            </a:r>
            <a:r>
              <a:rPr lang="en-US" dirty="0" smtClean="0"/>
              <a:t>eetings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95536" y="1700808"/>
            <a:ext cx="8280400" cy="4788619"/>
          </a:xfrm>
        </p:spPr>
        <p:txBody>
          <a:bodyPr>
            <a:normAutofit fontScale="70000" lnSpcReduction="20000"/>
          </a:bodyPr>
          <a:lstStyle/>
          <a:p>
            <a:pPr marL="270000" lvl="1">
              <a:spcBef>
                <a:spcPts val="600"/>
              </a:spcBef>
              <a:spcAft>
                <a:spcPts val="600"/>
              </a:spcAft>
              <a:buFont typeface="Verdana" pitchFamily="34" charset="0"/>
              <a:buChar char="•"/>
            </a:pPr>
            <a:r>
              <a:rPr lang="fr-FR" altLang="fr-FR" sz="2400" dirty="0" smtClean="0"/>
              <a:t>EMODnet </a:t>
            </a:r>
            <a:r>
              <a:rPr lang="fr-FR" altLang="fr-FR" sz="2400" dirty="0" err="1"/>
              <a:t>s</a:t>
            </a:r>
            <a:r>
              <a:rPr lang="fr-FR" altLang="fr-FR" sz="2400" dirty="0" err="1" smtClean="0"/>
              <a:t>teering</a:t>
            </a:r>
            <a:r>
              <a:rPr lang="fr-FR" altLang="fr-FR" sz="2400" dirty="0" smtClean="0"/>
              <a:t> </a:t>
            </a:r>
            <a:r>
              <a:rPr lang="fr-FR" altLang="fr-FR" sz="2400" dirty="0" err="1"/>
              <a:t>c</a:t>
            </a:r>
            <a:r>
              <a:rPr lang="fr-FR" altLang="fr-FR" sz="2400" dirty="0" err="1" smtClean="0"/>
              <a:t>ommittees</a:t>
            </a:r>
            <a:endParaRPr lang="fr-FR" altLang="fr-FR" sz="2400" dirty="0" smtClean="0"/>
          </a:p>
          <a:p>
            <a:pPr marL="270000" lvl="1">
              <a:spcBef>
                <a:spcPts val="600"/>
              </a:spcBef>
              <a:spcAft>
                <a:spcPts val="600"/>
              </a:spcAft>
              <a:buFont typeface="Verdana" pitchFamily="34" charset="0"/>
              <a:buChar char="•"/>
            </a:pPr>
            <a:r>
              <a:rPr lang="fr-FR" altLang="fr-FR" sz="2400" dirty="0"/>
              <a:t>EMODnet-INSPIRE </a:t>
            </a:r>
            <a:r>
              <a:rPr lang="fr-FR" altLang="fr-FR" sz="2400" dirty="0" smtClean="0"/>
              <a:t>workshops</a:t>
            </a:r>
          </a:p>
          <a:p>
            <a:pPr marL="270000" lvl="1">
              <a:spcBef>
                <a:spcPts val="600"/>
              </a:spcBef>
              <a:spcAft>
                <a:spcPts val="600"/>
              </a:spcAft>
              <a:buFont typeface="Verdana" pitchFamily="34" charset="0"/>
              <a:buChar char="•"/>
            </a:pPr>
            <a:r>
              <a:rPr lang="fr-FR" altLang="fr-FR" sz="2400" dirty="0"/>
              <a:t>EMODnet </a:t>
            </a:r>
            <a:r>
              <a:rPr lang="fr-FR" altLang="fr-FR" sz="2400" dirty="0" err="1"/>
              <a:t>Technical</a:t>
            </a:r>
            <a:r>
              <a:rPr lang="fr-FR" altLang="fr-FR" sz="2400" dirty="0"/>
              <a:t> WG </a:t>
            </a:r>
            <a:r>
              <a:rPr lang="fr-FR" altLang="fr-FR" sz="2400" dirty="0" smtClean="0"/>
              <a:t>meetings</a:t>
            </a:r>
            <a:endParaRPr lang="fr-FR" altLang="fr-FR" sz="2400" dirty="0"/>
          </a:p>
          <a:p>
            <a:pPr marL="270000" lvl="1">
              <a:spcBef>
                <a:spcPts val="600"/>
              </a:spcBef>
              <a:spcAft>
                <a:spcPts val="600"/>
              </a:spcAft>
              <a:buFont typeface="Verdana" pitchFamily="34" charset="0"/>
              <a:buChar char="•"/>
            </a:pPr>
            <a:r>
              <a:rPr lang="fr-FR" altLang="fr-FR" sz="2400" dirty="0" err="1" smtClean="0"/>
              <a:t>Seminar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at</a:t>
            </a:r>
            <a:r>
              <a:rPr lang="fr-FR" altLang="fr-FR" sz="2400" dirty="0" smtClean="0"/>
              <a:t> JRC</a:t>
            </a:r>
          </a:p>
          <a:p>
            <a:pPr marL="270000" lvl="1">
              <a:spcBef>
                <a:spcPts val="600"/>
              </a:spcBef>
              <a:spcAft>
                <a:spcPts val="600"/>
              </a:spcAft>
              <a:buFont typeface="Verdana" pitchFamily="34" charset="0"/>
              <a:buChar char="•"/>
            </a:pPr>
            <a:r>
              <a:rPr lang="fr-FR" altLang="fr-FR" sz="2400" dirty="0" smtClean="0"/>
              <a:t>(Last) MODEG meeting</a:t>
            </a:r>
          </a:p>
          <a:p>
            <a:pPr marL="270000" lvl="1">
              <a:spcBef>
                <a:spcPts val="600"/>
              </a:spcBef>
              <a:spcAft>
                <a:spcPts val="600"/>
              </a:spcAft>
              <a:buFont typeface="Verdana" pitchFamily="34" charset="0"/>
              <a:buChar char="•"/>
            </a:pPr>
            <a:r>
              <a:rPr lang="fr-FR" altLang="fr-FR" sz="2400" dirty="0" smtClean="0"/>
              <a:t>EMODnet </a:t>
            </a:r>
            <a:r>
              <a:rPr lang="fr-FR" altLang="fr-FR" sz="2400" dirty="0" err="1" smtClean="0"/>
              <a:t>Bathymetry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progress</a:t>
            </a:r>
            <a:r>
              <a:rPr lang="fr-FR" altLang="fr-FR" sz="2400" dirty="0" smtClean="0"/>
              <a:t> meetings</a:t>
            </a:r>
          </a:p>
          <a:p>
            <a:pPr marL="270000" lvl="1">
              <a:spcBef>
                <a:spcPts val="600"/>
              </a:spcBef>
              <a:spcAft>
                <a:spcPts val="600"/>
              </a:spcAft>
              <a:buFont typeface="Verdana" pitchFamily="34" charset="0"/>
              <a:buChar char="•"/>
            </a:pPr>
            <a:r>
              <a:rPr lang="fr-FR" altLang="fr-FR" sz="2400" dirty="0" smtClean="0"/>
              <a:t>EMODnet-MSFD coordination meetings</a:t>
            </a:r>
          </a:p>
          <a:p>
            <a:pPr marL="270000" lvl="1">
              <a:spcBef>
                <a:spcPts val="600"/>
              </a:spcBef>
              <a:spcAft>
                <a:spcPts val="600"/>
              </a:spcAft>
              <a:buFont typeface="Verdana" pitchFamily="34" charset="0"/>
              <a:buChar char="•"/>
            </a:pPr>
            <a:r>
              <a:rPr lang="fr-FR" altLang="fr-FR" sz="2400" dirty="0" smtClean="0"/>
              <a:t>IENWG meetings</a:t>
            </a:r>
          </a:p>
          <a:p>
            <a:pPr marL="270000" lvl="1">
              <a:spcBef>
                <a:spcPts val="600"/>
              </a:spcBef>
              <a:spcAft>
                <a:spcPts val="600"/>
              </a:spcAft>
              <a:buFont typeface="Verdana" pitchFamily="34" charset="0"/>
              <a:buChar char="•"/>
            </a:pPr>
            <a:r>
              <a:rPr lang="fr-FR" altLang="fr-FR" sz="2400" dirty="0" smtClean="0"/>
              <a:t>MPMSEG meeting</a:t>
            </a:r>
          </a:p>
          <a:p>
            <a:pPr marL="270000" lvl="1">
              <a:spcBef>
                <a:spcPts val="600"/>
              </a:spcBef>
              <a:spcAft>
                <a:spcPts val="600"/>
              </a:spcAft>
              <a:buFont typeface="Verdana" pitchFamily="34" charset="0"/>
              <a:buChar char="•"/>
            </a:pPr>
            <a:r>
              <a:rPr lang="fr-FR" altLang="fr-FR" sz="2400" dirty="0" err="1" smtClean="0"/>
              <a:t>Bologna</a:t>
            </a:r>
            <a:r>
              <a:rPr lang="fr-FR" altLang="fr-FR" sz="2400" dirty="0" smtClean="0"/>
              <a:t> Charter Coordination </a:t>
            </a:r>
            <a:r>
              <a:rPr lang="fr-FR" altLang="fr-FR" sz="2400" dirty="0" err="1" smtClean="0"/>
              <a:t>Board</a:t>
            </a:r>
            <a:endParaRPr lang="fr-FR" altLang="fr-FR" sz="2400" dirty="0" smtClean="0"/>
          </a:p>
          <a:p>
            <a:pPr marL="270000" lvl="1">
              <a:spcBef>
                <a:spcPts val="600"/>
              </a:spcBef>
              <a:spcAft>
                <a:spcPts val="600"/>
              </a:spcAft>
              <a:buFont typeface="Verdana" pitchFamily="34" charset="0"/>
              <a:buChar char="•"/>
            </a:pPr>
            <a:r>
              <a:rPr lang="fr-FR" altLang="fr-FR" sz="2400" dirty="0" smtClean="0"/>
              <a:t>EUREF 2016 symposium</a:t>
            </a:r>
          </a:p>
          <a:p>
            <a:pPr marL="270000" lvl="1">
              <a:spcBef>
                <a:spcPts val="600"/>
              </a:spcBef>
              <a:spcAft>
                <a:spcPts val="600"/>
              </a:spcAft>
              <a:buFont typeface="Verdana" pitchFamily="34" charset="0"/>
              <a:buChar char="•"/>
            </a:pPr>
            <a:r>
              <a:rPr lang="fr-FR" altLang="fr-FR" sz="2400" dirty="0" err="1" smtClean="0"/>
              <a:t>Italian</a:t>
            </a:r>
            <a:r>
              <a:rPr lang="fr-FR" altLang="fr-FR" sz="2400" dirty="0" smtClean="0"/>
              <a:t> National Table on </a:t>
            </a:r>
            <a:r>
              <a:rPr lang="fr-FR" altLang="fr-FR" sz="2400" dirty="0" err="1" smtClean="0"/>
              <a:t>Coastal</a:t>
            </a:r>
            <a:r>
              <a:rPr lang="fr-FR" altLang="fr-FR" sz="2400" dirty="0" smtClean="0"/>
              <a:t> Erosion</a:t>
            </a:r>
          </a:p>
          <a:p>
            <a:pPr marL="270000" lvl="1">
              <a:spcBef>
                <a:spcPts val="600"/>
              </a:spcBef>
              <a:spcAft>
                <a:spcPts val="600"/>
              </a:spcAft>
              <a:buFont typeface="Verdana" pitchFamily="34" charset="0"/>
              <a:buChar char="•"/>
            </a:pPr>
            <a:r>
              <a:rPr lang="fr-FR" altLang="fr-FR" sz="2400" dirty="0" smtClean="0"/>
              <a:t>…</a:t>
            </a:r>
            <a:endParaRPr lang="fr-FR" altLang="fr-FR" sz="2400" dirty="0"/>
          </a:p>
        </p:txBody>
      </p:sp>
    </p:spTree>
    <p:extLst>
      <p:ext uri="{BB962C8B-B14F-4D97-AF65-F5344CB8AC3E}">
        <p14:creationId xmlns:p14="http://schemas.microsoft.com/office/powerpoint/2010/main" val="340917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EGU_CodeLists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33399"/>
      </a:hlink>
      <a:folHlink>
        <a:srgbClr val="333399"/>
      </a:folHlink>
    </a:clrScheme>
    <a:fontScheme name="Slide_Master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JRC_Template_adapted</Template>
  <TotalTime>3269</TotalTime>
  <Words>372</Words>
  <Application>Microsoft Office PowerPoint</Application>
  <PresentationFormat>Affichage à l'écran (4:3)</PresentationFormat>
  <Paragraphs>90</Paragraphs>
  <Slides>10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2" baseType="lpstr">
      <vt:lpstr>1_EGU_CodeLists</vt:lpstr>
      <vt:lpstr>Picture</vt:lpstr>
      <vt:lpstr>Présentation PowerPoint</vt:lpstr>
      <vt:lpstr>Genesis</vt:lpstr>
      <vt:lpstr>Service contract</vt:lpstr>
      <vt:lpstr>Objectives</vt:lpstr>
      <vt:lpstr>Deliverables</vt:lpstr>
      <vt:lpstr>Consortium</vt:lpstr>
      <vt:lpstr>Organisation</vt:lpstr>
      <vt:lpstr>Project group meetings</vt:lpstr>
      <vt:lpstr>Side meetings</vt:lpstr>
      <vt:lpstr>Thank you!</vt:lpstr>
    </vt:vector>
  </TitlesOfParts>
  <Company>Ipsc IT Support (AB)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SHOM</dc:creator>
  <cp:lastModifiedBy>Gaël Morvan, DOPS/MIP/BATHY</cp:lastModifiedBy>
  <cp:revision>142</cp:revision>
  <dcterms:created xsi:type="dcterms:W3CDTF">2014-01-09T16:39:14Z</dcterms:created>
  <dcterms:modified xsi:type="dcterms:W3CDTF">2016-12-07T17:27:04Z</dcterms:modified>
</cp:coreProperties>
</file>