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09" r:id="rId3"/>
    <p:sldId id="322" r:id="rId4"/>
    <p:sldId id="310" r:id="rId5"/>
    <p:sldId id="324" r:id="rId6"/>
    <p:sldId id="311" r:id="rId7"/>
    <p:sldId id="323" r:id="rId8"/>
  </p:sldIdLst>
  <p:sldSz cx="9144000" cy="6858000" type="screen4x3"/>
  <p:notesSz cx="6742113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on Maas" initials="L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D8810-80F5-43E4-870D-3F5E6529780D}" type="datetimeFigureOut">
              <a:rPr lang="nl-NL" smtClean="0"/>
              <a:t>4-4-2019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4341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4688" y="4751388"/>
            <a:ext cx="5392737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F05E2-8748-4F37-A3A3-EB9839BD87DD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896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F05E2-8748-4F37-A3A3-EB9839BD87DD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017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D6C74-1D88-461C-981A-264F4F3A1740}" type="datetime1">
              <a:rPr lang="nl-NL" smtClean="0"/>
              <a:t>4-4-2019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47E7-C7D4-4356-ADF4-F609CE523F6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1375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8BB2-6FE7-427C-A769-EACFFA0DBCA3}" type="datetime1">
              <a:rPr lang="nl-NL" smtClean="0"/>
              <a:t>4-4-2019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47E7-C7D4-4356-ADF4-F609CE523F6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7521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93B0C-34BD-47FB-9ABD-507D6A50E115}" type="datetime1">
              <a:rPr lang="nl-NL" smtClean="0"/>
              <a:t>4-4-2019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47E7-C7D4-4356-ADF4-F609CE523F6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790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938B3-37AE-4600-883F-A5188F1BE0B3}" type="datetime1">
              <a:rPr lang="nl-NL" smtClean="0"/>
              <a:t>4-4-2019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47E7-C7D4-4356-ADF4-F609CE523F6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342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9C4B-B7F8-42A1-A37F-0FB00DAFDE5D}" type="datetime1">
              <a:rPr lang="nl-NL" smtClean="0"/>
              <a:t>4-4-2019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47E7-C7D4-4356-ADF4-F609CE523F6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9890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81ED-9F17-4C23-8863-E55E659A921E}" type="datetime1">
              <a:rPr lang="nl-NL" smtClean="0"/>
              <a:t>4-4-2019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47E7-C7D4-4356-ADF4-F609CE523F6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6371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3B0A-9010-4865-B05F-E1030B6970A6}" type="datetime1">
              <a:rPr lang="nl-NL" smtClean="0"/>
              <a:t>4-4-2019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47E7-C7D4-4356-ADF4-F609CE523F6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492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F315-C089-42F1-A3C7-A610D5BD5D0B}" type="datetime1">
              <a:rPr lang="nl-NL" smtClean="0"/>
              <a:t>4-4-2019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47E7-C7D4-4356-ADF4-F609CE523F6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4618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F506E-4844-4389-B452-FF85F74AE782}" type="datetime1">
              <a:rPr lang="nl-NL" smtClean="0"/>
              <a:t>4-4-2019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47E7-C7D4-4356-ADF4-F609CE523F6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7603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9205-BB8F-4464-B9BC-E0494816390E}" type="datetime1">
              <a:rPr lang="nl-NL" smtClean="0"/>
              <a:t>4-4-2019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47E7-C7D4-4356-ADF4-F609CE523F6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4146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06D6-0383-484B-B349-8D52B2C261F7}" type="datetime1">
              <a:rPr lang="nl-NL" smtClean="0"/>
              <a:t>4-4-2019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47E7-C7D4-4356-ADF4-F609CE523F6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1112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2D8E6-1F6C-4887-8C6D-6E9F9394AD62}" type="datetime1">
              <a:rPr lang="nl-NL" smtClean="0"/>
              <a:t>4-4-2019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F47E7-C7D4-4356-ADF4-F609CE523F6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2192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tJ6kMDT5Jo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3041" y="1332530"/>
            <a:ext cx="8640959" cy="1498825"/>
          </a:xfrm>
        </p:spPr>
        <p:txBody>
          <a:bodyPr>
            <a:noAutofit/>
          </a:bodyPr>
          <a:lstStyle/>
          <a:p>
            <a:r>
              <a:rPr lang="nl-NL" sz="3600" b="1" dirty="0" smtClean="0">
                <a:solidFill>
                  <a:schemeClr val="accent1">
                    <a:lumMod val="50000"/>
                  </a:schemeClr>
                </a:solidFill>
              </a:rPr>
              <a:t>Cooperation in Education and Training </a:t>
            </a:r>
            <a:br>
              <a:rPr lang="nl-NL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nl-NL" sz="3600" b="1" dirty="0" smtClean="0">
                <a:solidFill>
                  <a:schemeClr val="accent1">
                    <a:lumMod val="50000"/>
                  </a:schemeClr>
                </a:solidFill>
              </a:rPr>
              <a:t>for Blue Careers (CETBC)</a:t>
            </a:r>
            <a:endParaRPr lang="nl-NL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55776" y="2864919"/>
            <a:ext cx="6804248" cy="2736305"/>
          </a:xfrm>
        </p:spPr>
        <p:txBody>
          <a:bodyPr>
            <a:normAutofit fontScale="85000" lnSpcReduction="20000"/>
          </a:bodyPr>
          <a:lstStyle/>
          <a:p>
            <a:endParaRPr lang="nl-NL" sz="5500" b="1" dirty="0" smtClean="0">
              <a:solidFill>
                <a:srgbClr val="0070C0"/>
              </a:solidFill>
              <a:latin typeface="+mj-lt"/>
            </a:endParaRPr>
          </a:p>
          <a:p>
            <a:r>
              <a:rPr lang="nl-NL" sz="7800" b="1" dirty="0" smtClean="0">
                <a:solidFill>
                  <a:srgbClr val="0070C0"/>
                </a:solidFill>
                <a:latin typeface="+mj-lt"/>
              </a:rPr>
              <a:t>Hybrid Lecturer</a:t>
            </a:r>
          </a:p>
          <a:p>
            <a:endParaRPr lang="nl-NL" sz="5500" b="1" dirty="0" smtClean="0">
              <a:solidFill>
                <a:srgbClr val="0070C0"/>
              </a:solidFill>
              <a:latin typeface="+mj-lt"/>
            </a:endParaRPr>
          </a:p>
          <a:p>
            <a:r>
              <a:rPr lang="nl-NL" sz="2600" b="1" dirty="0" smtClean="0">
                <a:solidFill>
                  <a:schemeClr val="tx2"/>
                </a:solidFill>
                <a:latin typeface="+mj-lt"/>
              </a:rPr>
              <a:t>Lucie Saxton, project manager STC Group</a:t>
            </a:r>
          </a:p>
          <a:p>
            <a:endParaRPr lang="nl-NL" sz="5500" b="1" dirty="0" smtClean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026" name="Picture 2" descr="Y:\Public Relations\Beeldmateriaal\Studenten en leerlingen\Fotoshoot 2016\MBO-deelnemers\Vrijstaande beelden\STC (329 van 416) kopiër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8739" y="2230774"/>
            <a:ext cx="6220272" cy="414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59" y="186044"/>
            <a:ext cx="4074302" cy="866692"/>
          </a:xfrm>
          <a:prstGeom prst="rect">
            <a:avLst/>
          </a:prstGeom>
        </p:spPr>
      </p:pic>
      <p:grpSp>
        <p:nvGrpSpPr>
          <p:cNvPr id="7" name="Groeperen 7"/>
          <p:cNvGrpSpPr/>
          <p:nvPr/>
        </p:nvGrpSpPr>
        <p:grpSpPr>
          <a:xfrm>
            <a:off x="202736" y="6350664"/>
            <a:ext cx="8689743" cy="422766"/>
            <a:chOff x="-1524532" y="-139883"/>
            <a:chExt cx="7338334" cy="424300"/>
          </a:xfrm>
        </p:grpSpPr>
        <p:sp>
          <p:nvSpPr>
            <p:cNvPr id="8" name="Tekstvak 6"/>
            <p:cNvSpPr txBox="1"/>
            <p:nvPr/>
          </p:nvSpPr>
          <p:spPr>
            <a:xfrm>
              <a:off x="-899575" y="17491"/>
              <a:ext cx="6713377" cy="154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2" tIns="0" rIns="0" bIns="0" numCol="1" spcCol="0" rtlCol="0" fromWordArt="0" anchor="b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 dirty="0">
                  <a:solidFill>
                    <a:srgbClr val="7F7F7F"/>
                  </a:solidFill>
                  <a:latin typeface="Verdana" panose="020B0604030504040204" pitchFamily="34" charset="0"/>
                  <a:ea typeface="MS Mincho"/>
                  <a:cs typeface="Times New Roman" panose="02020603050405020304" pitchFamily="18" charset="0"/>
                </a:rPr>
                <a:t>Co-funded by the EMFF </a:t>
              </a:r>
              <a:r>
                <a:rPr lang="en-US" sz="1000" dirty="0" smtClean="0">
                  <a:solidFill>
                    <a:srgbClr val="7F7F7F"/>
                  </a:solidFill>
                  <a:latin typeface="Verdana" panose="020B0604030504040204" pitchFamily="34" charset="0"/>
                  <a:ea typeface="MS Mincho"/>
                  <a:cs typeface="Times New Roman" panose="02020603050405020304" pitchFamily="18" charset="0"/>
                </a:rPr>
                <a:t>programme of </a:t>
              </a:r>
              <a:r>
                <a:rPr lang="en-US" sz="1000" dirty="0">
                  <a:solidFill>
                    <a:srgbClr val="7F7F7F"/>
                  </a:solidFill>
                  <a:latin typeface="Verdana" panose="020B0604030504040204" pitchFamily="34" charset="0"/>
                  <a:ea typeface="MS Mincho"/>
                  <a:cs typeface="Times New Roman" panose="02020603050405020304" pitchFamily="18" charset="0"/>
                </a:rPr>
                <a:t>the European </a:t>
              </a:r>
              <a:r>
                <a:rPr lang="en-US" sz="1000" dirty="0" smtClean="0">
                  <a:solidFill>
                    <a:srgbClr val="7F7F7F"/>
                  </a:solidFill>
                  <a:latin typeface="Verdana" panose="020B0604030504040204" pitchFamily="34" charset="0"/>
                  <a:ea typeface="MS Mincho"/>
                  <a:cs typeface="Times New Roman" panose="02020603050405020304" pitchFamily="18" charset="0"/>
                </a:rPr>
                <a:t>Union </a:t>
              </a:r>
              <a:r>
                <a:rPr lang="nl-NL" sz="1000" dirty="0" smtClean="0">
                  <a:solidFill>
                    <a:srgbClr val="7F7F7F"/>
                  </a:solidFill>
                  <a:effectLst/>
                  <a:latin typeface="Verdana" panose="020B0604030504040204" pitchFamily="34" charset="0"/>
                  <a:ea typeface="MS Mincho"/>
                  <a:cs typeface="Times New Roman" panose="02020603050405020304" pitchFamily="18" charset="0"/>
                </a:rPr>
                <a:t>Grant </a:t>
              </a:r>
              <a:r>
                <a:rPr lang="nl-NL" sz="1000" dirty="0">
                  <a:solidFill>
                    <a:srgbClr val="7F7F7F"/>
                  </a:solidFill>
                  <a:effectLst/>
                  <a:latin typeface="Verdana" panose="020B0604030504040204" pitchFamily="34" charset="0"/>
                  <a:ea typeface="MS Mincho"/>
                  <a:cs typeface="Times New Roman" panose="02020603050405020304" pitchFamily="18" charset="0"/>
                </a:rPr>
                <a:t>Agreement </a:t>
              </a:r>
              <a:r>
                <a:rPr lang="nl-NL" sz="1000" dirty="0" smtClean="0">
                  <a:solidFill>
                    <a:srgbClr val="7F7F7F"/>
                  </a:solidFill>
                  <a:effectLst/>
                  <a:latin typeface="Verdana" panose="020B0604030504040204" pitchFamily="34" charset="0"/>
                  <a:ea typeface="MS Mincho"/>
                  <a:cs typeface="Times New Roman" panose="02020603050405020304" pitchFamily="18" charset="0"/>
                </a:rPr>
                <a:t>NO EASME/EMFF/2016/1.2.1.2/05/SI2.74936</a:t>
              </a:r>
              <a:endParaRPr lang="nl-NL" sz="1000" dirty="0">
                <a:effectLst/>
                <a:latin typeface="Helvetica" panose="020B0604020202020204" pitchFamily="34" charset="0"/>
                <a:ea typeface="MS Mincho"/>
                <a:cs typeface="Times New Roman" panose="02020603050405020304" pitchFamily="18" charset="0"/>
              </a:endParaRPr>
            </a:p>
          </p:txBody>
        </p:sp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532" y="-139883"/>
              <a:ext cx="624957" cy="424300"/>
            </a:xfrm>
            <a:prstGeom prst="rect">
              <a:avLst/>
            </a:prstGeom>
          </p:spPr>
        </p:pic>
      </p:grpSp>
      <p:pic>
        <p:nvPicPr>
          <p:cNvPr id="4" name="Afbeelding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737" y="235237"/>
            <a:ext cx="1740129" cy="59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5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4"/>
            <a:ext cx="9140044" cy="389231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3257589"/>
            <a:ext cx="8706215" cy="639595"/>
          </a:xfrm>
        </p:spPr>
        <p:txBody>
          <a:bodyPr>
            <a:noAutofit/>
          </a:bodyPr>
          <a:lstStyle/>
          <a:p>
            <a:pPr algn="l"/>
            <a:r>
              <a:rPr lang="nl-NL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Hybrid </a:t>
            </a:r>
            <a:r>
              <a:rPr lang="nl-NL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Lecturer</a:t>
            </a:r>
            <a:r>
              <a:rPr lang="nl-NL" sz="4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nl-NL" sz="40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“Best of both worlds”</a:t>
            </a:r>
            <a:endParaRPr lang="nl-NL" sz="4000" b="1" dirty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4005065"/>
            <a:ext cx="9140044" cy="242400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l-NL" sz="2500" dirty="0" smtClean="0">
                <a:solidFill>
                  <a:schemeClr val="tx2"/>
                </a:solidFill>
              </a:rPr>
              <a:t>Hybrid Lecturers combine work with</a:t>
            </a:r>
            <a:r>
              <a:rPr lang="nl-NL" sz="2500" dirty="0">
                <a:solidFill>
                  <a:schemeClr val="tx2"/>
                </a:solidFill>
              </a:rPr>
              <a:t> </a:t>
            </a:r>
            <a:r>
              <a:rPr lang="nl-NL" sz="2500" dirty="0" smtClean="0">
                <a:solidFill>
                  <a:schemeClr val="tx2"/>
                </a:solidFill>
              </a:rPr>
              <a:t>lecturing. They </a:t>
            </a:r>
            <a:r>
              <a:rPr lang="nl-NL" sz="2500" dirty="0" err="1" smtClean="0">
                <a:solidFill>
                  <a:schemeClr val="tx2"/>
                </a:solidFill>
              </a:rPr>
              <a:t>spend</a:t>
            </a:r>
            <a:r>
              <a:rPr lang="nl-NL" sz="2500" dirty="0" smtClean="0">
                <a:solidFill>
                  <a:schemeClr val="tx2"/>
                </a:solidFill>
              </a:rPr>
              <a:t> 2-3 days at the STC Group, teaching on </a:t>
            </a:r>
            <a:r>
              <a:rPr lang="nl-NL" sz="2500" dirty="0" err="1" smtClean="0">
                <a:solidFill>
                  <a:schemeClr val="tx2"/>
                </a:solidFill>
              </a:rPr>
              <a:t>vocational</a:t>
            </a:r>
            <a:r>
              <a:rPr lang="nl-NL" sz="2500" dirty="0" smtClean="0">
                <a:solidFill>
                  <a:schemeClr val="tx2"/>
                </a:solidFill>
              </a:rPr>
              <a:t> </a:t>
            </a:r>
            <a:r>
              <a:rPr lang="nl-NL" sz="2500" dirty="0" err="1" smtClean="0">
                <a:solidFill>
                  <a:schemeClr val="tx2"/>
                </a:solidFill>
              </a:rPr>
              <a:t>educational</a:t>
            </a:r>
            <a:r>
              <a:rPr lang="nl-NL" sz="2500" dirty="0" smtClean="0">
                <a:solidFill>
                  <a:schemeClr val="tx2"/>
                </a:solidFill>
              </a:rPr>
              <a:t> level. In </a:t>
            </a:r>
            <a:r>
              <a:rPr lang="nl-NL" sz="2500" dirty="0" err="1" smtClean="0">
                <a:solidFill>
                  <a:schemeClr val="tx2"/>
                </a:solidFill>
              </a:rPr>
              <a:t>the</a:t>
            </a:r>
            <a:r>
              <a:rPr lang="nl-NL" sz="2500" dirty="0" smtClean="0">
                <a:solidFill>
                  <a:schemeClr val="tx2"/>
                </a:solidFill>
              </a:rPr>
              <a:t> first </a:t>
            </a:r>
            <a:r>
              <a:rPr lang="nl-NL" sz="2500" dirty="0" err="1" smtClean="0">
                <a:solidFill>
                  <a:schemeClr val="tx2"/>
                </a:solidFill>
              </a:rPr>
              <a:t>year</a:t>
            </a:r>
            <a:r>
              <a:rPr lang="nl-NL" sz="2500" dirty="0" smtClean="0">
                <a:solidFill>
                  <a:schemeClr val="tx2"/>
                </a:solidFill>
              </a:rPr>
              <a:t> of teaching, </a:t>
            </a:r>
            <a:r>
              <a:rPr lang="en-GB" sz="2500" dirty="0" smtClean="0">
                <a:solidFill>
                  <a:schemeClr val="tx2"/>
                </a:solidFill>
              </a:rPr>
              <a:t>they</a:t>
            </a:r>
            <a:r>
              <a:rPr lang="nl-NL" sz="2500" dirty="0" smtClean="0">
                <a:solidFill>
                  <a:schemeClr val="tx2"/>
                </a:solidFill>
              </a:rPr>
              <a:t> </a:t>
            </a:r>
            <a:r>
              <a:rPr lang="nl-NL" sz="2500" dirty="0" err="1" smtClean="0">
                <a:solidFill>
                  <a:schemeClr val="tx2"/>
                </a:solidFill>
              </a:rPr>
              <a:t>will</a:t>
            </a:r>
            <a:r>
              <a:rPr lang="nl-NL" sz="2500" dirty="0" smtClean="0">
                <a:solidFill>
                  <a:schemeClr val="tx2"/>
                </a:solidFill>
              </a:rPr>
              <a:t> </a:t>
            </a:r>
            <a:r>
              <a:rPr lang="nl-NL" sz="2500" dirty="0" err="1" smtClean="0">
                <a:solidFill>
                  <a:schemeClr val="tx2"/>
                </a:solidFill>
              </a:rPr>
              <a:t>also</a:t>
            </a:r>
            <a:r>
              <a:rPr lang="nl-NL" sz="2500" dirty="0" smtClean="0">
                <a:solidFill>
                  <a:schemeClr val="tx2"/>
                </a:solidFill>
              </a:rPr>
              <a:t> </a:t>
            </a:r>
            <a:r>
              <a:rPr lang="nl-NL" sz="2500" dirty="0" err="1" smtClean="0">
                <a:solidFill>
                  <a:schemeClr val="tx2"/>
                </a:solidFill>
              </a:rPr>
              <a:t>receive</a:t>
            </a:r>
            <a:r>
              <a:rPr lang="nl-NL" sz="2500" dirty="0" smtClean="0">
                <a:solidFill>
                  <a:schemeClr val="tx2"/>
                </a:solidFill>
              </a:rPr>
              <a:t> training </a:t>
            </a:r>
            <a:r>
              <a:rPr lang="nl-NL" sz="2500" dirty="0" err="1" smtClean="0">
                <a:solidFill>
                  <a:schemeClr val="tx2"/>
                </a:solidFill>
              </a:rPr>
              <a:t>themselves</a:t>
            </a:r>
            <a:r>
              <a:rPr lang="nl-NL" sz="2500" dirty="0" smtClean="0">
                <a:solidFill>
                  <a:schemeClr val="tx2"/>
                </a:solidFill>
              </a:rPr>
              <a:t>, </a:t>
            </a:r>
            <a:r>
              <a:rPr lang="nl-NL" sz="2500" dirty="0" err="1" smtClean="0">
                <a:solidFill>
                  <a:schemeClr val="tx2"/>
                </a:solidFill>
              </a:rPr>
              <a:t>to</a:t>
            </a:r>
            <a:r>
              <a:rPr lang="nl-NL" sz="2500" dirty="0" smtClean="0">
                <a:solidFill>
                  <a:schemeClr val="tx2"/>
                </a:solidFill>
              </a:rPr>
              <a:t> </a:t>
            </a:r>
            <a:r>
              <a:rPr lang="nl-NL" sz="2500" dirty="0" err="1" smtClean="0">
                <a:solidFill>
                  <a:schemeClr val="tx2"/>
                </a:solidFill>
              </a:rPr>
              <a:t>obtain</a:t>
            </a:r>
            <a:r>
              <a:rPr lang="nl-NL" sz="2500" dirty="0" smtClean="0">
                <a:solidFill>
                  <a:schemeClr val="tx2"/>
                </a:solidFill>
              </a:rPr>
              <a:t> teaching </a:t>
            </a:r>
            <a:r>
              <a:rPr lang="nl-NL" sz="2500" dirty="0" err="1" smtClean="0">
                <a:solidFill>
                  <a:schemeClr val="tx2"/>
                </a:solidFill>
              </a:rPr>
              <a:t>qualification</a:t>
            </a:r>
            <a:r>
              <a:rPr lang="nl-NL" sz="2500" dirty="0" smtClean="0">
                <a:solidFill>
                  <a:schemeClr val="tx2"/>
                </a:solidFill>
              </a:rPr>
              <a:t>. The other days the hybrid lecturers work for their current employer. The subjects </a:t>
            </a:r>
            <a:r>
              <a:rPr lang="nl-NL" sz="2500" dirty="0">
                <a:solidFill>
                  <a:schemeClr val="tx2"/>
                </a:solidFill>
              </a:rPr>
              <a:t>in which the hybrid lecturers </a:t>
            </a:r>
            <a:r>
              <a:rPr lang="nl-NL" sz="2500" dirty="0" smtClean="0">
                <a:solidFill>
                  <a:schemeClr val="tx2"/>
                </a:solidFill>
              </a:rPr>
              <a:t>teach, must be related </a:t>
            </a:r>
            <a:r>
              <a:rPr lang="nl-NL" sz="2500" dirty="0" err="1" smtClean="0">
                <a:solidFill>
                  <a:schemeClr val="tx2"/>
                </a:solidFill>
              </a:rPr>
              <a:t>to</a:t>
            </a:r>
            <a:r>
              <a:rPr lang="nl-NL" sz="2500" dirty="0" smtClean="0">
                <a:solidFill>
                  <a:schemeClr val="tx2"/>
                </a:solidFill>
              </a:rPr>
              <a:t> </a:t>
            </a:r>
            <a:r>
              <a:rPr lang="nl-NL" sz="2500" dirty="0" err="1" smtClean="0">
                <a:solidFill>
                  <a:schemeClr val="tx2"/>
                </a:solidFill>
              </a:rPr>
              <a:t>their</a:t>
            </a:r>
            <a:r>
              <a:rPr lang="nl-NL" sz="2500" dirty="0" smtClean="0">
                <a:solidFill>
                  <a:schemeClr val="tx2"/>
                </a:solidFill>
              </a:rPr>
              <a:t> work content.</a:t>
            </a:r>
            <a:endParaRPr lang="nl-NL" sz="2500" dirty="0"/>
          </a:p>
        </p:txBody>
      </p:sp>
      <p:grpSp>
        <p:nvGrpSpPr>
          <p:cNvPr id="7" name="Groeperen 7"/>
          <p:cNvGrpSpPr/>
          <p:nvPr/>
        </p:nvGrpSpPr>
        <p:grpSpPr>
          <a:xfrm>
            <a:off x="202736" y="6350664"/>
            <a:ext cx="8689743" cy="422766"/>
            <a:chOff x="-1524532" y="-139883"/>
            <a:chExt cx="7338334" cy="424300"/>
          </a:xfrm>
        </p:grpSpPr>
        <p:sp>
          <p:nvSpPr>
            <p:cNvPr id="8" name="Tekstvak 6"/>
            <p:cNvSpPr txBox="1"/>
            <p:nvPr/>
          </p:nvSpPr>
          <p:spPr>
            <a:xfrm>
              <a:off x="-899575" y="17491"/>
              <a:ext cx="6713377" cy="154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2" tIns="0" rIns="0" bIns="0" numCol="1" spcCol="0" rtlCol="0" fromWordArt="0" anchor="b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 dirty="0">
                  <a:solidFill>
                    <a:schemeClr val="tx1"/>
                  </a:solidFill>
                  <a:latin typeface="Verdana" panose="020B0604030504040204" pitchFamily="34" charset="0"/>
                  <a:ea typeface="MS Mincho"/>
                  <a:cs typeface="Times New Roman" panose="02020603050405020304" pitchFamily="18" charset="0"/>
                </a:rPr>
                <a:t>Co-funded by the EMFF </a:t>
              </a:r>
              <a:r>
                <a:rPr lang="en-US" sz="1000" dirty="0" smtClean="0">
                  <a:solidFill>
                    <a:schemeClr val="tx1"/>
                  </a:solidFill>
                  <a:latin typeface="Verdana" panose="020B0604030504040204" pitchFamily="34" charset="0"/>
                  <a:ea typeface="MS Mincho"/>
                  <a:cs typeface="Times New Roman" panose="02020603050405020304" pitchFamily="18" charset="0"/>
                </a:rPr>
                <a:t>programme of </a:t>
              </a:r>
              <a:r>
                <a:rPr lang="en-US" sz="1000" dirty="0">
                  <a:solidFill>
                    <a:schemeClr val="tx1"/>
                  </a:solidFill>
                  <a:latin typeface="Verdana" panose="020B0604030504040204" pitchFamily="34" charset="0"/>
                  <a:ea typeface="MS Mincho"/>
                  <a:cs typeface="Times New Roman" panose="02020603050405020304" pitchFamily="18" charset="0"/>
                </a:rPr>
                <a:t>the European </a:t>
              </a:r>
              <a:r>
                <a:rPr lang="en-US" sz="1000" dirty="0" smtClean="0">
                  <a:solidFill>
                    <a:schemeClr val="tx1"/>
                  </a:solidFill>
                  <a:latin typeface="Verdana" panose="020B0604030504040204" pitchFamily="34" charset="0"/>
                  <a:ea typeface="MS Mincho"/>
                  <a:cs typeface="Times New Roman" panose="02020603050405020304" pitchFamily="18" charset="0"/>
                </a:rPr>
                <a:t>Union </a:t>
              </a:r>
              <a:r>
                <a:rPr lang="nl-NL" sz="1000" dirty="0" smtClean="0">
                  <a:solidFill>
                    <a:schemeClr val="tx1"/>
                  </a:solidFill>
                  <a:effectLst/>
                  <a:latin typeface="Verdana" panose="020B0604030504040204" pitchFamily="34" charset="0"/>
                  <a:ea typeface="MS Mincho"/>
                  <a:cs typeface="Times New Roman" panose="02020603050405020304" pitchFamily="18" charset="0"/>
                </a:rPr>
                <a:t>Grant </a:t>
              </a:r>
              <a:r>
                <a:rPr lang="nl-NL" sz="1000" dirty="0">
                  <a:solidFill>
                    <a:schemeClr val="tx1"/>
                  </a:solidFill>
                  <a:effectLst/>
                  <a:latin typeface="Verdana" panose="020B0604030504040204" pitchFamily="34" charset="0"/>
                  <a:ea typeface="MS Mincho"/>
                  <a:cs typeface="Times New Roman" panose="02020603050405020304" pitchFamily="18" charset="0"/>
                </a:rPr>
                <a:t>Agreement </a:t>
              </a:r>
              <a:r>
                <a:rPr lang="nl-NL" sz="1000" dirty="0" smtClean="0">
                  <a:solidFill>
                    <a:schemeClr val="tx1"/>
                  </a:solidFill>
                  <a:effectLst/>
                  <a:latin typeface="Verdana" panose="020B0604030504040204" pitchFamily="34" charset="0"/>
                  <a:ea typeface="MS Mincho"/>
                  <a:cs typeface="Times New Roman" panose="02020603050405020304" pitchFamily="18" charset="0"/>
                </a:rPr>
                <a:t>NO EASME/EMFF/2016/1.2.1.2/05/SI2.74936</a:t>
              </a:r>
              <a:endParaRPr lang="nl-NL" sz="1000" dirty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MS Mincho"/>
                <a:cs typeface="Times New Roman" panose="02020603050405020304" pitchFamily="18" charset="0"/>
              </a:endParaRPr>
            </a:p>
          </p:txBody>
        </p:sp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532" y="-139883"/>
              <a:ext cx="624957" cy="424300"/>
            </a:xfrm>
            <a:prstGeom prst="rect">
              <a:avLst/>
            </a:prstGeom>
          </p:spPr>
        </p:pic>
      </p:grpSp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59" y="186044"/>
            <a:ext cx="4074302" cy="86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4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09542"/>
            <a:ext cx="8229600" cy="4916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000" b="1" dirty="0" err="1" smtClean="0">
                <a:solidFill>
                  <a:schemeClr val="tx2"/>
                </a:solidFill>
              </a:rPr>
              <a:t>Why</a:t>
            </a:r>
            <a:r>
              <a:rPr lang="nl-NL" sz="4000" b="1" dirty="0" smtClean="0">
                <a:solidFill>
                  <a:schemeClr val="tx2"/>
                </a:solidFill>
              </a:rPr>
              <a:t> hybrid lecturers</a:t>
            </a:r>
            <a:r>
              <a:rPr lang="nl-NL" sz="4000" dirty="0" smtClean="0">
                <a:solidFill>
                  <a:schemeClr val="tx2"/>
                </a:solidFill>
              </a:rPr>
              <a:t>:</a:t>
            </a:r>
          </a:p>
          <a:p>
            <a:pPr marL="0" indent="0">
              <a:buNone/>
            </a:pPr>
            <a:endParaRPr lang="nl-NL" sz="2800" dirty="0" smtClean="0">
              <a:solidFill>
                <a:schemeClr val="tx2"/>
              </a:solidFill>
            </a:endParaRPr>
          </a:p>
          <a:p>
            <a:r>
              <a:rPr lang="nl-NL" dirty="0">
                <a:solidFill>
                  <a:schemeClr val="tx2"/>
                </a:solidFill>
              </a:rPr>
              <a:t>Skills gap </a:t>
            </a:r>
            <a:r>
              <a:rPr lang="nl-NL" dirty="0" err="1">
                <a:solidFill>
                  <a:schemeClr val="tx2"/>
                </a:solidFill>
              </a:rPr>
              <a:t>between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Maritime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industry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and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 smtClean="0">
                <a:solidFill>
                  <a:schemeClr val="tx2"/>
                </a:solidFill>
              </a:rPr>
              <a:t>Education</a:t>
            </a:r>
            <a:endParaRPr lang="nl-NL" dirty="0">
              <a:solidFill>
                <a:schemeClr val="tx2"/>
              </a:solidFill>
            </a:endParaRPr>
          </a:p>
          <a:p>
            <a:r>
              <a:rPr lang="nl-NL" dirty="0" err="1" smtClean="0">
                <a:solidFill>
                  <a:schemeClr val="tx2"/>
                </a:solidFill>
              </a:rPr>
              <a:t>Shortage</a:t>
            </a:r>
            <a:r>
              <a:rPr lang="nl-NL" dirty="0" smtClean="0">
                <a:solidFill>
                  <a:schemeClr val="tx2"/>
                </a:solidFill>
              </a:rPr>
              <a:t> of </a:t>
            </a:r>
            <a:r>
              <a:rPr lang="nl-NL" dirty="0" err="1" smtClean="0">
                <a:solidFill>
                  <a:schemeClr val="tx2"/>
                </a:solidFill>
              </a:rPr>
              <a:t>technically</a:t>
            </a:r>
            <a:r>
              <a:rPr lang="nl-NL" dirty="0" smtClean="0">
                <a:solidFill>
                  <a:schemeClr val="tx2"/>
                </a:solidFill>
              </a:rPr>
              <a:t> </a:t>
            </a:r>
            <a:r>
              <a:rPr lang="nl-NL" dirty="0" err="1" smtClean="0">
                <a:solidFill>
                  <a:schemeClr val="tx2"/>
                </a:solidFill>
              </a:rPr>
              <a:t>qualified</a:t>
            </a:r>
            <a:r>
              <a:rPr lang="nl-NL" dirty="0" smtClean="0">
                <a:solidFill>
                  <a:schemeClr val="tx2"/>
                </a:solidFill>
              </a:rPr>
              <a:t> </a:t>
            </a:r>
            <a:r>
              <a:rPr lang="nl-NL" dirty="0" err="1" smtClean="0">
                <a:solidFill>
                  <a:schemeClr val="tx2"/>
                </a:solidFill>
              </a:rPr>
              <a:t>lecturers</a:t>
            </a:r>
            <a:endParaRPr lang="nl-NL" dirty="0" smtClean="0">
              <a:solidFill>
                <a:schemeClr val="tx2"/>
              </a:solidFill>
            </a:endParaRPr>
          </a:p>
          <a:p>
            <a:r>
              <a:rPr lang="nl-NL" dirty="0" smtClean="0">
                <a:solidFill>
                  <a:schemeClr val="tx2"/>
                </a:solidFill>
              </a:rPr>
              <a:t>The </a:t>
            </a:r>
            <a:r>
              <a:rPr lang="nl-NL" dirty="0" err="1" smtClean="0">
                <a:solidFill>
                  <a:schemeClr val="tx2"/>
                </a:solidFill>
              </a:rPr>
              <a:t>need</a:t>
            </a:r>
            <a:r>
              <a:rPr lang="nl-NL" dirty="0" smtClean="0">
                <a:solidFill>
                  <a:schemeClr val="tx2"/>
                </a:solidFill>
              </a:rPr>
              <a:t> to </a:t>
            </a:r>
            <a:r>
              <a:rPr lang="nl-NL" dirty="0" err="1" smtClean="0">
                <a:solidFill>
                  <a:schemeClr val="tx2"/>
                </a:solidFill>
              </a:rPr>
              <a:t>intensify</a:t>
            </a:r>
            <a:r>
              <a:rPr lang="nl-NL" dirty="0" smtClean="0">
                <a:solidFill>
                  <a:schemeClr val="tx2"/>
                </a:solidFill>
              </a:rPr>
              <a:t> </a:t>
            </a:r>
            <a:r>
              <a:rPr lang="nl-NL" dirty="0" err="1" smtClean="0">
                <a:solidFill>
                  <a:schemeClr val="tx2"/>
                </a:solidFill>
              </a:rPr>
              <a:t>fundamental</a:t>
            </a:r>
            <a:r>
              <a:rPr lang="nl-NL" dirty="0" smtClean="0">
                <a:solidFill>
                  <a:schemeClr val="tx2"/>
                </a:solidFill>
              </a:rPr>
              <a:t> cooperation between </a:t>
            </a:r>
            <a:r>
              <a:rPr lang="nl-NL" dirty="0" err="1" smtClean="0">
                <a:solidFill>
                  <a:schemeClr val="tx2"/>
                </a:solidFill>
              </a:rPr>
              <a:t>industry</a:t>
            </a:r>
            <a:r>
              <a:rPr lang="nl-NL" dirty="0" smtClean="0">
                <a:solidFill>
                  <a:schemeClr val="tx2"/>
                </a:solidFill>
              </a:rPr>
              <a:t> and education in the maritime sector.</a:t>
            </a:r>
          </a:p>
          <a:p>
            <a:endParaRPr lang="nl-NL" sz="2800" dirty="0" smtClean="0">
              <a:solidFill>
                <a:schemeClr val="tx2"/>
              </a:solidFill>
            </a:endParaRPr>
          </a:p>
          <a:p>
            <a:endParaRPr lang="nl-NL" sz="2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l-NL" sz="2800" dirty="0" smtClean="0">
              <a:solidFill>
                <a:schemeClr val="tx2"/>
              </a:solidFill>
            </a:endParaRPr>
          </a:p>
        </p:txBody>
      </p:sp>
      <p:grpSp>
        <p:nvGrpSpPr>
          <p:cNvPr id="7" name="Groeperen 7"/>
          <p:cNvGrpSpPr/>
          <p:nvPr/>
        </p:nvGrpSpPr>
        <p:grpSpPr>
          <a:xfrm>
            <a:off x="202736" y="6350664"/>
            <a:ext cx="8689743" cy="422766"/>
            <a:chOff x="-1524532" y="-139883"/>
            <a:chExt cx="7338334" cy="424300"/>
          </a:xfrm>
        </p:grpSpPr>
        <p:sp>
          <p:nvSpPr>
            <p:cNvPr id="8" name="Tekstvak 6"/>
            <p:cNvSpPr txBox="1"/>
            <p:nvPr/>
          </p:nvSpPr>
          <p:spPr>
            <a:xfrm>
              <a:off x="-899575" y="17491"/>
              <a:ext cx="6713377" cy="154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2" tIns="0" rIns="0" bIns="0" numCol="1" spcCol="0" rtlCol="0" fromWordArt="0" anchor="b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 dirty="0">
                  <a:solidFill>
                    <a:srgbClr val="7F7F7F"/>
                  </a:solidFill>
                  <a:latin typeface="Verdana" panose="020B0604030504040204" pitchFamily="34" charset="0"/>
                  <a:ea typeface="MS Mincho"/>
                  <a:cs typeface="Times New Roman" panose="02020603050405020304" pitchFamily="18" charset="0"/>
                </a:rPr>
                <a:t>Co-funded by the EMFF </a:t>
              </a:r>
              <a:r>
                <a:rPr lang="en-US" sz="1000" dirty="0" smtClean="0">
                  <a:solidFill>
                    <a:srgbClr val="7F7F7F"/>
                  </a:solidFill>
                  <a:latin typeface="Verdana" panose="020B0604030504040204" pitchFamily="34" charset="0"/>
                  <a:ea typeface="MS Mincho"/>
                  <a:cs typeface="Times New Roman" panose="02020603050405020304" pitchFamily="18" charset="0"/>
                </a:rPr>
                <a:t>programme of </a:t>
              </a:r>
              <a:r>
                <a:rPr lang="en-US" sz="1000" dirty="0">
                  <a:solidFill>
                    <a:srgbClr val="7F7F7F"/>
                  </a:solidFill>
                  <a:latin typeface="Verdana" panose="020B0604030504040204" pitchFamily="34" charset="0"/>
                  <a:ea typeface="MS Mincho"/>
                  <a:cs typeface="Times New Roman" panose="02020603050405020304" pitchFamily="18" charset="0"/>
                </a:rPr>
                <a:t>the European </a:t>
              </a:r>
              <a:r>
                <a:rPr lang="en-US" sz="1000" dirty="0" smtClean="0">
                  <a:solidFill>
                    <a:srgbClr val="7F7F7F"/>
                  </a:solidFill>
                  <a:latin typeface="Verdana" panose="020B0604030504040204" pitchFamily="34" charset="0"/>
                  <a:ea typeface="MS Mincho"/>
                  <a:cs typeface="Times New Roman" panose="02020603050405020304" pitchFamily="18" charset="0"/>
                </a:rPr>
                <a:t>Union </a:t>
              </a:r>
              <a:r>
                <a:rPr lang="nl-NL" sz="1000" dirty="0" smtClean="0">
                  <a:solidFill>
                    <a:srgbClr val="7F7F7F"/>
                  </a:solidFill>
                  <a:effectLst/>
                  <a:latin typeface="Verdana" panose="020B0604030504040204" pitchFamily="34" charset="0"/>
                  <a:ea typeface="MS Mincho"/>
                  <a:cs typeface="Times New Roman" panose="02020603050405020304" pitchFamily="18" charset="0"/>
                </a:rPr>
                <a:t>Grant </a:t>
              </a:r>
              <a:r>
                <a:rPr lang="nl-NL" sz="1000" dirty="0">
                  <a:solidFill>
                    <a:srgbClr val="7F7F7F"/>
                  </a:solidFill>
                  <a:effectLst/>
                  <a:latin typeface="Verdana" panose="020B0604030504040204" pitchFamily="34" charset="0"/>
                  <a:ea typeface="MS Mincho"/>
                  <a:cs typeface="Times New Roman" panose="02020603050405020304" pitchFamily="18" charset="0"/>
                </a:rPr>
                <a:t>Agreement </a:t>
              </a:r>
              <a:r>
                <a:rPr lang="nl-NL" sz="1000" dirty="0" smtClean="0">
                  <a:solidFill>
                    <a:srgbClr val="7F7F7F"/>
                  </a:solidFill>
                  <a:effectLst/>
                  <a:latin typeface="Verdana" panose="020B0604030504040204" pitchFamily="34" charset="0"/>
                  <a:ea typeface="MS Mincho"/>
                  <a:cs typeface="Times New Roman" panose="02020603050405020304" pitchFamily="18" charset="0"/>
                </a:rPr>
                <a:t>NO EASME/EMFF/2016/1.2.1.2/05/SI2.74936</a:t>
              </a:r>
              <a:endParaRPr lang="nl-NL" sz="1000" dirty="0">
                <a:effectLst/>
                <a:latin typeface="Helvetica" panose="020B0604020202020204" pitchFamily="34" charset="0"/>
                <a:ea typeface="MS Mincho"/>
                <a:cs typeface="Times New Roman" panose="02020603050405020304" pitchFamily="18" charset="0"/>
              </a:endParaRPr>
            </a:p>
          </p:txBody>
        </p:sp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532" y="-139883"/>
              <a:ext cx="624957" cy="424300"/>
            </a:xfrm>
            <a:prstGeom prst="rect">
              <a:avLst/>
            </a:prstGeom>
          </p:spPr>
        </p:pic>
      </p:grpSp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59" y="186044"/>
            <a:ext cx="4074302" cy="86669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t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73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09542"/>
            <a:ext cx="8229600" cy="49166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4300" b="1" dirty="0" smtClean="0">
                <a:solidFill>
                  <a:schemeClr val="tx2"/>
                </a:solidFill>
              </a:rPr>
              <a:t>Best </a:t>
            </a:r>
            <a:r>
              <a:rPr lang="nl-NL" sz="4300" b="1" dirty="0" err="1" smtClean="0">
                <a:solidFill>
                  <a:schemeClr val="tx2"/>
                </a:solidFill>
              </a:rPr>
              <a:t>practice</a:t>
            </a:r>
            <a:r>
              <a:rPr lang="nl-NL" sz="4300" b="1" dirty="0" smtClean="0">
                <a:solidFill>
                  <a:schemeClr val="tx2"/>
                </a:solidFill>
              </a:rPr>
              <a:t>:</a:t>
            </a:r>
          </a:p>
          <a:p>
            <a:r>
              <a:rPr lang="nl-NL" sz="2800" dirty="0" err="1" smtClean="0">
                <a:solidFill>
                  <a:schemeClr val="tx2"/>
                </a:solidFill>
              </a:rPr>
              <a:t>Lecturers</a:t>
            </a:r>
            <a:r>
              <a:rPr lang="nl-NL" sz="2800" dirty="0" smtClean="0">
                <a:solidFill>
                  <a:schemeClr val="tx2"/>
                </a:solidFill>
              </a:rPr>
              <a:t> with </a:t>
            </a:r>
            <a:r>
              <a:rPr lang="nl-NL" sz="2800" u="sng" dirty="0" smtClean="0">
                <a:solidFill>
                  <a:schemeClr val="tx2"/>
                </a:solidFill>
              </a:rPr>
              <a:t>up to date </a:t>
            </a:r>
            <a:r>
              <a:rPr lang="en-GB" sz="2800" u="sng" dirty="0" smtClean="0">
                <a:solidFill>
                  <a:schemeClr val="tx2"/>
                </a:solidFill>
              </a:rPr>
              <a:t>knowledge</a:t>
            </a:r>
            <a:r>
              <a:rPr lang="nl-NL" sz="2800" u="sng" dirty="0" smtClean="0">
                <a:solidFill>
                  <a:schemeClr val="tx2"/>
                </a:solidFill>
              </a:rPr>
              <a:t> </a:t>
            </a:r>
            <a:r>
              <a:rPr lang="nl-NL" sz="2800" dirty="0" smtClean="0">
                <a:solidFill>
                  <a:schemeClr val="tx2"/>
                </a:solidFill>
              </a:rPr>
              <a:t>can be </a:t>
            </a:r>
            <a:r>
              <a:rPr lang="en-GB" sz="2800" dirty="0" smtClean="0">
                <a:solidFill>
                  <a:schemeClr val="tx2"/>
                </a:solidFill>
              </a:rPr>
              <a:t>transferred</a:t>
            </a:r>
            <a:r>
              <a:rPr lang="nl-NL" sz="2800" dirty="0" smtClean="0">
                <a:solidFill>
                  <a:schemeClr val="tx2"/>
                </a:solidFill>
              </a:rPr>
              <a:t> to </a:t>
            </a:r>
            <a:r>
              <a:rPr lang="nl-NL" sz="2800" dirty="0" err="1" smtClean="0">
                <a:solidFill>
                  <a:schemeClr val="tx2"/>
                </a:solidFill>
              </a:rPr>
              <a:t>students</a:t>
            </a:r>
            <a:r>
              <a:rPr lang="nl-NL" sz="2800" dirty="0" smtClean="0">
                <a:solidFill>
                  <a:schemeClr val="tx2"/>
                </a:solidFill>
              </a:rPr>
              <a:t> </a:t>
            </a:r>
            <a:r>
              <a:rPr lang="nl-NL" sz="2800" dirty="0" err="1" smtClean="0">
                <a:solidFill>
                  <a:schemeClr val="tx2"/>
                </a:solidFill>
              </a:rPr>
              <a:t>ánd</a:t>
            </a:r>
            <a:r>
              <a:rPr lang="nl-NL" sz="2800" dirty="0" smtClean="0">
                <a:solidFill>
                  <a:schemeClr val="tx2"/>
                </a:solidFill>
              </a:rPr>
              <a:t> other lecturers </a:t>
            </a:r>
          </a:p>
          <a:p>
            <a:r>
              <a:rPr lang="nl-NL" sz="2800" dirty="0" err="1" smtClean="0">
                <a:solidFill>
                  <a:schemeClr val="tx2"/>
                </a:solidFill>
              </a:rPr>
              <a:t>Lecturers</a:t>
            </a:r>
            <a:r>
              <a:rPr lang="nl-NL" sz="2800" dirty="0" smtClean="0">
                <a:solidFill>
                  <a:schemeClr val="tx2"/>
                </a:solidFill>
              </a:rPr>
              <a:t> </a:t>
            </a:r>
            <a:r>
              <a:rPr lang="nl-NL" sz="2800" dirty="0" err="1" smtClean="0">
                <a:solidFill>
                  <a:schemeClr val="tx2"/>
                </a:solidFill>
              </a:rPr>
              <a:t>bring</a:t>
            </a:r>
            <a:r>
              <a:rPr lang="nl-NL" sz="2800" dirty="0" smtClean="0">
                <a:solidFill>
                  <a:schemeClr val="tx2"/>
                </a:solidFill>
              </a:rPr>
              <a:t> </a:t>
            </a:r>
            <a:r>
              <a:rPr lang="nl-NL" sz="2800" u="sng" dirty="0" smtClean="0">
                <a:solidFill>
                  <a:schemeClr val="tx2"/>
                </a:solidFill>
              </a:rPr>
              <a:t>most recent developments</a:t>
            </a:r>
            <a:r>
              <a:rPr lang="nl-NL" sz="2800" dirty="0" smtClean="0">
                <a:solidFill>
                  <a:schemeClr val="tx2"/>
                </a:solidFill>
              </a:rPr>
              <a:t> of the sector </a:t>
            </a:r>
            <a:r>
              <a:rPr lang="nl-NL" sz="2800" dirty="0" err="1" smtClean="0">
                <a:solidFill>
                  <a:schemeClr val="tx2"/>
                </a:solidFill>
              </a:rPr>
              <a:t>into</a:t>
            </a:r>
            <a:r>
              <a:rPr lang="nl-NL" sz="2800" dirty="0" smtClean="0">
                <a:solidFill>
                  <a:schemeClr val="tx2"/>
                </a:solidFill>
              </a:rPr>
              <a:t> the class room</a:t>
            </a:r>
          </a:p>
          <a:p>
            <a:r>
              <a:rPr lang="nl-NL" sz="2800" dirty="0" smtClean="0">
                <a:solidFill>
                  <a:schemeClr val="tx2"/>
                </a:solidFill>
              </a:rPr>
              <a:t>Examples from practice: </a:t>
            </a:r>
            <a:r>
              <a:rPr lang="nl-NL" sz="2800" u="sng" dirty="0" smtClean="0">
                <a:solidFill>
                  <a:schemeClr val="tx2"/>
                </a:solidFill>
              </a:rPr>
              <a:t>lively lessons</a:t>
            </a:r>
          </a:p>
          <a:p>
            <a:r>
              <a:rPr lang="nl-NL" sz="2800" u="sng" dirty="0" smtClean="0">
                <a:solidFill>
                  <a:schemeClr val="tx2"/>
                </a:solidFill>
              </a:rPr>
              <a:t>Intensive cooperation </a:t>
            </a:r>
            <a:r>
              <a:rPr lang="nl-NL" sz="2800" dirty="0" smtClean="0">
                <a:solidFill>
                  <a:schemeClr val="tx2"/>
                </a:solidFill>
              </a:rPr>
              <a:t>between </a:t>
            </a:r>
            <a:r>
              <a:rPr lang="nl-NL" sz="2800" dirty="0">
                <a:solidFill>
                  <a:schemeClr val="tx2"/>
                </a:solidFill>
              </a:rPr>
              <a:t>e</a:t>
            </a:r>
            <a:r>
              <a:rPr lang="nl-NL" sz="2800" dirty="0" smtClean="0">
                <a:solidFill>
                  <a:schemeClr val="tx2"/>
                </a:solidFill>
              </a:rPr>
              <a:t>ducational </a:t>
            </a:r>
            <a:r>
              <a:rPr lang="nl-NL" sz="2800" dirty="0">
                <a:solidFill>
                  <a:schemeClr val="tx2"/>
                </a:solidFill>
              </a:rPr>
              <a:t>i</a:t>
            </a:r>
            <a:r>
              <a:rPr lang="nl-NL" sz="2800" dirty="0" smtClean="0">
                <a:solidFill>
                  <a:schemeClr val="tx2"/>
                </a:solidFill>
              </a:rPr>
              <a:t>nstitute and companies in the maritime sector</a:t>
            </a:r>
          </a:p>
          <a:p>
            <a:r>
              <a:rPr lang="nl-NL" sz="2800" u="sng" dirty="0">
                <a:solidFill>
                  <a:schemeClr val="tx2"/>
                </a:solidFill>
              </a:rPr>
              <a:t>Potential colleagues </a:t>
            </a:r>
            <a:r>
              <a:rPr lang="nl-NL" sz="2800" dirty="0">
                <a:solidFill>
                  <a:schemeClr val="tx2"/>
                </a:solidFill>
              </a:rPr>
              <a:t>sitting in the class </a:t>
            </a:r>
            <a:r>
              <a:rPr lang="nl-NL" sz="2800" dirty="0" smtClean="0">
                <a:solidFill>
                  <a:schemeClr val="tx2"/>
                </a:solidFill>
              </a:rPr>
              <a:t>room</a:t>
            </a:r>
          </a:p>
          <a:p>
            <a:r>
              <a:rPr lang="nl-NL" sz="2800" dirty="0" smtClean="0">
                <a:solidFill>
                  <a:schemeClr val="tx2"/>
                </a:solidFill>
              </a:rPr>
              <a:t>Acquired </a:t>
            </a:r>
            <a:r>
              <a:rPr lang="nl-NL" sz="2800" u="sng" dirty="0" smtClean="0">
                <a:solidFill>
                  <a:schemeClr val="tx2"/>
                </a:solidFill>
              </a:rPr>
              <a:t>didactical skills </a:t>
            </a:r>
            <a:r>
              <a:rPr lang="nl-NL" sz="2800" dirty="0" smtClean="0">
                <a:solidFill>
                  <a:schemeClr val="tx2"/>
                </a:solidFill>
              </a:rPr>
              <a:t>of the hybrid lecturer can also be </a:t>
            </a:r>
            <a:r>
              <a:rPr lang="nl-NL" sz="2800" u="sng" dirty="0" smtClean="0">
                <a:solidFill>
                  <a:schemeClr val="tx2"/>
                </a:solidFill>
              </a:rPr>
              <a:t>used at the company </a:t>
            </a:r>
            <a:r>
              <a:rPr lang="nl-NL" sz="2800" dirty="0" smtClean="0">
                <a:solidFill>
                  <a:schemeClr val="tx2"/>
                </a:solidFill>
              </a:rPr>
              <a:t>(in house training</a:t>
            </a:r>
            <a:r>
              <a:rPr lang="nl-NL" sz="2800" dirty="0" smtClean="0">
                <a:solidFill>
                  <a:schemeClr val="tx2"/>
                </a:solidFill>
              </a:rPr>
              <a:t>).</a:t>
            </a:r>
            <a:endParaRPr lang="nl-NL" sz="2800" dirty="0" smtClean="0">
              <a:solidFill>
                <a:schemeClr val="tx2"/>
              </a:solidFill>
            </a:endParaRPr>
          </a:p>
          <a:p>
            <a:endParaRPr lang="nl-NL" sz="2800" dirty="0" smtClean="0">
              <a:solidFill>
                <a:schemeClr val="tx2"/>
              </a:solidFill>
            </a:endParaRPr>
          </a:p>
          <a:p>
            <a:endParaRPr lang="nl-NL" sz="2800" dirty="0" smtClean="0">
              <a:solidFill>
                <a:schemeClr val="tx2"/>
              </a:solidFill>
            </a:endParaRPr>
          </a:p>
        </p:txBody>
      </p:sp>
      <p:grpSp>
        <p:nvGrpSpPr>
          <p:cNvPr id="7" name="Groeperen 7"/>
          <p:cNvGrpSpPr/>
          <p:nvPr/>
        </p:nvGrpSpPr>
        <p:grpSpPr>
          <a:xfrm>
            <a:off x="202736" y="6350664"/>
            <a:ext cx="8689743" cy="422766"/>
            <a:chOff x="-1524532" y="-139883"/>
            <a:chExt cx="7338334" cy="424300"/>
          </a:xfrm>
        </p:grpSpPr>
        <p:sp>
          <p:nvSpPr>
            <p:cNvPr id="8" name="Tekstvak 6"/>
            <p:cNvSpPr txBox="1"/>
            <p:nvPr/>
          </p:nvSpPr>
          <p:spPr>
            <a:xfrm>
              <a:off x="-899575" y="17491"/>
              <a:ext cx="6713377" cy="154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2" tIns="0" rIns="0" bIns="0" numCol="1" spcCol="0" rtlCol="0" fromWordArt="0" anchor="b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 dirty="0">
                  <a:solidFill>
                    <a:srgbClr val="7F7F7F"/>
                  </a:solidFill>
                  <a:latin typeface="Verdana" panose="020B0604030504040204" pitchFamily="34" charset="0"/>
                  <a:ea typeface="MS Mincho"/>
                  <a:cs typeface="Times New Roman" panose="02020603050405020304" pitchFamily="18" charset="0"/>
                </a:rPr>
                <a:t>Co-funded by the EMFF </a:t>
              </a:r>
              <a:r>
                <a:rPr lang="en-US" sz="1000" dirty="0" smtClean="0">
                  <a:solidFill>
                    <a:srgbClr val="7F7F7F"/>
                  </a:solidFill>
                  <a:latin typeface="Verdana" panose="020B0604030504040204" pitchFamily="34" charset="0"/>
                  <a:ea typeface="MS Mincho"/>
                  <a:cs typeface="Times New Roman" panose="02020603050405020304" pitchFamily="18" charset="0"/>
                </a:rPr>
                <a:t>programme of </a:t>
              </a:r>
              <a:r>
                <a:rPr lang="en-US" sz="1000" dirty="0">
                  <a:solidFill>
                    <a:srgbClr val="7F7F7F"/>
                  </a:solidFill>
                  <a:latin typeface="Verdana" panose="020B0604030504040204" pitchFamily="34" charset="0"/>
                  <a:ea typeface="MS Mincho"/>
                  <a:cs typeface="Times New Roman" panose="02020603050405020304" pitchFamily="18" charset="0"/>
                </a:rPr>
                <a:t>the European </a:t>
              </a:r>
              <a:r>
                <a:rPr lang="en-US" sz="1000" dirty="0" smtClean="0">
                  <a:solidFill>
                    <a:srgbClr val="7F7F7F"/>
                  </a:solidFill>
                  <a:latin typeface="Verdana" panose="020B0604030504040204" pitchFamily="34" charset="0"/>
                  <a:ea typeface="MS Mincho"/>
                  <a:cs typeface="Times New Roman" panose="02020603050405020304" pitchFamily="18" charset="0"/>
                </a:rPr>
                <a:t>Union </a:t>
              </a:r>
              <a:r>
                <a:rPr lang="nl-NL" sz="1000" dirty="0" smtClean="0">
                  <a:solidFill>
                    <a:srgbClr val="7F7F7F"/>
                  </a:solidFill>
                  <a:effectLst/>
                  <a:latin typeface="Verdana" panose="020B0604030504040204" pitchFamily="34" charset="0"/>
                  <a:ea typeface="MS Mincho"/>
                  <a:cs typeface="Times New Roman" panose="02020603050405020304" pitchFamily="18" charset="0"/>
                </a:rPr>
                <a:t>Grant </a:t>
              </a:r>
              <a:r>
                <a:rPr lang="nl-NL" sz="1000" dirty="0">
                  <a:solidFill>
                    <a:srgbClr val="7F7F7F"/>
                  </a:solidFill>
                  <a:effectLst/>
                  <a:latin typeface="Verdana" panose="020B0604030504040204" pitchFamily="34" charset="0"/>
                  <a:ea typeface="MS Mincho"/>
                  <a:cs typeface="Times New Roman" panose="02020603050405020304" pitchFamily="18" charset="0"/>
                </a:rPr>
                <a:t>Agreement </a:t>
              </a:r>
              <a:r>
                <a:rPr lang="nl-NL" sz="1000" dirty="0" smtClean="0">
                  <a:solidFill>
                    <a:srgbClr val="7F7F7F"/>
                  </a:solidFill>
                  <a:effectLst/>
                  <a:latin typeface="Verdana" panose="020B0604030504040204" pitchFamily="34" charset="0"/>
                  <a:ea typeface="MS Mincho"/>
                  <a:cs typeface="Times New Roman" panose="02020603050405020304" pitchFamily="18" charset="0"/>
                </a:rPr>
                <a:t>NO EASME/EMFF/2016/1.2.1.2/05/SI2.74936</a:t>
              </a:r>
              <a:endParaRPr lang="nl-NL" sz="1000" dirty="0">
                <a:effectLst/>
                <a:latin typeface="Helvetica" panose="020B0604020202020204" pitchFamily="34" charset="0"/>
                <a:ea typeface="MS Mincho"/>
                <a:cs typeface="Times New Roman" panose="02020603050405020304" pitchFamily="18" charset="0"/>
              </a:endParaRPr>
            </a:p>
          </p:txBody>
        </p:sp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532" y="-139883"/>
              <a:ext cx="624957" cy="424300"/>
            </a:xfrm>
            <a:prstGeom prst="rect">
              <a:avLst/>
            </a:prstGeom>
          </p:spPr>
        </p:pic>
      </p:grpSp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59" y="186044"/>
            <a:ext cx="4074302" cy="86669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t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79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09542"/>
            <a:ext cx="8229600" cy="49166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4300" b="1" dirty="0" smtClean="0">
                <a:solidFill>
                  <a:schemeClr val="tx2"/>
                </a:solidFill>
              </a:rPr>
              <a:t>Barriers:</a:t>
            </a:r>
          </a:p>
          <a:p>
            <a:r>
              <a:rPr lang="nl-NL" sz="2800" dirty="0" smtClean="0">
                <a:solidFill>
                  <a:schemeClr val="tx2"/>
                </a:solidFill>
              </a:rPr>
              <a:t>Significantly greater </a:t>
            </a:r>
            <a:r>
              <a:rPr lang="nl-NL" sz="2800" u="sng" dirty="0" smtClean="0">
                <a:solidFill>
                  <a:schemeClr val="tx2"/>
                </a:solidFill>
              </a:rPr>
              <a:t>work pressure</a:t>
            </a:r>
            <a:r>
              <a:rPr lang="nl-NL" sz="2800" dirty="0" smtClean="0">
                <a:solidFill>
                  <a:schemeClr val="tx2"/>
                </a:solidFill>
              </a:rPr>
              <a:t> for hybrid lecturer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C</a:t>
            </a:r>
            <a:r>
              <a:rPr lang="en-US" sz="2800" dirty="0" smtClean="0">
                <a:solidFill>
                  <a:schemeClr val="tx2"/>
                </a:solidFill>
              </a:rPr>
              <a:t>ontract for the hybrid lecturer </a:t>
            </a:r>
            <a:r>
              <a:rPr lang="en-US" sz="2800" dirty="0">
                <a:solidFill>
                  <a:schemeClr val="tx2"/>
                </a:solidFill>
              </a:rPr>
              <a:t>between </a:t>
            </a:r>
            <a:r>
              <a:rPr lang="en-US" sz="2800" dirty="0" smtClean="0">
                <a:solidFill>
                  <a:schemeClr val="tx2"/>
                </a:solidFill>
              </a:rPr>
              <a:t>educational institute </a:t>
            </a:r>
            <a:r>
              <a:rPr lang="en-US" sz="2800" dirty="0">
                <a:solidFill>
                  <a:schemeClr val="tx2"/>
                </a:solidFill>
              </a:rPr>
              <a:t>and </a:t>
            </a:r>
            <a:r>
              <a:rPr lang="en-US" sz="2800" dirty="0">
                <a:solidFill>
                  <a:schemeClr val="tx2"/>
                </a:solidFill>
              </a:rPr>
              <a:t>company (</a:t>
            </a:r>
            <a:r>
              <a:rPr lang="en-US" sz="2800" dirty="0" err="1">
                <a:solidFill>
                  <a:schemeClr val="tx2"/>
                </a:solidFill>
              </a:rPr>
              <a:t>parttime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contract/ </a:t>
            </a:r>
            <a:r>
              <a:rPr lang="en-US" sz="2800" dirty="0" err="1" smtClean="0">
                <a:solidFill>
                  <a:schemeClr val="tx2"/>
                </a:solidFill>
              </a:rPr>
              <a:t>secondment</a:t>
            </a:r>
            <a:r>
              <a:rPr lang="en-US" sz="2800" dirty="0" smtClean="0">
                <a:solidFill>
                  <a:schemeClr val="tx2"/>
                </a:solidFill>
              </a:rPr>
              <a:t>/other) </a:t>
            </a:r>
            <a:r>
              <a:rPr lang="en-US" sz="2800" dirty="0" smtClean="0">
                <a:solidFill>
                  <a:schemeClr val="tx2"/>
                </a:solidFill>
              </a:rPr>
              <a:t>is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always </a:t>
            </a:r>
            <a:r>
              <a:rPr lang="en-US" sz="2800" u="sng" dirty="0">
                <a:solidFill>
                  <a:schemeClr val="tx2"/>
                </a:solidFill>
              </a:rPr>
              <a:t>tailor-made</a:t>
            </a:r>
            <a:endParaRPr lang="nl-NL" sz="2800" u="sng" dirty="0">
              <a:solidFill>
                <a:schemeClr val="tx2"/>
              </a:solidFill>
            </a:endParaRPr>
          </a:p>
          <a:p>
            <a:r>
              <a:rPr lang="nl-NL" sz="2800" dirty="0" smtClean="0">
                <a:solidFill>
                  <a:schemeClr val="tx2"/>
                </a:solidFill>
              </a:rPr>
              <a:t>Hybrid lecturer can </a:t>
            </a:r>
            <a:r>
              <a:rPr lang="nl-NL" sz="2800" u="sng" dirty="0" smtClean="0">
                <a:solidFill>
                  <a:schemeClr val="tx2"/>
                </a:solidFill>
              </a:rPr>
              <a:t>not be involved 100% </a:t>
            </a:r>
            <a:r>
              <a:rPr lang="nl-NL" sz="2800" dirty="0" smtClean="0">
                <a:solidFill>
                  <a:schemeClr val="tx2"/>
                </a:solidFill>
              </a:rPr>
              <a:t>in </a:t>
            </a:r>
            <a:r>
              <a:rPr lang="nl-NL" sz="2800" dirty="0">
                <a:solidFill>
                  <a:schemeClr val="tx2"/>
                </a:solidFill>
              </a:rPr>
              <a:t>c</a:t>
            </a:r>
            <a:r>
              <a:rPr lang="nl-NL" sz="2800" dirty="0" smtClean="0">
                <a:solidFill>
                  <a:schemeClr val="tx2"/>
                </a:solidFill>
              </a:rPr>
              <a:t>ompany ór </a:t>
            </a:r>
            <a:r>
              <a:rPr lang="nl-NL" sz="2800" dirty="0">
                <a:solidFill>
                  <a:schemeClr val="tx2"/>
                </a:solidFill>
              </a:rPr>
              <a:t>e</a:t>
            </a:r>
            <a:r>
              <a:rPr lang="nl-NL" sz="2800" dirty="0" smtClean="0">
                <a:solidFill>
                  <a:schemeClr val="tx2"/>
                </a:solidFill>
              </a:rPr>
              <a:t>ducational institute: “double part-time job”</a:t>
            </a:r>
          </a:p>
          <a:p>
            <a:r>
              <a:rPr lang="en-US" sz="2800" dirty="0">
                <a:solidFill>
                  <a:schemeClr val="tx2"/>
                </a:solidFill>
              </a:rPr>
              <a:t>L</a:t>
            </a:r>
            <a:r>
              <a:rPr lang="en-US" sz="2800" dirty="0" smtClean="0">
                <a:solidFill>
                  <a:schemeClr val="tx2"/>
                </a:solidFill>
              </a:rPr>
              <a:t>egislation </a:t>
            </a:r>
            <a:r>
              <a:rPr lang="en-US" sz="2800" dirty="0" smtClean="0">
                <a:solidFill>
                  <a:schemeClr val="tx2"/>
                </a:solidFill>
              </a:rPr>
              <a:t>on teaching </a:t>
            </a:r>
            <a:r>
              <a:rPr lang="en-US" sz="2800" dirty="0" smtClean="0">
                <a:solidFill>
                  <a:schemeClr val="tx2"/>
                </a:solidFill>
              </a:rPr>
              <a:t>competences </a:t>
            </a:r>
            <a:r>
              <a:rPr lang="en-US" sz="2800" dirty="0" smtClean="0">
                <a:solidFill>
                  <a:schemeClr val="tx2"/>
                </a:solidFill>
              </a:rPr>
              <a:t>in </a:t>
            </a:r>
            <a:r>
              <a:rPr lang="en-US" sz="2800" dirty="0">
                <a:solidFill>
                  <a:schemeClr val="tx2"/>
                </a:solidFill>
              </a:rPr>
              <a:t>other countries could lead to a </a:t>
            </a:r>
            <a:r>
              <a:rPr lang="en-US" sz="2800" u="sng" dirty="0">
                <a:solidFill>
                  <a:schemeClr val="tx2"/>
                </a:solidFill>
              </a:rPr>
              <a:t>different </a:t>
            </a:r>
            <a:r>
              <a:rPr lang="en-US" sz="2800" u="sng" dirty="0" smtClean="0">
                <a:solidFill>
                  <a:schemeClr val="tx2"/>
                </a:solidFill>
              </a:rPr>
              <a:t>construction </a:t>
            </a:r>
            <a:r>
              <a:rPr lang="en-US" sz="2800" dirty="0" smtClean="0">
                <a:solidFill>
                  <a:schemeClr val="tx2"/>
                </a:solidFill>
              </a:rPr>
              <a:t>for hybrid </a:t>
            </a:r>
            <a:r>
              <a:rPr lang="en-US" sz="2800" dirty="0" smtClean="0">
                <a:solidFill>
                  <a:schemeClr val="tx2"/>
                </a:solidFill>
              </a:rPr>
              <a:t>lecturing.</a:t>
            </a:r>
            <a:endParaRPr lang="nl-NL" sz="2800" dirty="0" smtClean="0">
              <a:solidFill>
                <a:schemeClr val="tx2"/>
              </a:solidFill>
            </a:endParaRPr>
          </a:p>
        </p:txBody>
      </p:sp>
      <p:grpSp>
        <p:nvGrpSpPr>
          <p:cNvPr id="7" name="Groeperen 7"/>
          <p:cNvGrpSpPr/>
          <p:nvPr/>
        </p:nvGrpSpPr>
        <p:grpSpPr>
          <a:xfrm>
            <a:off x="202736" y="6350664"/>
            <a:ext cx="8689743" cy="422766"/>
            <a:chOff x="-1524532" y="-139883"/>
            <a:chExt cx="7338334" cy="424300"/>
          </a:xfrm>
        </p:grpSpPr>
        <p:sp>
          <p:nvSpPr>
            <p:cNvPr id="8" name="Tekstvak 6"/>
            <p:cNvSpPr txBox="1"/>
            <p:nvPr/>
          </p:nvSpPr>
          <p:spPr>
            <a:xfrm>
              <a:off x="-899575" y="17491"/>
              <a:ext cx="6713377" cy="154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2" tIns="0" rIns="0" bIns="0" numCol="1" spcCol="0" rtlCol="0" fromWordArt="0" anchor="b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 dirty="0">
                  <a:solidFill>
                    <a:srgbClr val="7F7F7F"/>
                  </a:solidFill>
                  <a:latin typeface="Verdana" panose="020B0604030504040204" pitchFamily="34" charset="0"/>
                  <a:ea typeface="MS Mincho"/>
                  <a:cs typeface="Times New Roman" panose="02020603050405020304" pitchFamily="18" charset="0"/>
                </a:rPr>
                <a:t>Co-funded by the EMFF </a:t>
              </a:r>
              <a:r>
                <a:rPr lang="en-US" sz="1000" dirty="0" smtClean="0">
                  <a:solidFill>
                    <a:srgbClr val="7F7F7F"/>
                  </a:solidFill>
                  <a:latin typeface="Verdana" panose="020B0604030504040204" pitchFamily="34" charset="0"/>
                  <a:ea typeface="MS Mincho"/>
                  <a:cs typeface="Times New Roman" panose="02020603050405020304" pitchFamily="18" charset="0"/>
                </a:rPr>
                <a:t>programme of </a:t>
              </a:r>
              <a:r>
                <a:rPr lang="en-US" sz="1000" dirty="0">
                  <a:solidFill>
                    <a:srgbClr val="7F7F7F"/>
                  </a:solidFill>
                  <a:latin typeface="Verdana" panose="020B0604030504040204" pitchFamily="34" charset="0"/>
                  <a:ea typeface="MS Mincho"/>
                  <a:cs typeface="Times New Roman" panose="02020603050405020304" pitchFamily="18" charset="0"/>
                </a:rPr>
                <a:t>the European </a:t>
              </a:r>
              <a:r>
                <a:rPr lang="en-US" sz="1000" dirty="0" smtClean="0">
                  <a:solidFill>
                    <a:srgbClr val="7F7F7F"/>
                  </a:solidFill>
                  <a:latin typeface="Verdana" panose="020B0604030504040204" pitchFamily="34" charset="0"/>
                  <a:ea typeface="MS Mincho"/>
                  <a:cs typeface="Times New Roman" panose="02020603050405020304" pitchFamily="18" charset="0"/>
                </a:rPr>
                <a:t>Union </a:t>
              </a:r>
              <a:r>
                <a:rPr lang="nl-NL" sz="1000" dirty="0" smtClean="0">
                  <a:solidFill>
                    <a:srgbClr val="7F7F7F"/>
                  </a:solidFill>
                  <a:effectLst/>
                  <a:latin typeface="Verdana" panose="020B0604030504040204" pitchFamily="34" charset="0"/>
                  <a:ea typeface="MS Mincho"/>
                  <a:cs typeface="Times New Roman" panose="02020603050405020304" pitchFamily="18" charset="0"/>
                </a:rPr>
                <a:t>Grant </a:t>
              </a:r>
              <a:r>
                <a:rPr lang="nl-NL" sz="1000" dirty="0">
                  <a:solidFill>
                    <a:srgbClr val="7F7F7F"/>
                  </a:solidFill>
                  <a:effectLst/>
                  <a:latin typeface="Verdana" panose="020B0604030504040204" pitchFamily="34" charset="0"/>
                  <a:ea typeface="MS Mincho"/>
                  <a:cs typeface="Times New Roman" panose="02020603050405020304" pitchFamily="18" charset="0"/>
                </a:rPr>
                <a:t>Agreement </a:t>
              </a:r>
              <a:r>
                <a:rPr lang="nl-NL" sz="1000" dirty="0" smtClean="0">
                  <a:solidFill>
                    <a:srgbClr val="7F7F7F"/>
                  </a:solidFill>
                  <a:effectLst/>
                  <a:latin typeface="Verdana" panose="020B0604030504040204" pitchFamily="34" charset="0"/>
                  <a:ea typeface="MS Mincho"/>
                  <a:cs typeface="Times New Roman" panose="02020603050405020304" pitchFamily="18" charset="0"/>
                </a:rPr>
                <a:t>NO EASME/EMFF/2016/1.2.1.2/05/SI2.74936</a:t>
              </a:r>
              <a:endParaRPr lang="nl-NL" sz="1000" dirty="0">
                <a:effectLst/>
                <a:latin typeface="Helvetica" panose="020B0604020202020204" pitchFamily="34" charset="0"/>
                <a:ea typeface="MS Mincho"/>
                <a:cs typeface="Times New Roman" panose="02020603050405020304" pitchFamily="18" charset="0"/>
              </a:endParaRPr>
            </a:p>
          </p:txBody>
        </p:sp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532" y="-139883"/>
              <a:ext cx="624957" cy="424300"/>
            </a:xfrm>
            <a:prstGeom prst="rect">
              <a:avLst/>
            </a:prstGeom>
          </p:spPr>
        </p:pic>
      </p:grpSp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59" y="186044"/>
            <a:ext cx="4074302" cy="86669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t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71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1052735"/>
            <a:ext cx="9036495" cy="54547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4300" b="1" dirty="0" err="1" smtClean="0">
                <a:solidFill>
                  <a:schemeClr val="tx2"/>
                </a:solidFill>
              </a:rPr>
              <a:t>Strategy</a:t>
            </a:r>
            <a:r>
              <a:rPr lang="nl-NL" sz="4300" b="1" dirty="0" smtClean="0">
                <a:solidFill>
                  <a:schemeClr val="tx2"/>
                </a:solidFill>
              </a:rPr>
              <a:t>:</a:t>
            </a:r>
          </a:p>
          <a:p>
            <a:r>
              <a:rPr lang="nl-NL" sz="2800" dirty="0" smtClean="0">
                <a:solidFill>
                  <a:schemeClr val="tx2"/>
                </a:solidFill>
              </a:rPr>
              <a:t>Both </a:t>
            </a:r>
            <a:r>
              <a:rPr lang="nl-NL" sz="2800" dirty="0" err="1" smtClean="0">
                <a:solidFill>
                  <a:schemeClr val="tx2"/>
                </a:solidFill>
              </a:rPr>
              <a:t>the</a:t>
            </a:r>
            <a:r>
              <a:rPr lang="nl-NL" sz="2800" dirty="0" smtClean="0">
                <a:solidFill>
                  <a:schemeClr val="tx2"/>
                </a:solidFill>
              </a:rPr>
              <a:t> company </a:t>
            </a:r>
            <a:r>
              <a:rPr lang="nl-NL" sz="2800" dirty="0" err="1" smtClean="0">
                <a:solidFill>
                  <a:schemeClr val="tx2"/>
                </a:solidFill>
              </a:rPr>
              <a:t>who</a:t>
            </a:r>
            <a:r>
              <a:rPr lang="nl-NL" sz="2800" dirty="0" smtClean="0">
                <a:solidFill>
                  <a:schemeClr val="tx2"/>
                </a:solidFill>
              </a:rPr>
              <a:t> </a:t>
            </a:r>
            <a:r>
              <a:rPr lang="nl-NL" sz="2800" dirty="0" err="1" smtClean="0">
                <a:solidFill>
                  <a:schemeClr val="tx2"/>
                </a:solidFill>
              </a:rPr>
              <a:t>delivers</a:t>
            </a:r>
            <a:r>
              <a:rPr lang="nl-NL" sz="2800" dirty="0" smtClean="0">
                <a:solidFill>
                  <a:schemeClr val="tx2"/>
                </a:solidFill>
              </a:rPr>
              <a:t>, </a:t>
            </a:r>
            <a:r>
              <a:rPr lang="nl-NL" sz="2800" dirty="0" err="1" smtClean="0">
                <a:solidFill>
                  <a:schemeClr val="tx2"/>
                </a:solidFill>
              </a:rPr>
              <a:t>and</a:t>
            </a:r>
            <a:r>
              <a:rPr lang="nl-NL" sz="2800" dirty="0" smtClean="0">
                <a:solidFill>
                  <a:schemeClr val="tx2"/>
                </a:solidFill>
              </a:rPr>
              <a:t> </a:t>
            </a:r>
            <a:r>
              <a:rPr lang="nl-NL" sz="2800" dirty="0" err="1" smtClean="0">
                <a:solidFill>
                  <a:schemeClr val="tx2"/>
                </a:solidFill>
              </a:rPr>
              <a:t>the</a:t>
            </a:r>
            <a:r>
              <a:rPr lang="nl-NL" sz="2800" dirty="0" smtClean="0">
                <a:solidFill>
                  <a:schemeClr val="tx2"/>
                </a:solidFill>
              </a:rPr>
              <a:t> </a:t>
            </a:r>
            <a:r>
              <a:rPr lang="nl-NL" sz="2800" dirty="0" err="1" smtClean="0">
                <a:solidFill>
                  <a:schemeClr val="tx2"/>
                </a:solidFill>
              </a:rPr>
              <a:t>educational</a:t>
            </a:r>
            <a:r>
              <a:rPr lang="nl-NL" sz="2800" dirty="0" smtClean="0">
                <a:solidFill>
                  <a:schemeClr val="tx2"/>
                </a:solidFill>
              </a:rPr>
              <a:t> </a:t>
            </a:r>
            <a:r>
              <a:rPr lang="nl-NL" sz="2800" dirty="0" err="1" smtClean="0">
                <a:solidFill>
                  <a:schemeClr val="tx2"/>
                </a:solidFill>
              </a:rPr>
              <a:t>institute</a:t>
            </a:r>
            <a:r>
              <a:rPr lang="nl-NL" sz="2800" dirty="0" smtClean="0">
                <a:solidFill>
                  <a:schemeClr val="tx2"/>
                </a:solidFill>
              </a:rPr>
              <a:t> </a:t>
            </a:r>
            <a:r>
              <a:rPr lang="nl-NL" sz="2800" dirty="0" err="1" smtClean="0">
                <a:solidFill>
                  <a:schemeClr val="tx2"/>
                </a:solidFill>
              </a:rPr>
              <a:t>who</a:t>
            </a:r>
            <a:r>
              <a:rPr lang="nl-NL" sz="2800" dirty="0" smtClean="0">
                <a:solidFill>
                  <a:schemeClr val="tx2"/>
                </a:solidFill>
              </a:rPr>
              <a:t> </a:t>
            </a:r>
            <a:r>
              <a:rPr lang="nl-NL" sz="2800" dirty="0" err="1" smtClean="0">
                <a:solidFill>
                  <a:schemeClr val="tx2"/>
                </a:solidFill>
              </a:rPr>
              <a:t>deploys</a:t>
            </a:r>
            <a:r>
              <a:rPr lang="nl-NL" sz="2800" dirty="0" smtClean="0">
                <a:solidFill>
                  <a:schemeClr val="tx2"/>
                </a:solidFill>
              </a:rPr>
              <a:t> </a:t>
            </a:r>
            <a:r>
              <a:rPr lang="nl-NL" sz="2800" dirty="0" err="1" smtClean="0">
                <a:solidFill>
                  <a:schemeClr val="tx2"/>
                </a:solidFill>
              </a:rPr>
              <a:t>the</a:t>
            </a:r>
            <a:r>
              <a:rPr lang="nl-NL" sz="2800" dirty="0" smtClean="0">
                <a:solidFill>
                  <a:schemeClr val="tx2"/>
                </a:solidFill>
              </a:rPr>
              <a:t> </a:t>
            </a:r>
            <a:r>
              <a:rPr lang="nl-NL" sz="2800" dirty="0" err="1" smtClean="0">
                <a:solidFill>
                  <a:schemeClr val="tx2"/>
                </a:solidFill>
              </a:rPr>
              <a:t>hybrid</a:t>
            </a:r>
            <a:r>
              <a:rPr lang="nl-NL" sz="2800" dirty="0" smtClean="0">
                <a:solidFill>
                  <a:schemeClr val="tx2"/>
                </a:solidFill>
              </a:rPr>
              <a:t> </a:t>
            </a:r>
            <a:r>
              <a:rPr lang="nl-NL" sz="2800" dirty="0" err="1" smtClean="0">
                <a:solidFill>
                  <a:schemeClr val="tx2"/>
                </a:solidFill>
              </a:rPr>
              <a:t>lecturer</a:t>
            </a:r>
            <a:r>
              <a:rPr lang="nl-NL" sz="2800" dirty="0" smtClean="0">
                <a:solidFill>
                  <a:schemeClr val="tx2"/>
                </a:solidFill>
              </a:rPr>
              <a:t>, must </a:t>
            </a:r>
            <a:r>
              <a:rPr lang="nl-NL" sz="2800" dirty="0" err="1" smtClean="0">
                <a:solidFill>
                  <a:schemeClr val="tx2"/>
                </a:solidFill>
              </a:rPr>
              <a:t>be</a:t>
            </a:r>
            <a:r>
              <a:rPr lang="nl-NL" sz="2800" dirty="0" smtClean="0">
                <a:solidFill>
                  <a:schemeClr val="tx2"/>
                </a:solidFill>
              </a:rPr>
              <a:t> </a:t>
            </a:r>
            <a:r>
              <a:rPr lang="nl-NL" sz="2800" u="sng" dirty="0" err="1" smtClean="0">
                <a:solidFill>
                  <a:schemeClr val="tx2"/>
                </a:solidFill>
              </a:rPr>
              <a:t>fully</a:t>
            </a:r>
            <a:r>
              <a:rPr lang="nl-NL" sz="2800" u="sng" dirty="0" smtClean="0">
                <a:solidFill>
                  <a:schemeClr val="tx2"/>
                </a:solidFill>
              </a:rPr>
              <a:t> </a:t>
            </a:r>
            <a:r>
              <a:rPr lang="nl-NL" sz="2800" u="sng" dirty="0" err="1" smtClean="0">
                <a:solidFill>
                  <a:schemeClr val="tx2"/>
                </a:solidFill>
              </a:rPr>
              <a:t>committed</a:t>
            </a:r>
            <a:r>
              <a:rPr lang="nl-NL" sz="2800" dirty="0" smtClean="0">
                <a:solidFill>
                  <a:schemeClr val="tx2"/>
                </a:solidFill>
              </a:rPr>
              <a:t> </a:t>
            </a:r>
            <a:r>
              <a:rPr lang="nl-NL" sz="2800" dirty="0" err="1" smtClean="0">
                <a:solidFill>
                  <a:schemeClr val="tx2"/>
                </a:solidFill>
              </a:rPr>
              <a:t>and</a:t>
            </a:r>
            <a:r>
              <a:rPr lang="nl-NL" sz="2800" dirty="0" smtClean="0">
                <a:solidFill>
                  <a:schemeClr val="tx2"/>
                </a:solidFill>
              </a:rPr>
              <a:t> </a:t>
            </a:r>
            <a:r>
              <a:rPr lang="nl-NL" sz="2800" u="sng" dirty="0" err="1" smtClean="0">
                <a:solidFill>
                  <a:schemeClr val="tx2"/>
                </a:solidFill>
              </a:rPr>
              <a:t>see</a:t>
            </a:r>
            <a:r>
              <a:rPr lang="nl-NL" sz="2800" u="sng" dirty="0" smtClean="0">
                <a:solidFill>
                  <a:schemeClr val="tx2"/>
                </a:solidFill>
              </a:rPr>
              <a:t> </a:t>
            </a:r>
            <a:r>
              <a:rPr lang="nl-NL" sz="2800" u="sng" dirty="0" err="1" smtClean="0">
                <a:solidFill>
                  <a:schemeClr val="tx2"/>
                </a:solidFill>
              </a:rPr>
              <a:t>the</a:t>
            </a:r>
            <a:r>
              <a:rPr lang="nl-NL" sz="2800" u="sng" dirty="0" smtClean="0">
                <a:solidFill>
                  <a:schemeClr val="tx2"/>
                </a:solidFill>
              </a:rPr>
              <a:t> </a:t>
            </a:r>
            <a:r>
              <a:rPr lang="nl-NL" sz="2800" u="sng" dirty="0" err="1" smtClean="0">
                <a:solidFill>
                  <a:schemeClr val="tx2"/>
                </a:solidFill>
              </a:rPr>
              <a:t>value</a:t>
            </a:r>
            <a:r>
              <a:rPr lang="nl-NL" sz="2800" u="sng" dirty="0">
                <a:solidFill>
                  <a:schemeClr val="tx2"/>
                </a:solidFill>
              </a:rPr>
              <a:t> </a:t>
            </a:r>
            <a:r>
              <a:rPr lang="nl-NL" sz="2800" u="sng" dirty="0" smtClean="0">
                <a:solidFill>
                  <a:schemeClr val="tx2"/>
                </a:solidFill>
              </a:rPr>
              <a:t>for 100%</a:t>
            </a:r>
          </a:p>
          <a:p>
            <a:r>
              <a:rPr lang="nl-NL" sz="2800" dirty="0" smtClean="0">
                <a:solidFill>
                  <a:schemeClr val="tx2"/>
                </a:solidFill>
              </a:rPr>
              <a:t>Make </a:t>
            </a:r>
            <a:r>
              <a:rPr lang="nl-NL" sz="2800" dirty="0" err="1" smtClean="0">
                <a:solidFill>
                  <a:schemeClr val="tx2"/>
                </a:solidFill>
              </a:rPr>
              <a:t>sure</a:t>
            </a:r>
            <a:r>
              <a:rPr lang="nl-NL" sz="2800" dirty="0" smtClean="0">
                <a:solidFill>
                  <a:schemeClr val="tx2"/>
                </a:solidFill>
              </a:rPr>
              <a:t> </a:t>
            </a:r>
            <a:r>
              <a:rPr lang="nl-NL" sz="2800" dirty="0" err="1" smtClean="0">
                <a:solidFill>
                  <a:schemeClr val="tx2"/>
                </a:solidFill>
              </a:rPr>
              <a:t>that</a:t>
            </a:r>
            <a:r>
              <a:rPr lang="nl-NL" sz="2800" dirty="0" smtClean="0">
                <a:solidFill>
                  <a:schemeClr val="tx2"/>
                </a:solidFill>
              </a:rPr>
              <a:t> </a:t>
            </a:r>
            <a:r>
              <a:rPr lang="nl-NL" sz="2800" dirty="0" err="1" smtClean="0">
                <a:solidFill>
                  <a:schemeClr val="tx2"/>
                </a:solidFill>
              </a:rPr>
              <a:t>both</a:t>
            </a:r>
            <a:r>
              <a:rPr lang="nl-NL" sz="2800" dirty="0" smtClean="0">
                <a:solidFill>
                  <a:schemeClr val="tx2"/>
                </a:solidFill>
              </a:rPr>
              <a:t> </a:t>
            </a:r>
            <a:r>
              <a:rPr lang="nl-NL" sz="2800" dirty="0" err="1" smtClean="0">
                <a:solidFill>
                  <a:schemeClr val="tx2"/>
                </a:solidFill>
              </a:rPr>
              <a:t>organisations</a:t>
            </a:r>
            <a:r>
              <a:rPr lang="nl-NL" sz="2800" dirty="0" smtClean="0">
                <a:solidFill>
                  <a:schemeClr val="tx2"/>
                </a:solidFill>
              </a:rPr>
              <a:t> are </a:t>
            </a:r>
            <a:r>
              <a:rPr lang="nl-NL" sz="2800" u="sng" dirty="0" err="1" smtClean="0">
                <a:solidFill>
                  <a:schemeClr val="tx2"/>
                </a:solidFill>
              </a:rPr>
              <a:t>willing</a:t>
            </a:r>
            <a:r>
              <a:rPr lang="nl-NL" sz="2800" u="sng" dirty="0" smtClean="0">
                <a:solidFill>
                  <a:schemeClr val="tx2"/>
                </a:solidFill>
              </a:rPr>
              <a:t> </a:t>
            </a:r>
            <a:r>
              <a:rPr lang="nl-NL" sz="2800" u="sng" dirty="0" err="1" smtClean="0">
                <a:solidFill>
                  <a:schemeClr val="tx2"/>
                </a:solidFill>
              </a:rPr>
              <a:t>to</a:t>
            </a:r>
            <a:r>
              <a:rPr lang="nl-NL" sz="2800" u="sng" dirty="0" smtClean="0">
                <a:solidFill>
                  <a:schemeClr val="tx2"/>
                </a:solidFill>
              </a:rPr>
              <a:t> </a:t>
            </a:r>
            <a:r>
              <a:rPr lang="nl-NL" sz="2800" u="sng" dirty="0" err="1" smtClean="0">
                <a:solidFill>
                  <a:schemeClr val="tx2"/>
                </a:solidFill>
              </a:rPr>
              <a:t>invest</a:t>
            </a:r>
            <a:r>
              <a:rPr lang="nl-NL" sz="2800" dirty="0" smtClean="0">
                <a:solidFill>
                  <a:schemeClr val="tx2"/>
                </a:solidFill>
              </a:rPr>
              <a:t> in </a:t>
            </a:r>
            <a:r>
              <a:rPr lang="nl-NL" sz="2800" dirty="0" err="1" smtClean="0">
                <a:solidFill>
                  <a:schemeClr val="tx2"/>
                </a:solidFill>
              </a:rPr>
              <a:t>the</a:t>
            </a:r>
            <a:r>
              <a:rPr lang="nl-NL" sz="2800" dirty="0" smtClean="0">
                <a:solidFill>
                  <a:schemeClr val="tx2"/>
                </a:solidFill>
              </a:rPr>
              <a:t> concept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Ensure </a:t>
            </a:r>
            <a:r>
              <a:rPr lang="en-US" sz="2800" dirty="0">
                <a:solidFill>
                  <a:schemeClr val="tx2"/>
                </a:solidFill>
              </a:rPr>
              <a:t>a </a:t>
            </a:r>
            <a:r>
              <a:rPr lang="en-US" sz="2800" u="sng" dirty="0">
                <a:solidFill>
                  <a:schemeClr val="tx2"/>
                </a:solidFill>
              </a:rPr>
              <a:t>thorough assessment </a:t>
            </a:r>
            <a:r>
              <a:rPr lang="en-US" sz="2800" dirty="0">
                <a:solidFill>
                  <a:schemeClr val="tx2"/>
                </a:solidFill>
              </a:rPr>
              <a:t>of the candidate hybrid </a:t>
            </a:r>
            <a:r>
              <a:rPr lang="en-US" sz="2800" dirty="0" smtClean="0">
                <a:solidFill>
                  <a:schemeClr val="tx2"/>
                </a:solidFill>
              </a:rPr>
              <a:t>lecturer </a:t>
            </a:r>
            <a:r>
              <a:rPr lang="en-US" sz="2800" dirty="0">
                <a:solidFill>
                  <a:schemeClr val="tx2"/>
                </a:solidFill>
              </a:rPr>
              <a:t>before </a:t>
            </a:r>
            <a:r>
              <a:rPr lang="en-US" sz="2800" dirty="0" smtClean="0">
                <a:solidFill>
                  <a:schemeClr val="tx2"/>
                </a:solidFill>
              </a:rPr>
              <a:t>employment</a:t>
            </a:r>
            <a:endParaRPr lang="nl-NL" sz="2800" dirty="0" smtClean="0">
              <a:solidFill>
                <a:schemeClr val="tx2"/>
              </a:solidFill>
            </a:endParaRPr>
          </a:p>
          <a:p>
            <a:r>
              <a:rPr lang="nl-NL" sz="2800" u="sng" dirty="0" err="1" smtClean="0">
                <a:solidFill>
                  <a:schemeClr val="tx2"/>
                </a:solidFill>
              </a:rPr>
              <a:t>Profound</a:t>
            </a:r>
            <a:r>
              <a:rPr lang="nl-NL" sz="2800" u="sng" dirty="0" smtClean="0">
                <a:solidFill>
                  <a:schemeClr val="tx2"/>
                </a:solidFill>
              </a:rPr>
              <a:t> </a:t>
            </a:r>
            <a:r>
              <a:rPr lang="nl-NL" sz="2800" u="sng" dirty="0" err="1" smtClean="0">
                <a:solidFill>
                  <a:schemeClr val="tx2"/>
                </a:solidFill>
              </a:rPr>
              <a:t>communication</a:t>
            </a:r>
            <a:r>
              <a:rPr lang="nl-NL" sz="2800" dirty="0" smtClean="0">
                <a:solidFill>
                  <a:schemeClr val="tx2"/>
                </a:solidFill>
              </a:rPr>
              <a:t>, </a:t>
            </a:r>
            <a:r>
              <a:rPr lang="nl-NL" sz="2800" dirty="0" err="1" smtClean="0">
                <a:solidFill>
                  <a:schemeClr val="tx2"/>
                </a:solidFill>
              </a:rPr>
              <a:t>especially</a:t>
            </a:r>
            <a:r>
              <a:rPr lang="nl-NL" sz="2800" dirty="0" smtClean="0">
                <a:solidFill>
                  <a:schemeClr val="tx2"/>
                </a:solidFill>
              </a:rPr>
              <a:t> </a:t>
            </a:r>
            <a:r>
              <a:rPr lang="nl-NL" sz="2800" dirty="0" err="1" smtClean="0">
                <a:solidFill>
                  <a:schemeClr val="tx2"/>
                </a:solidFill>
              </a:rPr>
              <a:t>to</a:t>
            </a:r>
            <a:r>
              <a:rPr lang="nl-NL" sz="2800" dirty="0" smtClean="0">
                <a:solidFill>
                  <a:schemeClr val="tx2"/>
                </a:solidFill>
              </a:rPr>
              <a:t> </a:t>
            </a:r>
            <a:r>
              <a:rPr lang="nl-NL" sz="2800" dirty="0" err="1" smtClean="0">
                <a:solidFill>
                  <a:schemeClr val="tx2"/>
                </a:solidFill>
              </a:rPr>
              <a:t>the</a:t>
            </a:r>
            <a:r>
              <a:rPr lang="nl-NL" sz="2800" dirty="0" smtClean="0">
                <a:solidFill>
                  <a:schemeClr val="tx2"/>
                </a:solidFill>
              </a:rPr>
              <a:t> intern </a:t>
            </a:r>
            <a:r>
              <a:rPr lang="nl-NL" sz="2800" dirty="0" err="1" smtClean="0">
                <a:solidFill>
                  <a:schemeClr val="tx2"/>
                </a:solidFill>
              </a:rPr>
              <a:t>organisations</a:t>
            </a:r>
            <a:r>
              <a:rPr lang="nl-NL" sz="2800" dirty="0">
                <a:solidFill>
                  <a:schemeClr val="tx2"/>
                </a:solidFill>
              </a:rPr>
              <a:t> </a:t>
            </a:r>
            <a:r>
              <a:rPr lang="nl-NL" sz="2800" dirty="0" smtClean="0">
                <a:solidFill>
                  <a:schemeClr val="tx2"/>
                </a:solidFill>
              </a:rPr>
              <a:t>of </a:t>
            </a:r>
            <a:r>
              <a:rPr lang="nl-NL" sz="2800" dirty="0" err="1" smtClean="0">
                <a:solidFill>
                  <a:schemeClr val="tx2"/>
                </a:solidFill>
              </a:rPr>
              <a:t>the</a:t>
            </a:r>
            <a:r>
              <a:rPr lang="nl-NL" sz="2800" dirty="0" smtClean="0">
                <a:solidFill>
                  <a:schemeClr val="tx2"/>
                </a:solidFill>
              </a:rPr>
              <a:t> company </a:t>
            </a:r>
            <a:r>
              <a:rPr lang="nl-NL" sz="2800" dirty="0" err="1" smtClean="0">
                <a:solidFill>
                  <a:schemeClr val="tx2"/>
                </a:solidFill>
              </a:rPr>
              <a:t>and</a:t>
            </a:r>
            <a:r>
              <a:rPr lang="nl-NL" sz="2800" dirty="0" smtClean="0">
                <a:solidFill>
                  <a:schemeClr val="tx2"/>
                </a:solidFill>
              </a:rPr>
              <a:t> </a:t>
            </a:r>
            <a:r>
              <a:rPr lang="nl-NL" sz="2800" dirty="0" err="1" smtClean="0">
                <a:solidFill>
                  <a:schemeClr val="tx2"/>
                </a:solidFill>
              </a:rPr>
              <a:t>educational</a:t>
            </a:r>
            <a:r>
              <a:rPr lang="nl-NL" sz="2800" dirty="0" smtClean="0">
                <a:solidFill>
                  <a:schemeClr val="tx2"/>
                </a:solidFill>
              </a:rPr>
              <a:t> </a:t>
            </a:r>
            <a:r>
              <a:rPr lang="nl-NL" sz="2800" dirty="0" err="1" smtClean="0">
                <a:solidFill>
                  <a:schemeClr val="tx2"/>
                </a:solidFill>
              </a:rPr>
              <a:t>institute</a:t>
            </a:r>
            <a:endParaRPr lang="nl-NL" sz="2800" dirty="0" smtClean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Don't </a:t>
            </a:r>
            <a:r>
              <a:rPr lang="en-US" sz="2800" dirty="0">
                <a:solidFill>
                  <a:schemeClr val="tx2"/>
                </a:solidFill>
              </a:rPr>
              <a:t>let </a:t>
            </a:r>
            <a:r>
              <a:rPr lang="en-US" sz="2800" dirty="0" smtClean="0">
                <a:solidFill>
                  <a:schemeClr val="tx2"/>
                </a:solidFill>
              </a:rPr>
              <a:t>obstacles/barriers </a:t>
            </a:r>
            <a:r>
              <a:rPr lang="en-US" sz="2800" dirty="0">
                <a:solidFill>
                  <a:schemeClr val="tx2"/>
                </a:solidFill>
              </a:rPr>
              <a:t>slow </a:t>
            </a:r>
            <a:r>
              <a:rPr lang="en-US" sz="2800" dirty="0" smtClean="0">
                <a:solidFill>
                  <a:schemeClr val="tx2"/>
                </a:solidFill>
              </a:rPr>
              <a:t>down the implementing process endlessly, </a:t>
            </a:r>
            <a:r>
              <a:rPr lang="en-US" sz="2800" b="1" u="sng" dirty="0">
                <a:solidFill>
                  <a:schemeClr val="tx2"/>
                </a:solidFill>
              </a:rPr>
              <a:t>simply </a:t>
            </a:r>
            <a:r>
              <a:rPr lang="en-US" sz="2800" b="1" u="sng" dirty="0" smtClean="0">
                <a:solidFill>
                  <a:schemeClr val="tx2"/>
                </a:solidFill>
              </a:rPr>
              <a:t>start!</a:t>
            </a:r>
            <a:endParaRPr lang="en-US" sz="2800" dirty="0" smtClean="0">
              <a:solidFill>
                <a:schemeClr val="tx2"/>
              </a:solidFill>
            </a:endParaRPr>
          </a:p>
          <a:p>
            <a:endParaRPr lang="nl-NL" sz="2800" b="1" u="sng" dirty="0" smtClean="0">
              <a:solidFill>
                <a:schemeClr val="tx2"/>
              </a:solidFill>
            </a:endParaRPr>
          </a:p>
        </p:txBody>
      </p:sp>
      <p:grpSp>
        <p:nvGrpSpPr>
          <p:cNvPr id="7" name="Groeperen 7"/>
          <p:cNvGrpSpPr/>
          <p:nvPr/>
        </p:nvGrpSpPr>
        <p:grpSpPr>
          <a:xfrm>
            <a:off x="202736" y="6350664"/>
            <a:ext cx="8689743" cy="422766"/>
            <a:chOff x="-1524532" y="-139883"/>
            <a:chExt cx="7338334" cy="424300"/>
          </a:xfrm>
        </p:grpSpPr>
        <p:sp>
          <p:nvSpPr>
            <p:cNvPr id="8" name="Tekstvak 6"/>
            <p:cNvSpPr txBox="1"/>
            <p:nvPr/>
          </p:nvSpPr>
          <p:spPr>
            <a:xfrm>
              <a:off x="-899575" y="17491"/>
              <a:ext cx="6713377" cy="154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2" tIns="0" rIns="0" bIns="0" numCol="1" spcCol="0" rtlCol="0" fromWordArt="0" anchor="b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 dirty="0">
                  <a:solidFill>
                    <a:srgbClr val="7F7F7F"/>
                  </a:solidFill>
                  <a:latin typeface="Verdana" panose="020B0604030504040204" pitchFamily="34" charset="0"/>
                  <a:ea typeface="MS Mincho"/>
                  <a:cs typeface="Times New Roman" panose="02020603050405020304" pitchFamily="18" charset="0"/>
                </a:rPr>
                <a:t>Co-funded by the EMFF </a:t>
              </a:r>
              <a:r>
                <a:rPr lang="en-US" sz="1000" dirty="0" smtClean="0">
                  <a:solidFill>
                    <a:srgbClr val="7F7F7F"/>
                  </a:solidFill>
                  <a:latin typeface="Verdana" panose="020B0604030504040204" pitchFamily="34" charset="0"/>
                  <a:ea typeface="MS Mincho"/>
                  <a:cs typeface="Times New Roman" panose="02020603050405020304" pitchFamily="18" charset="0"/>
                </a:rPr>
                <a:t>programme of </a:t>
              </a:r>
              <a:r>
                <a:rPr lang="en-US" sz="1000" dirty="0">
                  <a:solidFill>
                    <a:srgbClr val="7F7F7F"/>
                  </a:solidFill>
                  <a:latin typeface="Verdana" panose="020B0604030504040204" pitchFamily="34" charset="0"/>
                  <a:ea typeface="MS Mincho"/>
                  <a:cs typeface="Times New Roman" panose="02020603050405020304" pitchFamily="18" charset="0"/>
                </a:rPr>
                <a:t>the European </a:t>
              </a:r>
              <a:r>
                <a:rPr lang="en-US" sz="1000" dirty="0" smtClean="0">
                  <a:solidFill>
                    <a:srgbClr val="7F7F7F"/>
                  </a:solidFill>
                  <a:latin typeface="Verdana" panose="020B0604030504040204" pitchFamily="34" charset="0"/>
                  <a:ea typeface="MS Mincho"/>
                  <a:cs typeface="Times New Roman" panose="02020603050405020304" pitchFamily="18" charset="0"/>
                </a:rPr>
                <a:t>Union </a:t>
              </a:r>
              <a:r>
                <a:rPr lang="nl-NL" sz="1000" dirty="0" smtClean="0">
                  <a:solidFill>
                    <a:srgbClr val="7F7F7F"/>
                  </a:solidFill>
                  <a:effectLst/>
                  <a:latin typeface="Verdana" panose="020B0604030504040204" pitchFamily="34" charset="0"/>
                  <a:ea typeface="MS Mincho"/>
                  <a:cs typeface="Times New Roman" panose="02020603050405020304" pitchFamily="18" charset="0"/>
                </a:rPr>
                <a:t>Grant </a:t>
              </a:r>
              <a:r>
                <a:rPr lang="nl-NL" sz="1000" dirty="0">
                  <a:solidFill>
                    <a:srgbClr val="7F7F7F"/>
                  </a:solidFill>
                  <a:effectLst/>
                  <a:latin typeface="Verdana" panose="020B0604030504040204" pitchFamily="34" charset="0"/>
                  <a:ea typeface="MS Mincho"/>
                  <a:cs typeface="Times New Roman" panose="02020603050405020304" pitchFamily="18" charset="0"/>
                </a:rPr>
                <a:t>Agreement </a:t>
              </a:r>
              <a:r>
                <a:rPr lang="nl-NL" sz="1000" dirty="0" smtClean="0">
                  <a:solidFill>
                    <a:srgbClr val="7F7F7F"/>
                  </a:solidFill>
                  <a:effectLst/>
                  <a:latin typeface="Verdana" panose="020B0604030504040204" pitchFamily="34" charset="0"/>
                  <a:ea typeface="MS Mincho"/>
                  <a:cs typeface="Times New Roman" panose="02020603050405020304" pitchFamily="18" charset="0"/>
                </a:rPr>
                <a:t>NO EASME/EMFF/2016/1.2.1.2/05/SI2.74936</a:t>
              </a:r>
              <a:endParaRPr lang="nl-NL" sz="1000" dirty="0">
                <a:effectLst/>
                <a:latin typeface="Helvetica" panose="020B0604020202020204" pitchFamily="34" charset="0"/>
                <a:ea typeface="MS Mincho"/>
                <a:cs typeface="Times New Roman" panose="02020603050405020304" pitchFamily="18" charset="0"/>
              </a:endParaRPr>
            </a:p>
          </p:txBody>
        </p:sp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532" y="-139883"/>
              <a:ext cx="624957" cy="424300"/>
            </a:xfrm>
            <a:prstGeom prst="rect">
              <a:avLst/>
            </a:prstGeom>
          </p:spPr>
        </p:pic>
      </p:grpSp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59" y="186044"/>
            <a:ext cx="4074302" cy="86669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t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38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vtJ6kMDT5J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095375"/>
            <a:ext cx="9144000" cy="5143500"/>
          </a:xfrm>
          <a:prstGeom prst="rect">
            <a:avLst/>
          </a:prstGeom>
        </p:spPr>
      </p:pic>
      <p:grpSp>
        <p:nvGrpSpPr>
          <p:cNvPr id="7" name="Groeperen 7"/>
          <p:cNvGrpSpPr/>
          <p:nvPr/>
        </p:nvGrpSpPr>
        <p:grpSpPr>
          <a:xfrm>
            <a:off x="202736" y="6350664"/>
            <a:ext cx="8689743" cy="422766"/>
            <a:chOff x="-1524532" y="-139883"/>
            <a:chExt cx="7338334" cy="424300"/>
          </a:xfrm>
        </p:grpSpPr>
        <p:sp>
          <p:nvSpPr>
            <p:cNvPr id="8" name="Tekstvak 6"/>
            <p:cNvSpPr txBox="1"/>
            <p:nvPr/>
          </p:nvSpPr>
          <p:spPr>
            <a:xfrm>
              <a:off x="-899575" y="17491"/>
              <a:ext cx="6713377" cy="154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2" tIns="0" rIns="0" bIns="0" numCol="1" spcCol="0" rtlCol="0" fromWordArt="0" anchor="b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 dirty="0">
                  <a:solidFill>
                    <a:srgbClr val="7F7F7F"/>
                  </a:solidFill>
                  <a:latin typeface="Verdana" panose="020B0604030504040204" pitchFamily="34" charset="0"/>
                  <a:ea typeface="MS Mincho"/>
                  <a:cs typeface="Times New Roman" panose="02020603050405020304" pitchFamily="18" charset="0"/>
                </a:rPr>
                <a:t>Co-funded by the EMFF </a:t>
              </a:r>
              <a:r>
                <a:rPr lang="en-US" sz="1000" dirty="0" smtClean="0">
                  <a:solidFill>
                    <a:srgbClr val="7F7F7F"/>
                  </a:solidFill>
                  <a:latin typeface="Verdana" panose="020B0604030504040204" pitchFamily="34" charset="0"/>
                  <a:ea typeface="MS Mincho"/>
                  <a:cs typeface="Times New Roman" panose="02020603050405020304" pitchFamily="18" charset="0"/>
                </a:rPr>
                <a:t>programme of </a:t>
              </a:r>
              <a:r>
                <a:rPr lang="en-US" sz="1000" dirty="0">
                  <a:solidFill>
                    <a:srgbClr val="7F7F7F"/>
                  </a:solidFill>
                  <a:latin typeface="Verdana" panose="020B0604030504040204" pitchFamily="34" charset="0"/>
                  <a:ea typeface="MS Mincho"/>
                  <a:cs typeface="Times New Roman" panose="02020603050405020304" pitchFamily="18" charset="0"/>
                </a:rPr>
                <a:t>the European </a:t>
              </a:r>
              <a:r>
                <a:rPr lang="en-US" sz="1000" dirty="0" smtClean="0">
                  <a:solidFill>
                    <a:srgbClr val="7F7F7F"/>
                  </a:solidFill>
                  <a:latin typeface="Verdana" panose="020B0604030504040204" pitchFamily="34" charset="0"/>
                  <a:ea typeface="MS Mincho"/>
                  <a:cs typeface="Times New Roman" panose="02020603050405020304" pitchFamily="18" charset="0"/>
                </a:rPr>
                <a:t>Union </a:t>
              </a:r>
              <a:r>
                <a:rPr lang="nl-NL" sz="1000" dirty="0" smtClean="0">
                  <a:solidFill>
                    <a:srgbClr val="7F7F7F"/>
                  </a:solidFill>
                  <a:effectLst/>
                  <a:latin typeface="Verdana" panose="020B0604030504040204" pitchFamily="34" charset="0"/>
                  <a:ea typeface="MS Mincho"/>
                  <a:cs typeface="Times New Roman" panose="02020603050405020304" pitchFamily="18" charset="0"/>
                </a:rPr>
                <a:t>Grant </a:t>
              </a:r>
              <a:r>
                <a:rPr lang="nl-NL" sz="1000" dirty="0">
                  <a:solidFill>
                    <a:srgbClr val="7F7F7F"/>
                  </a:solidFill>
                  <a:effectLst/>
                  <a:latin typeface="Verdana" panose="020B0604030504040204" pitchFamily="34" charset="0"/>
                  <a:ea typeface="MS Mincho"/>
                  <a:cs typeface="Times New Roman" panose="02020603050405020304" pitchFamily="18" charset="0"/>
                </a:rPr>
                <a:t>Agreement </a:t>
              </a:r>
              <a:r>
                <a:rPr lang="nl-NL" sz="1000" dirty="0" smtClean="0">
                  <a:solidFill>
                    <a:srgbClr val="7F7F7F"/>
                  </a:solidFill>
                  <a:effectLst/>
                  <a:latin typeface="Verdana" panose="020B0604030504040204" pitchFamily="34" charset="0"/>
                  <a:ea typeface="MS Mincho"/>
                  <a:cs typeface="Times New Roman" panose="02020603050405020304" pitchFamily="18" charset="0"/>
                </a:rPr>
                <a:t>NO EASME/EMFF/2016/1.2.1.2/05/SI2.74936</a:t>
              </a:r>
              <a:endParaRPr lang="nl-NL" sz="1000" dirty="0">
                <a:effectLst/>
                <a:latin typeface="Helvetica" panose="020B0604020202020204" pitchFamily="34" charset="0"/>
                <a:ea typeface="MS Mincho"/>
                <a:cs typeface="Times New Roman" panose="02020603050405020304" pitchFamily="18" charset="0"/>
              </a:endParaRPr>
            </a:p>
          </p:txBody>
        </p:sp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532" y="-139883"/>
              <a:ext cx="624957" cy="424300"/>
            </a:xfrm>
            <a:prstGeom prst="rect">
              <a:avLst/>
            </a:prstGeom>
          </p:spPr>
        </p:pic>
      </p:grpSp>
      <p:pic>
        <p:nvPicPr>
          <p:cNvPr id="10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59" y="186044"/>
            <a:ext cx="4074302" cy="86669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t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21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5008B662308645A1C9B100DBDCCF6A" ma:contentTypeVersion="1" ma:contentTypeDescription="Create a new document." ma:contentTypeScope="" ma:versionID="66cfdf0f16ba6aa6a5a965011ed424ed">
  <xsd:schema xmlns:xsd="http://www.w3.org/2001/XMLSchema" xmlns:xs="http://www.w3.org/2001/XMLSchema" xmlns:p="http://schemas.microsoft.com/office/2006/metadata/properties" xmlns:ns2="4fb4bed0-e17b-4abc-8a95-993000fe37c9" targetNamespace="http://schemas.microsoft.com/office/2006/metadata/properties" ma:root="true" ma:fieldsID="8b595613ede5c6c3892834057defd2d8" ns2:_="">
    <xsd:import namespace="4fb4bed0-e17b-4abc-8a95-993000fe37c9"/>
    <xsd:element name="properties">
      <xsd:complexType>
        <xsd:sequence>
          <xsd:element name="documentManagement">
            <xsd:complexType>
              <xsd:all>
                <xsd:element ref="ns2:Ar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b4bed0-e17b-4abc-8a95-993000fe37c9" elementFormDefault="qualified">
    <xsd:import namespace="http://schemas.microsoft.com/office/2006/documentManagement/types"/>
    <xsd:import namespace="http://schemas.microsoft.com/office/infopath/2007/PartnerControls"/>
    <xsd:element name="Ares" ma:index="8" nillable="true" ma:displayName="Ares" ma:description="To insert Ares reference and link" ma:format="Hyperlink" ma:internalName="Are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es xmlns="4fb4bed0-e17b-4abc-8a95-993000fe37c9">
      <Url xsi:nil="true"/>
      <Description xsi:nil="true"/>
    </Ares>
  </documentManagement>
</p:properties>
</file>

<file path=customXml/itemProps1.xml><?xml version="1.0" encoding="utf-8"?>
<ds:datastoreItem xmlns:ds="http://schemas.openxmlformats.org/officeDocument/2006/customXml" ds:itemID="{9527E7A0-3F20-410D-921B-B2C80F05CEEF}"/>
</file>

<file path=customXml/itemProps2.xml><?xml version="1.0" encoding="utf-8"?>
<ds:datastoreItem xmlns:ds="http://schemas.openxmlformats.org/officeDocument/2006/customXml" ds:itemID="{23376A88-F46E-4701-93D8-27F068321B38}"/>
</file>

<file path=customXml/itemProps3.xml><?xml version="1.0" encoding="utf-8"?>
<ds:datastoreItem xmlns:ds="http://schemas.openxmlformats.org/officeDocument/2006/customXml" ds:itemID="{B3017618-160A-4190-ACFC-47C0E36BFFA3}"/>
</file>

<file path=docProps/app.xml><?xml version="1.0" encoding="utf-8"?>
<Properties xmlns="http://schemas.openxmlformats.org/officeDocument/2006/extended-properties" xmlns:vt="http://schemas.openxmlformats.org/officeDocument/2006/docPropsVTypes">
  <TotalTime>6803</TotalTime>
  <Words>436</Words>
  <Application>Microsoft Office PowerPoint</Application>
  <PresentationFormat>Diavoorstelling (4:3)</PresentationFormat>
  <Paragraphs>44</Paragraphs>
  <Slides>7</Slides>
  <Notes>1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4" baseType="lpstr">
      <vt:lpstr>Arial</vt:lpstr>
      <vt:lpstr>Calibri</vt:lpstr>
      <vt:lpstr>Helvetica</vt:lpstr>
      <vt:lpstr>MS Mincho</vt:lpstr>
      <vt:lpstr>Times New Roman</vt:lpstr>
      <vt:lpstr>Verdana</vt:lpstr>
      <vt:lpstr>Kantoorthema</vt:lpstr>
      <vt:lpstr>Cooperation in Education and Training  for Blue Careers (CETBC)</vt:lpstr>
      <vt:lpstr>Hybrid Lecturer: “Best of both worlds”</vt:lpstr>
      <vt:lpstr>t</vt:lpstr>
      <vt:lpstr>t</vt:lpstr>
      <vt:lpstr>t</vt:lpstr>
      <vt:lpstr>t</vt:lpstr>
      <vt:lpstr>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Dit is een titel</dc:title>
  <dc:creator>S.G. Kraaij</dc:creator>
  <cp:lastModifiedBy>L.B. Saxton - van Dam van Isselt</cp:lastModifiedBy>
  <cp:revision>142</cp:revision>
  <cp:lastPrinted>2017-01-30T09:54:37Z</cp:lastPrinted>
  <dcterms:created xsi:type="dcterms:W3CDTF">2017-01-26T12:22:41Z</dcterms:created>
  <dcterms:modified xsi:type="dcterms:W3CDTF">2019-04-04T10:40:35Z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0x0101004A5008B662308645A1C9B100DBDCCF6A</vt:lpwstr>
  </property>
</Properties>
</file>