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3" r:id="rId2"/>
    <p:sldId id="325" r:id="rId3"/>
    <p:sldId id="349" r:id="rId4"/>
    <p:sldId id="328" r:id="rId5"/>
    <p:sldId id="329" r:id="rId6"/>
    <p:sldId id="270" r:id="rId7"/>
    <p:sldId id="271" r:id="rId8"/>
    <p:sldId id="272" r:id="rId9"/>
    <p:sldId id="273" r:id="rId10"/>
    <p:sldId id="274" r:id="rId11"/>
    <p:sldId id="275" r:id="rId12"/>
    <p:sldId id="330" r:id="rId13"/>
    <p:sldId id="278" r:id="rId14"/>
    <p:sldId id="280" r:id="rId15"/>
    <p:sldId id="281" r:id="rId16"/>
    <p:sldId id="284" r:id="rId17"/>
    <p:sldId id="331" r:id="rId18"/>
    <p:sldId id="292" r:id="rId19"/>
    <p:sldId id="299" r:id="rId20"/>
    <p:sldId id="303" r:id="rId21"/>
    <p:sldId id="304" r:id="rId22"/>
    <p:sldId id="305" r:id="rId23"/>
    <p:sldId id="307" r:id="rId24"/>
    <p:sldId id="308" r:id="rId25"/>
    <p:sldId id="332" r:id="rId26"/>
    <p:sldId id="333" r:id="rId27"/>
    <p:sldId id="337" r:id="rId28"/>
    <p:sldId id="342" r:id="rId29"/>
    <p:sldId id="343" r:id="rId30"/>
    <p:sldId id="344" r:id="rId31"/>
    <p:sldId id="346" r:id="rId32"/>
    <p:sldId id="350" r:id="rId33"/>
    <p:sldId id="320" r:id="rId34"/>
    <p:sldId id="32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6" autoAdjust="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74CFA-451E-4453-AA47-8C24C2F0DFD6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B6B0B-C35D-4790-B66F-5F306FF7281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8431A6-8216-4E82-AA73-378145399C6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516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CFED259-5BF6-4C65-ADE0-320E4D06C1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6811-92A2-4CFD-B83D-3BF3C9252215}" type="datetimeFigureOut">
              <a:rPr lang="en-GB" smtClean="0"/>
              <a:pPr/>
              <a:t>07/02/2012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4DED7-F7D6-495B-9071-7FF2D366F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P:\rwga\JPG_export\DS3F_WPsummaries_161111_Page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531440"/>
            <a:ext cx="9324528" cy="21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P:\rwga\JPG_export\DS3F_WPsummaries_161111_Page_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P:\rwga\JPG_export\DS3F_WPsummaries_161111_Page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3631664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dirty="0" smtClean="0"/>
              <a:t>Shelf water cascades and turbidity currents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 smtClean="0"/>
              <a:t>The role of contour currents on sediment redistribution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 smtClean="0"/>
              <a:t>Missing deep water sediments at the mouths of canyons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 smtClean="0"/>
              <a:t>Palaeotsunamis </a:t>
            </a:r>
            <a:r>
              <a:rPr lang="en-GB" sz="2400" dirty="0" smtClean="0"/>
              <a:t>and risk analysis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 smtClean="0"/>
              <a:t>Dynamics of submarine landslides</a:t>
            </a:r>
            <a:endParaRPr lang="en-GB" sz="24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102991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WP 4 Sediment dynamics and geohazards</a:t>
            </a:r>
            <a:endParaRPr lang="en-GB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99392"/>
            <a:ext cx="9324528" cy="21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 descr="P:\rwga\JPG_export\DS3F_WPsummaries_161111_Page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8763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62373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DSWC: Dense Shelf Water Cascading (climate-related)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P:\rwga\JPG_export\DS3F_WPsummaries_161111_Page_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85689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The mystery of the missing deep-sea deposits off large submarine canyons: dispersal, Flushing? </a:t>
            </a:r>
          </a:p>
          <a:p>
            <a:r>
              <a:rPr lang="en-GB" sz="2000" dirty="0" smtClean="0"/>
              <a:t>Deep- sea (abyssal and bathyal plains; sandy deposits off large submarine canyon systems. Role and persistence of deep sea channels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 descr="P:\rwga\JPG_export\DS3F_WPsummaries_161111_Page_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 descr="P:\rwga\JPG_export\DS3F_WPsummaries_161111_Page_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3140968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Origin of hydrates:</a:t>
            </a:r>
          </a:p>
          <a:p>
            <a:r>
              <a:rPr lang="en-GB" sz="2400" dirty="0" smtClean="0"/>
              <a:t>Pathways of methane movement</a:t>
            </a:r>
          </a:p>
          <a:p>
            <a:r>
              <a:rPr lang="en-GB" sz="2400" dirty="0" smtClean="0"/>
              <a:t>Storage capacity and rates of release</a:t>
            </a:r>
          </a:p>
          <a:p>
            <a:r>
              <a:rPr lang="en-GB" sz="2400" dirty="0" smtClean="0"/>
              <a:t>Distribution of hydrate; quantities; potential resource, </a:t>
            </a:r>
          </a:p>
          <a:p>
            <a:r>
              <a:rPr lang="en-GB" sz="2400" dirty="0" smtClean="0"/>
              <a:t>Abrupt methane releases; assessing </a:t>
            </a:r>
            <a:r>
              <a:rPr lang="en-GB" sz="2400" dirty="0" err="1" smtClean="0"/>
              <a:t>palaeochanges</a:t>
            </a:r>
            <a:r>
              <a:rPr lang="en-GB" sz="2400" dirty="0" smtClean="0"/>
              <a:t>; CH4 flux in the oceans; ocean acidification</a:t>
            </a:r>
          </a:p>
          <a:p>
            <a:r>
              <a:rPr lang="en-GB" sz="2400" dirty="0" smtClean="0"/>
              <a:t>Impacts:  geohazards: ecosystems; ocean chemistry</a:t>
            </a:r>
            <a:endParaRPr lang="en-GB" sz="24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886967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WP 5 </a:t>
            </a:r>
            <a:r>
              <a:rPr lang="en-GB" sz="3600" dirty="0" err="1" smtClean="0"/>
              <a:t>Geofluids</a:t>
            </a:r>
            <a:r>
              <a:rPr lang="en-GB" sz="3600" dirty="0" smtClean="0"/>
              <a:t> and Gas Hydrates</a:t>
            </a:r>
            <a:br>
              <a:rPr lang="en-GB" sz="3600" dirty="0" smtClean="0"/>
            </a:br>
            <a:r>
              <a:rPr lang="en-GB" sz="3600" dirty="0" smtClean="0"/>
              <a:t>Energy and Environment</a:t>
            </a:r>
            <a:endParaRPr lang="en-GB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7384"/>
            <a:ext cx="9324528" cy="21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P:\rwga\JPG_export\DS3F_WPsummaries_161111_Page_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590" y="3284985"/>
            <a:ext cx="4763930" cy="3574602"/>
          </a:xfrm>
          <a:prstGeom prst="rect">
            <a:avLst/>
          </a:prstGeom>
          <a:noFill/>
        </p:spPr>
      </p:pic>
      <p:pic>
        <p:nvPicPr>
          <p:cNvPr id="5" name="Picture 2" descr="P:\rwga\JPG_export\DS3F_WPsummaries_161111_Page_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4788024" cy="3592681"/>
          </a:xfrm>
          <a:prstGeom prst="rect">
            <a:avLst/>
          </a:prstGeom>
          <a:noFill/>
        </p:spPr>
      </p:pic>
      <p:pic>
        <p:nvPicPr>
          <p:cNvPr id="6" name="Picture 2" descr="P:\rwga\JPG_export\DS3F_WPsummaries_161111_Page_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-27384"/>
            <a:ext cx="4499992" cy="3376557"/>
          </a:xfrm>
          <a:prstGeom prst="rect">
            <a:avLst/>
          </a:prstGeom>
          <a:noFill/>
        </p:spPr>
      </p:pic>
      <p:pic>
        <p:nvPicPr>
          <p:cNvPr id="7" name="Picture 2" descr="P:\rwga\JPG_export\DS3F_WPsummaries_161111_Page_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1443"/>
            <a:ext cx="4499992" cy="3376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 descr="P:\rwga\JPG_export\DS3F_WPsummaries_161111_Page_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9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40"/>
            <a:ext cx="8964488" cy="486916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WP1: Lithosphere-biosphere interaction &amp; resources (W. </a:t>
            </a:r>
            <a:r>
              <a:rPr lang="en-GB" sz="2000" dirty="0" err="1" smtClean="0">
                <a:solidFill>
                  <a:schemeClr val="tx2"/>
                </a:solidFill>
              </a:rPr>
              <a:t>Roest</a:t>
            </a:r>
            <a:r>
              <a:rPr lang="en-GB" sz="2000" dirty="0" smtClean="0">
                <a:solidFill>
                  <a:schemeClr val="tx2"/>
                </a:solidFill>
              </a:rPr>
              <a:t>, IFREMER, G. </a:t>
            </a:r>
            <a:r>
              <a:rPr lang="en-GB" sz="2000" dirty="0" err="1" smtClean="0">
                <a:solidFill>
                  <a:schemeClr val="tx2"/>
                </a:solidFill>
              </a:rPr>
              <a:t>Früh</a:t>
            </a:r>
            <a:r>
              <a:rPr lang="en-GB" sz="2000" dirty="0" smtClean="0">
                <a:solidFill>
                  <a:schemeClr val="tx2"/>
                </a:solidFill>
              </a:rPr>
              <a:t>-Green, ETH Zurich)</a:t>
            </a:r>
          </a:p>
          <a:p>
            <a:r>
              <a:rPr lang="en-GB" sz="2000" dirty="0" smtClean="0">
                <a:solidFill>
                  <a:schemeClr val="tx2"/>
                </a:solidFill>
              </a:rPr>
              <a:t>WP2: Sedimentary sea floor and sub-seafloor ecosystems: past, present and future links (T. </a:t>
            </a:r>
            <a:r>
              <a:rPr lang="en-GB" sz="2000" dirty="0" err="1" smtClean="0">
                <a:solidFill>
                  <a:schemeClr val="tx2"/>
                </a:solidFill>
              </a:rPr>
              <a:t>Ferdelman</a:t>
            </a:r>
            <a:r>
              <a:rPr lang="en-GB" sz="2000" dirty="0" smtClean="0">
                <a:solidFill>
                  <a:schemeClr val="tx2"/>
                </a:solidFill>
              </a:rPr>
              <a:t>, MPI, J. McKenzie, ETH Zurich)</a:t>
            </a:r>
          </a:p>
          <a:p>
            <a:r>
              <a:rPr lang="en-GB" sz="2000" dirty="0" smtClean="0">
                <a:solidFill>
                  <a:schemeClr val="tx2"/>
                </a:solidFill>
              </a:rPr>
              <a:t>WP3: Deep biosphere (B. B. </a:t>
            </a:r>
            <a:r>
              <a:rPr lang="en-GB" sz="2000" dirty="0" err="1" smtClean="0">
                <a:solidFill>
                  <a:schemeClr val="tx2"/>
                </a:solidFill>
              </a:rPr>
              <a:t>Jørgensen</a:t>
            </a:r>
            <a:r>
              <a:rPr lang="en-GB" sz="2000" dirty="0" smtClean="0">
                <a:solidFill>
                  <a:schemeClr val="tx2"/>
                </a:solidFill>
              </a:rPr>
              <a:t>, Aarhus, J. </a:t>
            </a:r>
            <a:r>
              <a:rPr lang="en-GB" sz="2000" dirty="0" err="1" smtClean="0">
                <a:solidFill>
                  <a:schemeClr val="tx2"/>
                </a:solidFill>
              </a:rPr>
              <a:t>Parkes</a:t>
            </a:r>
            <a:r>
              <a:rPr lang="en-GB" sz="2000" dirty="0" smtClean="0">
                <a:solidFill>
                  <a:schemeClr val="tx2"/>
                </a:solidFill>
              </a:rPr>
              <a:t>, Cardiff)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WP4: Sediment Dynamics and geohazards (M. Canals, Barcelona, V. </a:t>
            </a:r>
            <a:r>
              <a:rPr lang="en-GB" sz="2000" dirty="0" err="1" smtClean="0">
                <a:solidFill>
                  <a:srgbClr val="FF0000"/>
                </a:solidFill>
              </a:rPr>
              <a:t>Lykousis</a:t>
            </a:r>
            <a:r>
              <a:rPr lang="en-GB" sz="2000" dirty="0" smtClean="0">
                <a:solidFill>
                  <a:srgbClr val="FF0000"/>
                </a:solidFill>
              </a:rPr>
              <a:t>, HCMR Athens)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WP5: </a:t>
            </a:r>
            <a:r>
              <a:rPr lang="en-GB" sz="2000" dirty="0" err="1" smtClean="0">
                <a:solidFill>
                  <a:srgbClr val="FF0000"/>
                </a:solidFill>
              </a:rPr>
              <a:t>Geofluids</a:t>
            </a:r>
            <a:r>
              <a:rPr lang="en-GB" sz="2000" dirty="0" smtClean="0">
                <a:solidFill>
                  <a:srgbClr val="FF0000"/>
                </a:solidFill>
              </a:rPr>
              <a:t> &amp; gas hydrates (J. </a:t>
            </a:r>
            <a:r>
              <a:rPr lang="en-GB" sz="2000" dirty="0" err="1" smtClean="0">
                <a:solidFill>
                  <a:srgbClr val="FF0000"/>
                </a:solidFill>
              </a:rPr>
              <a:t>Meinert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Tromso</a:t>
            </a:r>
            <a:r>
              <a:rPr lang="en-GB" sz="2000" dirty="0" smtClean="0">
                <a:solidFill>
                  <a:srgbClr val="FF0000"/>
                </a:solidFill>
              </a:rPr>
              <a:t>, A. </a:t>
            </a:r>
            <a:r>
              <a:rPr lang="en-GB" sz="2000" dirty="0" err="1" smtClean="0">
                <a:solidFill>
                  <a:srgbClr val="FF0000"/>
                </a:solidFill>
              </a:rPr>
              <a:t>Camerlenghi</a:t>
            </a:r>
            <a:r>
              <a:rPr lang="en-GB" sz="2000" dirty="0" smtClean="0">
                <a:solidFill>
                  <a:srgbClr val="FF0000"/>
                </a:solidFill>
              </a:rPr>
              <a:t>, Barcelona)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WP6: Climate change &amp; response of deep-sea biota (H. </a:t>
            </a:r>
            <a:r>
              <a:rPr lang="en-GB" sz="2000" dirty="0" err="1" smtClean="0">
                <a:solidFill>
                  <a:srgbClr val="FF0000"/>
                </a:solidFill>
              </a:rPr>
              <a:t>Pälike</a:t>
            </a:r>
            <a:r>
              <a:rPr lang="en-GB" sz="2000" dirty="0" smtClean="0">
                <a:solidFill>
                  <a:srgbClr val="FF0000"/>
                </a:solidFill>
              </a:rPr>
              <a:t>, Southampton, R Schneider, </a:t>
            </a:r>
            <a:r>
              <a:rPr lang="en-GB" sz="2000" dirty="0" err="1" smtClean="0">
                <a:solidFill>
                  <a:srgbClr val="FF0000"/>
                </a:solidFill>
              </a:rPr>
              <a:t>Keil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GB" sz="2000" dirty="0" smtClean="0">
                <a:solidFill>
                  <a:srgbClr val="92D050"/>
                </a:solidFill>
              </a:rPr>
              <a:t>WP7: Mission-specific sub-seafloor sampling (C </a:t>
            </a:r>
            <a:r>
              <a:rPr lang="en-GB" sz="2000" dirty="0" err="1" smtClean="0">
                <a:solidFill>
                  <a:srgbClr val="92D050"/>
                </a:solidFill>
              </a:rPr>
              <a:t>Mével</a:t>
            </a:r>
            <a:r>
              <a:rPr lang="en-GB" sz="2000" dirty="0" smtClean="0">
                <a:solidFill>
                  <a:srgbClr val="92D050"/>
                </a:solidFill>
              </a:rPr>
              <a:t>, IPG Paris,, M Ask, Lulea)</a:t>
            </a:r>
          </a:p>
          <a:p>
            <a:r>
              <a:rPr lang="en-GB" sz="2000" dirty="0" smtClean="0">
                <a:solidFill>
                  <a:srgbClr val="92D050"/>
                </a:solidFill>
              </a:rPr>
              <a:t>WP8: Infrastructure &amp; synergies (A. De </a:t>
            </a:r>
            <a:r>
              <a:rPr lang="en-GB" sz="2000" dirty="0" err="1" smtClean="0">
                <a:solidFill>
                  <a:srgbClr val="92D050"/>
                </a:solidFill>
              </a:rPr>
              <a:t>Santis</a:t>
            </a:r>
            <a:r>
              <a:rPr lang="en-GB" sz="2000" dirty="0" smtClean="0">
                <a:solidFill>
                  <a:srgbClr val="92D050"/>
                </a:solidFill>
              </a:rPr>
              <a:t> , INGV, P. Weaver, Southampton)</a:t>
            </a:r>
          </a:p>
          <a:p>
            <a:r>
              <a:rPr lang="en-GB" sz="2000" dirty="0" smtClean="0"/>
              <a:t>WP9: Management &amp; science –policy interface (A. Kopf, Bremen, A. </a:t>
            </a:r>
            <a:r>
              <a:rPr lang="en-GB" sz="2000" dirty="0" err="1" smtClean="0"/>
              <a:t>Boetius</a:t>
            </a:r>
            <a:r>
              <a:rPr lang="en-GB" sz="2000" dirty="0" smtClean="0"/>
              <a:t>, Alfred-Wegener Inst, Bremerhaven)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315416"/>
            <a:ext cx="95050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9154" name="Picture 2" descr="P:\rwga\JPG_export\DS3F_WPsummaries_161111_Page_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0178" name="Picture 2" descr="P:\rwga\JPG_export\DS3F_WPsummaries_161111_Page_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02" name="Picture 2" descr="P:\rwga\JPG_export\DS3F_WPsummaries_161111_Page_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9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3250" name="Picture 2" descr="P:\rwga\JPG_export\DS3F_WPsummaries_161111_Page_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9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4274" name="Picture 2" descr="P:\rwga\JPG_export\DS3F_WPsummaries_161111_Page_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0" y="0"/>
            <a:ext cx="91473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602" name="Picture 8" descr="Hunter at Maara300dpi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558080"/>
            <a:ext cx="2711599" cy="2031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Picture 2" descr="chikyu.tiff                                                    000DF96EMacintosh HD                   BE1C8EA2:"/>
          <p:cNvPicPr>
            <a:picLocks noChangeAspect="1" noChangeArrowheads="1"/>
          </p:cNvPicPr>
          <p:nvPr/>
        </p:nvPicPr>
        <p:blipFill>
          <a:blip r:embed="rId4" cstate="print"/>
          <a:srcRect t="8531" r="5637" b="2559"/>
          <a:stretch>
            <a:fillRect/>
          </a:stretch>
        </p:blipFill>
        <p:spPr bwMode="auto">
          <a:xfrm>
            <a:off x="3114807" y="3573017"/>
            <a:ext cx="2753337" cy="201622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5604" name="Imag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2640"/>
            <a:ext cx="2565400" cy="20066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25605" name="ZoneTexte 13"/>
          <p:cNvSpPr txBox="1">
            <a:spLocks noChangeArrowheads="1"/>
          </p:cNvSpPr>
          <p:nvPr/>
        </p:nvSpPr>
        <p:spPr bwMode="auto">
          <a:xfrm>
            <a:off x="200932" y="5541039"/>
            <a:ext cx="2274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-108" charset="0"/>
              </a:rPr>
              <a:t>JOIDES  Resolution</a:t>
            </a:r>
          </a:p>
          <a:p>
            <a:r>
              <a:rPr lang="fr-FR" sz="1800" b="1" dirty="0">
                <a:latin typeface="Calibri" pitchFamily="-108" charset="0"/>
              </a:rPr>
              <a:t>N</a:t>
            </a:r>
            <a:r>
              <a:rPr lang="en-US" sz="1800" b="1" dirty="0">
                <a:latin typeface="Calibri" pitchFamily="-108" charset="0"/>
              </a:rPr>
              <a:t>on-riser vessel</a:t>
            </a:r>
          </a:p>
          <a:p>
            <a:r>
              <a:rPr lang="en-US" sz="1800" b="1" i="1" dirty="0" smtClean="0">
                <a:solidFill>
                  <a:srgbClr val="FF6600"/>
                </a:solidFill>
                <a:latin typeface="Calibri" pitchFamily="-108" charset="0"/>
              </a:rPr>
              <a:t>funded </a:t>
            </a:r>
            <a:r>
              <a:rPr lang="en-US" sz="1800" b="1" i="1" dirty="0">
                <a:solidFill>
                  <a:srgbClr val="FF6600"/>
                </a:solidFill>
                <a:latin typeface="Calibri" pitchFamily="-108" charset="0"/>
              </a:rPr>
              <a:t>and operated </a:t>
            </a:r>
          </a:p>
          <a:p>
            <a:r>
              <a:rPr lang="fr-FR" sz="1800" b="1" i="1" dirty="0">
                <a:solidFill>
                  <a:srgbClr val="FF6600"/>
                </a:solidFill>
                <a:latin typeface="Calibri" pitchFamily="-108" charset="0"/>
              </a:rPr>
              <a:t>b</a:t>
            </a:r>
            <a:r>
              <a:rPr lang="en-US" sz="1800" b="1" i="1" dirty="0">
                <a:solidFill>
                  <a:srgbClr val="FF6600"/>
                </a:solidFill>
                <a:latin typeface="Calibri" pitchFamily="-108" charset="0"/>
              </a:rPr>
              <a:t>y USA</a:t>
            </a:r>
          </a:p>
        </p:txBody>
      </p:sp>
      <p:sp>
        <p:nvSpPr>
          <p:cNvPr id="25606" name="ZoneTexte 14"/>
          <p:cNvSpPr txBox="1">
            <a:spLocks noChangeArrowheads="1"/>
          </p:cNvSpPr>
          <p:nvPr/>
        </p:nvSpPr>
        <p:spPr bwMode="auto">
          <a:xfrm>
            <a:off x="6012160" y="5733256"/>
            <a:ext cx="3131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itchFamily="-108" charset="0"/>
              </a:rPr>
              <a:t>Mission Specific Platforms (MSPs)</a:t>
            </a:r>
          </a:p>
          <a:p>
            <a:pPr algn="ctr"/>
            <a:r>
              <a:rPr lang="en-US" sz="1800" b="1" i="1" dirty="0" smtClean="0">
                <a:solidFill>
                  <a:srgbClr val="FF6600"/>
                </a:solidFill>
                <a:latin typeface="Calibri" pitchFamily="-108" charset="0"/>
              </a:rPr>
              <a:t>funded </a:t>
            </a:r>
            <a:r>
              <a:rPr lang="en-US" sz="1800" b="1" i="1" dirty="0">
                <a:solidFill>
                  <a:srgbClr val="FF6600"/>
                </a:solidFill>
                <a:latin typeface="Calibri" pitchFamily="-108" charset="0"/>
              </a:rPr>
              <a:t>and operated by ECORD</a:t>
            </a:r>
          </a:p>
        </p:txBody>
      </p:sp>
      <p:sp>
        <p:nvSpPr>
          <p:cNvPr id="25607" name="ZoneTexte 15"/>
          <p:cNvSpPr txBox="1">
            <a:spLocks noChangeArrowheads="1"/>
          </p:cNvSpPr>
          <p:nvPr/>
        </p:nvSpPr>
        <p:spPr bwMode="auto">
          <a:xfrm>
            <a:off x="2843808" y="5613226"/>
            <a:ext cx="2895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>
                <a:latin typeface="Calibri" pitchFamily="-108" charset="0"/>
              </a:rPr>
              <a:t>Chikyu</a:t>
            </a:r>
          </a:p>
          <a:p>
            <a:pPr algn="ctr"/>
            <a:r>
              <a:rPr lang="en-US" sz="1800" b="1" dirty="0">
                <a:latin typeface="Calibri" pitchFamily="-108" charset="0"/>
              </a:rPr>
              <a:t>Riser vessel</a:t>
            </a:r>
          </a:p>
          <a:p>
            <a:pPr algn="ctr"/>
            <a:r>
              <a:rPr lang="en-GB" sz="1800" b="1" i="1" dirty="0" smtClean="0">
                <a:solidFill>
                  <a:srgbClr val="FF6600"/>
                </a:solidFill>
                <a:latin typeface="Calibri" pitchFamily="-108" charset="0"/>
              </a:rPr>
              <a:t>built</a:t>
            </a:r>
            <a:r>
              <a:rPr lang="en-US" sz="1800" b="1" i="1" dirty="0" smtClean="0">
                <a:solidFill>
                  <a:srgbClr val="FF6600"/>
                </a:solidFill>
                <a:latin typeface="Calibri" pitchFamily="-108" charset="0"/>
              </a:rPr>
              <a:t>, </a:t>
            </a:r>
            <a:r>
              <a:rPr lang="en-US" sz="1800" b="1" i="1" dirty="0">
                <a:solidFill>
                  <a:srgbClr val="FF6600"/>
                </a:solidFill>
                <a:latin typeface="Calibri" pitchFamily="-108" charset="0"/>
              </a:rPr>
              <a:t>funded and operated by Japan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350100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sz="8000" dirty="0" smtClean="0"/>
              <a:t>WP7: Mission-specific subseafloor sampling</a:t>
            </a:r>
          </a:p>
          <a:p>
            <a:pPr>
              <a:buNone/>
            </a:pPr>
            <a:endParaRPr lang="en-US" b="1" dirty="0" smtClean="0">
              <a:solidFill>
                <a:srgbClr val="FF6600"/>
              </a:solidFill>
              <a:latin typeface="Calibri" pitchFamily="-108" charset="0"/>
            </a:endParaRPr>
          </a:p>
          <a:p>
            <a:r>
              <a:rPr lang="en-US" sz="5000" b="1" dirty="0" smtClean="0">
                <a:latin typeface="Calibri" pitchFamily="-108" charset="0"/>
              </a:rPr>
              <a:t>The challenge: Provide the technology to answer the scientific questions</a:t>
            </a:r>
          </a:p>
          <a:p>
            <a:r>
              <a:rPr lang="en-GB" sz="5000" b="1" dirty="0" smtClean="0">
                <a:solidFill>
                  <a:srgbClr val="FF6600"/>
                </a:solidFill>
                <a:latin typeface="Calibri" pitchFamily="-108" charset="0"/>
              </a:rPr>
              <a:t>Expand the use of new and cost effective technologies such as sea floor drills, in-hole observatories and pressure sampling</a:t>
            </a:r>
            <a:endParaRPr lang="en-US" sz="5000" b="1" dirty="0" smtClean="0">
              <a:latin typeface="Calibri" pitchFamily="-108" charset="0"/>
            </a:endParaRPr>
          </a:p>
          <a:p>
            <a:r>
              <a:rPr lang="en-US" sz="5000" b="1" dirty="0" smtClean="0">
                <a:latin typeface="Calibri" pitchFamily="-108" charset="0"/>
              </a:rPr>
              <a:t> Strengthen the distributed facilities and partnership and seek ESFRI status</a:t>
            </a:r>
          </a:p>
          <a:p>
            <a:r>
              <a:rPr lang="en-US" sz="5000" b="1" dirty="0" smtClean="0">
                <a:solidFill>
                  <a:srgbClr val="FF6600"/>
                </a:solidFill>
                <a:latin typeface="Calibri" pitchFamily="-108" charset="0"/>
              </a:rPr>
              <a:t>Maintain data management and distribution </a:t>
            </a:r>
            <a:r>
              <a:rPr lang="fr-FR" sz="5000" b="1" dirty="0" smtClean="0">
                <a:solidFill>
                  <a:srgbClr val="FF6600"/>
                </a:solidFill>
                <a:latin typeface="Calibri" pitchFamily="-108" charset="0"/>
              </a:rPr>
              <a:t>–</a:t>
            </a:r>
            <a:r>
              <a:rPr lang="en-US" sz="5000" b="1" dirty="0" smtClean="0">
                <a:solidFill>
                  <a:srgbClr val="FF6600"/>
                </a:solidFill>
                <a:latin typeface="Calibri" pitchFamily="-108" charset="0"/>
              </a:rPr>
              <a:t> open access</a:t>
            </a:r>
          </a:p>
          <a:p>
            <a:r>
              <a:rPr lang="en-GB" sz="5000" b="1" dirty="0" smtClean="0">
                <a:latin typeface="Calibri" pitchFamily="-108" charset="0"/>
              </a:rPr>
              <a:t>Continue to provide exceptional training facilities for young scientists</a:t>
            </a:r>
          </a:p>
          <a:p>
            <a:r>
              <a:rPr lang="en-GB" sz="5000" b="1" dirty="0" smtClean="0">
                <a:solidFill>
                  <a:srgbClr val="FF6600"/>
                </a:solidFill>
                <a:latin typeface="Calibri" pitchFamily="-108" charset="0"/>
              </a:rPr>
              <a:t>Seek new funding sources through collaboration  with industry and the EU</a:t>
            </a:r>
          </a:p>
          <a:p>
            <a:r>
              <a:rPr lang="en-GB" sz="5000" b="1" dirty="0" smtClean="0">
                <a:latin typeface="Calibri" pitchFamily="-108" charset="0"/>
              </a:rPr>
              <a:t>Provide access to the scientific community</a:t>
            </a:r>
            <a:endParaRPr lang="en-GB" sz="5000" b="1" dirty="0" smtClean="0">
              <a:solidFill>
                <a:srgbClr val="FF6600"/>
              </a:solidFill>
              <a:latin typeface="Calibri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" descr="G_Lott@ECORD_IODP_DSC_01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351710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PB030828"/>
          <p:cNvPicPr>
            <a:picLocks noChangeAspect="1" noChangeArrowheads="1"/>
          </p:cNvPicPr>
          <p:nvPr/>
        </p:nvPicPr>
        <p:blipFill>
          <a:blip r:embed="rId3" cstate="print"/>
          <a:srcRect t="25984"/>
          <a:stretch>
            <a:fillRect/>
          </a:stretch>
        </p:blipFill>
        <p:spPr bwMode="auto">
          <a:xfrm>
            <a:off x="757014" y="3573463"/>
            <a:ext cx="619125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" descr="Drillship Vidar Viking (c) Martin Jakobsson, IOD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9725" y="0"/>
            <a:ext cx="63722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5" descr="DSC022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9150" y="3789363"/>
            <a:ext cx="3413125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0"/>
            <a:ext cx="2700338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800" b="1">
                <a:solidFill>
                  <a:schemeClr val="bg1"/>
                </a:solidFill>
                <a:latin typeface="Arial" charset="0"/>
              </a:rPr>
              <a:t>IODP Mission </a:t>
            </a:r>
            <a:br>
              <a:rPr lang="en-GB" sz="2800" b="1">
                <a:solidFill>
                  <a:schemeClr val="bg1"/>
                </a:solidFill>
                <a:latin typeface="Arial" charset="0"/>
              </a:rPr>
            </a:br>
            <a:r>
              <a:rPr lang="en-GB" sz="2800" b="1">
                <a:solidFill>
                  <a:schemeClr val="bg1"/>
                </a:solidFill>
                <a:latin typeface="Arial" charset="0"/>
              </a:rPr>
              <a:t>Specific </a:t>
            </a:r>
            <a:br>
              <a:rPr lang="en-GB" sz="2800" b="1">
                <a:solidFill>
                  <a:schemeClr val="bg1"/>
                </a:solidFill>
                <a:latin typeface="Arial" charset="0"/>
              </a:rPr>
            </a:br>
            <a:r>
              <a:rPr lang="en-GB" sz="2800" b="1">
                <a:solidFill>
                  <a:schemeClr val="bg1"/>
                </a:solidFill>
                <a:latin typeface="Arial" charset="0"/>
              </a:rPr>
              <a:t>Platforms</a:t>
            </a:r>
            <a:endParaRPr lang="en-US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2267744" y="6705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</a:rPr>
              <a:t>Pictures </a:t>
            </a:r>
            <a:r>
              <a:rPr lang="en-GB" sz="1400" dirty="0">
                <a:solidFill>
                  <a:schemeClr val="bg1"/>
                </a:solidFill>
                <a:cs typeface="Times New Roman" pitchFamily="-108" charset="0"/>
              </a:rPr>
              <a:t>© ECORD/IODP</a:t>
            </a:r>
          </a:p>
        </p:txBody>
      </p:sp>
      <p:pic>
        <p:nvPicPr>
          <p:cNvPr id="8" name="Picture 8" descr="Arctic map.LORI sites_0001.jpg                                 00000D77&#10;Hårddisken                     B86BF8D8: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1200" y="0"/>
            <a:ext cx="20828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32"/>
          <p:cNvCxnSpPr>
            <a:cxnSpLocks noChangeShapeType="1"/>
          </p:cNvCxnSpPr>
          <p:nvPr/>
        </p:nvCxnSpPr>
        <p:spPr bwMode="auto">
          <a:xfrm flipV="1">
            <a:off x="6732240" y="980728"/>
            <a:ext cx="1368152" cy="1512169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-36512" y="3356992"/>
            <a:ext cx="2304256" cy="1200329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GREAT BARRIER REEF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6328" y="41304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ACEX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12" y="450912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TAHITI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9744" y="393305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NEW JERSEY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" name="Picture 36" descr="nature010606"/>
          <p:cNvPicPr>
            <a:picLocks noChangeAspect="1" noChangeArrowheads="1"/>
          </p:cNvPicPr>
          <p:nvPr/>
        </p:nvPicPr>
        <p:blipFill>
          <a:blip r:embed="rId7" cstate="print"/>
          <a:srcRect l="3912" t="1210" r="1181" b="1428"/>
          <a:stretch>
            <a:fillRect/>
          </a:stretch>
        </p:blipFill>
        <p:spPr bwMode="auto">
          <a:xfrm>
            <a:off x="-36512" y="4536504"/>
            <a:ext cx="185117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746" name="ZoneTexte 2"/>
          <p:cNvSpPr txBox="1">
            <a:spLocks noChangeArrowheads="1"/>
          </p:cNvSpPr>
          <p:nvPr/>
        </p:nvSpPr>
        <p:spPr bwMode="auto">
          <a:xfrm>
            <a:off x="762000" y="692696"/>
            <a:ext cx="75438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The next phase in Europe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2013-2023</a:t>
            </a:r>
            <a:endParaRPr lang="en-US" sz="3200" b="1" dirty="0">
              <a:solidFill>
                <a:srgbClr val="FF6600"/>
              </a:solidFill>
              <a:latin typeface="Calibri" pitchFamily="-108" charset="0"/>
            </a:endParaRP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The new science plan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Develop new technologies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Cost-effective operations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18 European countries provide support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Support from industry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Calibri" pitchFamily="-108" charset="0"/>
              </a:rPr>
              <a:t>Support from the EU</a:t>
            </a:r>
          </a:p>
          <a:p>
            <a:endParaRPr lang="en-US" sz="3200" dirty="0" smtClean="0">
              <a:solidFill>
                <a:srgbClr val="FFFF00"/>
              </a:solidFill>
              <a:latin typeface="Calibri" pitchFamily="-108" charset="0"/>
            </a:endParaRPr>
          </a:p>
          <a:p>
            <a:r>
              <a:rPr lang="en-US" sz="3200" dirty="0" smtClean="0">
                <a:solidFill>
                  <a:srgbClr val="0066FF"/>
                </a:solidFill>
                <a:latin typeface="Calibri" pitchFamily="-108" charset="0"/>
              </a:rPr>
              <a:t>Maintain scientific leadership in Europe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Calibri" pitchFamily="-108" charset="0"/>
              </a:rPr>
              <a:t>A distributed European infrastructure for ocean drilling and subsea observatories</a:t>
            </a:r>
            <a:endParaRPr lang="en-US" sz="3200" dirty="0">
              <a:solidFill>
                <a:srgbClr val="0066FF"/>
              </a:solidFill>
              <a:latin typeface="Calibri" pitchFamily="-108" charset="0"/>
            </a:endParaRPr>
          </a:p>
          <a:p>
            <a:pPr>
              <a:buFontTx/>
              <a:buChar char="-"/>
            </a:pPr>
            <a:endParaRPr lang="en-US" sz="3200" dirty="0">
              <a:solidFill>
                <a:srgbClr val="FFFF00"/>
              </a:solidFill>
              <a:latin typeface="Calibri" pitchFamily="-108" charset="0"/>
            </a:endParaRPr>
          </a:p>
        </p:txBody>
      </p:sp>
      <p:pic>
        <p:nvPicPr>
          <p:cNvPr id="3" name="Imag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1491" y="-27384"/>
            <a:ext cx="216902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216902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g_prod_laun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2232248" cy="297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1143000" y="5661025"/>
            <a:ext cx="287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endParaRPr lang="de-DE">
              <a:latin typeface="Calibri" pitchFamily="-108" charset="0"/>
            </a:endParaRPr>
          </a:p>
        </p:txBody>
      </p:sp>
      <p:sp>
        <p:nvSpPr>
          <p:cNvPr id="32772" name="ZoneTexte 5"/>
          <p:cNvSpPr txBox="1">
            <a:spLocks noChangeArrowheads="1"/>
          </p:cNvSpPr>
          <p:nvPr/>
        </p:nvSpPr>
        <p:spPr bwMode="auto">
          <a:xfrm>
            <a:off x="615950" y="4252913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chemeClr val="bg1"/>
                </a:solidFill>
                <a:latin typeface="Calibri" pitchFamily="-108" charset="0"/>
              </a:rPr>
              <a:t>C</a:t>
            </a:r>
            <a:r>
              <a:rPr lang="en-US" sz="1200" i="1">
                <a:solidFill>
                  <a:schemeClr val="bg1"/>
                </a:solidFill>
                <a:latin typeface="Calibri" pitchFamily="-108" charset="0"/>
              </a:rPr>
              <a:t>ourtesy of T. Freudenthal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615950" y="152400"/>
            <a:ext cx="35575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 pitchFamily="-108" charset="0"/>
              </a:rPr>
              <a:t>Sea Floor </a:t>
            </a:r>
            <a:r>
              <a:rPr lang="en-US" b="1" dirty="0">
                <a:solidFill>
                  <a:srgbClr val="333399"/>
                </a:solidFill>
                <a:latin typeface="Calibri" pitchFamily="-108" charset="0"/>
              </a:rPr>
              <a:t>D</a:t>
            </a:r>
            <a:r>
              <a:rPr lang="en-US" b="1" dirty="0" smtClean="0">
                <a:solidFill>
                  <a:srgbClr val="333399"/>
                </a:solidFill>
                <a:latin typeface="Calibri" pitchFamily="-108" charset="0"/>
              </a:rPr>
              <a:t>rills </a:t>
            </a:r>
            <a:endParaRPr lang="fr-FR" b="1" dirty="0">
              <a:solidFill>
                <a:srgbClr val="333399"/>
              </a:solidFill>
              <a:latin typeface="Calibri" pitchFamily="-108" charset="0"/>
            </a:endParaRPr>
          </a:p>
          <a:p>
            <a:r>
              <a:rPr lang="en-US" sz="2000" dirty="0">
                <a:solidFill>
                  <a:srgbClr val="333399"/>
                </a:solidFill>
                <a:latin typeface="Calibri" pitchFamily="-108" charset="0"/>
              </a:rPr>
              <a:t>deployed from conventional R/V</a:t>
            </a:r>
          </a:p>
          <a:p>
            <a:endParaRPr lang="en-US" b="1" dirty="0">
              <a:latin typeface="Calibri" pitchFamily="-108" charset="0"/>
            </a:endParaRPr>
          </a:p>
        </p:txBody>
      </p:sp>
      <p:sp>
        <p:nvSpPr>
          <p:cNvPr id="32774" name="ZoneTexte 7"/>
          <p:cNvSpPr txBox="1">
            <a:spLocks noChangeArrowheads="1"/>
          </p:cNvSpPr>
          <p:nvPr/>
        </p:nvSpPr>
        <p:spPr bwMode="auto">
          <a:xfrm>
            <a:off x="179512" y="908720"/>
            <a:ext cx="15953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79646"/>
                </a:solidFill>
                <a:latin typeface="Calibri" pitchFamily="-108" charset="0"/>
              </a:rPr>
              <a:t>MARUM</a:t>
            </a:r>
          </a:p>
          <a:p>
            <a:pPr algn="ctr"/>
            <a:r>
              <a:rPr lang="en-US" sz="2000" b="1" dirty="0" smtClean="0">
                <a:solidFill>
                  <a:srgbClr val="333399"/>
                </a:solidFill>
                <a:latin typeface="Calibri" pitchFamily="-108" charset="0"/>
              </a:rPr>
              <a:t>MEBO (75 m)</a:t>
            </a:r>
            <a:endParaRPr lang="en-US" sz="2000" b="1" dirty="0">
              <a:solidFill>
                <a:srgbClr val="333399"/>
              </a:solidFill>
              <a:latin typeface="Calibri" pitchFamily="-108" charset="0"/>
            </a:endParaRPr>
          </a:p>
        </p:txBody>
      </p:sp>
      <p:sp>
        <p:nvSpPr>
          <p:cNvPr id="32776" name="ZoneTexte 8"/>
          <p:cNvSpPr txBox="1">
            <a:spLocks noChangeArrowheads="1"/>
          </p:cNvSpPr>
          <p:nvPr/>
        </p:nvSpPr>
        <p:spPr bwMode="auto">
          <a:xfrm>
            <a:off x="4775200" y="44624"/>
            <a:ext cx="353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</a:rPr>
              <a:t>		        </a:t>
            </a:r>
            <a:r>
              <a:rPr lang="en-US" sz="2000" b="1" dirty="0">
                <a:solidFill>
                  <a:srgbClr val="F79646"/>
                </a:solidFill>
              </a:rPr>
              <a:t>BGS</a:t>
            </a:r>
          </a:p>
          <a:p>
            <a:r>
              <a:rPr lang="en-US" sz="2000" b="1" dirty="0">
                <a:solidFill>
                  <a:srgbClr val="333399"/>
                </a:solidFill>
                <a:latin typeface="Calibri" pitchFamily="-108" charset="0"/>
              </a:rPr>
              <a:t>50m rockdrill          oriented drill </a:t>
            </a:r>
          </a:p>
        </p:txBody>
      </p:sp>
      <p:pic>
        <p:nvPicPr>
          <p:cNvPr id="32778" name="Imag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7101" y="764704"/>
            <a:ext cx="20113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Imag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9612" y="5618559"/>
            <a:ext cx="21209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ZoneTexte 7"/>
          <p:cNvSpPr txBox="1">
            <a:spLocks noChangeArrowheads="1"/>
          </p:cNvSpPr>
          <p:nvPr/>
        </p:nvSpPr>
        <p:spPr bwMode="auto">
          <a:xfrm>
            <a:off x="2267744" y="3826783"/>
            <a:ext cx="72089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333399"/>
                </a:solidFill>
                <a:latin typeface="Calibri" pitchFamily="-108" charset="0"/>
              </a:rPr>
              <a:t>Future developments</a:t>
            </a:r>
            <a:endParaRPr lang="en-GB" sz="2000" dirty="0" smtClean="0">
              <a:solidFill>
                <a:srgbClr val="333399"/>
              </a:solidFill>
              <a:latin typeface="Calibri" pitchFamily="-108" charset="0"/>
            </a:endParaRP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Greater drilling depth (MEBO is planning to expand to 200m)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 Wireline coring to minimise drilling time</a:t>
            </a: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 - improve core recovery and quality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 Development of  in situ measurements (logging)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Observatories for long-term measurement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-pressure sampling</a:t>
            </a:r>
          </a:p>
          <a:p>
            <a:endParaRPr lang="en-GB" sz="2000" dirty="0">
              <a:solidFill>
                <a:srgbClr val="FFFF00"/>
              </a:solidFill>
              <a:latin typeface="Calibri" pitchFamily="-108" charset="0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3949" y="764704"/>
            <a:ext cx="2454275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33056"/>
            <a:ext cx="1762303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842" name="ZoneTexte 4"/>
          <p:cNvSpPr txBox="1">
            <a:spLocks noChangeArrowheads="1"/>
          </p:cNvSpPr>
          <p:nvPr/>
        </p:nvSpPr>
        <p:spPr bwMode="auto">
          <a:xfrm>
            <a:off x="685800" y="304800"/>
            <a:ext cx="7696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Calibri" pitchFamily="-108" charset="0"/>
              </a:rPr>
              <a:t>Long piston coring</a:t>
            </a:r>
          </a:p>
          <a:p>
            <a:endParaRPr lang="en-US" sz="2000" b="1" dirty="0">
              <a:latin typeface="Calibri" pitchFamily="-108" charset="0"/>
            </a:endParaRPr>
          </a:p>
          <a:p>
            <a:r>
              <a:rPr lang="en-GB" sz="2000" b="1" dirty="0" smtClean="0">
                <a:latin typeface="Calibri" pitchFamily="-108" charset="0"/>
              </a:rPr>
              <a:t>IPEV (Brest) </a:t>
            </a:r>
            <a:r>
              <a:rPr lang="en-GB" sz="2000" dirty="0" smtClean="0">
                <a:latin typeface="Calibri" pitchFamily="-108" charset="0"/>
              </a:rPr>
              <a:t>developed the giant Calypso corer operated from the Marion Dufresne</a:t>
            </a:r>
          </a:p>
          <a:p>
            <a:r>
              <a:rPr lang="en-GB" sz="2000" dirty="0" smtClean="0">
                <a:latin typeface="Calibri" pitchFamily="-108" charset="0"/>
              </a:rPr>
              <a:t>Currently working with IFREMER to improve piston coring  techniques (distortion, oversampling, etc…)</a:t>
            </a:r>
          </a:p>
          <a:p>
            <a:r>
              <a:rPr lang="en-GB" sz="2000" dirty="0" smtClean="0">
                <a:latin typeface="Calibri" pitchFamily="-108" charset="0"/>
              </a:rPr>
              <a:t>Other tools….</a:t>
            </a:r>
          </a:p>
          <a:p>
            <a:endParaRPr lang="en-US" sz="2000" b="1" dirty="0">
              <a:solidFill>
                <a:srgbClr val="FFFF00"/>
              </a:solidFill>
              <a:latin typeface="Calibri" pitchFamily="-108" charset="0"/>
            </a:endParaRPr>
          </a:p>
        </p:txBody>
      </p:sp>
      <p:pic>
        <p:nvPicPr>
          <p:cNvPr id="35843" name="Imag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863850"/>
            <a:ext cx="35052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Imag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0363" y="2305050"/>
            <a:ext cx="22002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Imag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00325"/>
            <a:ext cx="18605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Imag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1788" y="3810000"/>
            <a:ext cx="2055812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Image 2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5867400"/>
            <a:ext cx="13922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WP1: Lithosphere-Biosphere interactions and resources</a:t>
            </a:r>
          </a:p>
          <a:p>
            <a:pPr>
              <a:buNone/>
            </a:pPr>
            <a:r>
              <a:rPr lang="en-GB" dirty="0" smtClean="0"/>
              <a:t>The World’s largest aquifer</a:t>
            </a:r>
          </a:p>
          <a:p>
            <a:pPr>
              <a:buNone/>
            </a:pPr>
            <a:r>
              <a:rPr lang="en-GB" dirty="0" smtClean="0"/>
              <a:t>What is the flux of heat, chemicals?</a:t>
            </a:r>
          </a:p>
          <a:p>
            <a:pPr>
              <a:buNone/>
            </a:pPr>
            <a:r>
              <a:rPr lang="en-GB" dirty="0" smtClean="0"/>
              <a:t>What are the deep water mineral resources?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41705"/>
            <a:ext cx="9324528" cy="291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794" name="ZoneTexte 3"/>
          <p:cNvSpPr txBox="1">
            <a:spLocks noChangeArrowheads="1"/>
          </p:cNvSpPr>
          <p:nvPr/>
        </p:nvSpPr>
        <p:spPr bwMode="auto">
          <a:xfrm>
            <a:off x="5334000" y="279400"/>
            <a:ext cx="3409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Calibri" pitchFamily="-108" charset="0"/>
              </a:rPr>
              <a:t>Tools </a:t>
            </a:r>
            <a:r>
              <a:rPr lang="en-US" sz="2000" b="1" dirty="0">
                <a:solidFill>
                  <a:srgbClr val="FF6600"/>
                </a:solidFill>
                <a:latin typeface="Calibri" pitchFamily="-108" charset="0"/>
              </a:rPr>
              <a:t>developed  in Europe</a:t>
            </a:r>
          </a:p>
          <a:p>
            <a:endParaRPr lang="en-US" sz="2000" b="1" dirty="0">
              <a:solidFill>
                <a:srgbClr val="FFFF00"/>
              </a:solidFill>
              <a:latin typeface="Calibri" pitchFamily="-108" charset="0"/>
            </a:endParaRPr>
          </a:p>
        </p:txBody>
      </p:sp>
      <p:pic>
        <p:nvPicPr>
          <p:cNvPr id="33795" name="Imag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95400"/>
            <a:ext cx="279717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ZoneTexte 5"/>
          <p:cNvSpPr txBox="1">
            <a:spLocks noChangeArrowheads="1"/>
          </p:cNvSpPr>
          <p:nvPr/>
        </p:nvSpPr>
        <p:spPr bwMode="auto">
          <a:xfrm>
            <a:off x="5076056" y="5562600"/>
            <a:ext cx="335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 dirty="0" smtClean="0">
                <a:solidFill>
                  <a:srgbClr val="333399"/>
                </a:solidFill>
                <a:latin typeface="Calibri" pitchFamily="-108" charset="0"/>
              </a:rPr>
              <a:t>MARUM</a:t>
            </a:r>
            <a:r>
              <a:rPr lang="en-GB" sz="1800" i="1" dirty="0" smtClean="0">
                <a:solidFill>
                  <a:srgbClr val="333399"/>
                </a:solidFill>
                <a:latin typeface="Calibri" pitchFamily="-108" charset="0"/>
              </a:rPr>
              <a:t>, courtesy of A. Kopf</a:t>
            </a:r>
          </a:p>
          <a:p>
            <a:r>
              <a:rPr lang="en-GB" sz="1800" i="1" dirty="0" smtClean="0">
                <a:solidFill>
                  <a:srgbClr val="333399"/>
                </a:solidFill>
                <a:latin typeface="Calibri" pitchFamily="-108" charset="0"/>
              </a:rPr>
              <a:t>Deployed in the </a:t>
            </a:r>
            <a:r>
              <a:rPr lang="en-GB" sz="1800" i="1" dirty="0" err="1" smtClean="0">
                <a:solidFill>
                  <a:srgbClr val="333399"/>
                </a:solidFill>
                <a:latin typeface="Calibri" pitchFamily="-108" charset="0"/>
              </a:rPr>
              <a:t>Nankai</a:t>
            </a:r>
            <a:r>
              <a:rPr lang="en-GB" sz="1800" i="1" dirty="0" smtClean="0">
                <a:solidFill>
                  <a:srgbClr val="333399"/>
                </a:solidFill>
                <a:latin typeface="Calibri" pitchFamily="-108" charset="0"/>
              </a:rPr>
              <a:t> </a:t>
            </a:r>
            <a:r>
              <a:rPr lang="en-GB" sz="1800" i="1" dirty="0" err="1" smtClean="0">
                <a:solidFill>
                  <a:srgbClr val="333399"/>
                </a:solidFill>
                <a:latin typeface="Calibri" pitchFamily="-108" charset="0"/>
              </a:rPr>
              <a:t>seismogenic</a:t>
            </a:r>
            <a:r>
              <a:rPr lang="en-GB" sz="1800" i="1" dirty="0" smtClean="0">
                <a:solidFill>
                  <a:srgbClr val="333399"/>
                </a:solidFill>
                <a:latin typeface="Calibri" pitchFamily="-108" charset="0"/>
              </a:rPr>
              <a:t> zone</a:t>
            </a:r>
            <a:endParaRPr lang="en-GB" sz="1800" i="1" dirty="0">
              <a:solidFill>
                <a:srgbClr val="333399"/>
              </a:solidFill>
              <a:latin typeface="Calibri" pitchFamily="-108" charset="0"/>
            </a:endParaRPr>
          </a:p>
        </p:txBody>
      </p:sp>
      <p:pic>
        <p:nvPicPr>
          <p:cNvPr id="33797" name="Imag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635375"/>
            <a:ext cx="24733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ZoneTexte 11"/>
          <p:cNvSpPr txBox="1">
            <a:spLocks noChangeArrowheads="1"/>
          </p:cNvSpPr>
          <p:nvPr/>
        </p:nvSpPr>
        <p:spPr bwMode="auto">
          <a:xfrm>
            <a:off x="5562600" y="3635375"/>
            <a:ext cx="21701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u="sng">
                <a:solidFill>
                  <a:schemeClr val="bg1"/>
                </a:solidFill>
                <a:latin typeface="Calibri" pitchFamily="-108" charset="0"/>
              </a:rPr>
              <a:t>Genius plus</a:t>
            </a:r>
          </a:p>
          <a:p>
            <a:r>
              <a:rPr lang="fr-FR" sz="1400">
                <a:solidFill>
                  <a:schemeClr val="bg1"/>
                </a:solidFill>
                <a:latin typeface="Calibri" pitchFamily="-108" charset="0"/>
              </a:rPr>
              <a:t>G</a:t>
            </a:r>
            <a:r>
              <a:rPr lang="en-US" sz="1400">
                <a:solidFill>
                  <a:schemeClr val="bg1"/>
                </a:solidFill>
                <a:latin typeface="Calibri" pitchFamily="-108" charset="0"/>
              </a:rPr>
              <a:t>eochemical and microbiological sampling/cultivation</a:t>
            </a:r>
          </a:p>
        </p:txBody>
      </p:sp>
      <p:sp>
        <p:nvSpPr>
          <p:cNvPr id="33799" name="ZoneTexte 3"/>
          <p:cNvSpPr txBox="1">
            <a:spLocks noChangeArrowheads="1"/>
          </p:cNvSpPr>
          <p:nvPr/>
        </p:nvSpPr>
        <p:spPr bwMode="auto">
          <a:xfrm>
            <a:off x="39688" y="9525"/>
            <a:ext cx="45323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 smtClean="0">
                <a:solidFill>
                  <a:srgbClr val="333399"/>
                </a:solidFill>
                <a:latin typeface="Calibri" pitchFamily="-108" charset="0"/>
              </a:rPr>
              <a:t>Borehole observatories</a:t>
            </a:r>
          </a:p>
          <a:p>
            <a:endParaRPr lang="en-GB" i="1" dirty="0" smtClean="0">
              <a:solidFill>
                <a:srgbClr val="333399"/>
              </a:solidFill>
              <a:latin typeface="Calibri" pitchFamily="-108" charset="0"/>
            </a:endParaRP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“CORKs” concept developed within IODP </a:t>
            </a: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equipped with sensors, plugged</a:t>
            </a: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Into borehole</a:t>
            </a:r>
          </a:p>
          <a:p>
            <a:endParaRPr lang="en-GB" sz="2000" dirty="0" smtClean="0">
              <a:solidFill>
                <a:srgbClr val="333399"/>
              </a:solidFill>
              <a:latin typeface="Calibri" pitchFamily="-108" charset="0"/>
            </a:endParaRP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Provide the third dimension to seafloor observatories</a:t>
            </a: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P, T ,fluid flows, seismicity, geochemical and </a:t>
            </a:r>
          </a:p>
          <a:p>
            <a:r>
              <a:rPr lang="en-GB" sz="2000" dirty="0" smtClean="0">
                <a:solidFill>
                  <a:srgbClr val="333399"/>
                </a:solidFill>
                <a:latin typeface="Calibri" pitchFamily="-108" charset="0"/>
              </a:rPr>
              <a:t>microbiological sampling</a:t>
            </a:r>
          </a:p>
          <a:p>
            <a:endParaRPr lang="en-US" dirty="0">
              <a:solidFill>
                <a:srgbClr val="FFFF00"/>
              </a:solidFill>
              <a:latin typeface="Calibri" pitchFamily="-108" charset="0"/>
            </a:endParaRPr>
          </a:p>
        </p:txBody>
      </p:sp>
      <p:pic>
        <p:nvPicPr>
          <p:cNvPr id="33800" name="Imag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24622"/>
            <a:ext cx="3521570" cy="272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891" name="ZoneTexte 2"/>
          <p:cNvSpPr txBox="1">
            <a:spLocks noChangeArrowheads="1"/>
          </p:cNvSpPr>
          <p:nvPr/>
        </p:nvSpPr>
        <p:spPr bwMode="auto">
          <a:xfrm>
            <a:off x="533400" y="228600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 smtClean="0">
                <a:latin typeface="Calibri" pitchFamily="-108" charset="0"/>
              </a:rPr>
              <a:t>High temperature tools</a:t>
            </a:r>
          </a:p>
          <a:p>
            <a:r>
              <a:rPr lang="en-GB" sz="2000" b="1" dirty="0" smtClean="0">
                <a:latin typeface="Calibri" pitchFamily="-108" charset="0"/>
              </a:rPr>
              <a:t>Strong expertise in Iceland</a:t>
            </a:r>
            <a:r>
              <a:rPr lang="en-US" sz="2000" b="1" dirty="0" smtClean="0">
                <a:latin typeface="Calibri" pitchFamily="-108" charset="0"/>
              </a:rPr>
              <a:t>, </a:t>
            </a:r>
            <a:r>
              <a:rPr lang="en-US" sz="2000" b="1" dirty="0">
                <a:latin typeface="Calibri" pitchFamily="-108" charset="0"/>
              </a:rPr>
              <a:t>associated with geothermal industry</a:t>
            </a:r>
          </a:p>
          <a:p>
            <a:endParaRPr lang="en-US" sz="2000" b="1" dirty="0">
              <a:solidFill>
                <a:srgbClr val="FFFF00"/>
              </a:solidFill>
              <a:latin typeface="Calibri" pitchFamily="-108" charset="0"/>
            </a:endParaRPr>
          </a:p>
          <a:p>
            <a:r>
              <a:rPr lang="en-US" sz="2000" b="1" dirty="0" smtClean="0">
                <a:solidFill>
                  <a:srgbClr val="F79646"/>
                </a:solidFill>
                <a:latin typeface="Calibri" pitchFamily="-108" charset="0"/>
              </a:rPr>
              <a:t>ISOR </a:t>
            </a:r>
            <a:r>
              <a:rPr lang="en-US" sz="2000" b="1" dirty="0">
                <a:solidFill>
                  <a:srgbClr val="F79646"/>
                </a:solidFill>
                <a:latin typeface="Calibri" pitchFamily="-108" charset="0"/>
              </a:rPr>
              <a:t>(Iceland GeoSurvey)</a:t>
            </a:r>
          </a:p>
          <a:p>
            <a:r>
              <a:rPr lang="en-US" sz="2000" dirty="0">
                <a:latin typeface="Calibri" pitchFamily="-108" charset="0"/>
              </a:rPr>
              <a:t>has participated in a number of technological developments in essential to research in hydrothermal systems</a:t>
            </a:r>
          </a:p>
          <a:p>
            <a:endParaRPr lang="en-US" sz="2000" dirty="0">
              <a:latin typeface="Calibri" pitchFamily="-108" charset="0"/>
            </a:endParaRPr>
          </a:p>
          <a:p>
            <a:r>
              <a:rPr lang="en-US" sz="2000" dirty="0" smtClean="0">
                <a:latin typeface="Calibri" pitchFamily="-108" charset="0"/>
              </a:rPr>
              <a:t>High Temperature </a:t>
            </a:r>
            <a:r>
              <a:rPr lang="en-US" sz="2000" dirty="0">
                <a:latin typeface="Calibri" pitchFamily="-108" charset="0"/>
              </a:rPr>
              <a:t>logging tools</a:t>
            </a:r>
          </a:p>
        </p:txBody>
      </p:sp>
      <p:pic>
        <p:nvPicPr>
          <p:cNvPr id="37892" name="Imag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3276600"/>
            <a:ext cx="21971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ZoneTexte 4"/>
          <p:cNvSpPr txBox="1">
            <a:spLocks noChangeArrowheads="1"/>
          </p:cNvSpPr>
          <p:nvPr/>
        </p:nvSpPr>
        <p:spPr bwMode="auto">
          <a:xfrm>
            <a:off x="317500" y="3351213"/>
            <a:ext cx="19685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-108" charset="0"/>
              </a:rPr>
              <a:t>300°C natural gamma ray</a:t>
            </a:r>
          </a:p>
          <a:p>
            <a:endParaRPr lang="en-US" sz="1800">
              <a:latin typeface="Calibri" pitchFamily="-108" charset="0"/>
            </a:endParaRPr>
          </a:p>
        </p:txBody>
      </p:sp>
      <p:pic>
        <p:nvPicPr>
          <p:cNvPr id="37894" name="Imag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100" y="3351213"/>
            <a:ext cx="409575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ZoneTexte 6"/>
          <p:cNvSpPr txBox="1">
            <a:spLocks noChangeArrowheads="1"/>
          </p:cNvSpPr>
          <p:nvPr/>
        </p:nvSpPr>
        <p:spPr bwMode="auto">
          <a:xfrm>
            <a:off x="2968937" y="5886450"/>
            <a:ext cx="2555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alibri" pitchFamily="-108" charset="0"/>
              </a:rPr>
              <a:t>360</a:t>
            </a:r>
            <a:r>
              <a:rPr lang="en-US" sz="1800" dirty="0">
                <a:solidFill>
                  <a:schemeClr val="bg1"/>
                </a:solidFill>
                <a:latin typeface="Calibri" pitchFamily="-108" charset="0"/>
              </a:rPr>
              <a:t>° borehole </a:t>
            </a:r>
            <a:r>
              <a:rPr lang="en-US" sz="1800" dirty="0" err="1">
                <a:solidFill>
                  <a:schemeClr val="bg1"/>
                </a:solidFill>
                <a:latin typeface="Calibri" pitchFamily="-108" charset="0"/>
              </a:rPr>
              <a:t>televiewer</a:t>
            </a:r>
            <a:endParaRPr lang="en-US" sz="1800" dirty="0">
              <a:solidFill>
                <a:schemeClr val="bg1"/>
              </a:solidFill>
              <a:latin typeface="Calibri" pitchFamily="-108" charset="0"/>
            </a:endParaRPr>
          </a:p>
        </p:txBody>
      </p:sp>
      <p:pic>
        <p:nvPicPr>
          <p:cNvPr id="37896" name="Imag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399" y="4351734"/>
            <a:ext cx="318611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5561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Existing Infrastructures     Industries and organisations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7384"/>
            <a:ext cx="9324528" cy="21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526927"/>
            <a:ext cx="7772400" cy="1470025"/>
          </a:xfrm>
        </p:spPr>
        <p:txBody>
          <a:bodyPr/>
          <a:lstStyle/>
          <a:p>
            <a:r>
              <a:rPr lang="en-GB" dirty="0" smtClean="0"/>
              <a:t>8 Infrastructure and Synergies</a:t>
            </a:r>
            <a:endParaRPr lang="en-GB" dirty="0"/>
          </a:p>
        </p:txBody>
      </p:sp>
      <p:pic>
        <p:nvPicPr>
          <p:cNvPr id="8" name="Picture 2" descr="P:\rwga\JPG_export\DS3F_WPsummaries_161111_Page_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9" name="Picture 2" descr="P:\rwga\JPG_export\DS3F_WPsummaries_161111_Page_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6562" name="Picture 2" descr="P:\rwga\JPG_export\DS3F_WPsummaries_161111_Page_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P:\rwga\JPG_export\DS3F_WPsummaries_161111_Page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5117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5715"/>
            <a:ext cx="655272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Project Conclusion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3284984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White papers for each work package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9181"/>
            <a:ext cx="8363272" cy="1141587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WP2: Sedimentary sea floor and subsea floor ecosystems: past present and future links</a:t>
            </a:r>
          </a:p>
        </p:txBody>
      </p:sp>
      <p:pic>
        <p:nvPicPr>
          <p:cNvPr id="4" name="Picture 2" descr="P:\rwga\JPG_export\DS3F_WPsummaries_161111_Page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89248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3212976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What dictates the magnitude and extent of the deep biosphere?</a:t>
            </a:r>
          </a:p>
          <a:p>
            <a:r>
              <a:rPr lang="en-GB" sz="2400" dirty="0" smtClean="0"/>
              <a:t>Are there novel microbial biodiversity and processes in deep biosphere hotspots?</a:t>
            </a:r>
          </a:p>
          <a:p>
            <a:r>
              <a:rPr lang="en-GB" sz="2400" dirty="0" smtClean="0"/>
              <a:t>What is the influence of the deep biosphere on fossil fuel formation and exploitation?</a:t>
            </a:r>
          </a:p>
          <a:p>
            <a:r>
              <a:rPr lang="en-GB" sz="2400" dirty="0" smtClean="0"/>
              <a:t>What is the impact of the deep biosphere on global climate change feedbacks, particularly methane flux?</a:t>
            </a:r>
            <a:endParaRPr lang="en-GB" sz="24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886967"/>
            <a:ext cx="7772400" cy="1470025"/>
          </a:xfrm>
        </p:spPr>
        <p:txBody>
          <a:bodyPr/>
          <a:lstStyle/>
          <a:p>
            <a:r>
              <a:rPr lang="en-GB" dirty="0" smtClean="0"/>
              <a:t>WP 3 The Deep Biosphere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7384"/>
            <a:ext cx="9324528" cy="21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P:\rwga\JPG_export\DS3F_WPsummaries_161111_Page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P:\rwga\JPG_export\DS3F_WPsummaries_161111_Page_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P:\rwga\JPG_export\DS3F_WPsummaries_161111_Page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P:\rwga\JPG_export\DS3F_WPsummaries_161111_Page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816</Words>
  <Application>Microsoft Office PowerPoint</Application>
  <PresentationFormat>On-screen Show (4:3)</PresentationFormat>
  <Paragraphs>117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WP 3 The Deep Biosphere</vt:lpstr>
      <vt:lpstr>Slide 6</vt:lpstr>
      <vt:lpstr>Slide 7</vt:lpstr>
      <vt:lpstr>Slide 8</vt:lpstr>
      <vt:lpstr>Slide 9</vt:lpstr>
      <vt:lpstr>Slide 10</vt:lpstr>
      <vt:lpstr>Slide 11</vt:lpstr>
      <vt:lpstr>WP 4 Sediment dynamics and geohazards</vt:lpstr>
      <vt:lpstr>Slide 13</vt:lpstr>
      <vt:lpstr>Slide 14</vt:lpstr>
      <vt:lpstr>Slide 15</vt:lpstr>
      <vt:lpstr>Slide 16</vt:lpstr>
      <vt:lpstr>WP 5 Geofluids and Gas Hydrates Energy and Environment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8 Infrastructure and Synergies</vt:lpstr>
      <vt:lpstr>Slide 33</vt:lpstr>
      <vt:lpstr>Slide 34</vt:lpstr>
    </vt:vector>
  </TitlesOfParts>
  <Company>The British Geological Survey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jaom</dc:creator>
  <cp:lastModifiedBy>rwga</cp:lastModifiedBy>
  <cp:revision>56</cp:revision>
  <dcterms:created xsi:type="dcterms:W3CDTF">2011-12-08T12:34:28Z</dcterms:created>
  <dcterms:modified xsi:type="dcterms:W3CDTF">2012-02-07T11:05:51Z</dcterms:modified>
</cp:coreProperties>
</file>