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6" r:id="rId1"/>
    <p:sldMasterId id="2147483767" r:id="rId2"/>
  </p:sldMasterIdLst>
  <p:notesMasterIdLst>
    <p:notesMasterId r:id="rId27"/>
  </p:notesMasterIdLst>
  <p:handoutMasterIdLst>
    <p:handoutMasterId r:id="rId28"/>
  </p:handoutMasterIdLst>
  <p:sldIdLst>
    <p:sldId id="352" r:id="rId3"/>
    <p:sldId id="351" r:id="rId4"/>
    <p:sldId id="353" r:id="rId5"/>
    <p:sldId id="355" r:id="rId6"/>
    <p:sldId id="356" r:id="rId7"/>
    <p:sldId id="360" r:id="rId8"/>
    <p:sldId id="357" r:id="rId9"/>
    <p:sldId id="358" r:id="rId10"/>
    <p:sldId id="359" r:id="rId11"/>
    <p:sldId id="361" r:id="rId12"/>
    <p:sldId id="362" r:id="rId13"/>
    <p:sldId id="364" r:id="rId14"/>
    <p:sldId id="365" r:id="rId15"/>
    <p:sldId id="367" r:id="rId16"/>
    <p:sldId id="368" r:id="rId17"/>
    <p:sldId id="369" r:id="rId18"/>
    <p:sldId id="370" r:id="rId19"/>
    <p:sldId id="372" r:id="rId20"/>
    <p:sldId id="371" r:id="rId21"/>
    <p:sldId id="373" r:id="rId22"/>
    <p:sldId id="374" r:id="rId23"/>
    <p:sldId id="375" r:id="rId24"/>
    <p:sldId id="354" r:id="rId25"/>
    <p:sldId id="277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99D3C"/>
    <a:srgbClr val="225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74" d="100"/>
          <a:sy n="74" d="100"/>
        </p:scale>
        <p:origin x="1053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E32F23-B55B-4CC0-82A6-59C0E39296C0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786CAC-6ABE-408E-952A-3E5B5A74A3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49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AF35B81-F286-45CC-AB40-C380FE3F9D2E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 altLang="en-US"/>
              <a:t>Click to edit Master text styles</a:t>
            </a:r>
          </a:p>
          <a:p>
            <a:pPr lvl="1"/>
            <a:r>
              <a:rPr lang="sv-SE" altLang="en-US"/>
              <a:t>Second level</a:t>
            </a:r>
          </a:p>
          <a:p>
            <a:pPr lvl="2"/>
            <a:r>
              <a:rPr lang="sv-SE" altLang="en-US"/>
              <a:t>Third level</a:t>
            </a:r>
          </a:p>
          <a:p>
            <a:pPr lvl="3"/>
            <a:r>
              <a:rPr lang="sv-SE" altLang="en-US"/>
              <a:t>Fourth level</a:t>
            </a:r>
          </a:p>
          <a:p>
            <a:pPr lvl="4"/>
            <a:r>
              <a:rPr lang="sv-SE" altLang="en-US"/>
              <a:t>Fifth level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B43A85-CBD3-44BB-9E45-2937CE7F12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997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28" charset="-128"/>
        <a:cs typeface="ＭＳ Ｐゴシック" pitchFamily="-2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2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2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2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2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3A85-CBD3-44BB-9E45-2937CE7F121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406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3A85-CBD3-44BB-9E45-2937CE7F121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602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3A85-CBD3-44BB-9E45-2937CE7F121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60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3A85-CBD3-44BB-9E45-2937CE7F121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466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3A85-CBD3-44BB-9E45-2937CE7F1215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371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3A85-CBD3-44BB-9E45-2937CE7F121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52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3A85-CBD3-44BB-9E45-2937CE7F121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02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964FE8-2049-4CB0-8532-755393EB183D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9CB2F-4B1D-440C-98A0-E3BBCB0BDE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35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20F946-6062-40F8-A216-6DCEB9E24D23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7958D-4299-4E67-88B2-3E5F3F23B4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13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1176338"/>
            <a:ext cx="2076450" cy="4973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9413" y="1176338"/>
            <a:ext cx="6078537" cy="49736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24E31-FE5C-45B4-B4F3-FE10B12F1BDB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B0C2C-FC4F-4F4C-91D0-95F6C903CE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52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79413" y="1176338"/>
            <a:ext cx="8307387" cy="497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89725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1947DB5B-3B7F-40B6-86DB-8B30986614C3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7500" y="6492875"/>
            <a:ext cx="34163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79413" y="6149975"/>
            <a:ext cx="533400" cy="365125"/>
          </a:xfrm>
        </p:spPr>
        <p:txBody>
          <a:bodyPr/>
          <a:lstStyle>
            <a:lvl1pPr>
              <a:defRPr/>
            </a:lvl1pPr>
          </a:lstStyle>
          <a:p>
            <a:fld id="{97133B94-2372-4CD6-9CB2-2037D08B3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032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8158C1-4E88-48B2-9B0A-E53165DCA908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ABFBC2-0A3E-458D-BCBD-A893F6AF9D1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</p:spTree>
    <p:extLst>
      <p:ext uri="{BB962C8B-B14F-4D97-AF65-F5344CB8AC3E}">
        <p14:creationId xmlns:p14="http://schemas.microsoft.com/office/powerpoint/2010/main" val="3136962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D377FE-0DCD-4F6A-9568-64D5ABCB59A2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5505C6-6205-421D-90E1-5CCF2E9E93D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</p:spTree>
    <p:extLst>
      <p:ext uri="{BB962C8B-B14F-4D97-AF65-F5344CB8AC3E}">
        <p14:creationId xmlns:p14="http://schemas.microsoft.com/office/powerpoint/2010/main" val="1176706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793C66-1915-4424-AE87-59FA659E7B1D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37457D-FD2E-46F5-847A-399FD8616EF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</p:spTree>
    <p:extLst>
      <p:ext uri="{BB962C8B-B14F-4D97-AF65-F5344CB8AC3E}">
        <p14:creationId xmlns:p14="http://schemas.microsoft.com/office/powerpoint/2010/main" val="1085218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2286000"/>
            <a:ext cx="3022600" cy="3863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1000" y="2286000"/>
            <a:ext cx="3022600" cy="3863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C826B6-8108-4BC5-92AF-0ACE693FFD18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F2F743-E518-4D52-865B-50B246A2CF6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</p:spTree>
    <p:extLst>
      <p:ext uri="{BB962C8B-B14F-4D97-AF65-F5344CB8AC3E}">
        <p14:creationId xmlns:p14="http://schemas.microsoft.com/office/powerpoint/2010/main" val="3704303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353A1B-C9F4-4D10-8153-D42ED2C04353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B22772-0C92-4280-94DF-FF612ADD19F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</p:spTree>
    <p:extLst>
      <p:ext uri="{BB962C8B-B14F-4D97-AF65-F5344CB8AC3E}">
        <p14:creationId xmlns:p14="http://schemas.microsoft.com/office/powerpoint/2010/main" val="184316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8F6030-B9D9-4B53-9F73-8C16A16BBD76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E6B52A-88C3-447A-9913-9241C0D88C6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</p:spTree>
    <p:extLst>
      <p:ext uri="{BB962C8B-B14F-4D97-AF65-F5344CB8AC3E}">
        <p14:creationId xmlns:p14="http://schemas.microsoft.com/office/powerpoint/2010/main" val="1923219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C87037-2D63-4DC0-A2F0-9B534C7D1DF6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1481E5-A4A4-4168-B42A-7A3FDBDFD8C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</p:spTree>
    <p:extLst>
      <p:ext uri="{BB962C8B-B14F-4D97-AF65-F5344CB8AC3E}">
        <p14:creationId xmlns:p14="http://schemas.microsoft.com/office/powerpoint/2010/main" val="210627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185436-FF3F-49E0-A9B8-42E745CC6CD6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A532B-62A6-4F74-BAAD-BEDCFE5EA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361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A530AC-A949-48B7-B6BC-FE16E91C8DC8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535711-E114-416A-BA8B-A72358651D4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</p:spTree>
    <p:extLst>
      <p:ext uri="{BB962C8B-B14F-4D97-AF65-F5344CB8AC3E}">
        <p14:creationId xmlns:p14="http://schemas.microsoft.com/office/powerpoint/2010/main" val="956537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C372E1-430E-41E8-B01E-D4A0516F40D9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17A357-4927-403C-81ED-864EA99F19E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</p:spTree>
    <p:extLst>
      <p:ext uri="{BB962C8B-B14F-4D97-AF65-F5344CB8AC3E}">
        <p14:creationId xmlns:p14="http://schemas.microsoft.com/office/powerpoint/2010/main" val="3977983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53FACB-42B0-4216-908E-CD98CD200C3F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E94C92-0D21-4E5C-B129-492A681917D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</p:spTree>
    <p:extLst>
      <p:ext uri="{BB962C8B-B14F-4D97-AF65-F5344CB8AC3E}">
        <p14:creationId xmlns:p14="http://schemas.microsoft.com/office/powerpoint/2010/main" val="2159164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1176338"/>
            <a:ext cx="2076450" cy="4973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9413" y="1176338"/>
            <a:ext cx="6078537" cy="49736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CA2D29-728D-479C-B862-D4AB29590BC1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95D567-F9CC-41DD-9337-E5B6BC5F117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</p:spTree>
    <p:extLst>
      <p:ext uri="{BB962C8B-B14F-4D97-AF65-F5344CB8AC3E}">
        <p14:creationId xmlns:p14="http://schemas.microsoft.com/office/powerpoint/2010/main" val="21005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25F57E-8149-4D67-886D-5EED570CB106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2C157-8332-427C-A928-6DCFB8B0C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81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2286000"/>
            <a:ext cx="3022600" cy="3863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1000" y="2286000"/>
            <a:ext cx="3022600" cy="3863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F1430C-4444-4CCE-9EBA-1438EEB12C7B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A9B4F4-6183-4812-8CA3-60CCC5ACE1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58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7D5275-F439-403E-9A81-1B469B859E14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F0F9B-786C-4339-A24B-16274D527E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05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7CB979-4068-4FFC-9736-4DC127150D32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838FD-B82F-44C9-A79E-CB5171DC5D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20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F991C6-2560-415F-80DC-B98F3B5A6E89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42DA4-574A-4874-901F-8900C823AC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843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A0C03-3AD4-4504-9AB9-E61FE2339A07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D57DF-C55F-4960-ABC0-45862EA544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74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7E8654-2CBF-48DB-BA26-6CC17715CA4E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EMODnet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2A385-B327-4574-8CA1-A56C24DC14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62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79413" y="1176338"/>
            <a:ext cx="8307387" cy="9286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 vert="horz" wrap="square" lIns="91440" tIns="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Klik om het opmaakprofiel te bewerken</a:t>
            </a:r>
            <a:endParaRPr lang="en-US" altLang="en-US"/>
          </a:p>
        </p:txBody>
      </p:sp>
      <p:sp>
        <p:nvSpPr>
          <p:cNvPr id="696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0" y="2286000"/>
            <a:ext cx="61976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Klik om de opmaakprofielen van de modeltekst te bewerken</a:t>
            </a:r>
          </a:p>
          <a:p>
            <a:pPr lvl="1"/>
            <a:r>
              <a:rPr lang="sv-SE" altLang="en-US"/>
              <a:t>Tweede niveau</a:t>
            </a:r>
          </a:p>
          <a:p>
            <a:pPr lvl="2"/>
            <a:r>
              <a:rPr lang="sv-SE" altLang="en-US"/>
              <a:t>Derde niveau</a:t>
            </a:r>
          </a:p>
          <a:p>
            <a:pPr lvl="3"/>
            <a:r>
              <a:rPr lang="sv-SE" altLang="en-US"/>
              <a:t>Vierde niveau</a:t>
            </a:r>
          </a:p>
          <a:p>
            <a:pPr lvl="4"/>
            <a:r>
              <a:rPr lang="sv-SE" altLang="en-US"/>
              <a:t>Vijfde niveau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9725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A6A6A6"/>
                </a:solidFill>
                <a:latin typeface="+mn-lt"/>
              </a:defRPr>
            </a:lvl1pPr>
          </a:lstStyle>
          <a:p>
            <a:fld id="{D5D3BE0E-4914-4FF4-9482-C9D3ECEBC104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500" y="6492875"/>
            <a:ext cx="3416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A6A6A6"/>
                </a:solidFill>
                <a:latin typeface="+mn-lt"/>
              </a:defRPr>
            </a:lvl1pPr>
          </a:lstStyle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9413" y="6149975"/>
            <a:ext cx="533400" cy="365125"/>
          </a:xfrm>
          <a:prstGeom prst="rect">
            <a:avLst/>
          </a:prstGeom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fld id="{63EA3D64-0784-4322-9AF7-8062D93C997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Rectangle 9"/>
          <p:cNvSpPr/>
          <p:nvPr/>
        </p:nvSpPr>
        <p:spPr>
          <a:xfrm>
            <a:off x="379413" y="766763"/>
            <a:ext cx="8307387" cy="11906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sto MT" pitchFamily="18" charset="0"/>
            </a:endParaRPr>
          </a:p>
        </p:txBody>
      </p:sp>
      <p:pic>
        <p:nvPicPr>
          <p:cNvPr id="69640" name="Picture 12" descr="EMODnet_col_simple_vert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88925"/>
            <a:ext cx="2654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12" descr="EMODnet_col_simple_vert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88925"/>
            <a:ext cx="2654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90" r:id="rId12"/>
  </p:sldLayoutIdLst>
  <p:hf hdr="0"/>
  <p:txStyles>
    <p:titleStyle>
      <a:lvl1pPr marL="1793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marL="1793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2pPr>
      <a:lvl3pPr marL="1793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3pPr>
      <a:lvl4pPr marL="1793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4pPr>
      <a:lvl5pPr marL="1793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5pPr>
      <a:lvl6pPr marL="6365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6pPr>
      <a:lvl7pPr marL="10937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7pPr>
      <a:lvl8pPr marL="15509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8pPr>
      <a:lvl9pPr marL="20081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282575" indent="-282575" algn="l" rtl="0" eaLnBrk="0" fontAlgn="base" hangingPunct="0">
        <a:spcBef>
          <a:spcPts val="18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 sz="2000">
          <a:solidFill>
            <a:srgbClr val="262626"/>
          </a:solidFill>
          <a:latin typeface="+mn-lt"/>
          <a:ea typeface="+mn-ea"/>
          <a:cs typeface="+mn-cs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5pPr>
      <a:lvl6pPr marL="1882775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6pPr>
      <a:lvl7pPr marL="2339975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7pPr>
      <a:lvl8pPr marL="2797175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8pPr>
      <a:lvl9pPr marL="3254375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alpha val="90000"/>
                  <a:satMod val="115000"/>
                </a:schemeClr>
              </a:gs>
              <a:gs pos="98000">
                <a:schemeClr val="accent3">
                  <a:lumMod val="60000"/>
                  <a:lumOff val="40000"/>
                  <a:alpha val="9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sto MT" pitchFamily="18" charset="0"/>
            </a:endParaRPr>
          </a:p>
        </p:txBody>
      </p:sp>
      <p:pic>
        <p:nvPicPr>
          <p:cNvPr id="70659" name="Picture 15" descr="EMODnet_coll_all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130651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79413" y="1176338"/>
            <a:ext cx="8307387" cy="9286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 vert="horz" wrap="square" lIns="91440" tIns="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Klik om het opmaakprofiel te bewerken</a:t>
            </a:r>
            <a:endParaRPr lang="en-US" altLang="en-US"/>
          </a:p>
        </p:txBody>
      </p:sp>
      <p:sp>
        <p:nvSpPr>
          <p:cNvPr id="706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0" y="2286000"/>
            <a:ext cx="61976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Klik om de opmaakprofielen van de modeltekst te bewerken</a:t>
            </a:r>
          </a:p>
          <a:p>
            <a:pPr lvl="1"/>
            <a:r>
              <a:rPr lang="sv-SE" altLang="en-US"/>
              <a:t>Tweede niveau</a:t>
            </a:r>
          </a:p>
          <a:p>
            <a:pPr lvl="2"/>
            <a:r>
              <a:rPr lang="sv-SE" altLang="en-US"/>
              <a:t>Derde niveau</a:t>
            </a:r>
          </a:p>
          <a:p>
            <a:pPr lvl="3"/>
            <a:r>
              <a:rPr lang="sv-SE" altLang="en-US"/>
              <a:t>Vierde niveau</a:t>
            </a:r>
          </a:p>
          <a:p>
            <a:pPr lvl="4"/>
            <a:r>
              <a:rPr lang="sv-SE" altLang="en-US"/>
              <a:t>Vijfde niveau</a:t>
            </a:r>
            <a:endParaRPr lang="en-US" alt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689725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A6A6A6"/>
                </a:solidFill>
                <a:latin typeface="+mn-lt"/>
              </a:defRPr>
            </a:lvl1pPr>
          </a:lstStyle>
          <a:p>
            <a:fld id="{BA984C86-9B08-44A6-B697-A36D05272408}" type="datetime1">
              <a:rPr lang="en-US" altLang="en-US"/>
              <a:pPr/>
              <a:t>3/20/2020</a:t>
            </a:fld>
            <a:endParaRPr lang="en-US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A6A6A6"/>
                </a:solidFill>
                <a:latin typeface="+mn-lt"/>
              </a:defRPr>
            </a:lvl1pPr>
          </a:lstStyle>
          <a:p>
            <a:fld id="{AFA81DD5-74BB-45A6-8523-54A10B27E7F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500" y="6492875"/>
            <a:ext cx="3416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A6A6A6"/>
                </a:solidFill>
                <a:latin typeface="+mn-lt"/>
              </a:defRPr>
            </a:lvl1pPr>
          </a:lstStyle>
          <a:p>
            <a:r>
              <a:rPr lang="en-US" altLang="en-US"/>
              <a:t>EMODnet</a:t>
            </a:r>
          </a:p>
        </p:txBody>
      </p:sp>
      <p:pic>
        <p:nvPicPr>
          <p:cNvPr id="70665" name="Picture 15" descr="EMODnet_coll_all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130651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hdr="0"/>
  <p:txStyles>
    <p:titleStyle>
      <a:lvl1pPr marL="1793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marL="1793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2pPr>
      <a:lvl3pPr marL="1793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3pPr>
      <a:lvl4pPr marL="1793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4pPr>
      <a:lvl5pPr marL="1793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5pPr>
      <a:lvl6pPr marL="6365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6pPr>
      <a:lvl7pPr marL="10937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7pPr>
      <a:lvl8pPr marL="15509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8pPr>
      <a:lvl9pPr marL="2008188" indent="-179388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282575" indent="-282575" algn="l" rtl="0" eaLnBrk="0" fontAlgn="base" hangingPunct="0">
        <a:spcBef>
          <a:spcPts val="18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 sz="2000">
          <a:solidFill>
            <a:srgbClr val="262626"/>
          </a:solidFill>
          <a:latin typeface="+mn-lt"/>
          <a:ea typeface="+mn-ea"/>
          <a:cs typeface="+mn-cs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5pPr>
      <a:lvl6pPr marL="1882775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6pPr>
      <a:lvl7pPr marL="2339975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7pPr>
      <a:lvl8pPr marL="2797175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8pPr>
      <a:lvl9pPr marL="3254375" indent="-282575" algn="l" rtl="0" eaLnBrk="0" fontAlgn="base" hangingPunct="0">
        <a:spcBef>
          <a:spcPts val="600"/>
        </a:spcBef>
        <a:spcAft>
          <a:spcPct val="0"/>
        </a:spcAft>
        <a:buClr>
          <a:srgbClr val="0A2646"/>
        </a:buClr>
        <a:buSzPct val="75000"/>
        <a:buFont typeface="Wingdings" pitchFamily="2" charset="2"/>
        <a:buChar char="n"/>
        <a:defRPr>
          <a:solidFill>
            <a:srgbClr val="26262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emodnet-bathymetry.eu/services/services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portal.emodnet-bathymetry.eu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emodnet-bathymetry.s3.amazonaws.com/20200303/index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BATHY\PROD\MNT\PROJET_EMODNET_4\TECHNIQUE\AUTRE-Communication\002-infographie\livraison Edmonet\JPG\presentation edmonet11.jpg">
            <a:extLst>
              <a:ext uri="{FF2B5EF4-FFF2-40B4-BE49-F238E27FC236}">
                <a16:creationId xmlns:a16="http://schemas.microsoft.com/office/drawing/2014/main" id="{66B1D4BF-654E-46C6-BE65-3A27B377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34938"/>
            <a:ext cx="9358313" cy="701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re 1">
            <a:extLst>
              <a:ext uri="{FF2B5EF4-FFF2-40B4-BE49-F238E27FC236}">
                <a16:creationId xmlns:a16="http://schemas.microsoft.com/office/drawing/2014/main" id="{F0F1D9A3-41BC-419E-845F-959289183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9752" y="4437112"/>
            <a:ext cx="4752528" cy="1470025"/>
          </a:xfrm>
        </p:spPr>
        <p:txBody>
          <a:bodyPr/>
          <a:lstStyle/>
          <a:p>
            <a:pPr eaLnBrk="1" hangingPunct="1"/>
            <a:br>
              <a:rPr lang="fr-FR" altLang="fr-FR" dirty="0"/>
            </a:br>
            <a:br>
              <a:rPr lang="fr-FR" altLang="fr-FR" dirty="0"/>
            </a:br>
            <a:br>
              <a:rPr lang="fr-FR" altLang="fr-FR" dirty="0"/>
            </a:br>
            <a:br>
              <a:rPr lang="fr-FR" altLang="fr-FR" dirty="0"/>
            </a:br>
            <a:br>
              <a:rPr lang="fr-FR" altLang="fr-FR" dirty="0"/>
            </a:br>
            <a:br>
              <a:rPr lang="fr-FR" altLang="fr-FR" dirty="0"/>
            </a:br>
            <a:br>
              <a:rPr lang="fr-FR" altLang="fr-FR" dirty="0"/>
            </a:br>
            <a:r>
              <a:rPr lang="fr-FR" altLang="fr-FR" dirty="0" err="1">
                <a:solidFill>
                  <a:schemeClr val="bg1"/>
                </a:solidFill>
              </a:rPr>
              <a:t>EMODnet</a:t>
            </a:r>
            <a:r>
              <a:rPr lang="fr-FR" altLang="fr-FR" dirty="0">
                <a:solidFill>
                  <a:schemeClr val="bg1"/>
                </a:solidFill>
              </a:rPr>
              <a:t> </a:t>
            </a:r>
            <a:r>
              <a:rPr lang="fr-FR" altLang="fr-FR" dirty="0" err="1">
                <a:solidFill>
                  <a:schemeClr val="bg1"/>
                </a:solidFill>
              </a:rPr>
              <a:t>Bathymetry</a:t>
            </a:r>
            <a:br>
              <a:rPr lang="fr-FR" altLang="fr-FR" dirty="0">
                <a:solidFill>
                  <a:schemeClr val="bg1"/>
                </a:solidFill>
              </a:rPr>
            </a:br>
            <a:r>
              <a:rPr lang="fr-FR" altLang="fr-FR" dirty="0" err="1">
                <a:solidFill>
                  <a:schemeClr val="bg1"/>
                </a:solidFill>
              </a:rPr>
              <a:t>Technical</a:t>
            </a:r>
            <a:r>
              <a:rPr lang="fr-FR" altLang="fr-FR" dirty="0">
                <a:solidFill>
                  <a:schemeClr val="bg1"/>
                </a:solidFill>
              </a:rPr>
              <a:t> Infrastructure and </a:t>
            </a:r>
            <a:r>
              <a:rPr lang="fr-FR" altLang="fr-FR" dirty="0" err="1">
                <a:solidFill>
                  <a:schemeClr val="bg1"/>
                </a:solidFill>
              </a:rPr>
              <a:t>methodology</a:t>
            </a:r>
            <a:endParaRPr lang="fr-FR" alt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26111-EC20-4528-8D85-05F180D7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59FB3-B7D2-4DA6-9E86-96796CC2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87502-10BD-4EC9-8115-65DA1C1D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95CAC-5B22-4075-860E-4C8AAF9A5280}"/>
              </a:ext>
            </a:extLst>
          </p:cNvPr>
          <p:cNvSpPr txBox="1"/>
          <p:nvPr/>
        </p:nvSpPr>
        <p:spPr>
          <a:xfrm>
            <a:off x="3131840" y="5952093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mask based on OSM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115BF-31F5-4B15-9349-B0806D9F4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1253"/>
            <a:ext cx="9144000" cy="415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96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26111-EC20-4528-8D85-05F180D7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59FB3-B7D2-4DA6-9E86-96796CC2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87502-10BD-4EC9-8115-65DA1C1D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95CAC-5B22-4075-860E-4C8AAF9A5280}"/>
              </a:ext>
            </a:extLst>
          </p:cNvPr>
          <p:cNvSpPr txBox="1"/>
          <p:nvPr/>
        </p:nvSpPr>
        <p:spPr>
          <a:xfrm>
            <a:off x="3131840" y="5952093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with negative mask applied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999FB0-8824-4018-AC8B-52C64338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400"/>
            <a:ext cx="9144000" cy="41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38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26111-EC20-4528-8D85-05F180D7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59FB3-B7D2-4DA6-9E86-96796CC2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87502-10BD-4EC9-8115-65DA1C1D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95CAC-5B22-4075-860E-4C8AAF9A5280}"/>
              </a:ext>
            </a:extLst>
          </p:cNvPr>
          <p:cNvSpPr txBox="1"/>
          <p:nvPr/>
        </p:nvSpPr>
        <p:spPr>
          <a:xfrm>
            <a:off x="3131840" y="5952093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and </a:t>
            </a:r>
            <a:r>
              <a:rPr lang="en-US" dirty="0" err="1"/>
              <a:t>EMODnet</a:t>
            </a:r>
            <a:r>
              <a:rPr lang="en-US" dirty="0"/>
              <a:t> </a:t>
            </a:r>
            <a:r>
              <a:rPr lang="en-US" dirty="0" err="1"/>
              <a:t>rDTM</a:t>
            </a:r>
            <a:r>
              <a:rPr lang="en-US" dirty="0"/>
              <a:t> combined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803DB4-B3DB-4B8F-A372-1D06B1922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6891"/>
            <a:ext cx="9144000" cy="41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8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26111-EC20-4528-8D85-05F180D7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59FB3-B7D2-4DA6-9E86-96796CC2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87502-10BD-4EC9-8115-65DA1C1D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95CAC-5B22-4075-860E-4C8AAF9A5280}"/>
              </a:ext>
            </a:extLst>
          </p:cNvPr>
          <p:cNvSpPr txBox="1"/>
          <p:nvPr/>
        </p:nvSpPr>
        <p:spPr>
          <a:xfrm>
            <a:off x="3131840" y="5952093"/>
            <a:ext cx="522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Coastline set to 0 meters and combined with 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974E6-D3F9-4497-9B02-BAD24140E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1678"/>
            <a:ext cx="9144000" cy="41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64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26111-EC20-4528-8D85-05F180D7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59FB3-B7D2-4DA6-9E86-96796CC2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87502-10BD-4EC9-8115-65DA1C1D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95CAC-5B22-4075-860E-4C8AAF9A5280}"/>
              </a:ext>
            </a:extLst>
          </p:cNvPr>
          <p:cNvSpPr txBox="1"/>
          <p:nvPr/>
        </p:nvSpPr>
        <p:spPr>
          <a:xfrm>
            <a:off x="3131840" y="5952093"/>
            <a:ext cx="4630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resolution GEBCO added and buffered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9B14F-6290-4ED7-A02B-07E49E215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6023"/>
            <a:ext cx="9144000" cy="420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35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26111-EC20-4528-8D85-05F180D7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59FB3-B7D2-4DA6-9E86-96796CC2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87502-10BD-4EC9-8115-65DA1C1D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95CAC-5B22-4075-860E-4C8AAF9A5280}"/>
              </a:ext>
            </a:extLst>
          </p:cNvPr>
          <p:cNvSpPr txBox="1"/>
          <p:nvPr/>
        </p:nvSpPr>
        <p:spPr>
          <a:xfrm>
            <a:off x="3131840" y="5952093"/>
            <a:ext cx="206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Buffer interpolated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79408-DABD-44AD-8065-7FEF695E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698"/>
            <a:ext cx="9144000" cy="418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4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C44B9-5E6C-4DE5-AE98-013BCC89C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CB5E7-FD66-45AA-8B99-2A725579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F2BE4-D753-457F-9DEC-D604105DF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2FB97-5D32-4D04-B644-4B0929D80B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7894" y="1484784"/>
            <a:ext cx="3479165" cy="217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AB449B-7888-4626-8FCE-765CDC31BE6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39951" y="1484784"/>
            <a:ext cx="3505200" cy="2255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B035B-BC29-4D22-A5C9-4A9FD5603F8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68428" y="3965065"/>
            <a:ext cx="4196159" cy="2564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49D7-FDD5-4CE5-B46E-DE073342DC2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17500" y="3965065"/>
            <a:ext cx="4090670" cy="254127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E9E4A07D-E0BA-4D5A-8867-89484C18D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16" y="1000275"/>
            <a:ext cx="8307387" cy="447673"/>
          </a:xfrm>
        </p:spPr>
        <p:txBody>
          <a:bodyPr/>
          <a:lstStyle/>
          <a:p>
            <a:r>
              <a:rPr lang="en-US" dirty="0"/>
              <a:t>Difference without and with buffering</a:t>
            </a:r>
          </a:p>
        </p:txBody>
      </p:sp>
    </p:spTree>
    <p:extLst>
      <p:ext uri="{BB962C8B-B14F-4D97-AF65-F5344CB8AC3E}">
        <p14:creationId xmlns:p14="http://schemas.microsoft.com/office/powerpoint/2010/main" val="3353464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227B6-C762-4134-B80E-FDF9D5CB0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1176339"/>
            <a:ext cx="8307387" cy="668486"/>
          </a:xfrm>
        </p:spPr>
        <p:txBody>
          <a:bodyPr/>
          <a:lstStyle/>
          <a:p>
            <a:r>
              <a:rPr lang="en-US" dirty="0"/>
              <a:t>In numbers: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F73CF-2949-463A-8E2A-42AF86CFC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52" y="2232149"/>
            <a:ext cx="6197600" cy="3863975"/>
          </a:xfrm>
        </p:spPr>
        <p:txBody>
          <a:bodyPr/>
          <a:lstStyle/>
          <a:p>
            <a:r>
              <a:rPr lang="en-US" dirty="0"/>
              <a:t>GEBCO 2019 global grid</a:t>
            </a:r>
          </a:p>
          <a:p>
            <a:pPr lvl="1"/>
            <a:r>
              <a:rPr lang="en-US" dirty="0"/>
              <a:t>15 arc second resolution</a:t>
            </a:r>
          </a:p>
          <a:p>
            <a:pPr lvl="1"/>
            <a:r>
              <a:rPr lang="en-US" dirty="0"/>
              <a:t>2.7 Billion grid cells</a:t>
            </a:r>
          </a:p>
          <a:p>
            <a:r>
              <a:rPr lang="en-US" dirty="0" err="1"/>
              <a:t>EMODnet</a:t>
            </a:r>
            <a:r>
              <a:rPr lang="en-US" dirty="0"/>
              <a:t> 2018 release (Europe DTM)</a:t>
            </a:r>
          </a:p>
          <a:p>
            <a:pPr lvl="1"/>
            <a:r>
              <a:rPr lang="en-US" dirty="0"/>
              <a:t>3.75 arc seconds (1/16 arc minute)</a:t>
            </a:r>
          </a:p>
          <a:p>
            <a:pPr lvl="1"/>
            <a:r>
              <a:rPr lang="en-US" dirty="0"/>
              <a:t>5.4 Billion grid cells with 10 data bands each</a:t>
            </a:r>
          </a:p>
          <a:p>
            <a:r>
              <a:rPr lang="en-US" dirty="0" err="1"/>
              <a:t>EMODnet</a:t>
            </a:r>
            <a:r>
              <a:rPr lang="en-US" dirty="0"/>
              <a:t> World Base Layer release 1 (EBWB1)</a:t>
            </a:r>
          </a:p>
          <a:p>
            <a:pPr lvl="1"/>
            <a:r>
              <a:rPr lang="en-US" dirty="0"/>
              <a:t>3 arc seconds (with </a:t>
            </a:r>
            <a:r>
              <a:rPr lang="en-US" dirty="0" err="1"/>
              <a:t>upsampled</a:t>
            </a:r>
            <a:r>
              <a:rPr lang="en-US" dirty="0"/>
              <a:t> </a:t>
            </a:r>
            <a:r>
              <a:rPr lang="en-US" dirty="0" err="1"/>
              <a:t>EMODnet</a:t>
            </a:r>
            <a:r>
              <a:rPr lang="en-US" dirty="0"/>
              <a:t> Europe DTM)</a:t>
            </a:r>
          </a:p>
          <a:p>
            <a:pPr lvl="1"/>
            <a:r>
              <a:rPr lang="en-US" dirty="0"/>
              <a:t>90 Billion grid cells</a:t>
            </a:r>
          </a:p>
          <a:p>
            <a:pPr lvl="1"/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25000-7FB3-48F2-B831-E57E4675A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1C460-80EC-446F-8C30-25DDCE934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DFF8D-34B3-41D9-B2DC-E0710477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591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D78DEC-15A1-4427-B272-6A3BFCE03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73" y="1150538"/>
            <a:ext cx="8307387" cy="476225"/>
          </a:xfrm>
        </p:spPr>
        <p:txBody>
          <a:bodyPr/>
          <a:lstStyle/>
          <a:p>
            <a:r>
              <a:rPr lang="en-US" dirty="0"/>
              <a:t>Product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E2CBA-BF74-4AA1-AEA7-ABA1AD0B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542" y="1770792"/>
            <a:ext cx="8147417" cy="3863975"/>
          </a:xfrm>
        </p:spPr>
        <p:txBody>
          <a:bodyPr/>
          <a:lstStyle/>
          <a:p>
            <a:r>
              <a:rPr lang="en-US" dirty="0"/>
              <a:t>All processing steps so far are performed on the data itself. At this stage, no other products have been created</a:t>
            </a:r>
          </a:p>
          <a:p>
            <a:r>
              <a:rPr lang="en-US" dirty="0"/>
              <a:t>Products (created by GGSgc and </a:t>
            </a:r>
            <a:r>
              <a:rPr lang="en-US" dirty="0" err="1"/>
              <a:t>Deltares</a:t>
            </a:r>
            <a:r>
              <a:rPr lang="en-US" dirty="0"/>
              <a:t>) include:</a:t>
            </a:r>
          </a:p>
          <a:p>
            <a:pPr lvl="1"/>
            <a:r>
              <a:rPr lang="en-US" dirty="0"/>
              <a:t>Source reference polygons</a:t>
            </a:r>
          </a:p>
          <a:p>
            <a:pPr lvl="1"/>
            <a:r>
              <a:rPr lang="en-US" dirty="0"/>
              <a:t>Depth contours</a:t>
            </a:r>
          </a:p>
          <a:p>
            <a:pPr lvl="1"/>
            <a:r>
              <a:rPr lang="en-US" dirty="0"/>
              <a:t>3 RGB tile sets in different </a:t>
            </a:r>
            <a:r>
              <a:rPr lang="en-US" dirty="0" err="1"/>
              <a:t>colour</a:t>
            </a:r>
            <a:r>
              <a:rPr lang="en-US" dirty="0"/>
              <a:t> schemes at 0.00069 arc degree (appr 1/24 arc minute) with </a:t>
            </a:r>
            <a:r>
              <a:rPr lang="en-US" dirty="0" err="1"/>
              <a:t>hillshading</a:t>
            </a:r>
            <a:endParaRPr lang="en-US" dirty="0"/>
          </a:p>
          <a:p>
            <a:pPr lvl="1"/>
            <a:r>
              <a:rPr lang="en-US" dirty="0"/>
              <a:t>High resolution data sets (resolution &lt; 1/16 arc minute) including an polygon index map and RGB images at native resolution</a:t>
            </a:r>
          </a:p>
          <a:p>
            <a:pPr lvl="1"/>
            <a:r>
              <a:rPr lang="en-US" dirty="0"/>
              <a:t>64 data tiles in 8 different formats</a:t>
            </a:r>
          </a:p>
          <a:p>
            <a:pPr lvl="1"/>
            <a:r>
              <a:rPr lang="en-US" dirty="0"/>
              <a:t>3 sets of coastlines for different tidal levels based on satellite imagery</a:t>
            </a:r>
          </a:p>
          <a:p>
            <a:pPr lvl="1"/>
            <a:r>
              <a:rPr lang="en-US" dirty="0"/>
              <a:t>World </a:t>
            </a:r>
            <a:r>
              <a:rPr lang="en-US" dirty="0" err="1"/>
              <a:t>baselayer</a:t>
            </a:r>
            <a:r>
              <a:rPr lang="en-US" dirty="0"/>
              <a:t> RGB tiles rendered in 4 map projections at 0.00069 arc degree resolution with </a:t>
            </a:r>
            <a:r>
              <a:rPr lang="en-US" dirty="0" err="1"/>
              <a:t>hillshading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A9E06-C39C-4DA5-BFB1-AF37EB251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7C47C-F48D-41ED-9FCC-4DD2CD477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E2501-45AC-475A-9483-8FB361C4C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694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B765-A69E-410E-95B6-D59EB239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88" y="997449"/>
            <a:ext cx="8307387" cy="524470"/>
          </a:xfrm>
        </p:spPr>
        <p:txBody>
          <a:bodyPr/>
          <a:lstStyle/>
          <a:p>
            <a:r>
              <a:rPr lang="en-US" dirty="0"/>
              <a:t>Preparation for visualization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52AC3-0DE2-4505-8052-DDDC32E2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D9284-4CE0-416F-9968-A76A0C62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862D1-3EAD-4F97-8A40-8CA199C6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7" name="Chevron 3">
            <a:extLst>
              <a:ext uri="{FF2B5EF4-FFF2-40B4-BE49-F238E27FC236}">
                <a16:creationId xmlns:a16="http://schemas.microsoft.com/office/drawing/2014/main" id="{190A0486-8DAE-4E20-B332-6636CCFB5379}"/>
              </a:ext>
            </a:extLst>
          </p:cNvPr>
          <p:cNvSpPr/>
          <p:nvPr/>
        </p:nvSpPr>
        <p:spPr>
          <a:xfrm>
            <a:off x="851049" y="1951086"/>
            <a:ext cx="1944216" cy="10081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bg1"/>
                </a:solidFill>
              </a:rPr>
              <a:t>32 bit </a:t>
            </a:r>
            <a:r>
              <a:rPr lang="nl-NL" sz="1400" dirty="0" err="1">
                <a:solidFill>
                  <a:schemeClr val="bg1"/>
                </a:solidFill>
              </a:rPr>
              <a:t>geotiffs</a:t>
            </a: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8" name="Chevron 4">
            <a:extLst>
              <a:ext uri="{FF2B5EF4-FFF2-40B4-BE49-F238E27FC236}">
                <a16:creationId xmlns:a16="http://schemas.microsoft.com/office/drawing/2014/main" id="{050DE9BD-ADB3-470E-8FAA-E6B9EF57AE36}"/>
              </a:ext>
            </a:extLst>
          </p:cNvPr>
          <p:cNvSpPr/>
          <p:nvPr/>
        </p:nvSpPr>
        <p:spPr>
          <a:xfrm>
            <a:off x="2603295" y="1951086"/>
            <a:ext cx="2142213" cy="10081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bg1"/>
                </a:solidFill>
              </a:rPr>
              <a:t>Post-Processing / </a:t>
            </a:r>
            <a:r>
              <a:rPr lang="nl-NL" sz="1400" dirty="0" err="1">
                <a:solidFill>
                  <a:schemeClr val="bg1"/>
                </a:solidFill>
              </a:rPr>
              <a:t>Tiling</a:t>
            </a:r>
            <a:r>
              <a:rPr lang="nl-NL" sz="1400" dirty="0">
                <a:solidFill>
                  <a:schemeClr val="bg1"/>
                </a:solidFill>
              </a:rPr>
              <a:t> data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E9452863-2030-48E9-A9AD-279FB82EB018}"/>
              </a:ext>
            </a:extLst>
          </p:cNvPr>
          <p:cNvSpPr/>
          <p:nvPr/>
        </p:nvSpPr>
        <p:spPr>
          <a:xfrm>
            <a:off x="7002030" y="1916832"/>
            <a:ext cx="936104" cy="11521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PostGIS</a:t>
            </a:r>
            <a:endParaRPr lang="nl-NL" dirty="0"/>
          </a:p>
        </p:txBody>
      </p:sp>
      <p:sp>
        <p:nvSpPr>
          <p:cNvPr id="10" name="Chevron 6">
            <a:extLst>
              <a:ext uri="{FF2B5EF4-FFF2-40B4-BE49-F238E27FC236}">
                <a16:creationId xmlns:a16="http://schemas.microsoft.com/office/drawing/2014/main" id="{FE7C8898-7E8E-4F42-AF41-F75EE1588E96}"/>
              </a:ext>
            </a:extLst>
          </p:cNvPr>
          <p:cNvSpPr/>
          <p:nvPr/>
        </p:nvSpPr>
        <p:spPr>
          <a:xfrm>
            <a:off x="4457477" y="1958731"/>
            <a:ext cx="1944216" cy="10081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err="1">
                <a:solidFill>
                  <a:schemeClr val="bg1"/>
                </a:solidFill>
              </a:rPr>
              <a:t>Indexing</a:t>
            </a:r>
            <a:r>
              <a:rPr lang="nl-NL" sz="1400" dirty="0">
                <a:solidFill>
                  <a:schemeClr val="bg1"/>
                </a:solidFill>
              </a:rPr>
              <a:t> data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AD2A0-D9FD-40B9-8406-F2DFF41BCE1F}"/>
              </a:ext>
            </a:extLst>
          </p:cNvPr>
          <p:cNvSpPr txBox="1"/>
          <p:nvPr/>
        </p:nvSpPr>
        <p:spPr>
          <a:xfrm>
            <a:off x="912962" y="310087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Processing of </a:t>
            </a:r>
            <a:r>
              <a:rPr lang="nl-NL" dirty="0" err="1"/>
              <a:t>depth</a:t>
            </a:r>
            <a:r>
              <a:rPr lang="nl-NL" dirty="0"/>
              <a:t> data</a:t>
            </a:r>
          </a:p>
        </p:txBody>
      </p:sp>
      <p:sp>
        <p:nvSpPr>
          <p:cNvPr id="28" name="Chevron 3">
            <a:extLst>
              <a:ext uri="{FF2B5EF4-FFF2-40B4-BE49-F238E27FC236}">
                <a16:creationId xmlns:a16="http://schemas.microsoft.com/office/drawing/2014/main" id="{D763EAC5-F447-4381-9A6F-220E9CAC48A6}"/>
              </a:ext>
            </a:extLst>
          </p:cNvPr>
          <p:cNvSpPr/>
          <p:nvPr/>
        </p:nvSpPr>
        <p:spPr>
          <a:xfrm>
            <a:off x="857077" y="4042956"/>
            <a:ext cx="1944216" cy="10081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bg1"/>
                </a:solidFill>
              </a:rPr>
              <a:t>RGBA </a:t>
            </a:r>
            <a:r>
              <a:rPr lang="nl-NL" sz="1400" dirty="0" err="1">
                <a:solidFill>
                  <a:schemeClr val="bg1"/>
                </a:solidFill>
              </a:rPr>
              <a:t>GeoTiffs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400" dirty="0" err="1">
                <a:solidFill>
                  <a:schemeClr val="bg1"/>
                </a:solidFill>
              </a:rPr>
              <a:t>Tileset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Chevron 4">
            <a:extLst>
              <a:ext uri="{FF2B5EF4-FFF2-40B4-BE49-F238E27FC236}">
                <a16:creationId xmlns:a16="http://schemas.microsoft.com/office/drawing/2014/main" id="{C75BC449-18B8-41A3-9758-490781761439}"/>
              </a:ext>
            </a:extLst>
          </p:cNvPr>
          <p:cNvSpPr/>
          <p:nvPr/>
        </p:nvSpPr>
        <p:spPr>
          <a:xfrm>
            <a:off x="2801293" y="4030596"/>
            <a:ext cx="1944216" cy="10081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Processing </a:t>
            </a:r>
            <a:r>
              <a:rPr lang="nl-NL" sz="1000" dirty="0" err="1">
                <a:solidFill>
                  <a:schemeClr val="bg1"/>
                </a:solidFill>
              </a:rPr>
              <a:t>and</a:t>
            </a:r>
            <a:r>
              <a:rPr lang="nl-NL" sz="1000" dirty="0">
                <a:solidFill>
                  <a:schemeClr val="bg1"/>
                </a:solidFill>
              </a:rPr>
              <a:t> </a:t>
            </a:r>
            <a:r>
              <a:rPr lang="nl-NL" sz="1000" dirty="0" err="1">
                <a:solidFill>
                  <a:schemeClr val="bg1"/>
                </a:solidFill>
              </a:rPr>
              <a:t>converting</a:t>
            </a:r>
            <a:r>
              <a:rPr lang="nl-NL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affected</a:t>
            </a:r>
            <a:r>
              <a:rPr lang="nl-NL" sz="1000" dirty="0">
                <a:solidFill>
                  <a:schemeClr val="bg1"/>
                </a:solidFill>
              </a:rPr>
              <a:t> images</a:t>
            </a:r>
          </a:p>
        </p:txBody>
      </p:sp>
      <p:sp>
        <p:nvSpPr>
          <p:cNvPr id="30" name="Flowchart: Magnetic Disk 29">
            <a:extLst>
              <a:ext uri="{FF2B5EF4-FFF2-40B4-BE49-F238E27FC236}">
                <a16:creationId xmlns:a16="http://schemas.microsoft.com/office/drawing/2014/main" id="{D04408D5-BA4E-4B8B-BC7D-7323D7B7E5AE}"/>
              </a:ext>
            </a:extLst>
          </p:cNvPr>
          <p:cNvSpPr/>
          <p:nvPr/>
        </p:nvSpPr>
        <p:spPr>
          <a:xfrm>
            <a:off x="7002030" y="3849467"/>
            <a:ext cx="936104" cy="11521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SSD Storage</a:t>
            </a:r>
          </a:p>
        </p:txBody>
      </p:sp>
      <p:sp>
        <p:nvSpPr>
          <p:cNvPr id="31" name="Chevron 6">
            <a:extLst>
              <a:ext uri="{FF2B5EF4-FFF2-40B4-BE49-F238E27FC236}">
                <a16:creationId xmlns:a16="http://schemas.microsoft.com/office/drawing/2014/main" id="{BA0A6580-281D-412D-9166-F8E6F45F6215}"/>
              </a:ext>
            </a:extLst>
          </p:cNvPr>
          <p:cNvSpPr/>
          <p:nvPr/>
        </p:nvSpPr>
        <p:spPr>
          <a:xfrm>
            <a:off x="4745509" y="4012728"/>
            <a:ext cx="1944216" cy="100811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Generating WMTS </a:t>
            </a:r>
            <a:r>
              <a:rPr lang="nl-NL" sz="1200" dirty="0" err="1">
                <a:solidFill>
                  <a:schemeClr val="bg1"/>
                </a:solidFill>
              </a:rPr>
              <a:t>pyramid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6D93FF-4217-44CA-9A46-4C5691AB143A}"/>
              </a:ext>
            </a:extLst>
          </p:cNvPr>
          <p:cNvSpPr txBox="1"/>
          <p:nvPr/>
        </p:nvSpPr>
        <p:spPr>
          <a:xfrm>
            <a:off x="811738" y="5265209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Processing of image 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0DA4E0-D97A-4B03-9C1A-3FB9D8FBFD44}"/>
              </a:ext>
            </a:extLst>
          </p:cNvPr>
          <p:cNvSpPr txBox="1"/>
          <p:nvPr/>
        </p:nvSpPr>
        <p:spPr>
          <a:xfrm>
            <a:off x="5937329" y="3129387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Highly</a:t>
            </a:r>
            <a:r>
              <a:rPr lang="nl-NL" dirty="0"/>
              <a:t> </a:t>
            </a:r>
            <a:r>
              <a:rPr lang="nl-NL" dirty="0" err="1"/>
              <a:t>optimized</a:t>
            </a:r>
            <a:r>
              <a:rPr lang="nl-NL" dirty="0"/>
              <a:t> schema</a:t>
            </a:r>
          </a:p>
        </p:txBody>
      </p:sp>
      <p:pic>
        <p:nvPicPr>
          <p:cNvPr id="36" name="Picture 2" descr="https://pdok-ngr.readthedocs.io/_images/tile-pyramid.png">
            <a:extLst>
              <a:ext uri="{FF2B5EF4-FFF2-40B4-BE49-F238E27FC236}">
                <a16:creationId xmlns:a16="http://schemas.microsoft.com/office/drawing/2014/main" id="{922FD104-F910-4872-A18C-30BBB38BC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834" y="4676428"/>
            <a:ext cx="2043070" cy="211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998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71143-0D60-4584-B485-760718DD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C0E6D-1238-49C0-A03B-C0A4E0449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err="1"/>
              <a:t>EMODnet</a:t>
            </a:r>
            <a:r>
              <a:rPr lang="en-US" altLang="en-US" dirty="0"/>
              <a:t> Bathymetry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F816F-3836-4AF0-BA81-8686788D7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2</a:t>
            </a:fld>
            <a:endParaRPr lang="en-US" alt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FAA429D-94F1-491C-A33D-D860B90B0C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448513"/>
              </p:ext>
            </p:extLst>
          </p:nvPr>
        </p:nvGraphicFramePr>
        <p:xfrm>
          <a:off x="821556" y="983092"/>
          <a:ext cx="7710884" cy="5552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CorelDRAW" r:id="rId3" imgW="11506980" imgH="8285033" progId="CorelDraw.Graphic.17">
                  <p:embed/>
                </p:oleObj>
              </mc:Choice>
              <mc:Fallback>
                <p:oleObj name="CorelDRAW" r:id="rId3" imgW="11506980" imgH="8285033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1556" y="983092"/>
                        <a:ext cx="7710884" cy="5552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9578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B8F6-F2BA-4FDF-B541-931184FAF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1176339"/>
            <a:ext cx="8307387" cy="524470"/>
          </a:xfrm>
        </p:spPr>
        <p:txBody>
          <a:bodyPr/>
          <a:lstStyle/>
          <a:p>
            <a:r>
              <a:rPr lang="en-US" dirty="0"/>
              <a:t>Services and API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E3D10-80B8-42B0-8D81-56737E0BB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D3072-D24A-4370-8A1A-B0443B55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90CB7-F741-4EBB-9E94-5BB7213A6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43E1BF81-88A7-447C-91AF-D722F02F89EA}"/>
              </a:ext>
            </a:extLst>
          </p:cNvPr>
          <p:cNvSpPr/>
          <p:nvPr/>
        </p:nvSpPr>
        <p:spPr>
          <a:xfrm>
            <a:off x="971600" y="4221088"/>
            <a:ext cx="936104" cy="11521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PostGIS</a:t>
            </a:r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F0F59-2745-4CF4-949F-AFBF7DDD524D}"/>
              </a:ext>
            </a:extLst>
          </p:cNvPr>
          <p:cNvSpPr/>
          <p:nvPr/>
        </p:nvSpPr>
        <p:spPr>
          <a:xfrm>
            <a:off x="179512" y="3068960"/>
            <a:ext cx="252028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rest.emodnet-bathymetry.eu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2A0B9B-3552-48A5-AF01-1F2F30207AF5}"/>
              </a:ext>
            </a:extLst>
          </p:cNvPr>
          <p:cNvCxnSpPr>
            <a:endCxn id="7" idx="1"/>
          </p:cNvCxnSpPr>
          <p:nvPr/>
        </p:nvCxnSpPr>
        <p:spPr>
          <a:xfrm>
            <a:off x="1439652" y="3573016"/>
            <a:ext cx="0" cy="648072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E22D6C5-39F7-4E2F-92B4-8A8B4A536A58}"/>
              </a:ext>
            </a:extLst>
          </p:cNvPr>
          <p:cNvSpPr/>
          <p:nvPr/>
        </p:nvSpPr>
        <p:spPr>
          <a:xfrm>
            <a:off x="2987824" y="3068960"/>
            <a:ext cx="252028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ows.emodnet-bathymetry.eu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C23379CF-36FC-4CA4-AA66-7175349126AF}"/>
              </a:ext>
            </a:extLst>
          </p:cNvPr>
          <p:cNvSpPr/>
          <p:nvPr/>
        </p:nvSpPr>
        <p:spPr>
          <a:xfrm>
            <a:off x="2987824" y="4293096"/>
            <a:ext cx="936104" cy="11521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PostGIS</a:t>
            </a:r>
            <a:endParaRPr lang="nl-NL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B3E5A4-1C22-4C0B-9836-0D579C550CBB}"/>
              </a:ext>
            </a:extLst>
          </p:cNvPr>
          <p:cNvCxnSpPr>
            <a:stCxn id="10" idx="2"/>
            <a:endCxn id="11" idx="1"/>
          </p:cNvCxnSpPr>
          <p:nvPr/>
        </p:nvCxnSpPr>
        <p:spPr>
          <a:xfrm flipH="1">
            <a:off x="3455876" y="3573016"/>
            <a:ext cx="792088" cy="720080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4A61FD-73EC-40F9-A01D-5BEEF4F190C7}"/>
              </a:ext>
            </a:extLst>
          </p:cNvPr>
          <p:cNvSpPr/>
          <p:nvPr/>
        </p:nvSpPr>
        <p:spPr>
          <a:xfrm>
            <a:off x="6156176" y="3068960"/>
            <a:ext cx="252028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tiles.emodnet-bathymetry.eu</a:t>
            </a:r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DB2B8959-478F-4283-BCAC-8698E9CEB9C7}"/>
              </a:ext>
            </a:extLst>
          </p:cNvPr>
          <p:cNvSpPr/>
          <p:nvPr/>
        </p:nvSpPr>
        <p:spPr>
          <a:xfrm>
            <a:off x="6876256" y="4221088"/>
            <a:ext cx="936104" cy="11521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SSD Storage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B26289-CA2B-4865-B9A5-204FD3FA3D4D}"/>
              </a:ext>
            </a:extLst>
          </p:cNvPr>
          <p:cNvCxnSpPr>
            <a:endCxn id="14" idx="1"/>
          </p:cNvCxnSpPr>
          <p:nvPr/>
        </p:nvCxnSpPr>
        <p:spPr>
          <a:xfrm>
            <a:off x="7344308" y="3573016"/>
            <a:ext cx="0" cy="648072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D3FDF26A-5F09-4306-B912-81A203E35F4C}"/>
              </a:ext>
            </a:extLst>
          </p:cNvPr>
          <p:cNvSpPr/>
          <p:nvPr/>
        </p:nvSpPr>
        <p:spPr>
          <a:xfrm>
            <a:off x="6732240" y="2060848"/>
            <a:ext cx="1368152" cy="6480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WMTS</a:t>
            </a:r>
          </a:p>
        </p:txBody>
      </p:sp>
      <p:sp>
        <p:nvSpPr>
          <p:cNvPr id="17" name="Rounded Rectangle 25">
            <a:extLst>
              <a:ext uri="{FF2B5EF4-FFF2-40B4-BE49-F238E27FC236}">
                <a16:creationId xmlns:a16="http://schemas.microsoft.com/office/drawing/2014/main" id="{BD4F5F2B-5C0B-491D-A0D9-8ECF8B992BD0}"/>
              </a:ext>
            </a:extLst>
          </p:cNvPr>
          <p:cNvSpPr/>
          <p:nvPr/>
        </p:nvSpPr>
        <p:spPr>
          <a:xfrm>
            <a:off x="3563888" y="2060848"/>
            <a:ext cx="1368152" cy="6480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WMS - WFS</a:t>
            </a:r>
          </a:p>
          <a:p>
            <a:pPr algn="ctr"/>
            <a:r>
              <a:rPr lang="nl-NL" dirty="0"/>
              <a:t>WCS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3A24EFBF-5DAA-44D2-B833-9545281AF222}"/>
              </a:ext>
            </a:extLst>
          </p:cNvPr>
          <p:cNvSpPr/>
          <p:nvPr/>
        </p:nvSpPr>
        <p:spPr>
          <a:xfrm>
            <a:off x="539552" y="2038132"/>
            <a:ext cx="1368152" cy="6480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REST – </a:t>
            </a:r>
            <a:r>
              <a:rPr lang="nl-NL" dirty="0" err="1"/>
              <a:t>depth</a:t>
            </a:r>
            <a:r>
              <a:rPr lang="nl-NL" dirty="0"/>
              <a:t> info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2593B7-B1A1-4039-B129-58B62AC3B468}"/>
              </a:ext>
            </a:extLst>
          </p:cNvPr>
          <p:cNvSpPr/>
          <p:nvPr/>
        </p:nvSpPr>
        <p:spPr>
          <a:xfrm>
            <a:off x="6336196" y="5589240"/>
            <a:ext cx="1836204" cy="7869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Pre </a:t>
            </a:r>
            <a:r>
              <a:rPr lang="nl-NL" dirty="0" err="1"/>
              <a:t>rendered</a:t>
            </a:r>
            <a:r>
              <a:rPr lang="nl-NL" dirty="0"/>
              <a:t> raster </a:t>
            </a:r>
            <a:r>
              <a:rPr lang="nl-NL" dirty="0" err="1"/>
              <a:t>imagerydata</a:t>
            </a:r>
            <a:r>
              <a:rPr lang="nl-NL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CD0942-F91E-486E-85A8-3551675B3D3D}"/>
              </a:ext>
            </a:extLst>
          </p:cNvPr>
          <p:cNvSpPr/>
          <p:nvPr/>
        </p:nvSpPr>
        <p:spPr>
          <a:xfrm>
            <a:off x="2783801" y="5661248"/>
            <a:ext cx="1344149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Vector data</a:t>
            </a:r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7D0D9558-BE3D-4F5B-8799-8F252AA51D57}"/>
              </a:ext>
            </a:extLst>
          </p:cNvPr>
          <p:cNvSpPr/>
          <p:nvPr/>
        </p:nvSpPr>
        <p:spPr>
          <a:xfrm>
            <a:off x="4572000" y="4258574"/>
            <a:ext cx="936104" cy="11521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SSD Storage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D86FB7-9DEB-453C-AD6D-B7DF5FE88826}"/>
              </a:ext>
            </a:extLst>
          </p:cNvPr>
          <p:cNvCxnSpPr>
            <a:stCxn id="10" idx="2"/>
            <a:endCxn id="21" idx="1"/>
          </p:cNvCxnSpPr>
          <p:nvPr/>
        </p:nvCxnSpPr>
        <p:spPr>
          <a:xfrm>
            <a:off x="4247964" y="3573016"/>
            <a:ext cx="792088" cy="685558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C90FD48-E4B3-4FD7-9798-99056A6A0FEF}"/>
              </a:ext>
            </a:extLst>
          </p:cNvPr>
          <p:cNvSpPr/>
          <p:nvPr/>
        </p:nvSpPr>
        <p:spPr>
          <a:xfrm>
            <a:off x="4546734" y="5661248"/>
            <a:ext cx="1344149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Raster data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0D4-0EB7-404B-9E06-17E3A8A57CE2}"/>
              </a:ext>
            </a:extLst>
          </p:cNvPr>
          <p:cNvSpPr/>
          <p:nvPr/>
        </p:nvSpPr>
        <p:spPr>
          <a:xfrm>
            <a:off x="767577" y="5661248"/>
            <a:ext cx="1344149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Raster data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35D7EB-5263-49D0-90D1-E1FCE335E162}"/>
              </a:ext>
            </a:extLst>
          </p:cNvPr>
          <p:cNvSpPr txBox="1"/>
          <p:nvPr/>
        </p:nvSpPr>
        <p:spPr>
          <a:xfrm>
            <a:off x="4372099" y="1007396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https://portal.emodnet-bathymetry.eu/services/services.html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673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B3591-9CD4-46C0-8BA8-8C0BF2B6B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1176339"/>
            <a:ext cx="8307387" cy="524470"/>
          </a:xfrm>
        </p:spPr>
        <p:txBody>
          <a:bodyPr/>
          <a:lstStyle/>
          <a:p>
            <a:r>
              <a:rPr lang="en-US" dirty="0"/>
              <a:t>Depth retrieval services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639E1-10B0-4041-BA97-BD02F6E12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A37A-0111-4FCC-9C76-675DD4165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7AF9A-9AB4-4CB2-AA46-ECC8B65E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72E116-A6BF-4415-8F46-A095FDB9D97C}"/>
              </a:ext>
            </a:extLst>
          </p:cNvPr>
          <p:cNvSpPr/>
          <p:nvPr/>
        </p:nvSpPr>
        <p:spPr>
          <a:xfrm>
            <a:off x="932452" y="5379437"/>
            <a:ext cx="33843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 Single </a:t>
            </a:r>
            <a:r>
              <a:rPr lang="nl-NL" dirty="0" err="1"/>
              <a:t>depth</a:t>
            </a:r>
            <a:r>
              <a:rPr lang="nl-NL" dirty="0"/>
              <a:t> </a:t>
            </a:r>
            <a:r>
              <a:rPr lang="nl-NL" dirty="0" err="1"/>
              <a:t>attribute</a:t>
            </a:r>
            <a:r>
              <a:rPr lang="nl-NL" dirty="0"/>
              <a:t> (</a:t>
            </a:r>
            <a:r>
              <a:rPr lang="nl-NL" dirty="0" err="1"/>
              <a:t>mean</a:t>
            </a:r>
            <a:r>
              <a:rPr lang="nl-NL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C71051-B00D-409C-B4C7-B701A8375B08}"/>
              </a:ext>
            </a:extLst>
          </p:cNvPr>
          <p:cNvSpPr/>
          <p:nvPr/>
        </p:nvSpPr>
        <p:spPr>
          <a:xfrm>
            <a:off x="4964900" y="5307428"/>
            <a:ext cx="3384376" cy="101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Multiple </a:t>
            </a:r>
            <a:r>
              <a:rPr lang="nl-NL" dirty="0" err="1"/>
              <a:t>depth</a:t>
            </a:r>
            <a:r>
              <a:rPr lang="nl-NL" dirty="0"/>
              <a:t> </a:t>
            </a:r>
            <a:r>
              <a:rPr lang="nl-NL" dirty="0" err="1"/>
              <a:t>attributes</a:t>
            </a:r>
            <a:r>
              <a:rPr lang="nl-NL" dirty="0"/>
              <a:t> (</a:t>
            </a:r>
            <a:r>
              <a:rPr lang="nl-NL" dirty="0" err="1"/>
              <a:t>mean</a:t>
            </a:r>
            <a:r>
              <a:rPr lang="nl-NL" dirty="0"/>
              <a:t>, </a:t>
            </a:r>
            <a:r>
              <a:rPr lang="nl-NL" dirty="0" err="1"/>
              <a:t>avg</a:t>
            </a:r>
            <a:r>
              <a:rPr lang="nl-NL" dirty="0"/>
              <a:t>, min, max)</a:t>
            </a:r>
          </a:p>
          <a:p>
            <a:pPr algn="ctr"/>
            <a:r>
              <a:rPr lang="nl-NL" dirty="0"/>
              <a:t>Links </a:t>
            </a:r>
            <a:r>
              <a:rPr lang="nl-NL" dirty="0" err="1"/>
              <a:t>grid</a:t>
            </a:r>
            <a:r>
              <a:rPr lang="nl-NL" dirty="0"/>
              <a:t> </a:t>
            </a:r>
            <a:r>
              <a:rPr lang="nl-NL" dirty="0" err="1"/>
              <a:t>cell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source metadata (source </a:t>
            </a:r>
            <a:r>
              <a:rPr lang="nl-NL" dirty="0" err="1"/>
              <a:t>references</a:t>
            </a:r>
            <a:r>
              <a:rPr lang="nl-NL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734561-DA75-438F-9D76-374E9F01DF12}"/>
              </a:ext>
            </a:extLst>
          </p:cNvPr>
          <p:cNvSpPr txBox="1"/>
          <p:nvPr/>
        </p:nvSpPr>
        <p:spPr>
          <a:xfrm>
            <a:off x="1328496" y="183841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WMS </a:t>
            </a:r>
            <a:r>
              <a:rPr lang="nl-NL" dirty="0" err="1"/>
              <a:t>GetFeatureInfo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993C9-16BA-4E76-A6DA-43D855FD94B6}"/>
              </a:ext>
            </a:extLst>
          </p:cNvPr>
          <p:cNvSpPr txBox="1"/>
          <p:nvPr/>
        </p:nvSpPr>
        <p:spPr>
          <a:xfrm>
            <a:off x="5396948" y="1838413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Bathymetry</a:t>
            </a:r>
            <a:r>
              <a:rPr lang="nl-NL" dirty="0"/>
              <a:t> REST API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A70C2-EA93-405B-9D69-0F0C52E30234}"/>
              </a:ext>
            </a:extLst>
          </p:cNvPr>
          <p:cNvSpPr/>
          <p:nvPr/>
        </p:nvSpPr>
        <p:spPr>
          <a:xfrm>
            <a:off x="5036908" y="2499117"/>
            <a:ext cx="3168352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000" dirty="0"/>
              <a:t>{  </a:t>
            </a:r>
          </a:p>
          <a:p>
            <a:r>
              <a:rPr lang="nl-NL" sz="1000" dirty="0"/>
              <a:t>"min": 105,  </a:t>
            </a:r>
          </a:p>
          <a:p>
            <a:r>
              <a:rPr lang="nl-NL" sz="1000" dirty="0"/>
              <a:t>"max": 105,  </a:t>
            </a:r>
          </a:p>
          <a:p>
            <a:r>
              <a:rPr lang="nl-NL" sz="1000" dirty="0"/>
              <a:t>"</a:t>
            </a:r>
            <a:r>
              <a:rPr lang="nl-NL" sz="1000" dirty="0" err="1"/>
              <a:t>avg</a:t>
            </a:r>
            <a:r>
              <a:rPr lang="nl-NL" sz="1000" dirty="0"/>
              <a:t>": 105,  </a:t>
            </a:r>
          </a:p>
          <a:p>
            <a:r>
              <a:rPr lang="nl-NL" sz="1000" dirty="0"/>
              <a:t>"</a:t>
            </a:r>
            <a:r>
              <a:rPr lang="nl-NL" sz="1000" dirty="0" err="1"/>
              <a:t>elementarySurfaces</a:t>
            </a:r>
            <a:r>
              <a:rPr lang="nl-NL" sz="1000" dirty="0"/>
              <a:t>": 1,  </a:t>
            </a:r>
          </a:p>
          <a:p>
            <a:r>
              <a:rPr lang="nl-NL" sz="1000" dirty="0"/>
              <a:t>"</a:t>
            </a:r>
            <a:r>
              <a:rPr lang="nl-NL" sz="1000" dirty="0" err="1"/>
              <a:t>smoothed</a:t>
            </a:r>
            <a:r>
              <a:rPr lang="nl-NL" sz="1000" dirty="0"/>
              <a:t>": 104.46,  </a:t>
            </a:r>
          </a:p>
          <a:p>
            <a:r>
              <a:rPr lang="nl-NL" sz="1000" dirty="0"/>
              <a:t>"</a:t>
            </a:r>
            <a:r>
              <a:rPr lang="nl-NL" sz="1000" dirty="0" err="1"/>
              <a:t>smoothedOffset</a:t>
            </a:r>
            <a:r>
              <a:rPr lang="nl-NL" sz="1000" dirty="0"/>
              <a:t>": 0.5400000000000063,  </a:t>
            </a:r>
          </a:p>
          <a:p>
            <a:r>
              <a:rPr lang="nl-NL" sz="1000" dirty="0"/>
              <a:t>"</a:t>
            </a:r>
            <a:r>
              <a:rPr lang="nl-NL" sz="1000" dirty="0" err="1"/>
              <a:t>reference</a:t>
            </a:r>
            <a:r>
              <a:rPr lang="nl-NL" sz="1000" dirty="0"/>
              <a:t>": {    </a:t>
            </a:r>
          </a:p>
          <a:p>
            <a:r>
              <a:rPr lang="nl-NL" sz="1000" dirty="0"/>
              <a:t>    "</a:t>
            </a:r>
            <a:r>
              <a:rPr lang="nl-NL" sz="1000" dirty="0" err="1"/>
              <a:t>organisation_id</a:t>
            </a:r>
            <a:r>
              <a:rPr lang="nl-NL" sz="1000" dirty="0"/>
              <a:t>": 540,   </a:t>
            </a:r>
          </a:p>
          <a:p>
            <a:r>
              <a:rPr lang="nl-NL" sz="1000" dirty="0"/>
              <a:t>    "</a:t>
            </a:r>
            <a:r>
              <a:rPr lang="nl-NL" sz="1000" dirty="0" err="1"/>
              <a:t>identifier</a:t>
            </a:r>
            <a:r>
              <a:rPr lang="nl-NL" sz="1000" dirty="0"/>
              <a:t>": "S201108200-5",   </a:t>
            </a:r>
          </a:p>
          <a:p>
            <a:r>
              <a:rPr lang="nl-NL" sz="1000" dirty="0"/>
              <a:t>     "type": "CDI" </a:t>
            </a:r>
          </a:p>
          <a:p>
            <a:r>
              <a:rPr lang="nl-NL" sz="1000" dirty="0"/>
              <a:t> }</a:t>
            </a:r>
          </a:p>
          <a:p>
            <a:r>
              <a:rPr lang="nl-NL" sz="1000" dirty="0"/>
              <a:t>}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5C9D05-D6B2-4841-A11D-6FBCFCB3EA6C}"/>
              </a:ext>
            </a:extLst>
          </p:cNvPr>
          <p:cNvSpPr/>
          <p:nvPr/>
        </p:nvSpPr>
        <p:spPr>
          <a:xfrm>
            <a:off x="1040464" y="2651517"/>
            <a:ext cx="3168352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000" dirty="0"/>
              <a:t>{ </a:t>
            </a:r>
          </a:p>
          <a:p>
            <a:r>
              <a:rPr lang="nl-NL" sz="1000" dirty="0"/>
              <a:t> "type": "</a:t>
            </a:r>
            <a:r>
              <a:rPr lang="nl-NL" sz="1000" dirty="0" err="1"/>
              <a:t>FeatureCollection</a:t>
            </a:r>
            <a:r>
              <a:rPr lang="nl-NL" sz="1000" dirty="0"/>
              <a:t>",  </a:t>
            </a:r>
          </a:p>
          <a:p>
            <a:r>
              <a:rPr lang="nl-NL" sz="1000" dirty="0"/>
              <a:t>"features": [    </a:t>
            </a:r>
          </a:p>
          <a:p>
            <a:r>
              <a:rPr lang="nl-NL" sz="1000" dirty="0"/>
              <a:t>{      "type": "Feature",      </a:t>
            </a:r>
          </a:p>
          <a:p>
            <a:r>
              <a:rPr lang="nl-NL" sz="1000" dirty="0"/>
              <a:t>        "</a:t>
            </a:r>
            <a:r>
              <a:rPr lang="nl-NL" sz="1000" dirty="0" err="1"/>
              <a:t>id</a:t>
            </a:r>
            <a:r>
              <a:rPr lang="nl-NL" sz="1000" dirty="0"/>
              <a:t>": "",      </a:t>
            </a:r>
          </a:p>
          <a:p>
            <a:r>
              <a:rPr lang="nl-NL" sz="1000" dirty="0"/>
              <a:t>         "</a:t>
            </a:r>
            <a:r>
              <a:rPr lang="nl-NL" sz="1000" dirty="0" err="1"/>
              <a:t>geometry</a:t>
            </a:r>
            <a:r>
              <a:rPr lang="nl-NL" sz="1000" dirty="0"/>
              <a:t>": </a:t>
            </a:r>
            <a:r>
              <a:rPr lang="nl-NL" sz="1000" dirty="0" err="1"/>
              <a:t>null</a:t>
            </a:r>
            <a:r>
              <a:rPr lang="nl-NL" sz="1000" dirty="0"/>
              <a:t>,      </a:t>
            </a:r>
          </a:p>
          <a:p>
            <a:r>
              <a:rPr lang="nl-NL" sz="1000" dirty="0"/>
              <a:t>         "</a:t>
            </a:r>
            <a:r>
              <a:rPr lang="nl-NL" sz="1000" dirty="0" err="1"/>
              <a:t>properties</a:t>
            </a:r>
            <a:r>
              <a:rPr lang="nl-NL" sz="1000" dirty="0"/>
              <a:t>": {        </a:t>
            </a:r>
          </a:p>
          <a:p>
            <a:r>
              <a:rPr lang="nl-NL" sz="1000" dirty="0"/>
              <a:t>                  "GRAY_INDEX": 543.7899780273438    </a:t>
            </a:r>
          </a:p>
          <a:p>
            <a:r>
              <a:rPr lang="nl-NL" sz="1000" dirty="0"/>
              <a:t>          }    </a:t>
            </a:r>
          </a:p>
          <a:p>
            <a:r>
              <a:rPr lang="nl-NL" sz="1000" dirty="0"/>
              <a:t>} ],  </a:t>
            </a:r>
          </a:p>
          <a:p>
            <a:r>
              <a:rPr lang="nl-NL" sz="1000" dirty="0"/>
              <a:t>"</a:t>
            </a:r>
            <a:r>
              <a:rPr lang="nl-NL" sz="1000" dirty="0" err="1"/>
              <a:t>totalFeatures</a:t>
            </a:r>
            <a:r>
              <a:rPr lang="nl-NL" sz="1000" dirty="0"/>
              <a:t>": "</a:t>
            </a:r>
            <a:r>
              <a:rPr lang="nl-NL" sz="1000" dirty="0" err="1"/>
              <a:t>unknown</a:t>
            </a:r>
            <a:r>
              <a:rPr lang="nl-NL" sz="1000" dirty="0"/>
              <a:t>",  </a:t>
            </a:r>
          </a:p>
          <a:p>
            <a:r>
              <a:rPr lang="nl-NL" sz="1000" dirty="0"/>
              <a:t>"</a:t>
            </a:r>
            <a:r>
              <a:rPr lang="nl-NL" sz="1000" dirty="0" err="1"/>
              <a:t>numberReturned</a:t>
            </a:r>
            <a:r>
              <a:rPr lang="nl-NL" sz="1000" dirty="0"/>
              <a:t>": 1, </a:t>
            </a:r>
          </a:p>
          <a:p>
            <a:r>
              <a:rPr lang="nl-NL" sz="1000" dirty="0"/>
              <a:t> "</a:t>
            </a:r>
            <a:r>
              <a:rPr lang="nl-NL" sz="1000" dirty="0" err="1"/>
              <a:t>timeStamp</a:t>
            </a:r>
            <a:r>
              <a:rPr lang="nl-NL" sz="1000" dirty="0"/>
              <a:t>": "2020-03-19T10:20:36.836Z",  "</a:t>
            </a:r>
            <a:r>
              <a:rPr lang="nl-NL" sz="1000" dirty="0" err="1"/>
              <a:t>crs</a:t>
            </a:r>
            <a:r>
              <a:rPr lang="nl-NL" sz="1000" dirty="0"/>
              <a:t>": </a:t>
            </a:r>
            <a:r>
              <a:rPr lang="nl-NL" sz="1000" dirty="0" err="1"/>
              <a:t>null</a:t>
            </a:r>
            <a:endParaRPr lang="nl-NL" sz="1000" dirty="0"/>
          </a:p>
          <a:p>
            <a:r>
              <a:rPr lang="nl-NL" sz="10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57772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2B7C-ECC0-4634-A48C-6D79F4338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1176339"/>
            <a:ext cx="8307387" cy="524470"/>
          </a:xfrm>
        </p:spPr>
        <p:txBody>
          <a:bodyPr/>
          <a:lstStyle/>
          <a:p>
            <a:r>
              <a:rPr lang="en-US" dirty="0"/>
              <a:t>Viewing service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D4FF9-26CC-4DC5-B4BA-0A4B72075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754E2-7B0E-4883-A5D9-3057E97B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2C77-D85A-4D8E-81DC-447DB95D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15F413F7-0721-4E54-AF9E-29008627C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57" y="2043653"/>
            <a:ext cx="7524328" cy="35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99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43F489-6DCA-4823-9DF5-EAE4D423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16" y="1000275"/>
            <a:ext cx="8307387" cy="447673"/>
          </a:xfrm>
        </p:spPr>
        <p:txBody>
          <a:bodyPr/>
          <a:lstStyle/>
          <a:p>
            <a:r>
              <a:rPr lang="en-US" dirty="0"/>
              <a:t>Hosting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9B8B4-0FEB-433E-BF03-024EB687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91C6-2560-415F-80DC-B98F3B5A6E89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EA4A7C-907B-414F-80CF-E717DFA10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err="1"/>
              <a:t>EMODnet</a:t>
            </a:r>
            <a:r>
              <a:rPr lang="en-US" altLang="en-US" dirty="0"/>
              <a:t> Bathymetry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2676D-F14D-43DF-9D1F-FC5C509E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2DA4-574A-4874-901F-8900C823ACF3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F9EB81-440F-4C8D-8604-326CD3CFA019}"/>
              </a:ext>
            </a:extLst>
          </p:cNvPr>
          <p:cNvSpPr txBox="1">
            <a:spLocks/>
          </p:cNvSpPr>
          <p:nvPr/>
        </p:nvSpPr>
        <p:spPr>
          <a:xfrm>
            <a:off x="345988" y="1567012"/>
            <a:ext cx="8229600" cy="4525963"/>
          </a:xfrm>
          <a:prstGeom prst="rect">
            <a:avLst/>
          </a:prstGeom>
        </p:spPr>
        <p:txBody>
          <a:bodyPr/>
          <a:lstStyle>
            <a:lvl1pPr marL="282575" indent="-282575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A2646"/>
              </a:buClr>
              <a:buSzPct val="75000"/>
              <a:buFont typeface="Wingdings" pitchFamily="2" charset="2"/>
              <a:buChar char="n"/>
              <a:defRPr sz="20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577850" indent="-2952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A2646"/>
              </a:buClr>
              <a:buSzPct val="75000"/>
              <a:buFont typeface="Wingdings" pitchFamily="2" charset="2"/>
              <a:buChar char="n"/>
              <a:defRPr>
                <a:solidFill>
                  <a:srgbClr val="262626"/>
                </a:solidFill>
                <a:latin typeface="+mn-lt"/>
                <a:ea typeface="+mn-ea"/>
              </a:defRPr>
            </a:lvl2pPr>
            <a:lvl3pPr marL="8604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A2646"/>
              </a:buClr>
              <a:buSzPct val="75000"/>
              <a:buFont typeface="Wingdings" pitchFamily="2" charset="2"/>
              <a:buChar char="n"/>
              <a:defRPr>
                <a:solidFill>
                  <a:srgbClr val="262626"/>
                </a:solidFill>
                <a:latin typeface="+mn-lt"/>
                <a:ea typeface="+mn-ea"/>
              </a:defRPr>
            </a:lvl3pPr>
            <a:lvl4pPr marL="1143000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A2646"/>
              </a:buClr>
              <a:buSzPct val="75000"/>
              <a:buFont typeface="Wingdings" pitchFamily="2" charset="2"/>
              <a:buChar char="n"/>
              <a:defRPr>
                <a:solidFill>
                  <a:srgbClr val="262626"/>
                </a:solidFill>
                <a:latin typeface="+mn-lt"/>
                <a:ea typeface="+mn-ea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A2646"/>
              </a:buClr>
              <a:buSzPct val="75000"/>
              <a:buFont typeface="Wingdings" pitchFamily="2" charset="2"/>
              <a:buChar char="n"/>
              <a:defRPr>
                <a:solidFill>
                  <a:srgbClr val="262626"/>
                </a:solidFill>
                <a:latin typeface="+mn-lt"/>
                <a:ea typeface="+mn-ea"/>
              </a:defRPr>
            </a:lvl5pPr>
            <a:lvl6pPr marL="18827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A2646"/>
              </a:buClr>
              <a:buSzPct val="75000"/>
              <a:buFont typeface="Wingdings" pitchFamily="2" charset="2"/>
              <a:buChar char="n"/>
              <a:defRPr>
                <a:solidFill>
                  <a:srgbClr val="262626"/>
                </a:solidFill>
                <a:latin typeface="+mn-lt"/>
                <a:ea typeface="+mn-ea"/>
              </a:defRPr>
            </a:lvl6pPr>
            <a:lvl7pPr marL="23399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A2646"/>
              </a:buClr>
              <a:buSzPct val="75000"/>
              <a:buFont typeface="Wingdings" pitchFamily="2" charset="2"/>
              <a:buChar char="n"/>
              <a:defRPr>
                <a:solidFill>
                  <a:srgbClr val="262626"/>
                </a:solidFill>
                <a:latin typeface="+mn-lt"/>
                <a:ea typeface="+mn-ea"/>
              </a:defRPr>
            </a:lvl7pPr>
            <a:lvl8pPr marL="27971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A2646"/>
              </a:buClr>
              <a:buSzPct val="75000"/>
              <a:buFont typeface="Wingdings" pitchFamily="2" charset="2"/>
              <a:buChar char="n"/>
              <a:defRPr>
                <a:solidFill>
                  <a:srgbClr val="262626"/>
                </a:solidFill>
                <a:latin typeface="+mn-lt"/>
                <a:ea typeface="+mn-ea"/>
              </a:defRPr>
            </a:lvl8pPr>
            <a:lvl9pPr marL="32543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A2646"/>
              </a:buClr>
              <a:buSzPct val="75000"/>
              <a:buFont typeface="Wingdings" pitchFamily="2" charset="2"/>
              <a:buChar char="n"/>
              <a:defRPr>
                <a:solidFill>
                  <a:srgbClr val="262626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nl-NL" sz="1800" kern="0" dirty="0"/>
              <a:t>Distributed server </a:t>
            </a:r>
            <a:r>
              <a:rPr lang="en-US" sz="1800" kern="0" dirty="0"/>
              <a:t>infrastructure for production environment</a:t>
            </a:r>
          </a:p>
          <a:p>
            <a:pPr lvl="1" defTabSz="914400"/>
            <a:r>
              <a:rPr lang="nl-NL" sz="1600" kern="0" dirty="0"/>
              <a:t>REST service </a:t>
            </a:r>
            <a:r>
              <a:rPr lang="nl-NL" sz="1600" kern="0" dirty="0" err="1"/>
              <a:t>with</a:t>
            </a:r>
            <a:r>
              <a:rPr lang="nl-NL" sz="1600" kern="0" dirty="0"/>
              <a:t> </a:t>
            </a:r>
            <a:r>
              <a:rPr lang="nl-NL" sz="1600" kern="0" dirty="0" err="1"/>
              <a:t>depths</a:t>
            </a:r>
            <a:endParaRPr lang="nl-NL" sz="1600" kern="0" dirty="0"/>
          </a:p>
          <a:p>
            <a:pPr lvl="1" defTabSz="914400"/>
            <a:r>
              <a:rPr lang="nl-NL" sz="1600" kern="0" dirty="0"/>
              <a:t>OWS service </a:t>
            </a:r>
            <a:r>
              <a:rPr lang="en-US" sz="1600" kern="0" dirty="0"/>
              <a:t>providing</a:t>
            </a:r>
            <a:r>
              <a:rPr lang="nl-NL" sz="1600" kern="0" dirty="0"/>
              <a:t> WMS/WCS/WFS</a:t>
            </a:r>
          </a:p>
          <a:p>
            <a:pPr lvl="2" defTabSz="914400"/>
            <a:r>
              <a:rPr lang="nl-NL" sz="1600" kern="0" dirty="0"/>
              <a:t>OWS </a:t>
            </a:r>
            <a:r>
              <a:rPr lang="nl-NL" sz="1600" kern="0" dirty="0" err="1"/>
              <a:t>requests</a:t>
            </a:r>
            <a:r>
              <a:rPr lang="nl-NL" sz="1600" kern="0" dirty="0"/>
              <a:t> </a:t>
            </a:r>
            <a:r>
              <a:rPr lang="en-US" sz="1600" kern="0" dirty="0"/>
              <a:t>requires</a:t>
            </a:r>
            <a:r>
              <a:rPr lang="nl-NL" sz="1600" kern="0" dirty="0"/>
              <a:t> processing source data</a:t>
            </a:r>
          </a:p>
          <a:p>
            <a:pPr lvl="2" defTabSz="914400"/>
            <a:r>
              <a:rPr lang="nl-NL" sz="1600" kern="0" dirty="0"/>
              <a:t>Bottleneck: CPU </a:t>
            </a:r>
            <a:r>
              <a:rPr lang="nl-NL" sz="1600" kern="0" dirty="0" err="1"/>
              <a:t>and</a:t>
            </a:r>
            <a:r>
              <a:rPr lang="nl-NL" sz="1600" kern="0" dirty="0"/>
              <a:t> Disk performance</a:t>
            </a:r>
          </a:p>
          <a:p>
            <a:pPr lvl="1" defTabSz="914400"/>
            <a:r>
              <a:rPr lang="nl-NL" sz="1600" kern="0" dirty="0"/>
              <a:t>WMTS </a:t>
            </a:r>
            <a:r>
              <a:rPr lang="nl-NL" sz="1600" kern="0" dirty="0" err="1"/>
              <a:t>tile</a:t>
            </a:r>
            <a:r>
              <a:rPr lang="nl-NL" sz="1600" kern="0" dirty="0"/>
              <a:t> service </a:t>
            </a:r>
            <a:r>
              <a:rPr lang="nl-NL" sz="1600" kern="0" dirty="0" err="1"/>
              <a:t>providing</a:t>
            </a:r>
            <a:r>
              <a:rPr lang="nl-NL" sz="1600" kern="0" dirty="0"/>
              <a:t> </a:t>
            </a:r>
            <a:r>
              <a:rPr lang="nl-NL" sz="1600" kern="0" dirty="0" err="1"/>
              <a:t>static</a:t>
            </a:r>
            <a:r>
              <a:rPr lang="nl-NL" sz="1600" kern="0" dirty="0"/>
              <a:t> WMTS </a:t>
            </a:r>
            <a:r>
              <a:rPr lang="nl-NL" sz="1600" kern="0" dirty="0" err="1"/>
              <a:t>imagery</a:t>
            </a:r>
            <a:endParaRPr lang="nl-NL" sz="1600" kern="0" dirty="0"/>
          </a:p>
          <a:p>
            <a:pPr lvl="2" defTabSz="914400"/>
            <a:r>
              <a:rPr lang="nl-NL" sz="1600" kern="0" dirty="0" err="1"/>
              <a:t>Static</a:t>
            </a:r>
            <a:r>
              <a:rPr lang="nl-NL" sz="1600" kern="0" dirty="0"/>
              <a:t>, pre-</a:t>
            </a:r>
            <a:r>
              <a:rPr lang="nl-NL" sz="1600" kern="0" dirty="0" err="1"/>
              <a:t>rendered</a:t>
            </a:r>
            <a:r>
              <a:rPr lang="nl-NL" sz="1600" kern="0" dirty="0"/>
              <a:t> image data</a:t>
            </a:r>
          </a:p>
          <a:p>
            <a:pPr lvl="2" defTabSz="914400"/>
            <a:r>
              <a:rPr lang="nl-NL" sz="1600" kern="0" dirty="0"/>
              <a:t>Bottleneck: Disk performance</a:t>
            </a:r>
          </a:p>
          <a:p>
            <a:pPr lvl="2" defTabSz="914400"/>
            <a:r>
              <a:rPr lang="nl-NL" sz="1600" kern="0" dirty="0" err="1"/>
              <a:t>Frequently</a:t>
            </a:r>
            <a:r>
              <a:rPr lang="nl-NL" sz="1600" kern="0" dirty="0"/>
              <a:t> </a:t>
            </a:r>
            <a:r>
              <a:rPr lang="en-US" sz="1600" kern="0" dirty="0"/>
              <a:t>accessed</a:t>
            </a:r>
            <a:r>
              <a:rPr lang="nl-NL" sz="1600" kern="0" dirty="0"/>
              <a:t> </a:t>
            </a:r>
            <a:r>
              <a:rPr lang="nl-NL" sz="1600" kern="0" dirty="0" err="1"/>
              <a:t>tiles</a:t>
            </a:r>
            <a:r>
              <a:rPr lang="nl-NL" sz="1600" kern="0" dirty="0"/>
              <a:t> </a:t>
            </a:r>
            <a:r>
              <a:rPr lang="nl-NL" sz="1600" kern="0" dirty="0" err="1"/>
              <a:t>cached</a:t>
            </a:r>
            <a:r>
              <a:rPr lang="nl-NL" sz="1600" kern="0" dirty="0"/>
              <a:t> in memory</a:t>
            </a:r>
          </a:p>
          <a:p>
            <a:pPr defTabSz="914400"/>
            <a:r>
              <a:rPr lang="nl-NL" sz="1800" kern="0" dirty="0" err="1"/>
              <a:t>Backup</a:t>
            </a:r>
            <a:r>
              <a:rPr lang="nl-NL" sz="1800" kern="0" dirty="0"/>
              <a:t> </a:t>
            </a:r>
            <a:r>
              <a:rPr lang="nl-NL" sz="1800" kern="0" dirty="0" err="1"/>
              <a:t>infrastructure</a:t>
            </a:r>
            <a:r>
              <a:rPr lang="nl-NL" sz="1800" kern="0" dirty="0"/>
              <a:t> (</a:t>
            </a:r>
            <a:r>
              <a:rPr lang="nl-NL" sz="1800" kern="0" dirty="0" err="1"/>
              <a:t>mirror</a:t>
            </a:r>
            <a:r>
              <a:rPr lang="nl-NL" sz="1800" kern="0" dirty="0"/>
              <a:t> </a:t>
            </a:r>
            <a:r>
              <a:rPr lang="nl-NL" sz="1800" kern="0" dirty="0" err="1"/>
              <a:t>also</a:t>
            </a:r>
            <a:r>
              <a:rPr lang="nl-NL" sz="1800" kern="0" dirty="0"/>
              <a:t> </a:t>
            </a:r>
            <a:r>
              <a:rPr lang="nl-NL" sz="1800" kern="0" dirty="0" err="1"/>
              <a:t>used</a:t>
            </a:r>
            <a:r>
              <a:rPr lang="nl-NL" sz="1800" kern="0" dirty="0"/>
              <a:t> </a:t>
            </a:r>
            <a:r>
              <a:rPr lang="nl-NL" sz="1800" kern="0" dirty="0" err="1"/>
              <a:t>for</a:t>
            </a:r>
            <a:r>
              <a:rPr lang="nl-NL" sz="1800" kern="0" dirty="0"/>
              <a:t> test </a:t>
            </a:r>
            <a:r>
              <a:rPr lang="nl-NL" sz="1800" kern="0" dirty="0" err="1"/>
              <a:t>purposes</a:t>
            </a:r>
            <a:r>
              <a:rPr lang="nl-NL" sz="1800" kern="0" dirty="0"/>
              <a:t>)</a:t>
            </a:r>
          </a:p>
          <a:p>
            <a:pPr defTabSz="914400"/>
            <a:r>
              <a:rPr lang="nl-NL" sz="1800" kern="0" dirty="0" err="1"/>
              <a:t>Use</a:t>
            </a:r>
            <a:r>
              <a:rPr lang="nl-NL" sz="1800" kern="0" dirty="0"/>
              <a:t> of Amazon AWS services </a:t>
            </a:r>
            <a:r>
              <a:rPr lang="nl-NL" sz="1800" kern="0" dirty="0" err="1"/>
              <a:t>when</a:t>
            </a:r>
            <a:r>
              <a:rPr lang="nl-NL" sz="1800" kern="0" dirty="0"/>
              <a:t> </a:t>
            </a:r>
            <a:r>
              <a:rPr lang="nl-NL" sz="1800" kern="0" dirty="0" err="1"/>
              <a:t>needed</a:t>
            </a:r>
            <a:endParaRPr lang="nl-NL" sz="1800" kern="0" dirty="0"/>
          </a:p>
          <a:p>
            <a:pPr defTabSz="914400"/>
            <a:r>
              <a:rPr lang="nl-NL" sz="1800" kern="0" dirty="0" err="1"/>
              <a:t>Physically</a:t>
            </a:r>
            <a:r>
              <a:rPr lang="nl-NL" sz="1800" kern="0" dirty="0"/>
              <a:t> </a:t>
            </a:r>
            <a:r>
              <a:rPr lang="nl-NL" sz="1800" kern="0" dirty="0" err="1"/>
              <a:t>hosted</a:t>
            </a:r>
            <a:r>
              <a:rPr lang="nl-NL" sz="1800" kern="0" dirty="0"/>
              <a:t> on Amsterdam Internet exchange</a:t>
            </a:r>
          </a:p>
        </p:txBody>
      </p:sp>
    </p:spTree>
    <p:extLst>
      <p:ext uri="{BB962C8B-B14F-4D97-AF65-F5344CB8AC3E}">
        <p14:creationId xmlns:p14="http://schemas.microsoft.com/office/powerpoint/2010/main" val="1568624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484313"/>
            <a:ext cx="7799388" cy="2116137"/>
          </a:xfrm>
          <a:noFill/>
          <a:ln w="9525"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lnSpc>
                <a:spcPts val="5000"/>
              </a:lnSpc>
            </a:pPr>
            <a:r>
              <a:rPr lang="en-US" altLang="en-US" sz="4800">
                <a:solidFill>
                  <a:srgbClr val="0D151E"/>
                </a:solidFill>
              </a:rPr>
              <a:t>Thanks</a:t>
            </a:r>
            <a:br>
              <a:rPr lang="en-US" altLang="en-US" sz="4800">
                <a:solidFill>
                  <a:srgbClr val="0D151E"/>
                </a:solidFill>
              </a:rPr>
            </a:br>
            <a:r>
              <a:rPr lang="en-US" altLang="en-US" sz="4800">
                <a:solidFill>
                  <a:srgbClr val="0D151E"/>
                </a:solidFill>
              </a:rPr>
              <a:t>Questions?</a:t>
            </a:r>
            <a:br>
              <a:rPr lang="en-US" altLang="en-US" sz="4800">
                <a:solidFill>
                  <a:srgbClr val="0D151E"/>
                </a:solidFill>
              </a:rPr>
            </a:br>
            <a:r>
              <a:rPr lang="en-US" altLang="en-US" sz="4800">
                <a:solidFill>
                  <a:srgbClr val="0D151E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CB6E90-D4E0-4CAC-938B-6BAABCF9B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91C6-2560-415F-80DC-B98F3B5A6E89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BE2287-B2FB-4E38-AF56-4E77CCA88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err="1"/>
              <a:t>EMODnet</a:t>
            </a:r>
            <a:r>
              <a:rPr lang="en-US" altLang="en-US" dirty="0"/>
              <a:t> Bathymetry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75F0F-8975-4BF4-8BB0-454982C1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2DA4-574A-4874-901F-8900C823ACF3}" type="slidenum">
              <a:rPr lang="en-US" altLang="en-US" smtClean="0"/>
              <a:pPr/>
              <a:t>3</a:t>
            </a:fld>
            <a:endParaRPr lang="en-US" alt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EAE283C-41EE-438D-A13B-9C81F18CE8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704205"/>
              </p:ext>
            </p:extLst>
          </p:nvPr>
        </p:nvGraphicFramePr>
        <p:xfrm>
          <a:off x="1763689" y="1117631"/>
          <a:ext cx="5544615" cy="5559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CorelDRAW" r:id="rId3" imgW="8467769" imgH="8489707" progId="CorelDraw.Graphic.17">
                  <p:embed/>
                </p:oleObj>
              </mc:Choice>
              <mc:Fallback>
                <p:oleObj name="CorelDRAW" r:id="rId3" imgW="8467769" imgH="8489707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689" y="1117631"/>
                        <a:ext cx="5544615" cy="5559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157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227B5B-9554-4A0B-8ADA-34FCF80A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79" y="1009928"/>
            <a:ext cx="8307387" cy="548233"/>
          </a:xfrm>
        </p:spPr>
        <p:txBody>
          <a:bodyPr/>
          <a:lstStyle/>
          <a:p>
            <a:r>
              <a:rPr lang="en-US" dirty="0"/>
              <a:t>Compilation of Regional DTMs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DBC57C-93CB-4A29-BBB2-A13EB15C5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27" y="1901061"/>
            <a:ext cx="6197600" cy="3863975"/>
          </a:xfrm>
        </p:spPr>
        <p:txBody>
          <a:bodyPr/>
          <a:lstStyle/>
          <a:p>
            <a:r>
              <a:rPr lang="en-US" dirty="0"/>
              <a:t>Based on Globe software from </a:t>
            </a:r>
            <a:r>
              <a:rPr lang="en-US" dirty="0" err="1"/>
              <a:t>Ifremer</a:t>
            </a:r>
            <a:endParaRPr lang="en-US" dirty="0"/>
          </a:p>
          <a:p>
            <a:r>
              <a:rPr lang="en-US" dirty="0"/>
              <a:t>Tasks performed using Globe</a:t>
            </a:r>
          </a:p>
          <a:p>
            <a:pPr lvl="1"/>
            <a:r>
              <a:rPr lang="en-US" dirty="0"/>
              <a:t>Quality control</a:t>
            </a:r>
          </a:p>
          <a:p>
            <a:pPr lvl="1"/>
            <a:r>
              <a:rPr lang="en-US" dirty="0"/>
              <a:t>Data modeling (</a:t>
            </a:r>
            <a:r>
              <a:rPr lang="en-US" dirty="0" err="1"/>
              <a:t>EMODnet</a:t>
            </a:r>
            <a:r>
              <a:rPr lang="en-US" dirty="0"/>
              <a:t> Bathymetry data model and structure)</a:t>
            </a:r>
          </a:p>
          <a:p>
            <a:pPr lvl="1"/>
            <a:r>
              <a:rPr lang="en-US" dirty="0"/>
              <a:t>Meta data link</a:t>
            </a:r>
          </a:p>
          <a:p>
            <a:pPr lvl="1"/>
            <a:r>
              <a:rPr lang="en-US" dirty="0"/>
              <a:t>Deconfliction</a:t>
            </a:r>
          </a:p>
          <a:p>
            <a:pPr lvl="1"/>
            <a:r>
              <a:rPr lang="en-US" dirty="0"/>
              <a:t>Void filling</a:t>
            </a:r>
          </a:p>
          <a:p>
            <a:pPr lvl="1"/>
            <a:r>
              <a:rPr lang="en-US" dirty="0"/>
              <a:t>Anomaly detection and possible repair</a:t>
            </a:r>
          </a:p>
          <a:p>
            <a:pPr lvl="1"/>
            <a:r>
              <a:rPr lang="en-US" dirty="0"/>
              <a:t>Export to </a:t>
            </a:r>
            <a:r>
              <a:rPr lang="en-US" dirty="0" err="1"/>
              <a:t>NetCDF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01A53D-1D65-4399-84EE-493598E21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91C6-2560-415F-80DC-B98F3B5A6E89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6281AB-608A-4A53-9161-7221E9C3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err="1"/>
              <a:t>EMODnet</a:t>
            </a:r>
            <a:r>
              <a:rPr lang="en-US" altLang="en-US" dirty="0"/>
              <a:t> Bathymetry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6DBD4-7B26-42E7-8F99-4B27DD65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42DA4-574A-4874-901F-8900C823ACF3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1DC714-D223-4D7E-B3B9-E6D46839C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02" y="4784486"/>
            <a:ext cx="3451845" cy="136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6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75FD0-8E3D-42B6-B946-3083CE96D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1052736"/>
            <a:ext cx="8307387" cy="488729"/>
          </a:xfrm>
        </p:spPr>
        <p:txBody>
          <a:bodyPr/>
          <a:lstStyle/>
          <a:p>
            <a:r>
              <a:rPr lang="en-US" dirty="0" err="1"/>
              <a:t>EMODnet</a:t>
            </a:r>
            <a:r>
              <a:rPr lang="en-US" dirty="0"/>
              <a:t> DTM integration (overview)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E0563-B846-4286-8C31-1212B4F39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556AA-894E-42C3-AF1F-5A3906DBC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err="1"/>
              <a:t>EMODnet</a:t>
            </a:r>
            <a:r>
              <a:rPr lang="en-US" altLang="en-US" dirty="0"/>
              <a:t> Bathymetry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76331-5C0F-4AB0-8B6F-4AFDC5EC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8D3A29-6933-434A-A68D-3B9F6176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106" y="1702666"/>
            <a:ext cx="4684064" cy="465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9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AAEFD-BE2E-410F-BE44-0120D384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06" y="1412776"/>
            <a:ext cx="8307387" cy="668486"/>
          </a:xfrm>
        </p:spPr>
        <p:txBody>
          <a:bodyPr/>
          <a:lstStyle/>
          <a:p>
            <a:r>
              <a:rPr lang="en-US" dirty="0"/>
              <a:t>World </a:t>
            </a:r>
            <a:r>
              <a:rPr lang="en-US" dirty="0" err="1"/>
              <a:t>baselayer</a:t>
            </a:r>
            <a:r>
              <a:rPr lang="en-US" dirty="0"/>
              <a:t> is latest addition to </a:t>
            </a:r>
            <a:r>
              <a:rPr lang="en-US" dirty="0" err="1"/>
              <a:t>EMODnet</a:t>
            </a:r>
            <a:br>
              <a:rPr lang="en-US" dirty="0"/>
            </a:br>
            <a:r>
              <a:rPr lang="en-US" dirty="0"/>
              <a:t>Bathymetry product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CB7F1-FD95-4469-A6AB-FBC123C9B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D825D-39E4-462F-A25B-F8828A1C0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46169-6DBE-4331-892B-2C762B77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96CA6FF-A226-464B-84FC-F475DC1A0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520403"/>
            <a:ext cx="6804248" cy="3165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CAC5F-FE2C-41CA-BA04-946A64A62AE4}"/>
              </a:ext>
            </a:extLst>
          </p:cNvPr>
          <p:cNvSpPr txBox="1"/>
          <p:nvPr/>
        </p:nvSpPr>
        <p:spPr>
          <a:xfrm>
            <a:off x="2454276" y="5949280"/>
            <a:ext cx="543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slides provide overview of integration process</a:t>
            </a:r>
          </a:p>
        </p:txBody>
      </p:sp>
    </p:spTree>
    <p:extLst>
      <p:ext uri="{BB962C8B-B14F-4D97-AF65-F5344CB8AC3E}">
        <p14:creationId xmlns:p14="http://schemas.microsoft.com/office/powerpoint/2010/main" val="282482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752D0-037F-4D75-A954-0DAA14BC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AC4AB-082F-4DFE-AB3B-E25A6471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51906-FDE1-42F2-9397-186183BD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3723F9-98C1-4528-8EDA-7A9DD61762D4}"/>
              </a:ext>
            </a:extLst>
          </p:cNvPr>
          <p:cNvSpPr txBox="1"/>
          <p:nvPr/>
        </p:nvSpPr>
        <p:spPr>
          <a:xfrm>
            <a:off x="3847743" y="6021288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rDTM</a:t>
            </a:r>
            <a:r>
              <a:rPr lang="en-US" dirty="0"/>
              <a:t> as received from regional coordinators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5EC199-9630-46A1-9D4F-0DFF5ACAD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698"/>
            <a:ext cx="9144000" cy="418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42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E5ED2-6DBA-4518-A2EE-4BF89C89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4064D-D81F-4C4D-935E-4F44D8CA2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5D7FF-47BE-408F-8C3D-03A9BAA8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8A0887-41DD-4D87-B476-F7D32C2696DD}"/>
              </a:ext>
            </a:extLst>
          </p:cNvPr>
          <p:cNvSpPr txBox="1"/>
          <p:nvPr/>
        </p:nvSpPr>
        <p:spPr>
          <a:xfrm>
            <a:off x="3131840" y="5952093"/>
            <a:ext cx="551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resolution GEBCO 2019 data set to fill the gaps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8CD9E-39F9-4B23-8831-E408ABB6D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980"/>
            <a:ext cx="9144000" cy="417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41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26111-EC20-4528-8D85-05F180D7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5436-FF3F-49E0-A9B8-42E745CC6CD6}" type="datetime1">
              <a:rPr lang="en-US" altLang="en-US" smtClean="0"/>
              <a:pPr/>
              <a:t>3/20/2020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59FB3-B7D2-4DA6-9E86-96796CC2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EMODnet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87502-10BD-4EC9-8115-65DA1C1D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A532B-62A6-4F74-BAAD-BEDCFE5EAE26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D48965-C628-4CDA-89E7-518102A77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9285"/>
            <a:ext cx="9144000" cy="41794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195CAC-5B22-4075-860E-4C8AAF9A5280}"/>
              </a:ext>
            </a:extLst>
          </p:cNvPr>
          <p:cNvSpPr txBox="1"/>
          <p:nvPr/>
        </p:nvSpPr>
        <p:spPr>
          <a:xfrm>
            <a:off x="3131840" y="5952093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resolution land data</a:t>
            </a:r>
          </a:p>
        </p:txBody>
      </p:sp>
    </p:spTree>
    <p:extLst>
      <p:ext uri="{BB962C8B-B14F-4D97-AF65-F5344CB8AC3E}">
        <p14:creationId xmlns:p14="http://schemas.microsoft.com/office/powerpoint/2010/main" val="3469286608"/>
      </p:ext>
    </p:extLst>
  </p:cSld>
  <p:clrMapOvr>
    <a:masterClrMapping/>
  </p:clrMapOvr>
</p:sld>
</file>

<file path=ppt/theme/theme1.xml><?xml version="1.0" encoding="utf-8"?>
<a:theme xmlns:a="http://schemas.openxmlformats.org/drawingml/2006/main" name="Codex">
  <a:themeElements>
    <a:clrScheme name="Codex 1">
      <a:dk1>
        <a:srgbClr val="000000"/>
      </a:dk1>
      <a:lt1>
        <a:srgbClr val="FFFFFF"/>
      </a:lt1>
      <a:dk2>
        <a:srgbClr val="1C5696"/>
      </a:dk2>
      <a:lt2>
        <a:srgbClr val="C2D4E5"/>
      </a:lt2>
      <a:accent1>
        <a:srgbClr val="EB9A39"/>
      </a:accent1>
      <a:accent2>
        <a:srgbClr val="536EA5"/>
      </a:accent2>
      <a:accent3>
        <a:srgbClr val="FFFFFF"/>
      </a:accent3>
      <a:accent4>
        <a:srgbClr val="000000"/>
      </a:accent4>
      <a:accent5>
        <a:srgbClr val="F3CAAE"/>
      </a:accent5>
      <a:accent6>
        <a:srgbClr val="4A6395"/>
      </a:accent6>
      <a:hlink>
        <a:srgbClr val="CC8021"/>
      </a:hlink>
      <a:folHlink>
        <a:srgbClr val="FEC60B"/>
      </a:folHlink>
    </a:clrScheme>
    <a:fontScheme name="Codex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dex 1">
        <a:dk1>
          <a:srgbClr val="000000"/>
        </a:dk1>
        <a:lt1>
          <a:srgbClr val="FFFFFF"/>
        </a:lt1>
        <a:dk2>
          <a:srgbClr val="1C5696"/>
        </a:dk2>
        <a:lt2>
          <a:srgbClr val="C2D4E5"/>
        </a:lt2>
        <a:accent1>
          <a:srgbClr val="EB9A39"/>
        </a:accent1>
        <a:accent2>
          <a:srgbClr val="536EA5"/>
        </a:accent2>
        <a:accent3>
          <a:srgbClr val="FFFFFF"/>
        </a:accent3>
        <a:accent4>
          <a:srgbClr val="000000"/>
        </a:accent4>
        <a:accent5>
          <a:srgbClr val="F3CAAE"/>
        </a:accent5>
        <a:accent6>
          <a:srgbClr val="4A6395"/>
        </a:accent6>
        <a:hlink>
          <a:srgbClr val="CC8021"/>
        </a:hlink>
        <a:folHlink>
          <a:srgbClr val="FEC60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dex">
  <a:themeElements>
    <a:clrScheme name="1_Codex 1">
      <a:dk1>
        <a:srgbClr val="000000"/>
      </a:dk1>
      <a:lt1>
        <a:srgbClr val="FFFFFF"/>
      </a:lt1>
      <a:dk2>
        <a:srgbClr val="1C5696"/>
      </a:dk2>
      <a:lt2>
        <a:srgbClr val="C2D4E5"/>
      </a:lt2>
      <a:accent1>
        <a:srgbClr val="EB9A39"/>
      </a:accent1>
      <a:accent2>
        <a:srgbClr val="536EA5"/>
      </a:accent2>
      <a:accent3>
        <a:srgbClr val="FFFFFF"/>
      </a:accent3>
      <a:accent4>
        <a:srgbClr val="000000"/>
      </a:accent4>
      <a:accent5>
        <a:srgbClr val="F3CAAE"/>
      </a:accent5>
      <a:accent6>
        <a:srgbClr val="4A6395"/>
      </a:accent6>
      <a:hlink>
        <a:srgbClr val="CC8021"/>
      </a:hlink>
      <a:folHlink>
        <a:srgbClr val="FEC60B"/>
      </a:folHlink>
    </a:clrScheme>
    <a:fontScheme name="1_Codex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dex 1">
        <a:dk1>
          <a:srgbClr val="000000"/>
        </a:dk1>
        <a:lt1>
          <a:srgbClr val="FFFFFF"/>
        </a:lt1>
        <a:dk2>
          <a:srgbClr val="1C5696"/>
        </a:dk2>
        <a:lt2>
          <a:srgbClr val="C2D4E5"/>
        </a:lt2>
        <a:accent1>
          <a:srgbClr val="EB9A39"/>
        </a:accent1>
        <a:accent2>
          <a:srgbClr val="536EA5"/>
        </a:accent2>
        <a:accent3>
          <a:srgbClr val="FFFFFF"/>
        </a:accent3>
        <a:accent4>
          <a:srgbClr val="000000"/>
        </a:accent4>
        <a:accent5>
          <a:srgbClr val="F3CAAE"/>
        </a:accent5>
        <a:accent6>
          <a:srgbClr val="4A6395"/>
        </a:accent6>
        <a:hlink>
          <a:srgbClr val="CC8021"/>
        </a:hlink>
        <a:folHlink>
          <a:srgbClr val="FEC60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Codex.thmx</Template>
  <TotalTime>0</TotalTime>
  <Words>733</Words>
  <Application>Microsoft Office PowerPoint</Application>
  <PresentationFormat>On-screen Show (4:3)</PresentationFormat>
  <Paragraphs>199</Paragraphs>
  <Slides>24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Calisto MT</vt:lpstr>
      <vt:lpstr>Wingdings</vt:lpstr>
      <vt:lpstr>Codex</vt:lpstr>
      <vt:lpstr>1_Codex</vt:lpstr>
      <vt:lpstr>CorelDRAW</vt:lpstr>
      <vt:lpstr>       EMODnet Bathymetry Technical Infrastructure and methodology</vt:lpstr>
      <vt:lpstr>PowerPoint Presentation</vt:lpstr>
      <vt:lpstr>PowerPoint Presentation</vt:lpstr>
      <vt:lpstr>Compilation of Regional DTMs</vt:lpstr>
      <vt:lpstr>EMODnet DTM integration (overview)</vt:lpstr>
      <vt:lpstr>World baselayer is latest addition to EMODnet Bathymetry product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Difference without and with buffering</vt:lpstr>
      <vt:lpstr>In numbers:</vt:lpstr>
      <vt:lpstr>Product generation</vt:lpstr>
      <vt:lpstr>Preparation for visualization</vt:lpstr>
      <vt:lpstr>Services and API</vt:lpstr>
      <vt:lpstr>Depth retrieval services </vt:lpstr>
      <vt:lpstr>Viewing service</vt:lpstr>
      <vt:lpstr>Hosting</vt:lpstr>
      <vt:lpstr>Thanks Questions?  </vt:lpstr>
    </vt:vector>
  </TitlesOfParts>
  <Company>OPOCE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Observations and estimates</dc:title>
  <dc:creator>Jorun BOKLÖV</dc:creator>
  <cp:lastModifiedBy>dick</cp:lastModifiedBy>
  <cp:revision>119</cp:revision>
  <dcterms:created xsi:type="dcterms:W3CDTF">2010-01-11T16:35:25Z</dcterms:created>
  <dcterms:modified xsi:type="dcterms:W3CDTF">2020-03-20T05:46:36Z</dcterms:modified>
</cp:coreProperties>
</file>