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29" r:id="rId3"/>
    <p:sldId id="330" r:id="rId4"/>
    <p:sldId id="340" r:id="rId5"/>
    <p:sldId id="333" r:id="rId6"/>
    <p:sldId id="336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0F0F0"/>
    <a:srgbClr val="DEDEDE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820" autoAdjust="0"/>
  </p:normalViewPr>
  <p:slideViewPr>
    <p:cSldViewPr snapToObjects="1">
      <p:cViewPr>
        <p:scale>
          <a:sx n="90" d="100"/>
          <a:sy n="90" d="100"/>
        </p:scale>
        <p:origin x="-140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921C-54CF-1F45-AB67-E3214B72CB1F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519AD-E459-874A-989F-EF7AE01C9AE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3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519AD-E459-874A-989F-EF7AE01C9AE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95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smtClean="0"/>
              <a:t>Based on use cases and consultation</a:t>
            </a:r>
          </a:p>
          <a:p>
            <a:r>
              <a:rPr lang="nl-BE" smtClean="0"/>
              <a:t>Data</a:t>
            </a:r>
            <a:r>
              <a:rPr lang="nl-BE" baseline="0" smtClean="0"/>
              <a:t> life cycle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519AD-E459-874A-989F-EF7AE01C9AE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92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1989C-9CF9-814E-9C8C-E0C8C94A0522}" type="datetimeFigureOut">
              <a:rPr lang="it-IT" smtClean="0"/>
              <a:pPr/>
              <a:t>23/03/2017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200400" y="274638"/>
            <a:ext cx="54864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01989C-9CF9-814E-9C8C-E0C8C94A0522}" type="datetimeFigureOut">
              <a:rPr lang="it-IT" smtClean="0"/>
              <a:pPr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329069-6EA1-2245-B099-0D555F84E0CE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8" r:id="rId7"/>
    <p:sldLayoutId id="2147483659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838200" y="1801812"/>
            <a:ext cx="7924800" cy="284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EMBRC -</a:t>
            </a:r>
          </a:p>
          <a:p>
            <a:pPr lvl="0">
              <a:spcBef>
                <a:spcPct val="0"/>
              </a:spcBef>
              <a:defRPr/>
            </a:pPr>
            <a:r>
              <a:rPr lang="en-US" sz="3600" b="1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European Marine Biological Resource Center</a:t>
            </a:r>
            <a:r>
              <a:rPr kumimoji="0" lang="it-IT" sz="3600" b="1" u="none" strike="noStrike" kern="120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it-IT" sz="3600" b="1" u="none" strike="noStrike" kern="120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it-IT" sz="4000" b="1" i="0" u="none" strike="noStrike" kern="120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it-IT" sz="4000" b="1" i="0" u="none" strike="noStrike" kern="1200" cap="none" spc="0" normalizeH="0" baseline="0" noProof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it-IT" sz="25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K.</a:t>
            </a:r>
            <a:r>
              <a:rPr kumimoji="0" lang="it-IT" sz="2500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Deneudt, I. Nardello</a:t>
            </a:r>
            <a:endParaRPr kumimoji="0" lang="it-IT" sz="2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838200" y="49530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spcBef>
                <a:spcPct val="20000"/>
              </a:spcBef>
              <a:defRPr/>
            </a:pPr>
            <a:r>
              <a:rPr lang="en-GB" sz="3200" b="1">
                <a:solidFill>
                  <a:schemeClr val="bg1"/>
                </a:solidFill>
                <a:latin typeface="+mj-lt"/>
              </a:rPr>
              <a:t>Pilot Blue Cloud </a:t>
            </a:r>
            <a:r>
              <a:rPr lang="en-GB" sz="3200" b="1" smtClean="0">
                <a:solidFill>
                  <a:schemeClr val="bg1"/>
                </a:solidFill>
                <a:latin typeface="+mj-lt"/>
              </a:rPr>
              <a:t>Workshop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rPr>
              <a:t>March 28th, 2017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rPr>
              <a:t>Brussels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238717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0" y="3048000"/>
            <a:ext cx="3062860" cy="3630465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48200" y="121608"/>
            <a:ext cx="4343400" cy="64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1" smtClean="0">
                <a:solidFill>
                  <a:srgbClr val="0099FF"/>
                </a:solidFill>
              </a:rPr>
              <a:t>EMBRC ESFRI Project</a:t>
            </a:r>
            <a:endParaRPr lang="en-GB" sz="3200" b="1" dirty="0">
              <a:solidFill>
                <a:srgbClr val="0099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15" y="1219200"/>
            <a:ext cx="2113685" cy="559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" y="1185529"/>
            <a:ext cx="67897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15" y="3373292"/>
            <a:ext cx="3062860" cy="289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" y="3133341"/>
            <a:ext cx="2735039" cy="345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" y="2895600"/>
            <a:ext cx="8953498" cy="36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191000" y="121608"/>
            <a:ext cx="4800600" cy="64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1" smtClean="0">
                <a:solidFill>
                  <a:srgbClr val="0099FF"/>
                </a:solidFill>
              </a:rPr>
              <a:t>EMBRC Service offer</a:t>
            </a:r>
            <a:endParaRPr lang="en-GB" sz="3200" b="1" dirty="0">
              <a:solidFill>
                <a:srgbClr val="0099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41478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On-site access</a:t>
            </a:r>
          </a:p>
          <a:p>
            <a:r>
              <a:rPr lang="nl-BE" b="1" smtClean="0"/>
              <a:t>Remote access</a:t>
            </a:r>
          </a:p>
          <a:p>
            <a:r>
              <a:rPr lang="nl-BE" b="1" smtClean="0"/>
              <a:t>Virtual access</a:t>
            </a:r>
            <a:endParaRPr lang="nl-BE" b="1"/>
          </a:p>
        </p:txBody>
      </p:sp>
      <p:sp>
        <p:nvSpPr>
          <p:cNvPr id="6" name="TextBox 5"/>
          <p:cNvSpPr txBox="1"/>
          <p:nvPr/>
        </p:nvSpPr>
        <p:spPr>
          <a:xfrm>
            <a:off x="4421175" y="1525680"/>
            <a:ext cx="39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mtClean="0"/>
              <a:t>To</a:t>
            </a:r>
            <a:endParaRPr lang="nl-BE"/>
          </a:p>
        </p:txBody>
      </p:sp>
      <p:sp>
        <p:nvSpPr>
          <p:cNvPr id="8" name="TextBox 7"/>
          <p:cNvSpPr txBox="1"/>
          <p:nvPr/>
        </p:nvSpPr>
        <p:spPr>
          <a:xfrm>
            <a:off x="2590800" y="2486799"/>
            <a:ext cx="35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u="sng" smtClean="0"/>
              <a:t>Service catalogue &amp; request system</a:t>
            </a:r>
            <a:endParaRPr lang="nl-BE" b="1" u="sng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95600" y="1380874"/>
            <a:ext cx="1447800" cy="0"/>
          </a:xfrm>
          <a:prstGeom prst="line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1824" y="1380874"/>
            <a:ext cx="1576" cy="667252"/>
          </a:xfrm>
          <a:prstGeom prst="straightConnector1">
            <a:avLst/>
          </a:prstGeom>
          <a:ln>
            <a:solidFill>
              <a:srgbClr val="0099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4953000" y="1255885"/>
            <a:ext cx="152400" cy="908923"/>
          </a:xfrm>
          <a:prstGeom prst="leftBrace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1973322" y="117800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mtClean="0"/>
              <a:t>User</a:t>
            </a:r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49" y="3363551"/>
            <a:ext cx="2026416" cy="12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5035138"/>
            <a:ext cx="1990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36571"/>
            <a:ext cx="834553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b="1" smtClean="0"/>
              <a:t>Listing initial requirements</a:t>
            </a:r>
          </a:p>
          <a:p>
            <a:pPr marL="742950" lvl="1" indent="-285750">
              <a:buFontTx/>
              <a:buChar char="-"/>
            </a:pPr>
            <a:r>
              <a:rPr lang="en-US" sz="1600"/>
              <a:t>Data storage and </a:t>
            </a:r>
            <a:r>
              <a:rPr lang="en-US" sz="1600" smtClean="0"/>
              <a:t>Computing capacity; Networking </a:t>
            </a:r>
            <a:r>
              <a:rPr lang="en-US" sz="1600"/>
              <a:t>and </a:t>
            </a:r>
            <a:r>
              <a:rPr lang="en-US" sz="1600" smtClean="0"/>
              <a:t>connectivity; </a:t>
            </a:r>
            <a:r>
              <a:rPr lang="en-GB" sz="1600" smtClean="0"/>
              <a:t>Repositories; Integrated </a:t>
            </a:r>
            <a:r>
              <a:rPr lang="en-GB" sz="1600"/>
              <a:t>thematic </a:t>
            </a:r>
            <a:r>
              <a:rPr lang="en-GB" sz="1600" smtClean="0"/>
              <a:t>databases; Analysis tools; Registers </a:t>
            </a:r>
            <a:r>
              <a:rPr lang="en-GB" sz="1600"/>
              <a:t>and </a:t>
            </a:r>
            <a:r>
              <a:rPr lang="en-GB" sz="1600" smtClean="0"/>
              <a:t>catalogues; Administrative tools; IT &amp; Data management capacity; Training &amp; standards</a:t>
            </a:r>
          </a:p>
          <a:p>
            <a:pPr marL="742950" lvl="1" indent="-285750">
              <a:buFontTx/>
              <a:buChar char="-"/>
            </a:pPr>
            <a:endParaRPr lang="en-GB" sz="900" smtClean="0"/>
          </a:p>
          <a:p>
            <a:pPr marL="285750" lvl="1" indent="-285750">
              <a:buFontTx/>
              <a:buChar char="-"/>
            </a:pPr>
            <a:r>
              <a:rPr lang="en-GB" b="1" smtClean="0"/>
              <a:t>Preferred approach based </a:t>
            </a:r>
            <a:r>
              <a:rPr lang="en-GB" b="1"/>
              <a:t>on co-development and interoperability</a:t>
            </a:r>
          </a:p>
          <a:p>
            <a:pPr marL="285750" indent="-285750">
              <a:buFontTx/>
              <a:buChar char="-"/>
            </a:pPr>
            <a:endParaRPr lang="en-GB" b="1" smtClean="0"/>
          </a:p>
          <a:p>
            <a:pPr marL="285750" indent="-285750">
              <a:buFontTx/>
              <a:buChar char="-"/>
            </a:pPr>
            <a:endParaRPr lang="en-GB" b="1" smtClean="0"/>
          </a:p>
          <a:p>
            <a:pPr marL="285750" indent="-285750">
              <a:buFontTx/>
              <a:buChar char="-"/>
            </a:pPr>
            <a:endParaRPr lang="en-GB" b="1"/>
          </a:p>
          <a:p>
            <a:pPr marL="285750" indent="-285750">
              <a:buFontTx/>
              <a:buChar char="-"/>
            </a:pPr>
            <a:endParaRPr lang="en-GB" b="1" smtClean="0"/>
          </a:p>
          <a:p>
            <a:pPr marL="285750" indent="-285750">
              <a:buFontTx/>
              <a:buChar char="-"/>
            </a:pPr>
            <a:r>
              <a:rPr lang="en-GB" b="1" smtClean="0"/>
              <a:t>Defining architecture model</a:t>
            </a:r>
          </a:p>
          <a:p>
            <a:pPr marL="285750" indent="-285750">
              <a:buFontTx/>
              <a:buChar char="-"/>
            </a:pPr>
            <a:endParaRPr lang="en-GB" b="1" smtClean="0"/>
          </a:p>
          <a:p>
            <a:pPr marL="285750" indent="-285750">
              <a:buFontTx/>
              <a:buChar char="-"/>
            </a:pPr>
            <a:r>
              <a:rPr lang="en-GB" b="1" smtClean="0"/>
              <a:t>Defining Priorities for implementation</a:t>
            </a:r>
          </a:p>
          <a:p>
            <a:pPr marL="285750" indent="-285750">
              <a:buFontTx/>
              <a:buChar char="-"/>
            </a:pPr>
            <a:r>
              <a:rPr lang="en-GB" b="1" smtClean="0"/>
              <a:t>Data policy </a:t>
            </a:r>
            <a:r>
              <a:rPr lang="en-GB" b="1"/>
              <a:t>and DMP for </a:t>
            </a:r>
            <a:r>
              <a:rPr lang="en-GB" b="1" smtClean="0"/>
              <a:t>EMBRC</a:t>
            </a:r>
          </a:p>
          <a:p>
            <a:pPr marL="285750" lvl="1" indent="-285750">
              <a:buFontTx/>
              <a:buChar char="-"/>
            </a:pPr>
            <a:endParaRPr lang="en-GB" sz="1600" b="1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0046" y="121608"/>
            <a:ext cx="4581554" cy="79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smtClean="0">
                <a:solidFill>
                  <a:srgbClr val="0099FF"/>
                </a:solidFill>
              </a:rPr>
              <a:t>EMBRC e-infrastructure</a:t>
            </a:r>
          </a:p>
          <a:p>
            <a:r>
              <a:rPr lang="en-GB" sz="2400" b="1" smtClean="0">
                <a:solidFill>
                  <a:srgbClr val="0099FF"/>
                </a:solidFill>
              </a:rPr>
              <a:t>Working group</a:t>
            </a:r>
            <a:endParaRPr lang="en-GB" sz="2400" b="1" dirty="0">
              <a:solidFill>
                <a:srgbClr val="0099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33" y="3570767"/>
            <a:ext cx="4392667" cy="3276600"/>
          </a:xfrm>
          <a:prstGeom prst="rect">
            <a:avLst/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00" y="2743200"/>
            <a:ext cx="1548528" cy="63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93" y="2695202"/>
            <a:ext cx="650639" cy="7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www.elixir-europe.org/global/images/ELIXIR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18292"/>
            <a:ext cx="8763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92" y="2784158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1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48200" y="121608"/>
            <a:ext cx="4343400" cy="64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1" smtClean="0">
                <a:solidFill>
                  <a:srgbClr val="0099FF"/>
                </a:solidFill>
              </a:rPr>
              <a:t>EMBRC – Blue Pilot Cloud</a:t>
            </a:r>
            <a:endParaRPr lang="en-GB" sz="3200" b="1" dirty="0">
              <a:solidFill>
                <a:srgbClr val="0099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" y="1182469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/>
              <a:t>How the project can contribute to the European Open Science </a:t>
            </a:r>
            <a:r>
              <a:rPr lang="en-GB" b="1" smtClean="0"/>
              <a:t>Cloud</a:t>
            </a:r>
          </a:p>
          <a:p>
            <a:pPr marL="285750" indent="-285750">
              <a:buFontTx/>
              <a:buChar char="-"/>
            </a:pPr>
            <a:endParaRPr lang="en-GB" smtClean="0"/>
          </a:p>
          <a:p>
            <a:pPr marL="285750" indent="-285750">
              <a:buFontTx/>
              <a:buChar char="-"/>
            </a:pPr>
            <a:r>
              <a:rPr lang="en-GB"/>
              <a:t>Formulating </a:t>
            </a:r>
            <a:r>
              <a:rPr lang="en-GB" b="1"/>
              <a:t>EMBRC community requirements </a:t>
            </a:r>
            <a:r>
              <a:rPr lang="en-GB"/>
              <a:t>for Blue Cloud</a:t>
            </a:r>
          </a:p>
          <a:p>
            <a:pPr marL="742950" lvl="1" indent="-285750">
              <a:buFontTx/>
              <a:buChar char="-"/>
            </a:pPr>
            <a:r>
              <a:rPr lang="en-GB" smtClean="0"/>
              <a:t>Connecting </a:t>
            </a:r>
            <a:r>
              <a:rPr lang="en-GB"/>
              <a:t>marine biological stations to Bleu </a:t>
            </a:r>
            <a:r>
              <a:rPr lang="en-GB" smtClean="0"/>
              <a:t>Pilot Cloud</a:t>
            </a:r>
            <a:endParaRPr lang="en-GB"/>
          </a:p>
          <a:p>
            <a:pPr marL="742950" lvl="1" indent="-285750">
              <a:buFontTx/>
              <a:buChar char="-"/>
            </a:pPr>
            <a:r>
              <a:rPr lang="en-GB"/>
              <a:t>Connecting EMBRC users to Blue </a:t>
            </a:r>
            <a:r>
              <a:rPr lang="en-GB" smtClean="0"/>
              <a:t>Pilot Cloud</a:t>
            </a:r>
          </a:p>
          <a:p>
            <a:pPr marL="742950" lvl="1" indent="-285750">
              <a:buFontTx/>
              <a:buChar char="-"/>
            </a:pPr>
            <a:r>
              <a:rPr lang="en-GB" smtClean="0"/>
              <a:t>Connecting </a:t>
            </a:r>
            <a:r>
              <a:rPr lang="en-GB"/>
              <a:t>with industry and maritime regions </a:t>
            </a:r>
            <a:r>
              <a:rPr lang="en-GB" smtClean="0"/>
              <a:t>stakeholders</a:t>
            </a:r>
          </a:p>
          <a:p>
            <a:pPr marL="285750" indent="-285750">
              <a:buFontTx/>
              <a:buChar char="-"/>
            </a:pPr>
            <a:endParaRPr lang="en-GB" smtClean="0"/>
          </a:p>
          <a:p>
            <a:pPr marL="285750" indent="-285750">
              <a:buFontTx/>
              <a:buChar char="-"/>
            </a:pPr>
            <a:r>
              <a:rPr lang="en-GB" smtClean="0"/>
              <a:t>Implications of </a:t>
            </a:r>
            <a:r>
              <a:rPr lang="en-GB" b="1" smtClean="0"/>
              <a:t>Nagoya Protocol </a:t>
            </a:r>
            <a:r>
              <a:rPr lang="en-GB" smtClean="0"/>
              <a:t>for Blue Pilot Cloud</a:t>
            </a:r>
          </a:p>
          <a:p>
            <a:pPr marL="285750" indent="-285750">
              <a:buFontTx/>
              <a:buChar char="-"/>
            </a:pPr>
            <a:r>
              <a:rPr lang="en-GB" smtClean="0"/>
              <a:t>Link key catalogues and repositories for </a:t>
            </a:r>
            <a:r>
              <a:rPr lang="en-GB" b="1" smtClean="0"/>
              <a:t>marine biological resources</a:t>
            </a:r>
          </a:p>
          <a:p>
            <a:pPr marL="285750" lvl="1" indent="-285750">
              <a:buFontTx/>
              <a:buChar char="-"/>
            </a:pPr>
            <a:r>
              <a:rPr lang="en-GB" b="1" smtClean="0"/>
              <a:t>Collection and knowledge </a:t>
            </a:r>
            <a:r>
              <a:rPr lang="en-GB"/>
              <a:t>of </a:t>
            </a:r>
            <a:r>
              <a:rPr lang="en-GB" smtClean="0"/>
              <a:t>broad </a:t>
            </a:r>
            <a:r>
              <a:rPr lang="en-GB"/>
              <a:t>array of </a:t>
            </a:r>
            <a:r>
              <a:rPr lang="en-GB" smtClean="0"/>
              <a:t>research data types</a:t>
            </a:r>
          </a:p>
          <a:p>
            <a:pPr marL="742950" lvl="2" indent="-285750">
              <a:buFontTx/>
              <a:buChar char="-"/>
            </a:pPr>
            <a:r>
              <a:rPr lang="en-GB"/>
              <a:t>Species data</a:t>
            </a:r>
            <a:endParaRPr lang="en-GB" smtClean="0"/>
          </a:p>
          <a:p>
            <a:pPr marL="742950" lvl="2" indent="-285750">
              <a:buFontTx/>
              <a:buChar char="-"/>
            </a:pPr>
            <a:r>
              <a:rPr lang="en-GB"/>
              <a:t>Experiment data</a:t>
            </a:r>
            <a:endParaRPr lang="en-GB" smtClean="0"/>
          </a:p>
          <a:p>
            <a:pPr marL="742950" lvl="2" indent="-285750">
              <a:buFontTx/>
              <a:buChar char="-"/>
            </a:pPr>
            <a:r>
              <a:rPr lang="en-GB" smtClean="0"/>
              <a:t>Marine imaging data</a:t>
            </a:r>
          </a:p>
          <a:p>
            <a:pPr marL="742950" lvl="2" indent="-285750">
              <a:buFontTx/>
              <a:buChar char="-"/>
            </a:pPr>
            <a:r>
              <a:rPr lang="en-GB" smtClean="0"/>
              <a:t>Omics data</a:t>
            </a:r>
          </a:p>
          <a:p>
            <a:pPr marL="742950" lvl="2" indent="-285750">
              <a:buFontTx/>
              <a:buChar char="-"/>
            </a:pPr>
            <a:r>
              <a:rPr lang="en-GB" smtClean="0"/>
              <a:t>Coastal environmental sensor data</a:t>
            </a:r>
          </a:p>
          <a:p>
            <a:pPr marL="742950" lvl="2" indent="-285750">
              <a:buFontTx/>
              <a:buChar char="-"/>
            </a:pPr>
            <a:endParaRPr lang="en-GB"/>
          </a:p>
          <a:p>
            <a:pPr marL="285750" lvl="1" indent="-285750">
              <a:buFontTx/>
              <a:buChar char="-"/>
            </a:pPr>
            <a:r>
              <a:rPr lang="en-GB" smtClean="0"/>
              <a:t>Link key </a:t>
            </a:r>
            <a:r>
              <a:rPr lang="en-GB" b="1"/>
              <a:t>analytical tools</a:t>
            </a:r>
            <a:r>
              <a:rPr lang="en-GB"/>
              <a:t> </a:t>
            </a:r>
            <a:r>
              <a:rPr lang="en-GB" smtClean="0"/>
              <a:t>in bioinformatics and ecology</a:t>
            </a:r>
          </a:p>
          <a:p>
            <a:endParaRPr lang="en-GB" smtClean="0"/>
          </a:p>
          <a:p>
            <a:pPr marL="285750" indent="-285750">
              <a:buFontTx/>
              <a:buChar char="-"/>
            </a:pPr>
            <a:r>
              <a:rPr lang="en-GB" b="1" smtClean="0"/>
              <a:t>Standardisation</a:t>
            </a:r>
            <a:r>
              <a:rPr lang="en-GB" smtClean="0"/>
              <a:t> and </a:t>
            </a:r>
            <a:r>
              <a:rPr lang="en-GB" b="1" smtClean="0"/>
              <a:t>training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14" y="4038600"/>
            <a:ext cx="2362201" cy="176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187210" y="4487559"/>
            <a:ext cx="152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smtClean="0">
                <a:solidFill>
                  <a:srgbClr val="0099FF"/>
                </a:solidFill>
              </a:rPr>
              <a:t>Terrabytes</a:t>
            </a:r>
            <a:endParaRPr lang="nl-BE" sz="1600" b="1">
              <a:solidFill>
                <a:srgbClr val="0099FF"/>
              </a:solidFill>
            </a:endParaRPr>
          </a:p>
        </p:txBody>
      </p:sp>
      <p:sp>
        <p:nvSpPr>
          <p:cNvPr id="3" name="Left Brace 2"/>
          <p:cNvSpPr/>
          <p:nvPr/>
        </p:nvSpPr>
        <p:spPr>
          <a:xfrm>
            <a:off x="829336" y="4027967"/>
            <a:ext cx="381000" cy="1306033"/>
          </a:xfrm>
          <a:prstGeom prst="leftBrace">
            <a:avLst/>
          </a:prstGeom>
          <a:ln>
            <a:solidFill>
              <a:srgbClr val="0099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0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smtClean="0">
                <a:latin typeface="+mj-lt"/>
              </a:rPr>
              <a:t>- Additional </a:t>
            </a:r>
            <a:r>
              <a:rPr lang="en-GB" sz="1900" b="1">
                <a:latin typeface="+mj-lt"/>
              </a:rPr>
              <a:t>priorities and possible actions at short and medium term in the direction of the Pilot Blue </a:t>
            </a:r>
            <a:r>
              <a:rPr lang="en-GB" sz="1900" b="1" smtClean="0">
                <a:latin typeface="+mj-lt"/>
              </a:rPr>
              <a:t>Cloud</a:t>
            </a:r>
          </a:p>
          <a:p>
            <a:pPr marL="0" indent="0">
              <a:buNone/>
            </a:pPr>
            <a:endParaRPr lang="en-GB" sz="1900" b="1">
              <a:latin typeface="+mj-lt"/>
            </a:endParaRPr>
          </a:p>
          <a:p>
            <a:pPr marL="285750" indent="-285750">
              <a:buFontTx/>
              <a:buChar char="-"/>
            </a:pPr>
            <a:endParaRPr lang="nl-BE" sz="1900" b="1">
              <a:latin typeface="+mj-lt"/>
            </a:endParaRPr>
          </a:p>
          <a:p>
            <a:pPr marL="285750" indent="-285750">
              <a:buFontTx/>
              <a:buChar char="-"/>
            </a:pPr>
            <a:endParaRPr lang="nl-BE" sz="190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BE" sz="1900">
              <a:latin typeface="+mj-lt"/>
            </a:endParaRPr>
          </a:p>
          <a:p>
            <a:pPr marL="285750" indent="-285750">
              <a:buFontTx/>
              <a:buChar char="-"/>
            </a:pPr>
            <a:endParaRPr lang="nl-BE" sz="1900" smtClean="0">
              <a:latin typeface="+mj-lt"/>
            </a:endParaRPr>
          </a:p>
          <a:p>
            <a:pPr marL="285750" indent="-285750">
              <a:buFontTx/>
              <a:buChar char="-"/>
            </a:pPr>
            <a:endParaRPr lang="nl-BE" sz="1900">
              <a:latin typeface="+mj-lt"/>
            </a:endParaRPr>
          </a:p>
          <a:p>
            <a:pPr marL="0" indent="0">
              <a:buNone/>
            </a:pPr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435"/>
            <a:ext cx="3980428" cy="220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8200" y="121608"/>
            <a:ext cx="4343400" cy="64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1" smtClean="0">
                <a:solidFill>
                  <a:srgbClr val="0099FF"/>
                </a:solidFill>
              </a:rPr>
              <a:t>EMBRC – Blue Pilot Cloud</a:t>
            </a:r>
            <a:endParaRPr lang="en-GB" sz="3200" b="1" dirty="0">
              <a:solidFill>
                <a:srgbClr val="0099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85800" y="1981200"/>
            <a:ext cx="7772400" cy="1295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/>
          <p:cNvSpPr txBox="1"/>
          <p:nvPr/>
        </p:nvSpPr>
        <p:spPr>
          <a:xfrm>
            <a:off x="6318156" y="3115685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Virtual analysis</a:t>
            </a:r>
          </a:p>
          <a:p>
            <a:r>
              <a:rPr lang="nl-BE" sz="1600" i="1" smtClean="0"/>
              <a:t> platform</a:t>
            </a:r>
            <a:endParaRPr lang="nl-BE" sz="1600" i="1"/>
          </a:p>
        </p:txBody>
      </p:sp>
      <p:cxnSp>
        <p:nvCxnSpPr>
          <p:cNvPr id="9" name="Straight Connector 8"/>
          <p:cNvCxnSpPr/>
          <p:nvPr/>
        </p:nvCxnSpPr>
        <p:spPr>
          <a:xfrm>
            <a:off x="3558721" y="2165866"/>
            <a:ext cx="0" cy="172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7596" y="1844034"/>
            <a:ext cx="1292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EMBRC DMP </a:t>
            </a:r>
            <a:endParaRPr lang="nl-BE" sz="1600" i="1"/>
          </a:p>
        </p:txBody>
      </p:sp>
      <p:sp>
        <p:nvSpPr>
          <p:cNvPr id="11" name="TextBox 10"/>
          <p:cNvSpPr txBox="1"/>
          <p:nvPr/>
        </p:nvSpPr>
        <p:spPr>
          <a:xfrm>
            <a:off x="226327" y="3810000"/>
            <a:ext cx="693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smtClean="0"/>
              <a:t>- Training </a:t>
            </a:r>
            <a:r>
              <a:rPr lang="en-GB" b="1"/>
              <a:t>opportunities to train </a:t>
            </a:r>
            <a:r>
              <a:rPr lang="en-GB" b="1" smtClean="0"/>
              <a:t>a </a:t>
            </a:r>
            <a:r>
              <a:rPr lang="en-GB" b="1"/>
              <a:t>new generation of Blue Cloud </a:t>
            </a:r>
            <a:r>
              <a:rPr lang="en-GB" b="1" smtClean="0"/>
              <a:t>experts</a:t>
            </a:r>
            <a:endParaRPr lang="nl-BE" b="1"/>
          </a:p>
        </p:txBody>
      </p:sp>
      <p:sp>
        <p:nvSpPr>
          <p:cNvPr id="15" name="TextBox 14"/>
          <p:cNvSpPr txBox="1"/>
          <p:nvPr/>
        </p:nvSpPr>
        <p:spPr>
          <a:xfrm>
            <a:off x="1389995" y="419100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smtClean="0"/>
              <a:t>MarineTraining.EU</a:t>
            </a:r>
            <a:endParaRPr lang="nl-BE" b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6961733" y="2971800"/>
            <a:ext cx="0" cy="143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6173" y="244423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mtClean="0"/>
              <a:t>2017</a:t>
            </a:r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255232" y="24500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mtClean="0"/>
              <a:t>2018</a:t>
            </a:r>
            <a:endParaRPr lang="nl-BE"/>
          </a:p>
        </p:txBody>
      </p:sp>
      <p:sp>
        <p:nvSpPr>
          <p:cNvPr id="23" name="TextBox 22"/>
          <p:cNvSpPr txBox="1"/>
          <p:nvPr/>
        </p:nvSpPr>
        <p:spPr>
          <a:xfrm>
            <a:off x="5663401" y="1652121"/>
            <a:ext cx="1720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Knowledge output</a:t>
            </a:r>
          </a:p>
          <a:p>
            <a:r>
              <a:rPr lang="nl-BE" sz="1600" i="1" smtClean="0"/>
              <a:t> module</a:t>
            </a:r>
            <a:endParaRPr lang="nl-BE" sz="1600" i="1"/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0" y="2218315"/>
            <a:ext cx="0" cy="1438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1061" y="2952009"/>
            <a:ext cx="0" cy="172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20474" y="3115684"/>
            <a:ext cx="1031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Dataset</a:t>
            </a:r>
          </a:p>
          <a:p>
            <a:r>
              <a:rPr lang="nl-BE" sz="1600" i="1" smtClean="0"/>
              <a:t>Catalogue</a:t>
            </a:r>
            <a:endParaRPr lang="nl-BE" sz="1600" i="1"/>
          </a:p>
        </p:txBody>
      </p:sp>
      <p:sp>
        <p:nvSpPr>
          <p:cNvPr id="31" name="TextBox 30"/>
          <p:cNvSpPr txBox="1"/>
          <p:nvPr/>
        </p:nvSpPr>
        <p:spPr>
          <a:xfrm>
            <a:off x="4800600" y="1654491"/>
            <a:ext cx="818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Expert</a:t>
            </a:r>
          </a:p>
          <a:p>
            <a:r>
              <a:rPr lang="nl-BE" sz="1600" i="1" smtClean="0"/>
              <a:t>register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249148" y="2201884"/>
            <a:ext cx="0" cy="172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95965" y="3125275"/>
            <a:ext cx="1066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i="1" smtClean="0"/>
              <a:t>Service</a:t>
            </a:r>
          </a:p>
          <a:p>
            <a:r>
              <a:rPr lang="nl-BE" sz="1600" i="1" smtClean="0"/>
              <a:t> catalogue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352800" y="2952009"/>
            <a:ext cx="0" cy="172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60042"/>
            <a:ext cx="2195945" cy="64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5619244" y="2985350"/>
            <a:ext cx="0" cy="172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197408" y="3137150"/>
            <a:ext cx="1175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i="1" smtClean="0"/>
              <a:t>Virtual data</a:t>
            </a:r>
          </a:p>
          <a:p>
            <a:r>
              <a:rPr lang="nl-BE" sz="1600" i="1" smtClean="0"/>
              <a:t> Access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3401" y="4180324"/>
            <a:ext cx="231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smtClean="0"/>
              <a:t>LifeWatch Marine VRE</a:t>
            </a:r>
            <a:endParaRPr lang="nl-BE" b="1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79" y="4579365"/>
            <a:ext cx="2974421" cy="225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56" y="6603161"/>
            <a:ext cx="482087" cy="19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268</Words>
  <Application>Microsoft Office PowerPoint</Application>
  <PresentationFormat>On-screen Show (4:3)</PresentationFormat>
  <Paragraphs>77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Embrc Ocean project Preliminary notes</dc:title>
  <dc:creator>luciano de venezia</dc:creator>
  <cp:lastModifiedBy>Klaas Deneudt</cp:lastModifiedBy>
  <cp:revision>268</cp:revision>
  <dcterms:created xsi:type="dcterms:W3CDTF">2015-12-01T14:33:58Z</dcterms:created>
  <dcterms:modified xsi:type="dcterms:W3CDTF">2017-03-23T17:11:51Z</dcterms:modified>
</cp:coreProperties>
</file>