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8" r:id="rId3"/>
    <p:sldId id="260" r:id="rId4"/>
    <p:sldId id="273" r:id="rId5"/>
    <p:sldId id="271" r:id="rId6"/>
    <p:sldId id="268" r:id="rId7"/>
    <p:sldId id="272" r:id="rId8"/>
    <p:sldId id="261" r:id="rId9"/>
    <p:sldId id="275" r:id="rId10"/>
    <p:sldId id="274" r:id="rId11"/>
    <p:sldId id="27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32963"/>
    <a:srgbClr val="FF3300"/>
    <a:srgbClr val="00FF00"/>
    <a:srgbClr val="0033CC"/>
    <a:srgbClr val="FFFFFF"/>
    <a:srgbClr val="FFFF00"/>
    <a:srgbClr val="044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8131" autoAdjust="0"/>
  </p:normalViewPr>
  <p:slideViewPr>
    <p:cSldViewPr>
      <p:cViewPr>
        <p:scale>
          <a:sx n="60" d="100"/>
          <a:sy n="60" d="100"/>
        </p:scale>
        <p:origin x="-144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BD7A2-285B-44A6-BC78-4BF216160B30}" type="datetimeFigureOut">
              <a:rPr lang="fr-FR" smtClean="0"/>
              <a:pPr/>
              <a:t>22/01/2019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D46A2-C36E-4CF8-A7C7-6ED041B41269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56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40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4EBA-27B9-4B9C-BEAA-204A97492085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4EBA-27B9-4B9C-BEAA-204A97492085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    </a:t>
            </a:r>
            <a:endParaRPr lang="fr-FR" sz="1200" b="1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46A2-C36E-4CF8-A7C7-6ED041B41269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46A2-C36E-4CF8-A7C7-6ED041B41269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Structure de coûts: 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26 % de nos coûts appartiennent aux employés; 65% est la production et l'autre partie est divisée entre factures, assurance et marketing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i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Flux de revenue: </a:t>
            </a:r>
            <a:r>
              <a:rPr lang="fr-FR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Nos coûts sont couverts par la vente des boite de 250ml a 4 euro. ce prix est basé sur la stratégie de pénétration .Nous pouvons donner à nos clients un prix plus compétitif sur le marché.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4EBA-27B9-4B9C-BEAA-204A97492085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Comme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ornalim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est le premier fabricant d’aliments pour poissons d’ornement en Algérie la première et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ladeuxième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années, nous allons essayer recouvrir  le marché local et d’augmenter notre production pour atteindre un chiffre d’affaires de 48 000 EUR.</a:t>
            </a:r>
          </a:p>
          <a:p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</a:t>
            </a:r>
          </a:p>
          <a:p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Au cours de la troisième année,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ornalim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 rend sur le marché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maghrébein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tunisie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maroc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en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libye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une capacité de production de 5000 kg. en 2024 on s'étale sur le marché international en commençant par la 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france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l'</a:t>
            </a:r>
            <a:r>
              <a:rPr lang="fr-FR" sz="1200" b="1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italie</a:t>
            </a:r>
            <a:r>
              <a:rPr lang="fr-FR" sz="1200" b="1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où notre chiffre d'affaires sera 4 fois supérieur à celui de l'année de démarrage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46A2-C36E-4CF8-A7C7-6ED041B41269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46A2-C36E-4CF8-A7C7-6ED041B41269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qui nous permettra de récupérer les investissement dés la première année de démarrage   et on obtient un bénéfice pour une nouvelle production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D46A2-C36E-4CF8-A7C7-6ED041B41269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4000" b="1" dirty="0">
              <a:latin typeface="+mn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A34EBA-27B9-4B9C-BEAA-204A97492085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22/01/2019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jpeg"/><Relationship Id="rId15" Type="http://schemas.openxmlformats.org/officeDocument/2006/relationships/image" Target="../media/image20.jpeg"/><Relationship Id="rId10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12" Type="http://schemas.openxmlformats.org/officeDocument/2006/relationships/image" Target="../media/image2.jpe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13.jpeg"/><Relationship Id="rId15" Type="http://schemas.openxmlformats.org/officeDocument/2006/relationships/image" Target="../media/image26.png"/><Relationship Id="rId10" Type="http://schemas.openxmlformats.org/officeDocument/2006/relationships/image" Target="../media/image5.png"/><Relationship Id="rId19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7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7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13.jpeg"/><Relationship Id="rId5" Type="http://schemas.openxmlformats.org/officeDocument/2006/relationships/image" Target="../media/image2.jpeg"/><Relationship Id="rId15" Type="http://schemas.openxmlformats.org/officeDocument/2006/relationships/image" Target="../media/image14.png"/><Relationship Id="rId10" Type="http://schemas.openxmlformats.org/officeDocument/2006/relationships/image" Target="../media/image5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0.png"/><Relationship Id="rId18" Type="http://schemas.openxmlformats.org/officeDocument/2006/relationships/image" Target="../media/image44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jpe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38.jpeg"/><Relationship Id="rId5" Type="http://schemas.openxmlformats.org/officeDocument/2006/relationships/image" Target="../media/image1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5.png"/><Relationship Id="rId4" Type="http://schemas.openxmlformats.org/officeDocument/2006/relationships/image" Target="../media/image13.jpeg"/><Relationship Id="rId9" Type="http://schemas.openxmlformats.org/officeDocument/2006/relationships/image" Target="../media/image5.png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scape-effects-clipart-png-transparent-720962-8052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916" y="-2000288"/>
            <a:ext cx="8286808" cy="7786710"/>
          </a:xfrm>
          <a:prstGeom prst="rect">
            <a:avLst/>
          </a:prstGeom>
        </p:spPr>
      </p:pic>
      <p:pic>
        <p:nvPicPr>
          <p:cNvPr id="13" name="Image 12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32" y="-11908"/>
            <a:ext cx="1000100" cy="108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téléchargem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-11909"/>
            <a:ext cx="1000100" cy="108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Clextral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571744"/>
            <a:ext cx="235745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285984" y="784381"/>
            <a:ext cx="40110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3800" b="1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Ornalim</a:t>
            </a:r>
            <a:endParaRPr lang="fr-FR" sz="9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14942" y="235743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hiller" pitchFamily="82" charset="0"/>
              </a:rPr>
              <a:t>L’effet qui se voit . . .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8794" y="4357694"/>
            <a:ext cx="6357982" cy="76944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21538526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hiller" pitchFamily="82" charset="0"/>
              </a:rPr>
              <a:t>Manufacture of ornamental fish feed</a:t>
            </a:r>
            <a:endParaRPr lang="fr-FR" sz="4400" b="1" dirty="0">
              <a:solidFill>
                <a:srgbClr val="FFFF00"/>
              </a:solidFill>
              <a:latin typeface="Chiller" pitchFamily="82" charset="0"/>
            </a:endParaRPr>
          </a:p>
        </p:txBody>
      </p:sp>
      <p:pic>
        <p:nvPicPr>
          <p:cNvPr id="10" name="Image 9" descr="vagu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00636"/>
            <a:ext cx="11715800" cy="13573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02119" y="6143644"/>
            <a:ext cx="306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By : Yasmina OUMEDJBEUR </a:t>
            </a:r>
          </a:p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              Aquaculture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engineer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mage 11" descr="télécharge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086" y="6143644"/>
            <a:ext cx="1271384" cy="71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4071934" y="6143644"/>
            <a:ext cx="284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Sia.oumedjbeur@gmail.com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        + 213 795 023 037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Image 18" descr="téléchargem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5" y="6115839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international-2654036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7156" y="6000769"/>
            <a:ext cx="1285848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 descr="photoscape-effects-clipart-png-transparent-720962-8052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14612" y="-2071694"/>
            <a:ext cx="7429552" cy="778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hotoscape-effects-clipart-png-transparent-720962-8052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85916" y="-2000288"/>
            <a:ext cx="8286808" cy="7786710"/>
          </a:xfrm>
          <a:prstGeom prst="rect">
            <a:avLst/>
          </a:prstGeom>
        </p:spPr>
      </p:pic>
      <p:pic>
        <p:nvPicPr>
          <p:cNvPr id="13" name="Image 12" descr="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932" y="-11908"/>
            <a:ext cx="1000100" cy="108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 13" descr="téléchargem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2" y="-11909"/>
            <a:ext cx="1000100" cy="1083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 descr="Clextral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868" y="2571744"/>
            <a:ext cx="235745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285984" y="784381"/>
            <a:ext cx="401103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3800" b="1" i="1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ller" pitchFamily="82" charset="0"/>
              </a:rPr>
              <a:t>Ornalim</a:t>
            </a:r>
            <a:endParaRPr lang="fr-FR" sz="9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ller" pitchFamily="8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214942" y="235743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Chiller" pitchFamily="82" charset="0"/>
              </a:rPr>
              <a:t>L’effet qui se voit . . .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928794" y="4357694"/>
            <a:ext cx="6357982" cy="769441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21538526"/>
              </a:avLst>
            </a:prstTxWarp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Chiller" pitchFamily="82" charset="0"/>
              </a:rPr>
              <a:t>Manufacture of ornamental fish feed</a:t>
            </a:r>
            <a:endParaRPr lang="fr-FR" sz="4400" b="1" dirty="0">
              <a:solidFill>
                <a:srgbClr val="FFFF00"/>
              </a:solidFill>
              <a:latin typeface="Chiller" pitchFamily="82" charset="0"/>
            </a:endParaRPr>
          </a:p>
        </p:txBody>
      </p:sp>
      <p:pic>
        <p:nvPicPr>
          <p:cNvPr id="10" name="Image 9" descr="vagu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00636"/>
            <a:ext cx="11715800" cy="135732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002119" y="6143644"/>
            <a:ext cx="3069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By : Yasmina OUMEDJBEUR </a:t>
            </a:r>
          </a:p>
          <a:p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              Aquaculture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engineer</a:t>
            </a:r>
            <a:r>
              <a:rPr lang="fr-FR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fr-FR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Image 11" descr="télécharge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4086" y="6143644"/>
            <a:ext cx="1271384" cy="71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ZoneTexte 14"/>
          <p:cNvSpPr txBox="1"/>
          <p:nvPr/>
        </p:nvSpPr>
        <p:spPr>
          <a:xfrm>
            <a:off x="4071934" y="6143644"/>
            <a:ext cx="2846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Sia.oumedjbeur@gmail.com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        + 213 795 023 037 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9" name="Image 18" descr="téléchargem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29455" y="6115839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 descr="international-2654036_960_72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107156" y="6000769"/>
            <a:ext cx="1285848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 descr="photoscape-effects-clipart-png-transparent-720962-805260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14612" y="-2071694"/>
            <a:ext cx="7429552" cy="7786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wet_type_fish_feed_extruder_machine_for_making_fish_fe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3143224"/>
            <a:ext cx="8692973" cy="3714776"/>
          </a:xfrm>
          <a:prstGeom prst="rect">
            <a:avLst/>
          </a:prstGeom>
        </p:spPr>
      </p:pic>
      <p:pic>
        <p:nvPicPr>
          <p:cNvPr id="15" name="Image 14" descr="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2330" y="0"/>
            <a:ext cx="2071670" cy="6858000"/>
          </a:xfrm>
          <a:prstGeom prst="rect">
            <a:avLst/>
          </a:prstGeom>
        </p:spPr>
      </p:pic>
      <p:pic>
        <p:nvPicPr>
          <p:cNvPr id="16" name="Image 15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488" y="500042"/>
            <a:ext cx="2852652" cy="2516638"/>
          </a:xfrm>
          <a:prstGeom prst="rect">
            <a:avLst/>
          </a:prstGeom>
        </p:spPr>
      </p:pic>
      <p:pic>
        <p:nvPicPr>
          <p:cNvPr id="10" name="Image 9" descr="bleu-fonce-detai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-2153381" y="867441"/>
            <a:ext cx="6858000" cy="440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Image 73" descr="international-2654036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6215082"/>
            <a:ext cx="128584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Image 74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6316273"/>
            <a:ext cx="642942" cy="5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Image 75" descr="g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6500834"/>
            <a:ext cx="214314" cy="21431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714480" y="635795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        sia.oumedjbeur@gmail.com                 + 213 795 023 037 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8" name="Image 77" descr="d161ce6ff8f965fb23bc4fdb3cde34d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8985" y="6500834"/>
            <a:ext cx="367395" cy="214314"/>
          </a:xfrm>
          <a:prstGeom prst="rect">
            <a:avLst/>
          </a:prstGeom>
        </p:spPr>
      </p:pic>
      <p:pic>
        <p:nvPicPr>
          <p:cNvPr id="79" name="Image 78" descr="télécharge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6286520"/>
            <a:ext cx="1214446" cy="6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Image 79" descr="téléchargem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430" y="6215082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Image 80" descr="vag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500702"/>
            <a:ext cx="11715800" cy="857256"/>
          </a:xfrm>
          <a:prstGeom prst="rect">
            <a:avLst/>
          </a:prstGeom>
        </p:spPr>
      </p:pic>
      <p:pic>
        <p:nvPicPr>
          <p:cNvPr id="11" name="Image 10" descr="295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5720" y="1357298"/>
            <a:ext cx="857224" cy="928694"/>
          </a:xfrm>
          <a:prstGeom prst="rect">
            <a:avLst/>
          </a:prstGeom>
        </p:spPr>
      </p:pic>
      <p:pic>
        <p:nvPicPr>
          <p:cNvPr id="12" name="Image 11" descr="11536035_972252229494219_1373278305755831216_n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158" y="3071810"/>
            <a:ext cx="1357322" cy="1544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14"/>
          <p:cNvSpPr/>
          <p:nvPr/>
        </p:nvSpPr>
        <p:spPr>
          <a:xfrm>
            <a:off x="500034" y="4572008"/>
            <a:ext cx="1071570" cy="35719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CMO 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0496" y="4572008"/>
            <a:ext cx="1071570" cy="35719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CEO 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5984" y="4572008"/>
            <a:ext cx="1071570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CFO 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786446" y="4572008"/>
            <a:ext cx="1071570" cy="35719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 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72396" y="4572008"/>
            <a:ext cx="1071570" cy="3571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CCO </a:t>
            </a:r>
            <a:endParaRPr lang="fr-FR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Image 23" descr="50675722_280737986198984_6555633794789933056_n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429520" y="3286124"/>
            <a:ext cx="135732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 descr="13006573_615289675302385_3403770911345492976_n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57620" y="3000372"/>
            <a:ext cx="1352550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 descr="50497981_232003587724979_6453877743145713664_n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643570" y="3357562"/>
            <a:ext cx="131342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 descr="img648 (1)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285984" y="3143248"/>
            <a:ext cx="1000132" cy="1403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Image 73" descr="international-2654036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6215082"/>
            <a:ext cx="128584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Image 74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6316273"/>
            <a:ext cx="642942" cy="5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Image 75" descr="g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6500834"/>
            <a:ext cx="214314" cy="21431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714480" y="635795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        sia.oumedjbeur@gmail.com                 + 213 795 023 037 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8" name="Image 77" descr="d161ce6ff8f965fb23bc4fdb3cde34d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8985" y="6500834"/>
            <a:ext cx="367395" cy="214314"/>
          </a:xfrm>
          <a:prstGeom prst="rect">
            <a:avLst/>
          </a:prstGeom>
        </p:spPr>
      </p:pic>
      <p:pic>
        <p:nvPicPr>
          <p:cNvPr id="79" name="Image 78" descr="télécharge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6286520"/>
            <a:ext cx="1214446" cy="6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Image 79" descr="téléchargem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430" y="6215082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Image 80" descr="vag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500702"/>
            <a:ext cx="11715800" cy="857256"/>
          </a:xfrm>
          <a:prstGeom prst="rect">
            <a:avLst/>
          </a:prstGeom>
        </p:spPr>
      </p:pic>
      <p:pic>
        <p:nvPicPr>
          <p:cNvPr id="69" name="Image 68" descr="dz_fluttering_25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143372" y="642918"/>
            <a:ext cx="762005" cy="57150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643306" y="1214422"/>
            <a:ext cx="19255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Made in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Alegria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Image 70" descr="logo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00496" y="1857364"/>
            <a:ext cx="1214446" cy="128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" name="Rectangle 72"/>
          <p:cNvSpPr/>
          <p:nvPr/>
        </p:nvSpPr>
        <p:spPr>
          <a:xfrm>
            <a:off x="3643306" y="3214686"/>
            <a:ext cx="1785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Affordable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price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071934" y="3571876"/>
            <a:ext cx="1007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Growth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4143372" y="4714884"/>
            <a:ext cx="9669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latin typeface="Times New Roman" pitchFamily="18" charset="0"/>
                <a:cs typeface="Times New Roman" pitchFamily="18" charset="0"/>
              </a:rPr>
              <a:t>Pigment </a:t>
            </a:r>
            <a:endParaRPr lang="fr-FR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4214810" y="5000636"/>
            <a:ext cx="711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571868" y="4058670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Biologically</a:t>
            </a:r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balanced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929058" y="5357826"/>
            <a:ext cx="12858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 </a:t>
            </a:r>
            <a:r>
              <a:rPr lang="fr-FR" sz="1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cloudy</a:t>
            </a:r>
            <a:endParaRPr lang="fr-FR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7" name="Image 86" descr="images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58148" y="1643050"/>
            <a:ext cx="928686" cy="9286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8" name="Image 87" descr="Farmer-ic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643834" y="1781172"/>
            <a:ext cx="647696" cy="647696"/>
          </a:xfrm>
          <a:prstGeom prst="rect">
            <a:avLst/>
          </a:prstGeom>
        </p:spPr>
      </p:pic>
      <p:pic>
        <p:nvPicPr>
          <p:cNvPr id="89" name="Image 88" descr="219969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72462" y="2285992"/>
            <a:ext cx="428628" cy="428628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>
          <a:xfrm>
            <a:off x="7383101" y="2943051"/>
            <a:ext cx="1760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Wholesaler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&amp;</a:t>
            </a:r>
          </a:p>
          <a:p>
            <a:pPr algn="ctr"/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Retailer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Fish </a:t>
            </a:r>
            <a:r>
              <a:rPr lang="fr-FR" sz="1400" b="1" dirty="0" err="1" smtClean="0">
                <a:latin typeface="Times New Roman" pitchFamily="18" charset="0"/>
                <a:cs typeface="Times New Roman" pitchFamily="18" charset="0"/>
              </a:rPr>
              <a:t>Farmers</a:t>
            </a:r>
            <a:r>
              <a:rPr lang="fr-FR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fr-FR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5500694" y="2192529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Customer Support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5500694" y="1414335"/>
            <a:ext cx="178595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 </a:t>
            </a:r>
          </a:p>
          <a:p>
            <a:endParaRPr lang="en-US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Valuation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Rating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5429256" y="2428868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en-US" sz="1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Impersonal Relationship</a:t>
            </a:r>
          </a:p>
        </p:txBody>
      </p:sp>
      <p:sp>
        <p:nvSpPr>
          <p:cNvPr id="95" name="Rectangle 94"/>
          <p:cNvSpPr/>
          <p:nvPr/>
        </p:nvSpPr>
        <p:spPr>
          <a:xfrm>
            <a:off x="71406" y="2928934"/>
            <a:ext cx="1794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Marketing </a:t>
            </a:r>
            <a:r>
              <a:rPr lang="fr-F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Company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6" name="Image 95" descr="10536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88558" y="2000240"/>
            <a:ext cx="1040170" cy="1147762"/>
          </a:xfrm>
          <a:prstGeom prst="rect">
            <a:avLst/>
          </a:prstGeom>
        </p:spPr>
      </p:pic>
      <p:sp>
        <p:nvSpPr>
          <p:cNvPr id="97" name="ZoneTexte 96"/>
          <p:cNvSpPr txBox="1"/>
          <p:nvPr/>
        </p:nvSpPr>
        <p:spPr>
          <a:xfrm>
            <a:off x="2643174" y="4335669"/>
            <a:ext cx="596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Staff 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357422" y="4764297"/>
            <a:ext cx="13179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Raw</a:t>
            </a:r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Materials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319810" y="5120358"/>
            <a:ext cx="13949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Manufacturing</a:t>
            </a:r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fr-FR" sz="1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174008" y="5478677"/>
            <a:ext cx="10406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Equipment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1" name="Image 100" descr="silhouette-2632700_960_720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71604" y="4214818"/>
            <a:ext cx="1357322" cy="1357322"/>
          </a:xfrm>
          <a:prstGeom prst="rect">
            <a:avLst/>
          </a:prstGeom>
        </p:spPr>
      </p:pic>
      <p:sp>
        <p:nvSpPr>
          <p:cNvPr id="103" name="Rectangle 102"/>
          <p:cNvSpPr/>
          <p:nvPr/>
        </p:nvSpPr>
        <p:spPr>
          <a:xfrm>
            <a:off x="1714480" y="1071546"/>
            <a:ext cx="18573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Formulation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071670" y="1619896"/>
            <a:ext cx="1716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Manufacturing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1785918" y="2428868"/>
            <a:ext cx="17859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Management Of Customer Requests And Complaints</a:t>
            </a:r>
            <a:endParaRPr lang="fr-FR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1886791" y="2121091"/>
            <a:ext cx="18373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r>
              <a:rPr lang="fr-FR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Monitoring</a:t>
            </a:r>
            <a:endParaRPr lang="fr-FR" sz="1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1857356" y="1285860"/>
            <a:ext cx="1857388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Improvement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6215074" y="3929066"/>
            <a:ext cx="1194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E-commerce </a:t>
            </a:r>
          </a:p>
          <a:p>
            <a:pPr algn="ctr"/>
            <a:r>
              <a:rPr lang="fr-FR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 to B</a:t>
            </a:r>
            <a:endParaRPr lang="fr-FR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5500694" y="4500570"/>
            <a:ext cx="16208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fr-FR" sz="1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By Our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Partners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5643570" y="5214950"/>
            <a:ext cx="15001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Event</a:t>
            </a:r>
          </a:p>
          <a:p>
            <a:pPr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Social Media</a:t>
            </a:r>
          </a:p>
          <a:p>
            <a:pPr>
              <a:buFont typeface="Courier New" pitchFamily="49" charset="0"/>
              <a:buChar char="o"/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Press Relations</a:t>
            </a:r>
          </a:p>
        </p:txBody>
      </p:sp>
      <p:pic>
        <p:nvPicPr>
          <p:cNvPr id="111" name="Image 110" descr="laptop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5429256" y="3953036"/>
            <a:ext cx="952192" cy="476096"/>
          </a:xfrm>
          <a:prstGeom prst="rect">
            <a:avLst/>
          </a:prstGeom>
        </p:spPr>
      </p:pic>
      <p:pic>
        <p:nvPicPr>
          <p:cNvPr id="112" name="Image 111" descr="img_308094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flipH="1">
            <a:off x="6286512" y="4885169"/>
            <a:ext cx="857256" cy="544095"/>
          </a:xfrm>
          <a:prstGeom prst="rect">
            <a:avLst/>
          </a:prstGeom>
        </p:spPr>
      </p:pic>
      <p:sp>
        <p:nvSpPr>
          <p:cNvPr id="113" name="ZoneTexte 112"/>
          <p:cNvSpPr txBox="1"/>
          <p:nvPr/>
        </p:nvSpPr>
        <p:spPr>
          <a:xfrm>
            <a:off x="7358082" y="-24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 segments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3643306" y="-24"/>
            <a:ext cx="19803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Value proposition 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5500694" y="-24"/>
            <a:ext cx="1785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ctr"/>
            <a:r>
              <a:rPr lang="fr-F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Costumer Relationship</a:t>
            </a:r>
            <a:endParaRPr lang="fr-FR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5786446" y="3214686"/>
            <a:ext cx="1165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Channels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1928794" y="-24"/>
            <a:ext cx="151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</a:t>
            </a:r>
            <a:r>
              <a:rPr lang="fr-FR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vities</a:t>
            </a:r>
            <a:endParaRPr lang="fr-FR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1857356" y="3214686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6.</a:t>
            </a:r>
          </a:p>
          <a:p>
            <a:pPr algn="ctr"/>
            <a:r>
              <a:rPr lang="fr-F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Key </a:t>
            </a:r>
            <a:r>
              <a:rPr lang="fr-FR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resources</a:t>
            </a:r>
            <a:r>
              <a:rPr lang="fr-FR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" name="ZoneTexte 118"/>
          <p:cNvSpPr txBox="1"/>
          <p:nvPr/>
        </p:nvSpPr>
        <p:spPr>
          <a:xfrm>
            <a:off x="171373" y="0"/>
            <a:ext cx="1614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Key </a:t>
            </a:r>
            <a:r>
              <a:rPr lang="fr-FR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Partners</a:t>
            </a:r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7000" r="-43000" b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20" y="1357298"/>
            <a:ext cx="3786214" cy="3693319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Coste structure </a:t>
            </a:r>
          </a:p>
          <a:p>
            <a:r>
              <a:rPr lang="fr-FR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Staff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   Production</a:t>
            </a:r>
          </a:p>
          <a:p>
            <a:pPr algn="ctr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                       Marketing</a:t>
            </a:r>
          </a:p>
          <a:p>
            <a:pPr algn="ctr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fr-F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Bills (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water,electricity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        &amp; </a:t>
            </a:r>
          </a:p>
          <a:p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insurance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29190" y="1357298"/>
            <a:ext cx="3929090" cy="3693319"/>
          </a:xfrm>
          <a:prstGeom prst="rect">
            <a:avLst/>
          </a:prstGeom>
          <a:solidFill>
            <a:schemeClr val="bg1">
              <a:lumMod val="85000"/>
              <a:alpha val="69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Revenue streams</a:t>
            </a:r>
          </a:p>
          <a:p>
            <a:pPr algn="ctr"/>
            <a:endParaRPr lang="en-US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Image 11" descr="echange 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2143116"/>
            <a:ext cx="3429024" cy="2097420"/>
          </a:xfrm>
          <a:prstGeom prst="rect">
            <a:avLst/>
          </a:prstGeom>
        </p:spPr>
      </p:pic>
      <p:pic>
        <p:nvPicPr>
          <p:cNvPr id="17" name="Image 16" descr="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2714620"/>
            <a:ext cx="880820" cy="107157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6286512" y="40005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250ml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6215074" y="2143116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4 EUR</a:t>
            </a:r>
            <a:endParaRPr lang="fr-FR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12" descr="stafff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2000240"/>
            <a:ext cx="736711" cy="518176"/>
          </a:xfrm>
          <a:prstGeom prst="rect">
            <a:avLst/>
          </a:prstGeom>
        </p:spPr>
      </p:pic>
      <p:pic>
        <p:nvPicPr>
          <p:cNvPr id="14" name="Image 13" descr="img_4547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18" y="2214554"/>
            <a:ext cx="571504" cy="572086"/>
          </a:xfrm>
          <a:prstGeom prst="rect">
            <a:avLst/>
          </a:prstGeom>
        </p:spPr>
      </p:pic>
      <p:pic>
        <p:nvPicPr>
          <p:cNvPr id="16" name="Image 15" descr="For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3333" y="3500438"/>
            <a:ext cx="626899" cy="626899"/>
          </a:xfrm>
          <a:prstGeom prst="rect">
            <a:avLst/>
          </a:prstGeom>
        </p:spPr>
      </p:pic>
      <p:pic>
        <p:nvPicPr>
          <p:cNvPr id="18" name="Image 17" descr="content-marketing-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14612" y="2571744"/>
            <a:ext cx="1095629" cy="821558"/>
          </a:xfrm>
          <a:prstGeom prst="rect">
            <a:avLst/>
          </a:prstGeom>
        </p:spPr>
      </p:pic>
      <p:pic>
        <p:nvPicPr>
          <p:cNvPr id="21" name="Image 20" descr="vagu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072074"/>
            <a:ext cx="11715800" cy="1357322"/>
          </a:xfrm>
          <a:prstGeom prst="rect">
            <a:avLst/>
          </a:prstGeom>
        </p:spPr>
      </p:pic>
      <p:pic>
        <p:nvPicPr>
          <p:cNvPr id="24" name="Image 23" descr="log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000100" y="6316273"/>
            <a:ext cx="642942" cy="5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 descr="téléchargement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2330" y="6286520"/>
            <a:ext cx="1214446" cy="6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 descr="téléchargement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72430" y="6215082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 descr="international-2654036_960_72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-214346" y="6143668"/>
            <a:ext cx="1285848" cy="85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Rectangle 27"/>
          <p:cNvSpPr/>
          <p:nvPr/>
        </p:nvSpPr>
        <p:spPr>
          <a:xfrm>
            <a:off x="1714480" y="635795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        sia.oumedjbeur@gmail.com                 + 213 795 023 037 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9" name="Image 28" descr="gmail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928794" y="6500834"/>
            <a:ext cx="214314" cy="214314"/>
          </a:xfrm>
          <a:prstGeom prst="rect">
            <a:avLst/>
          </a:prstGeom>
        </p:spPr>
      </p:pic>
      <p:pic>
        <p:nvPicPr>
          <p:cNvPr id="30" name="Image 29" descr="d161ce6ff8f965fb23bc4fdb3cde34d6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918985" y="6500834"/>
            <a:ext cx="367395" cy="214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4" name="Image 73" descr="international-265403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6215082"/>
            <a:ext cx="128584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Image 74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6316273"/>
            <a:ext cx="642942" cy="5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6" name="Image 75" descr="g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6500834"/>
            <a:ext cx="214314" cy="214314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1714480" y="635795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        sia.oumedjbeur@gmail.com                 + 213 795 023 037 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8" name="Image 77" descr="d161ce6ff8f965fb23bc4fdb3cde34d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8985" y="6500834"/>
            <a:ext cx="367395" cy="214314"/>
          </a:xfrm>
          <a:prstGeom prst="rect">
            <a:avLst/>
          </a:prstGeom>
        </p:spPr>
      </p:pic>
      <p:pic>
        <p:nvPicPr>
          <p:cNvPr id="79" name="Image 78" descr="télécharge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6286520"/>
            <a:ext cx="1214446" cy="6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Image 79" descr="téléchargem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0" y="6215082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Image 80" descr="vagu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00702"/>
            <a:ext cx="11715800" cy="857256"/>
          </a:xfrm>
          <a:prstGeom prst="rect">
            <a:avLst/>
          </a:prstGeom>
        </p:spPr>
      </p:pic>
      <p:pic>
        <p:nvPicPr>
          <p:cNvPr id="14" name="Image 13" descr="1112611-infographie-carte-situant-boufarik-en-algeri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7754" y="1142984"/>
            <a:ext cx="3786246" cy="4286280"/>
          </a:xfrm>
          <a:prstGeom prst="rect">
            <a:avLst/>
          </a:prstGeom>
        </p:spPr>
      </p:pic>
      <p:pic>
        <p:nvPicPr>
          <p:cNvPr id="15" name="Image 14" descr="future_vision_for_business_communication_and_financial_matters_flat_powerpoint_design_Slide0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5500694" cy="60007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29388" y="2928934"/>
            <a:ext cx="714380" cy="285752"/>
          </a:xfrm>
          <a:prstGeom prst="rect">
            <a:avLst/>
          </a:prstGeom>
          <a:solidFill>
            <a:srgbClr val="E32963"/>
          </a:solidFill>
          <a:ln>
            <a:solidFill>
              <a:srgbClr val="E329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latin typeface="Times New Roman" pitchFamily="18" charset="0"/>
                <a:cs typeface="Times New Roman" pitchFamily="18" charset="0"/>
              </a:rPr>
              <a:t>Ornalim </a:t>
            </a:r>
            <a:endParaRPr lang="fr-FR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7072330" y="2679698"/>
            <a:ext cx="285752" cy="7302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rot="10800000" flipV="1">
            <a:off x="6715140" y="2786058"/>
            <a:ext cx="214314" cy="14287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rot="5400000">
            <a:off x="6786181" y="3571479"/>
            <a:ext cx="571504" cy="79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Image 34" descr="flech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10800000">
            <a:off x="7072330" y="1785926"/>
            <a:ext cx="968402" cy="823725"/>
          </a:xfrm>
          <a:prstGeom prst="rect">
            <a:avLst/>
          </a:prstGeom>
        </p:spPr>
      </p:pic>
      <p:pic>
        <p:nvPicPr>
          <p:cNvPr id="36" name="Image 35" descr="fleche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10800000" flipH="1">
            <a:off x="6429388" y="1857364"/>
            <a:ext cx="652466" cy="823725"/>
          </a:xfrm>
          <a:prstGeom prst="rect">
            <a:avLst/>
          </a:prstGeom>
        </p:spPr>
      </p:pic>
      <p:pic>
        <p:nvPicPr>
          <p:cNvPr id="37" name="Image 36" descr="flech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9561473">
            <a:off x="6872672" y="1268837"/>
            <a:ext cx="538244" cy="1260416"/>
          </a:xfrm>
          <a:prstGeom prst="rect">
            <a:avLst/>
          </a:prstGeom>
        </p:spPr>
      </p:pic>
      <p:pic>
        <p:nvPicPr>
          <p:cNvPr id="39" name="Image 38" descr="fleche-bleu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 flipV="1">
            <a:off x="6072198" y="2714620"/>
            <a:ext cx="1000132" cy="681046"/>
          </a:xfrm>
          <a:prstGeom prst="rect">
            <a:avLst/>
          </a:prstGeom>
        </p:spPr>
      </p:pic>
      <p:pic>
        <p:nvPicPr>
          <p:cNvPr id="40" name="Image 39" descr="fleche-bleu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7000892" y="2714620"/>
            <a:ext cx="642942" cy="609608"/>
          </a:xfrm>
          <a:prstGeom prst="rect">
            <a:avLst/>
          </a:prstGeom>
        </p:spPr>
      </p:pic>
      <p:pic>
        <p:nvPicPr>
          <p:cNvPr id="41" name="Image 40" descr="fleche-bleu0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V="1">
            <a:off x="7143768" y="2714620"/>
            <a:ext cx="1214446" cy="1357322"/>
          </a:xfrm>
          <a:prstGeom prst="rect">
            <a:avLst/>
          </a:prstGeom>
        </p:spPr>
      </p:pic>
      <p:pic>
        <p:nvPicPr>
          <p:cNvPr id="42" name="Image 41" descr="logo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71472" y="928670"/>
            <a:ext cx="1071570" cy="1129773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428596" y="500042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Our vision  </a:t>
            </a:r>
            <a:endParaRPr lang="fr-F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139912" y="500042"/>
            <a:ext cx="1146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 </a:t>
            </a:r>
            <a:r>
              <a:rPr lang="en-U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lang="en-US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00496" y="3366315"/>
            <a:ext cx="15001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Maghreb </a:t>
            </a:r>
            <a:r>
              <a:rPr lang="en-US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market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Image 45" descr="flag-3d-round-250 (1)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000628" y="4572008"/>
            <a:ext cx="285752" cy="285752"/>
          </a:xfrm>
          <a:prstGeom prst="rect">
            <a:avLst/>
          </a:prstGeom>
        </p:spPr>
      </p:pic>
      <p:pic>
        <p:nvPicPr>
          <p:cNvPr id="47" name="Image 46" descr="flag-3d-round-250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572000" y="4572008"/>
            <a:ext cx="285752" cy="285752"/>
          </a:xfrm>
          <a:prstGeom prst="rect">
            <a:avLst/>
          </a:prstGeom>
        </p:spPr>
      </p:pic>
      <p:pic>
        <p:nvPicPr>
          <p:cNvPr id="49" name="Image 48" descr="FR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4071934" y="4554148"/>
            <a:ext cx="404815" cy="30361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4071934" y="1906777"/>
            <a:ext cx="1027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Image 50" descr="credit-growth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786314" y="2000240"/>
            <a:ext cx="564534" cy="428628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 rot="18546345">
            <a:off x="2512177" y="1578081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2019 - 2020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 rot="800252">
            <a:off x="2460762" y="334328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2022 - 2023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 rot="2920988">
            <a:off x="2876576" y="434502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 rot="19866297">
            <a:off x="2437149" y="2410023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2020 - 2021</a:t>
            </a:r>
            <a:endParaRPr lang="fr-FR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3929058" y="905516"/>
            <a:ext cx="145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2000 Kg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 :32 000 EUR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3929058" y="2357430"/>
            <a:ext cx="145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P: 3000 Kg</a:t>
            </a:r>
          </a:p>
          <a:p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 :48 000 EUR</a:t>
            </a:r>
            <a:endParaRPr lang="fr-FR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3929058" y="3714752"/>
            <a:ext cx="145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P: 5000 Kg</a:t>
            </a:r>
          </a:p>
          <a:p>
            <a:r>
              <a:rPr lang="fr-FR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 :85 333 EUR</a:t>
            </a:r>
            <a:endParaRPr lang="fr-FR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857620" y="5143512"/>
            <a:ext cx="1546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P: 7000 Kg</a:t>
            </a:r>
          </a:p>
          <a:p>
            <a:r>
              <a:rPr lang="fr-FR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CA :122 667 EUR</a:t>
            </a:r>
            <a:endParaRPr lang="fr-FR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6000"/>
            <a:lum/>
          </a:blip>
          <a:srcRect/>
          <a:stretch>
            <a:fillRect l="17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revenu-foncier-calcu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142984"/>
            <a:ext cx="3500462" cy="2090816"/>
          </a:xfrm>
          <a:prstGeom prst="rect">
            <a:avLst/>
          </a:prstGeom>
        </p:spPr>
      </p:pic>
      <p:pic>
        <p:nvPicPr>
          <p:cNvPr id="4" name="Image 3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1214422"/>
            <a:ext cx="661986" cy="697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 4" descr="iStock_000018719082Small-590x3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4678" y="3929066"/>
            <a:ext cx="2881313" cy="1513910"/>
          </a:xfrm>
          <a:prstGeom prst="rect">
            <a:avLst/>
          </a:prstGeom>
        </p:spPr>
      </p:pic>
      <p:pic>
        <p:nvPicPr>
          <p:cNvPr id="6" name="Image 5" descr="1432870033_cart-check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6380" y="928670"/>
            <a:ext cx="1482521" cy="148252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00100" y="71435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Project  Cost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43504" y="2428868"/>
            <a:ext cx="1677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Quantity sold 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14744" y="5559998"/>
            <a:ext cx="2011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Break-</a:t>
            </a:r>
            <a:r>
              <a:rPr lang="fr-FR" sz="2000" b="1" dirty="0" err="1" smtClean="0">
                <a:solidFill>
                  <a:srgbClr val="002060"/>
                </a:solidFill>
              </a:rPr>
              <a:t>even</a:t>
            </a:r>
            <a:r>
              <a:rPr lang="fr-FR" sz="2000" b="1" dirty="0" smtClean="0">
                <a:solidFill>
                  <a:srgbClr val="002060"/>
                </a:solidFill>
              </a:rPr>
              <a:t> point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73847" y="6143644"/>
            <a:ext cx="940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1st year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5357818" y="6143644"/>
            <a:ext cx="923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Benefit</a:t>
            </a:r>
            <a:r>
              <a:rPr lang="fr-FR" b="1" dirty="0" smtClean="0"/>
              <a:t> 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643670" y="1071546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8000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Food box  /  250ml  </a:t>
            </a:r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KG / year</a:t>
            </a:r>
          </a:p>
          <a:p>
            <a:pPr algn="ctr"/>
            <a:r>
              <a:rPr lang="fr-FR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4 800 000, 00 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DA</a:t>
            </a:r>
          </a:p>
          <a:p>
            <a:pPr algn="ctr"/>
            <a:r>
              <a:rPr lang="fr-FR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32000</a:t>
            </a:r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EUR</a:t>
            </a:r>
          </a:p>
          <a:p>
            <a:pPr algn="ctr"/>
            <a:r>
              <a:rPr lang="fr-FR" sz="1400" b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4414" y="3357562"/>
            <a:ext cx="17886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4 160 704, 00 </a:t>
            </a:r>
            <a:r>
              <a:rPr lang="fr-FR" b="1" dirty="0" smtClean="0"/>
              <a:t>DA</a:t>
            </a:r>
          </a:p>
          <a:p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27738,02</a:t>
            </a:r>
            <a:r>
              <a:rPr lang="fr-FR" b="1" dirty="0" smtClean="0"/>
              <a:t> EUR</a:t>
            </a:r>
            <a:endParaRPr lang="fr-FR" dirty="0"/>
          </a:p>
        </p:txBody>
      </p:sp>
      <p:sp>
        <p:nvSpPr>
          <p:cNvPr id="14" name="Double flèche horizontale 13"/>
          <p:cNvSpPr/>
          <p:nvPr/>
        </p:nvSpPr>
        <p:spPr>
          <a:xfrm>
            <a:off x="4357686" y="6215082"/>
            <a:ext cx="928694" cy="285752"/>
          </a:xfrm>
          <a:prstGeom prst="left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vag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00702"/>
            <a:ext cx="11715800" cy="857256"/>
          </a:xfrm>
          <a:prstGeom prst="rect">
            <a:avLst/>
          </a:prstGeom>
        </p:spPr>
      </p:pic>
      <p:pic>
        <p:nvPicPr>
          <p:cNvPr id="7" name="Image 6" descr="international-2654036_960_72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6215082"/>
            <a:ext cx="128584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8662" y="6316273"/>
            <a:ext cx="642942" cy="5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14480" y="635795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        sia.oumedjbeur@gmail.com                 + 213 795 023 037 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Image 9" descr="g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28794" y="6500834"/>
            <a:ext cx="214314" cy="214314"/>
          </a:xfrm>
          <a:prstGeom prst="rect">
            <a:avLst/>
          </a:prstGeom>
        </p:spPr>
      </p:pic>
      <p:pic>
        <p:nvPicPr>
          <p:cNvPr id="11" name="Image 10" descr="d161ce6ff8f965fb23bc4fdb3cde34d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8985" y="6500834"/>
            <a:ext cx="367395" cy="214314"/>
          </a:xfrm>
          <a:prstGeom prst="rect">
            <a:avLst/>
          </a:prstGeom>
        </p:spPr>
      </p:pic>
      <p:pic>
        <p:nvPicPr>
          <p:cNvPr id="12" name="Image 11" descr="téléchargemen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330" y="6286520"/>
            <a:ext cx="1214446" cy="6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téléchargement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72430" y="6215082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1214414" y="3286124"/>
          <a:ext cx="6477980" cy="2246385"/>
        </p:xfrm>
        <a:graphic>
          <a:graphicData uri="http://schemas.openxmlformats.org/drawingml/2006/table">
            <a:tbl>
              <a:tblPr/>
              <a:tblGrid>
                <a:gridCol w="1619495"/>
                <a:gridCol w="1619495"/>
                <a:gridCol w="1619495"/>
                <a:gridCol w="1619495"/>
              </a:tblGrid>
              <a:tr h="32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2020 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+mn-lt"/>
                          <a:ea typeface="Times New Roman"/>
                          <a:cs typeface="Arial"/>
                        </a:rPr>
                        <a:t>2021(EUR)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+mn-lt"/>
                          <a:ea typeface="Times New Roman"/>
                          <a:cs typeface="Arial"/>
                        </a:rPr>
                        <a:t>2022(EUR)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Investissement 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533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533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5333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Cumulé d’investissement 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533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24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8</a:t>
                      </a: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37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200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Cash flow 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18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185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17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984.24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25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028.4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Cumulé cash flow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18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185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136,54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61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197,94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9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Différence 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5785,30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11</a:t>
                      </a:r>
                      <a:r>
                        <a:rPr lang="fr-FR" sz="11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369,54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r>
                        <a:rPr lang="fr-FR" sz="1100" b="1" baseline="0" dirty="0" smtClean="0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997,94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1142976" y="214290"/>
            <a:ext cx="2409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Time of </a:t>
            </a:r>
            <a:r>
              <a:rPr lang="en-US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recovery</a:t>
            </a:r>
            <a:endParaRPr lang="en-US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/>
        </p:nvGraphicFramePr>
        <p:xfrm>
          <a:off x="214282" y="857232"/>
          <a:ext cx="5500724" cy="191893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573642"/>
                <a:gridCol w="818582"/>
                <a:gridCol w="658561"/>
                <a:gridCol w="658561"/>
                <a:gridCol w="658561"/>
                <a:gridCol w="658561"/>
                <a:gridCol w="737128"/>
                <a:gridCol w="737128"/>
              </a:tblGrid>
              <a:tr h="30383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Produit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   (g)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Prix unitaire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  </a:t>
                      </a:r>
                      <a:r>
                        <a:rPr lang="fr-FR" sz="1100" dirty="0" smtClean="0"/>
                        <a:t>(EURO)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     1</a:t>
                      </a:r>
                      <a:r>
                        <a:rPr lang="fr-FR" sz="1100" baseline="30000"/>
                        <a:t>ère</a:t>
                      </a:r>
                      <a:r>
                        <a:rPr lang="fr-FR" sz="1100"/>
                        <a:t> année 2020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       2</a:t>
                      </a:r>
                      <a:r>
                        <a:rPr lang="fr-FR" sz="1100" baseline="30000"/>
                        <a:t>ème </a:t>
                      </a:r>
                      <a:r>
                        <a:rPr lang="fr-FR" sz="1100"/>
                        <a:t>année2021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        3</a:t>
                      </a:r>
                      <a:r>
                        <a:rPr lang="fr-FR" sz="1100" baseline="30000"/>
                        <a:t>ème</a:t>
                      </a:r>
                      <a:r>
                        <a:rPr lang="fr-FR" sz="1100"/>
                        <a:t> année2022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91213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Quantité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(Boite) 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Valeur 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 </a:t>
                      </a:r>
                      <a:r>
                        <a:rPr lang="fr-FR" sz="1100" dirty="0" smtClean="0"/>
                        <a:t>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Quantité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(Boite)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Valeur 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  </a:t>
                      </a:r>
                      <a:r>
                        <a:rPr lang="fr-FR" sz="1100" dirty="0" smtClean="0"/>
                        <a:t>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Quantité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(Boite) 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Valeur </a:t>
                      </a: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  </a:t>
                      </a:r>
                      <a:r>
                        <a:rPr lang="fr-FR" sz="1100" dirty="0" smtClean="0"/>
                        <a:t>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625799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250g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     </a:t>
                      </a:r>
                      <a:r>
                        <a:rPr lang="fr-FR" sz="1100" dirty="0" smtClean="0"/>
                        <a:t>4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  8000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/>
                        <a:t> </a:t>
                      </a:r>
                      <a:r>
                        <a:rPr lang="fr-FR" sz="1100" dirty="0" smtClean="0"/>
                        <a:t>32</a:t>
                      </a:r>
                      <a:r>
                        <a:rPr lang="fr-FR" sz="1100" baseline="0" dirty="0" smtClean="0"/>
                        <a:t> 000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  8000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000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/>
                        <a:t>    10 000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40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000 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715008" y="1214422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1ére année, le CA  =   </a:t>
            </a:r>
            <a:r>
              <a:rPr lang="fr-FR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32 000 EUR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2éme année, le CA=   </a:t>
            </a:r>
            <a:r>
              <a:rPr lang="fr-FR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32 000 EUR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3éme année, le CA=   </a:t>
            </a:r>
            <a:r>
              <a:rPr lang="fr-FR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40 000 EUR</a:t>
            </a:r>
            <a:r>
              <a:rPr kumimoji="0" lang="fr-F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fr-F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571472" y="1571612"/>
          <a:ext cx="5498099" cy="2692400"/>
        </p:xfrm>
        <a:graphic>
          <a:graphicData uri="http://schemas.openxmlformats.org/drawingml/2006/table">
            <a:tbl>
              <a:tblPr/>
              <a:tblGrid>
                <a:gridCol w="1454811"/>
                <a:gridCol w="1347360"/>
                <a:gridCol w="1347964"/>
                <a:gridCol w="1347964"/>
              </a:tblGrid>
              <a:tr h="184727">
                <a:tc rowSpan="2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                              </a:t>
                      </a: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        Compte de résultat prévisionnel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472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Times New Roman"/>
                          <a:cs typeface="Arial"/>
                        </a:rPr>
                        <a:t>          </a:t>
                      </a:r>
                      <a:r>
                        <a:rPr lang="fr-FR" sz="1100" b="1" dirty="0" smtClean="0">
                          <a:latin typeface="Calibri"/>
                          <a:ea typeface="Times New Roman"/>
                          <a:cs typeface="Arial"/>
                        </a:rPr>
                        <a:t>2020 (EUR)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alibri"/>
                          <a:ea typeface="Times New Roman"/>
                          <a:cs typeface="Arial"/>
                        </a:rPr>
                        <a:t>            </a:t>
                      </a:r>
                      <a:r>
                        <a:rPr lang="fr-FR" sz="1100" b="1" dirty="0" smtClean="0">
                          <a:latin typeface="+mn-lt"/>
                          <a:ea typeface="Times New Roman"/>
                          <a:cs typeface="Arial"/>
                        </a:rPr>
                        <a:t>2021(EUR)</a:t>
                      </a:r>
                      <a:endParaRPr lang="fr-FR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latin typeface="Calibri"/>
                          <a:ea typeface="Times New Roman"/>
                          <a:cs typeface="Arial"/>
                        </a:rPr>
                        <a:t>             </a:t>
                      </a:r>
                      <a:r>
                        <a:rPr lang="fr-FR" sz="1100" b="1" dirty="0" smtClean="0">
                          <a:latin typeface="+mn-lt"/>
                          <a:ea typeface="Times New Roman"/>
                          <a:cs typeface="Arial"/>
                        </a:rPr>
                        <a:t>2022(EUR)</a:t>
                      </a:r>
                      <a:endParaRPr lang="fr-FR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Chiffre d’affaire 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000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32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000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40000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latin typeface="Calibri"/>
                          <a:ea typeface="Times New Roman"/>
                          <a:cs typeface="Arial"/>
                        </a:rPr>
                        <a:t>Total des produits 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Charges matières 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100" baseline="0" dirty="0" smtClean="0">
                          <a:latin typeface="Calibri"/>
                          <a:ea typeface="Times New Roman"/>
                          <a:cs typeface="Arial"/>
                        </a:rPr>
                        <a:t> 672,02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Times New Roman"/>
                          <a:cs typeface="Arial"/>
                        </a:rPr>
                        <a:t>2</a:t>
                      </a:r>
                      <a:r>
                        <a:rPr lang="fr-FR" sz="1100" baseline="0" dirty="0" smtClean="0">
                          <a:latin typeface="+mn-lt"/>
                          <a:ea typeface="Times New Roman"/>
                          <a:cs typeface="Arial"/>
                        </a:rPr>
                        <a:t> 672,02</a:t>
                      </a:r>
                      <a:endParaRPr lang="fr-FR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3 466,66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Résultat brut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latin typeface="+mn-lt"/>
                          <a:ea typeface="Times New Roman"/>
                          <a:cs typeface="Arial"/>
                        </a:rPr>
                        <a:t>29327,97</a:t>
                      </a:r>
                      <a:endParaRPr lang="fr-FR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Times New Roman"/>
                          <a:cs typeface="Arial"/>
                        </a:rPr>
                        <a:t>29</a:t>
                      </a:r>
                      <a:r>
                        <a:rPr lang="fr-FR" sz="1100" b="1" baseline="0" dirty="0" smtClean="0">
                          <a:latin typeface="Calibri"/>
                          <a:ea typeface="Times New Roman"/>
                          <a:cs typeface="Arial"/>
                        </a:rPr>
                        <a:t> 194,37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latin typeface="Calibri"/>
                          <a:ea typeface="Times New Roman"/>
                          <a:cs typeface="Arial"/>
                        </a:rPr>
                        <a:t>36</a:t>
                      </a:r>
                      <a:r>
                        <a:rPr lang="fr-FR" sz="1100" b="1" baseline="0" dirty="0" smtClean="0">
                          <a:latin typeface="Calibri"/>
                          <a:ea typeface="Times New Roman"/>
                          <a:cs typeface="Arial"/>
                        </a:rPr>
                        <a:t> 533,33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Résultat d’exploitation 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16 261,97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16 0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60,90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23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Arial"/>
                        </a:rPr>
                        <a:t> 105,06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 indent="-68580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 Résultat exceptionnel 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             /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 indent="-68580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 Résultat hors exploitation 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>
                          <a:latin typeface="Calibri"/>
                          <a:ea typeface="Times New Roman"/>
                          <a:cs typeface="Arial"/>
                        </a:rPr>
                        <a:t>            /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27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Charge fiscale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>
                          <a:latin typeface="Calibri"/>
                          <a:ea typeface="Times New Roman"/>
                          <a:cs typeface="Arial"/>
                        </a:rPr>
                        <a:t>            /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atin typeface="Calibri"/>
                          <a:ea typeface="Times New Roman"/>
                          <a:cs typeface="Arial"/>
                        </a:rPr>
                        <a:t>/</a:t>
                      </a: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455">
                <a:tc>
                  <a:txBody>
                    <a:bodyPr/>
                    <a:lstStyle/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r>
                        <a:rPr lang="fr-FR" sz="1100" b="1">
                          <a:latin typeface="Calibri"/>
                          <a:ea typeface="Times New Roman"/>
                          <a:cs typeface="Arial"/>
                        </a:rPr>
                        <a:t>Bénéfices/pertes de l’entreprise </a:t>
                      </a:r>
                      <a:endParaRPr lang="fr-FR" sz="11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 smtClean="0">
                          <a:latin typeface="+mn-lt"/>
                          <a:ea typeface="Times New Roman"/>
                          <a:cs typeface="Arial"/>
                        </a:rPr>
                        <a:t>16 261,97</a:t>
                      </a: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16 0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60,90</a:t>
                      </a:r>
                      <a:endParaRPr lang="fr-FR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23</a:t>
                      </a:r>
                      <a:r>
                        <a:rPr lang="fr-FR" sz="1100" b="1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 105,06</a:t>
                      </a:r>
                      <a:endParaRPr lang="fr-FR" sz="11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ts val="1470"/>
                        </a:lnSpc>
                        <a:spcBef>
                          <a:spcPts val="235"/>
                        </a:spcBef>
                        <a:spcAft>
                          <a:spcPts val="0"/>
                        </a:spcAft>
                      </a:pPr>
                      <a:endParaRPr lang="fr-FR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6502" marR="665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6286512" y="3000372"/>
          <a:ext cx="2571768" cy="111252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714380"/>
                <a:gridCol w="185738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 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4 590 EUR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 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fr-FR" sz="18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580 </a:t>
                      </a:r>
                      <a:r>
                        <a:rPr lang="fr-FR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EUR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FR 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8 436,66 EUR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mage 5" descr="vag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00702"/>
            <a:ext cx="11715800" cy="857256"/>
          </a:xfrm>
          <a:prstGeom prst="rect">
            <a:avLst/>
          </a:prstGeom>
        </p:spPr>
      </p:pic>
      <p:pic>
        <p:nvPicPr>
          <p:cNvPr id="7" name="Image 6" descr="international-2654036_960_7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14346" y="6215082"/>
            <a:ext cx="1285848" cy="7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 7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6316273"/>
            <a:ext cx="642942" cy="541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714480" y="6357958"/>
            <a:ext cx="5500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dirty="0" smtClean="0">
                <a:solidFill>
                  <a:schemeClr val="bg1">
                    <a:lumMod val="65000"/>
                  </a:schemeClr>
                </a:solidFill>
              </a:rPr>
              <a:t>         sia.oumedjbeur@gmail.com                 + 213 795 023 037 </a:t>
            </a:r>
            <a:endParaRPr lang="fr-FR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Image 9" descr="gmai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28794" y="6500834"/>
            <a:ext cx="214314" cy="214314"/>
          </a:xfrm>
          <a:prstGeom prst="rect">
            <a:avLst/>
          </a:prstGeom>
        </p:spPr>
      </p:pic>
      <p:pic>
        <p:nvPicPr>
          <p:cNvPr id="11" name="Image 10" descr="d161ce6ff8f965fb23bc4fdb3cde34d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8985" y="6500834"/>
            <a:ext cx="367395" cy="214314"/>
          </a:xfrm>
          <a:prstGeom prst="rect">
            <a:avLst/>
          </a:prstGeom>
        </p:spPr>
      </p:pic>
      <p:pic>
        <p:nvPicPr>
          <p:cNvPr id="12" name="Image 11" descr="téléchargemen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6286520"/>
            <a:ext cx="1214446" cy="682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 descr="téléchargemen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2430" y="6215082"/>
            <a:ext cx="1071570" cy="742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/>
          <p:cNvSpPr/>
          <p:nvPr/>
        </p:nvSpPr>
        <p:spPr>
          <a:xfrm>
            <a:off x="2143108" y="785794"/>
            <a:ext cx="3904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Projected</a:t>
            </a: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Income</a:t>
            </a:r>
            <a:r>
              <a:rPr lang="fr-FR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Statement</a:t>
            </a:r>
            <a:endParaRPr lang="fr-FR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Image 17" descr="320-financial_crystalball_genpact-com (1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6280" y="1637107"/>
            <a:ext cx="1531934" cy="11489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706</Words>
  <Application>Microsoft Office PowerPoint</Application>
  <PresentationFormat>On-screen Show (4:3)</PresentationFormat>
  <Paragraphs>238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Thème Office</vt:lpstr>
      <vt:lpstr>1_Thème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</dc:creator>
  <cp:lastModifiedBy>Mayorca, Carolina</cp:lastModifiedBy>
  <cp:revision>97</cp:revision>
  <dcterms:created xsi:type="dcterms:W3CDTF">2019-01-04T22:37:30Z</dcterms:created>
  <dcterms:modified xsi:type="dcterms:W3CDTF">2019-01-22T08:46:00Z</dcterms:modified>
</cp:coreProperties>
</file>