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817" r:id="rId2"/>
    <p:sldId id="903" r:id="rId3"/>
    <p:sldId id="904" r:id="rId4"/>
    <p:sldId id="888" r:id="rId5"/>
    <p:sldId id="886" r:id="rId6"/>
    <p:sldId id="902" r:id="rId7"/>
    <p:sldId id="885" r:id="rId8"/>
    <p:sldId id="840" r:id="rId9"/>
    <p:sldId id="878" r:id="rId10"/>
    <p:sldId id="901" r:id="rId11"/>
    <p:sldId id="892" r:id="rId12"/>
    <p:sldId id="866" r:id="rId13"/>
    <p:sldId id="869" r:id="rId14"/>
    <p:sldId id="865" r:id="rId15"/>
    <p:sldId id="894" r:id="rId16"/>
    <p:sldId id="895" r:id="rId17"/>
    <p:sldId id="896" r:id="rId18"/>
    <p:sldId id="897" r:id="rId19"/>
    <p:sldId id="898" r:id="rId20"/>
    <p:sldId id="749" r:id="rId21"/>
  </p:sldIdLst>
  <p:sldSz cx="9144000" cy="6858000" type="screen4x3"/>
  <p:notesSz cx="6864350" cy="99964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903" userDrawn="1">
          <p15:clr>
            <a:srgbClr val="A4A3A4"/>
          </p15:clr>
        </p15:guide>
        <p15:guide id="3" orient="horz" pos="1298" userDrawn="1">
          <p15:clr>
            <a:srgbClr val="A4A3A4"/>
          </p15:clr>
        </p15:guide>
        <p15:guide id="4"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990000"/>
    <a:srgbClr val="000066"/>
    <a:srgbClr val="5F5F5F"/>
    <a:srgbClr val="1B4EA1"/>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75758" autoAdjust="0"/>
  </p:normalViewPr>
  <p:slideViewPr>
    <p:cSldViewPr snapToGrid="0" snapToObjects="1">
      <p:cViewPr varScale="1">
        <p:scale>
          <a:sx n="56" d="100"/>
          <a:sy n="56" d="100"/>
        </p:scale>
        <p:origin x="126" y="60"/>
      </p:cViewPr>
      <p:guideLst>
        <p:guide orient="horz" pos="2137"/>
        <p:guide pos="2903"/>
        <p:guide orient="horz" pos="1298"/>
        <p:guide orient="horz" pos="2160"/>
      </p:guideLst>
    </p:cSldViewPr>
  </p:slideViewPr>
  <p:outlineViewPr>
    <p:cViewPr>
      <p:scale>
        <a:sx n="33" d="100"/>
        <a:sy n="33" d="100"/>
      </p:scale>
      <p:origin x="0" y="9936"/>
    </p:cViewPr>
  </p:outlineViewPr>
  <p:notesTextViewPr>
    <p:cViewPr>
      <p:scale>
        <a:sx n="100" d="100"/>
        <a:sy n="100" d="100"/>
      </p:scale>
      <p:origin x="0" y="0"/>
    </p:cViewPr>
  </p:notesTextViewPr>
  <p:sorterViewPr>
    <p:cViewPr>
      <p:scale>
        <a:sx n="110" d="100"/>
        <a:sy n="110" d="100"/>
      </p:scale>
      <p:origin x="0" y="1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4756" cy="499281"/>
          </a:xfrm>
          <a:prstGeom prst="rect">
            <a:avLst/>
          </a:prstGeom>
        </p:spPr>
        <p:txBody>
          <a:bodyPr vert="horz" lIns="88936" tIns="44468" rIns="88936" bIns="44468" rtlCol="0"/>
          <a:lstStyle>
            <a:lvl1pPr algn="l">
              <a:defRPr sz="1200"/>
            </a:lvl1pPr>
          </a:lstStyle>
          <a:p>
            <a:endParaRPr lang="nl-BE"/>
          </a:p>
        </p:txBody>
      </p:sp>
      <p:sp>
        <p:nvSpPr>
          <p:cNvPr id="3" name="Date Placeholder 2"/>
          <p:cNvSpPr>
            <a:spLocks noGrp="1"/>
          </p:cNvSpPr>
          <p:nvPr>
            <p:ph type="dt" sz="quarter" idx="1"/>
          </p:nvPr>
        </p:nvSpPr>
        <p:spPr>
          <a:xfrm>
            <a:off x="3888061" y="2"/>
            <a:ext cx="2974756" cy="499281"/>
          </a:xfrm>
          <a:prstGeom prst="rect">
            <a:avLst/>
          </a:prstGeom>
        </p:spPr>
        <p:txBody>
          <a:bodyPr vert="horz" lIns="88936" tIns="44468" rIns="88936" bIns="44468" rtlCol="0"/>
          <a:lstStyle>
            <a:lvl1pPr algn="r">
              <a:defRPr sz="1200"/>
            </a:lvl1pPr>
          </a:lstStyle>
          <a:p>
            <a:endParaRPr lang="nl-BE"/>
          </a:p>
        </p:txBody>
      </p:sp>
      <p:sp>
        <p:nvSpPr>
          <p:cNvPr id="4" name="Footer Placeholder 3"/>
          <p:cNvSpPr>
            <a:spLocks noGrp="1"/>
          </p:cNvSpPr>
          <p:nvPr>
            <p:ph type="ftr" sz="quarter" idx="2"/>
          </p:nvPr>
        </p:nvSpPr>
        <p:spPr>
          <a:xfrm>
            <a:off x="1" y="9495657"/>
            <a:ext cx="2974756" cy="499281"/>
          </a:xfrm>
          <a:prstGeom prst="rect">
            <a:avLst/>
          </a:prstGeom>
        </p:spPr>
        <p:txBody>
          <a:bodyPr vert="horz" lIns="88936" tIns="44468" rIns="88936" bIns="44468" rtlCol="0" anchor="b"/>
          <a:lstStyle>
            <a:lvl1pPr algn="l">
              <a:defRPr sz="1200"/>
            </a:lvl1pPr>
          </a:lstStyle>
          <a:p>
            <a:endParaRPr lang="nl-BE"/>
          </a:p>
        </p:txBody>
      </p:sp>
      <p:sp>
        <p:nvSpPr>
          <p:cNvPr id="5" name="Slide Number Placeholder 4"/>
          <p:cNvSpPr>
            <a:spLocks noGrp="1"/>
          </p:cNvSpPr>
          <p:nvPr>
            <p:ph type="sldNum" sz="quarter" idx="3"/>
          </p:nvPr>
        </p:nvSpPr>
        <p:spPr>
          <a:xfrm>
            <a:off x="3888061" y="9495657"/>
            <a:ext cx="2974756" cy="499281"/>
          </a:xfrm>
          <a:prstGeom prst="rect">
            <a:avLst/>
          </a:prstGeom>
        </p:spPr>
        <p:txBody>
          <a:bodyPr vert="horz" lIns="88936" tIns="44468" rIns="88936" bIns="44468" rtlCol="0" anchor="b"/>
          <a:lstStyle>
            <a:lvl1pPr algn="r">
              <a:defRPr sz="1200"/>
            </a:lvl1pPr>
          </a:lstStyle>
          <a:p>
            <a:fld id="{178357E8-DD79-4E7A-8FAA-9C4B083EB62D}" type="slidenum">
              <a:rPr lang="nl-BE" smtClean="0"/>
              <a:t>‹#›</a:t>
            </a:fld>
            <a:endParaRPr lang="nl-BE"/>
          </a:p>
        </p:txBody>
      </p:sp>
    </p:spTree>
    <p:extLst>
      <p:ext uri="{BB962C8B-B14F-4D97-AF65-F5344CB8AC3E}">
        <p14:creationId xmlns:p14="http://schemas.microsoft.com/office/powerpoint/2010/main" val="378029666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2974551" cy="499824"/>
          </a:xfrm>
          <a:prstGeom prst="rect">
            <a:avLst/>
          </a:prstGeom>
        </p:spPr>
        <p:txBody>
          <a:bodyPr vert="horz" lIns="96335" tIns="48168" rIns="96335" bIns="48168" rtlCol="0"/>
          <a:lstStyle>
            <a:lvl1pPr algn="l">
              <a:defRPr sz="1300"/>
            </a:lvl1pPr>
          </a:lstStyle>
          <a:p>
            <a:endParaRPr lang="nl-BE"/>
          </a:p>
        </p:txBody>
      </p:sp>
      <p:sp>
        <p:nvSpPr>
          <p:cNvPr id="3" name="Date Placeholder 2"/>
          <p:cNvSpPr>
            <a:spLocks noGrp="1"/>
          </p:cNvSpPr>
          <p:nvPr>
            <p:ph type="dt" idx="1"/>
          </p:nvPr>
        </p:nvSpPr>
        <p:spPr>
          <a:xfrm>
            <a:off x="3888212" y="3"/>
            <a:ext cx="2974551" cy="499824"/>
          </a:xfrm>
          <a:prstGeom prst="rect">
            <a:avLst/>
          </a:prstGeom>
        </p:spPr>
        <p:txBody>
          <a:bodyPr vert="horz" lIns="96335" tIns="48168" rIns="96335" bIns="48168" rtlCol="0"/>
          <a:lstStyle>
            <a:lvl1pPr algn="r">
              <a:defRPr sz="1300"/>
            </a:lvl1pPr>
          </a:lstStyle>
          <a:p>
            <a:endParaRPr lang="nl-BE"/>
          </a:p>
        </p:txBody>
      </p:sp>
      <p:sp>
        <p:nvSpPr>
          <p:cNvPr id="4" name="Slide Image Placeholder 3"/>
          <p:cNvSpPr>
            <a:spLocks noGrp="1" noRot="1" noChangeAspect="1"/>
          </p:cNvSpPr>
          <p:nvPr>
            <p:ph type="sldImg" idx="2"/>
          </p:nvPr>
        </p:nvSpPr>
        <p:spPr>
          <a:xfrm>
            <a:off x="935038" y="750888"/>
            <a:ext cx="4994275" cy="3746500"/>
          </a:xfrm>
          <a:prstGeom prst="rect">
            <a:avLst/>
          </a:prstGeom>
          <a:noFill/>
          <a:ln w="12700">
            <a:solidFill>
              <a:prstClr val="black"/>
            </a:solidFill>
          </a:ln>
        </p:spPr>
        <p:txBody>
          <a:bodyPr vert="horz" lIns="96335" tIns="48168" rIns="96335" bIns="48168" rtlCol="0" anchor="ctr"/>
          <a:lstStyle/>
          <a:p>
            <a:endParaRPr lang="nl-BE"/>
          </a:p>
        </p:txBody>
      </p:sp>
      <p:sp>
        <p:nvSpPr>
          <p:cNvPr id="5" name="Notes Placeholder 4"/>
          <p:cNvSpPr>
            <a:spLocks noGrp="1"/>
          </p:cNvSpPr>
          <p:nvPr>
            <p:ph type="body" sz="quarter" idx="3"/>
          </p:nvPr>
        </p:nvSpPr>
        <p:spPr>
          <a:xfrm>
            <a:off x="686435" y="4748333"/>
            <a:ext cx="5491480" cy="4498420"/>
          </a:xfrm>
          <a:prstGeom prst="rect">
            <a:avLst/>
          </a:prstGeom>
        </p:spPr>
        <p:txBody>
          <a:bodyPr vert="horz" lIns="96335" tIns="48168" rIns="96335" bIns="481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6" name="Footer Placeholder 5"/>
          <p:cNvSpPr>
            <a:spLocks noGrp="1"/>
          </p:cNvSpPr>
          <p:nvPr>
            <p:ph type="ftr" sz="quarter" idx="4"/>
          </p:nvPr>
        </p:nvSpPr>
        <p:spPr>
          <a:xfrm>
            <a:off x="3" y="9494931"/>
            <a:ext cx="2974551" cy="499824"/>
          </a:xfrm>
          <a:prstGeom prst="rect">
            <a:avLst/>
          </a:prstGeom>
        </p:spPr>
        <p:txBody>
          <a:bodyPr vert="horz" lIns="96335" tIns="48168" rIns="96335" bIns="48168" rtlCol="0" anchor="b"/>
          <a:lstStyle>
            <a:lvl1pPr algn="l">
              <a:defRPr sz="1300"/>
            </a:lvl1pPr>
          </a:lstStyle>
          <a:p>
            <a:endParaRPr lang="nl-BE"/>
          </a:p>
        </p:txBody>
      </p:sp>
      <p:sp>
        <p:nvSpPr>
          <p:cNvPr id="7" name="Slide Number Placeholder 6"/>
          <p:cNvSpPr>
            <a:spLocks noGrp="1"/>
          </p:cNvSpPr>
          <p:nvPr>
            <p:ph type="sldNum" sz="quarter" idx="5"/>
          </p:nvPr>
        </p:nvSpPr>
        <p:spPr>
          <a:xfrm>
            <a:off x="3888212" y="9494931"/>
            <a:ext cx="2974551" cy="499824"/>
          </a:xfrm>
          <a:prstGeom prst="rect">
            <a:avLst/>
          </a:prstGeom>
        </p:spPr>
        <p:txBody>
          <a:bodyPr vert="horz" lIns="96335" tIns="48168" rIns="96335" bIns="48168" rtlCol="0" anchor="b"/>
          <a:lstStyle>
            <a:lvl1pPr algn="r">
              <a:defRPr sz="1300"/>
            </a:lvl1pPr>
          </a:lstStyle>
          <a:p>
            <a:fld id="{3B48CB95-4BEA-4722-A7FC-FA902B69D8A1}" type="slidenum">
              <a:rPr lang="nl-BE" smtClean="0"/>
              <a:pPr/>
              <a:t>‹#›</a:t>
            </a:fld>
            <a:endParaRPr lang="nl-BE"/>
          </a:p>
        </p:txBody>
      </p:sp>
    </p:spTree>
    <p:extLst>
      <p:ext uri="{BB962C8B-B14F-4D97-AF65-F5344CB8AC3E}">
        <p14:creationId xmlns:p14="http://schemas.microsoft.com/office/powerpoint/2010/main" val="2870076213"/>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clare.oneill@metoffice.gov.uk"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metoffice.gov.uk/"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Good</a:t>
            </a:r>
            <a:r>
              <a:rPr lang="en-US" sz="1000" baseline="0" dirty="0" smtClean="0"/>
              <a:t> afternoon Minister, Commissioner and distinguished guests and experts</a:t>
            </a:r>
            <a:endParaRPr lang="en-US" sz="1000" dirty="0" smtClean="0"/>
          </a:p>
          <a:p>
            <a:r>
              <a:rPr lang="en-US" sz="1000" dirty="0" smtClean="0"/>
              <a:t>It is a </a:t>
            </a:r>
            <a:r>
              <a:rPr lang="en-US" sz="1000" baseline="0" dirty="0" smtClean="0"/>
              <a:t>g</a:t>
            </a:r>
            <a:r>
              <a:rPr lang="en-US" sz="1000" dirty="0" smtClean="0"/>
              <a:t>reat pleasure</a:t>
            </a:r>
            <a:r>
              <a:rPr lang="en-US" sz="1000" baseline="0" dirty="0" smtClean="0"/>
              <a:t> and </a:t>
            </a:r>
            <a:r>
              <a:rPr lang="en-US" sz="1000" baseline="0" dirty="0" err="1" smtClean="0"/>
              <a:t>honour</a:t>
            </a:r>
            <a:r>
              <a:rPr lang="en-US" sz="1000" baseline="0" dirty="0" smtClean="0"/>
              <a:t> to speak at this event about the European efforts we are doing to assemble and make European marine data and observations more easily available for use by a growing user community via the European Marine Data and Observation network. </a:t>
            </a:r>
          </a:p>
          <a:p>
            <a:endParaRPr lang="en-US" sz="1000" baseline="0" dirty="0" smtClean="0"/>
          </a:p>
          <a:p>
            <a:endParaRPr lang="en-US" sz="1000"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a:t>
            </a:fld>
            <a:endParaRPr lang="nl-BE"/>
          </a:p>
        </p:txBody>
      </p:sp>
    </p:spTree>
    <p:extLst>
      <p:ext uri="{BB962C8B-B14F-4D97-AF65-F5344CB8AC3E}">
        <p14:creationId xmlns:p14="http://schemas.microsoft.com/office/powerpoint/2010/main" val="1572626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10</a:t>
            </a:fld>
            <a:endParaRPr lang="nl-BE"/>
          </a:p>
        </p:txBody>
      </p:sp>
    </p:spTree>
    <p:extLst>
      <p:ext uri="{BB962C8B-B14F-4D97-AF65-F5344CB8AC3E}">
        <p14:creationId xmlns:p14="http://schemas.microsoft.com/office/powerpoint/2010/main" val="44105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Data</a:t>
            </a:r>
            <a:r>
              <a:rPr lang="en-GB" baseline="0" dirty="0" smtClean="0"/>
              <a:t> needs to be harmonised </a:t>
            </a:r>
          </a:p>
          <a:p>
            <a:endParaRPr lang="en-GB" baseline="0" dirty="0" smtClean="0"/>
          </a:p>
          <a:p>
            <a:pPr marL="228737" indent="-228737">
              <a:buFont typeface="Arial" panose="020B0604020202020204" pitchFamily="34" charset="0"/>
              <a:buChar char="•"/>
            </a:pPr>
            <a:r>
              <a:rPr lang="nl-BE" sz="1601" b="1" dirty="0" smtClean="0">
                <a:solidFill>
                  <a:schemeClr val="tx2"/>
                </a:solidFill>
              </a:rPr>
              <a:t>We want a single access points </a:t>
            </a:r>
            <a:r>
              <a:rPr lang="nl-BE" sz="1601" b="1" dirty="0" err="1" smtClean="0">
                <a:solidFill>
                  <a:schemeClr val="tx2"/>
                </a:solidFill>
              </a:rPr>
              <a:t>for</a:t>
            </a:r>
            <a:r>
              <a:rPr lang="nl-BE" sz="1601" b="1" dirty="0" smtClean="0">
                <a:solidFill>
                  <a:schemeClr val="tx2"/>
                </a:solidFill>
              </a:rPr>
              <a:t> marine data </a:t>
            </a:r>
            <a:r>
              <a:rPr lang="nl-BE" sz="1601" b="1" dirty="0" err="1" smtClean="0">
                <a:solidFill>
                  <a:schemeClr val="tx2"/>
                </a:solidFill>
              </a:rPr>
              <a:t>where</a:t>
            </a:r>
            <a:r>
              <a:rPr lang="nl-BE" sz="1601" b="1" dirty="0" smtClean="0">
                <a:solidFill>
                  <a:schemeClr val="tx2"/>
                </a:solidFill>
              </a:rPr>
              <a:t> professionals </a:t>
            </a:r>
            <a:r>
              <a:rPr lang="nl-BE" sz="1601" b="1" dirty="0" err="1" smtClean="0">
                <a:solidFill>
                  <a:schemeClr val="tx2"/>
                </a:solidFill>
              </a:rPr>
              <a:t>from</a:t>
            </a:r>
            <a:r>
              <a:rPr lang="nl-BE" sz="1601" b="1" dirty="0" smtClean="0">
                <a:solidFill>
                  <a:schemeClr val="tx2"/>
                </a:solidFill>
              </a:rPr>
              <a:t> public sector, </a:t>
            </a:r>
            <a:r>
              <a:rPr lang="nl-BE" sz="1601" b="1" dirty="0" err="1" smtClean="0">
                <a:solidFill>
                  <a:schemeClr val="tx2"/>
                </a:solidFill>
              </a:rPr>
              <a:t>industry</a:t>
            </a:r>
            <a:r>
              <a:rPr lang="nl-BE" sz="1601" b="1" dirty="0" smtClean="0">
                <a:solidFill>
                  <a:schemeClr val="tx2"/>
                </a:solidFill>
              </a:rPr>
              <a:t>, </a:t>
            </a:r>
            <a:r>
              <a:rPr lang="nl-BE" sz="1601" b="1" dirty="0" err="1" smtClean="0">
                <a:solidFill>
                  <a:schemeClr val="tx2"/>
                </a:solidFill>
              </a:rPr>
              <a:t>civil</a:t>
            </a:r>
            <a:r>
              <a:rPr lang="nl-BE" sz="1601" b="1" dirty="0" smtClean="0">
                <a:solidFill>
                  <a:schemeClr val="tx2"/>
                </a:solidFill>
              </a:rPr>
              <a:t> society </a:t>
            </a:r>
            <a:r>
              <a:rPr lang="nl-BE" sz="1601" b="1" dirty="0" err="1" smtClean="0">
                <a:solidFill>
                  <a:schemeClr val="tx2"/>
                </a:solidFill>
              </a:rPr>
              <a:t>and</a:t>
            </a:r>
            <a:r>
              <a:rPr lang="nl-BE" sz="1601" b="1" dirty="0" smtClean="0">
                <a:solidFill>
                  <a:schemeClr val="tx2"/>
                </a:solidFill>
              </a:rPr>
              <a:t> </a:t>
            </a:r>
            <a:r>
              <a:rPr lang="nl-BE" sz="1601" b="1" dirty="0" err="1" smtClean="0">
                <a:solidFill>
                  <a:schemeClr val="tx2"/>
                </a:solidFill>
              </a:rPr>
              <a:t>science</a:t>
            </a:r>
            <a:r>
              <a:rPr lang="nl-BE" sz="1601" b="1" dirty="0" smtClean="0">
                <a:solidFill>
                  <a:schemeClr val="tx2"/>
                </a:solidFill>
              </a:rPr>
              <a:t> </a:t>
            </a:r>
            <a:r>
              <a:rPr lang="nl-BE" sz="1601" b="1" dirty="0" err="1" smtClean="0">
                <a:solidFill>
                  <a:schemeClr val="tx2"/>
                </a:solidFill>
              </a:rPr>
              <a:t>communities</a:t>
            </a:r>
            <a:r>
              <a:rPr lang="nl-BE" sz="1601" b="1" dirty="0" smtClean="0">
                <a:solidFill>
                  <a:schemeClr val="tx2"/>
                </a:solidFill>
              </a:rPr>
              <a:t> </a:t>
            </a:r>
            <a:r>
              <a:rPr lang="nl-BE" sz="1601" b="1" dirty="0" err="1" smtClean="0">
                <a:solidFill>
                  <a:schemeClr val="tx2"/>
                </a:solidFill>
              </a:rPr>
              <a:t>can</a:t>
            </a:r>
            <a:r>
              <a:rPr lang="nl-BE" sz="1601" b="1" dirty="0" smtClean="0">
                <a:solidFill>
                  <a:schemeClr val="tx2"/>
                </a:solidFill>
              </a:rPr>
              <a:t> </a:t>
            </a:r>
            <a:r>
              <a:rPr lang="nl-BE" sz="1601" b="1" dirty="0" err="1" smtClean="0">
                <a:solidFill>
                  <a:schemeClr val="tx2"/>
                </a:solidFill>
              </a:rPr>
              <a:t>obtain</a:t>
            </a:r>
            <a:r>
              <a:rPr lang="nl-BE" sz="1601" b="1" dirty="0" smtClean="0">
                <a:solidFill>
                  <a:schemeClr val="tx2"/>
                </a:solidFill>
              </a:rPr>
              <a:t> high </a:t>
            </a:r>
            <a:r>
              <a:rPr lang="nl-BE" sz="1601" b="1" dirty="0" err="1" smtClean="0">
                <a:solidFill>
                  <a:schemeClr val="tx2"/>
                </a:solidFill>
              </a:rPr>
              <a:t>quality</a:t>
            </a:r>
            <a:r>
              <a:rPr lang="nl-BE" sz="1601" b="1" dirty="0" smtClean="0">
                <a:solidFill>
                  <a:schemeClr val="tx2"/>
                </a:solidFill>
              </a:rPr>
              <a:t> </a:t>
            </a:r>
            <a:r>
              <a:rPr lang="nl-BE" sz="1601" b="1" dirty="0" err="1" smtClean="0">
                <a:solidFill>
                  <a:schemeClr val="tx2"/>
                </a:solidFill>
              </a:rPr>
              <a:t>harmonised</a:t>
            </a:r>
            <a:r>
              <a:rPr lang="nl-BE" sz="1601" b="1" dirty="0" smtClean="0">
                <a:solidFill>
                  <a:schemeClr val="tx2"/>
                </a:solidFill>
              </a:rPr>
              <a:t> datasets </a:t>
            </a:r>
            <a:r>
              <a:rPr lang="nl-BE" sz="1601" b="1" dirty="0" err="1" smtClean="0">
                <a:solidFill>
                  <a:schemeClr val="tx2"/>
                </a:solidFill>
              </a:rPr>
              <a:t>and</a:t>
            </a:r>
            <a:r>
              <a:rPr lang="nl-BE" sz="1601" b="1" dirty="0" smtClean="0">
                <a:solidFill>
                  <a:schemeClr val="tx2"/>
                </a:solidFill>
              </a:rPr>
              <a:t> </a:t>
            </a:r>
            <a:r>
              <a:rPr lang="nl-BE" sz="1601" b="1" dirty="0" err="1" smtClean="0">
                <a:solidFill>
                  <a:schemeClr val="tx2"/>
                </a:solidFill>
              </a:rPr>
              <a:t>products</a:t>
            </a:r>
            <a:r>
              <a:rPr lang="nl-BE" sz="1601" b="1" dirty="0" smtClean="0">
                <a:solidFill>
                  <a:schemeClr val="tx2"/>
                </a:solidFill>
              </a:rPr>
              <a:t> (e.g. </a:t>
            </a:r>
            <a:r>
              <a:rPr lang="nl-BE" sz="1601" b="1" dirty="0" err="1" smtClean="0">
                <a:solidFill>
                  <a:schemeClr val="tx2"/>
                </a:solidFill>
              </a:rPr>
              <a:t>maps</a:t>
            </a:r>
            <a:r>
              <a:rPr lang="nl-BE" sz="1601" b="1" dirty="0" smtClean="0">
                <a:solidFill>
                  <a:schemeClr val="tx2"/>
                </a:solidFill>
              </a:rPr>
              <a:t>) </a:t>
            </a:r>
            <a:r>
              <a:rPr lang="nl-BE" sz="1601" b="1" dirty="0" err="1" smtClean="0">
                <a:solidFill>
                  <a:schemeClr val="tx2"/>
                </a:solidFill>
              </a:rPr>
              <a:t>that</a:t>
            </a:r>
            <a:r>
              <a:rPr lang="nl-BE" sz="1601" b="1" dirty="0" smtClean="0">
                <a:solidFill>
                  <a:schemeClr val="tx2"/>
                </a:solidFill>
              </a:rPr>
              <a:t> are </a:t>
            </a:r>
            <a:r>
              <a:rPr lang="nl-BE" sz="1601" b="1" dirty="0" err="1" smtClean="0">
                <a:solidFill>
                  <a:schemeClr val="tx2"/>
                </a:solidFill>
              </a:rPr>
              <a:t>stored</a:t>
            </a:r>
            <a:r>
              <a:rPr lang="nl-BE" sz="1601" b="1" dirty="0" smtClean="0">
                <a:solidFill>
                  <a:schemeClr val="tx2"/>
                </a:solidFill>
              </a:rPr>
              <a:t> in different systems </a:t>
            </a:r>
            <a:r>
              <a:rPr lang="nl-BE" sz="1601" b="1" dirty="0" err="1" smtClean="0">
                <a:solidFill>
                  <a:schemeClr val="tx2"/>
                </a:solidFill>
              </a:rPr>
              <a:t>around</a:t>
            </a:r>
            <a:r>
              <a:rPr lang="nl-BE" sz="1601" b="1" dirty="0" smtClean="0">
                <a:solidFill>
                  <a:schemeClr val="tx2"/>
                </a:solidFill>
              </a:rPr>
              <a:t> Europe </a:t>
            </a:r>
          </a:p>
          <a:p>
            <a:pPr marL="457474" lvl="1" indent="-228737">
              <a:buFont typeface="Courier New" panose="02070309020205020404" pitchFamily="49" charset="0"/>
              <a:buChar char="o"/>
            </a:pPr>
            <a:r>
              <a:rPr lang="nl-BE" sz="1601" b="1" dirty="0" smtClean="0">
                <a:solidFill>
                  <a:schemeClr val="tx2"/>
                </a:solidFill>
              </a:rPr>
              <a:t>We want </a:t>
            </a:r>
            <a:r>
              <a:rPr lang="nl-BE" sz="1601" b="1" dirty="0" err="1" smtClean="0">
                <a:solidFill>
                  <a:schemeClr val="tx2"/>
                </a:solidFill>
              </a:rPr>
              <a:t>this</a:t>
            </a:r>
            <a:r>
              <a:rPr lang="nl-BE" sz="1601" b="1" dirty="0" smtClean="0">
                <a:solidFill>
                  <a:schemeClr val="tx2"/>
                </a:solidFill>
              </a:rPr>
              <a:t> </a:t>
            </a:r>
            <a:r>
              <a:rPr lang="nl-BE" sz="1601" b="1" dirty="0" err="1" smtClean="0">
                <a:solidFill>
                  <a:schemeClr val="tx2"/>
                </a:solidFill>
              </a:rPr>
              <a:t>to</a:t>
            </a:r>
            <a:r>
              <a:rPr lang="nl-BE" sz="1601" b="1" dirty="0" smtClean="0">
                <a:solidFill>
                  <a:schemeClr val="tx2"/>
                </a:solidFill>
              </a:rPr>
              <a:t> </a:t>
            </a:r>
            <a:r>
              <a:rPr lang="nl-BE" sz="1601" b="1" dirty="0" err="1" smtClean="0">
                <a:solidFill>
                  <a:schemeClr val="tx2"/>
                </a:solidFill>
              </a:rPr>
              <a:t>be</a:t>
            </a:r>
            <a:r>
              <a:rPr lang="nl-BE" sz="1601" b="1" dirty="0" smtClean="0">
                <a:solidFill>
                  <a:schemeClr val="tx2"/>
                </a:solidFill>
              </a:rPr>
              <a:t> </a:t>
            </a:r>
            <a:r>
              <a:rPr lang="nl-BE" sz="1601" b="1" dirty="0" err="1" smtClean="0">
                <a:solidFill>
                  <a:schemeClr val="tx2"/>
                </a:solidFill>
              </a:rPr>
              <a:t>quick</a:t>
            </a:r>
            <a:r>
              <a:rPr lang="nl-BE" sz="1601" b="1" dirty="0" smtClean="0">
                <a:solidFill>
                  <a:schemeClr val="tx2"/>
                </a:solidFill>
              </a:rPr>
              <a:t> </a:t>
            </a:r>
            <a:r>
              <a:rPr lang="nl-BE" sz="1601" b="1" dirty="0" err="1" smtClean="0">
                <a:solidFill>
                  <a:schemeClr val="tx2"/>
                </a:solidFill>
              </a:rPr>
              <a:t>and</a:t>
            </a:r>
            <a:r>
              <a:rPr lang="nl-BE" sz="1601" b="1" dirty="0" smtClean="0">
                <a:solidFill>
                  <a:schemeClr val="tx2"/>
                </a:solidFill>
              </a:rPr>
              <a:t> </a:t>
            </a:r>
            <a:r>
              <a:rPr lang="nl-BE" sz="1601" b="1" dirty="0" err="1" smtClean="0">
                <a:solidFill>
                  <a:schemeClr val="tx2"/>
                </a:solidFill>
              </a:rPr>
              <a:t>provided</a:t>
            </a:r>
            <a:r>
              <a:rPr lang="nl-BE" sz="1601" b="1" dirty="0" smtClean="0">
                <a:solidFill>
                  <a:schemeClr val="tx2"/>
                </a:solidFill>
              </a:rPr>
              <a:t> in formats </a:t>
            </a:r>
            <a:r>
              <a:rPr lang="nl-BE" sz="1601" b="1" dirty="0" err="1" smtClean="0">
                <a:solidFill>
                  <a:schemeClr val="tx2"/>
                </a:solidFill>
              </a:rPr>
              <a:t>and</a:t>
            </a:r>
            <a:r>
              <a:rPr lang="nl-BE" sz="1601" b="1" dirty="0" smtClean="0">
                <a:solidFill>
                  <a:schemeClr val="tx2"/>
                </a:solidFill>
              </a:rPr>
              <a:t> </a:t>
            </a:r>
            <a:r>
              <a:rPr lang="nl-BE" sz="1601" b="1" dirty="0" err="1" smtClean="0">
                <a:solidFill>
                  <a:schemeClr val="tx2"/>
                </a:solidFill>
              </a:rPr>
              <a:t>ways</a:t>
            </a:r>
            <a:r>
              <a:rPr lang="nl-BE" sz="1601" b="1" dirty="0" smtClean="0">
                <a:solidFill>
                  <a:schemeClr val="tx2"/>
                </a:solidFill>
              </a:rPr>
              <a:t> </a:t>
            </a:r>
            <a:r>
              <a:rPr lang="nl-BE" sz="1601" b="1" dirty="0" err="1" smtClean="0">
                <a:solidFill>
                  <a:schemeClr val="tx2"/>
                </a:solidFill>
              </a:rPr>
              <a:t>that</a:t>
            </a:r>
            <a:r>
              <a:rPr lang="nl-BE" sz="1601" b="1" dirty="0" smtClean="0">
                <a:solidFill>
                  <a:schemeClr val="tx2"/>
                </a:solidFill>
              </a:rPr>
              <a:t> </a:t>
            </a:r>
            <a:r>
              <a:rPr lang="nl-BE" sz="1601" b="1" dirty="0" err="1" smtClean="0">
                <a:solidFill>
                  <a:schemeClr val="tx2"/>
                </a:solidFill>
              </a:rPr>
              <a:t>allows</a:t>
            </a:r>
            <a:r>
              <a:rPr lang="nl-BE" sz="1601" b="1" dirty="0" smtClean="0">
                <a:solidFill>
                  <a:schemeClr val="tx2"/>
                </a:solidFill>
              </a:rPr>
              <a:t> </a:t>
            </a:r>
            <a:r>
              <a:rPr lang="nl-BE" sz="1601" b="1" dirty="0" err="1" smtClean="0">
                <a:solidFill>
                  <a:schemeClr val="tx2"/>
                </a:solidFill>
              </a:rPr>
              <a:t>us</a:t>
            </a:r>
            <a:r>
              <a:rPr lang="nl-BE" sz="1601" b="1" dirty="0" smtClean="0">
                <a:solidFill>
                  <a:schemeClr val="tx2"/>
                </a:solidFill>
              </a:rPr>
              <a:t> </a:t>
            </a:r>
            <a:r>
              <a:rPr lang="nl-BE" sz="1601" b="1" dirty="0" err="1" smtClean="0">
                <a:solidFill>
                  <a:schemeClr val="tx2"/>
                </a:solidFill>
              </a:rPr>
              <a:t>to</a:t>
            </a:r>
            <a:r>
              <a:rPr lang="nl-BE" sz="1601" b="1" dirty="0" smtClean="0">
                <a:solidFill>
                  <a:schemeClr val="tx2"/>
                </a:solidFill>
              </a:rPr>
              <a:t> </a:t>
            </a:r>
            <a:r>
              <a:rPr lang="nl-BE" sz="1601" b="1" dirty="0" err="1" smtClean="0">
                <a:solidFill>
                  <a:schemeClr val="tx2"/>
                </a:solidFill>
              </a:rPr>
              <a:t>easily</a:t>
            </a:r>
            <a:r>
              <a:rPr lang="nl-BE" sz="1601" b="1" dirty="0" smtClean="0">
                <a:solidFill>
                  <a:schemeClr val="tx2"/>
                </a:solidFill>
              </a:rPr>
              <a:t> </a:t>
            </a:r>
            <a:r>
              <a:rPr lang="nl-BE" sz="1601" b="1" dirty="0" err="1" smtClean="0">
                <a:solidFill>
                  <a:schemeClr val="tx2"/>
                </a:solidFill>
              </a:rPr>
              <a:t>use</a:t>
            </a:r>
            <a:r>
              <a:rPr lang="nl-BE" sz="1601" b="1" dirty="0" smtClean="0">
                <a:solidFill>
                  <a:schemeClr val="tx2"/>
                </a:solidFill>
              </a:rPr>
              <a:t> </a:t>
            </a:r>
            <a:r>
              <a:rPr lang="nl-BE" sz="1601" b="1" dirty="0" err="1" smtClean="0">
                <a:solidFill>
                  <a:schemeClr val="tx2"/>
                </a:solidFill>
              </a:rPr>
              <a:t>and</a:t>
            </a:r>
            <a:r>
              <a:rPr lang="nl-BE" sz="1601" b="1" dirty="0" smtClean="0">
                <a:solidFill>
                  <a:schemeClr val="tx2"/>
                </a:solidFill>
              </a:rPr>
              <a:t> combine </a:t>
            </a:r>
            <a:r>
              <a:rPr lang="nl-BE" sz="1601" b="1" dirty="0" err="1" smtClean="0">
                <a:solidFill>
                  <a:schemeClr val="tx2"/>
                </a:solidFill>
              </a:rPr>
              <a:t>the</a:t>
            </a:r>
            <a:r>
              <a:rPr lang="nl-BE" sz="1601" b="1" dirty="0" smtClean="0">
                <a:solidFill>
                  <a:schemeClr val="tx2"/>
                </a:solidFill>
              </a:rPr>
              <a:t> data </a:t>
            </a:r>
            <a:r>
              <a:rPr lang="nl-BE" sz="1601" b="1" dirty="0" err="1" smtClean="0">
                <a:solidFill>
                  <a:schemeClr val="tx2"/>
                </a:solidFill>
              </a:rPr>
              <a:t>and</a:t>
            </a:r>
            <a:r>
              <a:rPr lang="nl-BE" sz="1601" b="1" dirty="0" smtClean="0">
                <a:solidFill>
                  <a:schemeClr val="tx2"/>
                </a:solidFill>
              </a:rPr>
              <a:t> </a:t>
            </a:r>
            <a:r>
              <a:rPr lang="nl-BE" sz="1601" b="1" dirty="0" err="1" smtClean="0">
                <a:solidFill>
                  <a:schemeClr val="tx2"/>
                </a:solidFill>
              </a:rPr>
              <a:t>products</a:t>
            </a:r>
            <a:r>
              <a:rPr lang="nl-BE" sz="1601" b="1" dirty="0" smtClean="0">
                <a:solidFill>
                  <a:schemeClr val="tx2"/>
                </a:solidFill>
              </a:rPr>
              <a:t>.  </a:t>
            </a:r>
          </a:p>
          <a:p>
            <a:endParaRPr lang="nl-BE" sz="1601" b="1" dirty="0" smtClean="0">
              <a:solidFill>
                <a:schemeClr val="tx2"/>
              </a:solidFill>
            </a:endParaRPr>
          </a:p>
          <a:p>
            <a:pPr marL="228737" indent="-228737">
              <a:buFont typeface="Arial" panose="020B0604020202020204" pitchFamily="34" charset="0"/>
              <a:buChar char="•"/>
            </a:pPr>
            <a:r>
              <a:rPr lang="nl-BE" sz="1601" b="1" dirty="0" err="1" smtClean="0">
                <a:solidFill>
                  <a:schemeClr val="tx2"/>
                </a:solidFill>
              </a:rPr>
              <a:t>With</a:t>
            </a:r>
            <a:r>
              <a:rPr lang="nl-BE" sz="1601" b="1" dirty="0" smtClean="0">
                <a:solidFill>
                  <a:schemeClr val="tx2"/>
                </a:solidFill>
              </a:rPr>
              <a:t> </a:t>
            </a:r>
            <a:r>
              <a:rPr lang="nl-BE" sz="1601" b="1" dirty="0" err="1" smtClean="0">
                <a:solidFill>
                  <a:schemeClr val="tx2"/>
                </a:solidFill>
              </a:rPr>
              <a:t>EMODnet</a:t>
            </a:r>
            <a:r>
              <a:rPr lang="nl-BE" sz="1601" b="1" dirty="0" smtClean="0">
                <a:solidFill>
                  <a:schemeClr val="tx2"/>
                </a:solidFill>
              </a:rPr>
              <a:t> we are </a:t>
            </a:r>
            <a:r>
              <a:rPr lang="nl-BE" sz="1601" b="1" dirty="0" err="1" smtClean="0">
                <a:solidFill>
                  <a:schemeClr val="tx2"/>
                </a:solidFill>
              </a:rPr>
              <a:t>developing</a:t>
            </a:r>
            <a:r>
              <a:rPr lang="nl-BE" sz="1601" b="1" dirty="0" smtClean="0">
                <a:solidFill>
                  <a:schemeClr val="tx2"/>
                </a:solidFill>
              </a:rPr>
              <a:t> </a:t>
            </a:r>
            <a:r>
              <a:rPr lang="nl-BE" sz="1601" b="1" dirty="0" err="1" smtClean="0">
                <a:solidFill>
                  <a:schemeClr val="tx2"/>
                </a:solidFill>
              </a:rPr>
              <a:t>such</a:t>
            </a:r>
            <a:r>
              <a:rPr lang="nl-BE" sz="1601" b="1" dirty="0" smtClean="0">
                <a:solidFill>
                  <a:schemeClr val="tx2"/>
                </a:solidFill>
              </a:rPr>
              <a:t> a ‘</a:t>
            </a:r>
            <a:r>
              <a:rPr lang="nl-BE" sz="1601" b="1" dirty="0" err="1" smtClean="0">
                <a:solidFill>
                  <a:schemeClr val="tx2"/>
                </a:solidFill>
              </a:rPr>
              <a:t>distributed</a:t>
            </a:r>
            <a:r>
              <a:rPr lang="nl-BE" sz="1601" b="1" dirty="0" smtClean="0">
                <a:solidFill>
                  <a:schemeClr val="tx2"/>
                </a:solidFill>
              </a:rPr>
              <a:t> data system’ </a:t>
            </a:r>
            <a:r>
              <a:rPr lang="nl-BE" sz="1601" b="1" dirty="0" err="1" smtClean="0">
                <a:solidFill>
                  <a:schemeClr val="tx2"/>
                </a:solidFill>
              </a:rPr>
              <a:t>consisting</a:t>
            </a:r>
            <a:r>
              <a:rPr lang="nl-BE" sz="1601" b="1" dirty="0" smtClean="0">
                <a:solidFill>
                  <a:schemeClr val="tx2"/>
                </a:solidFill>
              </a:rPr>
              <a:t> of a </a:t>
            </a:r>
            <a:r>
              <a:rPr lang="nl-BE" sz="1601" b="1" dirty="0" err="1" smtClean="0">
                <a:solidFill>
                  <a:schemeClr val="tx2"/>
                </a:solidFill>
              </a:rPr>
              <a:t>central</a:t>
            </a:r>
            <a:r>
              <a:rPr lang="nl-BE" sz="1601" b="1" dirty="0" smtClean="0">
                <a:solidFill>
                  <a:schemeClr val="tx2"/>
                </a:solidFill>
              </a:rPr>
              <a:t> gateway </a:t>
            </a:r>
            <a:r>
              <a:rPr lang="nl-BE" sz="1601" b="1" dirty="0" err="1" smtClean="0">
                <a:solidFill>
                  <a:schemeClr val="tx2"/>
                </a:solidFill>
              </a:rPr>
              <a:t>underpinned</a:t>
            </a:r>
            <a:r>
              <a:rPr lang="nl-BE" sz="1601" b="1" dirty="0" smtClean="0">
                <a:solidFill>
                  <a:schemeClr val="tx2"/>
                </a:solidFill>
              </a:rPr>
              <a:t> </a:t>
            </a:r>
            <a:r>
              <a:rPr lang="nl-BE" sz="1601" b="1" dirty="0" err="1" smtClean="0">
                <a:solidFill>
                  <a:schemeClr val="tx2"/>
                </a:solidFill>
              </a:rPr>
              <a:t>by</a:t>
            </a:r>
            <a:r>
              <a:rPr lang="nl-BE" sz="1601" b="1" dirty="0" smtClean="0">
                <a:solidFill>
                  <a:schemeClr val="tx2"/>
                </a:solidFill>
              </a:rPr>
              <a:t> 7 </a:t>
            </a:r>
            <a:r>
              <a:rPr lang="nl-BE" sz="1601" b="1" dirty="0" err="1" smtClean="0">
                <a:solidFill>
                  <a:schemeClr val="tx2"/>
                </a:solidFill>
              </a:rPr>
              <a:t>thematic</a:t>
            </a:r>
            <a:r>
              <a:rPr lang="nl-BE" sz="1601" b="1" dirty="0" smtClean="0">
                <a:solidFill>
                  <a:schemeClr val="tx2"/>
                </a:solidFill>
              </a:rPr>
              <a:t> data </a:t>
            </a:r>
            <a:r>
              <a:rPr lang="nl-BE" sz="1601" b="1" dirty="0" err="1" smtClean="0">
                <a:solidFill>
                  <a:schemeClr val="tx2"/>
                </a:solidFill>
              </a:rPr>
              <a:t>subportals</a:t>
            </a:r>
            <a:endParaRPr lang="nl-BE" sz="1601" b="1" dirty="0" smtClean="0">
              <a:solidFill>
                <a:schemeClr val="tx2"/>
              </a:solidFill>
            </a:endParaRPr>
          </a:p>
          <a:p>
            <a:endParaRPr lang="en-GB"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11</a:t>
            </a:fld>
            <a:endParaRPr lang="nl-BE"/>
          </a:p>
        </p:txBody>
      </p:sp>
    </p:spTree>
    <p:extLst>
      <p:ext uri="{BB962C8B-B14F-4D97-AF65-F5344CB8AC3E}">
        <p14:creationId xmlns:p14="http://schemas.microsoft.com/office/powerpoint/2010/main" val="1576179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err="1" smtClean="0"/>
              <a:t>Well</a:t>
            </a:r>
            <a:r>
              <a:rPr lang="es-ES" dirty="0" smtClean="0"/>
              <a:t>, </a:t>
            </a:r>
            <a:r>
              <a:rPr lang="es-ES" dirty="0" err="1" smtClean="0"/>
              <a:t>indeed</a:t>
            </a:r>
            <a:r>
              <a:rPr lang="es-ES" dirty="0" smtClean="0"/>
              <a:t> </a:t>
            </a:r>
            <a:r>
              <a:rPr lang="es-ES" dirty="0" err="1" smtClean="0"/>
              <a:t>with</a:t>
            </a:r>
            <a:r>
              <a:rPr lang="es-ES" dirty="0" smtClean="0"/>
              <a:t> data.</a:t>
            </a:r>
            <a:r>
              <a:rPr lang="es-ES" baseline="0" dirty="0" smtClean="0"/>
              <a:t> </a:t>
            </a:r>
            <a:r>
              <a:rPr lang="es-ES" baseline="0" dirty="0" err="1" smtClean="0"/>
              <a:t>EMODnet</a:t>
            </a:r>
            <a:r>
              <a:rPr lang="es-ES" baseline="0" dirty="0" smtClean="0"/>
              <a:t> </a:t>
            </a:r>
            <a:r>
              <a:rPr lang="es-ES" baseline="0" dirty="0" err="1" smtClean="0"/>
              <a:t>is</a:t>
            </a:r>
            <a:r>
              <a:rPr lang="es-ES" baseline="0" dirty="0" smtClean="0"/>
              <a:t> the </a:t>
            </a:r>
            <a:r>
              <a:rPr lang="es-ES" baseline="0" dirty="0" err="1" smtClean="0"/>
              <a:t>entry</a:t>
            </a:r>
            <a:r>
              <a:rPr lang="es-ES" baseline="0" dirty="0" smtClean="0"/>
              <a:t> </a:t>
            </a:r>
            <a:r>
              <a:rPr lang="es-ES" baseline="0" dirty="0" err="1" smtClean="0"/>
              <a:t>point</a:t>
            </a:r>
            <a:r>
              <a:rPr lang="es-ES" baseline="0" dirty="0" smtClean="0"/>
              <a:t> to marine data in </a:t>
            </a:r>
            <a:r>
              <a:rPr lang="es-ES" baseline="0" dirty="0" err="1" smtClean="0"/>
              <a:t>Europe</a:t>
            </a:r>
            <a:r>
              <a:rPr lang="es-ES" baseline="0" dirty="0" smtClean="0"/>
              <a:t>, </a:t>
            </a:r>
            <a:r>
              <a:rPr lang="es-ES" baseline="0" dirty="0" err="1" smtClean="0"/>
              <a:t>there</a:t>
            </a:r>
            <a:r>
              <a:rPr lang="es-ES" baseline="0" dirty="0" smtClean="0"/>
              <a:t> are 150 </a:t>
            </a:r>
            <a:r>
              <a:rPr lang="es-ES" baseline="0" dirty="0" err="1" smtClean="0"/>
              <a:t>institutions</a:t>
            </a:r>
            <a:r>
              <a:rPr lang="es-ES" baseline="0" dirty="0" smtClean="0"/>
              <a:t> </a:t>
            </a:r>
            <a:r>
              <a:rPr lang="es-ES" baseline="0" dirty="0" err="1" smtClean="0"/>
              <a:t>working</a:t>
            </a:r>
            <a:r>
              <a:rPr lang="es-ES" baseline="0" dirty="0" smtClean="0"/>
              <a:t> </a:t>
            </a:r>
            <a:r>
              <a:rPr lang="es-ES" baseline="0" dirty="0" err="1" smtClean="0"/>
              <a:t>together</a:t>
            </a:r>
            <a:r>
              <a:rPr lang="es-ES" baseline="0" dirty="0" smtClean="0"/>
              <a:t> to </a:t>
            </a:r>
            <a:r>
              <a:rPr lang="es-ES" baseline="0" dirty="0" err="1" smtClean="0"/>
              <a:t>assemble</a:t>
            </a:r>
            <a:r>
              <a:rPr lang="es-ES" baseline="0" dirty="0" smtClean="0"/>
              <a:t> data and </a:t>
            </a:r>
            <a:r>
              <a:rPr lang="es-ES" baseline="0" dirty="0" err="1" smtClean="0"/>
              <a:t>make</a:t>
            </a:r>
            <a:r>
              <a:rPr lang="es-ES" baseline="0" dirty="0" smtClean="0"/>
              <a:t> </a:t>
            </a:r>
            <a:r>
              <a:rPr lang="es-ES" baseline="0" dirty="0" err="1" smtClean="0"/>
              <a:t>them</a:t>
            </a:r>
            <a:r>
              <a:rPr lang="es-ES" baseline="0" dirty="0" smtClean="0"/>
              <a:t> </a:t>
            </a:r>
            <a:r>
              <a:rPr lang="es-ES" baseline="0" dirty="0" err="1" smtClean="0"/>
              <a:t>available</a:t>
            </a:r>
            <a:r>
              <a:rPr lang="es-ES" baseline="0" dirty="0" smtClean="0"/>
              <a:t> </a:t>
            </a:r>
            <a:r>
              <a:rPr lang="es-ES" baseline="0" dirty="0" err="1" smtClean="0"/>
              <a:t>through</a:t>
            </a:r>
            <a:r>
              <a:rPr lang="es-ES" baseline="0" dirty="0" smtClean="0"/>
              <a:t> </a:t>
            </a:r>
            <a:r>
              <a:rPr lang="es-ES" baseline="0" dirty="0" err="1" smtClean="0"/>
              <a:t>thematic</a:t>
            </a:r>
            <a:r>
              <a:rPr lang="es-ES" baseline="0" dirty="0" smtClean="0"/>
              <a:t> </a:t>
            </a:r>
            <a:r>
              <a:rPr lang="es-ES" baseline="0" dirty="0" err="1" smtClean="0"/>
              <a:t>portals</a:t>
            </a:r>
            <a:r>
              <a:rPr lang="es-ES" baseline="0" dirty="0" smtClean="0"/>
              <a:t>, </a:t>
            </a:r>
            <a:r>
              <a:rPr lang="es-ES" baseline="0" dirty="0" err="1" smtClean="0"/>
              <a:t>representing</a:t>
            </a:r>
            <a:r>
              <a:rPr lang="es-ES" baseline="0" dirty="0" smtClean="0"/>
              <a:t> </a:t>
            </a:r>
            <a:r>
              <a:rPr lang="es-ES" baseline="0" dirty="0" err="1" smtClean="0"/>
              <a:t>communities</a:t>
            </a:r>
            <a:r>
              <a:rPr lang="es-ES" baseline="0" dirty="0" smtClean="0"/>
              <a:t> </a:t>
            </a:r>
            <a:r>
              <a:rPr lang="es-ES" baseline="0" dirty="0" err="1" smtClean="0"/>
              <a:t>which</a:t>
            </a:r>
            <a:r>
              <a:rPr lang="es-ES" baseline="0" dirty="0" smtClean="0"/>
              <a:t> </a:t>
            </a:r>
            <a:r>
              <a:rPr lang="es-ES" baseline="0" dirty="0" err="1" smtClean="0"/>
              <a:t>were</a:t>
            </a:r>
            <a:r>
              <a:rPr lang="es-ES" baseline="0" dirty="0" smtClean="0"/>
              <a:t> </a:t>
            </a:r>
            <a:r>
              <a:rPr lang="es-ES" baseline="0" dirty="0" err="1" smtClean="0"/>
              <a:t>already</a:t>
            </a:r>
            <a:r>
              <a:rPr lang="es-ES" baseline="0" dirty="0" smtClean="0"/>
              <a:t> </a:t>
            </a:r>
            <a:r>
              <a:rPr lang="es-ES" baseline="0" dirty="0" err="1" smtClean="0"/>
              <a:t>used</a:t>
            </a:r>
            <a:r>
              <a:rPr lang="es-ES" baseline="0" dirty="0" smtClean="0"/>
              <a:t> to </a:t>
            </a:r>
            <a:r>
              <a:rPr lang="es-ES" baseline="0" dirty="0" err="1" smtClean="0"/>
              <a:t>collaborating</a:t>
            </a:r>
            <a:r>
              <a:rPr lang="es-ES" baseline="0" dirty="0" smtClean="0"/>
              <a:t>. </a:t>
            </a:r>
            <a:r>
              <a:rPr lang="es-ES" baseline="0" dirty="0" err="1" smtClean="0"/>
              <a:t>But</a:t>
            </a:r>
            <a:r>
              <a:rPr lang="es-ES" baseline="0" dirty="0" smtClean="0"/>
              <a:t> EMODnet has </a:t>
            </a:r>
            <a:r>
              <a:rPr lang="es-ES" baseline="0" dirty="0" err="1" smtClean="0"/>
              <a:t>been</a:t>
            </a:r>
            <a:r>
              <a:rPr lang="es-ES" baseline="0" dirty="0" smtClean="0"/>
              <a:t> </a:t>
            </a:r>
            <a:r>
              <a:rPr lang="es-ES" baseline="0" dirty="0" err="1" smtClean="0"/>
              <a:t>working</a:t>
            </a:r>
            <a:r>
              <a:rPr lang="es-ES" baseline="0" dirty="0" smtClean="0"/>
              <a:t> for </a:t>
            </a:r>
            <a:r>
              <a:rPr lang="es-ES" baseline="0" dirty="0" err="1" smtClean="0"/>
              <a:t>almost</a:t>
            </a:r>
            <a:r>
              <a:rPr lang="es-ES" baseline="0" dirty="0" smtClean="0"/>
              <a:t> 8 </a:t>
            </a:r>
            <a:r>
              <a:rPr lang="es-ES" baseline="0" dirty="0" err="1" smtClean="0"/>
              <a:t>years</a:t>
            </a:r>
            <a:r>
              <a:rPr lang="es-ES" baseline="0" dirty="0" smtClean="0"/>
              <a:t> </a:t>
            </a:r>
            <a:r>
              <a:rPr lang="es-ES" baseline="0" dirty="0" err="1" smtClean="0"/>
              <a:t>now</a:t>
            </a:r>
            <a:r>
              <a:rPr lang="es-ES" baseline="0" dirty="0" smtClean="0"/>
              <a:t>, and </a:t>
            </a:r>
            <a:r>
              <a:rPr lang="es-ES" baseline="0" dirty="0" err="1" smtClean="0"/>
              <a:t>there</a:t>
            </a:r>
            <a:r>
              <a:rPr lang="es-ES" baseline="0" dirty="0" smtClean="0"/>
              <a:t> are </a:t>
            </a:r>
            <a:r>
              <a:rPr lang="es-ES" baseline="0" dirty="0" err="1" smtClean="0"/>
              <a:t>efforts</a:t>
            </a:r>
            <a:r>
              <a:rPr lang="es-ES" baseline="0" dirty="0" smtClean="0"/>
              <a:t> </a:t>
            </a:r>
            <a:r>
              <a:rPr lang="es-ES" baseline="0" dirty="0" err="1" smtClean="0"/>
              <a:t>underway</a:t>
            </a:r>
            <a:r>
              <a:rPr lang="es-ES" baseline="0" dirty="0" smtClean="0"/>
              <a:t> to </a:t>
            </a:r>
            <a:r>
              <a:rPr lang="es-ES" baseline="0" dirty="0" err="1" smtClean="0"/>
              <a:t>make</a:t>
            </a:r>
            <a:r>
              <a:rPr lang="es-ES" baseline="0" dirty="0" smtClean="0"/>
              <a:t> </a:t>
            </a:r>
            <a:r>
              <a:rPr lang="es-ES" baseline="0" dirty="0" err="1" smtClean="0"/>
              <a:t>everything</a:t>
            </a:r>
            <a:r>
              <a:rPr lang="es-ES" baseline="0" dirty="0" smtClean="0"/>
              <a:t> more </a:t>
            </a:r>
            <a:r>
              <a:rPr lang="es-ES" baseline="0" dirty="0" err="1" smtClean="0"/>
              <a:t>homogeneous</a:t>
            </a:r>
            <a:r>
              <a:rPr lang="es-ES" baseline="0" dirty="0" smtClean="0"/>
              <a:t>.</a:t>
            </a:r>
          </a:p>
          <a:p>
            <a:endParaRPr lang="es-ES" baseline="0" dirty="0" smtClean="0"/>
          </a:p>
          <a:p>
            <a:r>
              <a:rPr lang="es-ES" baseline="0" dirty="0" smtClean="0"/>
              <a:t>New </a:t>
            </a:r>
            <a:r>
              <a:rPr lang="es-ES" baseline="0" dirty="0" err="1" smtClean="0"/>
              <a:t>datasets</a:t>
            </a:r>
            <a:endParaRPr lang="es-ES" baseline="0" dirty="0" smtClean="0"/>
          </a:p>
          <a:p>
            <a:pPr marL="171450" indent="-171450">
              <a:buFontTx/>
              <a:buChar char="-"/>
            </a:pPr>
            <a:r>
              <a:rPr lang="es-ES" baseline="0" dirty="0" err="1" smtClean="0"/>
              <a:t>Underwater</a:t>
            </a:r>
            <a:r>
              <a:rPr lang="es-ES" baseline="0" dirty="0" smtClean="0"/>
              <a:t> </a:t>
            </a:r>
            <a:r>
              <a:rPr lang="es-ES" baseline="0" dirty="0" err="1" smtClean="0"/>
              <a:t>noise</a:t>
            </a:r>
            <a:endParaRPr lang="es-ES" baseline="0" dirty="0" smtClean="0"/>
          </a:p>
          <a:p>
            <a:pPr marL="171450" indent="-171450">
              <a:buFontTx/>
              <a:buChar char="-"/>
            </a:pPr>
            <a:r>
              <a:rPr lang="es-ES" baseline="0" dirty="0" smtClean="0"/>
              <a:t>Marine </a:t>
            </a:r>
            <a:r>
              <a:rPr lang="es-ES" baseline="0" dirty="0" err="1" smtClean="0"/>
              <a:t>litter</a:t>
            </a:r>
            <a:endParaRPr lang="es-ES" baseline="0" dirty="0" smtClean="0"/>
          </a:p>
          <a:p>
            <a:pPr marL="171450" indent="-171450">
              <a:buFontTx/>
              <a:buChar char="-"/>
            </a:pPr>
            <a:endParaRPr lang="es-ES" baseline="0" dirty="0" smtClean="0"/>
          </a:p>
          <a:p>
            <a:pPr marL="0" indent="0">
              <a:buFontTx/>
              <a:buNone/>
            </a:pPr>
            <a:r>
              <a:rPr lang="es-ES" baseline="0" dirty="0" smtClean="0"/>
              <a:t>And </a:t>
            </a:r>
            <a:r>
              <a:rPr lang="es-ES" baseline="0" dirty="0" err="1" smtClean="0"/>
              <a:t>products</a:t>
            </a:r>
            <a:endParaRPr lang="es-ES" baseline="0" dirty="0" smtClean="0"/>
          </a:p>
          <a:p>
            <a:pPr marL="171450" indent="-171450">
              <a:buFontTx/>
              <a:buChar char="-"/>
            </a:pPr>
            <a:r>
              <a:rPr lang="es-ES" baseline="0" dirty="0" err="1" smtClean="0"/>
              <a:t>European</a:t>
            </a:r>
            <a:r>
              <a:rPr lang="es-ES" baseline="0" dirty="0" smtClean="0"/>
              <a:t> Atlas of marine </a:t>
            </a:r>
            <a:r>
              <a:rPr lang="es-ES" baseline="0" dirty="0" err="1" smtClean="0"/>
              <a:t>life</a:t>
            </a:r>
            <a:endParaRPr lang="es-ES" baseline="0" dirty="0" smtClean="0"/>
          </a:p>
          <a:p>
            <a:pPr marL="171450" indent="-171450">
              <a:buFontTx/>
              <a:buChar char="-"/>
            </a:pPr>
            <a:r>
              <a:rPr lang="es-ES" baseline="0" dirty="0" smtClean="0"/>
              <a:t>AIS/VMS data to </a:t>
            </a:r>
            <a:r>
              <a:rPr lang="es-ES" baseline="0" dirty="0" err="1" smtClean="0"/>
              <a:t>develop</a:t>
            </a:r>
            <a:r>
              <a:rPr lang="es-ES" baseline="0" dirty="0" smtClean="0"/>
              <a:t> </a:t>
            </a:r>
            <a:r>
              <a:rPr lang="es-ES" baseline="0" dirty="0" err="1" smtClean="0"/>
              <a:t>ship</a:t>
            </a:r>
            <a:r>
              <a:rPr lang="es-ES" baseline="0" dirty="0" smtClean="0"/>
              <a:t> </a:t>
            </a:r>
            <a:r>
              <a:rPr lang="es-ES" baseline="0" dirty="0" err="1" smtClean="0"/>
              <a:t>traffic</a:t>
            </a:r>
            <a:r>
              <a:rPr lang="es-ES" baseline="0" dirty="0" smtClean="0"/>
              <a:t> </a:t>
            </a:r>
            <a:r>
              <a:rPr lang="es-ES" baseline="0" dirty="0" err="1" smtClean="0"/>
              <a:t>density</a:t>
            </a:r>
            <a:r>
              <a:rPr lang="es-ES" baseline="0" dirty="0" smtClean="0"/>
              <a:t> </a:t>
            </a:r>
            <a:r>
              <a:rPr lang="es-ES" baseline="0" dirty="0" err="1" smtClean="0"/>
              <a:t>maps</a:t>
            </a:r>
            <a:endParaRPr lang="es-ES" baseline="0" dirty="0" smtClean="0"/>
          </a:p>
          <a:p>
            <a:pPr marL="0" indent="0">
              <a:buFontTx/>
              <a:buNone/>
            </a:pPr>
            <a:endParaRPr lang="es-ES" baseline="0" dirty="0" smtClean="0"/>
          </a:p>
          <a:p>
            <a:pPr marL="0" indent="0">
              <a:buFontTx/>
              <a:buNone/>
            </a:pPr>
            <a:endParaRPr lang="es-ES" baseline="0" dirty="0" smtClean="0"/>
          </a:p>
          <a:p>
            <a:pPr marL="171450" indent="-171450">
              <a:buFontTx/>
              <a:buChar char="-"/>
            </a:pPr>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12</a:t>
            </a:fld>
            <a:endParaRPr lang="nl-BE"/>
          </a:p>
        </p:txBody>
      </p:sp>
    </p:spTree>
    <p:extLst>
      <p:ext uri="{BB962C8B-B14F-4D97-AF65-F5344CB8AC3E}">
        <p14:creationId xmlns:p14="http://schemas.microsoft.com/office/powerpoint/2010/main" val="2446499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Examples</a:t>
            </a:r>
            <a:r>
              <a:rPr lang="nl-BE" baseline="0" dirty="0" smtClean="0"/>
              <a:t> of </a:t>
            </a:r>
            <a:r>
              <a:rPr lang="nl-BE" dirty="0" smtClean="0"/>
              <a:t>data </a:t>
            </a:r>
            <a:r>
              <a:rPr lang="nl-BE" dirty="0" err="1" smtClean="0"/>
              <a:t>products</a:t>
            </a:r>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13</a:t>
            </a:fld>
            <a:endParaRPr lang="nl-BE"/>
          </a:p>
        </p:txBody>
      </p:sp>
    </p:spTree>
    <p:extLst>
      <p:ext uri="{BB962C8B-B14F-4D97-AF65-F5344CB8AC3E}">
        <p14:creationId xmlns:p14="http://schemas.microsoft.com/office/powerpoint/2010/main" val="2598425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smtClean="0"/>
              <a:t>As </a:t>
            </a:r>
            <a:r>
              <a:rPr lang="es-ES" dirty="0" err="1" smtClean="0"/>
              <a:t>EMODnet</a:t>
            </a:r>
            <a:r>
              <a:rPr lang="es-ES" dirty="0" smtClean="0"/>
              <a:t> </a:t>
            </a:r>
            <a:r>
              <a:rPr lang="es-ES" dirty="0" err="1" smtClean="0"/>
              <a:t>evolved</a:t>
            </a:r>
            <a:r>
              <a:rPr lang="es-ES" dirty="0" smtClean="0"/>
              <a:t>, the </a:t>
            </a:r>
            <a:r>
              <a:rPr lang="es-ES" dirty="0" err="1" smtClean="0"/>
              <a:t>realization</a:t>
            </a:r>
            <a:r>
              <a:rPr lang="es-ES" dirty="0" smtClean="0"/>
              <a:t> </a:t>
            </a:r>
            <a:r>
              <a:rPr lang="es-ES" dirty="0" err="1" smtClean="0"/>
              <a:t>that</a:t>
            </a:r>
            <a:r>
              <a:rPr lang="es-ES" dirty="0" smtClean="0"/>
              <a:t> </a:t>
            </a:r>
            <a:r>
              <a:rPr lang="es-ES" dirty="0" err="1" smtClean="0"/>
              <a:t>it</a:t>
            </a:r>
            <a:r>
              <a:rPr lang="es-ES" dirty="0" smtClean="0"/>
              <a:t> </a:t>
            </a:r>
            <a:r>
              <a:rPr lang="es-ES" dirty="0" err="1" smtClean="0"/>
              <a:t>was</a:t>
            </a:r>
            <a:r>
              <a:rPr lang="es-ES" dirty="0" smtClean="0"/>
              <a:t> </a:t>
            </a:r>
            <a:r>
              <a:rPr lang="es-ES" dirty="0" err="1" smtClean="0"/>
              <a:t>not</a:t>
            </a:r>
            <a:r>
              <a:rPr lang="es-ES" dirty="0" smtClean="0"/>
              <a:t> </a:t>
            </a:r>
            <a:r>
              <a:rPr lang="es-ES" dirty="0" err="1" smtClean="0"/>
              <a:t>only</a:t>
            </a:r>
            <a:r>
              <a:rPr lang="es-ES" dirty="0" smtClean="0"/>
              <a:t> </a:t>
            </a:r>
            <a:r>
              <a:rPr lang="es-ES" dirty="0" err="1" smtClean="0"/>
              <a:t>how</a:t>
            </a:r>
            <a:r>
              <a:rPr lang="es-ES" baseline="0" dirty="0" smtClean="0"/>
              <a:t> </a:t>
            </a:r>
            <a:r>
              <a:rPr lang="es-ES" baseline="0" dirty="0" err="1" smtClean="0"/>
              <a:t>many</a:t>
            </a:r>
            <a:r>
              <a:rPr lang="es-ES" baseline="0" dirty="0" smtClean="0"/>
              <a:t> data </a:t>
            </a:r>
            <a:r>
              <a:rPr lang="es-ES" baseline="0" dirty="0" err="1" smtClean="0"/>
              <a:t>we</a:t>
            </a:r>
            <a:r>
              <a:rPr lang="es-ES" baseline="0" dirty="0" smtClean="0"/>
              <a:t> </a:t>
            </a:r>
            <a:r>
              <a:rPr lang="es-ES" baseline="0" dirty="0" err="1" smtClean="0"/>
              <a:t>made</a:t>
            </a:r>
            <a:r>
              <a:rPr lang="es-ES" baseline="0" dirty="0" smtClean="0"/>
              <a:t> </a:t>
            </a:r>
            <a:r>
              <a:rPr lang="es-ES" baseline="0" dirty="0" err="1" smtClean="0"/>
              <a:t>available</a:t>
            </a:r>
            <a:r>
              <a:rPr lang="es-ES" baseline="0" dirty="0" smtClean="0"/>
              <a:t> </a:t>
            </a:r>
            <a:r>
              <a:rPr lang="es-ES" baseline="0" dirty="0" err="1" smtClean="0"/>
              <a:t>but</a:t>
            </a:r>
            <a:r>
              <a:rPr lang="es-ES" baseline="0" dirty="0" smtClean="0"/>
              <a:t> </a:t>
            </a:r>
            <a:r>
              <a:rPr lang="es-ES" baseline="0" dirty="0" err="1" smtClean="0"/>
              <a:t>also</a:t>
            </a:r>
            <a:r>
              <a:rPr lang="es-ES" baseline="0" dirty="0" smtClean="0"/>
              <a:t> </a:t>
            </a:r>
            <a:r>
              <a:rPr lang="es-ES" baseline="0" dirty="0" err="1" smtClean="0"/>
              <a:t>how</a:t>
            </a:r>
            <a:r>
              <a:rPr lang="es-ES" baseline="0" dirty="0" smtClean="0"/>
              <a:t> </a:t>
            </a:r>
            <a:r>
              <a:rPr lang="es-ES" baseline="0" dirty="0" err="1" smtClean="0"/>
              <a:t>useful</a:t>
            </a:r>
            <a:r>
              <a:rPr lang="es-ES" baseline="0" dirty="0" smtClean="0"/>
              <a:t> </a:t>
            </a:r>
            <a:r>
              <a:rPr lang="es-ES" baseline="0" dirty="0" err="1" smtClean="0"/>
              <a:t>those</a:t>
            </a:r>
            <a:r>
              <a:rPr lang="es-ES" baseline="0" dirty="0" smtClean="0"/>
              <a:t> data </a:t>
            </a:r>
            <a:r>
              <a:rPr lang="es-ES" baseline="0" dirty="0" err="1" smtClean="0"/>
              <a:t>were</a:t>
            </a:r>
            <a:r>
              <a:rPr lang="es-ES" baseline="0" dirty="0" smtClean="0"/>
              <a:t> </a:t>
            </a:r>
            <a:r>
              <a:rPr lang="es-ES" baseline="0" dirty="0" err="1" smtClean="0"/>
              <a:t>became</a:t>
            </a:r>
            <a:r>
              <a:rPr lang="es-ES" baseline="0" dirty="0" smtClean="0"/>
              <a:t> more and more </a:t>
            </a:r>
            <a:r>
              <a:rPr lang="es-ES" baseline="0" dirty="0" err="1" smtClean="0"/>
              <a:t>important</a:t>
            </a:r>
            <a:r>
              <a:rPr lang="es-ES" baseline="0" dirty="0" smtClean="0"/>
              <a:t>. And </a:t>
            </a:r>
            <a:r>
              <a:rPr lang="es-ES" baseline="0" dirty="0" err="1" smtClean="0"/>
              <a:t>within</a:t>
            </a:r>
            <a:r>
              <a:rPr lang="es-ES" baseline="0" dirty="0" smtClean="0"/>
              <a:t> </a:t>
            </a:r>
            <a:r>
              <a:rPr lang="es-ES" baseline="0" dirty="0" err="1" smtClean="0"/>
              <a:t>this</a:t>
            </a:r>
            <a:r>
              <a:rPr lang="es-ES" baseline="0" dirty="0" smtClean="0"/>
              <a:t> </a:t>
            </a:r>
            <a:r>
              <a:rPr lang="es-ES" baseline="0" dirty="0" err="1" smtClean="0"/>
              <a:t>notion</a:t>
            </a:r>
            <a:r>
              <a:rPr lang="es-ES" baseline="0" dirty="0" smtClean="0"/>
              <a:t>: the </a:t>
            </a:r>
            <a:r>
              <a:rPr lang="es-ES" baseline="0" dirty="0" err="1" smtClean="0"/>
              <a:t>usefulness</a:t>
            </a:r>
            <a:r>
              <a:rPr lang="es-ES" baseline="0" dirty="0" smtClean="0"/>
              <a:t> of the data, </a:t>
            </a:r>
            <a:r>
              <a:rPr lang="es-ES" baseline="0" dirty="0" err="1" smtClean="0"/>
              <a:t>came</a:t>
            </a:r>
            <a:r>
              <a:rPr lang="es-ES" baseline="0" dirty="0" smtClean="0"/>
              <a:t> a new set of </a:t>
            </a:r>
            <a:r>
              <a:rPr lang="es-ES" baseline="0" dirty="0" err="1" smtClean="0"/>
              <a:t>projects</a:t>
            </a:r>
            <a:r>
              <a:rPr lang="es-ES" baseline="0" dirty="0" smtClean="0"/>
              <a:t>, </a:t>
            </a:r>
            <a:r>
              <a:rPr lang="es-ES" baseline="0" dirty="0" err="1" smtClean="0"/>
              <a:t>which</a:t>
            </a:r>
            <a:r>
              <a:rPr lang="es-ES" baseline="0" dirty="0" smtClean="0"/>
              <a:t> are the </a:t>
            </a:r>
            <a:r>
              <a:rPr lang="es-ES" baseline="0" dirty="0" err="1" smtClean="0"/>
              <a:t>checkpoints</a:t>
            </a:r>
            <a:r>
              <a:rPr lang="es-ES" baseline="0" dirty="0" smtClean="0"/>
              <a:t>. And, to </a:t>
            </a:r>
            <a:r>
              <a:rPr lang="es-ES" baseline="0" dirty="0" err="1" smtClean="0"/>
              <a:t>make</a:t>
            </a:r>
            <a:r>
              <a:rPr lang="es-ES" baseline="0" dirty="0" smtClean="0"/>
              <a:t> </a:t>
            </a:r>
            <a:r>
              <a:rPr lang="es-ES" baseline="0" dirty="0" err="1" smtClean="0"/>
              <a:t>it</a:t>
            </a:r>
            <a:r>
              <a:rPr lang="es-ES" baseline="0" dirty="0" smtClean="0"/>
              <a:t> simple, </a:t>
            </a:r>
            <a:r>
              <a:rPr lang="es-ES" baseline="0" dirty="0" err="1" smtClean="0"/>
              <a:t>this</a:t>
            </a:r>
            <a:r>
              <a:rPr lang="es-ES" baseline="0" dirty="0" smtClean="0"/>
              <a:t> </a:t>
            </a:r>
            <a:r>
              <a:rPr lang="es-ES" baseline="0" dirty="0" err="1" smtClean="0"/>
              <a:t>is</a:t>
            </a:r>
            <a:r>
              <a:rPr lang="es-ES" baseline="0" dirty="0" smtClean="0"/>
              <a:t> </a:t>
            </a:r>
            <a:r>
              <a:rPr lang="es-ES" baseline="0" dirty="0" err="1" smtClean="0"/>
              <a:t>what</a:t>
            </a:r>
            <a:r>
              <a:rPr lang="es-ES" baseline="0" dirty="0" smtClean="0"/>
              <a:t> </a:t>
            </a:r>
            <a:r>
              <a:rPr lang="es-ES" baseline="0" dirty="0" err="1" smtClean="0"/>
              <a:t>Checkpoints</a:t>
            </a:r>
            <a:r>
              <a:rPr lang="es-ES" baseline="0" dirty="0" smtClean="0"/>
              <a:t> do. </a:t>
            </a:r>
            <a:r>
              <a:rPr lang="es-ES" baseline="0" dirty="0" err="1" smtClean="0"/>
              <a:t>They</a:t>
            </a:r>
            <a:r>
              <a:rPr lang="es-ES" baseline="0" dirty="0" smtClean="0"/>
              <a:t> </a:t>
            </a:r>
            <a:r>
              <a:rPr lang="es-ES" baseline="0" dirty="0" err="1" smtClean="0"/>
              <a:t>evaluate</a:t>
            </a:r>
            <a:r>
              <a:rPr lang="es-ES" baseline="0" dirty="0" smtClean="0"/>
              <a:t> the </a:t>
            </a:r>
            <a:r>
              <a:rPr lang="es-ES" baseline="0" dirty="0" err="1" smtClean="0"/>
              <a:t>current</a:t>
            </a:r>
            <a:r>
              <a:rPr lang="es-ES" baseline="0" dirty="0" smtClean="0"/>
              <a:t> status of the </a:t>
            </a:r>
            <a:r>
              <a:rPr lang="es-ES" baseline="0" dirty="0" err="1" smtClean="0"/>
              <a:t>monitoring</a:t>
            </a:r>
            <a:r>
              <a:rPr lang="es-ES" baseline="0" dirty="0" smtClean="0"/>
              <a:t> </a:t>
            </a:r>
            <a:r>
              <a:rPr lang="es-ES" baseline="0" dirty="0" err="1" smtClean="0"/>
              <a:t>systems</a:t>
            </a:r>
            <a:r>
              <a:rPr lang="es-ES" baseline="0" dirty="0" smtClean="0"/>
              <a:t> in place at a sea-</a:t>
            </a:r>
            <a:r>
              <a:rPr lang="es-ES" baseline="0" dirty="0" err="1" smtClean="0"/>
              <a:t>basin</a:t>
            </a:r>
            <a:r>
              <a:rPr lang="es-ES" baseline="0" dirty="0" smtClean="0"/>
              <a:t> </a:t>
            </a:r>
            <a:r>
              <a:rPr lang="es-ES" baseline="0" dirty="0" err="1" smtClean="0"/>
              <a:t>scale</a:t>
            </a:r>
            <a:r>
              <a:rPr lang="es-ES" baseline="0" dirty="0" smtClean="0"/>
              <a:t>. </a:t>
            </a:r>
            <a:r>
              <a:rPr lang="es-ES" baseline="0" dirty="0" err="1" smtClean="0"/>
              <a:t>But</a:t>
            </a:r>
            <a:r>
              <a:rPr lang="es-ES" baseline="0" dirty="0" smtClean="0"/>
              <a:t>, in </a:t>
            </a:r>
            <a:r>
              <a:rPr lang="es-ES" baseline="0" dirty="0" err="1" smtClean="0"/>
              <a:t>addition</a:t>
            </a:r>
            <a:r>
              <a:rPr lang="es-ES" baseline="0" dirty="0" smtClean="0"/>
              <a:t> to </a:t>
            </a:r>
            <a:r>
              <a:rPr lang="es-ES" baseline="0" dirty="0" err="1" smtClean="0"/>
              <a:t>making</a:t>
            </a:r>
            <a:r>
              <a:rPr lang="es-ES" baseline="0" dirty="0" smtClean="0"/>
              <a:t> a </a:t>
            </a:r>
            <a:r>
              <a:rPr lang="es-ES" baseline="0" dirty="0" err="1" smtClean="0"/>
              <a:t>let’s</a:t>
            </a:r>
            <a:r>
              <a:rPr lang="es-ES" baseline="0" dirty="0" smtClean="0"/>
              <a:t> </a:t>
            </a:r>
            <a:r>
              <a:rPr lang="es-ES" baseline="0" dirty="0" err="1" smtClean="0"/>
              <a:t>say</a:t>
            </a:r>
            <a:r>
              <a:rPr lang="es-ES" baseline="0" dirty="0" smtClean="0"/>
              <a:t>, </a:t>
            </a:r>
            <a:r>
              <a:rPr lang="es-ES" baseline="0" dirty="0" err="1" smtClean="0"/>
              <a:t>an</a:t>
            </a:r>
            <a:r>
              <a:rPr lang="es-ES" baseline="0" dirty="0" smtClean="0"/>
              <a:t> “</a:t>
            </a:r>
            <a:r>
              <a:rPr lang="es-ES" baseline="0" dirty="0" err="1" smtClean="0"/>
              <a:t>inventory</a:t>
            </a:r>
            <a:r>
              <a:rPr lang="es-ES" baseline="0" dirty="0" smtClean="0"/>
              <a:t>” of the data </a:t>
            </a:r>
            <a:r>
              <a:rPr lang="es-ES" baseline="0" dirty="0" err="1" smtClean="0"/>
              <a:t>available</a:t>
            </a:r>
            <a:r>
              <a:rPr lang="es-ES" baseline="0" dirty="0" smtClean="0"/>
              <a:t>, </a:t>
            </a:r>
            <a:r>
              <a:rPr lang="es-ES" baseline="0" dirty="0" err="1" smtClean="0"/>
              <a:t>they</a:t>
            </a:r>
            <a:r>
              <a:rPr lang="es-ES" baseline="0" dirty="0" smtClean="0"/>
              <a:t> </a:t>
            </a:r>
            <a:r>
              <a:rPr lang="es-ES" baseline="0" dirty="0" err="1" smtClean="0"/>
              <a:t>also</a:t>
            </a:r>
            <a:r>
              <a:rPr lang="es-ES" baseline="0" dirty="0" smtClean="0"/>
              <a:t> </a:t>
            </a:r>
            <a:r>
              <a:rPr lang="es-ES" baseline="0" dirty="0" err="1" smtClean="0"/>
              <a:t>check</a:t>
            </a:r>
            <a:r>
              <a:rPr lang="es-ES" baseline="0" dirty="0" smtClean="0"/>
              <a:t> (</a:t>
            </a:r>
            <a:r>
              <a:rPr lang="es-ES" baseline="0" dirty="0" err="1" smtClean="0"/>
              <a:t>hence</a:t>
            </a:r>
            <a:r>
              <a:rPr lang="es-ES" baseline="0" dirty="0" smtClean="0"/>
              <a:t> </a:t>
            </a:r>
            <a:r>
              <a:rPr lang="es-ES" baseline="0" dirty="0" err="1" smtClean="0"/>
              <a:t>their</a:t>
            </a:r>
            <a:r>
              <a:rPr lang="es-ES" baseline="0" dirty="0" smtClean="0"/>
              <a:t> </a:t>
            </a:r>
            <a:r>
              <a:rPr lang="es-ES" baseline="0" dirty="0" err="1" smtClean="0"/>
              <a:t>name</a:t>
            </a:r>
            <a:r>
              <a:rPr lang="es-ES" baseline="0" dirty="0" smtClean="0"/>
              <a:t>) </a:t>
            </a:r>
            <a:r>
              <a:rPr lang="es-ES" baseline="0" dirty="0" err="1" smtClean="0"/>
              <a:t>how</a:t>
            </a:r>
            <a:r>
              <a:rPr lang="es-ES" baseline="0" dirty="0" smtClean="0"/>
              <a:t> </a:t>
            </a:r>
            <a:r>
              <a:rPr lang="es-ES" baseline="0" dirty="0" err="1" smtClean="0"/>
              <a:t>adequate</a:t>
            </a:r>
            <a:r>
              <a:rPr lang="es-ES" baseline="0" dirty="0" smtClean="0"/>
              <a:t> for </a:t>
            </a:r>
            <a:r>
              <a:rPr lang="es-ES" baseline="0" dirty="0" err="1" smtClean="0"/>
              <a:t>users</a:t>
            </a:r>
            <a:r>
              <a:rPr lang="es-ES" baseline="0" dirty="0" smtClean="0"/>
              <a:t> </a:t>
            </a:r>
            <a:r>
              <a:rPr lang="es-ES" baseline="0" dirty="0" err="1" smtClean="0"/>
              <a:t>those</a:t>
            </a:r>
            <a:r>
              <a:rPr lang="es-ES" baseline="0" dirty="0" smtClean="0"/>
              <a:t> data are (</a:t>
            </a:r>
            <a:r>
              <a:rPr lang="es-ES" baseline="0" dirty="0" err="1" smtClean="0"/>
              <a:t>that</a:t>
            </a:r>
            <a:r>
              <a:rPr lang="es-ES" baseline="0" dirty="0" smtClean="0"/>
              <a:t> </a:t>
            </a:r>
            <a:r>
              <a:rPr lang="es-ES" baseline="0" dirty="0" err="1" smtClean="0"/>
              <a:t>is</a:t>
            </a:r>
            <a:r>
              <a:rPr lang="es-ES" baseline="0" dirty="0" smtClean="0"/>
              <a:t> </a:t>
            </a:r>
            <a:r>
              <a:rPr lang="es-ES" baseline="0" dirty="0" err="1" smtClean="0"/>
              <a:t>why</a:t>
            </a:r>
            <a:r>
              <a:rPr lang="es-ES" baseline="0" dirty="0" smtClean="0"/>
              <a:t> I </a:t>
            </a:r>
            <a:r>
              <a:rPr lang="es-ES" baseline="0" dirty="0" err="1" smtClean="0"/>
              <a:t>was</a:t>
            </a:r>
            <a:r>
              <a:rPr lang="es-ES" baseline="0" dirty="0" smtClean="0"/>
              <a:t> </a:t>
            </a:r>
            <a:r>
              <a:rPr lang="es-ES" baseline="0" dirty="0" err="1" smtClean="0"/>
              <a:t>talking</a:t>
            </a:r>
            <a:r>
              <a:rPr lang="es-ES" baseline="0" dirty="0" smtClean="0"/>
              <a:t> of </a:t>
            </a:r>
            <a:r>
              <a:rPr lang="es-ES" baseline="0" dirty="0" err="1" smtClean="0"/>
              <a:t>usefulness</a:t>
            </a:r>
            <a:r>
              <a:rPr lang="es-ES" baseline="0" dirty="0" smtClean="0"/>
              <a:t> of data. And </a:t>
            </a:r>
            <a:r>
              <a:rPr lang="es-ES" baseline="0" dirty="0" err="1" smtClean="0"/>
              <a:t>within</a:t>
            </a:r>
            <a:r>
              <a:rPr lang="es-ES" baseline="0" dirty="0" smtClean="0"/>
              <a:t> </a:t>
            </a:r>
            <a:r>
              <a:rPr lang="es-ES" baseline="0" dirty="0" err="1" smtClean="0"/>
              <a:t>this</a:t>
            </a:r>
            <a:r>
              <a:rPr lang="es-ES" baseline="0" dirty="0" smtClean="0"/>
              <a:t> </a:t>
            </a:r>
            <a:r>
              <a:rPr lang="es-ES" baseline="0" dirty="0" err="1" smtClean="0"/>
              <a:t>perspective</a:t>
            </a:r>
            <a:r>
              <a:rPr lang="es-ES" baseline="0" dirty="0" smtClean="0"/>
              <a:t>, a MSP </a:t>
            </a:r>
            <a:r>
              <a:rPr lang="es-ES" baseline="0" dirty="0" err="1" smtClean="0"/>
              <a:t>practicioner</a:t>
            </a:r>
            <a:r>
              <a:rPr lang="es-ES" baseline="0" dirty="0" smtClean="0"/>
              <a:t> </a:t>
            </a:r>
            <a:r>
              <a:rPr lang="es-ES" baseline="0" dirty="0" err="1" smtClean="0"/>
              <a:t>could</a:t>
            </a:r>
            <a:r>
              <a:rPr lang="es-ES" baseline="0" dirty="0" smtClean="0"/>
              <a:t> be a </a:t>
            </a:r>
            <a:r>
              <a:rPr lang="es-ES" baseline="0" dirty="0" err="1" smtClean="0"/>
              <a:t>user</a:t>
            </a:r>
            <a:r>
              <a:rPr lang="es-ES" baseline="0" dirty="0" smtClean="0"/>
              <a:t>. </a:t>
            </a:r>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14</a:t>
            </a:fld>
            <a:endParaRPr lang="nl-BE"/>
          </a:p>
        </p:txBody>
      </p:sp>
    </p:spTree>
    <p:extLst>
      <p:ext uri="{BB962C8B-B14F-4D97-AF65-F5344CB8AC3E}">
        <p14:creationId xmlns:p14="http://schemas.microsoft.com/office/powerpoint/2010/main" val="1573627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15</a:t>
            </a:fld>
            <a:endParaRPr lang="nl-BE"/>
          </a:p>
        </p:txBody>
      </p:sp>
    </p:spTree>
    <p:extLst>
      <p:ext uri="{BB962C8B-B14F-4D97-AF65-F5344CB8AC3E}">
        <p14:creationId xmlns:p14="http://schemas.microsoft.com/office/powerpoint/2010/main" val="332457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Met Office and National Oceanography Centre (NOC) are jointly developing a new storm surge forecast model for the UK. The new system uses NEMO as the underlying ocean model. In order to correctly forecast storm surge it is vital that the model’s tidal solution is accurate, which in turn requires an accurate bathymetry. As part of the setup a number of different bathymetry products have been tested, and the results compared against observations from tide gauges around the UK.</a:t>
            </a:r>
            <a:endParaRPr lang="nl-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Using a bathymetry based on the EMODnet dataset led to an overall improvement in the model tide solution compared with the previously used NOOS bathymetry. Systematic biases in particular have been reduced. The figure shows errors in the M2 constituent (the most dominant in the UK region) for ports on the east coast, where there are significant improvements using EMODnet.</a:t>
            </a:r>
            <a:endParaRPr lang="nl-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a result, EMODnet has been selected as the bathymetry to be used by the new system.</a:t>
            </a:r>
            <a:endParaRPr lang="nl-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nl-B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Dr Clare O'Neill   Ocean Modelling Scientist </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Met Office</a:t>
            </a:r>
            <a:r>
              <a:rPr lang="en-GB" sz="1200" kern="1200" dirty="0" smtClean="0">
                <a:solidFill>
                  <a:schemeClr val="tx1"/>
                </a:solidFill>
                <a:effectLst/>
                <a:latin typeface="+mn-lt"/>
                <a:ea typeface="+mn-ea"/>
                <a:cs typeface="+mn-cs"/>
              </a:rPr>
              <a:t> Fitzroy Road  Exeter  Devon  EX1 3PB  United Kingdom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Tel:  +44(0)1392 886241</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Email: </a:t>
            </a:r>
            <a:r>
              <a:rPr lang="en-GB" sz="1200" u="sng" kern="1200" dirty="0" smtClean="0">
                <a:solidFill>
                  <a:schemeClr val="tx1"/>
                </a:solidFill>
                <a:effectLst/>
                <a:latin typeface="+mn-lt"/>
                <a:ea typeface="+mn-ea"/>
                <a:cs typeface="+mn-cs"/>
                <a:hlinkClick r:id="rId3"/>
              </a:rPr>
              <a:t>clare.oneill@metoffice.gov.uk</a:t>
            </a:r>
            <a:r>
              <a:rPr lang="en-GB" sz="1200" kern="1200" dirty="0" smtClean="0">
                <a:solidFill>
                  <a:schemeClr val="tx1"/>
                </a:solidFill>
                <a:effectLst/>
                <a:latin typeface="+mn-lt"/>
                <a:ea typeface="+mn-ea"/>
                <a:cs typeface="+mn-cs"/>
              </a:rPr>
              <a:t>  Website: </a:t>
            </a:r>
            <a:r>
              <a:rPr lang="en-GB" sz="1200" u="sng" kern="1200" dirty="0" smtClean="0">
                <a:solidFill>
                  <a:schemeClr val="tx1"/>
                </a:solidFill>
                <a:effectLst/>
                <a:latin typeface="+mn-lt"/>
                <a:ea typeface="+mn-ea"/>
                <a:cs typeface="+mn-cs"/>
                <a:hlinkClick r:id="rId4" tooltip="http://www.metoffice.gov.uk/"/>
              </a:rPr>
              <a:t>http://www.metoffice.gov.uk</a:t>
            </a:r>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16</a:t>
            </a:fld>
            <a:endParaRPr lang="nl-BE"/>
          </a:p>
        </p:txBody>
      </p:sp>
    </p:spTree>
    <p:extLst>
      <p:ext uri="{BB962C8B-B14F-4D97-AF65-F5344CB8AC3E}">
        <p14:creationId xmlns:p14="http://schemas.microsoft.com/office/powerpoint/2010/main" val="2018572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17</a:t>
            </a:fld>
            <a:endParaRPr lang="nl-BE"/>
          </a:p>
        </p:txBody>
      </p:sp>
    </p:spTree>
    <p:extLst>
      <p:ext uri="{BB962C8B-B14F-4D97-AF65-F5344CB8AC3E}">
        <p14:creationId xmlns:p14="http://schemas.microsoft.com/office/powerpoint/2010/main" val="1880239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18</a:t>
            </a:fld>
            <a:endParaRPr lang="nl-BE"/>
          </a:p>
        </p:txBody>
      </p:sp>
    </p:spTree>
    <p:extLst>
      <p:ext uri="{BB962C8B-B14F-4D97-AF65-F5344CB8AC3E}">
        <p14:creationId xmlns:p14="http://schemas.microsoft.com/office/powerpoint/2010/main" val="1880429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err="1" smtClean="0"/>
              <a:t>Another</a:t>
            </a:r>
            <a:r>
              <a:rPr lang="nl-BE" dirty="0" smtClean="0"/>
              <a:t> </a:t>
            </a:r>
            <a:r>
              <a:rPr lang="nl-BE" dirty="0" err="1" smtClean="0"/>
              <a:t>example</a:t>
            </a:r>
            <a:r>
              <a:rPr lang="nl-BE" dirty="0" smtClean="0"/>
              <a:t> is </a:t>
            </a:r>
            <a:r>
              <a:rPr lang="nl-BE" dirty="0" err="1" smtClean="0"/>
              <a:t>the</a:t>
            </a:r>
            <a:r>
              <a:rPr lang="nl-BE" dirty="0" smtClean="0"/>
              <a:t> </a:t>
            </a:r>
            <a:r>
              <a:rPr lang="nl-BE" dirty="0" err="1" smtClean="0"/>
              <a:t>u</a:t>
            </a:r>
            <a:r>
              <a:rPr lang="nl-BE" baseline="0" dirty="0" err="1" smtClean="0"/>
              <a:t>se</a:t>
            </a:r>
            <a:r>
              <a:rPr lang="nl-BE" baseline="0" dirty="0" smtClean="0"/>
              <a:t> of </a:t>
            </a:r>
            <a:r>
              <a:rPr lang="nl-BE" baseline="0" dirty="0" err="1" smtClean="0"/>
              <a:t>Seabed</a:t>
            </a:r>
            <a:r>
              <a:rPr lang="nl-BE" baseline="0" dirty="0" smtClean="0"/>
              <a:t> habitat </a:t>
            </a:r>
            <a:r>
              <a:rPr lang="nl-BE" baseline="0" dirty="0" err="1" smtClean="0"/>
              <a:t>maps</a:t>
            </a:r>
            <a:r>
              <a:rPr lang="nl-BE" baseline="0" dirty="0" smtClean="0"/>
              <a:t> in </a:t>
            </a:r>
            <a:r>
              <a:rPr lang="nl-BE" baseline="0" dirty="0" err="1" smtClean="0"/>
              <a:t>an</a:t>
            </a:r>
            <a:r>
              <a:rPr lang="nl-BE" baseline="0" dirty="0" smtClean="0"/>
              <a:t> FP7 project </a:t>
            </a:r>
            <a:r>
              <a:rPr lang="nl-BE" baseline="0" dirty="0" err="1" smtClean="0"/>
              <a:t>to</a:t>
            </a:r>
            <a:r>
              <a:rPr lang="nl-BE" baseline="0" dirty="0" smtClean="0"/>
              <a:t> </a:t>
            </a:r>
            <a:r>
              <a:rPr lang="nl-BE" baseline="0" dirty="0" err="1" smtClean="0"/>
              <a:t>calculate</a:t>
            </a:r>
            <a:r>
              <a:rPr lang="nl-BE" baseline="0" dirty="0" smtClean="0"/>
              <a:t> a </a:t>
            </a:r>
            <a:r>
              <a:rPr lang="nl-BE" baseline="0" dirty="0" err="1" smtClean="0"/>
              <a:t>cumulative</a:t>
            </a:r>
            <a:r>
              <a:rPr lang="nl-BE" baseline="0" dirty="0" smtClean="0"/>
              <a:t> impact index or </a:t>
            </a:r>
            <a:r>
              <a:rPr lang="nl-BE" baseline="0" dirty="0" err="1" smtClean="0"/>
              <a:t>the</a:t>
            </a:r>
            <a:r>
              <a:rPr lang="nl-BE" baseline="0" dirty="0" smtClean="0"/>
              <a:t> development of </a:t>
            </a:r>
            <a:r>
              <a:rPr lang="nl-BE" baseline="0" dirty="0" err="1" smtClean="0"/>
              <a:t>sensitivity</a:t>
            </a:r>
            <a:r>
              <a:rPr lang="nl-BE" baseline="0" dirty="0" smtClean="0"/>
              <a:t> </a:t>
            </a:r>
            <a:r>
              <a:rPr lang="nl-BE" baseline="0" dirty="0" err="1" smtClean="0"/>
              <a:t>maps</a:t>
            </a:r>
            <a:r>
              <a:rPr lang="nl-BE" baseline="0" dirty="0" smtClean="0"/>
              <a:t> </a:t>
            </a:r>
            <a:r>
              <a:rPr lang="nl-BE" baseline="0" dirty="0" err="1" smtClean="0"/>
              <a:t>for</a:t>
            </a:r>
            <a:r>
              <a:rPr lang="nl-BE" baseline="0" dirty="0" smtClean="0"/>
              <a:t> </a:t>
            </a:r>
            <a:r>
              <a:rPr lang="nl-BE" baseline="0" dirty="0" err="1" smtClean="0"/>
              <a:t>assessing</a:t>
            </a:r>
            <a:r>
              <a:rPr lang="nl-BE" baseline="0" dirty="0" smtClean="0"/>
              <a:t> </a:t>
            </a:r>
            <a:r>
              <a:rPr lang="nl-BE" baseline="0" dirty="0" err="1" smtClean="0"/>
              <a:t>seabed</a:t>
            </a:r>
            <a:r>
              <a:rPr lang="nl-BE" baseline="0" dirty="0" smtClean="0"/>
              <a:t> </a:t>
            </a:r>
            <a:r>
              <a:rPr lang="nl-BE" baseline="0" dirty="0" err="1" smtClean="0"/>
              <a:t>integrity</a:t>
            </a:r>
            <a:r>
              <a:rPr lang="nl-BE"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smtClean="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19</a:t>
            </a:fld>
            <a:endParaRPr lang="nl-BE"/>
          </a:p>
        </p:txBody>
      </p:sp>
    </p:spTree>
    <p:extLst>
      <p:ext uri="{BB962C8B-B14F-4D97-AF65-F5344CB8AC3E}">
        <p14:creationId xmlns:p14="http://schemas.microsoft.com/office/powerpoint/2010/main" val="520594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Before</a:t>
            </a:r>
            <a:r>
              <a:rPr lang="nl-BE" baseline="0" dirty="0" smtClean="0"/>
              <a:t> </a:t>
            </a:r>
            <a:r>
              <a:rPr lang="nl-BE" baseline="0" dirty="0" err="1" smtClean="0"/>
              <a:t>speaking</a:t>
            </a:r>
            <a:r>
              <a:rPr lang="nl-BE" baseline="0" dirty="0" smtClean="0"/>
              <a:t> </a:t>
            </a:r>
            <a:r>
              <a:rPr lang="nl-BE" baseline="0" dirty="0" err="1" smtClean="0"/>
              <a:t>about</a:t>
            </a:r>
            <a:r>
              <a:rPr lang="nl-BE" baseline="0" dirty="0" smtClean="0"/>
              <a:t> EMODnet, I </a:t>
            </a:r>
            <a:r>
              <a:rPr lang="nl-BE" baseline="0" dirty="0" err="1" smtClean="0"/>
              <a:t>would</a:t>
            </a:r>
            <a:r>
              <a:rPr lang="nl-BE" baseline="0" dirty="0" smtClean="0"/>
              <a:t> like </a:t>
            </a:r>
            <a:r>
              <a:rPr lang="nl-BE" baseline="0" dirty="0" err="1" smtClean="0"/>
              <a:t>to</a:t>
            </a:r>
            <a:r>
              <a:rPr lang="nl-BE" baseline="0" dirty="0" smtClean="0"/>
              <a:t> take a step back </a:t>
            </a:r>
            <a:r>
              <a:rPr lang="nl-BE" baseline="0" dirty="0" err="1" smtClean="0"/>
              <a:t>and</a:t>
            </a:r>
            <a:r>
              <a:rPr lang="nl-BE" baseline="0" dirty="0" smtClean="0"/>
              <a:t> look at </a:t>
            </a:r>
            <a:r>
              <a:rPr lang="nl-BE" baseline="0" dirty="0" err="1" smtClean="0"/>
              <a:t>the</a:t>
            </a:r>
            <a:r>
              <a:rPr lang="nl-BE" baseline="0" dirty="0" smtClean="0"/>
              <a:t> </a:t>
            </a:r>
            <a:r>
              <a:rPr lang="nl-BE" baseline="0" dirty="0" err="1" smtClean="0"/>
              <a:t>wider</a:t>
            </a:r>
            <a:r>
              <a:rPr lang="nl-BE" baseline="0" dirty="0" smtClean="0"/>
              <a:t> European policy </a:t>
            </a:r>
            <a:r>
              <a:rPr lang="nl-BE" baseline="0" dirty="0" err="1" smtClean="0"/>
              <a:t>framework</a:t>
            </a:r>
            <a:r>
              <a:rPr lang="nl-BE" baseline="0" dirty="0" smtClean="0"/>
              <a:t> </a:t>
            </a:r>
            <a:r>
              <a:rPr lang="nl-BE" baseline="0" dirty="0" err="1" smtClean="0"/>
              <a:t>where</a:t>
            </a:r>
            <a:r>
              <a:rPr lang="nl-BE" baseline="0" dirty="0" smtClean="0"/>
              <a:t> EMODnet fits in.</a:t>
            </a:r>
          </a:p>
          <a:p>
            <a:endParaRPr lang="nl-BE" baseline="0" dirty="0" smtClean="0"/>
          </a:p>
          <a:p>
            <a:r>
              <a:rPr lang="nl-BE" dirty="0" smtClean="0"/>
              <a:t>Blue </a:t>
            </a:r>
            <a:r>
              <a:rPr lang="nl-BE" dirty="0" err="1" smtClean="0"/>
              <a:t>Growth</a:t>
            </a:r>
            <a:r>
              <a:rPr lang="nl-BE" dirty="0" smtClean="0"/>
              <a:t> is </a:t>
            </a:r>
            <a:r>
              <a:rPr lang="nl-BE" dirty="0" err="1" smtClean="0"/>
              <a:t>Europe’s</a:t>
            </a:r>
            <a:r>
              <a:rPr lang="nl-BE" baseline="0" dirty="0" smtClean="0"/>
              <a:t> policy response </a:t>
            </a:r>
            <a:r>
              <a:rPr lang="nl-BE" baseline="0" dirty="0" err="1" smtClean="0"/>
              <a:t>aiming</a:t>
            </a:r>
            <a:r>
              <a:rPr lang="nl-BE" baseline="0" dirty="0" smtClean="0"/>
              <a:t> </a:t>
            </a:r>
            <a:r>
              <a:rPr lang="nl-BE" baseline="0" dirty="0" err="1" smtClean="0"/>
              <a:t>to</a:t>
            </a:r>
            <a:r>
              <a:rPr lang="nl-BE" baseline="0" dirty="0" smtClean="0"/>
              <a:t> make </a:t>
            </a:r>
            <a:r>
              <a:rPr lang="nl-BE" baseline="0" dirty="0" err="1" smtClean="0"/>
              <a:t>use</a:t>
            </a:r>
            <a:r>
              <a:rPr lang="nl-BE" baseline="0" dirty="0" smtClean="0"/>
              <a:t> of the vaste </a:t>
            </a:r>
            <a:r>
              <a:rPr lang="nl-BE" baseline="0" dirty="0" err="1" smtClean="0"/>
              <a:t>opportunties</a:t>
            </a:r>
            <a:r>
              <a:rPr lang="nl-BE" baseline="0" dirty="0" smtClean="0"/>
              <a:t> </a:t>
            </a:r>
            <a:r>
              <a:rPr lang="nl-BE" baseline="0" dirty="0" err="1" smtClean="0"/>
              <a:t>presented</a:t>
            </a:r>
            <a:r>
              <a:rPr lang="nl-BE" baseline="0" dirty="0" smtClean="0"/>
              <a:t> </a:t>
            </a:r>
            <a:r>
              <a:rPr lang="nl-BE" baseline="0" dirty="0" err="1" smtClean="0"/>
              <a:t>by</a:t>
            </a:r>
            <a:r>
              <a:rPr lang="nl-BE" baseline="0" dirty="0" smtClean="0"/>
              <a:t> the </a:t>
            </a:r>
            <a:r>
              <a:rPr lang="nl-BE" baseline="0" dirty="0" err="1" smtClean="0"/>
              <a:t>seas</a:t>
            </a:r>
            <a:r>
              <a:rPr lang="nl-BE" baseline="0" dirty="0" smtClean="0"/>
              <a:t> </a:t>
            </a:r>
            <a:r>
              <a:rPr lang="nl-BE" baseline="0" dirty="0" err="1" smtClean="0"/>
              <a:t>and</a:t>
            </a:r>
            <a:r>
              <a:rPr lang="nl-BE" baseline="0" dirty="0" smtClean="0"/>
              <a:t> </a:t>
            </a:r>
            <a:r>
              <a:rPr lang="nl-BE" baseline="0" dirty="0" err="1" smtClean="0"/>
              <a:t>oceans</a:t>
            </a:r>
            <a:r>
              <a:rPr lang="nl-BE" baseline="0" dirty="0" smtClean="0"/>
              <a:t> </a:t>
            </a:r>
            <a:r>
              <a:rPr lang="nl-BE" baseline="0" dirty="0" err="1" smtClean="0"/>
              <a:t>to</a:t>
            </a:r>
            <a:r>
              <a:rPr lang="nl-BE" baseline="0" dirty="0" smtClean="0"/>
              <a:t> </a:t>
            </a:r>
            <a:r>
              <a:rPr lang="nl-BE" baseline="0" dirty="0" err="1" smtClean="0"/>
              <a:t>create</a:t>
            </a:r>
            <a:r>
              <a:rPr lang="nl-BE" baseline="0" dirty="0" smtClean="0"/>
              <a:t> jobs, </a:t>
            </a:r>
            <a:r>
              <a:rPr lang="nl-BE" baseline="0" dirty="0" err="1" smtClean="0"/>
              <a:t>value</a:t>
            </a:r>
            <a:r>
              <a:rPr lang="nl-BE" baseline="0" dirty="0" smtClean="0"/>
              <a:t> </a:t>
            </a:r>
            <a:r>
              <a:rPr lang="nl-BE" baseline="0" dirty="0" err="1" smtClean="0"/>
              <a:t>and</a:t>
            </a:r>
            <a:r>
              <a:rPr lang="nl-BE" baseline="0" dirty="0" smtClean="0"/>
              <a:t> </a:t>
            </a:r>
            <a:r>
              <a:rPr lang="nl-BE" baseline="0" dirty="0" err="1" smtClean="0"/>
              <a:t>ensure</a:t>
            </a:r>
            <a:r>
              <a:rPr lang="nl-BE" baseline="0" dirty="0" smtClean="0"/>
              <a:t> </a:t>
            </a:r>
            <a:r>
              <a:rPr lang="nl-BE" baseline="0" dirty="0" err="1" smtClean="0"/>
              <a:t>sustainability</a:t>
            </a:r>
            <a:r>
              <a:rPr lang="nl-BE" baseline="0" dirty="0" smtClean="0"/>
              <a:t>. It is </a:t>
            </a:r>
            <a:r>
              <a:rPr lang="nl-BE" baseline="0" dirty="0" err="1" smtClean="0"/>
              <a:t>one</a:t>
            </a:r>
            <a:r>
              <a:rPr lang="nl-BE" dirty="0" smtClean="0"/>
              <a:t> of the</a:t>
            </a:r>
            <a:r>
              <a:rPr lang="nl-BE" baseline="0" dirty="0" smtClean="0"/>
              <a:t> </a:t>
            </a:r>
            <a:r>
              <a:rPr lang="nl-BE" baseline="0" dirty="0" err="1" smtClean="0"/>
              <a:t>core</a:t>
            </a:r>
            <a:r>
              <a:rPr lang="nl-BE" dirty="0" smtClean="0"/>
              <a:t> cross-</a:t>
            </a:r>
            <a:r>
              <a:rPr lang="nl-BE" dirty="0" err="1" smtClean="0"/>
              <a:t>cutting</a:t>
            </a:r>
            <a:r>
              <a:rPr lang="nl-BE" baseline="0" dirty="0" smtClean="0"/>
              <a:t> </a:t>
            </a:r>
            <a:r>
              <a:rPr lang="nl-BE" baseline="0" dirty="0" err="1" smtClean="0"/>
              <a:t>policies</a:t>
            </a:r>
            <a:r>
              <a:rPr lang="nl-BE" baseline="0" dirty="0" smtClean="0"/>
              <a:t> </a:t>
            </a:r>
            <a:r>
              <a:rPr lang="nl-BE" baseline="0" dirty="0" err="1" smtClean="0"/>
              <a:t>under</a:t>
            </a:r>
            <a:r>
              <a:rPr lang="nl-BE" baseline="0" dirty="0" smtClean="0"/>
              <a:t> the </a:t>
            </a:r>
            <a:r>
              <a:rPr lang="nl-BE" baseline="0" dirty="0" err="1" smtClean="0"/>
              <a:t>Integrated</a:t>
            </a:r>
            <a:r>
              <a:rPr lang="nl-BE" baseline="0" dirty="0" smtClean="0"/>
              <a:t> </a:t>
            </a:r>
            <a:r>
              <a:rPr lang="nl-BE" baseline="0" dirty="0" err="1" smtClean="0"/>
              <a:t>Maritime</a:t>
            </a:r>
            <a:r>
              <a:rPr lang="nl-BE" baseline="0" dirty="0" smtClean="0"/>
              <a:t> Policy </a:t>
            </a:r>
            <a:r>
              <a:rPr lang="nl-BE" baseline="0" dirty="0" err="1" smtClean="0"/>
              <a:t>supporting</a:t>
            </a:r>
            <a:r>
              <a:rPr lang="nl-BE" baseline="0" dirty="0" smtClean="0"/>
              <a:t> </a:t>
            </a:r>
            <a:r>
              <a:rPr lang="nl-BE" baseline="0" dirty="0" err="1" smtClean="0"/>
              <a:t>Europe’s</a:t>
            </a:r>
            <a:r>
              <a:rPr lang="nl-BE" baseline="0" dirty="0" smtClean="0"/>
              <a:t> 2020 </a:t>
            </a:r>
            <a:r>
              <a:rPr lang="nl-BE" baseline="0" dirty="0" err="1" smtClean="0"/>
              <a:t>strategy</a:t>
            </a:r>
            <a:r>
              <a:rPr lang="nl-BE" baseline="0" dirty="0" smtClean="0"/>
              <a:t> </a:t>
            </a:r>
            <a:r>
              <a:rPr lang="nl-BE" baseline="0" dirty="0" err="1" smtClean="0"/>
              <a:t>for</a:t>
            </a:r>
            <a:r>
              <a:rPr lang="nl-BE" baseline="0" dirty="0" smtClean="0"/>
              <a:t> smart, </a:t>
            </a:r>
            <a:r>
              <a:rPr lang="nl-BE" baseline="0" dirty="0" err="1" smtClean="0"/>
              <a:t>sustainable</a:t>
            </a:r>
            <a:r>
              <a:rPr lang="nl-BE" baseline="0" dirty="0" smtClean="0"/>
              <a:t> </a:t>
            </a:r>
            <a:r>
              <a:rPr lang="nl-BE" baseline="0" dirty="0" err="1" smtClean="0"/>
              <a:t>and</a:t>
            </a:r>
            <a:r>
              <a:rPr lang="nl-BE" baseline="0" dirty="0" smtClean="0"/>
              <a:t> </a:t>
            </a:r>
            <a:r>
              <a:rPr lang="nl-BE" baseline="0" dirty="0" err="1" smtClean="0"/>
              <a:t>inclusive</a:t>
            </a:r>
            <a:r>
              <a:rPr lang="nl-BE" baseline="0" dirty="0" smtClean="0"/>
              <a:t> </a:t>
            </a:r>
            <a:r>
              <a:rPr lang="nl-BE" baseline="0" dirty="0" err="1" smtClean="0"/>
              <a:t>growth</a:t>
            </a:r>
            <a:r>
              <a:rPr lang="nl-BE" baseline="0" dirty="0" smtClean="0"/>
              <a:t>. </a:t>
            </a:r>
          </a:p>
          <a:p>
            <a:endParaRPr lang="nl-BE" dirty="0" smtClean="0"/>
          </a:p>
        </p:txBody>
      </p:sp>
      <p:sp>
        <p:nvSpPr>
          <p:cNvPr id="4" name="Slide Number Placeholder 3"/>
          <p:cNvSpPr>
            <a:spLocks noGrp="1"/>
          </p:cNvSpPr>
          <p:nvPr>
            <p:ph type="sldNum" sz="quarter" idx="10"/>
          </p:nvPr>
        </p:nvSpPr>
        <p:spPr/>
        <p:txBody>
          <a:bodyPr/>
          <a:lstStyle/>
          <a:p>
            <a:fld id="{3B48CB95-4BEA-4722-A7FC-FA902B69D8A1}" type="slidenum">
              <a:rPr lang="nl-BE" smtClean="0"/>
              <a:pPr/>
              <a:t>2</a:t>
            </a:fld>
            <a:endParaRPr lang="nl-BE"/>
          </a:p>
        </p:txBody>
      </p:sp>
      <p:sp>
        <p:nvSpPr>
          <p:cNvPr id="5" name="Date Placeholder 4"/>
          <p:cNvSpPr>
            <a:spLocks noGrp="1"/>
          </p:cNvSpPr>
          <p:nvPr>
            <p:ph type="dt" idx="11"/>
          </p:nvPr>
        </p:nvSpPr>
        <p:spPr/>
        <p:txBody>
          <a:bodyPr/>
          <a:lstStyle/>
          <a:p>
            <a:endParaRPr lang="nl-BE"/>
          </a:p>
        </p:txBody>
      </p:sp>
    </p:spTree>
    <p:extLst>
      <p:ext uri="{BB962C8B-B14F-4D97-AF65-F5344CB8AC3E}">
        <p14:creationId xmlns:p14="http://schemas.microsoft.com/office/powerpoint/2010/main" val="2238867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conclude</a:t>
            </a:r>
            <a:r>
              <a:rPr lang="en-US" baseline="0" dirty="0" smtClean="0"/>
              <a:t> that the main keyword characterizing </a:t>
            </a:r>
            <a:r>
              <a:rPr lang="en-US" dirty="0" smtClean="0"/>
              <a:t>all of our efforts is synergy and interoperability – between initiatives, systems, databases</a:t>
            </a:r>
            <a:r>
              <a:rPr lang="en-US" baseline="0" dirty="0" smtClean="0"/>
              <a:t>, networks and above all… between people.</a:t>
            </a:r>
            <a:endParaRPr lang="en-US"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20</a:t>
            </a:fld>
            <a:endParaRPr lang="nl-BE"/>
          </a:p>
        </p:txBody>
      </p:sp>
    </p:spTree>
    <p:extLst>
      <p:ext uri="{BB962C8B-B14F-4D97-AF65-F5344CB8AC3E}">
        <p14:creationId xmlns:p14="http://schemas.microsoft.com/office/powerpoint/2010/main" val="2336829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work of DG MARE to stimulate blue growth has identified 5 areas with high potential for further growth (with proper attention and sufficient support):</a:t>
            </a:r>
          </a:p>
          <a:p>
            <a:pPr marL="371429" indent="-371429">
              <a:buFont typeface="Arial" panose="020B0604020202020204" pitchFamily="34" charset="0"/>
              <a:buChar char="•"/>
            </a:pPr>
            <a:r>
              <a:rPr lang="en-GB" dirty="0" smtClean="0"/>
              <a:t>Blue tourism </a:t>
            </a:r>
          </a:p>
          <a:p>
            <a:pPr marL="371429" indent="-371429">
              <a:buFont typeface="Arial" panose="020B0604020202020204" pitchFamily="34" charset="0"/>
              <a:buChar char="•"/>
            </a:pPr>
            <a:r>
              <a:rPr lang="en-GB" dirty="0" smtClean="0"/>
              <a:t>blue energy</a:t>
            </a:r>
          </a:p>
          <a:p>
            <a:pPr marL="371429" indent="-371429">
              <a:buFont typeface="Arial" panose="020B0604020202020204" pitchFamily="34" charset="0"/>
              <a:buChar char="•"/>
            </a:pPr>
            <a:r>
              <a:rPr lang="en-GB" dirty="0" smtClean="0"/>
              <a:t>Aquaculture</a:t>
            </a:r>
          </a:p>
          <a:p>
            <a:pPr marL="371429" indent="-371429">
              <a:buFont typeface="Arial" panose="020B0604020202020204" pitchFamily="34" charset="0"/>
              <a:buChar char="•"/>
            </a:pPr>
            <a:r>
              <a:rPr lang="en-GB" dirty="0" smtClean="0"/>
              <a:t>Blue biotechnology: </a:t>
            </a:r>
          </a:p>
          <a:p>
            <a:pPr marL="371429" indent="-371429" defTabSz="990478">
              <a:buFont typeface="Arial" panose="020B0604020202020204" pitchFamily="34" charset="0"/>
              <a:buChar char="•"/>
              <a:defRPr/>
            </a:pPr>
            <a:r>
              <a:rPr lang="en-GB" dirty="0" smtClean="0"/>
              <a:t>Marine mineral resources: </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dirty="0" smtClean="0"/>
              <a:t>Both traditional and identified growth sectors heavily rely upon marine data, information and knowledge for various stages of their work from exploration and planning to operation. </a:t>
            </a:r>
          </a:p>
          <a:p>
            <a:pPr marL="0" indent="0">
              <a:buFontTx/>
              <a:buNone/>
            </a:pPr>
            <a:endParaRPr lang="en-GB" dirty="0" smtClean="0"/>
          </a:p>
          <a:p>
            <a:endParaRPr lang="en-GB" dirty="0"/>
          </a:p>
        </p:txBody>
      </p:sp>
      <p:sp>
        <p:nvSpPr>
          <p:cNvPr id="4" name="Slide Number Placeholder 3"/>
          <p:cNvSpPr>
            <a:spLocks noGrp="1"/>
          </p:cNvSpPr>
          <p:nvPr>
            <p:ph type="sldNum" sz="quarter" idx="10"/>
          </p:nvPr>
        </p:nvSpPr>
        <p:spPr/>
        <p:txBody>
          <a:bodyPr/>
          <a:lstStyle/>
          <a:p>
            <a:fld id="{3B48CB95-4BEA-4722-A7FC-FA902B69D8A1}" type="slidenum">
              <a:rPr lang="nl-BE" smtClean="0"/>
              <a:pPr/>
              <a:t>3</a:t>
            </a:fld>
            <a:endParaRPr lang="nl-BE"/>
          </a:p>
        </p:txBody>
      </p:sp>
      <p:sp>
        <p:nvSpPr>
          <p:cNvPr id="5" name="Date Placeholder 4"/>
          <p:cNvSpPr>
            <a:spLocks noGrp="1"/>
          </p:cNvSpPr>
          <p:nvPr>
            <p:ph type="dt" idx="11"/>
          </p:nvPr>
        </p:nvSpPr>
        <p:spPr/>
        <p:txBody>
          <a:bodyPr/>
          <a:lstStyle/>
          <a:p>
            <a:endParaRPr lang="nl-BE"/>
          </a:p>
        </p:txBody>
      </p:sp>
    </p:spTree>
    <p:extLst>
      <p:ext uri="{BB962C8B-B14F-4D97-AF65-F5344CB8AC3E}">
        <p14:creationId xmlns:p14="http://schemas.microsoft.com/office/powerpoint/2010/main" val="235801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there</a:t>
            </a:r>
            <a:r>
              <a:rPr lang="en-GB" baseline="0" dirty="0" smtClean="0"/>
              <a:t> is no marine knowledge without first collecting and observing our seas and oceans.</a:t>
            </a:r>
            <a:r>
              <a:rPr lang="en-GB" baseline="0" dirty="0"/>
              <a:t> </a:t>
            </a:r>
            <a:endParaRPr lang="en-GB" baseline="0" dirty="0" smtClean="0"/>
          </a:p>
          <a:p>
            <a:r>
              <a:rPr lang="en-GB" baseline="0" dirty="0" smtClean="0"/>
              <a:t>At great cost and largely covered by members states, but also some regional and EU efforts… complex and fragmented picture…</a:t>
            </a:r>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4</a:t>
            </a:fld>
            <a:endParaRPr lang="nl-BE"/>
          </a:p>
        </p:txBody>
      </p:sp>
    </p:spTree>
    <p:extLst>
      <p:ext uri="{BB962C8B-B14F-4D97-AF65-F5344CB8AC3E}">
        <p14:creationId xmlns:p14="http://schemas.microsoft.com/office/powerpoint/2010/main" val="191479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smtClean="0"/>
              <a:t>Observations</a:t>
            </a:r>
            <a:r>
              <a:rPr lang="nl-BE" dirty="0" smtClean="0"/>
              <a:t>: </a:t>
            </a:r>
            <a:r>
              <a:rPr lang="nl-BE" dirty="0" err="1" smtClean="0"/>
              <a:t>lack</a:t>
            </a:r>
            <a:r>
              <a:rPr lang="nl-BE" dirty="0" smtClean="0"/>
              <a:t> of </a:t>
            </a:r>
            <a:r>
              <a:rPr lang="nl-BE" dirty="0" err="1" smtClean="0"/>
              <a:t>coordination</a:t>
            </a:r>
            <a:r>
              <a:rPr lang="nl-BE" baseline="0" dirty="0" smtClean="0"/>
              <a:t> </a:t>
            </a:r>
            <a:r>
              <a:rPr lang="nl-BE" baseline="0" dirty="0" err="1" smtClean="0"/>
              <a:t>and</a:t>
            </a:r>
            <a:r>
              <a:rPr lang="nl-BE" baseline="0" dirty="0" smtClean="0"/>
              <a:t> </a:t>
            </a:r>
            <a:r>
              <a:rPr lang="nl-BE" baseline="0" dirty="0" err="1" smtClean="0"/>
              <a:t>continuity</a:t>
            </a:r>
            <a:r>
              <a:rPr lang="nl-BE" baseline="0" dirty="0" smtClean="0"/>
              <a:t> + no </a:t>
            </a:r>
            <a:r>
              <a:rPr lang="nl-BE" baseline="0" dirty="0" err="1" smtClean="0"/>
              <a:t>integrated</a:t>
            </a:r>
            <a:r>
              <a:rPr lang="nl-BE" baseline="0" dirty="0" smtClean="0"/>
              <a:t> assessment as </a:t>
            </a:r>
            <a:r>
              <a:rPr lang="nl-BE" baseline="0" dirty="0" err="1" smtClean="0"/>
              <a:t>to</a:t>
            </a:r>
            <a:r>
              <a:rPr lang="nl-BE" baseline="0" dirty="0" smtClean="0"/>
              <a:t> </a:t>
            </a:r>
            <a:r>
              <a:rPr lang="nl-BE" baseline="0" dirty="0" err="1" smtClean="0"/>
              <a:t>the</a:t>
            </a:r>
            <a:r>
              <a:rPr lang="nl-BE" baseline="0" dirty="0" smtClean="0"/>
              <a:t> </a:t>
            </a:r>
            <a:r>
              <a:rPr lang="nl-BE" baseline="0" dirty="0" err="1" smtClean="0"/>
              <a:t>needs</a:t>
            </a:r>
            <a:r>
              <a:rPr lang="nl-BE" baseline="0" dirty="0" smtClean="0"/>
              <a:t>, </a:t>
            </a:r>
            <a:r>
              <a:rPr lang="nl-BE" baseline="0" dirty="0" err="1" smtClean="0"/>
              <a:t>gaps</a:t>
            </a:r>
            <a:r>
              <a:rPr lang="nl-BE" baseline="0" dirty="0" smtClean="0"/>
              <a:t>, </a:t>
            </a:r>
            <a:r>
              <a:rPr lang="nl-BE" baseline="0" dirty="0" err="1" smtClean="0"/>
              <a:t>duplications</a:t>
            </a:r>
            <a:r>
              <a:rPr lang="nl-BE" baseline="0" dirty="0" smtClean="0"/>
              <a:t> etc. </a:t>
            </a:r>
            <a:r>
              <a:rPr lang="nl-BE" baseline="0" dirty="0" smtClean="0">
                <a:sym typeface="Wingdings" panose="05000000000000000000" pitchFamily="2" charset="2"/>
              </a:rPr>
              <a:t> </a:t>
            </a:r>
            <a:r>
              <a:rPr lang="nl-BE" baseline="0" dirty="0" err="1" smtClean="0">
                <a:sym typeface="Wingdings" panose="05000000000000000000" pitchFamily="2" charset="2"/>
              </a:rPr>
              <a:t>not</a:t>
            </a:r>
            <a:r>
              <a:rPr lang="nl-BE" baseline="0" dirty="0" smtClean="0">
                <a:sym typeface="Wingdings" panose="05000000000000000000" pitchFamily="2" charset="2"/>
              </a:rPr>
              <a:t> </a:t>
            </a:r>
            <a:r>
              <a:rPr lang="nl-BE" baseline="0" dirty="0" err="1" smtClean="0">
                <a:sym typeface="Wingdings" panose="05000000000000000000" pitchFamily="2" charset="2"/>
              </a:rPr>
              <a:t>an</a:t>
            </a:r>
            <a:r>
              <a:rPr lang="nl-BE" baseline="0" dirty="0" smtClean="0">
                <a:sym typeface="Wingdings" panose="05000000000000000000" pitchFamily="2" charset="2"/>
              </a:rPr>
              <a:t> </a:t>
            </a:r>
            <a:r>
              <a:rPr lang="nl-BE" baseline="0" dirty="0" err="1" smtClean="0">
                <a:sym typeface="Wingdings" panose="05000000000000000000" pitchFamily="2" charset="2"/>
              </a:rPr>
              <a:t>efficient</a:t>
            </a:r>
            <a:r>
              <a:rPr lang="nl-BE" baseline="0" dirty="0" smtClean="0">
                <a:sym typeface="Wingdings" panose="05000000000000000000" pitchFamily="2" charset="2"/>
              </a:rPr>
              <a:t> ‘system’ at European level</a:t>
            </a:r>
          </a:p>
          <a:p>
            <a:endParaRPr lang="nl-BE" baseline="0" dirty="0" smtClean="0">
              <a:sym typeface="Wingdings" panose="05000000000000000000" pitchFamily="2" charset="2"/>
            </a:endParaRPr>
          </a:p>
          <a:p>
            <a:r>
              <a:rPr lang="nl-BE" baseline="0" dirty="0" smtClean="0">
                <a:sym typeface="Wingdings" panose="05000000000000000000" pitchFamily="2" charset="2"/>
              </a:rPr>
              <a:t>Data management </a:t>
            </a:r>
            <a:r>
              <a:rPr lang="nl-BE" baseline="0" dirty="0" err="1" smtClean="0">
                <a:sym typeface="Wingdings" panose="05000000000000000000" pitchFamily="2" charset="2"/>
              </a:rPr>
              <a:t>and</a:t>
            </a:r>
            <a:r>
              <a:rPr lang="nl-BE" baseline="0" dirty="0" smtClean="0">
                <a:sym typeface="Wingdings" panose="05000000000000000000" pitchFamily="2" charset="2"/>
              </a:rPr>
              <a:t> assessment – </a:t>
            </a:r>
            <a:r>
              <a:rPr lang="nl-BE" baseline="0" dirty="0" err="1" smtClean="0">
                <a:sym typeface="Wingdings" panose="05000000000000000000" pitchFamily="2" charset="2"/>
              </a:rPr>
              <a:t>fragmentation</a:t>
            </a:r>
            <a:r>
              <a:rPr lang="nl-BE" baseline="0" dirty="0" smtClean="0">
                <a:sym typeface="Wingdings" panose="05000000000000000000" pitchFamily="2" charset="2"/>
              </a:rPr>
              <a:t> </a:t>
            </a:r>
            <a:r>
              <a:rPr lang="nl-BE" baseline="0" dirty="0" err="1" smtClean="0">
                <a:sym typeface="Wingdings" panose="05000000000000000000" pitchFamily="2" charset="2"/>
              </a:rPr>
              <a:t>and</a:t>
            </a:r>
            <a:r>
              <a:rPr lang="nl-BE" baseline="0" dirty="0" smtClean="0">
                <a:sym typeface="Wingdings" panose="05000000000000000000" pitchFamily="2" charset="2"/>
              </a:rPr>
              <a:t> </a:t>
            </a:r>
            <a:r>
              <a:rPr lang="nl-BE" baseline="0" dirty="0" err="1" smtClean="0">
                <a:sym typeface="Wingdings" panose="05000000000000000000" pitchFamily="2" charset="2"/>
              </a:rPr>
              <a:t>lack</a:t>
            </a:r>
            <a:r>
              <a:rPr lang="nl-BE" baseline="0" dirty="0" smtClean="0">
                <a:sym typeface="Wingdings" panose="05000000000000000000" pitchFamily="2" charset="2"/>
              </a:rPr>
              <a:t> of </a:t>
            </a:r>
            <a:r>
              <a:rPr lang="nl-BE" baseline="0" dirty="0" err="1" smtClean="0">
                <a:sym typeface="Wingdings" panose="05000000000000000000" pitchFamily="2" charset="2"/>
              </a:rPr>
              <a:t>coordination</a:t>
            </a:r>
            <a:r>
              <a:rPr lang="nl-BE" baseline="0" dirty="0" smtClean="0">
                <a:sym typeface="Wingdings" panose="05000000000000000000" pitchFamily="2" charset="2"/>
              </a:rPr>
              <a:t>  </a:t>
            </a:r>
            <a:r>
              <a:rPr lang="nl-BE" baseline="0" dirty="0" err="1" smtClean="0">
                <a:sym typeface="Wingdings" panose="05000000000000000000" pitchFamily="2" charset="2"/>
              </a:rPr>
              <a:t>difficult</a:t>
            </a:r>
            <a:r>
              <a:rPr lang="nl-BE" baseline="0" dirty="0" smtClean="0">
                <a:sym typeface="Wingdings" panose="05000000000000000000" pitchFamily="2" charset="2"/>
              </a:rPr>
              <a:t> </a:t>
            </a:r>
            <a:r>
              <a:rPr lang="nl-BE" baseline="0" dirty="0" err="1" smtClean="0">
                <a:sym typeface="Wingdings" panose="05000000000000000000" pitchFamily="2" charset="2"/>
              </a:rPr>
              <a:t>and</a:t>
            </a:r>
            <a:r>
              <a:rPr lang="nl-BE" baseline="0" dirty="0" smtClean="0">
                <a:sym typeface="Wingdings" panose="05000000000000000000" pitchFamily="2" charset="2"/>
              </a:rPr>
              <a:t> time </a:t>
            </a:r>
            <a:r>
              <a:rPr lang="nl-BE" baseline="0" dirty="0" err="1" smtClean="0">
                <a:sym typeface="Wingdings" panose="05000000000000000000" pitchFamily="2" charset="2"/>
              </a:rPr>
              <a:t>consuming</a:t>
            </a:r>
            <a:r>
              <a:rPr lang="nl-BE" baseline="0" dirty="0" smtClean="0">
                <a:sym typeface="Wingdings" panose="05000000000000000000" pitchFamily="2" charset="2"/>
              </a:rPr>
              <a:t> </a:t>
            </a:r>
            <a:r>
              <a:rPr lang="nl-BE" baseline="0" dirty="0" err="1" smtClean="0">
                <a:sym typeface="Wingdings" panose="05000000000000000000" pitchFamily="2" charset="2"/>
              </a:rPr>
              <a:t>to</a:t>
            </a:r>
            <a:r>
              <a:rPr lang="nl-BE" baseline="0" dirty="0" smtClean="0">
                <a:sym typeface="Wingdings" panose="05000000000000000000" pitchFamily="2" charset="2"/>
              </a:rPr>
              <a:t> </a:t>
            </a:r>
            <a:r>
              <a:rPr lang="nl-BE" baseline="0" dirty="0" err="1" smtClean="0">
                <a:sym typeface="Wingdings" panose="05000000000000000000" pitchFamily="2" charset="2"/>
              </a:rPr>
              <a:t>obtain</a:t>
            </a:r>
            <a:r>
              <a:rPr lang="nl-BE" baseline="0" dirty="0" smtClean="0">
                <a:sym typeface="Wingdings" panose="05000000000000000000" pitchFamily="2" charset="2"/>
              </a:rPr>
              <a:t> </a:t>
            </a:r>
            <a:r>
              <a:rPr lang="nl-BE" baseline="0" dirty="0" err="1" smtClean="0">
                <a:sym typeface="Wingdings" panose="05000000000000000000" pitchFamily="2" charset="2"/>
              </a:rPr>
              <a:t>existing</a:t>
            </a:r>
            <a:r>
              <a:rPr lang="nl-BE" baseline="0" dirty="0" smtClean="0">
                <a:sym typeface="Wingdings" panose="05000000000000000000" pitchFamily="2" charset="2"/>
              </a:rPr>
              <a:t> data </a:t>
            </a:r>
            <a:r>
              <a:rPr lang="nl-BE" baseline="0" dirty="0" err="1" smtClean="0">
                <a:sym typeface="Wingdings" panose="05000000000000000000" pitchFamily="2" charset="2"/>
              </a:rPr>
              <a:t>for</a:t>
            </a:r>
            <a:r>
              <a:rPr lang="nl-BE" baseline="0" dirty="0" smtClean="0">
                <a:sym typeface="Wingdings" panose="05000000000000000000" pitchFamily="2" charset="2"/>
              </a:rPr>
              <a:t> </a:t>
            </a:r>
            <a:r>
              <a:rPr lang="nl-BE" baseline="0" dirty="0" err="1" smtClean="0">
                <a:sym typeface="Wingdings" panose="05000000000000000000" pitchFamily="2" charset="2"/>
              </a:rPr>
              <a:t>larger</a:t>
            </a:r>
            <a:r>
              <a:rPr lang="nl-BE" baseline="0" dirty="0" smtClean="0">
                <a:sym typeface="Wingdings" panose="05000000000000000000" pitchFamily="2" charset="2"/>
              </a:rPr>
              <a:t> </a:t>
            </a:r>
            <a:r>
              <a:rPr lang="nl-BE" baseline="0" dirty="0" err="1" smtClean="0">
                <a:sym typeface="Wingdings" panose="05000000000000000000" pitchFamily="2" charset="2"/>
              </a:rPr>
              <a:t>areas</a:t>
            </a:r>
            <a:r>
              <a:rPr lang="nl-BE" baseline="0" dirty="0" smtClean="0">
                <a:sym typeface="Wingdings" panose="05000000000000000000" pitchFamily="2" charset="2"/>
              </a:rPr>
              <a:t> (e.g. </a:t>
            </a:r>
            <a:r>
              <a:rPr lang="nl-BE" baseline="0" dirty="0" err="1" smtClean="0">
                <a:sym typeface="Wingdings" panose="05000000000000000000" pitchFamily="2" charset="2"/>
              </a:rPr>
              <a:t>seabasin</a:t>
            </a:r>
            <a:r>
              <a:rPr lang="nl-BE" baseline="0" dirty="0" smtClean="0">
                <a:sym typeface="Wingdings" panose="05000000000000000000" pitchFamily="2" charset="2"/>
              </a:rPr>
              <a:t> level)</a:t>
            </a:r>
          </a:p>
          <a:p>
            <a:endParaRPr lang="nl-BE" baseline="0" dirty="0" smtClean="0">
              <a:sym typeface="Wingdings" panose="05000000000000000000" pitchFamily="2" charset="2"/>
            </a:endParaRPr>
          </a:p>
          <a:p>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5</a:t>
            </a:fld>
            <a:endParaRPr lang="nl-BE"/>
          </a:p>
        </p:txBody>
      </p:sp>
    </p:spTree>
    <p:extLst>
      <p:ext uri="{BB962C8B-B14F-4D97-AF65-F5344CB8AC3E}">
        <p14:creationId xmlns:p14="http://schemas.microsoft.com/office/powerpoint/2010/main" val="312632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To do something about this, EC launched</a:t>
            </a:r>
            <a:r>
              <a:rPr lang="en-US" baseline="0" dirty="0" smtClean="0">
                <a:effectLst/>
              </a:rPr>
              <a:t> </a:t>
            </a:r>
            <a:r>
              <a:rPr lang="en-US" dirty="0" smtClean="0">
                <a:effectLst/>
              </a:rPr>
              <a:t>Marine Knowledge 2020 Strategy, which is</a:t>
            </a:r>
            <a:r>
              <a:rPr lang="en-US" baseline="0" dirty="0" smtClean="0">
                <a:effectLst/>
              </a:rPr>
              <a:t> Europe’s strategy to unlock the economic and societal potential of Europe’s wealth of marine observations.  </a:t>
            </a:r>
            <a:endParaRPr lang="en-US" dirty="0" smtClean="0">
              <a:effectLst/>
            </a:endParaRPr>
          </a:p>
          <a:p>
            <a:endParaRPr lang="en-US" dirty="0" smtClean="0">
              <a:effectLst/>
            </a:endParaRPr>
          </a:p>
          <a:p>
            <a:pPr marL="165432" indent="-165432">
              <a:buFont typeface="Wingdings"/>
              <a:buChar char="à"/>
            </a:pPr>
            <a:r>
              <a:rPr lang="en-US" dirty="0" smtClean="0">
                <a:effectLst/>
                <a:sym typeface="Wingdings" panose="05000000000000000000" pitchFamily="2" charset="2"/>
              </a:rPr>
              <a:t>Change to interoperable sharing</a:t>
            </a:r>
            <a:r>
              <a:rPr lang="en-US" baseline="0" dirty="0" smtClean="0">
                <a:effectLst/>
                <a:sym typeface="Wingdings" panose="05000000000000000000" pitchFamily="2" charset="2"/>
              </a:rPr>
              <a:t> framework</a:t>
            </a:r>
          </a:p>
          <a:p>
            <a:pPr marL="165432" indent="-165432">
              <a:buFont typeface="Wingdings"/>
              <a:buChar char="à"/>
            </a:pPr>
            <a:r>
              <a:rPr lang="en-US" baseline="0" dirty="0" smtClean="0">
                <a:effectLst/>
                <a:sym typeface="Wingdings" panose="05000000000000000000" pitchFamily="2" charset="2"/>
              </a:rPr>
              <a:t>Collect once use many times by many users</a:t>
            </a:r>
            <a:endParaRPr lang="en-US" dirty="0" smtClean="0">
              <a:effectLst/>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2BDFCA91-0278-4988-B16D-67836A39FE77}" type="slidenum">
              <a:rPr lang="nl-BE" smtClean="0"/>
              <a:pPr/>
              <a:t>6</a:t>
            </a:fld>
            <a:endParaRPr lang="nl-BE"/>
          </a:p>
        </p:txBody>
      </p:sp>
    </p:spTree>
    <p:extLst>
      <p:ext uri="{BB962C8B-B14F-4D97-AF65-F5344CB8AC3E}">
        <p14:creationId xmlns:p14="http://schemas.microsoft.com/office/powerpoint/2010/main" val="210176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Notes Placeholder 2"/>
          <p:cNvSpPr>
            <a:spLocks noGrp="1"/>
          </p:cNvSpPr>
          <p:nvPr>
            <p:ph type="body" idx="1"/>
          </p:nvPr>
        </p:nvSpPr>
        <p:spPr>
          <a:ln/>
          <a:extLst/>
        </p:spPr>
        <p:txBody>
          <a:bodyPr/>
          <a:lstStyle/>
          <a:p>
            <a:pPr marL="171450" indent="-171450" eaLnBrk="1" hangingPunct="1">
              <a:buFontTx/>
              <a:buChar char="-"/>
            </a:pPr>
            <a:r>
              <a:rPr lang="en-US" altLang="en-US" dirty="0" smtClean="0">
                <a:latin typeface="Arial" panose="020B0604020202020204" pitchFamily="34" charset="0"/>
                <a:ea typeface="ＭＳ Ｐゴシック" panose="020B0600070205080204" pitchFamily="34" charset="-128"/>
              </a:rPr>
              <a:t>Objectives</a:t>
            </a:r>
          </a:p>
          <a:p>
            <a:pPr marL="628650" lvl="1" indent="-171450" eaLnBrk="1" hangingPunct="1">
              <a:buFontTx/>
              <a:buChar char="-"/>
            </a:pPr>
            <a:r>
              <a:rPr lang="en-US" altLang="en-US" dirty="0" smtClean="0">
                <a:latin typeface="Arial" panose="020B0604020202020204" pitchFamily="34" charset="0"/>
                <a:ea typeface="ＭＳ Ｐゴシック" panose="020B0600070205080204" pitchFamily="34" charset="-128"/>
              </a:rPr>
              <a:t>Reduce</a:t>
            </a:r>
            <a:r>
              <a:rPr lang="en-US" altLang="en-US" baseline="0" dirty="0" smtClean="0">
                <a:latin typeface="Arial" panose="020B0604020202020204" pitchFamily="34" charset="0"/>
                <a:ea typeface="ＭＳ Ｐゴシック" panose="020B0600070205080204" pitchFamily="34" charset="-128"/>
              </a:rPr>
              <a:t> costs of those requiring marine data </a:t>
            </a:r>
            <a:r>
              <a:rPr lang="en-US" altLang="en-US" baseline="0" dirty="0" err="1" smtClean="0">
                <a:latin typeface="Arial" panose="020B0604020202020204" pitchFamily="34" charset="0"/>
                <a:ea typeface="ＭＳ Ｐゴシック" panose="020B0600070205080204" pitchFamily="34" charset="-128"/>
              </a:rPr>
              <a:t>e..g</a:t>
            </a:r>
            <a:r>
              <a:rPr lang="en-US" altLang="en-US" baseline="0" dirty="0" smtClean="0">
                <a:latin typeface="Arial" panose="020B0604020202020204" pitchFamily="34" charset="0"/>
                <a:ea typeface="ＭＳ Ｐゴシック" panose="020B0600070205080204" pitchFamily="34" charset="-128"/>
              </a:rPr>
              <a:t>. offshore operators</a:t>
            </a:r>
          </a:p>
          <a:p>
            <a:pPr marL="628650" lvl="1" indent="-171450" eaLnBrk="1" hangingPunct="1">
              <a:buFontTx/>
              <a:buChar char="-"/>
            </a:pPr>
            <a:r>
              <a:rPr lang="en-US" altLang="en-US" baseline="0" dirty="0" smtClean="0">
                <a:latin typeface="Arial" panose="020B0604020202020204" pitchFamily="34" charset="0"/>
                <a:ea typeface="ＭＳ Ｐゴシック" panose="020B0600070205080204" pitchFamily="34" charset="-128"/>
              </a:rPr>
              <a:t>Stimulate competition and innovation – more data allows new hypothesis testing and development of new products and services</a:t>
            </a:r>
          </a:p>
          <a:p>
            <a:pPr marL="628650" lvl="1" indent="-171450" eaLnBrk="1" hangingPunct="1">
              <a:buFontTx/>
              <a:buChar char="-"/>
            </a:pPr>
            <a:r>
              <a:rPr lang="en-US" altLang="en-US" baseline="0" dirty="0" smtClean="0">
                <a:latin typeface="Arial" panose="020B0604020202020204" pitchFamily="34" charset="0"/>
                <a:ea typeface="ＭＳ Ｐゴシック" panose="020B0600070205080204" pitchFamily="34" charset="-128"/>
              </a:rPr>
              <a:t>Reduce uncertainty about the behavior of the seas</a:t>
            </a:r>
            <a:endParaRPr lang="en-US" altLang="en-US" dirty="0" smtClean="0">
              <a:latin typeface="Arial" panose="020B0604020202020204" pitchFamily="34" charset="0"/>
              <a:ea typeface="ＭＳ Ｐゴシック" panose="020B0600070205080204" pitchFamily="34" charset="-128"/>
            </a:endParaRPr>
          </a:p>
        </p:txBody>
      </p:sp>
      <p:sp>
        <p:nvSpPr>
          <p:cNvPr id="134147" name="Slide Number Placeholder 3"/>
          <p:cNvSpPr>
            <a:spLocks noGrp="1"/>
          </p:cNvSpPr>
          <p:nvPr>
            <p:ph type="sldNum" sz="quarter" idx="5"/>
          </p:nvPr>
        </p:nvSpPr>
        <p:spPr>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28444" indent="-37471284"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16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32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48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642"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297C9699-1123-4DC3-AC8A-791A6E792DCF}" type="slidenum">
              <a:rPr lang="en-GB" altLang="en-US" sz="1200">
                <a:solidFill>
                  <a:srgbClr val="000000"/>
                </a:solidFill>
              </a:rPr>
              <a:pPr eaLnBrk="1" hangingPunct="1"/>
              <a:t>7</a:t>
            </a:fld>
            <a:endParaRPr lang="en-GB" altLang="en-US" sz="1200">
              <a:solidFill>
                <a:srgbClr val="000000"/>
              </a:solidFill>
            </a:endParaRPr>
          </a:p>
        </p:txBody>
      </p:sp>
    </p:spTree>
    <p:extLst>
      <p:ext uri="{BB962C8B-B14F-4D97-AF65-F5344CB8AC3E}">
        <p14:creationId xmlns:p14="http://schemas.microsoft.com/office/powerpoint/2010/main" val="2108909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altLang="en-US" sz="1200" dirty="0" smtClean="0">
                <a:latin typeface="Tahoma" panose="020B0604030504040204" pitchFamily="34" charset="0"/>
                <a:ea typeface="ＭＳ Ｐゴシック" panose="020B0600070205080204" pitchFamily="34" charset="-128"/>
                <a:cs typeface="Tahoma" panose="020B0604030504040204" pitchFamily="34" charset="0"/>
              </a:rPr>
              <a:t>How</a:t>
            </a:r>
            <a:r>
              <a:rPr lang="en-US" altLang="en-US" sz="1200" baseline="0" dirty="0" smtClean="0">
                <a:latin typeface="Tahoma" panose="020B0604030504040204" pitchFamily="34" charset="0"/>
                <a:ea typeface="ＭＳ Ｐゴシック" panose="020B0600070205080204" pitchFamily="34" charset="-128"/>
                <a:cs typeface="Tahoma" panose="020B0604030504040204" pitchFamily="34" charset="0"/>
              </a:rPr>
              <a:t> do we get there?</a:t>
            </a:r>
          </a:p>
          <a:p>
            <a:pPr marL="0" indent="0">
              <a:buFont typeface="Arial" panose="020B0604020202020204" pitchFamily="34" charset="0"/>
              <a:buNone/>
              <a:defRPr/>
            </a:pPr>
            <a:endParaRPr lang="en-US" altLang="en-US" sz="1200" dirty="0" smtClean="0">
              <a:latin typeface="Tahoma" panose="020B0604030504040204" pitchFamily="34" charset="0"/>
              <a:ea typeface="ＭＳ Ｐゴシック" panose="020B0600070205080204" pitchFamily="34" charset="-128"/>
              <a:cs typeface="Tahoma" panose="020B0604030504040204" pitchFamily="34" charset="0"/>
            </a:endParaRPr>
          </a:p>
          <a:p>
            <a:pPr marL="171450" indent="-171450">
              <a:buFont typeface="Arial" panose="020B0604020202020204" pitchFamily="34" charset="0"/>
              <a:buChar char="•"/>
              <a:defRPr/>
            </a:pPr>
            <a:r>
              <a:rPr lang="en-US" altLang="en-US" sz="1200" dirty="0" smtClean="0">
                <a:latin typeface="Tahoma" panose="020B0604030504040204" pitchFamily="34" charset="0"/>
                <a:ea typeface="ＭＳ Ｐゴシック" panose="020B0600070205080204" pitchFamily="34" charset="-128"/>
                <a:cs typeface="Tahoma" panose="020B0604030504040204" pitchFamily="34" charset="0"/>
              </a:rPr>
              <a:t>Network of people and  </a:t>
            </a:r>
            <a:r>
              <a:rPr lang="en-US" altLang="en-US" sz="1200" dirty="0" err="1" smtClean="0">
                <a:latin typeface="Tahoma" panose="020B0604030504040204" pitchFamily="34" charset="0"/>
                <a:ea typeface="ＭＳ Ｐゴシック" panose="020B0600070205080204" pitchFamily="34" charset="-128"/>
                <a:cs typeface="Tahoma" panose="020B0604030504040204" pitchFamily="34" charset="0"/>
              </a:rPr>
              <a:t>organisations</a:t>
            </a:r>
            <a:r>
              <a:rPr lang="en-US" altLang="en-US" sz="1200" dirty="0" smtClean="0">
                <a:latin typeface="Tahoma" panose="020B0604030504040204" pitchFamily="34" charset="0"/>
                <a:ea typeface="ＭＳ Ｐゴシック" panose="020B0600070205080204" pitchFamily="34" charset="-128"/>
                <a:cs typeface="Tahoma" panose="020B0604030504040204" pitchFamily="34" charset="0"/>
              </a:rPr>
              <a:t> – now more than 150 partner </a:t>
            </a:r>
            <a:r>
              <a:rPr lang="en-US" altLang="en-US" sz="1200" dirty="0" err="1" smtClean="0">
                <a:latin typeface="Tahoma" panose="020B0604030504040204" pitchFamily="34" charset="0"/>
                <a:ea typeface="ＭＳ Ｐゴシック" panose="020B0600070205080204" pitchFamily="34" charset="-128"/>
                <a:cs typeface="Tahoma" panose="020B0604030504040204" pitchFamily="34" charset="0"/>
              </a:rPr>
              <a:t>organisations</a:t>
            </a:r>
            <a:endParaRPr lang="en-US" altLang="en-US" sz="1200" dirty="0" smtClean="0">
              <a:latin typeface="Tahoma" panose="020B0604030504040204" pitchFamily="34" charset="0"/>
              <a:ea typeface="ＭＳ Ｐゴシック" panose="020B0600070205080204" pitchFamily="34" charset="-128"/>
              <a:cs typeface="Tahoma" panose="020B0604030504040204" pitchFamily="34" charset="0"/>
            </a:endParaRPr>
          </a:p>
          <a:p>
            <a:pPr marL="171450" indent="-171450">
              <a:buFont typeface="Arial" panose="020B0604020202020204" pitchFamily="34" charset="0"/>
              <a:buChar char="•"/>
              <a:defRPr/>
            </a:pPr>
            <a:r>
              <a:rPr lang="en-US" altLang="en-US" sz="1200" dirty="0" smtClean="0">
                <a:latin typeface="Tahoma" panose="020B0604030504040204" pitchFamily="34" charset="0"/>
                <a:ea typeface="ＭＳ Ｐゴシック" panose="020B0600070205080204" pitchFamily="34" charset="-128"/>
                <a:cs typeface="Tahoma" panose="020B0604030504040204" pitchFamily="34" charset="0"/>
              </a:rPr>
              <a:t>Provide access to  marine data, metadata and products + tools/services</a:t>
            </a:r>
            <a:r>
              <a:rPr lang="en-US" altLang="en-US" sz="1200" baseline="0" dirty="0" smtClean="0">
                <a:latin typeface="Tahoma" panose="020B0604030504040204" pitchFamily="34" charset="0"/>
                <a:ea typeface="ＭＳ Ｐゴシック" panose="020B0600070205080204" pitchFamily="34" charset="-128"/>
                <a:cs typeface="Tahoma" panose="020B0604030504040204" pitchFamily="34" charset="0"/>
              </a:rPr>
              <a:t> (ingest, search, visualization, manipulation, e.g. Query Tool, …)</a:t>
            </a:r>
            <a:endParaRPr lang="en-US" altLang="en-US" sz="1200" dirty="0" smtClean="0">
              <a:latin typeface="Tahoma" panose="020B0604030504040204" pitchFamily="34" charset="0"/>
              <a:ea typeface="ＭＳ Ｐゴシック" panose="020B0600070205080204" pitchFamily="34" charset="-128"/>
              <a:cs typeface="Tahoma" panose="020B0604030504040204" pitchFamily="34" charset="0"/>
            </a:endParaRPr>
          </a:p>
          <a:p>
            <a:pPr marL="171450" indent="-171450">
              <a:buFont typeface="Arial" panose="020B0604020202020204" pitchFamily="34" charset="0"/>
              <a:buChar char="•"/>
              <a:defRPr/>
            </a:pPr>
            <a:r>
              <a:rPr lang="en-US" altLang="en-US" sz="1200" dirty="0" smtClean="0">
                <a:latin typeface="Tahoma" panose="020B0604030504040204" pitchFamily="34" charset="0"/>
                <a:ea typeface="ＭＳ Ｐゴシック" panose="020B0600070205080204" pitchFamily="34" charset="-128"/>
                <a:cs typeface="Tahoma" panose="020B0604030504040204" pitchFamily="34" charset="0"/>
              </a:rPr>
              <a:t>Provides</a:t>
            </a:r>
            <a:r>
              <a:rPr lang="en-US" altLang="en-US" sz="1200" baseline="0" dirty="0" smtClean="0">
                <a:latin typeface="Tahoma" panose="020B0604030504040204" pitchFamily="34" charset="0"/>
                <a:ea typeface="ＭＳ Ｐゴシック" panose="020B0600070205080204" pitchFamily="34" charset="-128"/>
                <a:cs typeface="Tahoma" panose="020B0604030504040204" pitchFamily="34" charset="0"/>
              </a:rPr>
              <a:t> services – e.g. Data Ingestion helpdesk – training – visualization and manipulation/query functionalities / </a:t>
            </a:r>
            <a:r>
              <a:rPr lang="en-US" altLang="en-US" sz="1200" baseline="0" dirty="0" err="1" smtClean="0">
                <a:latin typeface="Tahoma" panose="020B0604030504040204" pitchFamily="34" charset="0"/>
                <a:ea typeface="ＭＳ Ｐゴシック" panose="020B0600070205080204" pitchFamily="34" charset="-128"/>
                <a:cs typeface="Tahoma" panose="020B0604030504040204" pitchFamily="34" charset="0"/>
              </a:rPr>
              <a:t>EMODnet</a:t>
            </a:r>
            <a:r>
              <a:rPr lang="en-US" altLang="en-US" sz="1200" baseline="0" dirty="0" smtClean="0">
                <a:latin typeface="Tahoma" panose="020B0604030504040204" pitchFamily="34" charset="0"/>
                <a:ea typeface="ＭＳ Ｐゴシック" panose="020B0600070205080204" pitchFamily="34" charset="-128"/>
                <a:cs typeface="Tahoma" panose="020B0604030504040204" pitchFamily="34" charset="0"/>
              </a:rPr>
              <a:t> products catalogue</a:t>
            </a:r>
            <a:endParaRPr lang="en-US" altLang="en-US" sz="1200" dirty="0" smtClean="0">
              <a:latin typeface="Tahoma" panose="020B0604030504040204" pitchFamily="34" charset="0"/>
              <a:ea typeface="ＭＳ Ｐゴシック" panose="020B0600070205080204" pitchFamily="34" charset="-128"/>
              <a:cs typeface="Tahoma" panose="020B0604030504040204" pitchFamily="34" charset="0"/>
            </a:endParaRPr>
          </a:p>
          <a:p>
            <a:pPr marL="171450" indent="-171450">
              <a:buFont typeface="Arial" panose="020B0604020202020204" pitchFamily="34" charset="0"/>
              <a:buChar char="•"/>
              <a:defRPr/>
            </a:pPr>
            <a:r>
              <a:rPr lang="en-US" altLang="en-US" sz="1200" dirty="0" smtClean="0">
                <a:latin typeface="Tahoma" panose="020B0604030504040204" pitchFamily="34" charset="0"/>
                <a:ea typeface="ＭＳ Ｐゴシック" panose="020B0600070205080204" pitchFamily="34" charset="-128"/>
                <a:cs typeface="Tahoma" panose="020B0604030504040204" pitchFamily="34" charset="0"/>
              </a:rPr>
              <a:t>EU Multimillion investment </a:t>
            </a:r>
          </a:p>
          <a:p>
            <a:pPr marL="171450" indent="-171450">
              <a:buFont typeface="Arial" panose="020B0604020202020204" pitchFamily="34" charset="0"/>
              <a:buChar char="•"/>
              <a:defRPr/>
            </a:pPr>
            <a:r>
              <a:rPr lang="en-US" altLang="en-US" sz="1200" i="1" dirty="0" smtClean="0">
                <a:latin typeface="Tahoma" panose="020B0604030504040204" pitchFamily="34" charset="0"/>
                <a:ea typeface="ＭＳ Ｐゴシック" panose="020B0600070205080204" pitchFamily="34" charset="-128"/>
                <a:cs typeface="Tahoma" panose="020B0604030504040204" pitchFamily="34" charset="0"/>
              </a:rPr>
              <a:t>Collect marine data once, use it many times</a:t>
            </a:r>
            <a:endParaRPr lang="en-US" altLang="en-US" sz="1200" dirty="0" smtClean="0">
              <a:latin typeface="Tahoma" panose="020B0604030504040204" pitchFamily="34" charset="0"/>
              <a:ea typeface="ＭＳ Ｐゴシック" panose="020B0600070205080204" pitchFamily="34" charset="-128"/>
              <a:cs typeface="Tahoma" panose="020B0604030504040204" pitchFamily="34" charset="0"/>
            </a:endParaRPr>
          </a:p>
          <a:p>
            <a:endParaRPr lang="nl-BE" dirty="0"/>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8</a:t>
            </a:fld>
            <a:endParaRPr lang="nl-BE"/>
          </a:p>
        </p:txBody>
      </p:sp>
    </p:spTree>
    <p:extLst>
      <p:ext uri="{BB962C8B-B14F-4D97-AF65-F5344CB8AC3E}">
        <p14:creationId xmlns:p14="http://schemas.microsoft.com/office/powerpoint/2010/main" val="506719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err="1" smtClean="0">
                <a:solidFill>
                  <a:schemeClr val="tx1"/>
                </a:solidFill>
                <a:effectLst/>
                <a:latin typeface="+mn-lt"/>
                <a:ea typeface="+mn-ea"/>
                <a:cs typeface="+mn-cs"/>
              </a:rPr>
              <a:t>Furthermore</a:t>
            </a:r>
            <a:r>
              <a:rPr lang="nl-BE" sz="1200" kern="1200" dirty="0" smtClean="0">
                <a:solidFill>
                  <a:schemeClr val="tx1"/>
                </a:solidFill>
                <a:effectLst/>
                <a:latin typeface="+mn-lt"/>
                <a:ea typeface="+mn-ea"/>
                <a:cs typeface="+mn-cs"/>
              </a:rPr>
              <a:t> EMODnet is </a:t>
            </a:r>
            <a:r>
              <a:rPr lang="nl-BE" sz="1200" kern="1200" dirty="0" err="1" smtClean="0">
                <a:solidFill>
                  <a:schemeClr val="tx1"/>
                </a:solidFill>
                <a:effectLst/>
                <a:latin typeface="+mn-lt"/>
                <a:ea typeface="+mn-ea"/>
                <a:cs typeface="+mn-cs"/>
              </a:rPr>
              <a:t>much</a:t>
            </a:r>
            <a:r>
              <a:rPr lang="nl-BE" sz="1200" kern="1200" dirty="0" smtClean="0">
                <a:solidFill>
                  <a:schemeClr val="tx1"/>
                </a:solidFill>
                <a:effectLst/>
                <a:latin typeface="+mn-lt"/>
                <a:ea typeface="+mn-ea"/>
                <a:cs typeface="+mn-cs"/>
              </a:rPr>
              <a:t> more </a:t>
            </a:r>
            <a:r>
              <a:rPr lang="nl-BE" sz="1200" kern="1200" dirty="0" err="1" smtClean="0">
                <a:solidFill>
                  <a:schemeClr val="tx1"/>
                </a:solidFill>
                <a:effectLst/>
                <a:latin typeface="+mn-lt"/>
                <a:ea typeface="+mn-ea"/>
                <a:cs typeface="+mn-cs"/>
              </a:rPr>
              <a:t>than</a:t>
            </a:r>
            <a:r>
              <a:rPr lang="nl-BE" sz="1200" kern="1200" dirty="0" smtClean="0">
                <a:solidFill>
                  <a:schemeClr val="tx1"/>
                </a:solidFill>
                <a:effectLst/>
                <a:latin typeface="+mn-lt"/>
                <a:ea typeface="+mn-ea"/>
                <a:cs typeface="+mn-cs"/>
              </a:rPr>
              <a:t> data </a:t>
            </a:r>
            <a:r>
              <a:rPr lang="nl-BE" sz="1200" kern="1200" dirty="0" err="1" smtClean="0">
                <a:solidFill>
                  <a:schemeClr val="tx1"/>
                </a:solidFill>
                <a:effectLst/>
                <a:latin typeface="+mn-lt"/>
                <a:ea typeface="+mn-ea"/>
                <a:cs typeface="+mn-cs"/>
              </a:rPr>
              <a:t>collection</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harmonization</a:t>
            </a:r>
            <a:r>
              <a:rPr lang="nl-BE" sz="1200" kern="1200" dirty="0" smtClean="0">
                <a:solidFill>
                  <a:schemeClr val="tx1"/>
                </a:solidFill>
                <a:effectLst/>
                <a:latin typeface="+mn-lt"/>
                <a:ea typeface="+mn-ea"/>
                <a:cs typeface="+mn-cs"/>
              </a:rPr>
              <a:t> &amp; access as </a:t>
            </a:r>
            <a:r>
              <a:rPr lang="nl-BE" sz="1200" kern="1200" dirty="0" err="1" smtClean="0">
                <a:solidFill>
                  <a:schemeClr val="tx1"/>
                </a:solidFill>
                <a:effectLst/>
                <a:latin typeface="+mn-lt"/>
                <a:ea typeface="+mn-ea"/>
                <a:cs typeface="+mn-cs"/>
              </a:rPr>
              <a:t>it</a:t>
            </a:r>
            <a:r>
              <a:rPr lang="nl-BE" sz="1200" kern="1200" dirty="0" smtClean="0">
                <a:solidFill>
                  <a:schemeClr val="tx1"/>
                </a:solidFill>
                <a:effectLst/>
                <a:latin typeface="+mn-lt"/>
                <a:ea typeface="+mn-ea"/>
                <a:cs typeface="+mn-cs"/>
              </a:rPr>
              <a:t> covers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full data </a:t>
            </a:r>
            <a:r>
              <a:rPr lang="nl-BE" sz="1200" kern="1200" dirty="0" err="1" smtClean="0">
                <a:solidFill>
                  <a:schemeClr val="tx1"/>
                </a:solidFill>
                <a:effectLst/>
                <a:latin typeface="+mn-lt"/>
                <a:ea typeface="+mn-ea"/>
                <a:cs typeface="+mn-cs"/>
              </a:rPr>
              <a:t>knowledge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process</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All</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data </a:t>
            </a:r>
            <a:r>
              <a:rPr lang="nl-BE" sz="1200" kern="1200" dirty="0" err="1" smtClean="0">
                <a:solidFill>
                  <a:schemeClr val="tx1"/>
                </a:solidFill>
                <a:effectLst/>
                <a:latin typeface="+mn-lt"/>
                <a:ea typeface="+mn-ea"/>
                <a:cs typeface="+mn-cs"/>
              </a:rPr>
              <a:t>products</a:t>
            </a:r>
            <a:r>
              <a:rPr lang="nl-BE" sz="1200" kern="1200" dirty="0" smtClean="0">
                <a:solidFill>
                  <a:schemeClr val="tx1"/>
                </a:solidFill>
                <a:effectLst/>
                <a:latin typeface="+mn-lt"/>
                <a:ea typeface="+mn-ea"/>
                <a:cs typeface="+mn-cs"/>
              </a:rPr>
              <a:t>/services </a:t>
            </a:r>
            <a:r>
              <a:rPr lang="nl-BE" sz="1200" kern="1200" dirty="0" err="1" smtClean="0">
                <a:solidFill>
                  <a:schemeClr val="tx1"/>
                </a:solidFill>
                <a:effectLst/>
                <a:latin typeface="+mn-lt"/>
                <a:ea typeface="+mn-ea"/>
                <a:cs typeface="+mn-cs"/>
              </a:rPr>
              <a:t>that</a:t>
            </a:r>
            <a:r>
              <a:rPr lang="nl-BE" sz="1200" kern="1200" dirty="0" smtClean="0">
                <a:solidFill>
                  <a:schemeClr val="tx1"/>
                </a:solidFill>
                <a:effectLst/>
                <a:latin typeface="+mn-lt"/>
                <a:ea typeface="+mn-ea"/>
                <a:cs typeface="+mn-cs"/>
              </a:rPr>
              <a:t> EMODnet is building </a:t>
            </a:r>
            <a:r>
              <a:rPr lang="nl-BE" sz="1200" kern="1200" dirty="0" err="1" smtClean="0">
                <a:solidFill>
                  <a:schemeClr val="tx1"/>
                </a:solidFill>
                <a:effectLst/>
                <a:latin typeface="+mn-lt"/>
                <a:ea typeface="+mn-ea"/>
                <a:cs typeface="+mn-cs"/>
              </a:rPr>
              <a:t>should</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contribute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to</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the</a:t>
            </a:r>
            <a:r>
              <a:rPr lang="nl-BE" sz="1200" kern="1200" dirty="0" smtClean="0">
                <a:solidFill>
                  <a:schemeClr val="tx1"/>
                </a:solidFill>
                <a:effectLst/>
                <a:latin typeface="+mn-lt"/>
                <a:ea typeface="+mn-ea"/>
                <a:cs typeface="+mn-cs"/>
              </a:rPr>
              <a:t> full set of services </a:t>
            </a:r>
            <a:r>
              <a:rPr lang="nl-BE" sz="1200" kern="1200" dirty="0" err="1" smtClean="0">
                <a:solidFill>
                  <a:schemeClr val="tx1"/>
                </a:solidFill>
                <a:effectLst/>
                <a:latin typeface="+mn-lt"/>
                <a:ea typeface="+mn-ea"/>
                <a:cs typeface="+mn-cs"/>
              </a:rPr>
              <a:t>for</a:t>
            </a:r>
            <a:r>
              <a:rPr lang="nl-BE" sz="1200" kern="1200" dirty="0" smtClean="0">
                <a:solidFill>
                  <a:schemeClr val="tx1"/>
                </a:solidFill>
                <a:effectLst/>
                <a:latin typeface="+mn-lt"/>
                <a:ea typeface="+mn-ea"/>
                <a:cs typeface="+mn-cs"/>
              </a:rPr>
              <a:t> professionals</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nl-BE" sz="1200" kern="1200" dirty="0" smtClean="0">
                <a:solidFill>
                  <a:schemeClr val="tx1"/>
                </a:solidFill>
                <a:effectLst/>
                <a:latin typeface="+mn-lt"/>
                <a:ea typeface="+mn-ea"/>
                <a:cs typeface="+mn-cs"/>
              </a:rPr>
              <a:t>Long term data </a:t>
            </a:r>
            <a:r>
              <a:rPr lang="nl-BE" sz="1200" kern="1200" dirty="0" err="1" smtClean="0">
                <a:solidFill>
                  <a:schemeClr val="tx1"/>
                </a:solidFill>
                <a:effectLst/>
                <a:latin typeface="+mn-lt"/>
                <a:ea typeface="+mn-ea"/>
                <a:cs typeface="+mn-cs"/>
              </a:rPr>
              <a:t>initiative</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funding</a:t>
            </a:r>
            <a:r>
              <a:rPr lang="nl-BE" sz="1200" kern="1200" dirty="0" smtClean="0">
                <a:solidFill>
                  <a:schemeClr val="tx1"/>
                </a:solidFill>
                <a:effectLst/>
                <a:latin typeface="+mn-lt"/>
                <a:ea typeface="+mn-ea"/>
                <a:cs typeface="+mn-cs"/>
              </a:rPr>
              <a:t> </a:t>
            </a:r>
            <a:r>
              <a:rPr lang="nl-BE" sz="1200" kern="1200" dirty="0" err="1" smtClean="0">
                <a:solidFill>
                  <a:schemeClr val="tx1"/>
                </a:solidFill>
                <a:effectLst/>
                <a:latin typeface="+mn-lt"/>
                <a:ea typeface="+mn-ea"/>
                <a:cs typeface="+mn-cs"/>
              </a:rPr>
              <a:t>till</a:t>
            </a:r>
            <a:r>
              <a:rPr lang="nl-BE" sz="1200" kern="1200" dirty="0" smtClean="0">
                <a:solidFill>
                  <a:schemeClr val="tx1"/>
                </a:solidFill>
                <a:effectLst/>
                <a:latin typeface="+mn-lt"/>
                <a:ea typeface="+mn-ea"/>
                <a:cs typeface="+mn-cs"/>
              </a:rPr>
              <a:t> 2020 but strong </a:t>
            </a:r>
            <a:r>
              <a:rPr lang="nl-BE" sz="1200" kern="1200" dirty="0" err="1" smtClean="0">
                <a:solidFill>
                  <a:schemeClr val="tx1"/>
                </a:solidFill>
                <a:effectLst/>
                <a:latin typeface="+mn-lt"/>
                <a:ea typeface="+mn-ea"/>
                <a:cs typeface="+mn-cs"/>
              </a:rPr>
              <a:t>political</a:t>
            </a:r>
            <a:r>
              <a:rPr lang="nl-BE" sz="1200" kern="1200" dirty="0" smtClean="0">
                <a:solidFill>
                  <a:schemeClr val="tx1"/>
                </a:solidFill>
                <a:effectLst/>
                <a:latin typeface="+mn-lt"/>
                <a:ea typeface="+mn-ea"/>
                <a:cs typeface="+mn-cs"/>
              </a:rPr>
              <a:t> commitment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establish</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emodnet</a:t>
            </a:r>
            <a:r>
              <a:rPr lang="nl-BE" sz="1200" kern="1200" baseline="0" dirty="0" smtClean="0">
                <a:solidFill>
                  <a:schemeClr val="tx1"/>
                </a:solidFill>
                <a:effectLst/>
                <a:latin typeface="+mn-lt"/>
                <a:ea typeface="+mn-ea"/>
                <a:cs typeface="+mn-cs"/>
              </a:rPr>
              <a:t> as a permanent service – </a:t>
            </a:r>
            <a:r>
              <a:rPr lang="nl-BE" sz="1200" kern="1200" baseline="0" dirty="0" err="1" smtClean="0">
                <a:solidFill>
                  <a:schemeClr val="tx1"/>
                </a:solidFill>
                <a:effectLst/>
                <a:latin typeface="+mn-lt"/>
                <a:ea typeface="+mn-ea"/>
                <a:cs typeface="+mn-cs"/>
              </a:rPr>
              <a:t>however</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this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will</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require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that</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ambitions</a:t>
            </a:r>
            <a:r>
              <a:rPr lang="nl-BE" sz="1200" kern="1200" baseline="0" dirty="0" smtClean="0">
                <a:solidFill>
                  <a:schemeClr val="tx1"/>
                </a:solidFill>
                <a:effectLst/>
                <a:latin typeface="+mn-lt"/>
                <a:ea typeface="+mn-ea"/>
                <a:cs typeface="+mn-cs"/>
              </a:rPr>
              <a:t> are </a:t>
            </a:r>
            <a:r>
              <a:rPr lang="nl-BE" sz="1200" kern="1200" baseline="0" dirty="0" err="1" smtClean="0">
                <a:solidFill>
                  <a:schemeClr val="tx1"/>
                </a:solidFill>
                <a:effectLst/>
                <a:latin typeface="+mn-lt"/>
                <a:ea typeface="+mn-ea"/>
                <a:cs typeface="+mn-cs"/>
              </a:rPr>
              <a:t>raised</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new </a:t>
            </a:r>
            <a:r>
              <a:rPr lang="nl-BE" sz="1200" kern="1200" baseline="0" dirty="0" err="1" smtClean="0">
                <a:solidFill>
                  <a:schemeClr val="tx1"/>
                </a:solidFill>
                <a:effectLst/>
                <a:latin typeface="+mn-lt"/>
                <a:ea typeface="+mn-ea"/>
                <a:cs typeface="+mn-cs"/>
              </a:rPr>
              <a:t>areas</a:t>
            </a:r>
            <a:r>
              <a:rPr lang="nl-BE" sz="1200" kern="1200" baseline="0" dirty="0" smtClean="0">
                <a:solidFill>
                  <a:schemeClr val="tx1"/>
                </a:solidFill>
                <a:effectLst/>
                <a:latin typeface="+mn-lt"/>
                <a:ea typeface="+mn-ea"/>
                <a:cs typeface="+mn-cs"/>
              </a:rPr>
              <a:t> are </a:t>
            </a:r>
            <a:r>
              <a:rPr lang="nl-BE" sz="1200" kern="1200" baseline="0" dirty="0" err="1" smtClean="0">
                <a:solidFill>
                  <a:schemeClr val="tx1"/>
                </a:solidFill>
                <a:effectLst/>
                <a:latin typeface="+mn-lt"/>
                <a:ea typeface="+mn-ea"/>
                <a:cs typeface="+mn-cs"/>
              </a:rPr>
              <a:t>explored</a:t>
            </a:r>
            <a:r>
              <a:rPr lang="nl-BE" sz="1200" kern="1200" baseline="0" dirty="0" smtClean="0">
                <a:solidFill>
                  <a:schemeClr val="tx1"/>
                </a:solidFill>
                <a:effectLst/>
                <a:latin typeface="+mn-lt"/>
                <a:ea typeface="+mn-ea"/>
                <a:cs typeface="+mn-cs"/>
              </a:rPr>
              <a:t> – EMODnet </a:t>
            </a:r>
            <a:r>
              <a:rPr lang="nl-BE" sz="1200" kern="1200" baseline="0" dirty="0" err="1" smtClean="0">
                <a:solidFill>
                  <a:schemeClr val="tx1"/>
                </a:solidFill>
                <a:effectLst/>
                <a:latin typeface="+mn-lt"/>
                <a:ea typeface="+mn-ea"/>
                <a:cs typeface="+mn-cs"/>
              </a:rPr>
              <a:t>needs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remain</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dynamic</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must </a:t>
            </a:r>
            <a:r>
              <a:rPr lang="nl-BE" sz="1200" kern="1200" baseline="0" dirty="0" err="1" smtClean="0">
                <a:solidFill>
                  <a:schemeClr val="tx1"/>
                </a:solidFill>
                <a:effectLst/>
                <a:latin typeface="+mn-lt"/>
                <a:ea typeface="+mn-ea"/>
                <a:cs typeface="+mn-cs"/>
              </a:rPr>
              <a:t>evolve</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address</a:t>
            </a:r>
            <a:r>
              <a:rPr lang="nl-BE" sz="1200" kern="1200" baseline="0" dirty="0" smtClean="0">
                <a:solidFill>
                  <a:schemeClr val="tx1"/>
                </a:solidFill>
                <a:effectLst/>
                <a:latin typeface="+mn-lt"/>
                <a:ea typeface="+mn-ea"/>
                <a:cs typeface="+mn-cs"/>
              </a:rPr>
              <a:t> new </a:t>
            </a:r>
            <a:r>
              <a:rPr lang="nl-BE" sz="1200" kern="1200" baseline="0" dirty="0" err="1" smtClean="0">
                <a:solidFill>
                  <a:schemeClr val="tx1"/>
                </a:solidFill>
                <a:effectLst/>
                <a:latin typeface="+mn-lt"/>
                <a:ea typeface="+mn-ea"/>
                <a:cs typeface="+mn-cs"/>
              </a:rPr>
              <a:t>needs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and</a:t>
            </a:r>
            <a:r>
              <a:rPr lang="nl-BE" sz="1200" kern="1200" baseline="0" dirty="0" smtClean="0">
                <a:solidFill>
                  <a:schemeClr val="tx1"/>
                </a:solidFill>
                <a:effectLst/>
                <a:latin typeface="+mn-lt"/>
                <a:ea typeface="+mn-ea"/>
                <a:cs typeface="+mn-cs"/>
              </a:rPr>
              <a:t> new policy </a:t>
            </a:r>
            <a:r>
              <a:rPr lang="nl-BE" sz="1200" kern="1200" baseline="0" dirty="0" err="1" smtClean="0">
                <a:solidFill>
                  <a:schemeClr val="tx1"/>
                </a:solidFill>
                <a:effectLst/>
                <a:latin typeface="+mn-lt"/>
                <a:ea typeface="+mn-ea"/>
                <a:cs typeface="+mn-cs"/>
              </a:rPr>
              <a:t>requirements</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to</a:t>
            </a:r>
            <a:r>
              <a:rPr lang="nl-BE" sz="1200" kern="1200" baseline="0" dirty="0" smtClean="0">
                <a:solidFill>
                  <a:schemeClr val="tx1"/>
                </a:solidFill>
                <a:effectLst/>
                <a:latin typeface="+mn-lt"/>
                <a:ea typeface="+mn-ea"/>
                <a:cs typeface="+mn-cs"/>
              </a:rPr>
              <a:t> </a:t>
            </a:r>
            <a:r>
              <a:rPr lang="nl-BE" sz="1200" kern="1200" baseline="0" dirty="0" err="1" smtClean="0">
                <a:solidFill>
                  <a:schemeClr val="tx1"/>
                </a:solidFill>
                <a:effectLst/>
                <a:latin typeface="+mn-lt"/>
                <a:ea typeface="+mn-ea"/>
                <a:cs typeface="+mn-cs"/>
              </a:rPr>
              <a:t>stay</a:t>
            </a:r>
            <a:r>
              <a:rPr lang="nl-BE" sz="1200" kern="1200" baseline="0" dirty="0" smtClean="0">
                <a:solidFill>
                  <a:schemeClr val="tx1"/>
                </a:solidFill>
                <a:effectLst/>
                <a:latin typeface="+mn-lt"/>
                <a:ea typeface="+mn-ea"/>
                <a:cs typeface="+mn-cs"/>
              </a:rPr>
              <a:t> relevant</a:t>
            </a: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BE" sz="1200" kern="1200" dirty="0" smtClean="0">
              <a:solidFill>
                <a:schemeClr val="tx1"/>
              </a:solidFill>
              <a:effectLst/>
              <a:latin typeface="+mn-lt"/>
              <a:ea typeface="+mn-ea"/>
              <a:cs typeface="+mn-cs"/>
            </a:endParaRPr>
          </a:p>
        </p:txBody>
      </p:sp>
      <p:sp>
        <p:nvSpPr>
          <p:cNvPr id="4" name="Date Placeholder 3"/>
          <p:cNvSpPr>
            <a:spLocks noGrp="1"/>
          </p:cNvSpPr>
          <p:nvPr>
            <p:ph type="dt" idx="10"/>
          </p:nvPr>
        </p:nvSpPr>
        <p:spPr/>
        <p:txBody>
          <a:bodyPr/>
          <a:lstStyle/>
          <a:p>
            <a:endParaRPr lang="nl-BE"/>
          </a:p>
        </p:txBody>
      </p:sp>
      <p:sp>
        <p:nvSpPr>
          <p:cNvPr id="5" name="Slide Number Placeholder 4"/>
          <p:cNvSpPr>
            <a:spLocks noGrp="1"/>
          </p:cNvSpPr>
          <p:nvPr>
            <p:ph type="sldNum" sz="quarter" idx="11"/>
          </p:nvPr>
        </p:nvSpPr>
        <p:spPr/>
        <p:txBody>
          <a:bodyPr/>
          <a:lstStyle/>
          <a:p>
            <a:fld id="{3B48CB95-4BEA-4722-A7FC-FA902B69D8A1}" type="slidenum">
              <a:rPr lang="nl-BE" smtClean="0"/>
              <a:pPr/>
              <a:t>9</a:t>
            </a:fld>
            <a:endParaRPr lang="nl-BE"/>
          </a:p>
        </p:txBody>
      </p:sp>
    </p:spTree>
    <p:extLst>
      <p:ext uri="{BB962C8B-B14F-4D97-AF65-F5344CB8AC3E}">
        <p14:creationId xmlns:p14="http://schemas.microsoft.com/office/powerpoint/2010/main" val="4144304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700" y="2130425"/>
            <a:ext cx="8877300" cy="1470025"/>
          </a:xfrm>
          <a:prstGeom prst="rect">
            <a:avLst/>
          </a:prstGeom>
        </p:spPr>
        <p:txBody>
          <a:bodyPr/>
          <a:lstStyle>
            <a:lvl1pPr>
              <a:defRPr sz="4400" b="1" i="0" spc="0">
                <a:solidFill>
                  <a:srgbClr val="1B4EA1"/>
                </a:solidFill>
                <a:latin typeface="Helvetica"/>
                <a:cs typeface="Helvetica"/>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solidFill>
                  <a:srgbClr val="1B4EA1"/>
                </a:solidFill>
                <a:latin typeface="Helvetica Light"/>
                <a:cs typeface="Helvetica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70171466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88991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17181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51" y="2405866"/>
            <a:ext cx="5860829" cy="985035"/>
          </a:xfrm>
          <a:prstGeom prst="rect">
            <a:avLst/>
          </a:prstGeom>
        </p:spPr>
        <p:txBody>
          <a:bodyPr/>
          <a:lstStyle>
            <a:lvl1pPr>
              <a:defRPr>
                <a:latin typeface="Lato Regular"/>
                <a:cs typeface="Lato Regular"/>
              </a:defRPr>
            </a:lvl1pPr>
          </a:lstStyle>
          <a:p>
            <a:r>
              <a:rPr lang="en-US" dirty="0" err="1" smtClean="0"/>
              <a:t>MedSea</a:t>
            </a:r>
            <a:r>
              <a:rPr lang="en-US" dirty="0" smtClean="0"/>
              <a:t> Checkpoint</a:t>
            </a:r>
            <a:endParaRPr lang="it-IT" dirty="0"/>
          </a:p>
        </p:txBody>
      </p:sp>
      <p:sp>
        <p:nvSpPr>
          <p:cNvPr id="6" name="Text Placeholder 5"/>
          <p:cNvSpPr>
            <a:spLocks noGrp="1"/>
          </p:cNvSpPr>
          <p:nvPr>
            <p:ph type="body" sz="quarter" idx="10" hasCustomPrompt="1"/>
          </p:nvPr>
        </p:nvSpPr>
        <p:spPr>
          <a:xfrm>
            <a:off x="628650" y="4435110"/>
            <a:ext cx="7886699" cy="484849"/>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2800"/>
            </a:lvl1pPr>
            <a:lvl2pPr marL="457200" indent="0">
              <a:buNone/>
              <a:defRPr/>
            </a:lvl2pPr>
            <a:lvl5pPr marL="1828800" indent="0">
              <a:buNone/>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it-IT" sz="2400" dirty="0" smtClean="0">
                <a:latin typeface="Lato" panose="020F0502020204030203" pitchFamily="34" charset="0"/>
              </a:rPr>
              <a:t>Author: Name Surname</a:t>
            </a:r>
          </a:p>
        </p:txBody>
      </p:sp>
    </p:spTree>
    <p:extLst>
      <p:ext uri="{BB962C8B-B14F-4D97-AF65-F5344CB8AC3E}">
        <p14:creationId xmlns:p14="http://schemas.microsoft.com/office/powerpoint/2010/main" val="255178952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6" descr="C:\DOCUME~1\lenain\LOCALS~1\Temp\7zE12B1.tmp\LOGO-CE for Mare Maritime Affairs EN Landscape Positive.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3" y="5940425"/>
            <a:ext cx="22431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68313" y="475200"/>
            <a:ext cx="8229600" cy="936625"/>
          </a:xfrm>
          <a:prstGeom prst="rect">
            <a:avLst/>
          </a:prstGeom>
        </p:spPr>
        <p:txBody>
          <a:bodyPr/>
          <a:lstStyle/>
          <a:p>
            <a:r>
              <a:rPr lang="en-US" smtClean="0"/>
              <a:t>Click to edit Master title style</a:t>
            </a:r>
            <a:endParaRPr lang="en-GB" dirty="0"/>
          </a:p>
        </p:txBody>
      </p:sp>
      <p:sp>
        <p:nvSpPr>
          <p:cNvPr id="11" name="Content Placeholder 2"/>
          <p:cNvSpPr>
            <a:spLocks noGrp="1"/>
          </p:cNvSpPr>
          <p:nvPr>
            <p:ph idx="1"/>
          </p:nvPr>
        </p:nvSpPr>
        <p:spPr>
          <a:xfrm>
            <a:off x="468000" y="1764000"/>
            <a:ext cx="8229600" cy="3969256"/>
          </a:xfrm>
          <a:prstGeom prst="rect">
            <a:avLst/>
          </a:prstGeom>
        </p:spPr>
        <p:txBody>
          <a:bodyPr/>
          <a:lstStyle>
            <a:lvl1pPr marL="0" indent="-342900">
              <a:buClr>
                <a:srgbClr val="0F5494"/>
              </a:buClr>
              <a:buSzPct val="120000"/>
              <a:buFont typeface="Arial" pitchFamily="34" charset="0"/>
              <a:buChar char="•"/>
              <a:defRPr i="0"/>
            </a:lvl1pPr>
            <a:lvl2pPr>
              <a:buClr>
                <a:srgbClr val="009FBA"/>
              </a:buClr>
              <a:defRPr sz="1800" b="0"/>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noChangeArrowheads="1"/>
          </p:cNvSpPr>
          <p:nvPr>
            <p:ph type="dt" sz="half" idx="10"/>
          </p:nvPr>
        </p:nvSpPr>
        <p:spPr>
          <a:xfrm>
            <a:off x="457200" y="6092825"/>
            <a:ext cx="2133600" cy="476250"/>
          </a:xfrm>
          <a:prstGeom prst="rect">
            <a:avLst/>
          </a:prstGeom>
        </p:spPr>
        <p:txBody>
          <a:bodyPr/>
          <a:lstStyle>
            <a:lvl1pPr>
              <a:defRPr>
                <a:solidFill>
                  <a:srgbClr val="000000"/>
                </a:solidFill>
              </a:defRPr>
            </a:lvl1pPr>
          </a:lstStyle>
          <a:p>
            <a:pPr>
              <a:defRPr/>
            </a:pPr>
            <a:endParaRPr lang="en-GB"/>
          </a:p>
        </p:txBody>
      </p:sp>
      <p:sp>
        <p:nvSpPr>
          <p:cNvPr id="6" name="Footer Placeholder 5"/>
          <p:cNvSpPr>
            <a:spLocks noGrp="1" noChangeArrowheads="1"/>
          </p:cNvSpPr>
          <p:nvPr>
            <p:ph type="ftr" sz="quarter" idx="11"/>
          </p:nvPr>
        </p:nvSpPr>
        <p:spPr>
          <a:xfrm>
            <a:off x="3124200" y="6092825"/>
            <a:ext cx="2895600" cy="476250"/>
          </a:xfrm>
          <a:prstGeom prst="rect">
            <a:avLst/>
          </a:prstGeom>
        </p:spPr>
        <p:txBody>
          <a:bodyPr/>
          <a:lstStyle>
            <a:lvl1pPr>
              <a:defRPr>
                <a:solidFill>
                  <a:srgbClr val="000000"/>
                </a:solidFill>
              </a:defRPr>
            </a:lvl1pPr>
          </a:lstStyle>
          <a:p>
            <a:pPr>
              <a:defRPr/>
            </a:pPr>
            <a:r>
              <a:rPr lang="es-ES" smtClean="0"/>
              <a:t>MaPSIS Conference, Las Palmas de Gran Canaria 22-28 April 2017</a:t>
            </a:r>
            <a:endParaRPr/>
          </a:p>
        </p:txBody>
      </p:sp>
      <p:sp>
        <p:nvSpPr>
          <p:cNvPr id="7" name="Slide Number Placeholder 6"/>
          <p:cNvSpPr>
            <a:spLocks noGrp="1" noChangeArrowheads="1"/>
          </p:cNvSpPr>
          <p:nvPr>
            <p:ph type="sldNum" sz="quarter" idx="12"/>
          </p:nvPr>
        </p:nvSpPr>
        <p:spPr>
          <a:xfrm>
            <a:off x="6553200" y="6092825"/>
            <a:ext cx="2133600" cy="476250"/>
          </a:xfrm>
          <a:prstGeom prst="rect">
            <a:avLst/>
          </a:prstGeom>
        </p:spPr>
        <p:txBody>
          <a:bodyPr/>
          <a:lstStyle>
            <a:lvl1pPr>
              <a:defRPr>
                <a:solidFill>
                  <a:srgbClr val="000000"/>
                </a:solidFill>
              </a:defRPr>
            </a:lvl1pPr>
          </a:lstStyle>
          <a:p>
            <a:pPr>
              <a:defRPr/>
            </a:pPr>
            <a:fld id="{16A3C8F5-987F-4B59-B181-933A0181186B}" type="slidenum">
              <a:rPr lang="en-GB"/>
              <a:pPr>
                <a:defRPr/>
              </a:pPr>
              <a:t>‹#›</a:t>
            </a:fld>
            <a:endParaRPr lang="en-GB" dirty="0"/>
          </a:p>
        </p:txBody>
      </p:sp>
    </p:spTree>
    <p:extLst>
      <p:ext uri="{BB962C8B-B14F-4D97-AF65-F5344CB8AC3E}">
        <p14:creationId xmlns:p14="http://schemas.microsoft.com/office/powerpoint/2010/main" val="180860060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9144000" cy="989013"/>
          </a:xfrm>
          <a:prstGeom prst="rect">
            <a:avLst/>
          </a:prstGeom>
          <a:solidFill>
            <a:srgbClr val="1DB6C9"/>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b="0"/>
          </a:p>
        </p:txBody>
      </p:sp>
      <p:sp>
        <p:nvSpPr>
          <p:cNvPr id="2" name="Title 1"/>
          <p:cNvSpPr>
            <a:spLocks noGrp="1"/>
          </p:cNvSpPr>
          <p:nvPr>
            <p:ph type="title"/>
          </p:nvPr>
        </p:nvSpPr>
        <p:spPr>
          <a:xfrm>
            <a:off x="468313" y="1556271"/>
            <a:ext cx="8229600" cy="936625"/>
          </a:xfrm>
          <a:prstGeom prst="rect">
            <a:avLst/>
          </a:prstGeom>
        </p:spPr>
        <p:txBody>
          <a:bodyPr/>
          <a:lstStyle/>
          <a:p>
            <a:r>
              <a:rPr lang="en-US" dirty="0" smtClean="0"/>
              <a:t>Click to edit Master title style</a:t>
            </a:r>
            <a:endParaRPr lang="en-GB" dirty="0"/>
          </a:p>
        </p:txBody>
      </p:sp>
      <p:sp>
        <p:nvSpPr>
          <p:cNvPr id="11" name="Content Placeholder 2"/>
          <p:cNvSpPr>
            <a:spLocks noGrp="1"/>
          </p:cNvSpPr>
          <p:nvPr>
            <p:ph idx="1"/>
          </p:nvPr>
        </p:nvSpPr>
        <p:spPr>
          <a:xfrm>
            <a:off x="457200" y="2636912"/>
            <a:ext cx="8229600" cy="3384476"/>
          </a:xfrm>
          <a:prstGeom prst="rect">
            <a:avLst/>
          </a:prstGeom>
        </p:spPr>
        <p:txBody>
          <a:bodyPr/>
          <a:lstStyle>
            <a:lvl1pPr marL="0" indent="-342900">
              <a:buClr>
                <a:srgbClr val="0F5494"/>
              </a:buClr>
              <a:buSzPct val="120000"/>
              <a:buFont typeface="Arial" pitchFamily="34" charset="0"/>
              <a:buChar char="•"/>
              <a:defRPr/>
            </a:lvl1pPr>
            <a:lvl2pPr>
              <a:buClr>
                <a:srgbClr val="009FBA"/>
              </a:buClr>
              <a:defRPr/>
            </a:lvl2pPr>
            <a:lvl3pPr>
              <a:buFontTx/>
              <a:buChar char="-"/>
              <a:defRPr/>
            </a:lvl3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
        <p:nvSpPr>
          <p:cNvPr id="17" name="Rectangle 4"/>
          <p:cNvSpPr>
            <a:spLocks noGrp="1" noChangeArrowheads="1"/>
          </p:cNvSpPr>
          <p:nvPr>
            <p:ph type="dt" sz="half" idx="10"/>
          </p:nvPr>
        </p:nvSpPr>
        <p:spPr>
          <a:xfrm>
            <a:off x="457200" y="6093296"/>
            <a:ext cx="2133600" cy="476250"/>
          </a:xfrm>
          <a:prstGeom prst="rect">
            <a:avLst/>
          </a:prstGeom>
        </p:spPr>
        <p:txBody>
          <a:bodyPr/>
          <a:lstStyle>
            <a:lvl1pPr>
              <a:defRPr dirty="0">
                <a:solidFill>
                  <a:schemeClr val="tx1"/>
                </a:solidFill>
              </a:defRPr>
            </a:lvl1pPr>
          </a:lstStyle>
          <a:p>
            <a:pPr>
              <a:defRPr/>
            </a:pPr>
            <a:endParaRPr lang="en-GB"/>
          </a:p>
        </p:txBody>
      </p:sp>
      <p:sp>
        <p:nvSpPr>
          <p:cNvPr id="18" name="Rectangle 5"/>
          <p:cNvSpPr>
            <a:spLocks noGrp="1" noChangeArrowheads="1"/>
          </p:cNvSpPr>
          <p:nvPr>
            <p:ph type="ftr" sz="quarter" idx="11"/>
          </p:nvPr>
        </p:nvSpPr>
        <p:spPr>
          <a:xfrm>
            <a:off x="3124200" y="6093296"/>
            <a:ext cx="2895600" cy="476250"/>
          </a:xfrm>
          <a:prstGeom prst="rect">
            <a:avLst/>
          </a:prstGeom>
        </p:spPr>
        <p:txBody>
          <a:bodyPr/>
          <a:lstStyle>
            <a:lvl1pPr>
              <a:defRPr dirty="0">
                <a:solidFill>
                  <a:schemeClr val="tx1"/>
                </a:solidFill>
              </a:defRPr>
            </a:lvl1pPr>
          </a:lstStyle>
          <a:p>
            <a:pPr>
              <a:defRPr/>
            </a:pPr>
            <a:endParaRPr lang="en-GB" dirty="0"/>
          </a:p>
        </p:txBody>
      </p:sp>
      <p:sp>
        <p:nvSpPr>
          <p:cNvPr id="19" name="Rectangle 6"/>
          <p:cNvSpPr>
            <a:spLocks noGrp="1" noChangeArrowheads="1"/>
          </p:cNvSpPr>
          <p:nvPr>
            <p:ph type="sldNum" sz="quarter" idx="12"/>
          </p:nvPr>
        </p:nvSpPr>
        <p:spPr>
          <a:xfrm>
            <a:off x="6553200" y="6093296"/>
            <a:ext cx="2133600" cy="476250"/>
          </a:xfrm>
          <a:prstGeom prst="rect">
            <a:avLst/>
          </a:prstGeom>
        </p:spPr>
        <p:txBody>
          <a:bodyPr/>
          <a:lstStyle>
            <a:lvl1pPr>
              <a:defRPr smtClean="0">
                <a:solidFill>
                  <a:schemeClr val="tx1"/>
                </a:solidFill>
              </a:defRPr>
            </a:lvl1pPr>
          </a:lstStyle>
          <a:p>
            <a:pPr>
              <a:defRPr/>
            </a:pPr>
            <a:fld id="{2BB59E6E-B967-488E-B209-8B7FA0D7AF99}" type="slidenum">
              <a:rPr lang="en-GB" smtClean="0"/>
              <a:pPr>
                <a:defRPr/>
              </a:pPr>
              <a:t>‹#›</a:t>
            </a:fld>
            <a:endParaRPr lang="en-GB" dirty="0"/>
          </a:p>
        </p:txBody>
      </p:sp>
      <p:pic>
        <p:nvPicPr>
          <p:cNvPr id="23" name="Picture 11" descr="C:\DOCUME~1\lenain\LOCALS~1\Temp\7zE911.tmp\Footer Box Mare Fisheries EN.png"/>
          <p:cNvPicPr>
            <a:picLocks noChangeAspect="1" noChangeArrowheads="1"/>
          </p:cNvPicPr>
          <p:nvPr userDrawn="1"/>
        </p:nvPicPr>
        <p:blipFill>
          <a:blip r:embed="rId2" cstate="print"/>
          <a:srcRect/>
          <a:stretch>
            <a:fillRect/>
          </a:stretch>
        </p:blipFill>
        <p:spPr bwMode="auto">
          <a:xfrm>
            <a:off x="4255200" y="6458400"/>
            <a:ext cx="610200" cy="406800"/>
          </a:xfrm>
          <a:prstGeom prst="rect">
            <a:avLst/>
          </a:prstGeom>
          <a:noFill/>
        </p:spPr>
      </p:pic>
      <p:pic>
        <p:nvPicPr>
          <p:cNvPr id="2054" name="Picture 6" descr="C:\DOCUME~1\lenain\LOCALS~1\Temp\7zE912.tmp\LOGO-CE for Word Mare Fisheries EN Negative.png"/>
          <p:cNvPicPr>
            <a:picLocks noChangeAspect="1" noChangeArrowheads="1"/>
          </p:cNvPicPr>
          <p:nvPr userDrawn="1"/>
        </p:nvPicPr>
        <p:blipFill>
          <a:blip r:embed="rId3" cstate="print"/>
          <a:srcRect/>
          <a:stretch>
            <a:fillRect/>
          </a:stretch>
        </p:blipFill>
        <p:spPr bwMode="auto">
          <a:xfrm>
            <a:off x="3754800" y="306000"/>
            <a:ext cx="1620466" cy="1249200"/>
          </a:xfrm>
          <a:prstGeom prst="rect">
            <a:avLst/>
          </a:prstGeom>
          <a:noFill/>
        </p:spPr>
      </p:pic>
    </p:spTree>
    <p:extLst>
      <p:ext uri="{BB962C8B-B14F-4D97-AF65-F5344CB8AC3E}">
        <p14:creationId xmlns:p14="http://schemas.microsoft.com/office/powerpoint/2010/main" val="266722399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i="0">
                <a:solidFill>
                  <a:srgbClr val="1B4EA1"/>
                </a:solidFill>
                <a:latin typeface="Helvetica"/>
                <a:cs typeface="Helvetica"/>
              </a:defRPr>
            </a:lvl1pPr>
          </a:lstStyle>
          <a:p>
            <a:r>
              <a:rPr lang="en-GB"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b="0" i="0">
                <a:solidFill>
                  <a:schemeClr val="tx1"/>
                </a:solidFill>
                <a:latin typeface="Arial"/>
                <a:cs typeface="Arial"/>
              </a:defRPr>
            </a:lvl1pPr>
            <a:lvl2pPr>
              <a:defRPr b="0" i="0">
                <a:latin typeface="Arial"/>
                <a:cs typeface="Arial"/>
              </a:defRPr>
            </a:lvl2pPr>
            <a:lvl3pPr>
              <a:defRPr b="0" i="0">
                <a:latin typeface="Arial"/>
                <a:cs typeface="Arial"/>
              </a:defRPr>
            </a:lvl3pPr>
            <a:lvl4pPr>
              <a:defRPr b="0" i="0">
                <a:latin typeface="Arial"/>
                <a:cs typeface="Arial"/>
              </a:defRPr>
            </a:lvl4pPr>
            <a:lvl5pPr>
              <a:defRPr b="0" i="0">
                <a:latin typeface="Arial"/>
                <a:cs typeface="Aria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4" name="Straight Connector 3"/>
          <p:cNvCxnSpPr/>
          <p:nvPr userDrawn="1"/>
        </p:nvCxnSpPr>
        <p:spPr>
          <a:xfrm>
            <a:off x="114300" y="6281420"/>
            <a:ext cx="8900418" cy="0"/>
          </a:xfrm>
          <a:prstGeom prst="line">
            <a:avLst/>
          </a:prstGeom>
          <a:ln>
            <a:solidFill>
              <a:srgbClr val="1B4EA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0" y="1137920"/>
            <a:ext cx="9144000" cy="0"/>
          </a:xfrm>
          <a:prstGeom prst="line">
            <a:avLst/>
          </a:prstGeom>
          <a:ln w="50800">
            <a:solidFill>
              <a:srgbClr val="1B4EA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6325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377199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4150345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96891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727666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838604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532206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10253B8-C367-C14A-A354-9C54A1A344C0}" type="datetimeFigureOut">
              <a:rPr lang="en-US" smtClean="0"/>
              <a:pPr/>
              <a:t>6/1/2017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39A275E-9FA2-A54E-AD38-2B88F49DCFD1}" type="slidenum">
              <a:rPr lang="en-US" smtClean="0"/>
              <a:pPr/>
              <a:t>‹#›</a:t>
            </a:fld>
            <a:endParaRPr lang="en-US"/>
          </a:p>
        </p:txBody>
      </p:sp>
    </p:spTree>
    <p:extLst>
      <p:ext uri="{BB962C8B-B14F-4D97-AF65-F5344CB8AC3E}">
        <p14:creationId xmlns:p14="http://schemas.microsoft.com/office/powerpoint/2010/main" val="161034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562350" y="6401369"/>
            <a:ext cx="2019300" cy="371475"/>
          </a:xfrm>
          <a:prstGeom prst="rect">
            <a:avLst/>
          </a:prstGeom>
        </p:spPr>
      </p:pic>
    </p:spTree>
    <p:extLst>
      <p:ext uri="{BB962C8B-B14F-4D97-AF65-F5344CB8AC3E}">
        <p14:creationId xmlns:p14="http://schemas.microsoft.com/office/powerpoint/2010/main" val="3876478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hyperlink" Target="mailto:info@emodnet.eu" TargetMode="External"/></Relationships>
</file>

<file path=ppt/slides/_rels/slide10.xml.rels><?xml version="1.0" encoding="UTF-8" standalone="yes"?>
<Relationships xmlns="http://schemas.openxmlformats.org/package/2006/relationships"><Relationship Id="rId8" Type="http://schemas.openxmlformats.org/officeDocument/2006/relationships/hyperlink" Target="http://www.google.be/url?sa=i&amp;rct=j&amp;q=&amp;esrc=s&amp;source=images&amp;cd=&amp;cad=rja&amp;uact=8&amp;ved=0CAcQjRxqFQoTCPykt7PCzMgCFYKmcgod8NUMdw&amp;url=http://www.followthatfireengine.com/news/about/shipping/&amp;psig=AFQjCNHg_qshXrLaaBn_NTaWXh9ja_BIoA&amp;ust=1445274817425308" TargetMode="External"/><Relationship Id="rId13" Type="http://schemas.openxmlformats.org/officeDocument/2006/relationships/image" Target="../media/image34.jpeg"/><Relationship Id="rId3" Type="http://schemas.openxmlformats.org/officeDocument/2006/relationships/image" Target="../media/image28.png"/><Relationship Id="rId7" Type="http://schemas.openxmlformats.org/officeDocument/2006/relationships/image" Target="../media/image31.jpg"/><Relationship Id="rId12" Type="http://schemas.openxmlformats.org/officeDocument/2006/relationships/hyperlink" Target="http://www.google.be/url?sa=i&amp;rct=j&amp;q=&amp;esrc=s&amp;source=images&amp;cd=&amp;cad=rja&amp;uact=8&amp;ved=0CAcQjRxqFQoTCP_ara_EzMgCFYfAcgodx5ELGQ&amp;url=http://www.slideshare.net/oclcr/collaboration-and-crowdsourcing-synergistic-solutions-for-sustainable-virtual-reference-an-analysis-of-critical-incidents&amp;psig=AFQjCNGZ8fBCj7ha8Rq_WXJkKkfh4MXuCA&amp;ust=144527525886606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jpeg"/><Relationship Id="rId5" Type="http://schemas.openxmlformats.org/officeDocument/2006/relationships/image" Target="../media/image23.png"/><Relationship Id="rId10" Type="http://schemas.openxmlformats.org/officeDocument/2006/relationships/hyperlink" Target="http://www.google.be/url?sa=i&amp;rct=j&amp;q=&amp;esrc=s&amp;source=images&amp;cd=&amp;cad=rja&amp;uact=8&amp;ved=0CAcQjRxqFQoTCNuunOLDzMgCFYmlcgodSBwELA&amp;url=http://archive.constantcontact.com/fs032/1101752270897/archive/1111140204700.html&amp;psig=AFQjCNFiZrREFpuT2TSBr2gGZlZsX3JOdQ&amp;ust=1445275177771781" TargetMode="External"/><Relationship Id="rId4" Type="http://schemas.openxmlformats.org/officeDocument/2006/relationships/image" Target="../media/image29.png"/><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hyperlink" Target="http://www.emodnet-bathymetry.eu/" TargetMode="External"/><Relationship Id="rId13" Type="http://schemas.openxmlformats.org/officeDocument/2006/relationships/image" Target="../media/image53.png"/><Relationship Id="rId3" Type="http://schemas.openxmlformats.org/officeDocument/2006/relationships/slideLayout" Target="../slideLayouts/slideLayout2.xml"/><Relationship Id="rId7" Type="http://schemas.openxmlformats.org/officeDocument/2006/relationships/hyperlink" Target="http://www.emodnet-geology.eu/" TargetMode="External"/><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video" Target="../media/media1.mp4"/><Relationship Id="rId16" Type="http://schemas.openxmlformats.org/officeDocument/2006/relationships/image" Target="../media/image54.png"/><Relationship Id="rId1" Type="http://schemas.microsoft.com/office/2007/relationships/media" Target="../media/media1.mp4"/><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5" Type="http://schemas.openxmlformats.org/officeDocument/2006/relationships/hyperlink" Target="http://www.emodnet-physics.eu/" TargetMode="External"/><Relationship Id="rId10" Type="http://schemas.openxmlformats.org/officeDocument/2006/relationships/image" Target="../media/image50.gif"/><Relationship Id="rId4" Type="http://schemas.openxmlformats.org/officeDocument/2006/relationships/notesSlide" Target="../notesSlides/notesSlide13.xml"/><Relationship Id="rId9" Type="http://schemas.openxmlformats.org/officeDocument/2006/relationships/image" Target="../media/image49.JPG"/><Relationship Id="rId14" Type="http://schemas.openxmlformats.org/officeDocument/2006/relationships/hyperlink" Target="http://www.emodnet-biology.eu/"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emodnet-bathymetry.eu/" TargetMode="External"/><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hyperlink" Target="http://www.emodnet-bathymetry.e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emodnet-geology.eu/" TargetMode="External"/><Relationship Id="rId5" Type="http://schemas.openxmlformats.org/officeDocument/2006/relationships/image" Target="../media/image68.png"/><Relationship Id="rId4" Type="http://schemas.openxmlformats.org/officeDocument/2006/relationships/image" Target="../media/image67.tiff"/></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emodnet-seabedhabitats.eu/" TargetMode="Externa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1.jpg"/><Relationship Id="rId7" Type="http://schemas.openxmlformats.org/officeDocument/2006/relationships/image" Target="../media/image73.jpeg"/><Relationship Id="rId12"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image" Target="../media/image77.jpeg"/><Relationship Id="rId5" Type="http://schemas.openxmlformats.org/officeDocument/2006/relationships/hyperlink" Target="http://www.emodnet.eu/video" TargetMode="External"/><Relationship Id="rId10" Type="http://schemas.openxmlformats.org/officeDocument/2006/relationships/image" Target="../media/image76.jpeg"/><Relationship Id="rId4" Type="http://schemas.openxmlformats.org/officeDocument/2006/relationships/image" Target="../media/image28.png"/><Relationship Id="rId9" Type="http://schemas.openxmlformats.org/officeDocument/2006/relationships/image" Target="../media/image75.jpeg"/></Relationships>
</file>

<file path=ppt/slides/_rels/slide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google.be/url?sa=i&amp;rct=j&amp;q=&amp;esrc=s&amp;source=images&amp;cd=&amp;cad=rja&amp;uact=8&amp;ved=0ahUKEwjEtvOgpvvRAhVGHxoKHZ1VAcYQjRwIBw&amp;url=https://www.greenmandesignstudio.com/whats-the-problem/&amp;psig=AFQjCNGejq4hMCWlYd9VPDciGg5xoEVIIQ&amp;ust=1486464480865741" TargetMode="External"/><Relationship Id="rId7" Type="http://schemas.openxmlformats.org/officeDocument/2006/relationships/hyperlink" Target="https://www.google.be/url?sa=i&amp;rct=j&amp;q=&amp;esrc=s&amp;source=images&amp;cd=&amp;cad=rja&amp;uact=8&amp;ved=0ahUKEwiWwIadqPvRAhXIPRoKHdgMCM8QjRwIBw&amp;url=https://www.parkeer24.nl/nieuws/041115/chaotisch-parkeerbeleid-in-venray&amp;psig=AFQjCNEsGOUU3HuIkTNfameiQzY11INrXw&amp;ust=1486465101913257"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hyperlink" Target="https://www.google.be/url?sa=i&amp;rct=j&amp;q=&amp;esrc=s&amp;source=images&amp;cd=&amp;cad=rja&amp;uact=8&amp;ved=0ahUKEwib37-5p_vRAhULXBoKHXgsB7EQjRwIBw&amp;url=https://techbeacon.com/will-android-fragmentation-spoil-its-iot-appeal&amp;psig=AFQjCNGtt1F9dmtQjDD0yf2-vqtFn0dC0A&amp;ust=1486464724973923" TargetMode="External"/><Relationship Id="rId4" Type="http://schemas.openxmlformats.org/officeDocument/2006/relationships/image" Target="../media/image20.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769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ubtitle 2"/>
          <p:cNvSpPr>
            <a:spLocks noGrp="1"/>
          </p:cNvSpPr>
          <p:nvPr>
            <p:ph type="subTitle" idx="1"/>
          </p:nvPr>
        </p:nvSpPr>
        <p:spPr>
          <a:xfrm>
            <a:off x="5735510" y="3021797"/>
            <a:ext cx="3467100" cy="2519193"/>
          </a:xfrm>
        </p:spPr>
        <p:txBody>
          <a:bodyPr>
            <a:normAutofit fontScale="77500" lnSpcReduction="20000"/>
          </a:bodyPr>
          <a:lstStyle/>
          <a:p>
            <a:endParaRPr lang="nl-BE" dirty="0"/>
          </a:p>
          <a:p>
            <a:endParaRPr lang="en-US" dirty="0"/>
          </a:p>
          <a:p>
            <a:r>
              <a:rPr lang="en-US" dirty="0" smtClean="0"/>
              <a:t>EU-China Blue Year Event </a:t>
            </a:r>
          </a:p>
          <a:p>
            <a:r>
              <a:rPr lang="en-US" dirty="0" smtClean="0"/>
              <a:t>1 June, </a:t>
            </a:r>
            <a:r>
              <a:rPr lang="en-US" dirty="0"/>
              <a:t>2017</a:t>
            </a:r>
          </a:p>
          <a:p>
            <a:endParaRPr lang="en-US" sz="1400" dirty="0"/>
          </a:p>
          <a:p>
            <a:r>
              <a:rPr lang="en-US" sz="1400" dirty="0" smtClean="0"/>
              <a:t>secretariat@emodnet.eu</a:t>
            </a:r>
          </a:p>
          <a:p>
            <a:r>
              <a:rPr lang="en-US" sz="1400" dirty="0" smtClean="0">
                <a:solidFill>
                  <a:schemeClr val="tx2"/>
                </a:solidFill>
                <a:hlinkClick r:id="rId4"/>
              </a:rPr>
              <a:t>info@emodnet.eu</a:t>
            </a:r>
            <a:endParaRPr lang="en-US" sz="1400" dirty="0" smtClean="0">
              <a:solidFill>
                <a:schemeClr val="tx2"/>
              </a:solidFill>
            </a:endParaRPr>
          </a:p>
          <a:p>
            <a:endParaRPr lang="en-US" sz="1400" i="1" dirty="0">
              <a:solidFill>
                <a:schemeClr val="tx2"/>
              </a:solidFill>
            </a:endParaRPr>
          </a:p>
        </p:txBody>
      </p:sp>
      <p:sp>
        <p:nvSpPr>
          <p:cNvPr id="2" name="Title 1"/>
          <p:cNvSpPr>
            <a:spLocks noGrp="1"/>
          </p:cNvSpPr>
          <p:nvPr>
            <p:ph type="ctrTitle"/>
          </p:nvPr>
        </p:nvSpPr>
        <p:spPr>
          <a:xfrm>
            <a:off x="2142696" y="171224"/>
            <a:ext cx="4885898" cy="864096"/>
          </a:xfrm>
        </p:spPr>
        <p:txBody>
          <a:bodyPr>
            <a:normAutofit fontScale="90000"/>
          </a:bodyPr>
          <a:lstStyle/>
          <a:p>
            <a:pPr algn="l"/>
            <a:r>
              <a:rPr lang="en-GB" sz="2800" dirty="0"/>
              <a:t>The European Marine Observation and Data Network</a:t>
            </a:r>
            <a:endParaRPr lang="en-US" sz="2800" dirty="0">
              <a:solidFill>
                <a:schemeClr val="tx2"/>
              </a:solidFill>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24435"/>
          <a:stretch/>
        </p:blipFill>
        <p:spPr>
          <a:xfrm>
            <a:off x="6084591" y="1174068"/>
            <a:ext cx="2527146" cy="2038055"/>
          </a:xfrm>
          <a:prstGeom prst="rect">
            <a:avLst/>
          </a:prstGeom>
        </p:spPr>
      </p:pic>
      <p:pic>
        <p:nvPicPr>
          <p:cNvPr id="7" name="Picture 6"/>
          <p:cNvPicPr>
            <a:picLocks noChangeAspect="1"/>
          </p:cNvPicPr>
          <p:nvPr/>
        </p:nvPicPr>
        <p:blipFill rotWithShape="1">
          <a:blip r:embed="rId6"/>
          <a:srcRect l="44921"/>
          <a:stretch/>
        </p:blipFill>
        <p:spPr>
          <a:xfrm>
            <a:off x="7578244" y="5540990"/>
            <a:ext cx="1472237" cy="1112295"/>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9584" r="19187" b="50000"/>
          <a:stretch/>
        </p:blipFill>
        <p:spPr>
          <a:xfrm>
            <a:off x="5762014" y="5540990"/>
            <a:ext cx="1683598" cy="1112295"/>
          </a:xfrm>
          <a:prstGeom prst="rect">
            <a:avLst/>
          </a:prstGeom>
        </p:spPr>
      </p:pic>
    </p:spTree>
    <p:extLst>
      <p:ext uri="{BB962C8B-B14F-4D97-AF65-F5344CB8AC3E}">
        <p14:creationId xmlns:p14="http://schemas.microsoft.com/office/powerpoint/2010/main" val="424694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235728" y="1299162"/>
            <a:ext cx="8683349" cy="4525963"/>
          </a:xfrm>
        </p:spPr>
        <p:txBody>
          <a:bodyPr/>
          <a:lstStyle/>
          <a:p>
            <a:pPr marL="0" indent="0">
              <a:spcBef>
                <a:spcPts val="0"/>
              </a:spcBef>
              <a:buNone/>
              <a:tabLst>
                <a:tab pos="341313" algn="l"/>
              </a:tabLst>
            </a:pPr>
            <a:r>
              <a:rPr lang="en-GB" b="1" dirty="0" smtClean="0">
                <a:solidFill>
                  <a:srgbClr val="C00000"/>
                </a:solidFill>
              </a:rPr>
              <a:t>Benefits for data users</a:t>
            </a:r>
            <a:endParaRPr lang="en-GB" b="1" dirty="0">
              <a:solidFill>
                <a:srgbClr val="C00000"/>
              </a:solidFill>
            </a:endParaRPr>
          </a:p>
          <a:p>
            <a:pPr>
              <a:spcBef>
                <a:spcPts val="0"/>
              </a:spcBef>
              <a:tabLst>
                <a:tab pos="341313" algn="l"/>
              </a:tabLst>
            </a:pPr>
            <a:r>
              <a:rPr lang="en-GB" sz="2400" dirty="0" smtClean="0">
                <a:solidFill>
                  <a:schemeClr val="tx2"/>
                </a:solidFill>
              </a:rPr>
              <a:t>Reduced </a:t>
            </a:r>
            <a:r>
              <a:rPr lang="en-GB" sz="2400" dirty="0">
                <a:solidFill>
                  <a:schemeClr val="tx2"/>
                </a:solidFill>
              </a:rPr>
              <a:t>costs for offshore </a:t>
            </a:r>
            <a:r>
              <a:rPr lang="en-GB" sz="2400" dirty="0" smtClean="0">
                <a:solidFill>
                  <a:schemeClr val="tx2"/>
                </a:solidFill>
              </a:rPr>
              <a:t>activities</a:t>
            </a:r>
          </a:p>
          <a:p>
            <a:pPr lvl="1">
              <a:spcBef>
                <a:spcPts val="0"/>
              </a:spcBef>
              <a:tabLst>
                <a:tab pos="341313" algn="l"/>
              </a:tabLst>
            </a:pPr>
            <a:r>
              <a:rPr lang="en-GB" sz="2000" dirty="0" smtClean="0">
                <a:solidFill>
                  <a:schemeClr val="tx2"/>
                </a:solidFill>
              </a:rPr>
              <a:t>no </a:t>
            </a:r>
            <a:r>
              <a:rPr lang="en-GB" sz="2000" dirty="0">
                <a:solidFill>
                  <a:schemeClr val="tx2"/>
                </a:solidFill>
              </a:rPr>
              <a:t>need to repeat measurement that made by </a:t>
            </a:r>
            <a:r>
              <a:rPr lang="en-GB" sz="2000" dirty="0" smtClean="0">
                <a:solidFill>
                  <a:schemeClr val="tx2"/>
                </a:solidFill>
              </a:rPr>
              <a:t>others</a:t>
            </a:r>
          </a:p>
          <a:p>
            <a:pPr lvl="1">
              <a:spcBef>
                <a:spcPts val="0"/>
              </a:spcBef>
              <a:tabLst>
                <a:tab pos="341313" algn="l"/>
              </a:tabLst>
            </a:pPr>
            <a:r>
              <a:rPr lang="en-GB" sz="2000" dirty="0" smtClean="0">
                <a:solidFill>
                  <a:schemeClr val="tx2"/>
                </a:solidFill>
              </a:rPr>
              <a:t>costs </a:t>
            </a:r>
            <a:r>
              <a:rPr lang="en-GB" sz="2000" dirty="0">
                <a:solidFill>
                  <a:schemeClr val="tx2"/>
                </a:solidFill>
              </a:rPr>
              <a:t>less to assemble data from different </a:t>
            </a:r>
            <a:r>
              <a:rPr lang="en-GB" sz="2000" dirty="0" smtClean="0">
                <a:solidFill>
                  <a:schemeClr val="tx2"/>
                </a:solidFill>
              </a:rPr>
              <a:t>sources</a:t>
            </a:r>
          </a:p>
          <a:p>
            <a:pPr>
              <a:spcBef>
                <a:spcPts val="0"/>
              </a:spcBef>
              <a:tabLst>
                <a:tab pos="341313" algn="l"/>
              </a:tabLst>
            </a:pPr>
            <a:r>
              <a:rPr lang="en-GB" sz="2400" dirty="0" smtClean="0">
                <a:solidFill>
                  <a:schemeClr val="tx2"/>
                </a:solidFill>
              </a:rPr>
              <a:t>Stimulation </a:t>
            </a:r>
            <a:r>
              <a:rPr lang="en-GB" sz="2400" dirty="0">
                <a:solidFill>
                  <a:schemeClr val="tx2"/>
                </a:solidFill>
              </a:rPr>
              <a:t>of innovation and </a:t>
            </a:r>
            <a:r>
              <a:rPr lang="en-GB" sz="2400" dirty="0" smtClean="0">
                <a:solidFill>
                  <a:schemeClr val="tx2"/>
                </a:solidFill>
              </a:rPr>
              <a:t>competition</a:t>
            </a:r>
          </a:p>
          <a:p>
            <a:pPr>
              <a:spcBef>
                <a:spcPts val="0"/>
              </a:spcBef>
              <a:tabLst>
                <a:tab pos="341313" algn="l"/>
              </a:tabLst>
            </a:pPr>
            <a:r>
              <a:rPr lang="en-GB" sz="2400" dirty="0" smtClean="0">
                <a:solidFill>
                  <a:schemeClr val="tx2"/>
                </a:solidFill>
              </a:rPr>
              <a:t>Reduced </a:t>
            </a:r>
            <a:r>
              <a:rPr lang="en-GB" sz="2400" dirty="0">
                <a:solidFill>
                  <a:schemeClr val="tx2"/>
                </a:solidFill>
              </a:rPr>
              <a:t>uncertainty in </a:t>
            </a:r>
            <a:r>
              <a:rPr lang="en-GB" sz="2400" dirty="0" smtClean="0">
                <a:solidFill>
                  <a:schemeClr val="tx2"/>
                </a:solidFill>
              </a:rPr>
              <a:t>knowledge</a:t>
            </a:r>
          </a:p>
          <a:p>
            <a:pPr>
              <a:spcBef>
                <a:spcPts val="0"/>
              </a:spcBef>
              <a:tabLst>
                <a:tab pos="341313" algn="l"/>
              </a:tabLst>
            </a:pPr>
            <a:r>
              <a:rPr lang="en-GB" sz="2400" dirty="0" smtClean="0">
                <a:solidFill>
                  <a:schemeClr val="tx2"/>
                </a:solidFill>
              </a:rPr>
              <a:t>Better policies &amp; management </a:t>
            </a:r>
            <a:endParaRPr lang="en-GB" sz="2400" dirty="0">
              <a:solidFill>
                <a:schemeClr val="tx2"/>
              </a:solidFill>
            </a:endParaRPr>
          </a:p>
          <a:p>
            <a:pPr marL="0" indent="0">
              <a:spcBef>
                <a:spcPts val="0"/>
              </a:spcBef>
              <a:buNone/>
              <a:tabLst>
                <a:tab pos="341313" algn="l"/>
              </a:tabLst>
            </a:pPr>
            <a:endParaRPr lang="en-GB" sz="2000" dirty="0" smtClean="0"/>
          </a:p>
          <a:p>
            <a:pPr marL="0" indent="0">
              <a:spcBef>
                <a:spcPts val="0"/>
              </a:spcBef>
              <a:buNone/>
              <a:tabLst>
                <a:tab pos="341313" algn="l"/>
              </a:tabLst>
            </a:pPr>
            <a:endParaRPr lang="en-GB" sz="1400" dirty="0" smtClean="0"/>
          </a:p>
          <a:p>
            <a:pPr marL="0" indent="0">
              <a:spcBef>
                <a:spcPts val="0"/>
              </a:spcBef>
              <a:buNone/>
              <a:tabLst>
                <a:tab pos="341313" algn="l"/>
              </a:tabLst>
            </a:pPr>
            <a:r>
              <a:rPr lang="en-GB" b="1" dirty="0" smtClean="0">
                <a:solidFill>
                  <a:srgbClr val="C00000"/>
                </a:solidFill>
              </a:rPr>
              <a:t>Benefits for data providers</a:t>
            </a:r>
            <a:endParaRPr lang="en-GB" b="1" dirty="0">
              <a:solidFill>
                <a:srgbClr val="C00000"/>
              </a:solidFill>
            </a:endParaRPr>
          </a:p>
          <a:p>
            <a:pPr>
              <a:spcBef>
                <a:spcPts val="0"/>
              </a:spcBef>
              <a:tabLst>
                <a:tab pos="341313" algn="l"/>
              </a:tabLst>
            </a:pPr>
            <a:r>
              <a:rPr lang="en-GB" sz="2400" dirty="0" smtClean="0">
                <a:solidFill>
                  <a:schemeClr val="tx2"/>
                </a:solidFill>
              </a:rPr>
              <a:t>Increase number/kinds </a:t>
            </a:r>
            <a:r>
              <a:rPr lang="en-GB" sz="2400" dirty="0">
                <a:solidFill>
                  <a:schemeClr val="tx2"/>
                </a:solidFill>
              </a:rPr>
              <a:t>of </a:t>
            </a:r>
            <a:r>
              <a:rPr lang="en-GB" sz="2400" dirty="0" smtClean="0">
                <a:solidFill>
                  <a:schemeClr val="tx2"/>
                </a:solidFill>
              </a:rPr>
              <a:t>users - help justify investments</a:t>
            </a:r>
            <a:endParaRPr lang="en-GB" sz="2400" dirty="0">
              <a:solidFill>
                <a:schemeClr val="tx2"/>
              </a:solidFill>
            </a:endParaRPr>
          </a:p>
          <a:p>
            <a:pPr>
              <a:spcBef>
                <a:spcPts val="0"/>
              </a:spcBef>
              <a:tabLst>
                <a:tab pos="341313" algn="l"/>
              </a:tabLst>
            </a:pPr>
            <a:r>
              <a:rPr lang="en-GB" sz="2400" dirty="0" smtClean="0">
                <a:solidFill>
                  <a:schemeClr val="tx2"/>
                </a:solidFill>
              </a:rPr>
              <a:t>Contribute to data products - increase visibility </a:t>
            </a:r>
            <a:endParaRPr lang="en-GB" sz="2400" dirty="0">
              <a:solidFill>
                <a:schemeClr val="tx2"/>
              </a:solidFill>
            </a:endParaRPr>
          </a:p>
          <a:p>
            <a:pPr>
              <a:spcBef>
                <a:spcPts val="0"/>
              </a:spcBef>
              <a:tabLst>
                <a:tab pos="341313" algn="l"/>
              </a:tabLst>
            </a:pPr>
            <a:r>
              <a:rPr lang="en-GB" sz="2400" dirty="0" smtClean="0">
                <a:solidFill>
                  <a:schemeClr val="tx2"/>
                </a:solidFill>
              </a:rPr>
              <a:t>Make better </a:t>
            </a:r>
            <a:r>
              <a:rPr lang="en-GB" sz="2400" dirty="0">
                <a:solidFill>
                  <a:schemeClr val="tx2"/>
                </a:solidFill>
              </a:rPr>
              <a:t>use of own data via access to </a:t>
            </a:r>
            <a:r>
              <a:rPr lang="en-GB" sz="2400" dirty="0" smtClean="0">
                <a:solidFill>
                  <a:schemeClr val="tx2"/>
                </a:solidFill>
              </a:rPr>
              <a:t>others’ data</a:t>
            </a:r>
          </a:p>
          <a:p>
            <a:pPr>
              <a:spcBef>
                <a:spcPts val="0"/>
              </a:spcBef>
              <a:tabLst>
                <a:tab pos="341313" algn="l"/>
              </a:tabLst>
            </a:pPr>
            <a:r>
              <a:rPr lang="en-GB" sz="2400" dirty="0" smtClean="0">
                <a:solidFill>
                  <a:schemeClr val="tx2"/>
                </a:solidFill>
              </a:rPr>
              <a:t>May help data providers comply with their obligations</a:t>
            </a:r>
            <a:endParaRPr lang="en-GB" sz="2400" dirty="0">
              <a:solidFill>
                <a:schemeClr val="tx2"/>
              </a:solidFill>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9320" y="3603419"/>
            <a:ext cx="907169" cy="989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1744" y="5132676"/>
            <a:ext cx="837676" cy="83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Espace réservé du contenu 3" descr="2008-01-countri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92879" y="3603419"/>
            <a:ext cx="1574056" cy="100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3325" y="3638056"/>
            <a:ext cx="907590" cy="955080"/>
          </a:xfrm>
          <a:prstGeom prst="rect">
            <a:avLst/>
          </a:prstGeom>
        </p:spPr>
      </p:pic>
      <p:pic>
        <p:nvPicPr>
          <p:cNvPr id="1028" name="Picture 4" descr="http://www.followthatfireengine.com/news/wp-content/uploads/2010/03/shipping5.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93325" y="2703513"/>
            <a:ext cx="896095" cy="72548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ih.constantcontact.com/fs032/1101752270897/img/37.jpg?a=1111140204700">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93325" y="2063005"/>
            <a:ext cx="873051" cy="58097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regmedia.co.uk/2014/03/07/woman_computer_happy_shutterstock.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6227" y="2522067"/>
            <a:ext cx="1186366" cy="935977"/>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4"/>
          <p:cNvSpPr txBox="1">
            <a:spLocks/>
          </p:cNvSpPr>
          <p:nvPr/>
        </p:nvSpPr>
        <p:spPr>
          <a:xfrm>
            <a:off x="3566161" y="86858"/>
            <a:ext cx="5577840" cy="936625"/>
          </a:xfrm>
          <a:prstGeom prst="rect">
            <a:avLst/>
          </a:prstGeom>
        </p:spPr>
        <p:txBody>
          <a:bodyPr/>
          <a:lstStyle>
            <a:lvl1pPr algn="ctr" defTabSz="457200" rtl="0" eaLnBrk="1" latinLnBrk="0" hangingPunct="1">
              <a:spcBef>
                <a:spcPct val="0"/>
              </a:spcBef>
              <a:buNone/>
              <a:defRPr sz="4400" b="1" i="0" kern="1200">
                <a:solidFill>
                  <a:srgbClr val="1B4EA1"/>
                </a:solidFill>
                <a:latin typeface="Helvetica"/>
                <a:ea typeface="+mj-ea"/>
                <a:cs typeface="Helvetica"/>
              </a:defRPr>
            </a:lvl1pPr>
          </a:lstStyle>
          <a:p>
            <a:r>
              <a:rPr lang="nl-BE" dirty="0" err="1" smtClean="0">
                <a:solidFill>
                  <a:schemeClr val="bg1"/>
                </a:solidFill>
                <a:latin typeface="+mn-lt"/>
              </a:rPr>
              <a:t>Why</a:t>
            </a:r>
            <a:r>
              <a:rPr lang="nl-BE" dirty="0" smtClean="0">
                <a:solidFill>
                  <a:schemeClr val="bg1"/>
                </a:solidFill>
                <a:latin typeface="+mn-lt"/>
              </a:rPr>
              <a:t> is </a:t>
            </a:r>
            <a:r>
              <a:rPr lang="nl-BE" dirty="0" err="1" smtClean="0">
                <a:solidFill>
                  <a:schemeClr val="bg1"/>
                </a:solidFill>
                <a:latin typeface="+mn-lt"/>
              </a:rPr>
              <a:t>this</a:t>
            </a:r>
            <a:r>
              <a:rPr lang="nl-BE" dirty="0" smtClean="0">
                <a:solidFill>
                  <a:schemeClr val="bg1"/>
                </a:solidFill>
                <a:latin typeface="+mn-lt"/>
              </a:rPr>
              <a:t> important?</a:t>
            </a:r>
            <a:endParaRPr lang="en-GB" altLang="nl-BE" dirty="0" smtClean="0">
              <a:solidFill>
                <a:schemeClr val="bg1"/>
              </a:solidFill>
              <a:latin typeface="+mn-lt"/>
            </a:endParaRPr>
          </a:p>
        </p:txBody>
      </p:sp>
    </p:spTree>
    <p:extLst>
      <p:ext uri="{BB962C8B-B14F-4D97-AF65-F5344CB8AC3E}">
        <p14:creationId xmlns:p14="http://schemas.microsoft.com/office/powerpoint/2010/main" val="67142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33" name="Straight Arrow Connector 232"/>
          <p:cNvCxnSpPr>
            <a:stCxn id="136" idx="0"/>
          </p:cNvCxnSpPr>
          <p:nvPr/>
        </p:nvCxnSpPr>
        <p:spPr>
          <a:xfrm flipV="1">
            <a:off x="1555772" y="5306266"/>
            <a:ext cx="1144402" cy="1162878"/>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51" name="Elbow Connector 50"/>
          <p:cNvCxnSpPr/>
          <p:nvPr/>
        </p:nvCxnSpPr>
        <p:spPr>
          <a:xfrm rot="16200000" flipH="1">
            <a:off x="5539280" y="2486541"/>
            <a:ext cx="4529523" cy="2366759"/>
          </a:xfrm>
          <a:prstGeom prst="bentConnector3">
            <a:avLst>
              <a:gd name="adj1" fmla="val 7325"/>
            </a:avLst>
          </a:prstGeom>
          <a:ln>
            <a:tailEnd type="triangle"/>
          </a:ln>
        </p:spPr>
        <p:style>
          <a:lnRef idx="2">
            <a:schemeClr val="accent1"/>
          </a:lnRef>
          <a:fillRef idx="0">
            <a:schemeClr val="accent1"/>
          </a:fillRef>
          <a:effectRef idx="1">
            <a:schemeClr val="accent1"/>
          </a:effectRef>
          <a:fontRef idx="minor">
            <a:schemeClr val="tx1"/>
          </a:fontRef>
        </p:style>
      </p:cxn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186" y="6096312"/>
            <a:ext cx="533607" cy="50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0777" y="6037319"/>
            <a:ext cx="3276364" cy="307777"/>
          </a:xfrm>
          <a:prstGeom prst="rect">
            <a:avLst/>
          </a:prstGeom>
          <a:noFill/>
        </p:spPr>
        <p:txBody>
          <a:bodyPr wrap="square" rtlCol="0">
            <a:spAutoFit/>
          </a:bodyPr>
          <a:lstStyle/>
          <a:p>
            <a:pPr eaLnBrk="0" hangingPunct="0"/>
            <a:r>
              <a:rPr lang="en-GB" sz="1400" b="1" dirty="0">
                <a:solidFill>
                  <a:srgbClr val="000000"/>
                </a:solidFill>
                <a:latin typeface="Cambria" panose="02040503050406030204" pitchFamily="18" charset="0"/>
                <a:cs typeface="Arial" pitchFamily="34" charset="0"/>
              </a:rPr>
              <a:t>D</a:t>
            </a:r>
            <a:r>
              <a:rPr lang="en-GB" sz="1400" b="1" dirty="0" smtClean="0">
                <a:solidFill>
                  <a:srgbClr val="000000"/>
                </a:solidFill>
                <a:latin typeface="Cambria" panose="02040503050406030204" pitchFamily="18" charset="0"/>
                <a:cs typeface="Arial" pitchFamily="34" charset="0"/>
              </a:rPr>
              <a:t>ata repositories in Member States</a:t>
            </a:r>
            <a:endParaRPr lang="en-GB" sz="1400" b="1" dirty="0">
              <a:solidFill>
                <a:srgbClr val="000000"/>
              </a:solidFill>
              <a:latin typeface="Cambria" panose="02040503050406030204" pitchFamily="18" charset="0"/>
              <a:cs typeface="Arial" pitchFamily="34" charset="0"/>
            </a:endParaRPr>
          </a:p>
        </p:txBody>
      </p:sp>
      <p:sp>
        <p:nvSpPr>
          <p:cNvPr id="11" name="TextBox 10"/>
          <p:cNvSpPr txBox="1"/>
          <p:nvPr/>
        </p:nvSpPr>
        <p:spPr>
          <a:xfrm>
            <a:off x="38100" y="4031070"/>
            <a:ext cx="7275191" cy="307777"/>
          </a:xfrm>
          <a:prstGeom prst="rect">
            <a:avLst/>
          </a:prstGeom>
          <a:noFill/>
        </p:spPr>
        <p:txBody>
          <a:bodyPr wrap="square" rtlCol="0">
            <a:spAutoFit/>
          </a:bodyPr>
          <a:lstStyle/>
          <a:p>
            <a:pPr eaLnBrk="0" hangingPunct="0"/>
            <a:r>
              <a:rPr lang="en-GB" sz="1400" b="1" dirty="0" smtClean="0">
                <a:solidFill>
                  <a:srgbClr val="333399">
                    <a:lumMod val="75000"/>
                  </a:srgbClr>
                </a:solidFill>
                <a:latin typeface="Cambria" panose="02040503050406030204" pitchFamily="18" charset="0"/>
                <a:cs typeface="Arial" pitchFamily="34" charset="0"/>
              </a:rPr>
              <a:t>EMODnet THEMATIC GROUPS provide access to data and create data products </a:t>
            </a:r>
            <a:endParaRPr lang="en-GB" sz="1400" b="1" dirty="0">
              <a:solidFill>
                <a:srgbClr val="333399">
                  <a:lumMod val="75000"/>
                </a:srgbClr>
              </a:solidFill>
              <a:latin typeface="Cambria" panose="02040503050406030204" pitchFamily="18" charset="0"/>
              <a:cs typeface="Arial" pitchFamily="34" charset="0"/>
            </a:endParaRPr>
          </a:p>
        </p:txBody>
      </p:sp>
      <p:sp>
        <p:nvSpPr>
          <p:cNvPr id="20" name="Rectangle 19"/>
          <p:cNvSpPr/>
          <p:nvPr/>
        </p:nvSpPr>
        <p:spPr>
          <a:xfrm>
            <a:off x="4188743" y="3092485"/>
            <a:ext cx="3802103" cy="548528"/>
          </a:xfrm>
          <a:prstGeom prst="rect">
            <a:avLst/>
          </a:prstGeom>
          <a:solidFill>
            <a:schemeClr val="tx2"/>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dirty="0">
                <a:solidFill>
                  <a:schemeClr val="bg1"/>
                </a:solidFill>
              </a:rPr>
              <a:t>C</a:t>
            </a:r>
            <a:r>
              <a:rPr lang="en-GB" sz="1800" dirty="0" smtClean="0">
                <a:solidFill>
                  <a:schemeClr val="bg1"/>
                </a:solidFill>
              </a:rPr>
              <a:t>entral </a:t>
            </a:r>
            <a:r>
              <a:rPr lang="en-GB" dirty="0">
                <a:solidFill>
                  <a:schemeClr val="bg1"/>
                </a:solidFill>
              </a:rPr>
              <a:t>P</a:t>
            </a:r>
            <a:r>
              <a:rPr lang="en-GB" sz="1800" dirty="0" smtClean="0">
                <a:solidFill>
                  <a:schemeClr val="bg1"/>
                </a:solidFill>
              </a:rPr>
              <a:t>ortal www.EMODnet.eu </a:t>
            </a:r>
            <a:endParaRPr lang="en-GB" sz="1800" dirty="0">
              <a:solidFill>
                <a:schemeClr val="bg1"/>
              </a:solidFill>
            </a:endParaRPr>
          </a:p>
        </p:txBody>
      </p:sp>
      <p:sp>
        <p:nvSpPr>
          <p:cNvPr id="23" name="Rectangle 22"/>
          <p:cNvSpPr/>
          <p:nvPr/>
        </p:nvSpPr>
        <p:spPr>
          <a:xfrm>
            <a:off x="3963266" y="2312516"/>
            <a:ext cx="1872067" cy="465895"/>
          </a:xfrm>
          <a:prstGeom prst="rect">
            <a:avLst/>
          </a:prstGeom>
          <a:solidFill>
            <a:srgbClr val="00B050"/>
          </a:solidFill>
          <a:ln>
            <a:solidFill>
              <a:srgbClr val="133176"/>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800" i="1" dirty="0">
                <a:solidFill>
                  <a:srgbClr val="FFFFFF"/>
                </a:solidFill>
              </a:rPr>
              <a:t>s</a:t>
            </a:r>
            <a:r>
              <a:rPr lang="en-GB" sz="1800" i="1" dirty="0" smtClean="0">
                <a:solidFill>
                  <a:srgbClr val="FFFFFF"/>
                </a:solidFill>
              </a:rPr>
              <a:t>ervice providers</a:t>
            </a:r>
            <a:endParaRPr lang="en-GB" sz="1800" i="1" dirty="0">
              <a:solidFill>
                <a:srgbClr val="FFFFFF"/>
              </a:solidFill>
            </a:endParaRPr>
          </a:p>
        </p:txBody>
      </p:sp>
      <p:sp>
        <p:nvSpPr>
          <p:cNvPr id="24" name="TextBox 23"/>
          <p:cNvSpPr txBox="1"/>
          <p:nvPr/>
        </p:nvSpPr>
        <p:spPr>
          <a:xfrm>
            <a:off x="5811086" y="2416561"/>
            <a:ext cx="2770842" cy="307777"/>
          </a:xfrm>
          <a:prstGeom prst="rect">
            <a:avLst/>
          </a:prstGeom>
          <a:noFill/>
        </p:spPr>
        <p:txBody>
          <a:bodyPr wrap="square" rtlCol="0">
            <a:spAutoFit/>
          </a:bodyPr>
          <a:lstStyle/>
          <a:p>
            <a:pPr eaLnBrk="0" hangingPunct="0"/>
            <a:r>
              <a:rPr lang="en-GB" sz="1400" b="1" dirty="0">
                <a:solidFill>
                  <a:srgbClr val="00B050"/>
                </a:solidFill>
                <a:latin typeface="Cambria" panose="02040503050406030204" pitchFamily="18" charset="0"/>
                <a:cs typeface="Arial" pitchFamily="34" charset="0"/>
              </a:rPr>
              <a:t>s</a:t>
            </a:r>
            <a:r>
              <a:rPr lang="en-GB" sz="1400" b="1" dirty="0" smtClean="0">
                <a:solidFill>
                  <a:srgbClr val="00B050"/>
                </a:solidFill>
                <a:latin typeface="Cambria" panose="02040503050406030204" pitchFamily="18" charset="0"/>
                <a:cs typeface="Arial" pitchFamily="34" charset="0"/>
              </a:rPr>
              <a:t>ervices to customers</a:t>
            </a:r>
            <a:endParaRPr lang="en-GB" sz="1400" b="1" dirty="0">
              <a:solidFill>
                <a:srgbClr val="00B050"/>
              </a:solidFill>
              <a:latin typeface="Cambria" panose="02040503050406030204" pitchFamily="18" charset="0"/>
              <a:cs typeface="Arial" pitchFamily="34" charset="0"/>
            </a:endParaRPr>
          </a:p>
        </p:txBody>
      </p:sp>
      <p:pic>
        <p:nvPicPr>
          <p:cNvPr id="26" name="Picture 7" descr="http://blog.inceptsaves.com/files/2010/12/woman_at_computer_round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2089" y="1287398"/>
            <a:ext cx="1114988" cy="97930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210863" y="1421815"/>
            <a:ext cx="816617" cy="307777"/>
          </a:xfrm>
          <a:prstGeom prst="rect">
            <a:avLst/>
          </a:prstGeom>
          <a:noFill/>
        </p:spPr>
        <p:txBody>
          <a:bodyPr wrap="square" rtlCol="0">
            <a:spAutoFit/>
          </a:bodyPr>
          <a:lstStyle/>
          <a:p>
            <a:pPr eaLnBrk="0" hangingPunct="0"/>
            <a:r>
              <a:rPr lang="en-GB" sz="1400" b="1" dirty="0" smtClean="0">
                <a:solidFill>
                  <a:srgbClr val="00B050"/>
                </a:solidFill>
                <a:latin typeface="Cambria" panose="02040503050406030204" pitchFamily="18" charset="0"/>
                <a:cs typeface="Arial" pitchFamily="34" charset="0"/>
              </a:rPr>
              <a:t>users</a:t>
            </a:r>
            <a:endParaRPr lang="en-GB" sz="1400" b="1" dirty="0">
              <a:solidFill>
                <a:srgbClr val="00B050"/>
              </a:solidFill>
              <a:latin typeface="Cambria" panose="02040503050406030204" pitchFamily="18" charset="0"/>
              <a:cs typeface="Arial" pitchFamily="34" charset="0"/>
            </a:endParaRPr>
          </a:p>
        </p:txBody>
      </p:sp>
      <p:grpSp>
        <p:nvGrpSpPr>
          <p:cNvPr id="28" name="Group 27"/>
          <p:cNvGrpSpPr/>
          <p:nvPr/>
        </p:nvGrpSpPr>
        <p:grpSpPr>
          <a:xfrm>
            <a:off x="38100" y="4342062"/>
            <a:ext cx="9029995" cy="648072"/>
            <a:chOff x="179512" y="2875948"/>
            <a:chExt cx="8208912" cy="648072"/>
          </a:xfrm>
        </p:grpSpPr>
        <p:sp>
          <p:nvSpPr>
            <p:cNvPr id="29" name="Rectangle 28"/>
            <p:cNvSpPr/>
            <p:nvPr/>
          </p:nvSpPr>
          <p:spPr>
            <a:xfrm>
              <a:off x="179512"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Bathymetry</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0" name="Rectangle 29"/>
            <p:cNvSpPr/>
            <p:nvPr/>
          </p:nvSpPr>
          <p:spPr>
            <a:xfrm>
              <a:off x="1367644"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Chemistry</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1" name="Rectangle 30"/>
            <p:cNvSpPr/>
            <p:nvPr/>
          </p:nvSpPr>
          <p:spPr>
            <a:xfrm>
              <a:off x="2555776"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Habitats</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Rectangle 31"/>
            <p:cNvSpPr/>
            <p:nvPr/>
          </p:nvSpPr>
          <p:spPr>
            <a:xfrm>
              <a:off x="3743908"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Physics</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Rectangle 32"/>
            <p:cNvSpPr/>
            <p:nvPr/>
          </p:nvSpPr>
          <p:spPr>
            <a:xfrm>
              <a:off x="4932040"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Geology</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4" name="Rectangle 33"/>
            <p:cNvSpPr/>
            <p:nvPr/>
          </p:nvSpPr>
          <p:spPr>
            <a:xfrm>
              <a:off x="6120172"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Biology</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35" name="Rectangle 34"/>
            <p:cNvSpPr/>
            <p:nvPr/>
          </p:nvSpPr>
          <p:spPr>
            <a:xfrm>
              <a:off x="7308304" y="2875948"/>
              <a:ext cx="1080120" cy="648072"/>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200" dirty="0" smtClean="0">
                  <a:solidFill>
                    <a:srgbClr val="FFFFFF"/>
                  </a:solidFill>
                  <a:latin typeface="Verdana" panose="020B0604030504040204" pitchFamily="34" charset="0"/>
                  <a:ea typeface="Verdana" panose="020B0604030504040204" pitchFamily="34" charset="0"/>
                  <a:cs typeface="Verdana" panose="020B0604030504040204" pitchFamily="34" charset="0"/>
                </a:rPr>
                <a:t>Human activity</a:t>
              </a:r>
              <a:endParaRPr lang="en-GB" sz="120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37" name="TextBox 36"/>
          <p:cNvSpPr txBox="1"/>
          <p:nvPr/>
        </p:nvSpPr>
        <p:spPr>
          <a:xfrm>
            <a:off x="5212972" y="1242875"/>
            <a:ext cx="3310009" cy="923330"/>
          </a:xfrm>
          <a:prstGeom prst="rect">
            <a:avLst/>
          </a:prstGeom>
          <a:solidFill>
            <a:schemeClr val="bg1"/>
          </a:solidFill>
          <a:ln>
            <a:solidFill>
              <a:srgbClr val="133176"/>
            </a:solidFill>
            <a:prstDash val="dash"/>
          </a:ln>
        </p:spPr>
        <p:txBody>
          <a:bodyPr wrap="none" rtlCol="0">
            <a:spAutoFit/>
          </a:bodyPr>
          <a:lstStyle/>
          <a:p>
            <a:r>
              <a:rPr lang="en-GB" dirty="0" smtClean="0"/>
              <a:t>Are </a:t>
            </a:r>
            <a:r>
              <a:rPr lang="en-GB" dirty="0"/>
              <a:t>data fit for use? </a:t>
            </a:r>
            <a:endParaRPr lang="en-GB" dirty="0" smtClean="0"/>
          </a:p>
          <a:p>
            <a:r>
              <a:rPr lang="en-GB" b="1" dirty="0" smtClean="0">
                <a:solidFill>
                  <a:schemeClr val="tx2"/>
                </a:solidFill>
              </a:rPr>
              <a:t>EMODnet Sea-Basin Checkpoints</a:t>
            </a:r>
          </a:p>
          <a:p>
            <a:r>
              <a:rPr lang="en-GB" b="1" dirty="0" smtClean="0"/>
              <a:t>As surrogate users</a:t>
            </a:r>
            <a:endParaRPr lang="en-GB" b="1" dirty="0"/>
          </a:p>
        </p:txBody>
      </p:sp>
      <p:cxnSp>
        <p:nvCxnSpPr>
          <p:cNvPr id="39" name="Straight Arrow Connector 38"/>
          <p:cNvCxnSpPr/>
          <p:nvPr/>
        </p:nvCxnSpPr>
        <p:spPr>
          <a:xfrm>
            <a:off x="8144268" y="2175540"/>
            <a:ext cx="0" cy="1771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2" name="Elbow Connector 61"/>
          <p:cNvCxnSpPr/>
          <p:nvPr/>
        </p:nvCxnSpPr>
        <p:spPr>
          <a:xfrm rot="5400000">
            <a:off x="-276250" y="1892496"/>
            <a:ext cx="2487159" cy="1575232"/>
          </a:xfrm>
          <a:prstGeom prst="bentConnector3">
            <a:avLst>
              <a:gd name="adj1" fmla="val -410"/>
            </a:avLst>
          </a:prstGeom>
          <a:ln>
            <a:tailEnd type="triangle"/>
          </a:ln>
        </p:spPr>
        <p:style>
          <a:lnRef idx="2">
            <a:schemeClr val="accent1"/>
          </a:lnRef>
          <a:fillRef idx="0">
            <a:schemeClr val="accent1"/>
          </a:fillRef>
          <a:effectRef idx="1">
            <a:schemeClr val="accent1"/>
          </a:effectRef>
          <a:fontRef idx="minor">
            <a:schemeClr val="tx1"/>
          </a:fontRef>
        </p:style>
      </p:cxnSp>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152" y="6033355"/>
            <a:ext cx="607425" cy="575536"/>
          </a:xfrm>
          <a:prstGeom prst="rect">
            <a:avLst/>
          </a:prstGeom>
        </p:spPr>
      </p:pic>
      <p:pic>
        <p:nvPicPr>
          <p:cNvPr id="73" name="Picture 7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7233" y="6019897"/>
            <a:ext cx="475121" cy="583865"/>
          </a:xfrm>
          <a:prstGeom prst="rect">
            <a:avLst/>
          </a:prstGeom>
        </p:spPr>
      </p:pic>
      <p:pic>
        <p:nvPicPr>
          <p:cNvPr id="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150" y="6101227"/>
            <a:ext cx="533607" cy="50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2302" y="6059745"/>
            <a:ext cx="607425" cy="575536"/>
          </a:xfrm>
          <a:prstGeom prst="rect">
            <a:avLst/>
          </a:prstGeom>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421" y="6011283"/>
            <a:ext cx="475121" cy="583865"/>
          </a:xfrm>
          <a:prstGeom prst="rect">
            <a:avLst/>
          </a:prstGeom>
        </p:spPr>
      </p:pic>
      <p:sp>
        <p:nvSpPr>
          <p:cNvPr id="6" name="Rectangle 5"/>
          <p:cNvSpPr/>
          <p:nvPr/>
        </p:nvSpPr>
        <p:spPr>
          <a:xfrm>
            <a:off x="12700" y="3937203"/>
            <a:ext cx="9055395" cy="136906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a:p>
        </p:txBody>
      </p:sp>
      <p:pic>
        <p:nvPicPr>
          <p:cNvPr id="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539" y="6110654"/>
            <a:ext cx="533607" cy="50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983" y="6059745"/>
            <a:ext cx="607425" cy="575536"/>
          </a:xfrm>
          <a:prstGeom prst="rect">
            <a:avLst/>
          </a:prstGeom>
        </p:spPr>
      </p:pic>
      <p:pic>
        <p:nvPicPr>
          <p:cNvPr id="49" name="Picture 4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2102" y="6011283"/>
            <a:ext cx="475121" cy="583865"/>
          </a:xfrm>
          <a:prstGeom prst="rect">
            <a:avLst/>
          </a:prstGeom>
        </p:spPr>
      </p:pic>
      <p:sp>
        <p:nvSpPr>
          <p:cNvPr id="21" name="Oval 20"/>
          <p:cNvSpPr/>
          <p:nvPr/>
        </p:nvSpPr>
        <p:spPr>
          <a:xfrm>
            <a:off x="6759198" y="4861212"/>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smtClean="0">
                <a:solidFill>
                  <a:schemeClr val="tx1"/>
                </a:solidFill>
              </a:rPr>
              <a:t>OBIS</a:t>
            </a:r>
            <a:endParaRPr lang="nl-BE" sz="1200" dirty="0">
              <a:solidFill>
                <a:schemeClr val="tx1"/>
              </a:solidFill>
            </a:endParaRPr>
          </a:p>
        </p:txBody>
      </p:sp>
      <p:sp>
        <p:nvSpPr>
          <p:cNvPr id="57" name="Oval 56"/>
          <p:cNvSpPr/>
          <p:nvPr/>
        </p:nvSpPr>
        <p:spPr>
          <a:xfrm>
            <a:off x="5340859" y="4888468"/>
            <a:ext cx="510270"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err="1" smtClean="0">
                <a:solidFill>
                  <a:schemeClr val="tx1"/>
                </a:solidFill>
              </a:rPr>
              <a:t>GSs</a:t>
            </a:r>
            <a:endParaRPr lang="nl-BE" sz="1200" dirty="0">
              <a:solidFill>
                <a:schemeClr val="tx1"/>
              </a:solidFill>
            </a:endParaRPr>
          </a:p>
        </p:txBody>
      </p:sp>
      <p:sp>
        <p:nvSpPr>
          <p:cNvPr id="58" name="Oval 57"/>
          <p:cNvSpPr/>
          <p:nvPr/>
        </p:nvSpPr>
        <p:spPr>
          <a:xfrm>
            <a:off x="3770313" y="4909611"/>
            <a:ext cx="538733"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err="1" smtClean="0">
                <a:solidFill>
                  <a:schemeClr val="tx1"/>
                </a:solidFill>
              </a:rPr>
              <a:t>EuroGOOS</a:t>
            </a:r>
            <a:endParaRPr lang="nl-BE" sz="1200" dirty="0">
              <a:solidFill>
                <a:schemeClr val="tx1"/>
              </a:solidFill>
            </a:endParaRPr>
          </a:p>
        </p:txBody>
      </p:sp>
      <p:sp>
        <p:nvSpPr>
          <p:cNvPr id="59" name="Oval 58"/>
          <p:cNvSpPr/>
          <p:nvPr/>
        </p:nvSpPr>
        <p:spPr>
          <a:xfrm>
            <a:off x="4185501" y="4925767"/>
            <a:ext cx="767639"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smtClean="0">
                <a:solidFill>
                  <a:schemeClr val="tx1"/>
                </a:solidFill>
              </a:rPr>
              <a:t>CMEMS</a:t>
            </a:r>
            <a:endParaRPr lang="nl-BE" sz="1200" dirty="0">
              <a:solidFill>
                <a:schemeClr val="tx1"/>
              </a:solidFill>
            </a:endParaRPr>
          </a:p>
        </p:txBody>
      </p:sp>
      <p:sp>
        <p:nvSpPr>
          <p:cNvPr id="60" name="Oval 59"/>
          <p:cNvSpPr/>
          <p:nvPr/>
        </p:nvSpPr>
        <p:spPr>
          <a:xfrm>
            <a:off x="4796731" y="4928052"/>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smtClean="0">
                <a:solidFill>
                  <a:schemeClr val="tx1"/>
                </a:solidFill>
              </a:rPr>
              <a:t>SDC</a:t>
            </a:r>
            <a:endParaRPr lang="nl-BE" sz="1200" dirty="0">
              <a:solidFill>
                <a:schemeClr val="tx1"/>
              </a:solidFill>
            </a:endParaRPr>
          </a:p>
        </p:txBody>
      </p:sp>
      <p:sp>
        <p:nvSpPr>
          <p:cNvPr id="61" name="Oval 60"/>
          <p:cNvSpPr/>
          <p:nvPr/>
        </p:nvSpPr>
        <p:spPr>
          <a:xfrm>
            <a:off x="1026808" y="4902151"/>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smtClean="0">
                <a:solidFill>
                  <a:schemeClr val="tx1"/>
                </a:solidFill>
              </a:rPr>
              <a:t>SDC</a:t>
            </a:r>
            <a:endParaRPr lang="nl-BE" sz="1200" dirty="0">
              <a:solidFill>
                <a:schemeClr val="tx1"/>
              </a:solidFill>
            </a:endParaRPr>
          </a:p>
        </p:txBody>
      </p:sp>
      <p:sp>
        <p:nvSpPr>
          <p:cNvPr id="64" name="Oval 63"/>
          <p:cNvSpPr/>
          <p:nvPr/>
        </p:nvSpPr>
        <p:spPr>
          <a:xfrm>
            <a:off x="539123" y="4905366"/>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err="1" smtClean="0">
                <a:solidFill>
                  <a:schemeClr val="tx1"/>
                </a:solidFill>
              </a:rPr>
              <a:t>HOs</a:t>
            </a:r>
            <a:endParaRPr lang="nl-BE" sz="1200" dirty="0">
              <a:solidFill>
                <a:schemeClr val="tx1"/>
              </a:solidFill>
            </a:endParaRPr>
          </a:p>
        </p:txBody>
      </p:sp>
      <p:sp>
        <p:nvSpPr>
          <p:cNvPr id="65" name="Oval 64"/>
          <p:cNvSpPr/>
          <p:nvPr/>
        </p:nvSpPr>
        <p:spPr>
          <a:xfrm>
            <a:off x="7834219" y="4885443"/>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err="1" smtClean="0">
                <a:solidFill>
                  <a:schemeClr val="tx1"/>
                </a:solidFill>
              </a:rPr>
              <a:t>RSCs</a:t>
            </a:r>
            <a:endParaRPr lang="nl-BE" sz="1200" dirty="0">
              <a:solidFill>
                <a:schemeClr val="tx1"/>
              </a:solidFill>
            </a:endParaRPr>
          </a:p>
        </p:txBody>
      </p:sp>
      <p:sp>
        <p:nvSpPr>
          <p:cNvPr id="66" name="Oval 65"/>
          <p:cNvSpPr/>
          <p:nvPr/>
        </p:nvSpPr>
        <p:spPr>
          <a:xfrm>
            <a:off x="7278838" y="4865338"/>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smtClean="0">
                <a:solidFill>
                  <a:schemeClr val="tx1"/>
                </a:solidFill>
              </a:rPr>
              <a:t>ICES</a:t>
            </a:r>
            <a:endParaRPr lang="nl-BE" sz="1200" dirty="0">
              <a:solidFill>
                <a:schemeClr val="tx1"/>
              </a:solidFill>
            </a:endParaRPr>
          </a:p>
        </p:txBody>
      </p:sp>
      <p:cxnSp>
        <p:nvCxnSpPr>
          <p:cNvPr id="67" name="Straight Arrow Connector 66"/>
          <p:cNvCxnSpPr>
            <a:stCxn id="6" idx="0"/>
          </p:cNvCxnSpPr>
          <p:nvPr/>
        </p:nvCxnSpPr>
        <p:spPr>
          <a:xfrm flipV="1">
            <a:off x="4540398" y="3641013"/>
            <a:ext cx="12699" cy="29619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2116607" y="2266700"/>
            <a:ext cx="0" cy="16569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20" idx="1"/>
          </p:cNvCxnSpPr>
          <p:nvPr/>
        </p:nvCxnSpPr>
        <p:spPr>
          <a:xfrm flipH="1" flipV="1">
            <a:off x="3021017" y="2252473"/>
            <a:ext cx="1167726" cy="1114276"/>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grpSp>
        <p:nvGrpSpPr>
          <p:cNvPr id="240" name="Group 239"/>
          <p:cNvGrpSpPr/>
          <p:nvPr/>
        </p:nvGrpSpPr>
        <p:grpSpPr>
          <a:xfrm>
            <a:off x="145677" y="5608948"/>
            <a:ext cx="8650663" cy="325735"/>
            <a:chOff x="145677" y="5608948"/>
            <a:chExt cx="8650663" cy="325735"/>
          </a:xfrm>
        </p:grpSpPr>
        <p:cxnSp>
          <p:nvCxnSpPr>
            <p:cNvPr id="77" name="Straight Arrow Connector 76"/>
            <p:cNvCxnSpPr/>
            <p:nvPr/>
          </p:nvCxnSpPr>
          <p:spPr>
            <a:xfrm flipV="1">
              <a:off x="145677"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V="1">
              <a:off x="392839"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V="1">
              <a:off x="640001"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887163"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1134325"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1381487"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1628649"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1875811"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V="1">
              <a:off x="2122973" y="5608948"/>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flipV="1">
              <a:off x="2370135"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8" name="Straight Arrow Connector 87"/>
            <p:cNvCxnSpPr/>
            <p:nvPr/>
          </p:nvCxnSpPr>
          <p:spPr>
            <a:xfrm flipV="1">
              <a:off x="2617297"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V="1">
              <a:off x="2864459"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p:cNvCxnSpPr/>
            <p:nvPr/>
          </p:nvCxnSpPr>
          <p:spPr>
            <a:xfrm flipV="1">
              <a:off x="3111621"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V="1">
              <a:off x="3358783"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V="1">
              <a:off x="3605945"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p:nvPr/>
          </p:nvCxnSpPr>
          <p:spPr>
            <a:xfrm flipV="1">
              <a:off x="3853107"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p:nvPr/>
          </p:nvCxnSpPr>
          <p:spPr>
            <a:xfrm flipV="1">
              <a:off x="4100269"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flipV="1">
              <a:off x="4347431" y="5610517"/>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flipV="1">
              <a:off x="4594593"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4841755"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5088917"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5336079"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5583241"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5830403"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6077565"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6324727"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V="1">
              <a:off x="6571889" y="5619945"/>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p:nvPr/>
          </p:nvCxnSpPr>
          <p:spPr>
            <a:xfrm flipV="1">
              <a:off x="6819051"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flipV="1">
              <a:off x="7066213"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p:nvPr/>
          </p:nvCxnSpPr>
          <p:spPr>
            <a:xfrm flipV="1">
              <a:off x="7313375"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7560537"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p:nvPr/>
          </p:nvCxnSpPr>
          <p:spPr>
            <a:xfrm flipV="1">
              <a:off x="7807699"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V="1">
              <a:off x="8054861"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8302023"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V="1">
              <a:off x="8549185"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13" name="Straight Arrow Connector 112"/>
            <p:cNvCxnSpPr/>
            <p:nvPr/>
          </p:nvCxnSpPr>
          <p:spPr>
            <a:xfrm flipV="1">
              <a:off x="8796340" y="5621514"/>
              <a:ext cx="0" cy="31316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sp>
        <p:nvSpPr>
          <p:cNvPr id="115" name="Title 114"/>
          <p:cNvSpPr>
            <a:spLocks noGrp="1"/>
          </p:cNvSpPr>
          <p:nvPr>
            <p:ph type="title"/>
          </p:nvPr>
        </p:nvSpPr>
        <p:spPr/>
        <p:txBody>
          <a:bodyPr/>
          <a:lstStyle/>
          <a:p>
            <a:endParaRPr lang="nl-BE"/>
          </a:p>
        </p:txBody>
      </p:sp>
      <p:pic>
        <p:nvPicPr>
          <p:cNvPr id="1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6" y="9471"/>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Title 4"/>
          <p:cNvSpPr txBox="1">
            <a:spLocks/>
          </p:cNvSpPr>
          <p:nvPr/>
        </p:nvSpPr>
        <p:spPr>
          <a:xfrm>
            <a:off x="3808021" y="58577"/>
            <a:ext cx="5373687" cy="936625"/>
          </a:xfrm>
          <a:prstGeom prst="rect">
            <a:avLst/>
          </a:prstGeom>
        </p:spPr>
        <p:txBody>
          <a:bodyPr/>
          <a:lstStyle>
            <a:lvl1pPr algn="ctr" defTabSz="457200" rtl="0" eaLnBrk="1" latinLnBrk="0" hangingPunct="1">
              <a:spcBef>
                <a:spcPct val="0"/>
              </a:spcBef>
              <a:buNone/>
              <a:defRPr sz="4400" b="1" i="0" kern="1200">
                <a:solidFill>
                  <a:srgbClr val="1B4EA1"/>
                </a:solidFill>
                <a:latin typeface="Helvetica"/>
                <a:ea typeface="+mj-ea"/>
                <a:cs typeface="Helvetica"/>
              </a:defRPr>
            </a:lvl1pPr>
          </a:lstStyle>
          <a:p>
            <a:r>
              <a:rPr lang="en-GB" altLang="nl-BE" smtClean="0">
                <a:solidFill>
                  <a:schemeClr val="bg1"/>
                </a:solidFill>
                <a:latin typeface="+mn-lt"/>
              </a:rPr>
              <a:t>How does it work?</a:t>
            </a:r>
            <a:endParaRPr lang="en-GB" altLang="nl-BE" dirty="0" smtClean="0">
              <a:solidFill>
                <a:schemeClr val="bg1"/>
              </a:solidFill>
              <a:latin typeface="+mn-lt"/>
            </a:endParaRPr>
          </a:p>
        </p:txBody>
      </p:sp>
      <p:cxnSp>
        <p:nvCxnSpPr>
          <p:cNvPr id="114" name="Straight Arrow Connector 113"/>
          <p:cNvCxnSpPr/>
          <p:nvPr/>
        </p:nvCxnSpPr>
        <p:spPr>
          <a:xfrm>
            <a:off x="3047077" y="1578127"/>
            <a:ext cx="224927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26" name="Group 125"/>
          <p:cNvGrpSpPr/>
          <p:nvPr/>
        </p:nvGrpSpPr>
        <p:grpSpPr>
          <a:xfrm>
            <a:off x="3942725" y="1163690"/>
            <a:ext cx="1251576" cy="1103009"/>
            <a:chOff x="3483112" y="2413000"/>
            <a:chExt cx="5394912" cy="4203700"/>
          </a:xfrm>
        </p:grpSpPr>
        <p:pic>
          <p:nvPicPr>
            <p:cNvPr id="127" name="Picture 126" descr="Screenshot 2015-10-20 00.20.4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3112" y="2413000"/>
              <a:ext cx="5394912" cy="4203700"/>
            </a:xfrm>
            <a:prstGeom prst="rect">
              <a:avLst/>
            </a:prstGeom>
            <a:ln>
              <a:noFill/>
            </a:ln>
            <a:effectLst>
              <a:softEdge rad="112500"/>
            </a:effectLst>
          </p:spPr>
        </p:pic>
        <p:sp>
          <p:nvSpPr>
            <p:cNvPr id="128" name="Freeform 127"/>
            <p:cNvSpPr/>
            <p:nvPr/>
          </p:nvSpPr>
          <p:spPr>
            <a:xfrm>
              <a:off x="4258718" y="3073400"/>
              <a:ext cx="1772146" cy="3403600"/>
            </a:xfrm>
            <a:custGeom>
              <a:avLst/>
              <a:gdLst>
                <a:gd name="connsiteX0" fmla="*/ 1543546 w 1772146"/>
                <a:gd name="connsiteY0" fmla="*/ 406400 h 3403600"/>
                <a:gd name="connsiteX1" fmla="*/ 1543546 w 1772146"/>
                <a:gd name="connsiteY1" fmla="*/ 406400 h 3403600"/>
                <a:gd name="connsiteX2" fmla="*/ 1607046 w 1772146"/>
                <a:gd name="connsiteY2" fmla="*/ 508000 h 3403600"/>
                <a:gd name="connsiteX3" fmla="*/ 1657846 w 1772146"/>
                <a:gd name="connsiteY3" fmla="*/ 558800 h 3403600"/>
                <a:gd name="connsiteX4" fmla="*/ 1708646 w 1772146"/>
                <a:gd name="connsiteY4" fmla="*/ 660400 h 3403600"/>
                <a:gd name="connsiteX5" fmla="*/ 1734046 w 1772146"/>
                <a:gd name="connsiteY5" fmla="*/ 698500 h 3403600"/>
                <a:gd name="connsiteX6" fmla="*/ 1746746 w 1772146"/>
                <a:gd name="connsiteY6" fmla="*/ 736600 h 3403600"/>
                <a:gd name="connsiteX7" fmla="*/ 1772146 w 1772146"/>
                <a:gd name="connsiteY7" fmla="*/ 850900 h 3403600"/>
                <a:gd name="connsiteX8" fmla="*/ 1734046 w 1772146"/>
                <a:gd name="connsiteY8" fmla="*/ 927100 h 3403600"/>
                <a:gd name="connsiteX9" fmla="*/ 1657846 w 1772146"/>
                <a:gd name="connsiteY9" fmla="*/ 965200 h 3403600"/>
                <a:gd name="connsiteX10" fmla="*/ 1619746 w 1772146"/>
                <a:gd name="connsiteY10" fmla="*/ 990600 h 3403600"/>
                <a:gd name="connsiteX11" fmla="*/ 1594346 w 1772146"/>
                <a:gd name="connsiteY11" fmla="*/ 1028700 h 3403600"/>
                <a:gd name="connsiteX12" fmla="*/ 1556246 w 1772146"/>
                <a:gd name="connsiteY12" fmla="*/ 1054100 h 3403600"/>
                <a:gd name="connsiteX13" fmla="*/ 1530846 w 1772146"/>
                <a:gd name="connsiteY13" fmla="*/ 1130300 h 3403600"/>
                <a:gd name="connsiteX14" fmla="*/ 1556246 w 1772146"/>
                <a:gd name="connsiteY14" fmla="*/ 1219200 h 3403600"/>
                <a:gd name="connsiteX15" fmla="*/ 1607046 w 1772146"/>
                <a:gd name="connsiteY15" fmla="*/ 1295400 h 3403600"/>
                <a:gd name="connsiteX16" fmla="*/ 1632446 w 1772146"/>
                <a:gd name="connsiteY16" fmla="*/ 1384300 h 3403600"/>
                <a:gd name="connsiteX17" fmla="*/ 1594346 w 1772146"/>
                <a:gd name="connsiteY17" fmla="*/ 1397000 h 3403600"/>
                <a:gd name="connsiteX18" fmla="*/ 1467346 w 1772146"/>
                <a:gd name="connsiteY18" fmla="*/ 1371600 h 3403600"/>
                <a:gd name="connsiteX19" fmla="*/ 1416546 w 1772146"/>
                <a:gd name="connsiteY19" fmla="*/ 1384300 h 3403600"/>
                <a:gd name="connsiteX20" fmla="*/ 1365746 w 1772146"/>
                <a:gd name="connsiteY20" fmla="*/ 1460500 h 3403600"/>
                <a:gd name="connsiteX21" fmla="*/ 1314946 w 1772146"/>
                <a:gd name="connsiteY21" fmla="*/ 1803400 h 3403600"/>
                <a:gd name="connsiteX22" fmla="*/ 1124446 w 1772146"/>
                <a:gd name="connsiteY22" fmla="*/ 1854200 h 3403600"/>
                <a:gd name="connsiteX23" fmla="*/ 1086346 w 1772146"/>
                <a:gd name="connsiteY23" fmla="*/ 1866900 h 3403600"/>
                <a:gd name="connsiteX24" fmla="*/ 933946 w 1772146"/>
                <a:gd name="connsiteY24" fmla="*/ 1943100 h 3403600"/>
                <a:gd name="connsiteX25" fmla="*/ 895846 w 1772146"/>
                <a:gd name="connsiteY25" fmla="*/ 1955800 h 3403600"/>
                <a:gd name="connsiteX26" fmla="*/ 845046 w 1772146"/>
                <a:gd name="connsiteY26" fmla="*/ 2044700 h 3403600"/>
                <a:gd name="connsiteX27" fmla="*/ 781546 w 1772146"/>
                <a:gd name="connsiteY27" fmla="*/ 2159000 h 3403600"/>
                <a:gd name="connsiteX28" fmla="*/ 756146 w 1772146"/>
                <a:gd name="connsiteY28" fmla="*/ 2286000 h 3403600"/>
                <a:gd name="connsiteX29" fmla="*/ 768846 w 1772146"/>
                <a:gd name="connsiteY29" fmla="*/ 2489200 h 3403600"/>
                <a:gd name="connsiteX30" fmla="*/ 806946 w 1772146"/>
                <a:gd name="connsiteY30" fmla="*/ 2565400 h 3403600"/>
                <a:gd name="connsiteX31" fmla="*/ 845046 w 1772146"/>
                <a:gd name="connsiteY31" fmla="*/ 2603500 h 3403600"/>
                <a:gd name="connsiteX32" fmla="*/ 870446 w 1772146"/>
                <a:gd name="connsiteY32" fmla="*/ 2641600 h 3403600"/>
                <a:gd name="connsiteX33" fmla="*/ 946646 w 1772146"/>
                <a:gd name="connsiteY33" fmla="*/ 2667000 h 3403600"/>
                <a:gd name="connsiteX34" fmla="*/ 984746 w 1772146"/>
                <a:gd name="connsiteY34" fmla="*/ 2679700 h 3403600"/>
                <a:gd name="connsiteX35" fmla="*/ 1137146 w 1772146"/>
                <a:gd name="connsiteY35" fmla="*/ 2705100 h 3403600"/>
                <a:gd name="connsiteX36" fmla="*/ 1213346 w 1772146"/>
                <a:gd name="connsiteY36" fmla="*/ 2730500 h 3403600"/>
                <a:gd name="connsiteX37" fmla="*/ 1251446 w 1772146"/>
                <a:gd name="connsiteY37" fmla="*/ 2743200 h 3403600"/>
                <a:gd name="connsiteX38" fmla="*/ 1378446 w 1772146"/>
                <a:gd name="connsiteY38" fmla="*/ 2781300 h 3403600"/>
                <a:gd name="connsiteX39" fmla="*/ 1454646 w 1772146"/>
                <a:gd name="connsiteY39" fmla="*/ 2844800 h 3403600"/>
                <a:gd name="connsiteX40" fmla="*/ 1530846 w 1772146"/>
                <a:gd name="connsiteY40" fmla="*/ 2959100 h 3403600"/>
                <a:gd name="connsiteX41" fmla="*/ 1556246 w 1772146"/>
                <a:gd name="connsiteY41" fmla="*/ 2997200 h 3403600"/>
                <a:gd name="connsiteX42" fmla="*/ 1581646 w 1772146"/>
                <a:gd name="connsiteY42" fmla="*/ 3035300 h 3403600"/>
                <a:gd name="connsiteX43" fmla="*/ 1607046 w 1772146"/>
                <a:gd name="connsiteY43" fmla="*/ 3111500 h 3403600"/>
                <a:gd name="connsiteX44" fmla="*/ 1619746 w 1772146"/>
                <a:gd name="connsiteY44" fmla="*/ 3149600 h 3403600"/>
                <a:gd name="connsiteX45" fmla="*/ 1568946 w 1772146"/>
                <a:gd name="connsiteY45" fmla="*/ 3390900 h 3403600"/>
                <a:gd name="connsiteX46" fmla="*/ 1530846 w 1772146"/>
                <a:gd name="connsiteY46" fmla="*/ 3403600 h 3403600"/>
                <a:gd name="connsiteX47" fmla="*/ 1441946 w 1772146"/>
                <a:gd name="connsiteY47" fmla="*/ 3390900 h 3403600"/>
                <a:gd name="connsiteX48" fmla="*/ 1353046 w 1772146"/>
                <a:gd name="connsiteY48" fmla="*/ 3327400 h 3403600"/>
                <a:gd name="connsiteX49" fmla="*/ 1302246 w 1772146"/>
                <a:gd name="connsiteY49" fmla="*/ 3251200 h 3403600"/>
                <a:gd name="connsiteX50" fmla="*/ 1226046 w 1772146"/>
                <a:gd name="connsiteY50" fmla="*/ 3213100 h 3403600"/>
                <a:gd name="connsiteX51" fmla="*/ 1048246 w 1772146"/>
                <a:gd name="connsiteY51" fmla="*/ 3175000 h 3403600"/>
                <a:gd name="connsiteX52" fmla="*/ 972046 w 1772146"/>
                <a:gd name="connsiteY52" fmla="*/ 3149600 h 3403600"/>
                <a:gd name="connsiteX53" fmla="*/ 908546 w 1772146"/>
                <a:gd name="connsiteY53" fmla="*/ 3086100 h 3403600"/>
                <a:gd name="connsiteX54" fmla="*/ 870446 w 1772146"/>
                <a:gd name="connsiteY54" fmla="*/ 3073400 h 3403600"/>
                <a:gd name="connsiteX55" fmla="*/ 832346 w 1772146"/>
                <a:gd name="connsiteY55" fmla="*/ 3048000 h 3403600"/>
                <a:gd name="connsiteX56" fmla="*/ 705346 w 1772146"/>
                <a:gd name="connsiteY56" fmla="*/ 2971800 h 3403600"/>
                <a:gd name="connsiteX57" fmla="*/ 667246 w 1772146"/>
                <a:gd name="connsiteY57" fmla="*/ 2946400 h 3403600"/>
                <a:gd name="connsiteX58" fmla="*/ 591046 w 1772146"/>
                <a:gd name="connsiteY58" fmla="*/ 2882900 h 3403600"/>
                <a:gd name="connsiteX59" fmla="*/ 565646 w 1772146"/>
                <a:gd name="connsiteY59" fmla="*/ 2844800 h 3403600"/>
                <a:gd name="connsiteX60" fmla="*/ 552946 w 1772146"/>
                <a:gd name="connsiteY60" fmla="*/ 2806700 h 3403600"/>
                <a:gd name="connsiteX61" fmla="*/ 514846 w 1772146"/>
                <a:gd name="connsiteY61" fmla="*/ 2781300 h 3403600"/>
                <a:gd name="connsiteX62" fmla="*/ 451346 w 1772146"/>
                <a:gd name="connsiteY62" fmla="*/ 2705100 h 3403600"/>
                <a:gd name="connsiteX63" fmla="*/ 387846 w 1772146"/>
                <a:gd name="connsiteY63" fmla="*/ 2628900 h 3403600"/>
                <a:gd name="connsiteX64" fmla="*/ 349746 w 1772146"/>
                <a:gd name="connsiteY64" fmla="*/ 2552700 h 3403600"/>
                <a:gd name="connsiteX65" fmla="*/ 324346 w 1772146"/>
                <a:gd name="connsiteY65" fmla="*/ 2501900 h 3403600"/>
                <a:gd name="connsiteX66" fmla="*/ 286246 w 1772146"/>
                <a:gd name="connsiteY66" fmla="*/ 2463800 h 3403600"/>
                <a:gd name="connsiteX67" fmla="*/ 248146 w 1772146"/>
                <a:gd name="connsiteY67" fmla="*/ 2374900 h 3403600"/>
                <a:gd name="connsiteX68" fmla="*/ 235446 w 1772146"/>
                <a:gd name="connsiteY68" fmla="*/ 2336800 h 3403600"/>
                <a:gd name="connsiteX69" fmla="*/ 197346 w 1772146"/>
                <a:gd name="connsiteY69" fmla="*/ 2298700 h 3403600"/>
                <a:gd name="connsiteX70" fmla="*/ 171946 w 1772146"/>
                <a:gd name="connsiteY70" fmla="*/ 2222500 h 3403600"/>
                <a:gd name="connsiteX71" fmla="*/ 146546 w 1772146"/>
                <a:gd name="connsiteY71" fmla="*/ 2133600 h 3403600"/>
                <a:gd name="connsiteX72" fmla="*/ 108446 w 1772146"/>
                <a:gd name="connsiteY72" fmla="*/ 2057400 h 3403600"/>
                <a:gd name="connsiteX73" fmla="*/ 95746 w 1772146"/>
                <a:gd name="connsiteY73" fmla="*/ 2006600 h 3403600"/>
                <a:gd name="connsiteX74" fmla="*/ 70346 w 1772146"/>
                <a:gd name="connsiteY74" fmla="*/ 1930400 h 3403600"/>
                <a:gd name="connsiteX75" fmla="*/ 44946 w 1772146"/>
                <a:gd name="connsiteY75" fmla="*/ 1727200 h 3403600"/>
                <a:gd name="connsiteX76" fmla="*/ 19546 w 1772146"/>
                <a:gd name="connsiteY76" fmla="*/ 1689100 h 3403600"/>
                <a:gd name="connsiteX77" fmla="*/ 19546 w 1772146"/>
                <a:gd name="connsiteY77" fmla="*/ 1193800 h 3403600"/>
                <a:gd name="connsiteX78" fmla="*/ 32246 w 1772146"/>
                <a:gd name="connsiteY78" fmla="*/ 1155700 h 3403600"/>
                <a:gd name="connsiteX79" fmla="*/ 57646 w 1772146"/>
                <a:gd name="connsiteY79" fmla="*/ 1117600 h 3403600"/>
                <a:gd name="connsiteX80" fmla="*/ 70346 w 1772146"/>
                <a:gd name="connsiteY80" fmla="*/ 1066800 h 3403600"/>
                <a:gd name="connsiteX81" fmla="*/ 121146 w 1772146"/>
                <a:gd name="connsiteY81" fmla="*/ 990600 h 3403600"/>
                <a:gd name="connsiteX82" fmla="*/ 159246 w 1772146"/>
                <a:gd name="connsiteY82" fmla="*/ 914400 h 3403600"/>
                <a:gd name="connsiteX83" fmla="*/ 184646 w 1772146"/>
                <a:gd name="connsiteY83" fmla="*/ 825500 h 3403600"/>
                <a:gd name="connsiteX84" fmla="*/ 197346 w 1772146"/>
                <a:gd name="connsiteY84" fmla="*/ 711200 h 3403600"/>
                <a:gd name="connsiteX85" fmla="*/ 210046 w 1772146"/>
                <a:gd name="connsiteY85" fmla="*/ 673100 h 3403600"/>
                <a:gd name="connsiteX86" fmla="*/ 248146 w 1772146"/>
                <a:gd name="connsiteY86" fmla="*/ 647700 h 3403600"/>
                <a:gd name="connsiteX87" fmla="*/ 298946 w 1772146"/>
                <a:gd name="connsiteY87" fmla="*/ 571500 h 3403600"/>
                <a:gd name="connsiteX88" fmla="*/ 337046 w 1772146"/>
                <a:gd name="connsiteY88" fmla="*/ 558800 h 3403600"/>
                <a:gd name="connsiteX89" fmla="*/ 387846 w 1772146"/>
                <a:gd name="connsiteY89" fmla="*/ 482600 h 3403600"/>
                <a:gd name="connsiteX90" fmla="*/ 857746 w 1772146"/>
                <a:gd name="connsiteY90" fmla="*/ 444500 h 3403600"/>
                <a:gd name="connsiteX91" fmla="*/ 895846 w 1772146"/>
                <a:gd name="connsiteY91" fmla="*/ 419100 h 3403600"/>
                <a:gd name="connsiteX92" fmla="*/ 984746 w 1772146"/>
                <a:gd name="connsiteY92" fmla="*/ 317500 h 3403600"/>
                <a:gd name="connsiteX93" fmla="*/ 1035546 w 1772146"/>
                <a:gd name="connsiteY93" fmla="*/ 254000 h 3403600"/>
                <a:gd name="connsiteX94" fmla="*/ 1060946 w 1772146"/>
                <a:gd name="connsiteY94" fmla="*/ 215900 h 3403600"/>
                <a:gd name="connsiteX95" fmla="*/ 1149846 w 1772146"/>
                <a:gd name="connsiteY95" fmla="*/ 165100 h 3403600"/>
                <a:gd name="connsiteX96" fmla="*/ 1200646 w 1772146"/>
                <a:gd name="connsiteY96" fmla="*/ 127000 h 3403600"/>
                <a:gd name="connsiteX97" fmla="*/ 1251446 w 1772146"/>
                <a:gd name="connsiteY97" fmla="*/ 101600 h 3403600"/>
                <a:gd name="connsiteX98" fmla="*/ 1327646 w 1772146"/>
                <a:gd name="connsiteY98" fmla="*/ 50800 h 3403600"/>
                <a:gd name="connsiteX99" fmla="*/ 1365746 w 1772146"/>
                <a:gd name="connsiteY99" fmla="*/ 38100 h 3403600"/>
                <a:gd name="connsiteX100" fmla="*/ 1607046 w 1772146"/>
                <a:gd name="connsiteY100" fmla="*/ 0 h 3403600"/>
                <a:gd name="connsiteX101" fmla="*/ 1708646 w 1772146"/>
                <a:gd name="connsiteY101" fmla="*/ 12700 h 3403600"/>
                <a:gd name="connsiteX102" fmla="*/ 1721346 w 1772146"/>
                <a:gd name="connsiteY102" fmla="*/ 50800 h 3403600"/>
                <a:gd name="connsiteX103" fmla="*/ 1670546 w 1772146"/>
                <a:gd name="connsiteY103" fmla="*/ 165100 h 3403600"/>
                <a:gd name="connsiteX104" fmla="*/ 1594346 w 1772146"/>
                <a:gd name="connsiteY104" fmla="*/ 190500 h 3403600"/>
                <a:gd name="connsiteX105" fmla="*/ 1429246 w 1772146"/>
                <a:gd name="connsiteY105" fmla="*/ 215900 h 3403600"/>
                <a:gd name="connsiteX106" fmla="*/ 1327646 w 1772146"/>
                <a:gd name="connsiteY106" fmla="*/ 279400 h 3403600"/>
                <a:gd name="connsiteX107" fmla="*/ 1302246 w 1772146"/>
                <a:gd name="connsiteY107" fmla="*/ 355600 h 3403600"/>
                <a:gd name="connsiteX108" fmla="*/ 1314946 w 1772146"/>
                <a:gd name="connsiteY108" fmla="*/ 393700 h 3403600"/>
                <a:gd name="connsiteX109" fmla="*/ 1391146 w 1772146"/>
                <a:gd name="connsiteY109" fmla="*/ 444500 h 3403600"/>
                <a:gd name="connsiteX110" fmla="*/ 1543546 w 1772146"/>
                <a:gd name="connsiteY110" fmla="*/ 406400 h 340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772146" h="3403600">
                  <a:moveTo>
                    <a:pt x="1543546" y="406400"/>
                  </a:moveTo>
                  <a:lnTo>
                    <a:pt x="1543546" y="406400"/>
                  </a:lnTo>
                  <a:cubicBezTo>
                    <a:pt x="1564713" y="440267"/>
                    <a:pt x="1583084" y="476050"/>
                    <a:pt x="1607046" y="508000"/>
                  </a:cubicBezTo>
                  <a:cubicBezTo>
                    <a:pt x="1621414" y="527158"/>
                    <a:pt x="1644562" y="538875"/>
                    <a:pt x="1657846" y="558800"/>
                  </a:cubicBezTo>
                  <a:cubicBezTo>
                    <a:pt x="1678849" y="590305"/>
                    <a:pt x="1687643" y="628895"/>
                    <a:pt x="1708646" y="660400"/>
                  </a:cubicBezTo>
                  <a:cubicBezTo>
                    <a:pt x="1717113" y="673100"/>
                    <a:pt x="1727220" y="684848"/>
                    <a:pt x="1734046" y="698500"/>
                  </a:cubicBezTo>
                  <a:cubicBezTo>
                    <a:pt x="1740033" y="710474"/>
                    <a:pt x="1743068" y="723728"/>
                    <a:pt x="1746746" y="736600"/>
                  </a:cubicBezTo>
                  <a:cubicBezTo>
                    <a:pt x="1758703" y="778449"/>
                    <a:pt x="1763416" y="807252"/>
                    <a:pt x="1772146" y="850900"/>
                  </a:cubicBezTo>
                  <a:cubicBezTo>
                    <a:pt x="1761817" y="881888"/>
                    <a:pt x="1758665" y="902481"/>
                    <a:pt x="1734046" y="927100"/>
                  </a:cubicBezTo>
                  <a:cubicBezTo>
                    <a:pt x="1697650" y="963496"/>
                    <a:pt x="1699163" y="944542"/>
                    <a:pt x="1657846" y="965200"/>
                  </a:cubicBezTo>
                  <a:cubicBezTo>
                    <a:pt x="1644194" y="972026"/>
                    <a:pt x="1632446" y="982133"/>
                    <a:pt x="1619746" y="990600"/>
                  </a:cubicBezTo>
                  <a:cubicBezTo>
                    <a:pt x="1611279" y="1003300"/>
                    <a:pt x="1605139" y="1017907"/>
                    <a:pt x="1594346" y="1028700"/>
                  </a:cubicBezTo>
                  <a:cubicBezTo>
                    <a:pt x="1583553" y="1039493"/>
                    <a:pt x="1564336" y="1041157"/>
                    <a:pt x="1556246" y="1054100"/>
                  </a:cubicBezTo>
                  <a:cubicBezTo>
                    <a:pt x="1542056" y="1076804"/>
                    <a:pt x="1530846" y="1130300"/>
                    <a:pt x="1530846" y="1130300"/>
                  </a:cubicBezTo>
                  <a:cubicBezTo>
                    <a:pt x="1533835" y="1142257"/>
                    <a:pt x="1547964" y="1204293"/>
                    <a:pt x="1556246" y="1219200"/>
                  </a:cubicBezTo>
                  <a:cubicBezTo>
                    <a:pt x="1571071" y="1245885"/>
                    <a:pt x="1597393" y="1266440"/>
                    <a:pt x="1607046" y="1295400"/>
                  </a:cubicBezTo>
                  <a:cubicBezTo>
                    <a:pt x="1625266" y="1350059"/>
                    <a:pt x="1616499" y="1320513"/>
                    <a:pt x="1632446" y="1384300"/>
                  </a:cubicBezTo>
                  <a:cubicBezTo>
                    <a:pt x="1619746" y="1388533"/>
                    <a:pt x="1607733" y="1397000"/>
                    <a:pt x="1594346" y="1397000"/>
                  </a:cubicBezTo>
                  <a:cubicBezTo>
                    <a:pt x="1535973" y="1397000"/>
                    <a:pt x="1514265" y="1387240"/>
                    <a:pt x="1467346" y="1371600"/>
                  </a:cubicBezTo>
                  <a:cubicBezTo>
                    <a:pt x="1450413" y="1375833"/>
                    <a:pt x="1431701" y="1375640"/>
                    <a:pt x="1416546" y="1384300"/>
                  </a:cubicBezTo>
                  <a:cubicBezTo>
                    <a:pt x="1377374" y="1406684"/>
                    <a:pt x="1377869" y="1424131"/>
                    <a:pt x="1365746" y="1460500"/>
                  </a:cubicBezTo>
                  <a:cubicBezTo>
                    <a:pt x="1363960" y="1481928"/>
                    <a:pt x="1393174" y="1725172"/>
                    <a:pt x="1314946" y="1803400"/>
                  </a:cubicBezTo>
                  <a:cubicBezTo>
                    <a:pt x="1262063" y="1856283"/>
                    <a:pt x="1197197" y="1829950"/>
                    <a:pt x="1124446" y="1854200"/>
                  </a:cubicBezTo>
                  <a:cubicBezTo>
                    <a:pt x="1111746" y="1858433"/>
                    <a:pt x="1098048" y="1860399"/>
                    <a:pt x="1086346" y="1866900"/>
                  </a:cubicBezTo>
                  <a:cubicBezTo>
                    <a:pt x="938630" y="1948964"/>
                    <a:pt x="1082292" y="1893651"/>
                    <a:pt x="933946" y="1943100"/>
                  </a:cubicBezTo>
                  <a:lnTo>
                    <a:pt x="895846" y="1955800"/>
                  </a:lnTo>
                  <a:cubicBezTo>
                    <a:pt x="857001" y="2072334"/>
                    <a:pt x="921933" y="1890926"/>
                    <a:pt x="845046" y="2044700"/>
                  </a:cubicBezTo>
                  <a:cubicBezTo>
                    <a:pt x="782887" y="2169018"/>
                    <a:pt x="859427" y="2081119"/>
                    <a:pt x="781546" y="2159000"/>
                  </a:cubicBezTo>
                  <a:cubicBezTo>
                    <a:pt x="773079" y="2201333"/>
                    <a:pt x="753453" y="2242912"/>
                    <a:pt x="756146" y="2286000"/>
                  </a:cubicBezTo>
                  <a:cubicBezTo>
                    <a:pt x="760379" y="2353733"/>
                    <a:pt x="761742" y="2421707"/>
                    <a:pt x="768846" y="2489200"/>
                  </a:cubicBezTo>
                  <a:cubicBezTo>
                    <a:pt x="771606" y="2515424"/>
                    <a:pt x="790956" y="2546213"/>
                    <a:pt x="806946" y="2565400"/>
                  </a:cubicBezTo>
                  <a:cubicBezTo>
                    <a:pt x="818444" y="2579198"/>
                    <a:pt x="833548" y="2589702"/>
                    <a:pt x="845046" y="2603500"/>
                  </a:cubicBezTo>
                  <a:cubicBezTo>
                    <a:pt x="854817" y="2615226"/>
                    <a:pt x="857503" y="2633510"/>
                    <a:pt x="870446" y="2641600"/>
                  </a:cubicBezTo>
                  <a:cubicBezTo>
                    <a:pt x="893150" y="2655790"/>
                    <a:pt x="921246" y="2658533"/>
                    <a:pt x="946646" y="2667000"/>
                  </a:cubicBezTo>
                  <a:cubicBezTo>
                    <a:pt x="959346" y="2671233"/>
                    <a:pt x="971541" y="2677499"/>
                    <a:pt x="984746" y="2679700"/>
                  </a:cubicBezTo>
                  <a:cubicBezTo>
                    <a:pt x="1035546" y="2688167"/>
                    <a:pt x="1088288" y="2688814"/>
                    <a:pt x="1137146" y="2705100"/>
                  </a:cubicBezTo>
                  <a:lnTo>
                    <a:pt x="1213346" y="2730500"/>
                  </a:lnTo>
                  <a:cubicBezTo>
                    <a:pt x="1226046" y="2734733"/>
                    <a:pt x="1238459" y="2739953"/>
                    <a:pt x="1251446" y="2743200"/>
                  </a:cubicBezTo>
                  <a:cubicBezTo>
                    <a:pt x="1279843" y="2750299"/>
                    <a:pt x="1359894" y="2768932"/>
                    <a:pt x="1378446" y="2781300"/>
                  </a:cubicBezTo>
                  <a:cubicBezTo>
                    <a:pt x="1412313" y="2803878"/>
                    <a:pt x="1428319" y="2810951"/>
                    <a:pt x="1454646" y="2844800"/>
                  </a:cubicBezTo>
                  <a:lnTo>
                    <a:pt x="1530846" y="2959100"/>
                  </a:lnTo>
                  <a:lnTo>
                    <a:pt x="1556246" y="2997200"/>
                  </a:lnTo>
                  <a:cubicBezTo>
                    <a:pt x="1564713" y="3009900"/>
                    <a:pt x="1576819" y="3020820"/>
                    <a:pt x="1581646" y="3035300"/>
                  </a:cubicBezTo>
                  <a:lnTo>
                    <a:pt x="1607046" y="3111500"/>
                  </a:lnTo>
                  <a:lnTo>
                    <a:pt x="1619746" y="3149600"/>
                  </a:lnTo>
                  <a:cubicBezTo>
                    <a:pt x="1610829" y="3301188"/>
                    <a:pt x="1666039" y="3342354"/>
                    <a:pt x="1568946" y="3390900"/>
                  </a:cubicBezTo>
                  <a:cubicBezTo>
                    <a:pt x="1556972" y="3396887"/>
                    <a:pt x="1543546" y="3399367"/>
                    <a:pt x="1530846" y="3403600"/>
                  </a:cubicBezTo>
                  <a:cubicBezTo>
                    <a:pt x="1501213" y="3399367"/>
                    <a:pt x="1470825" y="3398776"/>
                    <a:pt x="1441946" y="3390900"/>
                  </a:cubicBezTo>
                  <a:cubicBezTo>
                    <a:pt x="1405391" y="3380930"/>
                    <a:pt x="1375779" y="3356628"/>
                    <a:pt x="1353046" y="3327400"/>
                  </a:cubicBezTo>
                  <a:cubicBezTo>
                    <a:pt x="1334304" y="3303303"/>
                    <a:pt x="1331206" y="3260853"/>
                    <a:pt x="1302246" y="3251200"/>
                  </a:cubicBezTo>
                  <a:cubicBezTo>
                    <a:pt x="1163295" y="3204883"/>
                    <a:pt x="1373762" y="3278752"/>
                    <a:pt x="1226046" y="3213100"/>
                  </a:cubicBezTo>
                  <a:cubicBezTo>
                    <a:pt x="1155234" y="3181628"/>
                    <a:pt x="1128270" y="3185003"/>
                    <a:pt x="1048246" y="3175000"/>
                  </a:cubicBezTo>
                  <a:cubicBezTo>
                    <a:pt x="1022846" y="3166533"/>
                    <a:pt x="986898" y="3171877"/>
                    <a:pt x="972046" y="3149600"/>
                  </a:cubicBezTo>
                  <a:cubicBezTo>
                    <a:pt x="946646" y="3111500"/>
                    <a:pt x="950879" y="3107267"/>
                    <a:pt x="908546" y="3086100"/>
                  </a:cubicBezTo>
                  <a:cubicBezTo>
                    <a:pt x="896572" y="3080113"/>
                    <a:pt x="882420" y="3079387"/>
                    <a:pt x="870446" y="3073400"/>
                  </a:cubicBezTo>
                  <a:cubicBezTo>
                    <a:pt x="856794" y="3066574"/>
                    <a:pt x="845598" y="3055573"/>
                    <a:pt x="832346" y="3048000"/>
                  </a:cubicBezTo>
                  <a:cubicBezTo>
                    <a:pt x="695664" y="2969896"/>
                    <a:pt x="891753" y="3096071"/>
                    <a:pt x="705346" y="2971800"/>
                  </a:cubicBezTo>
                  <a:cubicBezTo>
                    <a:pt x="692646" y="2963333"/>
                    <a:pt x="678039" y="2957193"/>
                    <a:pt x="667246" y="2946400"/>
                  </a:cubicBezTo>
                  <a:cubicBezTo>
                    <a:pt x="618353" y="2897507"/>
                    <a:pt x="644090" y="2918263"/>
                    <a:pt x="591046" y="2882900"/>
                  </a:cubicBezTo>
                  <a:cubicBezTo>
                    <a:pt x="582579" y="2870200"/>
                    <a:pt x="572472" y="2858452"/>
                    <a:pt x="565646" y="2844800"/>
                  </a:cubicBezTo>
                  <a:cubicBezTo>
                    <a:pt x="559659" y="2832826"/>
                    <a:pt x="561309" y="2817153"/>
                    <a:pt x="552946" y="2806700"/>
                  </a:cubicBezTo>
                  <a:cubicBezTo>
                    <a:pt x="543411" y="2794781"/>
                    <a:pt x="527546" y="2789767"/>
                    <a:pt x="514846" y="2781300"/>
                  </a:cubicBezTo>
                  <a:cubicBezTo>
                    <a:pt x="451783" y="2686705"/>
                    <a:pt x="532834" y="2802886"/>
                    <a:pt x="451346" y="2705100"/>
                  </a:cubicBezTo>
                  <a:cubicBezTo>
                    <a:pt x="362939" y="2599012"/>
                    <a:pt x="499156" y="2740210"/>
                    <a:pt x="387846" y="2628900"/>
                  </a:cubicBezTo>
                  <a:cubicBezTo>
                    <a:pt x="364561" y="2559046"/>
                    <a:pt x="389137" y="2621634"/>
                    <a:pt x="349746" y="2552700"/>
                  </a:cubicBezTo>
                  <a:cubicBezTo>
                    <a:pt x="340353" y="2536262"/>
                    <a:pt x="335350" y="2517306"/>
                    <a:pt x="324346" y="2501900"/>
                  </a:cubicBezTo>
                  <a:cubicBezTo>
                    <a:pt x="313907" y="2487285"/>
                    <a:pt x="298946" y="2476500"/>
                    <a:pt x="286246" y="2463800"/>
                  </a:cubicBezTo>
                  <a:cubicBezTo>
                    <a:pt x="256462" y="2374449"/>
                    <a:pt x="295226" y="2484754"/>
                    <a:pt x="248146" y="2374900"/>
                  </a:cubicBezTo>
                  <a:cubicBezTo>
                    <a:pt x="242873" y="2362595"/>
                    <a:pt x="242872" y="2347939"/>
                    <a:pt x="235446" y="2336800"/>
                  </a:cubicBezTo>
                  <a:cubicBezTo>
                    <a:pt x="225483" y="2321856"/>
                    <a:pt x="210046" y="2311400"/>
                    <a:pt x="197346" y="2298700"/>
                  </a:cubicBezTo>
                  <a:cubicBezTo>
                    <a:pt x="188879" y="2273300"/>
                    <a:pt x="178440" y="2248475"/>
                    <a:pt x="171946" y="2222500"/>
                  </a:cubicBezTo>
                  <a:cubicBezTo>
                    <a:pt x="167877" y="2206224"/>
                    <a:pt x="155656" y="2151820"/>
                    <a:pt x="146546" y="2133600"/>
                  </a:cubicBezTo>
                  <a:cubicBezTo>
                    <a:pt x="109440" y="2059387"/>
                    <a:pt x="129727" y="2131884"/>
                    <a:pt x="108446" y="2057400"/>
                  </a:cubicBezTo>
                  <a:cubicBezTo>
                    <a:pt x="103651" y="2040617"/>
                    <a:pt x="100762" y="2023318"/>
                    <a:pt x="95746" y="2006600"/>
                  </a:cubicBezTo>
                  <a:cubicBezTo>
                    <a:pt x="88053" y="1980955"/>
                    <a:pt x="70346" y="1930400"/>
                    <a:pt x="70346" y="1930400"/>
                  </a:cubicBezTo>
                  <a:cubicBezTo>
                    <a:pt x="67922" y="1898888"/>
                    <a:pt x="72359" y="1782026"/>
                    <a:pt x="44946" y="1727200"/>
                  </a:cubicBezTo>
                  <a:cubicBezTo>
                    <a:pt x="38120" y="1713548"/>
                    <a:pt x="28013" y="1701800"/>
                    <a:pt x="19546" y="1689100"/>
                  </a:cubicBezTo>
                  <a:cubicBezTo>
                    <a:pt x="-10539" y="1478505"/>
                    <a:pt x="-2159" y="1573632"/>
                    <a:pt x="19546" y="1193800"/>
                  </a:cubicBezTo>
                  <a:cubicBezTo>
                    <a:pt x="20310" y="1180435"/>
                    <a:pt x="26259" y="1167674"/>
                    <a:pt x="32246" y="1155700"/>
                  </a:cubicBezTo>
                  <a:cubicBezTo>
                    <a:pt x="39072" y="1142048"/>
                    <a:pt x="49179" y="1130300"/>
                    <a:pt x="57646" y="1117600"/>
                  </a:cubicBezTo>
                  <a:cubicBezTo>
                    <a:pt x="61879" y="1100667"/>
                    <a:pt x="62540" y="1082412"/>
                    <a:pt x="70346" y="1066800"/>
                  </a:cubicBezTo>
                  <a:cubicBezTo>
                    <a:pt x="83998" y="1039496"/>
                    <a:pt x="111493" y="1019560"/>
                    <a:pt x="121146" y="990600"/>
                  </a:cubicBezTo>
                  <a:cubicBezTo>
                    <a:pt x="153068" y="894835"/>
                    <a:pt x="110007" y="1012877"/>
                    <a:pt x="159246" y="914400"/>
                  </a:cubicBezTo>
                  <a:cubicBezTo>
                    <a:pt x="168356" y="896180"/>
                    <a:pt x="180577" y="841776"/>
                    <a:pt x="184646" y="825500"/>
                  </a:cubicBezTo>
                  <a:cubicBezTo>
                    <a:pt x="188879" y="787400"/>
                    <a:pt x="191044" y="749013"/>
                    <a:pt x="197346" y="711200"/>
                  </a:cubicBezTo>
                  <a:cubicBezTo>
                    <a:pt x="199547" y="697995"/>
                    <a:pt x="201683" y="683553"/>
                    <a:pt x="210046" y="673100"/>
                  </a:cubicBezTo>
                  <a:cubicBezTo>
                    <a:pt x="219581" y="661181"/>
                    <a:pt x="235446" y="656167"/>
                    <a:pt x="248146" y="647700"/>
                  </a:cubicBezTo>
                  <a:cubicBezTo>
                    <a:pt x="261461" y="607756"/>
                    <a:pt x="258175" y="598681"/>
                    <a:pt x="298946" y="571500"/>
                  </a:cubicBezTo>
                  <a:cubicBezTo>
                    <a:pt x="310085" y="564074"/>
                    <a:pt x="324346" y="563033"/>
                    <a:pt x="337046" y="558800"/>
                  </a:cubicBezTo>
                  <a:cubicBezTo>
                    <a:pt x="353979" y="533400"/>
                    <a:pt x="358886" y="492253"/>
                    <a:pt x="387846" y="482600"/>
                  </a:cubicBezTo>
                  <a:cubicBezTo>
                    <a:pt x="588610" y="415679"/>
                    <a:pt x="437286" y="458063"/>
                    <a:pt x="857746" y="444500"/>
                  </a:cubicBezTo>
                  <a:cubicBezTo>
                    <a:pt x="870446" y="436033"/>
                    <a:pt x="885795" y="430587"/>
                    <a:pt x="895846" y="419100"/>
                  </a:cubicBezTo>
                  <a:cubicBezTo>
                    <a:pt x="999563" y="300567"/>
                    <a:pt x="899021" y="374650"/>
                    <a:pt x="984746" y="317500"/>
                  </a:cubicBezTo>
                  <a:cubicBezTo>
                    <a:pt x="1009470" y="243327"/>
                    <a:pt x="978101" y="311445"/>
                    <a:pt x="1035546" y="254000"/>
                  </a:cubicBezTo>
                  <a:cubicBezTo>
                    <a:pt x="1046339" y="243207"/>
                    <a:pt x="1050153" y="226693"/>
                    <a:pt x="1060946" y="215900"/>
                  </a:cubicBezTo>
                  <a:cubicBezTo>
                    <a:pt x="1084251" y="192595"/>
                    <a:pt x="1123284" y="181701"/>
                    <a:pt x="1149846" y="165100"/>
                  </a:cubicBezTo>
                  <a:cubicBezTo>
                    <a:pt x="1167795" y="153882"/>
                    <a:pt x="1182697" y="138218"/>
                    <a:pt x="1200646" y="127000"/>
                  </a:cubicBezTo>
                  <a:cubicBezTo>
                    <a:pt x="1216700" y="116966"/>
                    <a:pt x="1235212" y="111340"/>
                    <a:pt x="1251446" y="101600"/>
                  </a:cubicBezTo>
                  <a:cubicBezTo>
                    <a:pt x="1277623" y="85894"/>
                    <a:pt x="1298686" y="60453"/>
                    <a:pt x="1327646" y="50800"/>
                  </a:cubicBezTo>
                  <a:cubicBezTo>
                    <a:pt x="1340346" y="46567"/>
                    <a:pt x="1352702" y="41110"/>
                    <a:pt x="1365746" y="38100"/>
                  </a:cubicBezTo>
                  <a:cubicBezTo>
                    <a:pt x="1488013" y="9885"/>
                    <a:pt x="1487419" y="13292"/>
                    <a:pt x="1607046" y="0"/>
                  </a:cubicBezTo>
                  <a:cubicBezTo>
                    <a:pt x="1640913" y="4233"/>
                    <a:pt x="1677457" y="-1162"/>
                    <a:pt x="1708646" y="12700"/>
                  </a:cubicBezTo>
                  <a:cubicBezTo>
                    <a:pt x="1720879" y="18137"/>
                    <a:pt x="1721346" y="37413"/>
                    <a:pt x="1721346" y="50800"/>
                  </a:cubicBezTo>
                  <a:cubicBezTo>
                    <a:pt x="1721346" y="100140"/>
                    <a:pt x="1715937" y="139883"/>
                    <a:pt x="1670546" y="165100"/>
                  </a:cubicBezTo>
                  <a:cubicBezTo>
                    <a:pt x="1647141" y="178103"/>
                    <a:pt x="1620321" y="184006"/>
                    <a:pt x="1594346" y="190500"/>
                  </a:cubicBezTo>
                  <a:cubicBezTo>
                    <a:pt x="1506356" y="212497"/>
                    <a:pt x="1560894" y="201272"/>
                    <a:pt x="1429246" y="215900"/>
                  </a:cubicBezTo>
                  <a:cubicBezTo>
                    <a:pt x="1366194" y="236917"/>
                    <a:pt x="1352147" y="224273"/>
                    <a:pt x="1327646" y="279400"/>
                  </a:cubicBezTo>
                  <a:cubicBezTo>
                    <a:pt x="1316772" y="303866"/>
                    <a:pt x="1302246" y="355600"/>
                    <a:pt x="1302246" y="355600"/>
                  </a:cubicBezTo>
                  <a:cubicBezTo>
                    <a:pt x="1306479" y="368300"/>
                    <a:pt x="1305480" y="384234"/>
                    <a:pt x="1314946" y="393700"/>
                  </a:cubicBezTo>
                  <a:cubicBezTo>
                    <a:pt x="1336532" y="415286"/>
                    <a:pt x="1391146" y="444500"/>
                    <a:pt x="1391146" y="444500"/>
                  </a:cubicBezTo>
                  <a:lnTo>
                    <a:pt x="1543546" y="406400"/>
                  </a:lnTo>
                  <a:close/>
                </a:path>
              </a:pathLst>
            </a:custGeom>
            <a:solidFill>
              <a:schemeClr val="accent4">
                <a:lumMod val="20000"/>
                <a:lumOff val="80000"/>
                <a:alpha val="35000"/>
              </a:schemeClr>
            </a:solidFill>
            <a:ln w="3175" cmpd="sng">
              <a:solidFill>
                <a:schemeClr val="accent4">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Freeform 128"/>
            <p:cNvSpPr/>
            <p:nvPr/>
          </p:nvSpPr>
          <p:spPr>
            <a:xfrm>
              <a:off x="5842000" y="2755900"/>
              <a:ext cx="1206500" cy="1143000"/>
            </a:xfrm>
            <a:custGeom>
              <a:avLst/>
              <a:gdLst>
                <a:gd name="connsiteX0" fmla="*/ 355600 w 1206500"/>
                <a:gd name="connsiteY0" fmla="*/ 114300 h 1143000"/>
                <a:gd name="connsiteX1" fmla="*/ 355600 w 1206500"/>
                <a:gd name="connsiteY1" fmla="*/ 114300 h 1143000"/>
                <a:gd name="connsiteX2" fmla="*/ 368300 w 1206500"/>
                <a:gd name="connsiteY2" fmla="*/ 228600 h 1143000"/>
                <a:gd name="connsiteX3" fmla="*/ 393700 w 1206500"/>
                <a:gd name="connsiteY3" fmla="*/ 266700 h 1143000"/>
                <a:gd name="connsiteX4" fmla="*/ 469900 w 1206500"/>
                <a:gd name="connsiteY4" fmla="*/ 330200 h 1143000"/>
                <a:gd name="connsiteX5" fmla="*/ 495300 w 1206500"/>
                <a:gd name="connsiteY5" fmla="*/ 368300 h 1143000"/>
                <a:gd name="connsiteX6" fmla="*/ 533400 w 1206500"/>
                <a:gd name="connsiteY6" fmla="*/ 393700 h 1143000"/>
                <a:gd name="connsiteX7" fmla="*/ 546100 w 1206500"/>
                <a:gd name="connsiteY7" fmla="*/ 457200 h 1143000"/>
                <a:gd name="connsiteX8" fmla="*/ 533400 w 1206500"/>
                <a:gd name="connsiteY8" fmla="*/ 533400 h 1143000"/>
                <a:gd name="connsiteX9" fmla="*/ 419100 w 1206500"/>
                <a:gd name="connsiteY9" fmla="*/ 584200 h 1143000"/>
                <a:gd name="connsiteX10" fmla="*/ 381000 w 1206500"/>
                <a:gd name="connsiteY10" fmla="*/ 596900 h 1143000"/>
                <a:gd name="connsiteX11" fmla="*/ 342900 w 1206500"/>
                <a:gd name="connsiteY11" fmla="*/ 609600 h 1143000"/>
                <a:gd name="connsiteX12" fmla="*/ 228600 w 1206500"/>
                <a:gd name="connsiteY12" fmla="*/ 660400 h 1143000"/>
                <a:gd name="connsiteX13" fmla="*/ 190500 w 1206500"/>
                <a:gd name="connsiteY13" fmla="*/ 673100 h 1143000"/>
                <a:gd name="connsiteX14" fmla="*/ 12700 w 1206500"/>
                <a:gd name="connsiteY14" fmla="*/ 685800 h 1143000"/>
                <a:gd name="connsiteX15" fmla="*/ 0 w 1206500"/>
                <a:gd name="connsiteY15" fmla="*/ 723900 h 1143000"/>
                <a:gd name="connsiteX16" fmla="*/ 38100 w 1206500"/>
                <a:gd name="connsiteY16" fmla="*/ 800100 h 1143000"/>
                <a:gd name="connsiteX17" fmla="*/ 76200 w 1206500"/>
                <a:gd name="connsiteY17" fmla="*/ 825500 h 1143000"/>
                <a:gd name="connsiteX18" fmla="*/ 152400 w 1206500"/>
                <a:gd name="connsiteY18" fmla="*/ 939800 h 1143000"/>
                <a:gd name="connsiteX19" fmla="*/ 177800 w 1206500"/>
                <a:gd name="connsiteY19" fmla="*/ 977900 h 1143000"/>
                <a:gd name="connsiteX20" fmla="*/ 215900 w 1206500"/>
                <a:gd name="connsiteY20" fmla="*/ 1092200 h 1143000"/>
                <a:gd name="connsiteX21" fmla="*/ 228600 w 1206500"/>
                <a:gd name="connsiteY21" fmla="*/ 1130300 h 1143000"/>
                <a:gd name="connsiteX22" fmla="*/ 266700 w 1206500"/>
                <a:gd name="connsiteY22" fmla="*/ 1143000 h 1143000"/>
                <a:gd name="connsiteX23" fmla="*/ 381000 w 1206500"/>
                <a:gd name="connsiteY23" fmla="*/ 1130300 h 1143000"/>
                <a:gd name="connsiteX24" fmla="*/ 406400 w 1206500"/>
                <a:gd name="connsiteY24" fmla="*/ 1079500 h 1143000"/>
                <a:gd name="connsiteX25" fmla="*/ 444500 w 1206500"/>
                <a:gd name="connsiteY25" fmla="*/ 1066800 h 1143000"/>
                <a:gd name="connsiteX26" fmla="*/ 469900 w 1206500"/>
                <a:gd name="connsiteY26" fmla="*/ 1028700 h 1143000"/>
                <a:gd name="connsiteX27" fmla="*/ 520700 w 1206500"/>
                <a:gd name="connsiteY27" fmla="*/ 1016000 h 1143000"/>
                <a:gd name="connsiteX28" fmla="*/ 558800 w 1206500"/>
                <a:gd name="connsiteY28" fmla="*/ 990600 h 1143000"/>
                <a:gd name="connsiteX29" fmla="*/ 596900 w 1206500"/>
                <a:gd name="connsiteY29" fmla="*/ 914400 h 1143000"/>
                <a:gd name="connsiteX30" fmla="*/ 635000 w 1206500"/>
                <a:gd name="connsiteY30" fmla="*/ 901700 h 1143000"/>
                <a:gd name="connsiteX31" fmla="*/ 673100 w 1206500"/>
                <a:gd name="connsiteY31" fmla="*/ 876300 h 1143000"/>
                <a:gd name="connsiteX32" fmla="*/ 749300 w 1206500"/>
                <a:gd name="connsiteY32" fmla="*/ 850900 h 1143000"/>
                <a:gd name="connsiteX33" fmla="*/ 787400 w 1206500"/>
                <a:gd name="connsiteY33" fmla="*/ 838200 h 1143000"/>
                <a:gd name="connsiteX34" fmla="*/ 901700 w 1206500"/>
                <a:gd name="connsiteY34" fmla="*/ 850900 h 1143000"/>
                <a:gd name="connsiteX35" fmla="*/ 977900 w 1206500"/>
                <a:gd name="connsiteY35" fmla="*/ 876300 h 1143000"/>
                <a:gd name="connsiteX36" fmla="*/ 1016000 w 1206500"/>
                <a:gd name="connsiteY36" fmla="*/ 889000 h 1143000"/>
                <a:gd name="connsiteX37" fmla="*/ 1181100 w 1206500"/>
                <a:gd name="connsiteY37" fmla="*/ 838200 h 1143000"/>
                <a:gd name="connsiteX38" fmla="*/ 1206500 w 1206500"/>
                <a:gd name="connsiteY38" fmla="*/ 800100 h 1143000"/>
                <a:gd name="connsiteX39" fmla="*/ 1193800 w 1206500"/>
                <a:gd name="connsiteY39" fmla="*/ 622300 h 1143000"/>
                <a:gd name="connsiteX40" fmla="*/ 1143000 w 1206500"/>
                <a:gd name="connsiteY40" fmla="*/ 508000 h 1143000"/>
                <a:gd name="connsiteX41" fmla="*/ 1130300 w 1206500"/>
                <a:gd name="connsiteY41" fmla="*/ 469900 h 1143000"/>
                <a:gd name="connsiteX42" fmla="*/ 1143000 w 1206500"/>
                <a:gd name="connsiteY42" fmla="*/ 381000 h 1143000"/>
                <a:gd name="connsiteX43" fmla="*/ 1155700 w 1206500"/>
                <a:gd name="connsiteY43" fmla="*/ 342900 h 1143000"/>
                <a:gd name="connsiteX44" fmla="*/ 1117600 w 1206500"/>
                <a:gd name="connsiteY44" fmla="*/ 241300 h 1143000"/>
                <a:gd name="connsiteX45" fmla="*/ 1041400 w 1206500"/>
                <a:gd name="connsiteY45" fmla="*/ 203200 h 1143000"/>
                <a:gd name="connsiteX46" fmla="*/ 927100 w 1206500"/>
                <a:gd name="connsiteY46" fmla="*/ 127000 h 1143000"/>
                <a:gd name="connsiteX47" fmla="*/ 889000 w 1206500"/>
                <a:gd name="connsiteY47" fmla="*/ 101600 h 1143000"/>
                <a:gd name="connsiteX48" fmla="*/ 812800 w 1206500"/>
                <a:gd name="connsiteY48" fmla="*/ 76200 h 1143000"/>
                <a:gd name="connsiteX49" fmla="*/ 673100 w 1206500"/>
                <a:gd name="connsiteY49" fmla="*/ 12700 h 1143000"/>
                <a:gd name="connsiteX50" fmla="*/ 622300 w 1206500"/>
                <a:gd name="connsiteY50" fmla="*/ 0 h 1143000"/>
                <a:gd name="connsiteX51" fmla="*/ 228600 w 1206500"/>
                <a:gd name="connsiteY51" fmla="*/ 12700 h 1143000"/>
                <a:gd name="connsiteX52" fmla="*/ 190500 w 1206500"/>
                <a:gd name="connsiteY52" fmla="*/ 25400 h 1143000"/>
                <a:gd name="connsiteX53" fmla="*/ 190500 w 1206500"/>
                <a:gd name="connsiteY53" fmla="*/ 127000 h 1143000"/>
                <a:gd name="connsiteX54" fmla="*/ 190500 w 1206500"/>
                <a:gd name="connsiteY54" fmla="*/ 127000 h 1143000"/>
                <a:gd name="connsiteX55" fmla="*/ 190500 w 1206500"/>
                <a:gd name="connsiteY55" fmla="*/ 12700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06500" h="1143000">
                  <a:moveTo>
                    <a:pt x="355600" y="114300"/>
                  </a:moveTo>
                  <a:lnTo>
                    <a:pt x="355600" y="114300"/>
                  </a:lnTo>
                  <a:cubicBezTo>
                    <a:pt x="359833" y="152400"/>
                    <a:pt x="359003" y="191410"/>
                    <a:pt x="368300" y="228600"/>
                  </a:cubicBezTo>
                  <a:cubicBezTo>
                    <a:pt x="372002" y="243408"/>
                    <a:pt x="383929" y="254974"/>
                    <a:pt x="393700" y="266700"/>
                  </a:cubicBezTo>
                  <a:cubicBezTo>
                    <a:pt x="424258" y="303370"/>
                    <a:pt x="432438" y="305225"/>
                    <a:pt x="469900" y="330200"/>
                  </a:cubicBezTo>
                  <a:cubicBezTo>
                    <a:pt x="478367" y="342900"/>
                    <a:pt x="484507" y="357507"/>
                    <a:pt x="495300" y="368300"/>
                  </a:cubicBezTo>
                  <a:cubicBezTo>
                    <a:pt x="506093" y="379093"/>
                    <a:pt x="525827" y="380448"/>
                    <a:pt x="533400" y="393700"/>
                  </a:cubicBezTo>
                  <a:cubicBezTo>
                    <a:pt x="544110" y="412442"/>
                    <a:pt x="541867" y="436033"/>
                    <a:pt x="546100" y="457200"/>
                  </a:cubicBezTo>
                  <a:cubicBezTo>
                    <a:pt x="541867" y="482600"/>
                    <a:pt x="544916" y="510368"/>
                    <a:pt x="533400" y="533400"/>
                  </a:cubicBezTo>
                  <a:cubicBezTo>
                    <a:pt x="521325" y="557551"/>
                    <a:pt x="425053" y="582216"/>
                    <a:pt x="419100" y="584200"/>
                  </a:cubicBezTo>
                  <a:lnTo>
                    <a:pt x="381000" y="596900"/>
                  </a:lnTo>
                  <a:cubicBezTo>
                    <a:pt x="368300" y="601133"/>
                    <a:pt x="354039" y="602174"/>
                    <a:pt x="342900" y="609600"/>
                  </a:cubicBezTo>
                  <a:cubicBezTo>
                    <a:pt x="282523" y="649852"/>
                    <a:pt x="319280" y="630173"/>
                    <a:pt x="228600" y="660400"/>
                  </a:cubicBezTo>
                  <a:cubicBezTo>
                    <a:pt x="215900" y="664633"/>
                    <a:pt x="203853" y="672146"/>
                    <a:pt x="190500" y="673100"/>
                  </a:cubicBezTo>
                  <a:lnTo>
                    <a:pt x="12700" y="685800"/>
                  </a:lnTo>
                  <a:cubicBezTo>
                    <a:pt x="8467" y="698500"/>
                    <a:pt x="0" y="710513"/>
                    <a:pt x="0" y="723900"/>
                  </a:cubicBezTo>
                  <a:cubicBezTo>
                    <a:pt x="0" y="744558"/>
                    <a:pt x="25258" y="787258"/>
                    <a:pt x="38100" y="800100"/>
                  </a:cubicBezTo>
                  <a:cubicBezTo>
                    <a:pt x="48893" y="810893"/>
                    <a:pt x="63500" y="817033"/>
                    <a:pt x="76200" y="825500"/>
                  </a:cubicBezTo>
                  <a:lnTo>
                    <a:pt x="152400" y="939800"/>
                  </a:lnTo>
                  <a:cubicBezTo>
                    <a:pt x="160867" y="952500"/>
                    <a:pt x="172973" y="963420"/>
                    <a:pt x="177800" y="977900"/>
                  </a:cubicBezTo>
                  <a:lnTo>
                    <a:pt x="215900" y="1092200"/>
                  </a:lnTo>
                  <a:cubicBezTo>
                    <a:pt x="220133" y="1104900"/>
                    <a:pt x="215900" y="1126067"/>
                    <a:pt x="228600" y="1130300"/>
                  </a:cubicBezTo>
                  <a:lnTo>
                    <a:pt x="266700" y="1143000"/>
                  </a:lnTo>
                  <a:cubicBezTo>
                    <a:pt x="304800" y="1138767"/>
                    <a:pt x="346102" y="1146163"/>
                    <a:pt x="381000" y="1130300"/>
                  </a:cubicBezTo>
                  <a:cubicBezTo>
                    <a:pt x="398235" y="1122466"/>
                    <a:pt x="393013" y="1092887"/>
                    <a:pt x="406400" y="1079500"/>
                  </a:cubicBezTo>
                  <a:cubicBezTo>
                    <a:pt x="415866" y="1070034"/>
                    <a:pt x="431800" y="1071033"/>
                    <a:pt x="444500" y="1066800"/>
                  </a:cubicBezTo>
                  <a:cubicBezTo>
                    <a:pt x="452967" y="1054100"/>
                    <a:pt x="457200" y="1037167"/>
                    <a:pt x="469900" y="1028700"/>
                  </a:cubicBezTo>
                  <a:cubicBezTo>
                    <a:pt x="484423" y="1019018"/>
                    <a:pt x="504657" y="1022876"/>
                    <a:pt x="520700" y="1016000"/>
                  </a:cubicBezTo>
                  <a:cubicBezTo>
                    <a:pt x="534729" y="1009987"/>
                    <a:pt x="546100" y="999067"/>
                    <a:pt x="558800" y="990600"/>
                  </a:cubicBezTo>
                  <a:cubicBezTo>
                    <a:pt x="567166" y="965501"/>
                    <a:pt x="574519" y="932305"/>
                    <a:pt x="596900" y="914400"/>
                  </a:cubicBezTo>
                  <a:cubicBezTo>
                    <a:pt x="607353" y="906037"/>
                    <a:pt x="623026" y="907687"/>
                    <a:pt x="635000" y="901700"/>
                  </a:cubicBezTo>
                  <a:cubicBezTo>
                    <a:pt x="648652" y="894874"/>
                    <a:pt x="659152" y="882499"/>
                    <a:pt x="673100" y="876300"/>
                  </a:cubicBezTo>
                  <a:cubicBezTo>
                    <a:pt x="697566" y="865426"/>
                    <a:pt x="723900" y="859367"/>
                    <a:pt x="749300" y="850900"/>
                  </a:cubicBezTo>
                  <a:lnTo>
                    <a:pt x="787400" y="838200"/>
                  </a:lnTo>
                  <a:cubicBezTo>
                    <a:pt x="825500" y="842433"/>
                    <a:pt x="864110" y="843382"/>
                    <a:pt x="901700" y="850900"/>
                  </a:cubicBezTo>
                  <a:cubicBezTo>
                    <a:pt x="927954" y="856151"/>
                    <a:pt x="952500" y="867833"/>
                    <a:pt x="977900" y="876300"/>
                  </a:cubicBezTo>
                  <a:lnTo>
                    <a:pt x="1016000" y="889000"/>
                  </a:lnTo>
                  <a:cubicBezTo>
                    <a:pt x="1131506" y="877449"/>
                    <a:pt x="1125314" y="905144"/>
                    <a:pt x="1181100" y="838200"/>
                  </a:cubicBezTo>
                  <a:cubicBezTo>
                    <a:pt x="1190871" y="826474"/>
                    <a:pt x="1198033" y="812800"/>
                    <a:pt x="1206500" y="800100"/>
                  </a:cubicBezTo>
                  <a:cubicBezTo>
                    <a:pt x="1202267" y="740833"/>
                    <a:pt x="1202614" y="681060"/>
                    <a:pt x="1193800" y="622300"/>
                  </a:cubicBezTo>
                  <a:cubicBezTo>
                    <a:pt x="1179758" y="528686"/>
                    <a:pt x="1174025" y="570050"/>
                    <a:pt x="1143000" y="508000"/>
                  </a:cubicBezTo>
                  <a:cubicBezTo>
                    <a:pt x="1137013" y="496026"/>
                    <a:pt x="1134533" y="482600"/>
                    <a:pt x="1130300" y="469900"/>
                  </a:cubicBezTo>
                  <a:cubicBezTo>
                    <a:pt x="1134533" y="440267"/>
                    <a:pt x="1137129" y="410353"/>
                    <a:pt x="1143000" y="381000"/>
                  </a:cubicBezTo>
                  <a:cubicBezTo>
                    <a:pt x="1145625" y="367873"/>
                    <a:pt x="1155700" y="356287"/>
                    <a:pt x="1155700" y="342900"/>
                  </a:cubicBezTo>
                  <a:cubicBezTo>
                    <a:pt x="1155700" y="306554"/>
                    <a:pt x="1143877" y="267577"/>
                    <a:pt x="1117600" y="241300"/>
                  </a:cubicBezTo>
                  <a:cubicBezTo>
                    <a:pt x="1075315" y="199015"/>
                    <a:pt x="1087881" y="229023"/>
                    <a:pt x="1041400" y="203200"/>
                  </a:cubicBezTo>
                  <a:lnTo>
                    <a:pt x="927100" y="127000"/>
                  </a:lnTo>
                  <a:cubicBezTo>
                    <a:pt x="914400" y="118533"/>
                    <a:pt x="903480" y="106427"/>
                    <a:pt x="889000" y="101600"/>
                  </a:cubicBezTo>
                  <a:lnTo>
                    <a:pt x="812800" y="76200"/>
                  </a:lnTo>
                  <a:cubicBezTo>
                    <a:pt x="750016" y="13416"/>
                    <a:pt x="792124" y="42456"/>
                    <a:pt x="673100" y="12700"/>
                  </a:cubicBezTo>
                  <a:lnTo>
                    <a:pt x="622300" y="0"/>
                  </a:lnTo>
                  <a:cubicBezTo>
                    <a:pt x="491067" y="4233"/>
                    <a:pt x="359675" y="4990"/>
                    <a:pt x="228600" y="12700"/>
                  </a:cubicBezTo>
                  <a:cubicBezTo>
                    <a:pt x="215236" y="13486"/>
                    <a:pt x="194733" y="12700"/>
                    <a:pt x="190500" y="25400"/>
                  </a:cubicBezTo>
                  <a:cubicBezTo>
                    <a:pt x="179790" y="57529"/>
                    <a:pt x="190500" y="93133"/>
                    <a:pt x="190500" y="127000"/>
                  </a:cubicBezTo>
                  <a:lnTo>
                    <a:pt x="190500" y="127000"/>
                  </a:lnTo>
                  <a:lnTo>
                    <a:pt x="190500" y="127000"/>
                  </a:lnTo>
                </a:path>
              </a:pathLst>
            </a:custGeom>
            <a:solidFill>
              <a:schemeClr val="accent2">
                <a:lumMod val="40000"/>
                <a:lumOff val="60000"/>
                <a:alpha val="33000"/>
              </a:schemeClr>
            </a:solidFill>
            <a:ln w="3175" cmpd="sng">
              <a:solidFill>
                <a:srgbClr val="C55A1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0" name="Freeform 129"/>
            <p:cNvSpPr/>
            <p:nvPr/>
          </p:nvSpPr>
          <p:spPr>
            <a:xfrm>
              <a:off x="5803794" y="3941881"/>
              <a:ext cx="520806" cy="401519"/>
            </a:xfrm>
            <a:custGeom>
              <a:avLst/>
              <a:gdLst>
                <a:gd name="connsiteX0" fmla="*/ 444606 w 520806"/>
                <a:gd name="connsiteY0" fmla="*/ 12052 h 401519"/>
                <a:gd name="connsiteX1" fmla="*/ 444606 w 520806"/>
                <a:gd name="connsiteY1" fmla="*/ 12052 h 401519"/>
                <a:gd name="connsiteX2" fmla="*/ 283739 w 520806"/>
                <a:gd name="connsiteY2" fmla="*/ 20519 h 401519"/>
                <a:gd name="connsiteX3" fmla="*/ 283739 w 520806"/>
                <a:gd name="connsiteY3" fmla="*/ 257586 h 401519"/>
                <a:gd name="connsiteX4" fmla="*/ 258339 w 520806"/>
                <a:gd name="connsiteY4" fmla="*/ 266052 h 401519"/>
                <a:gd name="connsiteX5" fmla="*/ 114406 w 520806"/>
                <a:gd name="connsiteY5" fmla="*/ 274519 h 401519"/>
                <a:gd name="connsiteX6" fmla="*/ 122873 w 520806"/>
                <a:gd name="connsiteY6" fmla="*/ 249119 h 401519"/>
                <a:gd name="connsiteX7" fmla="*/ 131339 w 520806"/>
                <a:gd name="connsiteY7" fmla="*/ 215252 h 401519"/>
                <a:gd name="connsiteX8" fmla="*/ 173673 w 520806"/>
                <a:gd name="connsiteY8" fmla="*/ 181386 h 401519"/>
                <a:gd name="connsiteX9" fmla="*/ 173673 w 520806"/>
                <a:gd name="connsiteY9" fmla="*/ 96719 h 401519"/>
                <a:gd name="connsiteX10" fmla="*/ 139806 w 520806"/>
                <a:gd name="connsiteY10" fmla="*/ 105186 h 401519"/>
                <a:gd name="connsiteX11" fmla="*/ 131339 w 520806"/>
                <a:gd name="connsiteY11" fmla="*/ 130586 h 401519"/>
                <a:gd name="connsiteX12" fmla="*/ 105939 w 520806"/>
                <a:gd name="connsiteY12" fmla="*/ 181386 h 401519"/>
                <a:gd name="connsiteX13" fmla="*/ 72073 w 520806"/>
                <a:gd name="connsiteY13" fmla="*/ 189852 h 401519"/>
                <a:gd name="connsiteX14" fmla="*/ 21273 w 520806"/>
                <a:gd name="connsiteY14" fmla="*/ 206786 h 401519"/>
                <a:gd name="connsiteX15" fmla="*/ 12806 w 520806"/>
                <a:gd name="connsiteY15" fmla="*/ 282986 h 401519"/>
                <a:gd name="connsiteX16" fmla="*/ 12806 w 520806"/>
                <a:gd name="connsiteY16" fmla="*/ 359186 h 401519"/>
                <a:gd name="connsiteX17" fmla="*/ 38206 w 520806"/>
                <a:gd name="connsiteY17" fmla="*/ 367652 h 401519"/>
                <a:gd name="connsiteX18" fmla="*/ 55139 w 520806"/>
                <a:gd name="connsiteY18" fmla="*/ 384586 h 401519"/>
                <a:gd name="connsiteX19" fmla="*/ 105939 w 520806"/>
                <a:gd name="connsiteY19" fmla="*/ 401519 h 401519"/>
                <a:gd name="connsiteX20" fmla="*/ 199073 w 520806"/>
                <a:gd name="connsiteY20" fmla="*/ 384586 h 401519"/>
                <a:gd name="connsiteX21" fmla="*/ 224473 w 520806"/>
                <a:gd name="connsiteY21" fmla="*/ 376119 h 401519"/>
                <a:gd name="connsiteX22" fmla="*/ 249873 w 520806"/>
                <a:gd name="connsiteY22" fmla="*/ 359186 h 401519"/>
                <a:gd name="connsiteX23" fmla="*/ 275273 w 520806"/>
                <a:gd name="connsiteY23" fmla="*/ 350719 h 401519"/>
                <a:gd name="connsiteX24" fmla="*/ 317606 w 520806"/>
                <a:gd name="connsiteY24" fmla="*/ 316852 h 401519"/>
                <a:gd name="connsiteX25" fmla="*/ 419206 w 520806"/>
                <a:gd name="connsiteY25" fmla="*/ 266052 h 401519"/>
                <a:gd name="connsiteX26" fmla="*/ 444606 w 520806"/>
                <a:gd name="connsiteY26" fmla="*/ 257586 h 401519"/>
                <a:gd name="connsiteX27" fmla="*/ 453073 w 520806"/>
                <a:gd name="connsiteY27" fmla="*/ 155986 h 401519"/>
                <a:gd name="connsiteX28" fmla="*/ 470006 w 520806"/>
                <a:gd name="connsiteY28" fmla="*/ 139052 h 401519"/>
                <a:gd name="connsiteX29" fmla="*/ 520806 w 520806"/>
                <a:gd name="connsiteY29" fmla="*/ 122119 h 401519"/>
                <a:gd name="connsiteX30" fmla="*/ 486939 w 520806"/>
                <a:gd name="connsiteY30" fmla="*/ 88252 h 401519"/>
                <a:gd name="connsiteX31" fmla="*/ 444606 w 520806"/>
                <a:gd name="connsiteY31" fmla="*/ 79786 h 401519"/>
                <a:gd name="connsiteX32" fmla="*/ 444606 w 520806"/>
                <a:gd name="connsiteY32" fmla="*/ 12052 h 40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0806" h="401519">
                  <a:moveTo>
                    <a:pt x="444606" y="12052"/>
                  </a:moveTo>
                  <a:lnTo>
                    <a:pt x="444606" y="12052"/>
                  </a:lnTo>
                  <a:cubicBezTo>
                    <a:pt x="390984" y="14874"/>
                    <a:pt x="316833" y="-21767"/>
                    <a:pt x="283739" y="20519"/>
                  </a:cubicBezTo>
                  <a:cubicBezTo>
                    <a:pt x="139931" y="204274"/>
                    <a:pt x="344699" y="150909"/>
                    <a:pt x="283739" y="257586"/>
                  </a:cubicBezTo>
                  <a:cubicBezTo>
                    <a:pt x="279311" y="265335"/>
                    <a:pt x="266806" y="263230"/>
                    <a:pt x="258339" y="266052"/>
                  </a:cubicBezTo>
                  <a:cubicBezTo>
                    <a:pt x="207996" y="299615"/>
                    <a:pt x="211886" y="304513"/>
                    <a:pt x="114406" y="274519"/>
                  </a:cubicBezTo>
                  <a:cubicBezTo>
                    <a:pt x="105876" y="271894"/>
                    <a:pt x="120421" y="257700"/>
                    <a:pt x="122873" y="249119"/>
                  </a:cubicBezTo>
                  <a:cubicBezTo>
                    <a:pt x="126070" y="237930"/>
                    <a:pt x="126135" y="225660"/>
                    <a:pt x="131339" y="215252"/>
                  </a:cubicBezTo>
                  <a:cubicBezTo>
                    <a:pt x="137370" y="203189"/>
                    <a:pt x="164701" y="187367"/>
                    <a:pt x="173673" y="181386"/>
                  </a:cubicBezTo>
                  <a:cubicBezTo>
                    <a:pt x="182441" y="155079"/>
                    <a:pt x="196836" y="124514"/>
                    <a:pt x="173673" y="96719"/>
                  </a:cubicBezTo>
                  <a:cubicBezTo>
                    <a:pt x="166224" y="87780"/>
                    <a:pt x="151095" y="102364"/>
                    <a:pt x="139806" y="105186"/>
                  </a:cubicBezTo>
                  <a:cubicBezTo>
                    <a:pt x="136984" y="113653"/>
                    <a:pt x="133791" y="122005"/>
                    <a:pt x="131339" y="130586"/>
                  </a:cubicBezTo>
                  <a:cubicBezTo>
                    <a:pt x="125315" y="151669"/>
                    <a:pt x="128097" y="170307"/>
                    <a:pt x="105939" y="181386"/>
                  </a:cubicBezTo>
                  <a:cubicBezTo>
                    <a:pt x="95531" y="186590"/>
                    <a:pt x="83218" y="186508"/>
                    <a:pt x="72073" y="189852"/>
                  </a:cubicBezTo>
                  <a:cubicBezTo>
                    <a:pt x="54976" y="194981"/>
                    <a:pt x="21273" y="206786"/>
                    <a:pt x="21273" y="206786"/>
                  </a:cubicBezTo>
                  <a:cubicBezTo>
                    <a:pt x="18451" y="232186"/>
                    <a:pt x="17008" y="257777"/>
                    <a:pt x="12806" y="282986"/>
                  </a:cubicBezTo>
                  <a:cubicBezTo>
                    <a:pt x="7121" y="317093"/>
                    <a:pt x="-12923" y="314162"/>
                    <a:pt x="12806" y="359186"/>
                  </a:cubicBezTo>
                  <a:cubicBezTo>
                    <a:pt x="17234" y="366935"/>
                    <a:pt x="29739" y="364830"/>
                    <a:pt x="38206" y="367652"/>
                  </a:cubicBezTo>
                  <a:cubicBezTo>
                    <a:pt x="43850" y="373297"/>
                    <a:pt x="47999" y="381016"/>
                    <a:pt x="55139" y="384586"/>
                  </a:cubicBezTo>
                  <a:cubicBezTo>
                    <a:pt x="71104" y="392569"/>
                    <a:pt x="105939" y="401519"/>
                    <a:pt x="105939" y="401519"/>
                  </a:cubicBezTo>
                  <a:cubicBezTo>
                    <a:pt x="153893" y="394668"/>
                    <a:pt x="159159" y="395990"/>
                    <a:pt x="199073" y="384586"/>
                  </a:cubicBezTo>
                  <a:cubicBezTo>
                    <a:pt x="207654" y="382134"/>
                    <a:pt x="216491" y="380110"/>
                    <a:pt x="224473" y="376119"/>
                  </a:cubicBezTo>
                  <a:cubicBezTo>
                    <a:pt x="233574" y="371568"/>
                    <a:pt x="240772" y="363737"/>
                    <a:pt x="249873" y="359186"/>
                  </a:cubicBezTo>
                  <a:cubicBezTo>
                    <a:pt x="257855" y="355195"/>
                    <a:pt x="267291" y="354710"/>
                    <a:pt x="275273" y="350719"/>
                  </a:cubicBezTo>
                  <a:cubicBezTo>
                    <a:pt x="316719" y="329996"/>
                    <a:pt x="286101" y="340481"/>
                    <a:pt x="317606" y="316852"/>
                  </a:cubicBezTo>
                  <a:cubicBezTo>
                    <a:pt x="370122" y="277465"/>
                    <a:pt x="360620" y="285581"/>
                    <a:pt x="419206" y="266052"/>
                  </a:cubicBezTo>
                  <a:lnTo>
                    <a:pt x="444606" y="257586"/>
                  </a:lnTo>
                  <a:cubicBezTo>
                    <a:pt x="447428" y="223719"/>
                    <a:pt x="445952" y="189216"/>
                    <a:pt x="453073" y="155986"/>
                  </a:cubicBezTo>
                  <a:cubicBezTo>
                    <a:pt x="454746" y="148181"/>
                    <a:pt x="462866" y="142622"/>
                    <a:pt x="470006" y="139052"/>
                  </a:cubicBezTo>
                  <a:cubicBezTo>
                    <a:pt x="485971" y="131069"/>
                    <a:pt x="520806" y="122119"/>
                    <a:pt x="520806" y="122119"/>
                  </a:cubicBezTo>
                  <a:cubicBezTo>
                    <a:pt x="506391" y="50046"/>
                    <a:pt x="528595" y="88252"/>
                    <a:pt x="486939" y="88252"/>
                  </a:cubicBezTo>
                  <a:cubicBezTo>
                    <a:pt x="472549" y="88252"/>
                    <a:pt x="458717" y="82608"/>
                    <a:pt x="444606" y="79786"/>
                  </a:cubicBezTo>
                  <a:cubicBezTo>
                    <a:pt x="430784" y="38322"/>
                    <a:pt x="444606" y="23341"/>
                    <a:pt x="444606" y="12052"/>
                  </a:cubicBezTo>
                  <a:close/>
                </a:path>
              </a:pathLst>
            </a:custGeom>
            <a:solidFill>
              <a:schemeClr val="accent1">
                <a:lumMod val="60000"/>
                <a:lumOff val="40000"/>
                <a:alpha val="27000"/>
              </a:schemeClr>
            </a:solidFill>
            <a:ln w="3175"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Freeform 130"/>
            <p:cNvSpPr/>
            <p:nvPr/>
          </p:nvSpPr>
          <p:spPr>
            <a:xfrm>
              <a:off x="6349748" y="3818467"/>
              <a:ext cx="365497" cy="381000"/>
            </a:xfrm>
            <a:custGeom>
              <a:avLst/>
              <a:gdLst>
                <a:gd name="connsiteX0" fmla="*/ 8719 w 365497"/>
                <a:gd name="connsiteY0" fmla="*/ 186266 h 381000"/>
                <a:gd name="connsiteX1" fmla="*/ 8719 w 365497"/>
                <a:gd name="connsiteY1" fmla="*/ 186266 h 381000"/>
                <a:gd name="connsiteX2" fmla="*/ 252 w 365497"/>
                <a:gd name="connsiteY2" fmla="*/ 262466 h 381000"/>
                <a:gd name="connsiteX3" fmla="*/ 34119 w 365497"/>
                <a:gd name="connsiteY3" fmla="*/ 330200 h 381000"/>
                <a:gd name="connsiteX4" fmla="*/ 51052 w 365497"/>
                <a:gd name="connsiteY4" fmla="*/ 355600 h 381000"/>
                <a:gd name="connsiteX5" fmla="*/ 101852 w 365497"/>
                <a:gd name="connsiteY5" fmla="*/ 381000 h 381000"/>
                <a:gd name="connsiteX6" fmla="*/ 194985 w 365497"/>
                <a:gd name="connsiteY6" fmla="*/ 372533 h 381000"/>
                <a:gd name="connsiteX7" fmla="*/ 211919 w 365497"/>
                <a:gd name="connsiteY7" fmla="*/ 321733 h 381000"/>
                <a:gd name="connsiteX8" fmla="*/ 237319 w 365497"/>
                <a:gd name="connsiteY8" fmla="*/ 254000 h 381000"/>
                <a:gd name="connsiteX9" fmla="*/ 245785 w 365497"/>
                <a:gd name="connsiteY9" fmla="*/ 228600 h 381000"/>
                <a:gd name="connsiteX10" fmla="*/ 271185 w 365497"/>
                <a:gd name="connsiteY10" fmla="*/ 220133 h 381000"/>
                <a:gd name="connsiteX11" fmla="*/ 347385 w 365497"/>
                <a:gd name="connsiteY11" fmla="*/ 211666 h 381000"/>
                <a:gd name="connsiteX12" fmla="*/ 364319 w 365497"/>
                <a:gd name="connsiteY12" fmla="*/ 194733 h 381000"/>
                <a:gd name="connsiteX13" fmla="*/ 245785 w 365497"/>
                <a:gd name="connsiteY13" fmla="*/ 160866 h 381000"/>
                <a:gd name="connsiteX14" fmla="*/ 220385 w 365497"/>
                <a:gd name="connsiteY14" fmla="*/ 152400 h 381000"/>
                <a:gd name="connsiteX15" fmla="*/ 228852 w 365497"/>
                <a:gd name="connsiteY15" fmla="*/ 0 h 381000"/>
                <a:gd name="connsiteX16" fmla="*/ 169585 w 365497"/>
                <a:gd name="connsiteY16" fmla="*/ 16933 h 381000"/>
                <a:gd name="connsiteX17" fmla="*/ 161119 w 365497"/>
                <a:gd name="connsiteY17" fmla="*/ 42333 h 381000"/>
                <a:gd name="connsiteX18" fmla="*/ 186519 w 365497"/>
                <a:gd name="connsiteY18" fmla="*/ 127000 h 381000"/>
                <a:gd name="connsiteX19" fmla="*/ 211919 w 365497"/>
                <a:gd name="connsiteY19" fmla="*/ 135466 h 381000"/>
                <a:gd name="connsiteX20" fmla="*/ 220385 w 365497"/>
                <a:gd name="connsiteY20" fmla="*/ 194733 h 381000"/>
                <a:gd name="connsiteX21" fmla="*/ 169585 w 365497"/>
                <a:gd name="connsiteY21" fmla="*/ 211666 h 381000"/>
                <a:gd name="connsiteX22" fmla="*/ 144185 w 365497"/>
                <a:gd name="connsiteY22" fmla="*/ 304800 h 381000"/>
                <a:gd name="connsiteX23" fmla="*/ 67985 w 365497"/>
                <a:gd name="connsiteY23" fmla="*/ 296333 h 381000"/>
                <a:gd name="connsiteX24" fmla="*/ 34119 w 365497"/>
                <a:gd name="connsiteY24" fmla="*/ 245533 h 381000"/>
                <a:gd name="connsiteX25" fmla="*/ 8719 w 365497"/>
                <a:gd name="connsiteY25" fmla="*/ 18626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5497" h="381000">
                  <a:moveTo>
                    <a:pt x="8719" y="186266"/>
                  </a:moveTo>
                  <a:lnTo>
                    <a:pt x="8719" y="186266"/>
                  </a:lnTo>
                  <a:cubicBezTo>
                    <a:pt x="5897" y="211666"/>
                    <a:pt x="-1448" y="236966"/>
                    <a:pt x="252" y="262466"/>
                  </a:cubicBezTo>
                  <a:cubicBezTo>
                    <a:pt x="3930" y="317636"/>
                    <a:pt x="11621" y="302077"/>
                    <a:pt x="34119" y="330200"/>
                  </a:cubicBezTo>
                  <a:cubicBezTo>
                    <a:pt x="40476" y="338146"/>
                    <a:pt x="43857" y="348405"/>
                    <a:pt x="51052" y="355600"/>
                  </a:cubicBezTo>
                  <a:cubicBezTo>
                    <a:pt x="67464" y="372012"/>
                    <a:pt x="81195" y="374114"/>
                    <a:pt x="101852" y="381000"/>
                  </a:cubicBezTo>
                  <a:lnTo>
                    <a:pt x="194985" y="372533"/>
                  </a:lnTo>
                  <a:cubicBezTo>
                    <a:pt x="210701" y="364071"/>
                    <a:pt x="211919" y="321733"/>
                    <a:pt x="211919" y="321733"/>
                  </a:cubicBezTo>
                  <a:cubicBezTo>
                    <a:pt x="231316" y="205343"/>
                    <a:pt x="203773" y="309909"/>
                    <a:pt x="237319" y="254000"/>
                  </a:cubicBezTo>
                  <a:cubicBezTo>
                    <a:pt x="241911" y="246347"/>
                    <a:pt x="239474" y="234911"/>
                    <a:pt x="245785" y="228600"/>
                  </a:cubicBezTo>
                  <a:cubicBezTo>
                    <a:pt x="252096" y="222289"/>
                    <a:pt x="262382" y="221600"/>
                    <a:pt x="271185" y="220133"/>
                  </a:cubicBezTo>
                  <a:cubicBezTo>
                    <a:pt x="296394" y="215931"/>
                    <a:pt x="321985" y="214488"/>
                    <a:pt x="347385" y="211666"/>
                  </a:cubicBezTo>
                  <a:cubicBezTo>
                    <a:pt x="353030" y="206022"/>
                    <a:pt x="363190" y="202635"/>
                    <a:pt x="364319" y="194733"/>
                  </a:cubicBezTo>
                  <a:cubicBezTo>
                    <a:pt x="375821" y="114226"/>
                    <a:pt x="300685" y="156643"/>
                    <a:pt x="245785" y="160866"/>
                  </a:cubicBezTo>
                  <a:cubicBezTo>
                    <a:pt x="237318" y="158044"/>
                    <a:pt x="220942" y="161307"/>
                    <a:pt x="220385" y="152400"/>
                  </a:cubicBezTo>
                  <a:cubicBezTo>
                    <a:pt x="205757" y="-81668"/>
                    <a:pt x="257667" y="86441"/>
                    <a:pt x="228852" y="0"/>
                  </a:cubicBezTo>
                  <a:cubicBezTo>
                    <a:pt x="228557" y="74"/>
                    <a:pt x="173635" y="12883"/>
                    <a:pt x="169585" y="16933"/>
                  </a:cubicBezTo>
                  <a:cubicBezTo>
                    <a:pt x="163274" y="23244"/>
                    <a:pt x="163941" y="33866"/>
                    <a:pt x="161119" y="42333"/>
                  </a:cubicBezTo>
                  <a:cubicBezTo>
                    <a:pt x="165487" y="77283"/>
                    <a:pt x="155281" y="108257"/>
                    <a:pt x="186519" y="127000"/>
                  </a:cubicBezTo>
                  <a:cubicBezTo>
                    <a:pt x="194172" y="131592"/>
                    <a:pt x="203452" y="132644"/>
                    <a:pt x="211919" y="135466"/>
                  </a:cubicBezTo>
                  <a:cubicBezTo>
                    <a:pt x="227898" y="151446"/>
                    <a:pt x="250481" y="164637"/>
                    <a:pt x="220385" y="194733"/>
                  </a:cubicBezTo>
                  <a:cubicBezTo>
                    <a:pt x="207764" y="207354"/>
                    <a:pt x="169585" y="211666"/>
                    <a:pt x="169585" y="211666"/>
                  </a:cubicBezTo>
                  <a:cubicBezTo>
                    <a:pt x="148101" y="276118"/>
                    <a:pt x="156153" y="244963"/>
                    <a:pt x="144185" y="304800"/>
                  </a:cubicBezTo>
                  <a:cubicBezTo>
                    <a:pt x="118785" y="301978"/>
                    <a:pt x="90487" y="308449"/>
                    <a:pt x="67985" y="296333"/>
                  </a:cubicBezTo>
                  <a:cubicBezTo>
                    <a:pt x="50066" y="286684"/>
                    <a:pt x="48510" y="259923"/>
                    <a:pt x="34119" y="245533"/>
                  </a:cubicBezTo>
                  <a:lnTo>
                    <a:pt x="8719" y="186266"/>
                  </a:lnTo>
                  <a:close/>
                </a:path>
              </a:pathLst>
            </a:custGeom>
            <a:solidFill>
              <a:schemeClr val="accent6">
                <a:lumMod val="60000"/>
                <a:lumOff val="40000"/>
              </a:schemeClr>
            </a:solidFill>
            <a:ln w="31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Freeform 131"/>
            <p:cNvSpPr/>
            <p:nvPr/>
          </p:nvSpPr>
          <p:spPr>
            <a:xfrm>
              <a:off x="5681133" y="4563394"/>
              <a:ext cx="1289666" cy="609739"/>
            </a:xfrm>
            <a:custGeom>
              <a:avLst/>
              <a:gdLst>
                <a:gd name="connsiteX0" fmla="*/ 0 w 1289666"/>
                <a:gd name="connsiteY0" fmla="*/ 177939 h 609739"/>
                <a:gd name="connsiteX1" fmla="*/ 0 w 1289666"/>
                <a:gd name="connsiteY1" fmla="*/ 177939 h 609739"/>
                <a:gd name="connsiteX2" fmla="*/ 59267 w 1289666"/>
                <a:gd name="connsiteY2" fmla="*/ 262606 h 609739"/>
                <a:gd name="connsiteX3" fmla="*/ 84667 w 1289666"/>
                <a:gd name="connsiteY3" fmla="*/ 271073 h 609739"/>
                <a:gd name="connsiteX4" fmla="*/ 135467 w 1289666"/>
                <a:gd name="connsiteY4" fmla="*/ 296473 h 609739"/>
                <a:gd name="connsiteX5" fmla="*/ 321734 w 1289666"/>
                <a:gd name="connsiteY5" fmla="*/ 313406 h 609739"/>
                <a:gd name="connsiteX6" fmla="*/ 372534 w 1289666"/>
                <a:gd name="connsiteY6" fmla="*/ 330339 h 609739"/>
                <a:gd name="connsiteX7" fmla="*/ 397934 w 1289666"/>
                <a:gd name="connsiteY7" fmla="*/ 347273 h 609739"/>
                <a:gd name="connsiteX8" fmla="*/ 474134 w 1289666"/>
                <a:gd name="connsiteY8" fmla="*/ 364206 h 609739"/>
                <a:gd name="connsiteX9" fmla="*/ 508000 w 1289666"/>
                <a:gd name="connsiteY9" fmla="*/ 465806 h 609739"/>
                <a:gd name="connsiteX10" fmla="*/ 541867 w 1289666"/>
                <a:gd name="connsiteY10" fmla="*/ 499673 h 609739"/>
                <a:gd name="connsiteX11" fmla="*/ 567267 w 1289666"/>
                <a:gd name="connsiteY11" fmla="*/ 525073 h 609739"/>
                <a:gd name="connsiteX12" fmla="*/ 575734 w 1289666"/>
                <a:gd name="connsiteY12" fmla="*/ 550473 h 609739"/>
                <a:gd name="connsiteX13" fmla="*/ 626534 w 1289666"/>
                <a:gd name="connsiteY13" fmla="*/ 584339 h 609739"/>
                <a:gd name="connsiteX14" fmla="*/ 677334 w 1289666"/>
                <a:gd name="connsiteY14" fmla="*/ 609739 h 609739"/>
                <a:gd name="connsiteX15" fmla="*/ 745067 w 1289666"/>
                <a:gd name="connsiteY15" fmla="*/ 601273 h 609739"/>
                <a:gd name="connsiteX16" fmla="*/ 778934 w 1289666"/>
                <a:gd name="connsiteY16" fmla="*/ 533539 h 609739"/>
                <a:gd name="connsiteX17" fmla="*/ 821267 w 1289666"/>
                <a:gd name="connsiteY17" fmla="*/ 499673 h 609739"/>
                <a:gd name="connsiteX18" fmla="*/ 872067 w 1289666"/>
                <a:gd name="connsiteY18" fmla="*/ 508139 h 609739"/>
                <a:gd name="connsiteX19" fmla="*/ 905934 w 1289666"/>
                <a:gd name="connsiteY19" fmla="*/ 542006 h 609739"/>
                <a:gd name="connsiteX20" fmla="*/ 1066800 w 1289666"/>
                <a:gd name="connsiteY20" fmla="*/ 558939 h 609739"/>
                <a:gd name="connsiteX21" fmla="*/ 1193800 w 1289666"/>
                <a:gd name="connsiteY21" fmla="*/ 567406 h 609739"/>
                <a:gd name="connsiteX22" fmla="*/ 1219200 w 1289666"/>
                <a:gd name="connsiteY22" fmla="*/ 558939 h 609739"/>
                <a:gd name="connsiteX23" fmla="*/ 1253067 w 1289666"/>
                <a:gd name="connsiteY23" fmla="*/ 516606 h 609739"/>
                <a:gd name="connsiteX24" fmla="*/ 1270000 w 1289666"/>
                <a:gd name="connsiteY24" fmla="*/ 465806 h 609739"/>
                <a:gd name="connsiteX25" fmla="*/ 1286934 w 1289666"/>
                <a:gd name="connsiteY25" fmla="*/ 448873 h 609739"/>
                <a:gd name="connsiteX26" fmla="*/ 1278467 w 1289666"/>
                <a:gd name="connsiteY26" fmla="*/ 355739 h 609739"/>
                <a:gd name="connsiteX27" fmla="*/ 1176867 w 1289666"/>
                <a:gd name="connsiteY27" fmla="*/ 372673 h 609739"/>
                <a:gd name="connsiteX28" fmla="*/ 1075267 w 1289666"/>
                <a:gd name="connsiteY28" fmla="*/ 364206 h 609739"/>
                <a:gd name="connsiteX29" fmla="*/ 1066800 w 1289666"/>
                <a:gd name="connsiteY29" fmla="*/ 338806 h 609739"/>
                <a:gd name="connsiteX30" fmla="*/ 1041400 w 1289666"/>
                <a:gd name="connsiteY30" fmla="*/ 279539 h 609739"/>
                <a:gd name="connsiteX31" fmla="*/ 1032934 w 1289666"/>
                <a:gd name="connsiteY31" fmla="*/ 228739 h 609739"/>
                <a:gd name="connsiteX32" fmla="*/ 982134 w 1289666"/>
                <a:gd name="connsiteY32" fmla="*/ 211806 h 609739"/>
                <a:gd name="connsiteX33" fmla="*/ 939800 w 1289666"/>
                <a:gd name="connsiteY33" fmla="*/ 220273 h 609739"/>
                <a:gd name="connsiteX34" fmla="*/ 931334 w 1289666"/>
                <a:gd name="connsiteY34" fmla="*/ 245673 h 609739"/>
                <a:gd name="connsiteX35" fmla="*/ 922867 w 1289666"/>
                <a:gd name="connsiteY35" fmla="*/ 304939 h 609739"/>
                <a:gd name="connsiteX36" fmla="*/ 905934 w 1289666"/>
                <a:gd name="connsiteY36" fmla="*/ 355739 h 609739"/>
                <a:gd name="connsiteX37" fmla="*/ 855134 w 1289666"/>
                <a:gd name="connsiteY37" fmla="*/ 372673 h 609739"/>
                <a:gd name="connsiteX38" fmla="*/ 838200 w 1289666"/>
                <a:gd name="connsiteY38" fmla="*/ 355739 h 609739"/>
                <a:gd name="connsiteX39" fmla="*/ 821267 w 1289666"/>
                <a:gd name="connsiteY39" fmla="*/ 271073 h 609739"/>
                <a:gd name="connsiteX40" fmla="*/ 804334 w 1289666"/>
                <a:gd name="connsiteY40" fmla="*/ 220273 h 609739"/>
                <a:gd name="connsiteX41" fmla="*/ 778934 w 1289666"/>
                <a:gd name="connsiteY41" fmla="*/ 127139 h 609739"/>
                <a:gd name="connsiteX42" fmla="*/ 753534 w 1289666"/>
                <a:gd name="connsiteY42" fmla="*/ 118673 h 609739"/>
                <a:gd name="connsiteX43" fmla="*/ 736600 w 1289666"/>
                <a:gd name="connsiteY43" fmla="*/ 101739 h 609739"/>
                <a:gd name="connsiteX44" fmla="*/ 711200 w 1289666"/>
                <a:gd name="connsiteY44" fmla="*/ 84806 h 609739"/>
                <a:gd name="connsiteX45" fmla="*/ 702734 w 1289666"/>
                <a:gd name="connsiteY45" fmla="*/ 59406 h 609739"/>
                <a:gd name="connsiteX46" fmla="*/ 685800 w 1289666"/>
                <a:gd name="connsiteY46" fmla="*/ 34006 h 609739"/>
                <a:gd name="connsiteX47" fmla="*/ 677334 w 1289666"/>
                <a:gd name="connsiteY47" fmla="*/ 8606 h 609739"/>
                <a:gd name="connsiteX48" fmla="*/ 618067 w 1289666"/>
                <a:gd name="connsiteY48" fmla="*/ 8606 h 609739"/>
                <a:gd name="connsiteX49" fmla="*/ 626534 w 1289666"/>
                <a:gd name="connsiteY49" fmla="*/ 50939 h 609739"/>
                <a:gd name="connsiteX50" fmla="*/ 643467 w 1289666"/>
                <a:gd name="connsiteY50" fmla="*/ 67873 h 609739"/>
                <a:gd name="connsiteX51" fmla="*/ 660400 w 1289666"/>
                <a:gd name="connsiteY51" fmla="*/ 93273 h 609739"/>
                <a:gd name="connsiteX52" fmla="*/ 677334 w 1289666"/>
                <a:gd name="connsiteY52" fmla="*/ 110206 h 609739"/>
                <a:gd name="connsiteX53" fmla="*/ 702734 w 1289666"/>
                <a:gd name="connsiteY53" fmla="*/ 161006 h 609739"/>
                <a:gd name="connsiteX54" fmla="*/ 745067 w 1289666"/>
                <a:gd name="connsiteY54" fmla="*/ 237206 h 609739"/>
                <a:gd name="connsiteX55" fmla="*/ 694267 w 1289666"/>
                <a:gd name="connsiteY55" fmla="*/ 271073 h 609739"/>
                <a:gd name="connsiteX56" fmla="*/ 685800 w 1289666"/>
                <a:gd name="connsiteY56" fmla="*/ 296473 h 609739"/>
                <a:gd name="connsiteX57" fmla="*/ 668867 w 1289666"/>
                <a:gd name="connsiteY57" fmla="*/ 321873 h 609739"/>
                <a:gd name="connsiteX58" fmla="*/ 643467 w 1289666"/>
                <a:gd name="connsiteY58" fmla="*/ 372673 h 609739"/>
                <a:gd name="connsiteX59" fmla="*/ 601134 w 1289666"/>
                <a:gd name="connsiteY59" fmla="*/ 364206 h 609739"/>
                <a:gd name="connsiteX60" fmla="*/ 558800 w 1289666"/>
                <a:gd name="connsiteY60" fmla="*/ 304939 h 609739"/>
                <a:gd name="connsiteX61" fmla="*/ 567267 w 1289666"/>
                <a:gd name="connsiteY61" fmla="*/ 279539 h 609739"/>
                <a:gd name="connsiteX62" fmla="*/ 651934 w 1289666"/>
                <a:gd name="connsiteY62" fmla="*/ 228739 h 609739"/>
                <a:gd name="connsiteX63" fmla="*/ 635000 w 1289666"/>
                <a:gd name="connsiteY63" fmla="*/ 211806 h 609739"/>
                <a:gd name="connsiteX64" fmla="*/ 626534 w 1289666"/>
                <a:gd name="connsiteY64" fmla="*/ 186406 h 609739"/>
                <a:gd name="connsiteX65" fmla="*/ 592667 w 1289666"/>
                <a:gd name="connsiteY65" fmla="*/ 152539 h 609739"/>
                <a:gd name="connsiteX66" fmla="*/ 575734 w 1289666"/>
                <a:gd name="connsiteY66" fmla="*/ 127139 h 609739"/>
                <a:gd name="connsiteX67" fmla="*/ 558800 w 1289666"/>
                <a:gd name="connsiteY67" fmla="*/ 67873 h 609739"/>
                <a:gd name="connsiteX68" fmla="*/ 541867 w 1289666"/>
                <a:gd name="connsiteY68" fmla="*/ 50939 h 609739"/>
                <a:gd name="connsiteX69" fmla="*/ 440267 w 1289666"/>
                <a:gd name="connsiteY69" fmla="*/ 34006 h 609739"/>
                <a:gd name="connsiteX70" fmla="*/ 372534 w 1289666"/>
                <a:gd name="connsiteY70" fmla="*/ 42473 h 609739"/>
                <a:gd name="connsiteX71" fmla="*/ 347134 w 1289666"/>
                <a:gd name="connsiteY71" fmla="*/ 50939 h 609739"/>
                <a:gd name="connsiteX72" fmla="*/ 313267 w 1289666"/>
                <a:gd name="connsiteY72" fmla="*/ 59406 h 609739"/>
                <a:gd name="connsiteX73" fmla="*/ 262467 w 1289666"/>
                <a:gd name="connsiteY73" fmla="*/ 76339 h 609739"/>
                <a:gd name="connsiteX74" fmla="*/ 228600 w 1289666"/>
                <a:gd name="connsiteY74" fmla="*/ 110206 h 609739"/>
                <a:gd name="connsiteX75" fmla="*/ 211667 w 1289666"/>
                <a:gd name="connsiteY75" fmla="*/ 161006 h 609739"/>
                <a:gd name="connsiteX76" fmla="*/ 186267 w 1289666"/>
                <a:gd name="connsiteY76" fmla="*/ 177939 h 609739"/>
                <a:gd name="connsiteX77" fmla="*/ 152400 w 1289666"/>
                <a:gd name="connsiteY77" fmla="*/ 211806 h 609739"/>
                <a:gd name="connsiteX78" fmla="*/ 127000 w 1289666"/>
                <a:gd name="connsiteY78" fmla="*/ 220273 h 609739"/>
                <a:gd name="connsiteX79" fmla="*/ 42334 w 1289666"/>
                <a:gd name="connsiteY79" fmla="*/ 203339 h 609739"/>
                <a:gd name="connsiteX80" fmla="*/ 0 w 1289666"/>
                <a:gd name="connsiteY80" fmla="*/ 177939 h 60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289666" h="609739">
                  <a:moveTo>
                    <a:pt x="0" y="177939"/>
                  </a:moveTo>
                  <a:lnTo>
                    <a:pt x="0" y="177939"/>
                  </a:lnTo>
                  <a:cubicBezTo>
                    <a:pt x="19756" y="206161"/>
                    <a:pt x="26585" y="251712"/>
                    <a:pt x="59267" y="262606"/>
                  </a:cubicBezTo>
                  <a:cubicBezTo>
                    <a:pt x="67734" y="265428"/>
                    <a:pt x="76685" y="267082"/>
                    <a:pt x="84667" y="271073"/>
                  </a:cubicBezTo>
                  <a:cubicBezTo>
                    <a:pt x="121198" y="289338"/>
                    <a:pt x="97164" y="287961"/>
                    <a:pt x="135467" y="296473"/>
                  </a:cubicBezTo>
                  <a:cubicBezTo>
                    <a:pt x="197696" y="310301"/>
                    <a:pt x="256631" y="309337"/>
                    <a:pt x="321734" y="313406"/>
                  </a:cubicBezTo>
                  <a:cubicBezTo>
                    <a:pt x="338667" y="319050"/>
                    <a:pt x="357683" y="320438"/>
                    <a:pt x="372534" y="330339"/>
                  </a:cubicBezTo>
                  <a:cubicBezTo>
                    <a:pt x="381001" y="335984"/>
                    <a:pt x="388832" y="342722"/>
                    <a:pt x="397934" y="347273"/>
                  </a:cubicBezTo>
                  <a:cubicBezTo>
                    <a:pt x="418773" y="357693"/>
                    <a:pt x="454631" y="360955"/>
                    <a:pt x="474134" y="364206"/>
                  </a:cubicBezTo>
                  <a:cubicBezTo>
                    <a:pt x="534611" y="404523"/>
                    <a:pt x="466529" y="349686"/>
                    <a:pt x="508000" y="465806"/>
                  </a:cubicBezTo>
                  <a:cubicBezTo>
                    <a:pt x="513370" y="480841"/>
                    <a:pt x="530578" y="488384"/>
                    <a:pt x="541867" y="499673"/>
                  </a:cubicBezTo>
                  <a:lnTo>
                    <a:pt x="567267" y="525073"/>
                  </a:lnTo>
                  <a:cubicBezTo>
                    <a:pt x="570089" y="533540"/>
                    <a:pt x="569423" y="544162"/>
                    <a:pt x="575734" y="550473"/>
                  </a:cubicBezTo>
                  <a:cubicBezTo>
                    <a:pt x="590125" y="564863"/>
                    <a:pt x="609601" y="573050"/>
                    <a:pt x="626534" y="584339"/>
                  </a:cubicBezTo>
                  <a:cubicBezTo>
                    <a:pt x="659362" y="606224"/>
                    <a:pt x="642278" y="598055"/>
                    <a:pt x="677334" y="609739"/>
                  </a:cubicBezTo>
                  <a:cubicBezTo>
                    <a:pt x="699912" y="606917"/>
                    <a:pt x="723273" y="607811"/>
                    <a:pt x="745067" y="601273"/>
                  </a:cubicBezTo>
                  <a:cubicBezTo>
                    <a:pt x="768256" y="594316"/>
                    <a:pt x="773707" y="541380"/>
                    <a:pt x="778934" y="533539"/>
                  </a:cubicBezTo>
                  <a:cubicBezTo>
                    <a:pt x="800817" y="500713"/>
                    <a:pt x="786213" y="511357"/>
                    <a:pt x="821267" y="499673"/>
                  </a:cubicBezTo>
                  <a:cubicBezTo>
                    <a:pt x="838200" y="502495"/>
                    <a:pt x="856712" y="500462"/>
                    <a:pt x="872067" y="508139"/>
                  </a:cubicBezTo>
                  <a:cubicBezTo>
                    <a:pt x="886347" y="515279"/>
                    <a:pt x="890279" y="538875"/>
                    <a:pt x="905934" y="542006"/>
                  </a:cubicBezTo>
                  <a:cubicBezTo>
                    <a:pt x="987109" y="558242"/>
                    <a:pt x="933913" y="549448"/>
                    <a:pt x="1066800" y="558939"/>
                  </a:cubicBezTo>
                  <a:cubicBezTo>
                    <a:pt x="1141845" y="583955"/>
                    <a:pt x="1099860" y="577844"/>
                    <a:pt x="1193800" y="567406"/>
                  </a:cubicBezTo>
                  <a:cubicBezTo>
                    <a:pt x="1202267" y="564584"/>
                    <a:pt x="1211547" y="563531"/>
                    <a:pt x="1219200" y="558939"/>
                  </a:cubicBezTo>
                  <a:cubicBezTo>
                    <a:pt x="1229864" y="552541"/>
                    <a:pt x="1248871" y="526047"/>
                    <a:pt x="1253067" y="516606"/>
                  </a:cubicBezTo>
                  <a:cubicBezTo>
                    <a:pt x="1260316" y="500295"/>
                    <a:pt x="1257378" y="478427"/>
                    <a:pt x="1270000" y="465806"/>
                  </a:cubicBezTo>
                  <a:lnTo>
                    <a:pt x="1286934" y="448873"/>
                  </a:lnTo>
                  <a:cubicBezTo>
                    <a:pt x="1284112" y="417828"/>
                    <a:pt x="1299320" y="378910"/>
                    <a:pt x="1278467" y="355739"/>
                  </a:cubicBezTo>
                  <a:cubicBezTo>
                    <a:pt x="1271186" y="347649"/>
                    <a:pt x="1195987" y="367893"/>
                    <a:pt x="1176867" y="372673"/>
                  </a:cubicBezTo>
                  <a:cubicBezTo>
                    <a:pt x="1143000" y="369851"/>
                    <a:pt x="1107748" y="374200"/>
                    <a:pt x="1075267" y="364206"/>
                  </a:cubicBezTo>
                  <a:cubicBezTo>
                    <a:pt x="1066737" y="361581"/>
                    <a:pt x="1070316" y="347009"/>
                    <a:pt x="1066800" y="338806"/>
                  </a:cubicBezTo>
                  <a:cubicBezTo>
                    <a:pt x="1035413" y="265570"/>
                    <a:pt x="1061257" y="339107"/>
                    <a:pt x="1041400" y="279539"/>
                  </a:cubicBezTo>
                  <a:cubicBezTo>
                    <a:pt x="1038578" y="262606"/>
                    <a:pt x="1044238" y="241658"/>
                    <a:pt x="1032934" y="228739"/>
                  </a:cubicBezTo>
                  <a:cubicBezTo>
                    <a:pt x="1021180" y="215306"/>
                    <a:pt x="982134" y="211806"/>
                    <a:pt x="982134" y="211806"/>
                  </a:cubicBezTo>
                  <a:cubicBezTo>
                    <a:pt x="968023" y="214628"/>
                    <a:pt x="951774" y="212290"/>
                    <a:pt x="939800" y="220273"/>
                  </a:cubicBezTo>
                  <a:cubicBezTo>
                    <a:pt x="932374" y="225224"/>
                    <a:pt x="933084" y="236922"/>
                    <a:pt x="931334" y="245673"/>
                  </a:cubicBezTo>
                  <a:cubicBezTo>
                    <a:pt x="927420" y="265241"/>
                    <a:pt x="927354" y="285494"/>
                    <a:pt x="922867" y="304939"/>
                  </a:cubicBezTo>
                  <a:cubicBezTo>
                    <a:pt x="918853" y="322331"/>
                    <a:pt x="922867" y="350094"/>
                    <a:pt x="905934" y="355739"/>
                  </a:cubicBezTo>
                  <a:lnTo>
                    <a:pt x="855134" y="372673"/>
                  </a:lnTo>
                  <a:cubicBezTo>
                    <a:pt x="849489" y="367028"/>
                    <a:pt x="842307" y="362584"/>
                    <a:pt x="838200" y="355739"/>
                  </a:cubicBezTo>
                  <a:cubicBezTo>
                    <a:pt x="826463" y="336176"/>
                    <a:pt x="824201" y="283788"/>
                    <a:pt x="821267" y="271073"/>
                  </a:cubicBezTo>
                  <a:cubicBezTo>
                    <a:pt x="817253" y="253681"/>
                    <a:pt x="804334" y="220273"/>
                    <a:pt x="804334" y="220273"/>
                  </a:cubicBezTo>
                  <a:cubicBezTo>
                    <a:pt x="800323" y="184174"/>
                    <a:pt x="812270" y="147141"/>
                    <a:pt x="778934" y="127139"/>
                  </a:cubicBezTo>
                  <a:cubicBezTo>
                    <a:pt x="771281" y="122547"/>
                    <a:pt x="762001" y="121495"/>
                    <a:pt x="753534" y="118673"/>
                  </a:cubicBezTo>
                  <a:cubicBezTo>
                    <a:pt x="747889" y="113028"/>
                    <a:pt x="742834" y="106726"/>
                    <a:pt x="736600" y="101739"/>
                  </a:cubicBezTo>
                  <a:cubicBezTo>
                    <a:pt x="728654" y="95382"/>
                    <a:pt x="717557" y="92752"/>
                    <a:pt x="711200" y="84806"/>
                  </a:cubicBezTo>
                  <a:cubicBezTo>
                    <a:pt x="705625" y="77837"/>
                    <a:pt x="706725" y="67388"/>
                    <a:pt x="702734" y="59406"/>
                  </a:cubicBezTo>
                  <a:cubicBezTo>
                    <a:pt x="698183" y="50304"/>
                    <a:pt x="691445" y="42473"/>
                    <a:pt x="685800" y="34006"/>
                  </a:cubicBezTo>
                  <a:cubicBezTo>
                    <a:pt x="682978" y="25539"/>
                    <a:pt x="683645" y="14917"/>
                    <a:pt x="677334" y="8606"/>
                  </a:cubicBezTo>
                  <a:cubicBezTo>
                    <a:pt x="660329" y="-8400"/>
                    <a:pt x="635253" y="4309"/>
                    <a:pt x="618067" y="8606"/>
                  </a:cubicBezTo>
                  <a:cubicBezTo>
                    <a:pt x="620889" y="22717"/>
                    <a:pt x="620865" y="37712"/>
                    <a:pt x="626534" y="50939"/>
                  </a:cubicBezTo>
                  <a:cubicBezTo>
                    <a:pt x="629678" y="58276"/>
                    <a:pt x="638480" y="61640"/>
                    <a:pt x="643467" y="67873"/>
                  </a:cubicBezTo>
                  <a:cubicBezTo>
                    <a:pt x="649824" y="75819"/>
                    <a:pt x="654043" y="85327"/>
                    <a:pt x="660400" y="93273"/>
                  </a:cubicBezTo>
                  <a:cubicBezTo>
                    <a:pt x="665387" y="99506"/>
                    <a:pt x="672347" y="103973"/>
                    <a:pt x="677334" y="110206"/>
                  </a:cubicBezTo>
                  <a:cubicBezTo>
                    <a:pt x="718332" y="161452"/>
                    <a:pt x="674285" y="109797"/>
                    <a:pt x="702734" y="161006"/>
                  </a:cubicBezTo>
                  <a:cubicBezTo>
                    <a:pt x="751255" y="248345"/>
                    <a:pt x="725908" y="179732"/>
                    <a:pt x="745067" y="237206"/>
                  </a:cubicBezTo>
                  <a:cubicBezTo>
                    <a:pt x="725713" y="295267"/>
                    <a:pt x="755569" y="230205"/>
                    <a:pt x="694267" y="271073"/>
                  </a:cubicBezTo>
                  <a:cubicBezTo>
                    <a:pt x="686841" y="276024"/>
                    <a:pt x="689791" y="288491"/>
                    <a:pt x="685800" y="296473"/>
                  </a:cubicBezTo>
                  <a:cubicBezTo>
                    <a:pt x="681249" y="305574"/>
                    <a:pt x="674511" y="313406"/>
                    <a:pt x="668867" y="321873"/>
                  </a:cubicBezTo>
                  <a:cubicBezTo>
                    <a:pt x="666615" y="330879"/>
                    <a:pt x="663036" y="369877"/>
                    <a:pt x="643467" y="372673"/>
                  </a:cubicBezTo>
                  <a:cubicBezTo>
                    <a:pt x="629221" y="374708"/>
                    <a:pt x="615245" y="367028"/>
                    <a:pt x="601134" y="364206"/>
                  </a:cubicBezTo>
                  <a:cubicBezTo>
                    <a:pt x="560956" y="324028"/>
                    <a:pt x="572316" y="345485"/>
                    <a:pt x="558800" y="304939"/>
                  </a:cubicBezTo>
                  <a:cubicBezTo>
                    <a:pt x="561622" y="296472"/>
                    <a:pt x="558800" y="282361"/>
                    <a:pt x="567267" y="279539"/>
                  </a:cubicBezTo>
                  <a:cubicBezTo>
                    <a:pt x="633377" y="257503"/>
                    <a:pt x="685604" y="307303"/>
                    <a:pt x="651934" y="228739"/>
                  </a:cubicBezTo>
                  <a:cubicBezTo>
                    <a:pt x="648790" y="221402"/>
                    <a:pt x="640645" y="217450"/>
                    <a:pt x="635000" y="211806"/>
                  </a:cubicBezTo>
                  <a:cubicBezTo>
                    <a:pt x="632178" y="203339"/>
                    <a:pt x="631721" y="193668"/>
                    <a:pt x="626534" y="186406"/>
                  </a:cubicBezTo>
                  <a:cubicBezTo>
                    <a:pt x="617255" y="173415"/>
                    <a:pt x="601523" y="165823"/>
                    <a:pt x="592667" y="152539"/>
                  </a:cubicBezTo>
                  <a:lnTo>
                    <a:pt x="575734" y="127139"/>
                  </a:lnTo>
                  <a:cubicBezTo>
                    <a:pt x="574152" y="120812"/>
                    <a:pt x="564006" y="76549"/>
                    <a:pt x="558800" y="67873"/>
                  </a:cubicBezTo>
                  <a:cubicBezTo>
                    <a:pt x="554693" y="61028"/>
                    <a:pt x="548712" y="55046"/>
                    <a:pt x="541867" y="50939"/>
                  </a:cubicBezTo>
                  <a:cubicBezTo>
                    <a:pt x="519304" y="37401"/>
                    <a:pt x="447785" y="34841"/>
                    <a:pt x="440267" y="34006"/>
                  </a:cubicBezTo>
                  <a:cubicBezTo>
                    <a:pt x="417689" y="36828"/>
                    <a:pt x="394920" y="38403"/>
                    <a:pt x="372534" y="42473"/>
                  </a:cubicBezTo>
                  <a:cubicBezTo>
                    <a:pt x="363753" y="44069"/>
                    <a:pt x="355715" y="48487"/>
                    <a:pt x="347134" y="50939"/>
                  </a:cubicBezTo>
                  <a:cubicBezTo>
                    <a:pt x="335945" y="54136"/>
                    <a:pt x="324413" y="56062"/>
                    <a:pt x="313267" y="59406"/>
                  </a:cubicBezTo>
                  <a:cubicBezTo>
                    <a:pt x="296170" y="64535"/>
                    <a:pt x="262467" y="76339"/>
                    <a:pt x="262467" y="76339"/>
                  </a:cubicBezTo>
                  <a:cubicBezTo>
                    <a:pt x="251178" y="87628"/>
                    <a:pt x="233649" y="95060"/>
                    <a:pt x="228600" y="110206"/>
                  </a:cubicBezTo>
                  <a:cubicBezTo>
                    <a:pt x="222956" y="127139"/>
                    <a:pt x="226519" y="151105"/>
                    <a:pt x="211667" y="161006"/>
                  </a:cubicBezTo>
                  <a:cubicBezTo>
                    <a:pt x="203200" y="166650"/>
                    <a:pt x="193993" y="171317"/>
                    <a:pt x="186267" y="177939"/>
                  </a:cubicBezTo>
                  <a:cubicBezTo>
                    <a:pt x="174145" y="188329"/>
                    <a:pt x="167546" y="206757"/>
                    <a:pt x="152400" y="211806"/>
                  </a:cubicBezTo>
                  <a:lnTo>
                    <a:pt x="127000" y="220273"/>
                  </a:lnTo>
                  <a:cubicBezTo>
                    <a:pt x="116721" y="218804"/>
                    <a:pt x="60807" y="214423"/>
                    <a:pt x="42334" y="203339"/>
                  </a:cubicBezTo>
                  <a:lnTo>
                    <a:pt x="0" y="177939"/>
                  </a:lnTo>
                  <a:close/>
                </a:path>
              </a:pathLst>
            </a:custGeom>
            <a:solidFill>
              <a:srgbClr val="C9C9C9">
                <a:alpha val="29000"/>
              </a:srgbClr>
            </a:solidFill>
            <a:ln w="31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Freeform 132"/>
            <p:cNvSpPr/>
            <p:nvPr/>
          </p:nvSpPr>
          <p:spPr>
            <a:xfrm>
              <a:off x="6722021" y="4529667"/>
              <a:ext cx="406912" cy="186266"/>
            </a:xfrm>
            <a:custGeom>
              <a:avLst/>
              <a:gdLst>
                <a:gd name="connsiteX0" fmla="*/ 25912 w 406912"/>
                <a:gd name="connsiteY0" fmla="*/ 186266 h 186266"/>
                <a:gd name="connsiteX1" fmla="*/ 25912 w 406912"/>
                <a:gd name="connsiteY1" fmla="*/ 186266 h 186266"/>
                <a:gd name="connsiteX2" fmla="*/ 152912 w 406912"/>
                <a:gd name="connsiteY2" fmla="*/ 177800 h 186266"/>
                <a:gd name="connsiteX3" fmla="*/ 169846 w 406912"/>
                <a:gd name="connsiteY3" fmla="*/ 160866 h 186266"/>
                <a:gd name="connsiteX4" fmla="*/ 195246 w 406912"/>
                <a:gd name="connsiteY4" fmla="*/ 152400 h 186266"/>
                <a:gd name="connsiteX5" fmla="*/ 220646 w 406912"/>
                <a:gd name="connsiteY5" fmla="*/ 160866 h 186266"/>
                <a:gd name="connsiteX6" fmla="*/ 262979 w 406912"/>
                <a:gd name="connsiteY6" fmla="*/ 186266 h 186266"/>
                <a:gd name="connsiteX7" fmla="*/ 373046 w 406912"/>
                <a:gd name="connsiteY7" fmla="*/ 177800 h 186266"/>
                <a:gd name="connsiteX8" fmla="*/ 406912 w 406912"/>
                <a:gd name="connsiteY8" fmla="*/ 127000 h 186266"/>
                <a:gd name="connsiteX9" fmla="*/ 398446 w 406912"/>
                <a:gd name="connsiteY9" fmla="*/ 93133 h 186266"/>
                <a:gd name="connsiteX10" fmla="*/ 373046 w 406912"/>
                <a:gd name="connsiteY10" fmla="*/ 84666 h 186266"/>
                <a:gd name="connsiteX11" fmla="*/ 296846 w 406912"/>
                <a:gd name="connsiteY11" fmla="*/ 67733 h 186266"/>
                <a:gd name="connsiteX12" fmla="*/ 288379 w 406912"/>
                <a:gd name="connsiteY12" fmla="*/ 42333 h 186266"/>
                <a:gd name="connsiteX13" fmla="*/ 254512 w 406912"/>
                <a:gd name="connsiteY13" fmla="*/ 33866 h 186266"/>
                <a:gd name="connsiteX14" fmla="*/ 229112 w 406912"/>
                <a:gd name="connsiteY14" fmla="*/ 25400 h 186266"/>
                <a:gd name="connsiteX15" fmla="*/ 212179 w 406912"/>
                <a:gd name="connsiteY15" fmla="*/ 50800 h 186266"/>
                <a:gd name="connsiteX16" fmla="*/ 161379 w 406912"/>
                <a:gd name="connsiteY16" fmla="*/ 76200 h 186266"/>
                <a:gd name="connsiteX17" fmla="*/ 127512 w 406912"/>
                <a:gd name="connsiteY17" fmla="*/ 67733 h 186266"/>
                <a:gd name="connsiteX18" fmla="*/ 119046 w 406912"/>
                <a:gd name="connsiteY18" fmla="*/ 42333 h 186266"/>
                <a:gd name="connsiteX19" fmla="*/ 110579 w 406912"/>
                <a:gd name="connsiteY19" fmla="*/ 8466 h 186266"/>
                <a:gd name="connsiteX20" fmla="*/ 85179 w 406912"/>
                <a:gd name="connsiteY20" fmla="*/ 0 h 186266"/>
                <a:gd name="connsiteX21" fmla="*/ 34379 w 406912"/>
                <a:gd name="connsiteY21" fmla="*/ 8466 h 186266"/>
                <a:gd name="connsiteX22" fmla="*/ 25912 w 406912"/>
                <a:gd name="connsiteY22" fmla="*/ 76200 h 186266"/>
                <a:gd name="connsiteX23" fmla="*/ 17446 w 406912"/>
                <a:gd name="connsiteY23" fmla="*/ 101600 h 186266"/>
                <a:gd name="connsiteX24" fmla="*/ 512 w 406912"/>
                <a:gd name="connsiteY24" fmla="*/ 118533 h 186266"/>
                <a:gd name="connsiteX25" fmla="*/ 25912 w 406912"/>
                <a:gd name="connsiteY25" fmla="*/ 186266 h 18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6912" h="186266">
                  <a:moveTo>
                    <a:pt x="25912" y="186266"/>
                  </a:moveTo>
                  <a:lnTo>
                    <a:pt x="25912" y="186266"/>
                  </a:lnTo>
                  <a:cubicBezTo>
                    <a:pt x="68245" y="183444"/>
                    <a:pt x="111130" y="185173"/>
                    <a:pt x="152912" y="177800"/>
                  </a:cubicBezTo>
                  <a:cubicBezTo>
                    <a:pt x="160773" y="176413"/>
                    <a:pt x="163001" y="164973"/>
                    <a:pt x="169846" y="160866"/>
                  </a:cubicBezTo>
                  <a:cubicBezTo>
                    <a:pt x="177499" y="156274"/>
                    <a:pt x="186779" y="155222"/>
                    <a:pt x="195246" y="152400"/>
                  </a:cubicBezTo>
                  <a:cubicBezTo>
                    <a:pt x="203713" y="155222"/>
                    <a:pt x="212993" y="156274"/>
                    <a:pt x="220646" y="160866"/>
                  </a:cubicBezTo>
                  <a:cubicBezTo>
                    <a:pt x="278755" y="195732"/>
                    <a:pt x="191026" y="162283"/>
                    <a:pt x="262979" y="186266"/>
                  </a:cubicBezTo>
                  <a:lnTo>
                    <a:pt x="373046" y="177800"/>
                  </a:lnTo>
                  <a:cubicBezTo>
                    <a:pt x="391864" y="170051"/>
                    <a:pt x="406912" y="127000"/>
                    <a:pt x="406912" y="127000"/>
                  </a:cubicBezTo>
                  <a:cubicBezTo>
                    <a:pt x="404090" y="115711"/>
                    <a:pt x="405715" y="102220"/>
                    <a:pt x="398446" y="93133"/>
                  </a:cubicBezTo>
                  <a:cubicBezTo>
                    <a:pt x="392871" y="86164"/>
                    <a:pt x="381627" y="87118"/>
                    <a:pt x="373046" y="84666"/>
                  </a:cubicBezTo>
                  <a:cubicBezTo>
                    <a:pt x="345159" y="76698"/>
                    <a:pt x="325929" y="73550"/>
                    <a:pt x="296846" y="67733"/>
                  </a:cubicBezTo>
                  <a:cubicBezTo>
                    <a:pt x="294024" y="59266"/>
                    <a:pt x="295348" y="47908"/>
                    <a:pt x="288379" y="42333"/>
                  </a:cubicBezTo>
                  <a:cubicBezTo>
                    <a:pt x="279292" y="35064"/>
                    <a:pt x="265701" y="37063"/>
                    <a:pt x="254512" y="33866"/>
                  </a:cubicBezTo>
                  <a:cubicBezTo>
                    <a:pt x="245931" y="31414"/>
                    <a:pt x="237579" y="28222"/>
                    <a:pt x="229112" y="25400"/>
                  </a:cubicBezTo>
                  <a:cubicBezTo>
                    <a:pt x="223468" y="33867"/>
                    <a:pt x="219374" y="43605"/>
                    <a:pt x="212179" y="50800"/>
                  </a:cubicBezTo>
                  <a:cubicBezTo>
                    <a:pt x="195767" y="67212"/>
                    <a:pt x="182036" y="69314"/>
                    <a:pt x="161379" y="76200"/>
                  </a:cubicBezTo>
                  <a:cubicBezTo>
                    <a:pt x="150090" y="73378"/>
                    <a:pt x="136598" y="75002"/>
                    <a:pt x="127512" y="67733"/>
                  </a:cubicBezTo>
                  <a:cubicBezTo>
                    <a:pt x="120543" y="62158"/>
                    <a:pt x="121498" y="50914"/>
                    <a:pt x="119046" y="42333"/>
                  </a:cubicBezTo>
                  <a:cubicBezTo>
                    <a:pt x="115849" y="31144"/>
                    <a:pt x="117848" y="17552"/>
                    <a:pt x="110579" y="8466"/>
                  </a:cubicBezTo>
                  <a:cubicBezTo>
                    <a:pt x="105004" y="1497"/>
                    <a:pt x="93646" y="2822"/>
                    <a:pt x="85179" y="0"/>
                  </a:cubicBezTo>
                  <a:cubicBezTo>
                    <a:pt x="68246" y="2822"/>
                    <a:pt x="44918" y="-5085"/>
                    <a:pt x="34379" y="8466"/>
                  </a:cubicBezTo>
                  <a:cubicBezTo>
                    <a:pt x="20410" y="26427"/>
                    <a:pt x="29982" y="53813"/>
                    <a:pt x="25912" y="76200"/>
                  </a:cubicBezTo>
                  <a:cubicBezTo>
                    <a:pt x="24316" y="84981"/>
                    <a:pt x="22038" y="93947"/>
                    <a:pt x="17446" y="101600"/>
                  </a:cubicBezTo>
                  <a:cubicBezTo>
                    <a:pt x="13339" y="108445"/>
                    <a:pt x="2078" y="110706"/>
                    <a:pt x="512" y="118533"/>
                  </a:cubicBezTo>
                  <a:cubicBezTo>
                    <a:pt x="-3916" y="140672"/>
                    <a:pt x="21679" y="174977"/>
                    <a:pt x="25912" y="186266"/>
                  </a:cubicBezTo>
                  <a:close/>
                </a:path>
              </a:pathLst>
            </a:custGeom>
            <a:solidFill>
              <a:srgbClr val="FF0000">
                <a:alpha val="7000"/>
              </a:srgbClr>
            </a:solidFill>
            <a:ln w="3175"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4" name="Straight Arrow Connector 133"/>
          <p:cNvCxnSpPr/>
          <p:nvPr/>
        </p:nvCxnSpPr>
        <p:spPr>
          <a:xfrm flipH="1" flipV="1">
            <a:off x="4572000" y="2780928"/>
            <a:ext cx="1" cy="251398"/>
          </a:xfrm>
          <a:prstGeom prst="straightConnector1">
            <a:avLst/>
          </a:prstGeom>
          <a:ln>
            <a:solidFill>
              <a:srgbClr val="7030A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a:endCxn id="26" idx="3"/>
          </p:cNvCxnSpPr>
          <p:nvPr/>
        </p:nvCxnSpPr>
        <p:spPr>
          <a:xfrm flipH="1" flipV="1">
            <a:off x="3047077" y="1777049"/>
            <a:ext cx="957797" cy="572088"/>
          </a:xfrm>
          <a:prstGeom prst="straightConnector1">
            <a:avLst/>
          </a:prstGeom>
          <a:ln>
            <a:solidFill>
              <a:srgbClr val="00B05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6" name="Rectangle 135"/>
          <p:cNvSpPr/>
          <p:nvPr/>
        </p:nvSpPr>
        <p:spPr>
          <a:xfrm>
            <a:off x="16338" y="6469144"/>
            <a:ext cx="3078867" cy="388855"/>
          </a:xfrm>
          <a:prstGeom prst="rect">
            <a:avLst/>
          </a:prstGeom>
          <a:solidFill>
            <a:schemeClr val="tx2"/>
          </a:solidFill>
          <a:ln>
            <a:solidFill>
              <a:srgbClr val="13317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auto" hangingPunct="0">
              <a:spcBef>
                <a:spcPts val="0"/>
              </a:spcBef>
              <a:spcAft>
                <a:spcPts val="0"/>
              </a:spcAft>
            </a:pPr>
            <a:r>
              <a:rPr lang="en-GB" sz="1800" dirty="0" smtClean="0">
                <a:solidFill>
                  <a:schemeClr val="bg1"/>
                </a:solidFill>
              </a:rPr>
              <a:t>www.EMODnet-ingestion.eu  </a:t>
            </a:r>
            <a:endParaRPr lang="en-GB" sz="1800" dirty="0">
              <a:solidFill>
                <a:schemeClr val="bg1"/>
              </a:solidFill>
            </a:endParaRPr>
          </a:p>
        </p:txBody>
      </p:sp>
      <p:grpSp>
        <p:nvGrpSpPr>
          <p:cNvPr id="226" name="Group 225"/>
          <p:cNvGrpSpPr/>
          <p:nvPr/>
        </p:nvGrpSpPr>
        <p:grpSpPr>
          <a:xfrm>
            <a:off x="3488218" y="6638502"/>
            <a:ext cx="5437557" cy="156584"/>
            <a:chOff x="3428058" y="6577542"/>
            <a:chExt cx="5437557" cy="324166"/>
          </a:xfrm>
        </p:grpSpPr>
        <p:cxnSp>
          <p:nvCxnSpPr>
            <p:cNvPr id="180" name="Straight Arrow Connector 179"/>
            <p:cNvCxnSpPr/>
            <p:nvPr/>
          </p:nvCxnSpPr>
          <p:spPr>
            <a:xfrm flipV="1">
              <a:off x="3428058" y="6577542"/>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p:nvPr/>
          </p:nvCxnSpPr>
          <p:spPr>
            <a:xfrm flipV="1">
              <a:off x="3675220" y="6577542"/>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p:nvPr/>
          </p:nvCxnSpPr>
          <p:spPr>
            <a:xfrm flipV="1">
              <a:off x="3922382" y="6577542"/>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p:nvPr/>
          </p:nvCxnSpPr>
          <p:spPr>
            <a:xfrm flipV="1">
              <a:off x="4169544" y="6577542"/>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flipV="1">
              <a:off x="4416706" y="6577542"/>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p:nvPr/>
          </p:nvCxnSpPr>
          <p:spPr>
            <a:xfrm flipV="1">
              <a:off x="4663868"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p:nvPr/>
          </p:nvCxnSpPr>
          <p:spPr>
            <a:xfrm flipV="1">
              <a:off x="4911030"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7" name="Straight Arrow Connector 186"/>
            <p:cNvCxnSpPr/>
            <p:nvPr/>
          </p:nvCxnSpPr>
          <p:spPr>
            <a:xfrm flipV="1">
              <a:off x="5158192"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8" name="Straight Arrow Connector 187"/>
            <p:cNvCxnSpPr/>
            <p:nvPr/>
          </p:nvCxnSpPr>
          <p:spPr>
            <a:xfrm flipV="1">
              <a:off x="5405354"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p:nvPr/>
          </p:nvCxnSpPr>
          <p:spPr>
            <a:xfrm flipV="1">
              <a:off x="5652516"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p:nvPr/>
          </p:nvCxnSpPr>
          <p:spPr>
            <a:xfrm flipV="1">
              <a:off x="5899678"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1" name="Straight Arrow Connector 190"/>
            <p:cNvCxnSpPr/>
            <p:nvPr/>
          </p:nvCxnSpPr>
          <p:spPr>
            <a:xfrm flipV="1">
              <a:off x="6146840"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2" name="Straight Arrow Connector 191"/>
            <p:cNvCxnSpPr/>
            <p:nvPr/>
          </p:nvCxnSpPr>
          <p:spPr>
            <a:xfrm flipV="1">
              <a:off x="6394002"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3" name="Straight Arrow Connector 192"/>
            <p:cNvCxnSpPr/>
            <p:nvPr/>
          </p:nvCxnSpPr>
          <p:spPr>
            <a:xfrm flipV="1">
              <a:off x="6641164" y="6586970"/>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flipV="1">
              <a:off x="6888326"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5" name="Straight Arrow Connector 194"/>
            <p:cNvCxnSpPr/>
            <p:nvPr/>
          </p:nvCxnSpPr>
          <p:spPr>
            <a:xfrm flipV="1">
              <a:off x="7135488"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6" name="Straight Arrow Connector 195"/>
            <p:cNvCxnSpPr/>
            <p:nvPr/>
          </p:nvCxnSpPr>
          <p:spPr>
            <a:xfrm flipV="1">
              <a:off x="7382650"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7" name="Straight Arrow Connector 196"/>
            <p:cNvCxnSpPr/>
            <p:nvPr/>
          </p:nvCxnSpPr>
          <p:spPr>
            <a:xfrm flipV="1">
              <a:off x="7629812"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8" name="Straight Arrow Connector 197"/>
            <p:cNvCxnSpPr/>
            <p:nvPr/>
          </p:nvCxnSpPr>
          <p:spPr>
            <a:xfrm flipV="1">
              <a:off x="7876974"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9" name="Straight Arrow Connector 198"/>
            <p:cNvCxnSpPr/>
            <p:nvPr/>
          </p:nvCxnSpPr>
          <p:spPr>
            <a:xfrm flipV="1">
              <a:off x="8124136"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0" name="Straight Arrow Connector 199"/>
            <p:cNvCxnSpPr/>
            <p:nvPr/>
          </p:nvCxnSpPr>
          <p:spPr>
            <a:xfrm flipV="1">
              <a:off x="8371298"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1" name="Straight Arrow Connector 200"/>
            <p:cNvCxnSpPr/>
            <p:nvPr/>
          </p:nvCxnSpPr>
          <p:spPr>
            <a:xfrm flipV="1">
              <a:off x="8618460"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p:nvPr/>
          </p:nvCxnSpPr>
          <p:spPr>
            <a:xfrm flipV="1">
              <a:off x="8865615" y="6588539"/>
              <a:ext cx="0" cy="313169"/>
            </a:xfrm>
            <a:prstGeom prst="straightConnector1">
              <a:avLst/>
            </a:prstGeom>
            <a:ln w="12700">
              <a:solidFill>
                <a:srgbClr val="000066"/>
              </a:solidFill>
              <a:prstDash val="sysDot"/>
              <a:tailEnd type="triangle"/>
            </a:ln>
          </p:spPr>
          <p:style>
            <a:lnRef idx="2">
              <a:schemeClr val="accent1"/>
            </a:lnRef>
            <a:fillRef idx="0">
              <a:schemeClr val="accent1"/>
            </a:fillRef>
            <a:effectRef idx="1">
              <a:schemeClr val="accent1"/>
            </a:effectRef>
            <a:fontRef idx="minor">
              <a:schemeClr val="tx1"/>
            </a:fontRef>
          </p:style>
        </p:cxnSp>
      </p:grpSp>
      <p:cxnSp>
        <p:nvCxnSpPr>
          <p:cNvPr id="227" name="Straight Arrow Connector 226"/>
          <p:cNvCxnSpPr/>
          <p:nvPr/>
        </p:nvCxnSpPr>
        <p:spPr>
          <a:xfrm flipV="1">
            <a:off x="3107237" y="6795086"/>
            <a:ext cx="5818538" cy="5540"/>
          </a:xfrm>
          <a:prstGeom prst="straightConnector1">
            <a:avLst/>
          </a:prstGeom>
          <a:ln>
            <a:solidFill>
              <a:srgbClr val="000066"/>
            </a:solidFill>
            <a:prstDash val="sysDot"/>
            <a:tailEnd type="none"/>
          </a:ln>
        </p:spPr>
        <p:style>
          <a:lnRef idx="2">
            <a:schemeClr val="accent1"/>
          </a:lnRef>
          <a:fillRef idx="0">
            <a:schemeClr val="accent1"/>
          </a:fillRef>
          <a:effectRef idx="1">
            <a:schemeClr val="accent1"/>
          </a:effectRef>
          <a:fontRef idx="minor">
            <a:schemeClr val="tx1"/>
          </a:fontRef>
        </p:style>
      </p:cxnSp>
      <p:sp>
        <p:nvSpPr>
          <p:cNvPr id="122" name="Oval 121"/>
          <p:cNvSpPr/>
          <p:nvPr/>
        </p:nvSpPr>
        <p:spPr>
          <a:xfrm>
            <a:off x="5976816" y="4892217"/>
            <a:ext cx="856749"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smtClean="0">
                <a:solidFill>
                  <a:schemeClr val="tx1"/>
                </a:solidFill>
              </a:rPr>
              <a:t>PANGAEA</a:t>
            </a:r>
            <a:endParaRPr lang="nl-BE" sz="1200" dirty="0">
              <a:solidFill>
                <a:schemeClr val="tx1"/>
              </a:solidFill>
            </a:endParaRPr>
          </a:p>
        </p:txBody>
      </p:sp>
      <p:sp>
        <p:nvSpPr>
          <p:cNvPr id="36" name="Rectangle 35"/>
          <p:cNvSpPr/>
          <p:nvPr/>
        </p:nvSpPr>
        <p:spPr>
          <a:xfrm>
            <a:off x="2611700" y="2825060"/>
            <a:ext cx="3822762" cy="523220"/>
          </a:xfrm>
          <a:prstGeom prst="rect">
            <a:avLst/>
          </a:prstGeom>
        </p:spPr>
        <p:txBody>
          <a:bodyPr wrap="square">
            <a:spAutoFit/>
          </a:bodyPr>
          <a:lstStyle/>
          <a:p>
            <a:pPr eaLnBrk="0" hangingPunct="0"/>
            <a:r>
              <a:rPr lang="en-GB" sz="1400" b="1" dirty="0">
                <a:solidFill>
                  <a:schemeClr val="tx2"/>
                </a:solidFill>
                <a:latin typeface="Cambria" panose="02040503050406030204" pitchFamily="18" charset="0"/>
                <a:cs typeface="Arial" pitchFamily="34" charset="0"/>
              </a:rPr>
              <a:t>access to data and data products from more than one theme</a:t>
            </a:r>
          </a:p>
        </p:txBody>
      </p:sp>
      <p:grpSp>
        <p:nvGrpSpPr>
          <p:cNvPr id="12" name="Group 11"/>
          <p:cNvGrpSpPr/>
          <p:nvPr/>
        </p:nvGrpSpPr>
        <p:grpSpPr>
          <a:xfrm>
            <a:off x="0" y="893412"/>
            <a:ext cx="9144000" cy="5964587"/>
            <a:chOff x="0" y="893412"/>
            <a:chExt cx="9144000" cy="5964587"/>
          </a:xfrm>
        </p:grpSpPr>
        <p:sp>
          <p:nvSpPr>
            <p:cNvPr id="2" name="Rectangle 1"/>
            <p:cNvSpPr/>
            <p:nvPr/>
          </p:nvSpPr>
          <p:spPr>
            <a:xfrm>
              <a:off x="0" y="893412"/>
              <a:ext cx="9144000" cy="27671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err="1" smtClean="0"/>
                <a:t>Secretariat</a:t>
              </a:r>
              <a:r>
                <a:rPr lang="nl-BE" dirty="0" smtClean="0"/>
                <a:t> – DG MARE - EASME</a:t>
              </a:r>
              <a:endParaRPr lang="nl-BE" dirty="0"/>
            </a:p>
          </p:txBody>
        </p:sp>
        <p:sp>
          <p:nvSpPr>
            <p:cNvPr id="124" name="Rectangle 123"/>
            <p:cNvSpPr/>
            <p:nvPr/>
          </p:nvSpPr>
          <p:spPr>
            <a:xfrm>
              <a:off x="0" y="1139933"/>
              <a:ext cx="71699" cy="5718066"/>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125" name="Rectangle 124"/>
            <p:cNvSpPr/>
            <p:nvPr/>
          </p:nvSpPr>
          <p:spPr>
            <a:xfrm>
              <a:off x="9069287" y="936536"/>
              <a:ext cx="74713" cy="4369730"/>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BE" dirty="0"/>
            </a:p>
          </p:txBody>
        </p:sp>
        <p:sp>
          <p:nvSpPr>
            <p:cNvPr id="10" name="Rectangle 9"/>
            <p:cNvSpPr/>
            <p:nvPr/>
          </p:nvSpPr>
          <p:spPr>
            <a:xfrm>
              <a:off x="6641164" y="3994709"/>
              <a:ext cx="2155176" cy="24780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Steering </a:t>
              </a:r>
              <a:r>
                <a:rPr lang="nl-BE" dirty="0" err="1" smtClean="0"/>
                <a:t>Committee</a:t>
              </a:r>
              <a:endParaRPr lang="nl-BE" dirty="0"/>
            </a:p>
          </p:txBody>
        </p:sp>
        <p:sp>
          <p:nvSpPr>
            <p:cNvPr id="137" name="Rectangle 136"/>
            <p:cNvSpPr/>
            <p:nvPr/>
          </p:nvSpPr>
          <p:spPr>
            <a:xfrm>
              <a:off x="247614" y="2101960"/>
              <a:ext cx="1397166" cy="550186"/>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BE" dirty="0" smtClean="0"/>
                <a:t>Expert User</a:t>
              </a:r>
            </a:p>
            <a:p>
              <a:pPr algn="ctr"/>
              <a:r>
                <a:rPr lang="nl-BE" dirty="0" smtClean="0"/>
                <a:t>Group</a:t>
              </a:r>
              <a:endParaRPr lang="nl-BE" dirty="0"/>
            </a:p>
          </p:txBody>
        </p:sp>
      </p:grpSp>
      <p:sp>
        <p:nvSpPr>
          <p:cNvPr id="138" name="Oval 137"/>
          <p:cNvSpPr/>
          <p:nvPr/>
        </p:nvSpPr>
        <p:spPr>
          <a:xfrm>
            <a:off x="2108476" y="4905366"/>
            <a:ext cx="499621" cy="522513"/>
          </a:xfrm>
          <a:prstGeom prst="ellipse">
            <a:avLst/>
          </a:prstGeom>
          <a:no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nl-BE" sz="1200" dirty="0" err="1" smtClean="0">
                <a:solidFill>
                  <a:schemeClr val="tx1"/>
                </a:solidFill>
              </a:rPr>
              <a:t>RSCs</a:t>
            </a:r>
            <a:endParaRPr lang="nl-BE" sz="1200" dirty="0">
              <a:solidFill>
                <a:schemeClr val="tx1"/>
              </a:solidFill>
            </a:endParaRPr>
          </a:p>
        </p:txBody>
      </p:sp>
    </p:spTree>
    <p:extLst>
      <p:ext uri="{BB962C8B-B14F-4D97-AF65-F5344CB8AC3E}">
        <p14:creationId xmlns:p14="http://schemas.microsoft.com/office/powerpoint/2010/main" val="362281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BE" dirty="0" err="1"/>
              <a:t>Thematic</a:t>
            </a:r>
            <a:r>
              <a:rPr lang="nl-BE" dirty="0"/>
              <a:t> data </a:t>
            </a:r>
            <a:r>
              <a:rPr lang="nl-BE" dirty="0" err="1"/>
              <a:t>coverage</a:t>
            </a:r>
            <a:endParaRPr lang="nl-BE" dirty="0"/>
          </a:p>
        </p:txBody>
      </p:sp>
      <p:sp>
        <p:nvSpPr>
          <p:cNvPr id="3" name="Content Placeholder 2"/>
          <p:cNvSpPr>
            <a:spLocks noGrp="1"/>
          </p:cNvSpPr>
          <p:nvPr>
            <p:ph idx="1"/>
          </p:nvPr>
        </p:nvSpPr>
        <p:spPr/>
        <p:txBody>
          <a:bodyPr/>
          <a:lstStyle/>
          <a:p>
            <a:endParaRPr lang="nl-BE"/>
          </a:p>
        </p:txBody>
      </p:sp>
      <p:cxnSp>
        <p:nvCxnSpPr>
          <p:cNvPr id="9" name="Straight Connector 8"/>
          <p:cNvCxnSpPr/>
          <p:nvPr/>
        </p:nvCxnSpPr>
        <p:spPr>
          <a:xfrm>
            <a:off x="-14508" y="1190154"/>
            <a:ext cx="9180000" cy="0"/>
          </a:xfrm>
          <a:prstGeom prst="line">
            <a:avLst/>
          </a:prstGeom>
          <a:ln w="28575"/>
        </p:spPr>
        <p:style>
          <a:lnRef idx="1">
            <a:schemeClr val="dk1"/>
          </a:lnRef>
          <a:fillRef idx="0">
            <a:schemeClr val="dk1"/>
          </a:fillRef>
          <a:effectRef idx="0">
            <a:schemeClr val="dk1"/>
          </a:effectRef>
          <a:fontRef idx="minor">
            <a:schemeClr val="tx1"/>
          </a:fontRef>
        </p:style>
      </p:cxnSp>
      <p:sp>
        <p:nvSpPr>
          <p:cNvPr id="8" name="Title 4"/>
          <p:cNvSpPr txBox="1">
            <a:spLocks/>
          </p:cNvSpPr>
          <p:nvPr/>
        </p:nvSpPr>
        <p:spPr>
          <a:xfrm>
            <a:off x="468313" y="1302498"/>
            <a:ext cx="8229600" cy="9366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mtClean="0"/>
              <a:t>HOW?</a:t>
            </a:r>
            <a:endParaRPr lang="nl-BE" dirty="0" smtClean="0"/>
          </a:p>
        </p:txBody>
      </p:sp>
      <p:cxnSp>
        <p:nvCxnSpPr>
          <p:cNvPr id="10" name="Straight Connector 9"/>
          <p:cNvCxnSpPr/>
          <p:nvPr/>
        </p:nvCxnSpPr>
        <p:spPr>
          <a:xfrm>
            <a:off x="-14508" y="2293218"/>
            <a:ext cx="9180000" cy="0"/>
          </a:xfrm>
          <a:prstGeom prst="line">
            <a:avLst/>
          </a:prstGeom>
          <a:ln w="28575"/>
        </p:spPr>
        <p:style>
          <a:lnRef idx="1">
            <a:schemeClr val="dk1"/>
          </a:lnRef>
          <a:fillRef idx="0">
            <a:schemeClr val="dk1"/>
          </a:fillRef>
          <a:effectRef idx="0">
            <a:schemeClr val="dk1"/>
          </a:effectRef>
          <a:fontRef idx="minor">
            <a:schemeClr val="tx1"/>
          </a:fontRef>
        </p:style>
      </p:cxn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3" y="1534721"/>
            <a:ext cx="1393017" cy="1224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ruta 1"/>
          <p:cNvSpPr txBox="1"/>
          <p:nvPr/>
        </p:nvSpPr>
        <p:spPr>
          <a:xfrm>
            <a:off x="2843" y="1233690"/>
            <a:ext cx="9141157" cy="282557"/>
          </a:xfrm>
          <a:prstGeom prst="rect">
            <a:avLst/>
          </a:prstGeom>
          <a:solidFill>
            <a:schemeClr val="tx2">
              <a:lumMod val="40000"/>
              <a:lumOff val="60000"/>
            </a:schemeClr>
          </a:solidFill>
        </p:spPr>
        <p:txBody>
          <a:bodyPr wrap="square" lIns="51225" tIns="25612" rIns="51225" bIns="25612" rtlCol="0">
            <a:spAutoFit/>
          </a:bodyPr>
          <a:lstStyle/>
          <a:p>
            <a:r>
              <a:rPr lang="sv-SE" sz="1400" b="1" dirty="0">
                <a:solidFill>
                  <a:schemeClr val="bg1"/>
                </a:solidFill>
              </a:rPr>
              <a:t>    </a:t>
            </a:r>
            <a:r>
              <a:rPr lang="sv-SE" sz="1500" b="1" dirty="0">
                <a:solidFill>
                  <a:schemeClr val="bg1"/>
                </a:solidFill>
              </a:rPr>
              <a:t>Bathymetry    </a:t>
            </a:r>
            <a:r>
              <a:rPr lang="sv-SE" sz="1500" b="1" dirty="0" smtClean="0">
                <a:solidFill>
                  <a:schemeClr val="bg1"/>
                </a:solidFill>
              </a:rPr>
              <a:t>   </a:t>
            </a:r>
            <a:r>
              <a:rPr lang="sv-SE" sz="1500" b="1" dirty="0">
                <a:solidFill>
                  <a:schemeClr val="bg1"/>
                </a:solidFill>
              </a:rPr>
              <a:t>Geology </a:t>
            </a:r>
            <a:r>
              <a:rPr lang="sv-SE" sz="1500" b="1" dirty="0" smtClean="0">
                <a:solidFill>
                  <a:schemeClr val="bg1"/>
                </a:solidFill>
              </a:rPr>
              <a:t>     </a:t>
            </a:r>
            <a:r>
              <a:rPr lang="sv-SE" sz="1500" b="1" dirty="0">
                <a:solidFill>
                  <a:schemeClr val="bg1"/>
                </a:solidFill>
              </a:rPr>
              <a:t>Seabed habitats  </a:t>
            </a:r>
            <a:r>
              <a:rPr lang="sv-SE" sz="1500" b="1" dirty="0" smtClean="0">
                <a:solidFill>
                  <a:schemeClr val="bg1"/>
                </a:solidFill>
              </a:rPr>
              <a:t>   </a:t>
            </a:r>
            <a:r>
              <a:rPr lang="sv-SE" sz="1500" b="1" dirty="0">
                <a:solidFill>
                  <a:schemeClr val="bg1"/>
                </a:solidFill>
              </a:rPr>
              <a:t>Chemistry   </a:t>
            </a:r>
            <a:r>
              <a:rPr lang="sv-SE" sz="1500" b="1" dirty="0" smtClean="0">
                <a:solidFill>
                  <a:schemeClr val="bg1"/>
                </a:solidFill>
              </a:rPr>
              <a:t>                </a:t>
            </a:r>
            <a:r>
              <a:rPr lang="sv-SE" sz="1500" b="1" dirty="0">
                <a:solidFill>
                  <a:schemeClr val="bg1"/>
                </a:solidFill>
              </a:rPr>
              <a:t>Biology              </a:t>
            </a:r>
            <a:r>
              <a:rPr lang="sv-SE" sz="1500" b="1" dirty="0" smtClean="0">
                <a:solidFill>
                  <a:schemeClr val="bg1"/>
                </a:solidFill>
              </a:rPr>
              <a:t>  </a:t>
            </a:r>
            <a:r>
              <a:rPr lang="sv-SE" sz="1500" b="1" dirty="0">
                <a:solidFill>
                  <a:schemeClr val="bg1"/>
                </a:solidFill>
              </a:rPr>
              <a:t>Physics        </a:t>
            </a:r>
            <a:r>
              <a:rPr lang="sv-SE" sz="1500" b="1" dirty="0" smtClean="0">
                <a:solidFill>
                  <a:schemeClr val="bg1"/>
                </a:solidFill>
              </a:rPr>
              <a:t> </a:t>
            </a:r>
            <a:r>
              <a:rPr lang="sv-SE" sz="1500" b="1" dirty="0">
                <a:solidFill>
                  <a:schemeClr val="bg1"/>
                </a:solidFill>
              </a:rPr>
              <a:t>Human activities </a:t>
            </a:r>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31" y="1568089"/>
            <a:ext cx="1180871" cy="12030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302" y="1572821"/>
            <a:ext cx="1233954" cy="122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887" y="1560495"/>
            <a:ext cx="1421991" cy="1223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22153" y="1557574"/>
            <a:ext cx="1387989" cy="122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2" descr="http://www.emodnet.eu/sites/emodnet.eu/files/public/physics_panelpi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0142" y="1568088"/>
            <a:ext cx="1404690" cy="12458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4832" y="1557575"/>
            <a:ext cx="1396028" cy="125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ruta 3"/>
          <p:cNvSpPr txBox="1"/>
          <p:nvPr/>
        </p:nvSpPr>
        <p:spPr>
          <a:xfrm>
            <a:off x="-23058" y="2778278"/>
            <a:ext cx="1257490" cy="4114375"/>
          </a:xfrm>
          <a:prstGeom prst="rect">
            <a:avLst/>
          </a:prstGeom>
          <a:solidFill>
            <a:schemeClr val="accent1">
              <a:lumMod val="20000"/>
              <a:lumOff val="80000"/>
            </a:schemeClr>
          </a:solidFill>
          <a:ln>
            <a:noFill/>
          </a:ln>
        </p:spPr>
        <p:txBody>
          <a:bodyPr wrap="square" lIns="51225" tIns="25612" rIns="51225" bIns="25612" rtlCol="0">
            <a:spAutoFit/>
          </a:bodyPr>
          <a:lstStyle/>
          <a:p>
            <a:pPr algn="ctr"/>
            <a:endParaRPr lang="en-US" sz="1100" b="1" dirty="0" smtClean="0"/>
          </a:p>
          <a:p>
            <a:pPr algn="ctr"/>
            <a:endParaRPr lang="en-US" sz="1100" b="1" dirty="0" smtClean="0"/>
          </a:p>
          <a:p>
            <a:pPr algn="ctr"/>
            <a:r>
              <a:rPr lang="en-US" sz="1100" b="1" dirty="0" smtClean="0"/>
              <a:t>Bathymetric Data and metadata from surveys</a:t>
            </a:r>
          </a:p>
          <a:p>
            <a:pPr algn="ctr"/>
            <a:endParaRPr lang="en-US" sz="1100" b="1" dirty="0"/>
          </a:p>
          <a:p>
            <a:pPr algn="ctr"/>
            <a:r>
              <a:rPr lang="en-US" sz="1100" b="1" dirty="0" smtClean="0"/>
              <a:t>Bathymetry layers:</a:t>
            </a:r>
          </a:p>
          <a:p>
            <a:pPr algn="ctr"/>
            <a:endParaRPr lang="en-US" sz="1100" b="1" dirty="0"/>
          </a:p>
          <a:p>
            <a:pPr algn="ctr"/>
            <a:r>
              <a:rPr lang="en-GB" sz="1100" dirty="0"/>
              <a:t>average, minimum, maximum </a:t>
            </a:r>
            <a:r>
              <a:rPr lang="en-GB" sz="1100" dirty="0" smtClean="0"/>
              <a:t>water depths</a:t>
            </a:r>
          </a:p>
          <a:p>
            <a:pPr algn="ctr"/>
            <a:endParaRPr lang="en-GB" sz="1100" b="1" dirty="0"/>
          </a:p>
          <a:p>
            <a:pPr algn="ctr"/>
            <a:r>
              <a:rPr lang="en-US" sz="1100" b="1" dirty="0" smtClean="0"/>
              <a:t>Higher resolution data layers in coastal areas</a:t>
            </a:r>
          </a:p>
          <a:p>
            <a:pPr algn="ctr"/>
            <a:endParaRPr lang="en-US" sz="1100" b="1" dirty="0" smtClean="0"/>
          </a:p>
          <a:p>
            <a:pPr algn="ctr"/>
            <a:r>
              <a:rPr lang="en-US" sz="1100" b="1" dirty="0" smtClean="0"/>
              <a:t>Underwater features</a:t>
            </a:r>
          </a:p>
          <a:p>
            <a:pPr algn="ctr"/>
            <a:endParaRPr lang="en-US" sz="1100" b="1" dirty="0"/>
          </a:p>
          <a:p>
            <a:pPr algn="ctr"/>
            <a:r>
              <a:rPr lang="en-US" sz="1100" b="1" dirty="0" smtClean="0"/>
              <a:t>Shipwrecks </a:t>
            </a:r>
          </a:p>
          <a:p>
            <a:pPr algn="ctr"/>
            <a:endParaRPr lang="en-US" sz="1100" b="1" dirty="0"/>
          </a:p>
          <a:p>
            <a:pPr algn="ctr"/>
            <a:endParaRPr lang="en-US" sz="1100" b="1" dirty="0" smtClean="0"/>
          </a:p>
          <a:p>
            <a:pPr algn="ctr"/>
            <a:endParaRPr lang="en-US" sz="1100" b="1" dirty="0"/>
          </a:p>
          <a:p>
            <a:pPr algn="ctr"/>
            <a:endParaRPr lang="en-US" sz="1100" b="1" dirty="0"/>
          </a:p>
        </p:txBody>
      </p:sp>
      <p:sp>
        <p:nvSpPr>
          <p:cNvPr id="20" name="textruta 16"/>
          <p:cNvSpPr txBox="1"/>
          <p:nvPr/>
        </p:nvSpPr>
        <p:spPr>
          <a:xfrm>
            <a:off x="1234115" y="2784351"/>
            <a:ext cx="1168187" cy="4114375"/>
          </a:xfrm>
          <a:prstGeom prst="rect">
            <a:avLst/>
          </a:prstGeom>
          <a:solidFill>
            <a:schemeClr val="bg1"/>
          </a:solidFill>
          <a:ln>
            <a:noFill/>
          </a:ln>
        </p:spPr>
        <p:txBody>
          <a:bodyPr wrap="square" lIns="51225" tIns="25612" rIns="51225" bIns="25612" rtlCol="0">
            <a:spAutoFit/>
          </a:bodyPr>
          <a:lstStyle/>
          <a:p>
            <a:pPr algn="ctr"/>
            <a:endParaRPr lang="en-US" sz="1100" b="1" dirty="0" smtClean="0"/>
          </a:p>
          <a:p>
            <a:pPr algn="ctr"/>
            <a:r>
              <a:rPr lang="en-US" sz="1100" b="1" dirty="0" smtClean="0"/>
              <a:t>Coastal </a:t>
            </a:r>
            <a:r>
              <a:rPr lang="en-US" sz="1100" b="1" dirty="0" err="1" smtClean="0"/>
              <a:t>behaviour</a:t>
            </a:r>
            <a:r>
              <a:rPr lang="en-US" sz="1100" b="1" dirty="0" smtClean="0"/>
              <a:t> </a:t>
            </a:r>
            <a:r>
              <a:rPr lang="en-US" sz="1100" dirty="0" smtClean="0"/>
              <a:t>(migration</a:t>
            </a:r>
            <a:r>
              <a:rPr lang="en-US" sz="1100" b="1" dirty="0" smtClean="0"/>
              <a:t>)</a:t>
            </a:r>
          </a:p>
          <a:p>
            <a:pPr algn="ctr"/>
            <a:endParaRPr lang="en-US" sz="1100" b="1" dirty="0" smtClean="0"/>
          </a:p>
          <a:p>
            <a:pPr algn="ctr"/>
            <a:r>
              <a:rPr lang="en-US" sz="1100" b="1" dirty="0" smtClean="0"/>
              <a:t>Geological events and probabilities</a:t>
            </a:r>
          </a:p>
          <a:p>
            <a:pPr algn="ctr"/>
            <a:r>
              <a:rPr lang="en-US" sz="1100" dirty="0" smtClean="0"/>
              <a:t>(volcanoes, landslides)</a:t>
            </a:r>
          </a:p>
          <a:p>
            <a:pPr algn="ctr"/>
            <a:r>
              <a:rPr lang="en-US" sz="1100" b="1" dirty="0" smtClean="0"/>
              <a:t>Minerals</a:t>
            </a:r>
          </a:p>
          <a:p>
            <a:pPr algn="ctr"/>
            <a:r>
              <a:rPr lang="en-US" sz="1100" dirty="0" smtClean="0"/>
              <a:t>(gas </a:t>
            </a:r>
            <a:r>
              <a:rPr lang="en-US" sz="1100" dirty="0" err="1" smtClean="0"/>
              <a:t>hdyrate</a:t>
            </a:r>
            <a:r>
              <a:rPr lang="en-US" sz="1100" dirty="0"/>
              <a:t> </a:t>
            </a:r>
            <a:r>
              <a:rPr lang="en-US" sz="1100" dirty="0" smtClean="0"/>
              <a:t>deposits, </a:t>
            </a:r>
            <a:r>
              <a:rPr lang="en-US" sz="1100" dirty="0" err="1" smtClean="0"/>
              <a:t>shulphides</a:t>
            </a:r>
            <a:r>
              <a:rPr lang="en-US" sz="1100" dirty="0" smtClean="0"/>
              <a:t>, </a:t>
            </a:r>
            <a:r>
              <a:rPr lang="en-US" sz="1100" dirty="0" err="1" smtClean="0"/>
              <a:t>phosporite</a:t>
            </a:r>
            <a:r>
              <a:rPr lang="en-US" sz="1100" dirty="0" smtClean="0"/>
              <a:t>, cobalt)</a:t>
            </a:r>
          </a:p>
          <a:p>
            <a:pPr algn="ctr"/>
            <a:r>
              <a:rPr lang="en-US" sz="1100" b="1" dirty="0" smtClean="0"/>
              <a:t>Seabed substrate</a:t>
            </a:r>
          </a:p>
          <a:p>
            <a:pPr algn="ctr"/>
            <a:r>
              <a:rPr lang="en-US" sz="1100" dirty="0" smtClean="0"/>
              <a:t>(gravel, sand, mud)</a:t>
            </a:r>
          </a:p>
          <a:p>
            <a:pPr algn="ctr"/>
            <a:r>
              <a:rPr lang="en-US" sz="1100" b="1" dirty="0" smtClean="0"/>
              <a:t>Seafloor geology</a:t>
            </a:r>
          </a:p>
          <a:p>
            <a:pPr algn="ctr"/>
            <a:endParaRPr lang="en-US" sz="1100" b="1" dirty="0" smtClean="0"/>
          </a:p>
          <a:p>
            <a:pPr algn="ctr"/>
            <a:r>
              <a:rPr lang="en-US" sz="1100" b="1" dirty="0" smtClean="0"/>
              <a:t>Seismology</a:t>
            </a:r>
            <a:endParaRPr lang="en-US" sz="1100" b="1" dirty="0"/>
          </a:p>
          <a:p>
            <a:pPr algn="ctr"/>
            <a:endParaRPr lang="en-US" sz="1100" b="1" dirty="0" smtClean="0"/>
          </a:p>
          <a:p>
            <a:pPr algn="ctr"/>
            <a:endParaRPr lang="en-US" sz="1100" b="1" dirty="0"/>
          </a:p>
          <a:p>
            <a:pPr algn="ctr"/>
            <a:endParaRPr lang="en-US" sz="1100" b="1" dirty="0" smtClean="0"/>
          </a:p>
          <a:p>
            <a:pPr algn="ctr"/>
            <a:endParaRPr lang="en-US" sz="1100" b="1" dirty="0"/>
          </a:p>
        </p:txBody>
      </p:sp>
      <p:sp>
        <p:nvSpPr>
          <p:cNvPr id="21" name="textruta 17"/>
          <p:cNvSpPr txBox="1"/>
          <p:nvPr/>
        </p:nvSpPr>
        <p:spPr>
          <a:xfrm>
            <a:off x="2356834" y="2778278"/>
            <a:ext cx="1257490" cy="4452929"/>
          </a:xfrm>
          <a:prstGeom prst="rect">
            <a:avLst/>
          </a:prstGeom>
          <a:solidFill>
            <a:schemeClr val="accent1">
              <a:lumMod val="20000"/>
              <a:lumOff val="80000"/>
            </a:schemeClr>
          </a:solidFill>
          <a:ln>
            <a:noFill/>
          </a:ln>
        </p:spPr>
        <p:txBody>
          <a:bodyPr wrap="square" lIns="51225" tIns="25612" rIns="51225" bIns="25612" rtlCol="0">
            <a:spAutoFit/>
          </a:bodyPr>
          <a:lstStyle/>
          <a:p>
            <a:pPr algn="ctr"/>
            <a:endParaRPr lang="en-US" sz="1100" b="1" dirty="0" smtClean="0"/>
          </a:p>
          <a:p>
            <a:pPr algn="ctr"/>
            <a:r>
              <a:rPr lang="en-US" sz="1100" b="1" dirty="0" smtClean="0"/>
              <a:t>Depth</a:t>
            </a:r>
            <a:endParaRPr lang="en-US" sz="1100" b="1" dirty="0"/>
          </a:p>
          <a:p>
            <a:pPr algn="ctr"/>
            <a:endParaRPr lang="en-US" sz="1100" b="1" dirty="0"/>
          </a:p>
          <a:p>
            <a:pPr algn="ctr"/>
            <a:r>
              <a:rPr lang="en-US" sz="1100" b="1" dirty="0"/>
              <a:t>Seabed substrate</a:t>
            </a:r>
          </a:p>
          <a:p>
            <a:pPr algn="ctr"/>
            <a:r>
              <a:rPr lang="en-US" sz="1100" b="1" dirty="0"/>
              <a:t>Energy at seabed</a:t>
            </a:r>
            <a:br>
              <a:rPr lang="en-US" sz="1100" b="1" dirty="0"/>
            </a:br>
            <a:r>
              <a:rPr lang="en-US" sz="1100" b="1" dirty="0"/>
              <a:t>(waves &amp; current)</a:t>
            </a:r>
          </a:p>
          <a:p>
            <a:pPr algn="ctr"/>
            <a:endParaRPr lang="en-US" sz="1100" b="1" dirty="0"/>
          </a:p>
          <a:p>
            <a:pPr algn="ctr"/>
            <a:r>
              <a:rPr lang="en-US" sz="1100" b="1" dirty="0"/>
              <a:t>Salinity</a:t>
            </a:r>
          </a:p>
          <a:p>
            <a:pPr algn="ctr"/>
            <a:endParaRPr lang="en-US" sz="1100" b="1" dirty="0"/>
          </a:p>
          <a:p>
            <a:pPr algn="ctr"/>
            <a:r>
              <a:rPr lang="en-US" sz="1100" b="1" dirty="0"/>
              <a:t>Temperature</a:t>
            </a:r>
          </a:p>
          <a:p>
            <a:pPr algn="ctr"/>
            <a:endParaRPr lang="en-US" sz="1100" b="1" dirty="0"/>
          </a:p>
          <a:p>
            <a:pPr algn="ctr"/>
            <a:r>
              <a:rPr lang="en-US" sz="1100" b="1" dirty="0"/>
              <a:t>Light at seabed</a:t>
            </a:r>
          </a:p>
          <a:p>
            <a:pPr algn="ctr"/>
            <a:endParaRPr lang="en-US" sz="1100" b="1" dirty="0"/>
          </a:p>
          <a:p>
            <a:pPr algn="ctr"/>
            <a:r>
              <a:rPr lang="en-US" sz="1100" b="1" dirty="0"/>
              <a:t>Oxygen at seabed</a:t>
            </a:r>
          </a:p>
          <a:p>
            <a:pPr algn="ctr"/>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a:p>
            <a:endParaRPr lang="en-US" sz="1100" b="1" dirty="0"/>
          </a:p>
        </p:txBody>
      </p:sp>
      <p:sp>
        <p:nvSpPr>
          <p:cNvPr id="22" name="textruta 18"/>
          <p:cNvSpPr txBox="1"/>
          <p:nvPr/>
        </p:nvSpPr>
        <p:spPr>
          <a:xfrm>
            <a:off x="3614325" y="2809751"/>
            <a:ext cx="1376554" cy="4114375"/>
          </a:xfrm>
          <a:prstGeom prst="rect">
            <a:avLst/>
          </a:prstGeom>
          <a:solidFill>
            <a:schemeClr val="bg1"/>
          </a:solidFill>
          <a:ln>
            <a:noFill/>
          </a:ln>
        </p:spPr>
        <p:txBody>
          <a:bodyPr wrap="square" lIns="51225" tIns="25612" rIns="51225" bIns="25612" rtlCol="0">
            <a:spAutoFit/>
          </a:bodyPr>
          <a:lstStyle/>
          <a:p>
            <a:pPr algn="ctr"/>
            <a:r>
              <a:rPr lang="en-US" sz="1100" b="1" dirty="0"/>
              <a:t> DDT</a:t>
            </a:r>
          </a:p>
          <a:p>
            <a:pPr algn="ctr"/>
            <a:r>
              <a:rPr lang="en-US" sz="1100" b="1" dirty="0"/>
              <a:t> PCB</a:t>
            </a:r>
          </a:p>
          <a:p>
            <a:pPr algn="ctr"/>
            <a:r>
              <a:rPr lang="en-US" sz="1100" b="1" dirty="0"/>
              <a:t> TBT</a:t>
            </a:r>
          </a:p>
          <a:p>
            <a:pPr algn="ctr"/>
            <a:r>
              <a:rPr lang="en-US" sz="1100" b="1" dirty="0"/>
              <a:t> TPT</a:t>
            </a:r>
          </a:p>
          <a:p>
            <a:pPr algn="ctr"/>
            <a:r>
              <a:rPr lang="en-US" sz="1100" b="1" dirty="0"/>
              <a:t> </a:t>
            </a:r>
            <a:r>
              <a:rPr lang="en-US" sz="1100" b="1" dirty="0" err="1"/>
              <a:t>Oxytetracycline</a:t>
            </a:r>
            <a:endParaRPr lang="en-US" sz="1100" b="1" dirty="0"/>
          </a:p>
          <a:p>
            <a:pPr algn="ctr"/>
            <a:r>
              <a:rPr lang="en-US" sz="1100" b="1" dirty="0"/>
              <a:t> Mercury</a:t>
            </a:r>
          </a:p>
          <a:p>
            <a:pPr algn="ctr"/>
            <a:r>
              <a:rPr lang="en-US" sz="1100" b="1" dirty="0" err="1"/>
              <a:t>Cadium</a:t>
            </a:r>
            <a:endParaRPr lang="en-US" sz="1100" b="1" dirty="0"/>
          </a:p>
          <a:p>
            <a:pPr algn="ctr"/>
            <a:r>
              <a:rPr lang="en-US" sz="1100" b="1" dirty="0"/>
              <a:t>Lead</a:t>
            </a:r>
          </a:p>
          <a:p>
            <a:pPr algn="ctr"/>
            <a:r>
              <a:rPr lang="en-US" sz="1100" b="1" dirty="0" err="1"/>
              <a:t>Anthracene</a:t>
            </a:r>
            <a:endParaRPr lang="en-US" sz="1100" b="1" dirty="0"/>
          </a:p>
          <a:p>
            <a:pPr algn="ctr"/>
            <a:r>
              <a:rPr lang="en-US" sz="1100" b="1" dirty="0" err="1"/>
              <a:t>Fluoroanthene</a:t>
            </a:r>
            <a:endParaRPr lang="en-US" sz="1100" b="1" dirty="0"/>
          </a:p>
          <a:p>
            <a:pPr algn="ctr"/>
            <a:r>
              <a:rPr lang="en-US" sz="1100" b="1" dirty="0"/>
              <a:t>Cs137</a:t>
            </a:r>
          </a:p>
          <a:p>
            <a:pPr algn="ctr"/>
            <a:r>
              <a:rPr lang="en-US" sz="1100" b="1" dirty="0"/>
              <a:t>Pu239</a:t>
            </a:r>
          </a:p>
          <a:p>
            <a:pPr algn="ctr"/>
            <a:r>
              <a:rPr lang="en-US" sz="1100" b="1" dirty="0"/>
              <a:t>Nitrogen </a:t>
            </a:r>
            <a:r>
              <a:rPr lang="en-US" sz="1100" dirty="0"/>
              <a:t>(Din, TN)</a:t>
            </a:r>
            <a:endParaRPr lang="en-US" dirty="0"/>
          </a:p>
          <a:p>
            <a:pPr algn="ctr"/>
            <a:r>
              <a:rPr lang="en-US" sz="1100" b="1" dirty="0"/>
              <a:t>Phosphorus </a:t>
            </a:r>
            <a:r>
              <a:rPr lang="en-US" sz="900" b="1" dirty="0"/>
              <a:t>(DIP, TP)</a:t>
            </a:r>
          </a:p>
          <a:p>
            <a:pPr algn="ctr"/>
            <a:r>
              <a:rPr lang="en-US" sz="1100" b="1" dirty="0" smtClean="0"/>
              <a:t>pH,pCO2,alkalinity</a:t>
            </a:r>
            <a:endParaRPr lang="en-US" sz="1100" b="1" dirty="0"/>
          </a:p>
          <a:p>
            <a:pPr algn="ctr"/>
            <a:r>
              <a:rPr lang="en-US" sz="1100" b="1" dirty="0" smtClean="0"/>
              <a:t>O2,CO2</a:t>
            </a:r>
            <a:endParaRPr lang="en-US" sz="1100" b="1" dirty="0"/>
          </a:p>
          <a:p>
            <a:pPr algn="ctr"/>
            <a:r>
              <a:rPr lang="en-US" sz="1100" b="1" dirty="0"/>
              <a:t>Polyethylene</a:t>
            </a:r>
          </a:p>
          <a:p>
            <a:pPr algn="ctr"/>
            <a:r>
              <a:rPr lang="en-US" sz="1100" b="1" dirty="0"/>
              <a:t>Polypropylene</a:t>
            </a:r>
          </a:p>
          <a:p>
            <a:pPr algn="ctr"/>
            <a:r>
              <a:rPr lang="en-US" sz="1100" b="1" dirty="0"/>
              <a:t>Chlorophyll</a:t>
            </a:r>
          </a:p>
          <a:p>
            <a:pPr algn="ctr"/>
            <a:r>
              <a:rPr lang="en-US" sz="1100" b="1" dirty="0"/>
              <a:t>Silicates</a:t>
            </a:r>
          </a:p>
          <a:p>
            <a:pPr algn="ctr"/>
            <a:r>
              <a:rPr lang="en-US" sz="1100" b="1" dirty="0"/>
              <a:t>Organic </a:t>
            </a:r>
            <a:r>
              <a:rPr lang="en-US" sz="1100" b="1" dirty="0" smtClean="0"/>
              <a:t>Matter</a:t>
            </a:r>
          </a:p>
          <a:p>
            <a:pPr algn="ctr"/>
            <a:endParaRPr lang="en-US" sz="1100" b="1" dirty="0" smtClean="0"/>
          </a:p>
          <a:p>
            <a:pPr algn="ctr"/>
            <a:r>
              <a:rPr lang="en-US" sz="1100" b="1" dirty="0" smtClean="0"/>
              <a:t>10-y running averages</a:t>
            </a:r>
            <a:endParaRPr lang="en-US" sz="1100" b="1" dirty="0"/>
          </a:p>
        </p:txBody>
      </p:sp>
      <p:sp>
        <p:nvSpPr>
          <p:cNvPr id="23" name="textruta 19"/>
          <p:cNvSpPr txBox="1"/>
          <p:nvPr/>
        </p:nvSpPr>
        <p:spPr>
          <a:xfrm>
            <a:off x="4969595" y="2813946"/>
            <a:ext cx="1257490" cy="4122069"/>
          </a:xfrm>
          <a:prstGeom prst="rect">
            <a:avLst/>
          </a:prstGeom>
          <a:solidFill>
            <a:schemeClr val="accent1">
              <a:lumMod val="20000"/>
              <a:lumOff val="80000"/>
            </a:schemeClr>
          </a:solidFill>
          <a:ln>
            <a:noFill/>
          </a:ln>
        </p:spPr>
        <p:txBody>
          <a:bodyPr wrap="square" lIns="51225" tIns="25612" rIns="51225" bIns="25612" rtlCol="0">
            <a:spAutoFit/>
          </a:bodyPr>
          <a:lstStyle/>
          <a:p>
            <a:pPr algn="ctr"/>
            <a:r>
              <a:rPr lang="en-US" sz="1100" b="1" dirty="0"/>
              <a:t>Biomass</a:t>
            </a:r>
          </a:p>
          <a:p>
            <a:pPr algn="ctr"/>
            <a:r>
              <a:rPr lang="en-US" sz="1100" b="1" dirty="0"/>
              <a:t>  Abundance</a:t>
            </a:r>
          </a:p>
          <a:p>
            <a:pPr algn="ctr"/>
            <a:r>
              <a:rPr lang="en-US" sz="1100" b="1" dirty="0"/>
              <a:t>  Gridded Abundance (DIVA)</a:t>
            </a:r>
          </a:p>
          <a:p>
            <a:pPr algn="ctr"/>
            <a:endParaRPr lang="en-US" sz="1100" b="1" dirty="0"/>
          </a:p>
          <a:p>
            <a:pPr algn="ctr"/>
            <a:r>
              <a:rPr lang="en-US" sz="1100" b="1" i="1" dirty="0"/>
              <a:t>species groups</a:t>
            </a:r>
          </a:p>
          <a:p>
            <a:pPr algn="ctr">
              <a:spcBef>
                <a:spcPts val="300"/>
              </a:spcBef>
            </a:pPr>
            <a:r>
              <a:rPr lang="en-US" sz="1100" b="1" dirty="0"/>
              <a:t>phytoplankton</a:t>
            </a:r>
          </a:p>
          <a:p>
            <a:pPr algn="ctr">
              <a:spcBef>
                <a:spcPts val="300"/>
              </a:spcBef>
            </a:pPr>
            <a:r>
              <a:rPr lang="en-US" sz="1100" b="1" dirty="0" smtClean="0"/>
              <a:t>zooplankton</a:t>
            </a:r>
            <a:endParaRPr lang="en-US" sz="1100" b="1" dirty="0"/>
          </a:p>
          <a:p>
            <a:pPr algn="ctr">
              <a:spcBef>
                <a:spcPts val="300"/>
              </a:spcBef>
            </a:pPr>
            <a:r>
              <a:rPr lang="en-US" sz="1100" b="1" dirty="0" smtClean="0"/>
              <a:t>angiosperms</a:t>
            </a:r>
            <a:endParaRPr lang="en-US" sz="1100" b="1" dirty="0"/>
          </a:p>
          <a:p>
            <a:pPr algn="ctr">
              <a:spcBef>
                <a:spcPts val="300"/>
              </a:spcBef>
            </a:pPr>
            <a:r>
              <a:rPr lang="en-US" sz="1100" b="1" dirty="0" smtClean="0"/>
              <a:t>macro-algae</a:t>
            </a:r>
            <a:endParaRPr lang="en-US" sz="1100" b="1" dirty="0"/>
          </a:p>
          <a:p>
            <a:pPr algn="ctr">
              <a:spcBef>
                <a:spcPts val="300"/>
              </a:spcBef>
            </a:pPr>
            <a:r>
              <a:rPr lang="en-US" sz="1100" b="1" dirty="0" smtClean="0"/>
              <a:t>invertebrate </a:t>
            </a:r>
            <a:r>
              <a:rPr lang="en-US" sz="1100" b="1" dirty="0"/>
              <a:t>bottom fauna</a:t>
            </a:r>
          </a:p>
          <a:p>
            <a:pPr algn="ctr">
              <a:spcBef>
                <a:spcPts val="300"/>
              </a:spcBef>
            </a:pPr>
            <a:r>
              <a:rPr lang="en-US" sz="1100" b="1" dirty="0" smtClean="0"/>
              <a:t>birds</a:t>
            </a:r>
            <a:endParaRPr lang="en-US" sz="1100" b="1" dirty="0"/>
          </a:p>
          <a:p>
            <a:pPr algn="ctr">
              <a:spcBef>
                <a:spcPts val="300"/>
              </a:spcBef>
            </a:pPr>
            <a:r>
              <a:rPr lang="en-US" sz="1100" b="1" dirty="0" smtClean="0"/>
              <a:t>mammals</a:t>
            </a:r>
            <a:endParaRPr lang="en-US" sz="1100" b="1" dirty="0"/>
          </a:p>
          <a:p>
            <a:pPr algn="ctr">
              <a:spcBef>
                <a:spcPts val="300"/>
              </a:spcBef>
            </a:pPr>
            <a:r>
              <a:rPr lang="en-US" sz="1100" b="1" dirty="0" smtClean="0"/>
              <a:t>reptiles</a:t>
            </a:r>
            <a:endParaRPr lang="en-US" sz="1100" b="1" dirty="0"/>
          </a:p>
          <a:p>
            <a:pPr algn="ctr">
              <a:spcBef>
                <a:spcPts val="300"/>
              </a:spcBef>
            </a:pPr>
            <a:r>
              <a:rPr lang="en-US" sz="1100" b="1" dirty="0" smtClean="0"/>
              <a:t>Fish</a:t>
            </a:r>
            <a:endParaRPr lang="en-US" sz="1100" b="1" dirty="0"/>
          </a:p>
          <a:p>
            <a:pPr algn="ctr"/>
            <a:endParaRPr lang="en-US" sz="1100" b="1" dirty="0" smtClean="0"/>
          </a:p>
          <a:p>
            <a:pPr algn="ctr"/>
            <a:r>
              <a:rPr lang="en-US" sz="1100" b="1" dirty="0" smtClean="0"/>
              <a:t>Temporal </a:t>
            </a:r>
            <a:r>
              <a:rPr lang="en-US" sz="1100" b="1" dirty="0" err="1" smtClean="0"/>
              <a:t>evolutionin</a:t>
            </a:r>
            <a:r>
              <a:rPr lang="en-US" sz="1100" b="1" dirty="0" smtClean="0"/>
              <a:t> species distribution and abundance</a:t>
            </a:r>
          </a:p>
          <a:p>
            <a:pPr algn="ctr"/>
            <a:endParaRPr lang="en-US" sz="1100" b="1" dirty="0"/>
          </a:p>
        </p:txBody>
      </p:sp>
      <p:sp>
        <p:nvSpPr>
          <p:cNvPr id="24" name="textruta 20"/>
          <p:cNvSpPr txBox="1"/>
          <p:nvPr/>
        </p:nvSpPr>
        <p:spPr>
          <a:xfrm>
            <a:off x="6227085" y="2797156"/>
            <a:ext cx="1475037" cy="4114375"/>
          </a:xfrm>
          <a:prstGeom prst="rect">
            <a:avLst/>
          </a:prstGeom>
          <a:solidFill>
            <a:schemeClr val="bg1"/>
          </a:solidFill>
          <a:ln>
            <a:noFill/>
          </a:ln>
        </p:spPr>
        <p:txBody>
          <a:bodyPr wrap="square" lIns="51225" tIns="25612" rIns="51225" bIns="25612" rtlCol="0">
            <a:spAutoFit/>
          </a:bodyPr>
          <a:lstStyle/>
          <a:p>
            <a:pPr algn="ctr"/>
            <a:endParaRPr lang="en-US" sz="1100" b="1" dirty="0" smtClean="0"/>
          </a:p>
          <a:p>
            <a:pPr algn="ctr"/>
            <a:r>
              <a:rPr lang="en-US" sz="1100" b="1" dirty="0" smtClean="0"/>
              <a:t> </a:t>
            </a:r>
            <a:r>
              <a:rPr lang="en-US" sz="1100" b="1" dirty="0"/>
              <a:t>Waves</a:t>
            </a:r>
          </a:p>
          <a:p>
            <a:pPr algn="ctr"/>
            <a:endParaRPr lang="en-US" sz="1100" b="1" dirty="0"/>
          </a:p>
          <a:p>
            <a:pPr algn="ctr"/>
            <a:r>
              <a:rPr lang="en-US" sz="1100" b="1" dirty="0"/>
              <a:t> Water temperature</a:t>
            </a:r>
          </a:p>
          <a:p>
            <a:pPr algn="ctr"/>
            <a:endParaRPr lang="en-US" sz="1100" b="1" dirty="0"/>
          </a:p>
          <a:p>
            <a:pPr algn="ctr"/>
            <a:r>
              <a:rPr lang="en-US" sz="1100" b="1" dirty="0"/>
              <a:t> Water salinity/conductivity/density</a:t>
            </a:r>
          </a:p>
          <a:p>
            <a:pPr algn="ctr"/>
            <a:endParaRPr lang="en-US" sz="1100" b="1" dirty="0"/>
          </a:p>
          <a:p>
            <a:pPr algn="ctr"/>
            <a:r>
              <a:rPr lang="en-US" sz="1100" b="1" dirty="0"/>
              <a:t> Currents</a:t>
            </a:r>
          </a:p>
          <a:p>
            <a:pPr algn="ctr"/>
            <a:endParaRPr lang="en-US" sz="1100" b="1" dirty="0"/>
          </a:p>
          <a:p>
            <a:pPr algn="ctr"/>
            <a:r>
              <a:rPr lang="en-US" sz="1100" b="1" dirty="0"/>
              <a:t> Light attenuation/  fluorescence</a:t>
            </a:r>
          </a:p>
          <a:p>
            <a:pPr algn="ctr"/>
            <a:endParaRPr lang="en-US" sz="1100" b="1" dirty="0"/>
          </a:p>
          <a:p>
            <a:pPr algn="ctr"/>
            <a:r>
              <a:rPr lang="en-US" sz="1100" b="1" dirty="0"/>
              <a:t> Sea level</a:t>
            </a:r>
          </a:p>
          <a:p>
            <a:pPr algn="ctr"/>
            <a:endParaRPr lang="en-US" sz="1100" b="1" dirty="0"/>
          </a:p>
          <a:p>
            <a:pPr algn="ctr"/>
            <a:r>
              <a:rPr lang="en-US" sz="1100" b="1" dirty="0"/>
              <a:t> Wind</a:t>
            </a:r>
          </a:p>
          <a:p>
            <a:pPr algn="ctr"/>
            <a:endParaRPr lang="en-US" sz="1100" b="1" dirty="0"/>
          </a:p>
          <a:p>
            <a:pPr algn="ctr"/>
            <a:r>
              <a:rPr lang="en-US" sz="1100" b="1" dirty="0"/>
              <a:t>Underwater noise</a:t>
            </a:r>
          </a:p>
          <a:p>
            <a:pPr algn="ctr"/>
            <a:endParaRPr lang="en-US" sz="1100" b="1" dirty="0"/>
          </a:p>
          <a:p>
            <a:pPr algn="ctr"/>
            <a:r>
              <a:rPr lang="en-US" sz="1100" b="1" dirty="0"/>
              <a:t>River</a:t>
            </a:r>
          </a:p>
          <a:p>
            <a:pPr algn="ctr"/>
            <a:endParaRPr lang="en-US" sz="1100" b="1" dirty="0"/>
          </a:p>
          <a:p>
            <a:pPr algn="ctr"/>
            <a:r>
              <a:rPr lang="en-US" sz="1100" b="1" dirty="0" smtClean="0"/>
              <a:t>Ice</a:t>
            </a:r>
          </a:p>
          <a:p>
            <a:pPr algn="ctr"/>
            <a:endParaRPr lang="en-US" sz="1100" b="1" dirty="0"/>
          </a:p>
        </p:txBody>
      </p:sp>
      <p:sp>
        <p:nvSpPr>
          <p:cNvPr id="25" name="textruta 21"/>
          <p:cNvSpPr txBox="1"/>
          <p:nvPr/>
        </p:nvSpPr>
        <p:spPr>
          <a:xfrm>
            <a:off x="7702122" y="2821116"/>
            <a:ext cx="1463369" cy="4622206"/>
          </a:xfrm>
          <a:prstGeom prst="rect">
            <a:avLst/>
          </a:prstGeom>
          <a:solidFill>
            <a:schemeClr val="accent1">
              <a:lumMod val="20000"/>
              <a:lumOff val="80000"/>
            </a:schemeClr>
          </a:solidFill>
          <a:ln>
            <a:noFill/>
          </a:ln>
        </p:spPr>
        <p:txBody>
          <a:bodyPr wrap="square" lIns="51225" tIns="25612" rIns="51225" bIns="25612" rtlCol="0">
            <a:spAutoFit/>
          </a:bodyPr>
          <a:lstStyle/>
          <a:p>
            <a:pPr algn="ctr"/>
            <a:r>
              <a:rPr lang="en-US" sz="1100" b="1" dirty="0"/>
              <a:t>Aggregate Extraction</a:t>
            </a:r>
          </a:p>
          <a:p>
            <a:pPr algn="ctr"/>
            <a:r>
              <a:rPr lang="en-US" sz="1100" b="1" dirty="0"/>
              <a:t>Dredging</a:t>
            </a:r>
          </a:p>
          <a:p>
            <a:pPr algn="ctr"/>
            <a:endParaRPr lang="en-US" sz="1100" b="1" dirty="0"/>
          </a:p>
          <a:p>
            <a:pPr algn="ctr"/>
            <a:r>
              <a:rPr lang="en-US" sz="1100" b="1" dirty="0"/>
              <a:t> Fisheries</a:t>
            </a:r>
          </a:p>
          <a:p>
            <a:pPr algn="ctr"/>
            <a:endParaRPr lang="en-US" sz="1100" b="1" dirty="0"/>
          </a:p>
          <a:p>
            <a:pPr algn="ctr"/>
            <a:r>
              <a:rPr lang="en-US" sz="1100" b="1" dirty="0"/>
              <a:t> Hydrocarbon Extraction</a:t>
            </a:r>
          </a:p>
          <a:p>
            <a:pPr algn="ctr"/>
            <a:r>
              <a:rPr lang="en-US" sz="1100" b="1" dirty="0"/>
              <a:t> Main Ports</a:t>
            </a:r>
          </a:p>
          <a:p>
            <a:pPr algn="ctr"/>
            <a:endParaRPr lang="en-US" sz="1100" b="1" dirty="0"/>
          </a:p>
          <a:p>
            <a:pPr algn="ctr"/>
            <a:r>
              <a:rPr lang="en-US" sz="1100" b="1" dirty="0"/>
              <a:t> </a:t>
            </a:r>
            <a:r>
              <a:rPr lang="en-US" sz="1100" b="1" dirty="0" err="1"/>
              <a:t>Mariculture</a:t>
            </a:r>
            <a:endParaRPr lang="en-US" sz="1100" b="1" dirty="0"/>
          </a:p>
          <a:p>
            <a:pPr algn="ctr"/>
            <a:endParaRPr lang="en-US" sz="1100" b="1" dirty="0"/>
          </a:p>
          <a:p>
            <a:pPr algn="ctr"/>
            <a:r>
              <a:rPr lang="en-US" sz="1100" b="1" dirty="0"/>
              <a:t> Ocean Energy Facilities</a:t>
            </a:r>
          </a:p>
          <a:p>
            <a:pPr algn="ctr"/>
            <a:endParaRPr lang="en-US" sz="1100" b="1" dirty="0"/>
          </a:p>
          <a:p>
            <a:pPr algn="ctr"/>
            <a:r>
              <a:rPr lang="en-US" sz="1100" b="1" dirty="0"/>
              <a:t> Pipelines and Cables</a:t>
            </a:r>
          </a:p>
          <a:p>
            <a:pPr algn="ctr"/>
            <a:endParaRPr lang="en-US" sz="1100" b="1" dirty="0"/>
          </a:p>
          <a:p>
            <a:pPr algn="ctr"/>
            <a:r>
              <a:rPr lang="en-US" sz="1100" b="1" dirty="0"/>
              <a:t> Protected Areas</a:t>
            </a:r>
          </a:p>
          <a:p>
            <a:pPr algn="ctr"/>
            <a:endParaRPr lang="en-US" sz="1100" b="1" dirty="0"/>
          </a:p>
          <a:p>
            <a:pPr algn="ctr"/>
            <a:r>
              <a:rPr lang="en-US" sz="1100" b="1" dirty="0"/>
              <a:t>Waste Disposal</a:t>
            </a:r>
          </a:p>
          <a:p>
            <a:pPr algn="ctr"/>
            <a:endParaRPr lang="en-US" sz="1100" b="1" dirty="0"/>
          </a:p>
          <a:p>
            <a:pPr algn="ctr"/>
            <a:r>
              <a:rPr lang="en-US" sz="1100" b="1" dirty="0"/>
              <a:t>Wind Farms</a:t>
            </a:r>
          </a:p>
          <a:p>
            <a:pPr algn="ctr"/>
            <a:endParaRPr lang="en-US" sz="1100" b="1" dirty="0"/>
          </a:p>
          <a:p>
            <a:pPr algn="ctr"/>
            <a:r>
              <a:rPr lang="en-US" sz="1100" b="1" dirty="0"/>
              <a:t>Other Forms of Area Management / Designation</a:t>
            </a:r>
          </a:p>
          <a:p>
            <a:pPr algn="ctr"/>
            <a:endParaRPr lang="en-US" sz="1100" b="1" dirty="0"/>
          </a:p>
          <a:p>
            <a:pPr algn="ctr"/>
            <a:endParaRPr lang="en-US" sz="1100" b="1" dirty="0"/>
          </a:p>
        </p:txBody>
      </p:sp>
      <p:sp>
        <p:nvSpPr>
          <p:cNvPr id="26" name="Rektangel 2"/>
          <p:cNvSpPr/>
          <p:nvPr/>
        </p:nvSpPr>
        <p:spPr>
          <a:xfrm>
            <a:off x="2843" y="1560495"/>
            <a:ext cx="9108017" cy="1236327"/>
          </a:xfrm>
          <a:prstGeom prst="rect">
            <a:avLst/>
          </a:prstGeom>
          <a:noFill/>
          <a:ln w="57150">
            <a:prstDash val="solid"/>
          </a:ln>
        </p:spPr>
        <p:style>
          <a:lnRef idx="2">
            <a:schemeClr val="accent1">
              <a:shade val="50000"/>
            </a:schemeClr>
          </a:lnRef>
          <a:fillRef idx="1">
            <a:schemeClr val="accent1"/>
          </a:fillRef>
          <a:effectRef idx="0">
            <a:schemeClr val="accent1"/>
          </a:effectRef>
          <a:fontRef idx="minor">
            <a:schemeClr val="lt1"/>
          </a:fontRef>
        </p:style>
        <p:txBody>
          <a:bodyPr lIns="51225" tIns="25612" rIns="51225" bIns="25612" rtlCol="0" anchor="ctr"/>
          <a:lstStyle/>
          <a:p>
            <a:pPr algn="ctr"/>
            <a:endParaRPr lang="sv-SE"/>
          </a:p>
        </p:txBody>
      </p:sp>
    </p:spTree>
    <p:extLst>
      <p:ext uri="{BB962C8B-B14F-4D97-AF65-F5344CB8AC3E}">
        <p14:creationId xmlns:p14="http://schemas.microsoft.com/office/powerpoint/2010/main" val="16307356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3043095" cy="249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827" y="34347"/>
            <a:ext cx="3499173" cy="2475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99909" y="2481559"/>
            <a:ext cx="3122021" cy="276999"/>
          </a:xfrm>
          <a:prstGeom prst="rect">
            <a:avLst/>
          </a:prstGeom>
          <a:noFill/>
        </p:spPr>
        <p:txBody>
          <a:bodyPr wrap="square" rtlCol="0">
            <a:spAutoFit/>
          </a:bodyPr>
          <a:lstStyle/>
          <a:p>
            <a:pPr algn="ctr"/>
            <a:r>
              <a:rPr lang="nl-BE" sz="1200" dirty="0" smtClean="0">
                <a:hlinkClick r:id="rId7"/>
              </a:rPr>
              <a:t>www.emodnet-geology.eu</a:t>
            </a:r>
            <a:r>
              <a:rPr lang="nl-BE" sz="1200" dirty="0" smtClean="0"/>
              <a:t> </a:t>
            </a:r>
            <a:endParaRPr lang="en-GB" sz="1200" dirty="0"/>
          </a:p>
        </p:txBody>
      </p:sp>
      <p:sp>
        <p:nvSpPr>
          <p:cNvPr id="7" name="TextBox 6"/>
          <p:cNvSpPr txBox="1"/>
          <p:nvPr/>
        </p:nvSpPr>
        <p:spPr>
          <a:xfrm>
            <a:off x="39858" y="2509661"/>
            <a:ext cx="2526269" cy="276999"/>
          </a:xfrm>
          <a:prstGeom prst="rect">
            <a:avLst/>
          </a:prstGeom>
          <a:noFill/>
        </p:spPr>
        <p:txBody>
          <a:bodyPr wrap="none" rtlCol="0">
            <a:spAutoFit/>
          </a:bodyPr>
          <a:lstStyle/>
          <a:p>
            <a:r>
              <a:rPr lang="en-US" sz="1200" dirty="0" smtClean="0">
                <a:hlinkClick r:id="rId8"/>
              </a:rPr>
              <a:t>http://www.emodnet-bathymetry.eu</a:t>
            </a:r>
            <a:r>
              <a:rPr lang="en-US" sz="1200" dirty="0" smtClean="0"/>
              <a:t> </a:t>
            </a:r>
            <a:endParaRPr lang="en-US" sz="1200" dirty="0"/>
          </a:p>
        </p:txBody>
      </p:sp>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6707" t="16750" r="13549"/>
          <a:stretch/>
        </p:blipFill>
        <p:spPr>
          <a:xfrm>
            <a:off x="28707" y="4682017"/>
            <a:ext cx="3185256" cy="2125104"/>
          </a:xfrm>
          <a:prstGeom prst="rect">
            <a:avLst/>
          </a:prstGeom>
        </p:spPr>
      </p:pic>
      <p:sp>
        <p:nvSpPr>
          <p:cNvPr id="9" name="Rectangle 8"/>
          <p:cNvSpPr/>
          <p:nvPr/>
        </p:nvSpPr>
        <p:spPr>
          <a:xfrm>
            <a:off x="1377004" y="6279733"/>
            <a:ext cx="1733065" cy="461665"/>
          </a:xfrm>
          <a:prstGeom prst="rect">
            <a:avLst/>
          </a:prstGeom>
        </p:spPr>
        <p:txBody>
          <a:bodyPr wrap="square">
            <a:spAutoFit/>
          </a:bodyPr>
          <a:lstStyle/>
          <a:p>
            <a:pPr algn="ctr"/>
            <a:r>
              <a:rPr lang="en-US" sz="1200" dirty="0" smtClean="0">
                <a:solidFill>
                  <a:schemeClr val="bg1"/>
                </a:solidFill>
              </a:rPr>
              <a:t>www.emodnet-seabedhabitats.eu</a:t>
            </a:r>
            <a:endParaRPr lang="en-GB" sz="1400" dirty="0">
              <a:solidFill>
                <a:schemeClr val="bg1"/>
              </a:solidFill>
            </a:endParaRPr>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98849" y="-12357"/>
            <a:ext cx="2502085" cy="250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043094" y="162538"/>
            <a:ext cx="2501454" cy="430887"/>
          </a:xfrm>
          <a:prstGeom prst="rect">
            <a:avLst/>
          </a:prstGeom>
          <a:noFill/>
        </p:spPr>
        <p:txBody>
          <a:bodyPr wrap="square" rtlCol="0">
            <a:spAutoFit/>
          </a:bodyPr>
          <a:lstStyle/>
          <a:p>
            <a:pPr algn="ctr"/>
            <a:r>
              <a:rPr lang="en-US" altLang="en-US" sz="1100" i="1" dirty="0" err="1"/>
              <a:t>Marenzelleria</a:t>
            </a:r>
            <a:r>
              <a:rPr lang="en-US" altLang="en-US" sz="1100" i="1" dirty="0"/>
              <a:t> </a:t>
            </a:r>
            <a:r>
              <a:rPr lang="en-US" altLang="en-US" sz="1100" i="1" dirty="0" smtClean="0"/>
              <a:t>abundance </a:t>
            </a:r>
            <a:r>
              <a:rPr lang="en-US" altLang="en-US" sz="1100" dirty="0" smtClean="0"/>
              <a:t>showing multiple invasions in </a:t>
            </a:r>
            <a:r>
              <a:rPr lang="en-US" altLang="en-US" sz="1100" dirty="0"/>
              <a:t>Baltic Sea </a:t>
            </a:r>
            <a:endParaRPr lang="en-US" sz="1100" dirty="0"/>
          </a:p>
        </p:txBody>
      </p:sp>
      <p:pic>
        <p:nvPicPr>
          <p:cNvPr id="15" name="phosphate_Water_body_phosphate_L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6189907" y="4689053"/>
            <a:ext cx="3055174" cy="1909484"/>
          </a:xfrm>
          <a:prstGeom prst="rect">
            <a:avLst/>
          </a:prstGeom>
        </p:spPr>
      </p:pic>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13962" y="4657303"/>
            <a:ext cx="2975945" cy="214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le 1"/>
          <p:cNvSpPr>
            <a:spLocks noGrp="1"/>
          </p:cNvSpPr>
          <p:nvPr>
            <p:ph type="title"/>
          </p:nvPr>
        </p:nvSpPr>
        <p:spPr>
          <a:xfrm>
            <a:off x="7535483" y="2857252"/>
            <a:ext cx="1497658" cy="767221"/>
          </a:xfrm>
        </p:spPr>
        <p:txBody>
          <a:bodyPr/>
          <a:lstStyle/>
          <a:p>
            <a:pPr algn="r">
              <a:tabLst>
                <a:tab pos="3497263" algn="l"/>
              </a:tabLst>
            </a:pPr>
            <a:r>
              <a:rPr lang="nl-BE" sz="1800" dirty="0" err="1" smtClean="0"/>
              <a:t>Layers</a:t>
            </a:r>
            <a:r>
              <a:rPr lang="nl-BE" sz="1800" dirty="0" smtClean="0"/>
              <a:t> &amp; </a:t>
            </a:r>
            <a:r>
              <a:rPr lang="nl-BE" sz="1800" dirty="0" err="1" smtClean="0"/>
              <a:t>products</a:t>
            </a:r>
            <a:endParaRPr lang="en-GB" sz="1800" dirty="0"/>
          </a:p>
        </p:txBody>
      </p:sp>
      <p:pic>
        <p:nvPicPr>
          <p:cNvPr id="19" name="Immagine 1"/>
          <p:cNvPicPr>
            <a:picLocks noChangeAspect="1"/>
          </p:cNvPicPr>
          <p:nvPr/>
        </p:nvPicPr>
        <p:blipFill rotWithShape="1">
          <a:blip r:embed="rId13"/>
          <a:srcRect t="6100" b="24717"/>
          <a:stretch/>
        </p:blipFill>
        <p:spPr>
          <a:xfrm>
            <a:off x="3722729" y="2857252"/>
            <a:ext cx="4022010" cy="1638548"/>
          </a:xfrm>
          <a:prstGeom prst="rect">
            <a:avLst/>
          </a:prstGeom>
        </p:spPr>
      </p:pic>
      <p:sp>
        <p:nvSpPr>
          <p:cNvPr id="14" name="Rectangle 13"/>
          <p:cNvSpPr/>
          <p:nvPr/>
        </p:nvSpPr>
        <p:spPr>
          <a:xfrm>
            <a:off x="4572000" y="5601990"/>
            <a:ext cx="1393902" cy="461665"/>
          </a:xfrm>
          <a:prstGeom prst="rect">
            <a:avLst/>
          </a:prstGeom>
        </p:spPr>
        <p:txBody>
          <a:bodyPr wrap="square">
            <a:spAutoFit/>
          </a:bodyPr>
          <a:lstStyle/>
          <a:p>
            <a:pPr algn="ctr"/>
            <a:r>
              <a:rPr lang="en-US" sz="1200" dirty="0" smtClean="0">
                <a:solidFill>
                  <a:schemeClr val="bg1"/>
                </a:solidFill>
              </a:rPr>
              <a:t>www.emodnet-humanactivities.eu</a:t>
            </a:r>
            <a:endParaRPr lang="en-GB" sz="1400" dirty="0">
              <a:solidFill>
                <a:schemeClr val="bg1"/>
              </a:solidFill>
            </a:endParaRPr>
          </a:p>
        </p:txBody>
      </p:sp>
      <p:sp>
        <p:nvSpPr>
          <p:cNvPr id="21" name="Rectangle 20"/>
          <p:cNvSpPr/>
          <p:nvPr/>
        </p:nvSpPr>
        <p:spPr>
          <a:xfrm>
            <a:off x="6253254" y="6602898"/>
            <a:ext cx="2869598" cy="276999"/>
          </a:xfrm>
          <a:prstGeom prst="rect">
            <a:avLst/>
          </a:prstGeom>
        </p:spPr>
        <p:txBody>
          <a:bodyPr wrap="square">
            <a:spAutoFit/>
          </a:bodyPr>
          <a:lstStyle/>
          <a:p>
            <a:pPr algn="ctr"/>
            <a:r>
              <a:rPr lang="en-US" sz="1200" dirty="0" smtClean="0">
                <a:solidFill>
                  <a:srgbClr val="000066"/>
                </a:solidFill>
              </a:rPr>
              <a:t>www.emodnet-chemistry.eu</a:t>
            </a:r>
            <a:endParaRPr lang="en-GB" sz="1400" dirty="0">
              <a:solidFill>
                <a:srgbClr val="000066"/>
              </a:solidFill>
            </a:endParaRPr>
          </a:p>
        </p:txBody>
      </p:sp>
      <p:sp>
        <p:nvSpPr>
          <p:cNvPr id="22" name="TextBox 21"/>
          <p:cNvSpPr txBox="1"/>
          <p:nvPr/>
        </p:nvSpPr>
        <p:spPr>
          <a:xfrm>
            <a:off x="3118558" y="2489728"/>
            <a:ext cx="2293385" cy="276999"/>
          </a:xfrm>
          <a:prstGeom prst="rect">
            <a:avLst/>
          </a:prstGeom>
          <a:noFill/>
        </p:spPr>
        <p:txBody>
          <a:bodyPr wrap="none" rtlCol="0">
            <a:spAutoFit/>
          </a:bodyPr>
          <a:lstStyle/>
          <a:p>
            <a:r>
              <a:rPr lang="en-US" sz="1200" dirty="0" smtClean="0">
                <a:hlinkClick r:id="rId14"/>
              </a:rPr>
              <a:t>http://www.emodnet-biology.eu</a:t>
            </a:r>
            <a:r>
              <a:rPr lang="en-US" sz="1200" dirty="0" smtClean="0"/>
              <a:t> </a:t>
            </a:r>
            <a:endParaRPr lang="en-US" sz="1200" dirty="0"/>
          </a:p>
        </p:txBody>
      </p:sp>
      <p:sp>
        <p:nvSpPr>
          <p:cNvPr id="23" name="TextBox 22"/>
          <p:cNvSpPr txBox="1"/>
          <p:nvPr/>
        </p:nvSpPr>
        <p:spPr>
          <a:xfrm>
            <a:off x="7823070" y="3988109"/>
            <a:ext cx="1210071" cy="461665"/>
          </a:xfrm>
          <a:prstGeom prst="rect">
            <a:avLst/>
          </a:prstGeom>
          <a:noFill/>
        </p:spPr>
        <p:txBody>
          <a:bodyPr wrap="square" rtlCol="0">
            <a:spAutoFit/>
          </a:bodyPr>
          <a:lstStyle/>
          <a:p>
            <a:r>
              <a:rPr lang="en-US" sz="1200" dirty="0" smtClean="0">
                <a:solidFill>
                  <a:schemeClr val="bg1"/>
                </a:solidFill>
                <a:hlinkClick r:id="rId15"/>
              </a:rPr>
              <a:t>www.emodnet-physics.eu</a:t>
            </a:r>
            <a:r>
              <a:rPr lang="en-US" sz="1200" dirty="0" smtClean="0">
                <a:solidFill>
                  <a:schemeClr val="bg1"/>
                </a:solidFill>
              </a:rPr>
              <a:t> </a:t>
            </a:r>
            <a:endParaRPr lang="en-US" sz="1200" dirty="0">
              <a:solidFill>
                <a:schemeClr val="bg1"/>
              </a:solidFill>
            </a:endParaRPr>
          </a:p>
        </p:txBody>
      </p:sp>
      <p:pic>
        <p:nvPicPr>
          <p:cNvPr id="24" name="Immagine 19"/>
          <p:cNvPicPr>
            <a:picLocks noChangeAspect="1"/>
          </p:cNvPicPr>
          <p:nvPr/>
        </p:nvPicPr>
        <p:blipFill rotWithShape="1">
          <a:blip r:embed="rId16"/>
          <a:srcRect l="17885" t="23370" b="2494"/>
          <a:stretch/>
        </p:blipFill>
        <p:spPr>
          <a:xfrm>
            <a:off x="3676" y="2857252"/>
            <a:ext cx="3687226" cy="1800051"/>
          </a:xfrm>
          <a:prstGeom prst="rect">
            <a:avLst/>
          </a:prstGeom>
        </p:spPr>
      </p:pic>
      <p:grpSp>
        <p:nvGrpSpPr>
          <p:cNvPr id="20" name="Group 19"/>
          <p:cNvGrpSpPr/>
          <p:nvPr/>
        </p:nvGrpSpPr>
        <p:grpSpPr>
          <a:xfrm>
            <a:off x="0" y="0"/>
            <a:ext cx="9144000" cy="6858000"/>
            <a:chOff x="0" y="0"/>
            <a:chExt cx="9144000" cy="6858000"/>
          </a:xfrm>
        </p:grpSpPr>
        <p:pic>
          <p:nvPicPr>
            <p:cNvPr id="25" name="Picture 24"/>
            <p:cNvPicPr>
              <a:picLocks noChangeAspect="1"/>
            </p:cNvPicPr>
            <p:nvPr/>
          </p:nvPicPr>
          <p:blipFill>
            <a:blip r:embed="rId17"/>
            <a:stretch>
              <a:fillRect/>
            </a:stretch>
          </p:blipFill>
          <p:spPr>
            <a:xfrm>
              <a:off x="0" y="0"/>
              <a:ext cx="9144000" cy="6858000"/>
            </a:xfrm>
            <a:prstGeom prst="rect">
              <a:avLst/>
            </a:prstGeom>
          </p:spPr>
        </p:pic>
        <p:sp>
          <p:nvSpPr>
            <p:cNvPr id="26" name="TextBox 25"/>
            <p:cNvSpPr txBox="1"/>
            <p:nvPr/>
          </p:nvSpPr>
          <p:spPr>
            <a:xfrm>
              <a:off x="2409369" y="43544"/>
              <a:ext cx="4853893" cy="400110"/>
            </a:xfrm>
            <a:prstGeom prst="rect">
              <a:avLst/>
            </a:prstGeom>
            <a:noFill/>
          </p:spPr>
          <p:txBody>
            <a:bodyPr wrap="none" rtlCol="0">
              <a:spAutoFit/>
            </a:bodyPr>
            <a:lstStyle/>
            <a:p>
              <a:r>
                <a:rPr lang="nl-BE" sz="2000" b="1" dirty="0" err="1" smtClean="0">
                  <a:solidFill>
                    <a:schemeClr val="bg1"/>
                  </a:solidFill>
                </a:rPr>
                <a:t>EMODnet</a:t>
              </a:r>
              <a:r>
                <a:rPr lang="nl-BE" sz="2000" b="1" dirty="0" smtClean="0">
                  <a:solidFill>
                    <a:schemeClr val="bg1"/>
                  </a:solidFill>
                </a:rPr>
                <a:t> Central Portal </a:t>
              </a:r>
              <a:r>
                <a:rPr lang="nl-BE" sz="2000" b="1" dirty="0" err="1" smtClean="0">
                  <a:solidFill>
                    <a:schemeClr val="bg1"/>
                  </a:solidFill>
                </a:rPr>
                <a:t>Products</a:t>
              </a:r>
              <a:r>
                <a:rPr lang="nl-BE" sz="2000" b="1" dirty="0" smtClean="0">
                  <a:solidFill>
                    <a:schemeClr val="bg1"/>
                  </a:solidFill>
                </a:rPr>
                <a:t> </a:t>
              </a:r>
              <a:r>
                <a:rPr lang="nl-BE" sz="2000" b="1" dirty="0" err="1" smtClean="0">
                  <a:solidFill>
                    <a:schemeClr val="bg1"/>
                  </a:solidFill>
                </a:rPr>
                <a:t>Catalogue</a:t>
              </a:r>
              <a:endParaRPr lang="nl-BE" sz="2000" b="1" dirty="0">
                <a:solidFill>
                  <a:schemeClr val="bg1"/>
                </a:solidFill>
              </a:endParaRPr>
            </a:p>
          </p:txBody>
        </p:sp>
      </p:grpSp>
    </p:spTree>
    <p:extLst>
      <p:ext uri="{BB962C8B-B14F-4D97-AF65-F5344CB8AC3E}">
        <p14:creationId xmlns:p14="http://schemas.microsoft.com/office/powerpoint/2010/main" val="139929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1)">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withEffect">
                                  <p:stCondLst>
                                    <p:cond delay="0"/>
                                  </p:stCondLst>
                                  <p:childTnLst>
                                    <p:cmd type="call" cmd="playFrom(0.0)">
                                      <p:cBhvr>
                                        <p:cTn id="12" dur="22000" fill="hold"/>
                                        <p:tgtEl>
                                          <p:spTgt spid="15"/>
                                        </p:tgtEl>
                                      </p:cBhvr>
                                    </p:cmd>
                                  </p:childTnLst>
                                </p:cTn>
                              </p:par>
                            </p:childTnLst>
                          </p:cTn>
                        </p:par>
                      </p:childTnLst>
                    </p:cTn>
                  </p:par>
                </p:childTnLst>
              </p:cTn>
              <p:nextCondLst>
                <p:cond evt="onClick" delay="0">
                  <p:tgtEl>
                    <p:spTgt spid="15"/>
                  </p:tgtEl>
                </p:cond>
              </p:nextCondLst>
            </p:seq>
            <p:video>
              <p:cMediaNode vol="80000">
                <p:cTn id="13" repeatCount="indefinite" fill="hold" display="0">
                  <p:stCondLst>
                    <p:cond delay="indefinite"/>
                  </p:stCondLst>
                </p:cTn>
                <p:tgtEl>
                  <p:spTgt spid="1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s-ES" dirty="0" smtClean="0"/>
              <a:t>EMODnet </a:t>
            </a:r>
            <a:r>
              <a:rPr lang="es-ES" dirty="0" err="1" smtClean="0"/>
              <a:t>Checkpoints</a:t>
            </a:r>
            <a:endParaRPr lang="nl-BE" dirty="0"/>
          </a:p>
        </p:txBody>
      </p:sp>
      <p:sp>
        <p:nvSpPr>
          <p:cNvPr id="2" name="Content Placeholder 1"/>
          <p:cNvSpPr>
            <a:spLocks noGrp="1"/>
          </p:cNvSpPr>
          <p:nvPr>
            <p:ph idx="1"/>
          </p:nvPr>
        </p:nvSpPr>
        <p:spPr/>
        <p:txBody>
          <a:bodyPr/>
          <a:lstStyle/>
          <a:p>
            <a:endParaRPr lang="en-GB"/>
          </a:p>
        </p:txBody>
      </p:sp>
      <p:sp>
        <p:nvSpPr>
          <p:cNvPr id="12" name="textruta 1"/>
          <p:cNvSpPr txBox="1"/>
          <p:nvPr/>
        </p:nvSpPr>
        <p:spPr>
          <a:xfrm>
            <a:off x="2843" y="1233690"/>
            <a:ext cx="9141157" cy="282557"/>
          </a:xfrm>
          <a:prstGeom prst="rect">
            <a:avLst/>
          </a:prstGeom>
          <a:solidFill>
            <a:schemeClr val="tx2">
              <a:lumMod val="40000"/>
              <a:lumOff val="60000"/>
            </a:schemeClr>
          </a:solidFill>
        </p:spPr>
        <p:txBody>
          <a:bodyPr wrap="square" lIns="51225" tIns="25612" rIns="51225" bIns="25612" rtlCol="0">
            <a:spAutoFit/>
          </a:bodyPr>
          <a:lstStyle/>
          <a:p>
            <a:r>
              <a:rPr lang="sv-SE" sz="1400" b="1" dirty="0" smtClean="0">
                <a:solidFill>
                  <a:schemeClr val="bg1"/>
                </a:solidFill>
              </a:rPr>
              <a:t>          MedSea                         North Sea                       Arctic                        Baltic                     Atlantic                   Black Sea</a:t>
            </a:r>
            <a:r>
              <a:rPr lang="sv-SE" sz="1500" b="1" dirty="0" smtClean="0">
                <a:solidFill>
                  <a:schemeClr val="bg1"/>
                </a:solidFill>
              </a:rPr>
              <a:t> </a:t>
            </a:r>
            <a:endParaRPr lang="sv-SE" sz="1500" b="1" dirty="0">
              <a:solidFill>
                <a:schemeClr val="bg1"/>
              </a:solidFill>
            </a:endParaRPr>
          </a:p>
        </p:txBody>
      </p:sp>
      <p:pic>
        <p:nvPicPr>
          <p:cNvPr id="1026" name="Picture 2" descr="http://www.emodnet.eu/sites/emodnet.eu/files/public/Checkpoints/Cover_photos/arctic_lineremoved_small.png"/>
          <p:cNvPicPr>
            <a:picLocks noChangeAspect="1" noChangeArrowheads="1"/>
          </p:cNvPicPr>
          <p:nvPr/>
        </p:nvPicPr>
        <p:blipFill rotWithShape="1">
          <a:blip r:embed="rId3">
            <a:extLst>
              <a:ext uri="{28A0092B-C50C-407E-A947-70E740481C1C}">
                <a14:useLocalDpi xmlns:a14="http://schemas.microsoft.com/office/drawing/2010/main" val="0"/>
              </a:ext>
            </a:extLst>
          </a:blip>
          <a:srcRect l="25898" r="13540" b="6529"/>
          <a:stretch/>
        </p:blipFill>
        <p:spPr bwMode="auto">
          <a:xfrm>
            <a:off x="3204222" y="1516246"/>
            <a:ext cx="1229936" cy="973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modnet.eu/sites/emodnet.eu/files/public/Checkpoints/Cover_photos/atlantic_small.png"/>
          <p:cNvPicPr>
            <a:picLocks noChangeAspect="1" noChangeArrowheads="1"/>
          </p:cNvPicPr>
          <p:nvPr/>
        </p:nvPicPr>
        <p:blipFill rotWithShape="1">
          <a:blip r:embed="rId4">
            <a:extLst>
              <a:ext uri="{28A0092B-C50C-407E-A947-70E740481C1C}">
                <a14:useLocalDpi xmlns:a14="http://schemas.microsoft.com/office/drawing/2010/main" val="0"/>
              </a:ext>
            </a:extLst>
          </a:blip>
          <a:srcRect l="55133" t="26935" r="10638" b="33273"/>
          <a:stretch/>
        </p:blipFill>
        <p:spPr bwMode="auto">
          <a:xfrm>
            <a:off x="5982234" y="1516246"/>
            <a:ext cx="1281639" cy="9932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emodnet.eu/sites/emodnet.eu/files/public/Checkpoints/Cover_photos/baltic_small.png"/>
          <p:cNvPicPr>
            <a:picLocks noChangeAspect="1" noChangeArrowheads="1"/>
          </p:cNvPicPr>
          <p:nvPr/>
        </p:nvPicPr>
        <p:blipFill rotWithShape="1">
          <a:blip r:embed="rId5">
            <a:extLst>
              <a:ext uri="{28A0092B-C50C-407E-A947-70E740481C1C}">
                <a14:useLocalDpi xmlns:a14="http://schemas.microsoft.com/office/drawing/2010/main" val="0"/>
              </a:ext>
            </a:extLst>
          </a:blip>
          <a:srcRect b="10979"/>
          <a:stretch/>
        </p:blipFill>
        <p:spPr bwMode="auto">
          <a:xfrm>
            <a:off x="4560586" y="1516246"/>
            <a:ext cx="1295220" cy="9932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emodnet.eu/sites/emodnet.eu/files/public/Checkpoints/Cover_photos/blacksea_smal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0301" y="1516246"/>
            <a:ext cx="1452164" cy="9829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emodnet.eu/sites/emodnet.eu/files/public/Checkpoints/Cover_photos/mediterranean_small.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80" y="1516246"/>
            <a:ext cx="1506972" cy="97348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emodnet.eu/sites/emodnet.eu/files/public/Checkpoints/Cover_photos/northsea_small.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4380" y="1516246"/>
            <a:ext cx="1383414" cy="97348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161" y="2607342"/>
            <a:ext cx="7926646" cy="4184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8217851" y="2196034"/>
            <a:ext cx="703912" cy="369332"/>
          </a:xfrm>
          <a:prstGeom prst="rect">
            <a:avLst/>
          </a:prstGeom>
          <a:noFill/>
        </p:spPr>
        <p:txBody>
          <a:bodyPr wrap="square" rtlCol="0">
            <a:spAutoFit/>
          </a:bodyPr>
          <a:lstStyle/>
          <a:p>
            <a:r>
              <a:rPr lang="en-US" dirty="0" smtClean="0"/>
              <a:t> 2015</a:t>
            </a:r>
            <a:endParaRPr lang="en-US" dirty="0"/>
          </a:p>
        </p:txBody>
      </p:sp>
      <p:sp>
        <p:nvSpPr>
          <p:cNvPr id="16" name="TextBox 15"/>
          <p:cNvSpPr txBox="1"/>
          <p:nvPr/>
        </p:nvSpPr>
        <p:spPr>
          <a:xfrm>
            <a:off x="904749" y="2196034"/>
            <a:ext cx="843583" cy="369332"/>
          </a:xfrm>
          <a:prstGeom prst="rect">
            <a:avLst/>
          </a:prstGeom>
          <a:noFill/>
        </p:spPr>
        <p:txBody>
          <a:bodyPr wrap="square" rtlCol="0">
            <a:spAutoFit/>
          </a:bodyPr>
          <a:lstStyle/>
          <a:p>
            <a:r>
              <a:rPr lang="en-US" dirty="0" smtClean="0"/>
              <a:t> 2013</a:t>
            </a:r>
            <a:endParaRPr lang="en-US" dirty="0"/>
          </a:p>
        </p:txBody>
      </p:sp>
      <p:sp>
        <p:nvSpPr>
          <p:cNvPr id="17" name="TextBox 16"/>
          <p:cNvSpPr txBox="1"/>
          <p:nvPr/>
        </p:nvSpPr>
        <p:spPr>
          <a:xfrm>
            <a:off x="6643113" y="2217022"/>
            <a:ext cx="703912" cy="369332"/>
          </a:xfrm>
          <a:prstGeom prst="rect">
            <a:avLst/>
          </a:prstGeom>
          <a:noFill/>
        </p:spPr>
        <p:txBody>
          <a:bodyPr wrap="square" rtlCol="0">
            <a:spAutoFit/>
          </a:bodyPr>
          <a:lstStyle/>
          <a:p>
            <a:r>
              <a:rPr lang="en-US" dirty="0" smtClean="0"/>
              <a:t> 2015</a:t>
            </a:r>
            <a:endParaRPr lang="en-US" dirty="0"/>
          </a:p>
        </p:txBody>
      </p:sp>
      <p:sp>
        <p:nvSpPr>
          <p:cNvPr id="18" name="TextBox 17"/>
          <p:cNvSpPr txBox="1"/>
          <p:nvPr/>
        </p:nvSpPr>
        <p:spPr>
          <a:xfrm>
            <a:off x="5249560" y="2202508"/>
            <a:ext cx="703912" cy="369332"/>
          </a:xfrm>
          <a:prstGeom prst="rect">
            <a:avLst/>
          </a:prstGeom>
          <a:noFill/>
        </p:spPr>
        <p:txBody>
          <a:bodyPr wrap="square" rtlCol="0">
            <a:spAutoFit/>
          </a:bodyPr>
          <a:lstStyle/>
          <a:p>
            <a:r>
              <a:rPr lang="en-US" dirty="0" smtClean="0"/>
              <a:t> 2015</a:t>
            </a:r>
            <a:endParaRPr lang="en-US" dirty="0"/>
          </a:p>
        </p:txBody>
      </p:sp>
      <p:sp>
        <p:nvSpPr>
          <p:cNvPr id="19" name="TextBox 18"/>
          <p:cNvSpPr txBox="1"/>
          <p:nvPr/>
        </p:nvSpPr>
        <p:spPr>
          <a:xfrm>
            <a:off x="3813398" y="2205230"/>
            <a:ext cx="703912" cy="369332"/>
          </a:xfrm>
          <a:prstGeom prst="rect">
            <a:avLst/>
          </a:prstGeom>
          <a:noFill/>
        </p:spPr>
        <p:txBody>
          <a:bodyPr wrap="square" rtlCol="0">
            <a:spAutoFit/>
          </a:bodyPr>
          <a:lstStyle/>
          <a:p>
            <a:r>
              <a:rPr lang="en-US" dirty="0" smtClean="0"/>
              <a:t> 2015</a:t>
            </a:r>
            <a:endParaRPr lang="en-US" dirty="0"/>
          </a:p>
        </p:txBody>
      </p:sp>
      <p:sp>
        <p:nvSpPr>
          <p:cNvPr id="20" name="TextBox 19"/>
          <p:cNvSpPr txBox="1"/>
          <p:nvPr/>
        </p:nvSpPr>
        <p:spPr>
          <a:xfrm>
            <a:off x="2421247" y="2192024"/>
            <a:ext cx="843583" cy="369332"/>
          </a:xfrm>
          <a:prstGeom prst="rect">
            <a:avLst/>
          </a:prstGeom>
          <a:noFill/>
        </p:spPr>
        <p:txBody>
          <a:bodyPr wrap="square" rtlCol="0">
            <a:spAutoFit/>
          </a:bodyPr>
          <a:lstStyle/>
          <a:p>
            <a:r>
              <a:rPr lang="en-US" dirty="0" smtClean="0"/>
              <a:t> 2013</a:t>
            </a:r>
            <a:endParaRPr lang="en-US" dirty="0"/>
          </a:p>
        </p:txBody>
      </p:sp>
    </p:spTree>
    <p:extLst>
      <p:ext uri="{BB962C8B-B14F-4D97-AF65-F5344CB8AC3E}">
        <p14:creationId xmlns:p14="http://schemas.microsoft.com/office/powerpoint/2010/main" val="480000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09184" y="1517530"/>
            <a:ext cx="8919077" cy="4525963"/>
          </a:xfrm>
        </p:spPr>
        <p:txBody>
          <a:bodyPr/>
          <a:lstStyle/>
          <a:p>
            <a:pPr marL="0" indent="0">
              <a:spcBef>
                <a:spcPts val="0"/>
              </a:spcBef>
              <a:buNone/>
              <a:tabLst>
                <a:tab pos="341313" algn="l"/>
              </a:tabLst>
            </a:pPr>
            <a:r>
              <a:rPr lang="en-GB" sz="3200" dirty="0" smtClean="0">
                <a:solidFill>
                  <a:schemeClr val="tx2"/>
                </a:solidFill>
                <a:latin typeface="+mn-lt"/>
              </a:rPr>
              <a:t>Targeted at professionals, well-informed experts, policy advisors from 4 main communities:</a:t>
            </a:r>
          </a:p>
          <a:p>
            <a:pPr marL="857250" lvl="1" indent="-457200">
              <a:lnSpc>
                <a:spcPct val="150000"/>
              </a:lnSpc>
              <a:spcBef>
                <a:spcPts val="0"/>
              </a:spcBef>
              <a:buFont typeface="+mj-lt"/>
              <a:buAutoNum type="arabicPeriod"/>
              <a:tabLst>
                <a:tab pos="341313" algn="l"/>
              </a:tabLst>
            </a:pPr>
            <a:r>
              <a:rPr lang="en-GB" sz="3200" b="1" dirty="0" smtClean="0">
                <a:solidFill>
                  <a:schemeClr val="tx2"/>
                </a:solidFill>
                <a:latin typeface="+mn-lt"/>
              </a:rPr>
              <a:t>Public sector organisations and authorities</a:t>
            </a:r>
          </a:p>
          <a:p>
            <a:pPr marL="857250" lvl="1" indent="-457200">
              <a:lnSpc>
                <a:spcPct val="150000"/>
              </a:lnSpc>
              <a:spcBef>
                <a:spcPts val="0"/>
              </a:spcBef>
              <a:buFont typeface="+mj-lt"/>
              <a:buAutoNum type="arabicPeriod"/>
              <a:tabLst>
                <a:tab pos="341313" algn="l"/>
              </a:tabLst>
            </a:pPr>
            <a:r>
              <a:rPr lang="en-GB" sz="3200" b="1" dirty="0" smtClean="0">
                <a:solidFill>
                  <a:schemeClr val="tx2"/>
                </a:solidFill>
                <a:latin typeface="+mn-lt"/>
              </a:rPr>
              <a:t>Civil society (NGOs, ...)</a:t>
            </a:r>
          </a:p>
          <a:p>
            <a:pPr marL="857250" lvl="1" indent="-457200">
              <a:lnSpc>
                <a:spcPct val="150000"/>
              </a:lnSpc>
              <a:spcBef>
                <a:spcPts val="0"/>
              </a:spcBef>
              <a:buFont typeface="+mj-lt"/>
              <a:buAutoNum type="arabicPeriod"/>
              <a:tabLst>
                <a:tab pos="341313" algn="l"/>
              </a:tabLst>
            </a:pPr>
            <a:r>
              <a:rPr lang="en-GB" sz="3200" b="1" dirty="0" smtClean="0">
                <a:solidFill>
                  <a:schemeClr val="tx2"/>
                </a:solidFill>
                <a:latin typeface="+mn-lt"/>
              </a:rPr>
              <a:t>SME’s and large companies from private sector</a:t>
            </a:r>
          </a:p>
          <a:p>
            <a:pPr marL="857250" lvl="1" indent="-457200">
              <a:lnSpc>
                <a:spcPct val="150000"/>
              </a:lnSpc>
              <a:spcBef>
                <a:spcPts val="0"/>
              </a:spcBef>
              <a:buFont typeface="+mj-lt"/>
              <a:buAutoNum type="arabicPeriod"/>
              <a:tabLst>
                <a:tab pos="341313" algn="l"/>
              </a:tabLst>
            </a:pPr>
            <a:r>
              <a:rPr lang="en-GB" sz="3200" b="1" dirty="0" smtClean="0">
                <a:solidFill>
                  <a:schemeClr val="tx2"/>
                </a:solidFill>
                <a:latin typeface="+mn-lt"/>
              </a:rPr>
              <a:t>Research Community</a:t>
            </a:r>
          </a:p>
          <a:p>
            <a:pPr marL="457200" indent="-457200">
              <a:spcBef>
                <a:spcPts val="0"/>
              </a:spcBef>
              <a:buFont typeface="+mj-lt"/>
              <a:buAutoNum type="arabicPeriod"/>
              <a:tabLst>
                <a:tab pos="341313" algn="l"/>
              </a:tabLst>
            </a:pPr>
            <a:endParaRPr lang="en-GB" sz="3200" dirty="0">
              <a:solidFill>
                <a:schemeClr val="tx2"/>
              </a:solidFill>
              <a:latin typeface="+mn-lt"/>
            </a:endParaRPr>
          </a:p>
        </p:txBody>
      </p:sp>
      <p:sp>
        <p:nvSpPr>
          <p:cNvPr id="13" name="Title 4"/>
          <p:cNvSpPr txBox="1">
            <a:spLocks/>
          </p:cNvSpPr>
          <p:nvPr/>
        </p:nvSpPr>
        <p:spPr>
          <a:xfrm>
            <a:off x="3566161" y="86858"/>
            <a:ext cx="5577840" cy="936625"/>
          </a:xfrm>
          <a:prstGeom prst="rect">
            <a:avLst/>
          </a:prstGeom>
        </p:spPr>
        <p:txBody>
          <a:bodyPr/>
          <a:lstStyle>
            <a:lvl1pPr algn="ctr" defTabSz="457200" rtl="0" eaLnBrk="1" latinLnBrk="0" hangingPunct="1">
              <a:spcBef>
                <a:spcPct val="0"/>
              </a:spcBef>
              <a:buNone/>
              <a:defRPr sz="4400" b="1" i="0" kern="1200">
                <a:solidFill>
                  <a:srgbClr val="1B4EA1"/>
                </a:solidFill>
                <a:latin typeface="Helvetica"/>
                <a:ea typeface="+mj-ea"/>
                <a:cs typeface="Helvetica"/>
              </a:defRPr>
            </a:lvl1pPr>
          </a:lstStyle>
          <a:p>
            <a:r>
              <a:rPr lang="nl-BE" dirty="0" err="1" smtClean="0">
                <a:solidFill>
                  <a:schemeClr val="bg1"/>
                </a:solidFill>
                <a:latin typeface="+mn-lt"/>
              </a:rPr>
              <a:t>Who</a:t>
            </a:r>
            <a:r>
              <a:rPr lang="nl-BE" dirty="0" smtClean="0">
                <a:solidFill>
                  <a:schemeClr val="bg1"/>
                </a:solidFill>
                <a:latin typeface="+mn-lt"/>
              </a:rPr>
              <a:t> is </a:t>
            </a:r>
            <a:r>
              <a:rPr lang="nl-BE" dirty="0" err="1" smtClean="0">
                <a:solidFill>
                  <a:schemeClr val="bg1"/>
                </a:solidFill>
                <a:latin typeface="+mn-lt"/>
              </a:rPr>
              <a:t>it</a:t>
            </a:r>
            <a:r>
              <a:rPr lang="nl-BE" dirty="0" smtClean="0">
                <a:solidFill>
                  <a:schemeClr val="bg1"/>
                </a:solidFill>
                <a:latin typeface="+mn-lt"/>
              </a:rPr>
              <a:t> </a:t>
            </a:r>
            <a:r>
              <a:rPr lang="nl-BE" dirty="0" err="1" smtClean="0">
                <a:solidFill>
                  <a:schemeClr val="bg1"/>
                </a:solidFill>
                <a:latin typeface="+mn-lt"/>
              </a:rPr>
              <a:t>for</a:t>
            </a:r>
            <a:r>
              <a:rPr lang="nl-BE" dirty="0" smtClean="0">
                <a:solidFill>
                  <a:schemeClr val="bg1"/>
                </a:solidFill>
                <a:latin typeface="+mn-lt"/>
              </a:rPr>
              <a:t>?</a:t>
            </a:r>
            <a:endParaRPr lang="en-GB" altLang="nl-BE" dirty="0" smtClean="0">
              <a:solidFill>
                <a:schemeClr val="bg1"/>
              </a:solidFill>
              <a:latin typeface="+mn-lt"/>
            </a:endParaRPr>
          </a:p>
        </p:txBody>
      </p:sp>
    </p:spTree>
    <p:extLst>
      <p:ext uri="{BB962C8B-B14F-4D97-AF65-F5344CB8AC3E}">
        <p14:creationId xmlns:p14="http://schemas.microsoft.com/office/powerpoint/2010/main" val="117182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EMODnet </a:t>
            </a:r>
            <a:r>
              <a:rPr lang="nl-BE" dirty="0" err="1" smtClean="0"/>
              <a:t>bathymetry</a:t>
            </a:r>
            <a:endParaRPr lang="nl-BE"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807853"/>
            <a:ext cx="9173374" cy="3050147"/>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850" y="1331913"/>
            <a:ext cx="4572000" cy="2390215"/>
          </a:xfrm>
          <a:prstGeom prst="rect">
            <a:avLst/>
          </a:prstGeom>
        </p:spPr>
      </p:pic>
      <p:sp>
        <p:nvSpPr>
          <p:cNvPr id="3" name="Rectangle 2"/>
          <p:cNvSpPr/>
          <p:nvPr/>
        </p:nvSpPr>
        <p:spPr>
          <a:xfrm>
            <a:off x="81885" y="1259871"/>
            <a:ext cx="4299045" cy="2862322"/>
          </a:xfrm>
          <a:prstGeom prst="rect">
            <a:avLst/>
          </a:prstGeom>
        </p:spPr>
        <p:txBody>
          <a:bodyPr wrap="square">
            <a:spAutoFit/>
          </a:bodyPr>
          <a:lstStyle/>
          <a:p>
            <a:pPr marL="285750" indent="-285750">
              <a:buFont typeface="Arial" panose="020B0604020202020204" pitchFamily="34" charset="0"/>
              <a:buChar char="•"/>
            </a:pPr>
            <a:r>
              <a:rPr lang="en-GB" dirty="0" smtClean="0"/>
              <a:t>UK Met </a:t>
            </a:r>
            <a:r>
              <a:rPr lang="en-GB" dirty="0"/>
              <a:t>Office </a:t>
            </a:r>
            <a:r>
              <a:rPr lang="en-GB" dirty="0" smtClean="0"/>
              <a:t>&amp; NOC new storm </a:t>
            </a:r>
            <a:r>
              <a:rPr lang="en-GB" dirty="0"/>
              <a:t>surge forecast model </a:t>
            </a:r>
            <a:r>
              <a:rPr lang="en-GB" dirty="0" smtClean="0"/>
              <a:t> </a:t>
            </a:r>
          </a:p>
          <a:p>
            <a:pPr marL="285750" indent="-285750">
              <a:buFont typeface="Arial" panose="020B0604020202020204" pitchFamily="34" charset="0"/>
              <a:buChar char="•"/>
            </a:pPr>
            <a:r>
              <a:rPr lang="en-GB" dirty="0" smtClean="0"/>
              <a:t>Requires tidal </a:t>
            </a:r>
            <a:r>
              <a:rPr lang="en-GB" dirty="0"/>
              <a:t>solution is </a:t>
            </a:r>
            <a:r>
              <a:rPr lang="en-GB" dirty="0" smtClean="0"/>
              <a:t>accurate </a:t>
            </a:r>
            <a:r>
              <a:rPr lang="en-GB" dirty="0"/>
              <a:t>which in turn requires an accurate bathymetry. </a:t>
            </a:r>
            <a:endParaRPr lang="en-GB" dirty="0" smtClean="0"/>
          </a:p>
          <a:p>
            <a:pPr marL="285750" indent="-285750">
              <a:buFont typeface="Arial" panose="020B0604020202020204" pitchFamily="34" charset="0"/>
              <a:buChar char="•"/>
            </a:pPr>
            <a:r>
              <a:rPr lang="en-GB" dirty="0" smtClean="0"/>
              <a:t>Using </a:t>
            </a:r>
            <a:r>
              <a:rPr lang="en-GB" dirty="0"/>
              <a:t>a bathymetry based on the EMODnet dataset led to an overall improvement in the model tide </a:t>
            </a:r>
            <a:r>
              <a:rPr lang="en-GB" dirty="0" smtClean="0"/>
              <a:t>significant </a:t>
            </a:r>
            <a:r>
              <a:rPr lang="en-GB" dirty="0"/>
              <a:t>improvements using EMODnet.</a:t>
            </a:r>
            <a:endParaRPr lang="nl-BE" dirty="0"/>
          </a:p>
          <a:p>
            <a:r>
              <a:rPr lang="en-GB" dirty="0"/>
              <a:t> </a:t>
            </a:r>
            <a:endParaRPr lang="nl-BE" dirty="0"/>
          </a:p>
        </p:txBody>
      </p:sp>
      <p:sp>
        <p:nvSpPr>
          <p:cNvPr id="6" name="TextBox 5"/>
          <p:cNvSpPr txBox="1"/>
          <p:nvPr/>
        </p:nvSpPr>
        <p:spPr>
          <a:xfrm>
            <a:off x="204716" y="6378624"/>
            <a:ext cx="3074303" cy="369332"/>
          </a:xfrm>
          <a:prstGeom prst="rect">
            <a:avLst/>
          </a:prstGeom>
          <a:noFill/>
        </p:spPr>
        <p:txBody>
          <a:bodyPr wrap="none" rtlCol="0">
            <a:spAutoFit/>
          </a:bodyPr>
          <a:lstStyle/>
          <a:p>
            <a:r>
              <a:rPr lang="nl-BE" dirty="0" smtClean="0">
                <a:hlinkClick r:id="rId5"/>
              </a:rPr>
              <a:t>www.emodnet-bathymetry.eu</a:t>
            </a:r>
            <a:r>
              <a:rPr lang="nl-BE" dirty="0" smtClean="0"/>
              <a:t> </a:t>
            </a:r>
          </a:p>
        </p:txBody>
      </p:sp>
    </p:spTree>
    <p:extLst>
      <p:ext uri="{BB962C8B-B14F-4D97-AF65-F5344CB8AC3E}">
        <p14:creationId xmlns:p14="http://schemas.microsoft.com/office/powerpoint/2010/main" val="902214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Promote innovation</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1382"/>
            <a:ext cx="9144000" cy="5912385"/>
          </a:xfrm>
          <a:prstGeom prst="rect">
            <a:avLst/>
          </a:prstGeom>
        </p:spPr>
      </p:pic>
      <p:sp>
        <p:nvSpPr>
          <p:cNvPr id="4" name="TextBox 3"/>
          <p:cNvSpPr txBox="1"/>
          <p:nvPr/>
        </p:nvSpPr>
        <p:spPr>
          <a:xfrm>
            <a:off x="204716" y="6378624"/>
            <a:ext cx="3074303" cy="369332"/>
          </a:xfrm>
          <a:prstGeom prst="rect">
            <a:avLst/>
          </a:prstGeom>
          <a:noFill/>
        </p:spPr>
        <p:txBody>
          <a:bodyPr wrap="none" rtlCol="0">
            <a:spAutoFit/>
          </a:bodyPr>
          <a:lstStyle/>
          <a:p>
            <a:r>
              <a:rPr lang="nl-BE" dirty="0" smtClean="0">
                <a:hlinkClick r:id="rId4"/>
              </a:rPr>
              <a:t>www.emodnet-bathymetry.eu</a:t>
            </a:r>
            <a:r>
              <a:rPr lang="nl-BE" dirty="0" smtClean="0"/>
              <a:t> </a:t>
            </a:r>
          </a:p>
        </p:txBody>
      </p:sp>
    </p:spTree>
    <p:extLst>
      <p:ext uri="{BB962C8B-B14F-4D97-AF65-F5344CB8AC3E}">
        <p14:creationId xmlns:p14="http://schemas.microsoft.com/office/powerpoint/2010/main" val="3206713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EMODnet </a:t>
            </a:r>
            <a:r>
              <a:rPr lang="nl-BE" dirty="0"/>
              <a:t>Geology</a:t>
            </a:r>
            <a:endParaRPr lang="en-GB" dirty="0"/>
          </a:p>
        </p:txBody>
      </p:sp>
      <p:sp>
        <p:nvSpPr>
          <p:cNvPr id="3" name="Content Placeholder 2"/>
          <p:cNvSpPr>
            <a:spLocks noGrp="1"/>
          </p:cNvSpPr>
          <p:nvPr>
            <p:ph idx="1"/>
          </p:nvPr>
        </p:nvSpPr>
        <p:spPr>
          <a:xfrm>
            <a:off x="136478" y="1438420"/>
            <a:ext cx="4051058" cy="4525963"/>
          </a:xfrm>
        </p:spPr>
        <p:txBody>
          <a:bodyPr/>
          <a:lstStyle/>
          <a:p>
            <a:r>
              <a:rPr lang="en-GB" sz="2000" dirty="0" smtClean="0"/>
              <a:t>Gulf of Finland Regional Plan for Trade and the Sea Area</a:t>
            </a:r>
          </a:p>
          <a:p>
            <a:r>
              <a:rPr lang="en-US" sz="2000" b="1" dirty="0"/>
              <a:t>EMODnet-Geology</a:t>
            </a:r>
            <a:r>
              <a:rPr lang="en-US" sz="2000" dirty="0"/>
              <a:t> seabed substrate data </a:t>
            </a:r>
            <a:r>
              <a:rPr lang="en-US" sz="2000" dirty="0" smtClean="0"/>
              <a:t>provided to </a:t>
            </a:r>
            <a:r>
              <a:rPr lang="en-US" sz="2000" dirty="0"/>
              <a:t>planners. </a:t>
            </a:r>
          </a:p>
          <a:p>
            <a:r>
              <a:rPr lang="en-US" sz="2000" dirty="0" smtClean="0"/>
              <a:t>Marine </a:t>
            </a:r>
            <a:r>
              <a:rPr lang="en-US" sz="2000" dirty="0"/>
              <a:t>geologists (and biologists) interacted with planners</a:t>
            </a:r>
            <a:r>
              <a:rPr lang="en-US" sz="1200" dirty="0"/>
              <a:t> </a:t>
            </a:r>
            <a:r>
              <a:rPr lang="en-US" sz="2000" dirty="0" smtClean="0"/>
              <a:t>to evaluate what is available for marine spatial planning.</a:t>
            </a:r>
          </a:p>
          <a:p>
            <a:r>
              <a:rPr lang="en-US" sz="2000" dirty="0" smtClean="0"/>
              <a:t>Information can be understood by decision-makers</a:t>
            </a:r>
            <a:endParaRPr lang="en-GB" sz="2000" dirty="0"/>
          </a:p>
        </p:txBody>
      </p:sp>
      <p:pic>
        <p:nvPicPr>
          <p:cNvPr id="4" name="Picture 7" descr="Figure 1 Baltic_Sea_topo_small_HELCOM.tif"/>
          <p:cNvPicPr>
            <a:picLocks noChangeAspect="1"/>
          </p:cNvPicPr>
          <p:nvPr/>
        </p:nvPicPr>
        <p:blipFill>
          <a:blip r:embed="rId3" cstate="print"/>
          <a:srcRect/>
          <a:stretch>
            <a:fillRect/>
          </a:stretch>
        </p:blipFill>
        <p:spPr bwMode="auto">
          <a:xfrm>
            <a:off x="4388479" y="1332313"/>
            <a:ext cx="1340163" cy="2052926"/>
          </a:xfrm>
          <a:prstGeom prst="rect">
            <a:avLst/>
          </a:prstGeom>
          <a:noFill/>
          <a:ln w="9525">
            <a:noFill/>
            <a:miter lim="800000"/>
            <a:headEnd/>
            <a:tailEnd/>
          </a:ln>
        </p:spPr>
      </p:pic>
      <p:sp>
        <p:nvSpPr>
          <p:cNvPr id="5" name="Oval 4"/>
          <p:cNvSpPr/>
          <p:nvPr/>
        </p:nvSpPr>
        <p:spPr>
          <a:xfrm>
            <a:off x="5089905" y="2300081"/>
            <a:ext cx="199412" cy="144020"/>
          </a:xfrm>
          <a:prstGeom prst="ellipse">
            <a:avLst/>
          </a:prstGeom>
          <a:solidFill>
            <a:srgbClr val="EBE3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MERIALUE1.tif"/>
          <p:cNvPicPr>
            <a:picLocks noChangeAspect="1"/>
          </p:cNvPicPr>
          <p:nvPr/>
        </p:nvPicPr>
        <p:blipFill>
          <a:blip r:embed="rId4" cstate="print"/>
          <a:stretch>
            <a:fillRect/>
          </a:stretch>
        </p:blipFill>
        <p:spPr>
          <a:xfrm>
            <a:off x="5915000" y="1332313"/>
            <a:ext cx="2771800" cy="2079555"/>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4388480" y="3498131"/>
            <a:ext cx="4298320" cy="2646363"/>
          </a:xfrm>
          <a:prstGeom prst="rect">
            <a:avLst/>
          </a:prstGeom>
          <a:noFill/>
          <a:ln w="9525">
            <a:noFill/>
            <a:miter lim="800000"/>
            <a:headEnd/>
            <a:tailEnd/>
          </a:ln>
        </p:spPr>
      </p:pic>
      <p:sp>
        <p:nvSpPr>
          <p:cNvPr id="8" name="Right Arrow 7"/>
          <p:cNvSpPr/>
          <p:nvPr/>
        </p:nvSpPr>
        <p:spPr>
          <a:xfrm>
            <a:off x="5368598" y="2237068"/>
            <a:ext cx="1092804" cy="20777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204716" y="6378624"/>
            <a:ext cx="2769476" cy="369332"/>
          </a:xfrm>
          <a:prstGeom prst="rect">
            <a:avLst/>
          </a:prstGeom>
          <a:noFill/>
        </p:spPr>
        <p:txBody>
          <a:bodyPr wrap="none" rtlCol="0">
            <a:spAutoFit/>
          </a:bodyPr>
          <a:lstStyle/>
          <a:p>
            <a:r>
              <a:rPr lang="nl-BE" dirty="0" smtClean="0">
                <a:hlinkClick r:id="rId6"/>
              </a:rPr>
              <a:t>www.emodnet-geology.eu</a:t>
            </a:r>
            <a:r>
              <a:rPr lang="nl-BE" dirty="0" smtClean="0"/>
              <a:t> </a:t>
            </a:r>
          </a:p>
        </p:txBody>
      </p:sp>
    </p:spTree>
    <p:extLst>
      <p:ext uri="{BB962C8B-B14F-4D97-AF65-F5344CB8AC3E}">
        <p14:creationId xmlns:p14="http://schemas.microsoft.com/office/powerpoint/2010/main" val="2747712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bwMode="auto">
          <a:xfrm>
            <a:off x="45720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b="1" dirty="0" smtClean="0">
                <a:solidFill>
                  <a:srgbClr val="1B4EA1"/>
                </a:solidFill>
                <a:latin typeface="Helvetica" charset="0"/>
                <a:cs typeface="Helvetica" charset="0"/>
              </a:rPr>
              <a:t>EMODnet </a:t>
            </a:r>
            <a:r>
              <a:rPr lang="nl-BE" altLang="nl-BE" b="1" dirty="0" err="1" smtClean="0">
                <a:solidFill>
                  <a:srgbClr val="1B4EA1"/>
                </a:solidFill>
                <a:latin typeface="Helvetica" charset="0"/>
                <a:cs typeface="Helvetica" charset="0"/>
              </a:rPr>
              <a:t>Seabed</a:t>
            </a:r>
            <a:r>
              <a:rPr lang="nl-BE" altLang="nl-BE" b="1" dirty="0" smtClean="0">
                <a:solidFill>
                  <a:srgbClr val="1B4EA1"/>
                </a:solidFill>
                <a:latin typeface="Helvetica" charset="0"/>
                <a:cs typeface="Helvetica" charset="0"/>
              </a:rPr>
              <a:t> Habitats</a:t>
            </a:r>
          </a:p>
        </p:txBody>
      </p:sp>
      <p:sp>
        <p:nvSpPr>
          <p:cNvPr id="34819" name="Content Placeholder 2"/>
          <p:cNvSpPr>
            <a:spLocks noGrp="1"/>
          </p:cNvSpPr>
          <p:nvPr>
            <p:ph idx="4294967295"/>
          </p:nvPr>
        </p:nvSpPr>
        <p:spPr bwMode="auto">
          <a:xfrm>
            <a:off x="127000" y="2209800"/>
            <a:ext cx="4994275" cy="4108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lvl="1" indent="-342900">
              <a:spcBef>
                <a:spcPct val="0"/>
              </a:spcBef>
              <a:buFont typeface="Arial" charset="0"/>
              <a:buChar char="•"/>
            </a:pPr>
            <a:r>
              <a:rPr lang="nl-BE" altLang="nl-BE" sz="2000" dirty="0" smtClean="0">
                <a:latin typeface="Arial" charset="0"/>
                <a:cs typeface="Arial" charset="0"/>
              </a:rPr>
              <a:t>Joint land </a:t>
            </a:r>
            <a:r>
              <a:rPr lang="nl-BE" altLang="nl-BE" sz="2000" dirty="0" err="1" smtClean="0">
                <a:latin typeface="Arial" charset="0"/>
                <a:cs typeface="Arial" charset="0"/>
              </a:rPr>
              <a:t>use</a:t>
            </a:r>
            <a:r>
              <a:rPr lang="nl-BE" altLang="nl-BE" sz="2000" dirty="0" smtClean="0">
                <a:latin typeface="Arial" charset="0"/>
                <a:cs typeface="Arial" charset="0"/>
              </a:rPr>
              <a:t> - </a:t>
            </a:r>
            <a:r>
              <a:rPr lang="nl-BE" altLang="nl-BE" sz="2000" dirty="0" err="1" smtClean="0">
                <a:latin typeface="Arial" charset="0"/>
                <a:cs typeface="Arial" charset="0"/>
              </a:rPr>
              <a:t>seabed</a:t>
            </a:r>
            <a:r>
              <a:rPr lang="nl-BE" altLang="nl-BE" sz="2000" dirty="0" smtClean="0">
                <a:latin typeface="Arial" charset="0"/>
                <a:cs typeface="Arial" charset="0"/>
              </a:rPr>
              <a:t> </a:t>
            </a:r>
            <a:r>
              <a:rPr lang="nl-BE" altLang="nl-BE" sz="2000" dirty="0" err="1" smtClean="0">
                <a:latin typeface="Arial" charset="0"/>
                <a:cs typeface="Arial" charset="0"/>
              </a:rPr>
              <a:t>habitats</a:t>
            </a:r>
            <a:r>
              <a:rPr lang="nl-BE" altLang="nl-BE" sz="2000" dirty="0" smtClean="0">
                <a:latin typeface="Arial" charset="0"/>
                <a:cs typeface="Arial" charset="0"/>
              </a:rPr>
              <a:t> map </a:t>
            </a:r>
            <a:r>
              <a:rPr lang="nl-BE" altLang="nl-BE" sz="2000" dirty="0" err="1" smtClean="0">
                <a:latin typeface="Arial" charset="0"/>
                <a:cs typeface="Arial" charset="0"/>
              </a:rPr>
              <a:t>for</a:t>
            </a:r>
            <a:r>
              <a:rPr lang="nl-BE" altLang="nl-BE" sz="2000" dirty="0" smtClean="0">
                <a:latin typeface="Arial" charset="0"/>
                <a:cs typeface="Arial" charset="0"/>
              </a:rPr>
              <a:t> </a:t>
            </a:r>
            <a:r>
              <a:rPr lang="nl-BE" altLang="nl-BE" sz="2000" dirty="0" err="1" smtClean="0">
                <a:latin typeface="Arial" charset="0"/>
                <a:cs typeface="Arial" charset="0"/>
              </a:rPr>
              <a:t>cumulative</a:t>
            </a:r>
            <a:r>
              <a:rPr lang="nl-BE" altLang="nl-BE" sz="2000" dirty="0" smtClean="0">
                <a:latin typeface="Arial" charset="0"/>
                <a:cs typeface="Arial" charset="0"/>
              </a:rPr>
              <a:t> impact index (FP7 </a:t>
            </a:r>
            <a:r>
              <a:rPr lang="nl-BE" altLang="nl-BE" sz="2000" dirty="0" err="1" smtClean="0">
                <a:latin typeface="Arial" charset="0"/>
                <a:cs typeface="Arial" charset="0"/>
              </a:rPr>
              <a:t>Pegaso</a:t>
            </a:r>
            <a:r>
              <a:rPr lang="nl-BE" altLang="nl-BE" sz="2000" dirty="0" smtClean="0">
                <a:latin typeface="Arial" charset="0"/>
                <a:cs typeface="Arial" charset="0"/>
              </a:rPr>
              <a:t>)</a:t>
            </a: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0"/>
              </a:spcBef>
              <a:buFont typeface="Arial" charset="0"/>
              <a:buNone/>
            </a:pPr>
            <a:endParaRPr lang="nl-BE" altLang="nl-BE" sz="2000" dirty="0" smtClean="0">
              <a:latin typeface="Arial" charset="0"/>
              <a:cs typeface="Arial" charset="0"/>
            </a:endParaRPr>
          </a:p>
          <a:p>
            <a:pPr marL="342900" lvl="1" indent="-342900">
              <a:spcBef>
                <a:spcPct val="50000"/>
              </a:spcBef>
              <a:buFont typeface="Arial" charset="0"/>
              <a:buNone/>
            </a:pPr>
            <a:endParaRPr lang="nl-BE" altLang="nl-BE" sz="2000" dirty="0" smtClean="0">
              <a:latin typeface="Arial" charset="0"/>
              <a:cs typeface="Arial" charset="0"/>
            </a:endParaRPr>
          </a:p>
        </p:txBody>
      </p:sp>
      <p:sp>
        <p:nvSpPr>
          <p:cNvPr id="34820" name="Text Box 4"/>
          <p:cNvSpPr txBox="1">
            <a:spLocks noChangeArrowheads="1"/>
          </p:cNvSpPr>
          <p:nvPr/>
        </p:nvSpPr>
        <p:spPr bwMode="auto">
          <a:xfrm>
            <a:off x="1270000" y="1181148"/>
            <a:ext cx="6553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altLang="nl-BE" sz="3600" b="1" dirty="0" err="1"/>
              <a:t>Enables</a:t>
            </a:r>
            <a:r>
              <a:rPr lang="fr-FR" altLang="nl-BE" sz="3600" b="1" dirty="0"/>
              <a:t> a good </a:t>
            </a:r>
            <a:r>
              <a:rPr lang="fr-FR" altLang="nl-BE" sz="3600" b="1" dirty="0" err="1"/>
              <a:t>many</a:t>
            </a:r>
            <a:r>
              <a:rPr lang="fr-FR" altLang="nl-BE" sz="3600" b="1" dirty="0"/>
              <a:t> uses</a:t>
            </a:r>
          </a:p>
        </p:txBody>
      </p:sp>
      <p:pic>
        <p:nvPicPr>
          <p:cNvPr id="34821" name="Picture 72" descr="IMPAC3 SEA &amp; VA -  Sensitivit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8751" y="3197840"/>
            <a:ext cx="3962868" cy="289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Content Placeholder 2"/>
          <p:cNvSpPr>
            <a:spLocks/>
          </p:cNvSpPr>
          <p:nvPr/>
        </p:nvSpPr>
        <p:spPr bwMode="auto">
          <a:xfrm>
            <a:off x="4876800" y="2324100"/>
            <a:ext cx="38100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charset="0"/>
              <a:buChar char="•"/>
              <a:defRPr sz="3200">
                <a:solidFill>
                  <a:schemeClr val="tx1"/>
                </a:solidFill>
                <a:latin typeface="Calibri" pitchFamily="34" charset="0"/>
              </a:defRPr>
            </a:lvl1pPr>
            <a:lvl2pPr marL="342900" indent="-34290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defTabSz="457200" fontAlgn="base">
              <a:spcBef>
                <a:spcPct val="20000"/>
              </a:spcBef>
              <a:spcAft>
                <a:spcPct val="0"/>
              </a:spcAft>
              <a:buFont typeface="Arial" charset="0"/>
              <a:buChar char="»"/>
              <a:defRPr sz="2000">
                <a:solidFill>
                  <a:schemeClr val="tx1"/>
                </a:solidFill>
                <a:latin typeface="Calibri" pitchFamily="34" charset="0"/>
              </a:defRPr>
            </a:lvl6pPr>
            <a:lvl7pPr marL="2971800" indent="-228600" defTabSz="457200" fontAlgn="base">
              <a:spcBef>
                <a:spcPct val="20000"/>
              </a:spcBef>
              <a:spcAft>
                <a:spcPct val="0"/>
              </a:spcAft>
              <a:buFont typeface="Arial" charset="0"/>
              <a:buChar char="»"/>
              <a:defRPr sz="2000">
                <a:solidFill>
                  <a:schemeClr val="tx1"/>
                </a:solidFill>
                <a:latin typeface="Calibri" pitchFamily="34" charset="0"/>
              </a:defRPr>
            </a:lvl7pPr>
            <a:lvl8pPr marL="3429000" indent="-228600" defTabSz="457200" fontAlgn="base">
              <a:spcBef>
                <a:spcPct val="20000"/>
              </a:spcBef>
              <a:spcAft>
                <a:spcPct val="0"/>
              </a:spcAft>
              <a:buFont typeface="Arial" charset="0"/>
              <a:buChar char="»"/>
              <a:defRPr sz="2000">
                <a:solidFill>
                  <a:schemeClr val="tx1"/>
                </a:solidFill>
                <a:latin typeface="Calibri" pitchFamily="34" charset="0"/>
              </a:defRPr>
            </a:lvl8pPr>
            <a:lvl9pPr marL="3886200" indent="-228600" defTabSz="457200" fontAlgn="base">
              <a:spcBef>
                <a:spcPct val="20000"/>
              </a:spcBef>
              <a:spcAft>
                <a:spcPct val="0"/>
              </a:spcAft>
              <a:buFont typeface="Arial" charset="0"/>
              <a:buChar char="»"/>
              <a:defRPr sz="2000">
                <a:solidFill>
                  <a:schemeClr val="tx1"/>
                </a:solidFill>
                <a:latin typeface="Calibri" pitchFamily="34" charset="0"/>
              </a:defRPr>
            </a:lvl9pPr>
          </a:lstStyle>
          <a:p>
            <a:pPr lvl="2">
              <a:spcBef>
                <a:spcPct val="0"/>
              </a:spcBef>
              <a:buFontTx/>
              <a:buNone/>
            </a:pPr>
            <a:r>
              <a:rPr lang="nl-BE" altLang="nl-BE" sz="1800">
                <a:latin typeface="Arial" charset="0"/>
              </a:rPr>
              <a:t>   </a:t>
            </a:r>
          </a:p>
        </p:txBody>
      </p:sp>
      <p:pic>
        <p:nvPicPr>
          <p:cNvPr id="3482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80" y="3197840"/>
            <a:ext cx="4116606" cy="2893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5" name="Rectangle 9"/>
          <p:cNvSpPr>
            <a:spLocks noChangeArrowheads="1"/>
          </p:cNvSpPr>
          <p:nvPr/>
        </p:nvSpPr>
        <p:spPr bwMode="auto">
          <a:xfrm>
            <a:off x="4876800" y="2209800"/>
            <a:ext cx="44577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itchFamily="34" charset="0"/>
                <a:cs typeface="Arial" charset="0"/>
              </a:defRPr>
            </a:lvl1pPr>
            <a:lvl2pPr marL="342900" indent="-34290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fontAlgn="base">
              <a:spcBef>
                <a:spcPct val="0"/>
              </a:spcBef>
              <a:spcAft>
                <a:spcPct val="0"/>
              </a:spcAft>
              <a:defRPr>
                <a:solidFill>
                  <a:schemeClr val="tx1"/>
                </a:solidFill>
                <a:latin typeface="Calibri" pitchFamily="34" charset="0"/>
                <a:cs typeface="Arial" charset="0"/>
              </a:defRPr>
            </a:lvl6pPr>
            <a:lvl7pPr marL="2971800" indent="-228600" defTabSz="457200" fontAlgn="base">
              <a:spcBef>
                <a:spcPct val="0"/>
              </a:spcBef>
              <a:spcAft>
                <a:spcPct val="0"/>
              </a:spcAft>
              <a:defRPr>
                <a:solidFill>
                  <a:schemeClr val="tx1"/>
                </a:solidFill>
                <a:latin typeface="Calibri" pitchFamily="34" charset="0"/>
                <a:cs typeface="Arial" charset="0"/>
              </a:defRPr>
            </a:lvl7pPr>
            <a:lvl8pPr marL="3429000" indent="-228600" defTabSz="457200" fontAlgn="base">
              <a:spcBef>
                <a:spcPct val="0"/>
              </a:spcBef>
              <a:spcAft>
                <a:spcPct val="0"/>
              </a:spcAft>
              <a:defRPr>
                <a:solidFill>
                  <a:schemeClr val="tx1"/>
                </a:solidFill>
                <a:latin typeface="Calibri" pitchFamily="34" charset="0"/>
                <a:cs typeface="Arial" charset="0"/>
              </a:defRPr>
            </a:lvl8pPr>
            <a:lvl9pPr marL="3886200" indent="-228600" defTabSz="457200" fontAlgn="base">
              <a:spcBef>
                <a:spcPct val="0"/>
              </a:spcBef>
              <a:spcAft>
                <a:spcPct val="0"/>
              </a:spcAft>
              <a:defRPr>
                <a:solidFill>
                  <a:schemeClr val="tx1"/>
                </a:solidFill>
                <a:latin typeface="Calibri" pitchFamily="34" charset="0"/>
                <a:cs typeface="Arial" charset="0"/>
              </a:defRPr>
            </a:lvl9pPr>
          </a:lstStyle>
          <a:p>
            <a:pPr lvl="1">
              <a:buFontTx/>
              <a:buChar char="•"/>
            </a:pPr>
            <a:r>
              <a:rPr lang="nl-BE" altLang="nl-BE" sz="2000" dirty="0" err="1">
                <a:latin typeface="Arial" charset="0"/>
              </a:rPr>
              <a:t>Sensitivity</a:t>
            </a:r>
            <a:r>
              <a:rPr lang="nl-BE" altLang="nl-BE" sz="2000" dirty="0">
                <a:latin typeface="Arial" charset="0"/>
              </a:rPr>
              <a:t> </a:t>
            </a:r>
            <a:r>
              <a:rPr lang="nl-BE" altLang="nl-BE" sz="2000" dirty="0" err="1">
                <a:latin typeface="Arial" charset="0"/>
              </a:rPr>
              <a:t>maps</a:t>
            </a:r>
            <a:r>
              <a:rPr lang="nl-BE" altLang="nl-BE" sz="2000" dirty="0">
                <a:latin typeface="Arial" charset="0"/>
              </a:rPr>
              <a:t> </a:t>
            </a:r>
            <a:r>
              <a:rPr lang="nl-BE" altLang="nl-BE" sz="2000" dirty="0" err="1">
                <a:latin typeface="Arial" charset="0"/>
              </a:rPr>
              <a:t>for</a:t>
            </a:r>
            <a:r>
              <a:rPr lang="nl-BE" altLang="nl-BE" sz="2000" dirty="0">
                <a:latin typeface="Arial" charset="0"/>
              </a:rPr>
              <a:t> </a:t>
            </a:r>
            <a:r>
              <a:rPr lang="nl-BE" altLang="nl-BE" sz="2000" dirty="0" err="1">
                <a:latin typeface="Arial" charset="0"/>
              </a:rPr>
              <a:t>assessing</a:t>
            </a:r>
            <a:endParaRPr lang="nl-BE" altLang="nl-BE" sz="2000" dirty="0">
              <a:latin typeface="Arial" charset="0"/>
            </a:endParaRPr>
          </a:p>
          <a:p>
            <a:pPr lvl="1"/>
            <a:r>
              <a:rPr lang="nl-BE" altLang="nl-BE" sz="2000" dirty="0">
                <a:latin typeface="Arial" charset="0"/>
              </a:rPr>
              <a:t>     </a:t>
            </a:r>
            <a:r>
              <a:rPr lang="nl-BE" altLang="nl-BE" sz="2000" dirty="0" err="1">
                <a:latin typeface="Arial" charset="0"/>
              </a:rPr>
              <a:t>Seabed</a:t>
            </a:r>
            <a:r>
              <a:rPr lang="nl-BE" altLang="nl-BE" sz="2000" dirty="0">
                <a:latin typeface="Arial" charset="0"/>
              </a:rPr>
              <a:t> </a:t>
            </a:r>
            <a:r>
              <a:rPr lang="nl-BE" altLang="nl-BE" sz="2000" dirty="0" err="1" smtClean="0">
                <a:latin typeface="Arial" charset="0"/>
              </a:rPr>
              <a:t>Integrity</a:t>
            </a:r>
            <a:endParaRPr lang="nl-BE" altLang="nl-BE" sz="2000" dirty="0">
              <a:latin typeface="Arial" charset="0"/>
            </a:endParaRPr>
          </a:p>
        </p:txBody>
      </p:sp>
      <p:sp>
        <p:nvSpPr>
          <p:cNvPr id="9" name="TextBox 8"/>
          <p:cNvSpPr txBox="1"/>
          <p:nvPr/>
        </p:nvSpPr>
        <p:spPr>
          <a:xfrm>
            <a:off x="204716" y="6378624"/>
            <a:ext cx="3483774" cy="369332"/>
          </a:xfrm>
          <a:prstGeom prst="rect">
            <a:avLst/>
          </a:prstGeom>
          <a:noFill/>
        </p:spPr>
        <p:txBody>
          <a:bodyPr wrap="none" rtlCol="0">
            <a:spAutoFit/>
          </a:bodyPr>
          <a:lstStyle/>
          <a:p>
            <a:r>
              <a:rPr lang="nl-BE" dirty="0" smtClean="0">
                <a:hlinkClick r:id="rId5"/>
              </a:rPr>
              <a:t>www.emodnet-seabedhabitats.eu</a:t>
            </a:r>
            <a:r>
              <a:rPr lang="nl-BE" dirty="0" smtClean="0"/>
              <a:t>  </a:t>
            </a:r>
          </a:p>
        </p:txBody>
      </p:sp>
    </p:spTree>
    <p:extLst>
      <p:ext uri="{BB962C8B-B14F-4D97-AF65-F5344CB8AC3E}">
        <p14:creationId xmlns:p14="http://schemas.microsoft.com/office/powerpoint/2010/main" val="1308999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3"/>
          <a:srcRect/>
          <a:stretch>
            <a:fillRect/>
          </a:stretch>
        </p:blipFill>
        <p:spPr bwMode="auto">
          <a:xfrm>
            <a:off x="8089900" y="5732463"/>
            <a:ext cx="920750" cy="915987"/>
          </a:xfrm>
          <a:prstGeom prst="rect">
            <a:avLst/>
          </a:prstGeom>
          <a:noFill/>
          <a:ln w="9525">
            <a:noFill/>
            <a:miter lim="800000"/>
            <a:headEnd/>
            <a:tailEnd/>
          </a:ln>
        </p:spPr>
      </p:pic>
      <p:pic>
        <p:nvPicPr>
          <p:cNvPr id="14339" name="Picture 2"/>
          <p:cNvPicPr>
            <a:picLocks noChangeAspect="1"/>
          </p:cNvPicPr>
          <p:nvPr/>
        </p:nvPicPr>
        <p:blipFill>
          <a:blip r:embed="rId4"/>
          <a:srcRect/>
          <a:stretch>
            <a:fillRect/>
          </a:stretch>
        </p:blipFill>
        <p:spPr bwMode="auto">
          <a:xfrm>
            <a:off x="-69850" y="0"/>
            <a:ext cx="9283700" cy="6858000"/>
          </a:xfrm>
          <a:prstGeom prst="rect">
            <a:avLst/>
          </a:prstGeom>
          <a:noFill/>
          <a:ln w="9525">
            <a:noFill/>
            <a:miter lim="800000"/>
            <a:headEnd/>
            <a:tailEnd/>
          </a:ln>
        </p:spPr>
      </p:pic>
      <p:sp>
        <p:nvSpPr>
          <p:cNvPr id="7" name="Rectangle 6"/>
          <p:cNvSpPr/>
          <p:nvPr/>
        </p:nvSpPr>
        <p:spPr>
          <a:xfrm>
            <a:off x="6659563" y="0"/>
            <a:ext cx="2554287" cy="620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auto">
              <a:spcBef>
                <a:spcPts val="0"/>
              </a:spcBef>
              <a:spcAft>
                <a:spcPts val="0"/>
              </a:spcAft>
              <a:defRPr/>
            </a:pPr>
            <a:endParaRPr lang="en-GB" sz="1800" b="0"/>
          </a:p>
        </p:txBody>
      </p:sp>
      <p:pic>
        <p:nvPicPr>
          <p:cNvPr id="14341" name="Picture 8"/>
          <p:cNvPicPr>
            <a:picLocks noChangeAspect="1"/>
          </p:cNvPicPr>
          <p:nvPr/>
        </p:nvPicPr>
        <p:blipFill>
          <a:blip r:embed="rId5"/>
          <a:srcRect/>
          <a:stretch>
            <a:fillRect/>
          </a:stretch>
        </p:blipFill>
        <p:spPr bwMode="auto">
          <a:xfrm>
            <a:off x="6840538" y="115888"/>
            <a:ext cx="2268537" cy="295275"/>
          </a:xfrm>
          <a:prstGeom prst="rect">
            <a:avLst/>
          </a:prstGeom>
          <a:noFill/>
          <a:ln w="9525">
            <a:noFill/>
            <a:miter lim="800000"/>
            <a:headEnd/>
            <a:tailEnd/>
          </a:ln>
        </p:spPr>
      </p:pic>
      <p:pic>
        <p:nvPicPr>
          <p:cNvPr id="14342" name="Picture 9"/>
          <p:cNvPicPr>
            <a:picLocks noChangeAspect="1"/>
          </p:cNvPicPr>
          <p:nvPr/>
        </p:nvPicPr>
        <p:blipFill>
          <a:blip r:embed="rId3"/>
          <a:srcRect/>
          <a:stretch>
            <a:fillRect/>
          </a:stretch>
        </p:blipFill>
        <p:spPr bwMode="auto">
          <a:xfrm>
            <a:off x="107950" y="5805488"/>
            <a:ext cx="920750" cy="914400"/>
          </a:xfrm>
          <a:prstGeom prst="rect">
            <a:avLst/>
          </a:prstGeom>
          <a:noFill/>
          <a:ln w="9525">
            <a:noFill/>
            <a:miter lim="800000"/>
            <a:headEnd/>
            <a:tailEnd/>
          </a:ln>
        </p:spPr>
      </p:pic>
    </p:spTree>
    <p:extLst>
      <p:ext uri="{BB962C8B-B14F-4D97-AF65-F5344CB8AC3E}">
        <p14:creationId xmlns:p14="http://schemas.microsoft.com/office/powerpoint/2010/main" val="7518830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70805" y="3789269"/>
            <a:ext cx="4215577" cy="2420945"/>
          </a:xfrm>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0"/>
            <a:ext cx="9144000" cy="1125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59063" y="6355654"/>
            <a:ext cx="3233257" cy="369332"/>
          </a:xfrm>
          <a:prstGeom prst="rect">
            <a:avLst/>
          </a:prstGeom>
        </p:spPr>
        <p:txBody>
          <a:bodyPr wrap="none">
            <a:spAutoFit/>
          </a:bodyPr>
          <a:lstStyle/>
          <a:p>
            <a:r>
              <a:rPr lang="en-US" dirty="0">
                <a:hlinkClick r:id="rId5"/>
              </a:rPr>
              <a:t>http://</a:t>
            </a:r>
            <a:r>
              <a:rPr lang="en-US" dirty="0" smtClean="0">
                <a:hlinkClick r:id="rId5"/>
              </a:rPr>
              <a:t>www.emodnet.eu/video</a:t>
            </a:r>
            <a:r>
              <a:rPr lang="en-US" dirty="0" smtClean="0"/>
              <a:t> </a:t>
            </a:r>
            <a:endParaRPr lang="en-US" dirty="0"/>
          </a:p>
        </p:txBody>
      </p:sp>
      <p:sp>
        <p:nvSpPr>
          <p:cNvPr id="6" name="Rectangle 5"/>
          <p:cNvSpPr/>
          <p:nvPr/>
        </p:nvSpPr>
        <p:spPr>
          <a:xfrm>
            <a:off x="4977494" y="203388"/>
            <a:ext cx="2499787" cy="707886"/>
          </a:xfrm>
          <a:prstGeom prst="rect">
            <a:avLst/>
          </a:prstGeom>
        </p:spPr>
        <p:txBody>
          <a:bodyPr wrap="none">
            <a:spAutoFit/>
          </a:bodyPr>
          <a:lstStyle/>
          <a:p>
            <a:pPr algn="ctr">
              <a:spcBef>
                <a:spcPts val="600"/>
              </a:spcBef>
            </a:pPr>
            <a:r>
              <a:rPr lang="en-US" sz="4000" dirty="0">
                <a:solidFill>
                  <a:schemeClr val="bg1"/>
                </a:solidFill>
              </a:rPr>
              <a:t>Thank you!</a:t>
            </a:r>
          </a:p>
        </p:txBody>
      </p:sp>
      <p:sp>
        <p:nvSpPr>
          <p:cNvPr id="10" name="Title 1"/>
          <p:cNvSpPr txBox="1">
            <a:spLocks/>
          </p:cNvSpPr>
          <p:nvPr/>
        </p:nvSpPr>
        <p:spPr>
          <a:xfrm>
            <a:off x="35169" y="1260337"/>
            <a:ext cx="9144000" cy="549169"/>
          </a:xfrm>
          <a:prstGeom prst="rect">
            <a:avLst/>
          </a:prstGeom>
        </p:spPr>
        <p:txBody>
          <a:bodyPr/>
          <a:lstStyle>
            <a:lvl1pPr algn="ctr" defTabSz="457200" rtl="0" eaLnBrk="1" latinLnBrk="0" hangingPunct="1">
              <a:spcBef>
                <a:spcPct val="0"/>
              </a:spcBef>
              <a:buNone/>
              <a:defRPr sz="4400" b="1" i="0" kern="1200">
                <a:solidFill>
                  <a:srgbClr val="1B4EA1"/>
                </a:solidFill>
                <a:latin typeface="Helvetica"/>
                <a:ea typeface="+mj-ea"/>
                <a:cs typeface="Helvetica"/>
              </a:defRPr>
            </a:lvl1pPr>
          </a:lstStyle>
          <a:p>
            <a:r>
              <a:rPr lang="nl-BE" sz="2400" dirty="0" smtClean="0"/>
              <a:t>It is </a:t>
            </a:r>
            <a:r>
              <a:rPr lang="nl-BE" sz="2400" dirty="0" err="1" smtClean="0"/>
              <a:t>all</a:t>
            </a:r>
            <a:r>
              <a:rPr lang="nl-BE" sz="2400" dirty="0" smtClean="0"/>
              <a:t> </a:t>
            </a:r>
            <a:r>
              <a:rPr lang="nl-BE" sz="2400" dirty="0" err="1" smtClean="0"/>
              <a:t>about</a:t>
            </a:r>
            <a:r>
              <a:rPr lang="nl-BE" sz="2400" dirty="0" smtClean="0"/>
              <a:t> </a:t>
            </a:r>
            <a:r>
              <a:rPr lang="nl-BE" sz="2400" dirty="0" err="1" smtClean="0"/>
              <a:t>sharing</a:t>
            </a:r>
            <a:r>
              <a:rPr lang="nl-BE" sz="2400" dirty="0"/>
              <a:t> </a:t>
            </a:r>
            <a:r>
              <a:rPr lang="nl-BE" sz="2400" dirty="0" smtClean="0"/>
              <a:t>&amp; </a:t>
            </a:r>
            <a:r>
              <a:rPr lang="nl-BE" sz="2400" dirty="0" err="1" smtClean="0"/>
              <a:t>bringing</a:t>
            </a:r>
            <a:r>
              <a:rPr lang="nl-BE" sz="2400" dirty="0" smtClean="0"/>
              <a:t> </a:t>
            </a:r>
            <a:r>
              <a:rPr lang="nl-BE" sz="2400" dirty="0" err="1" smtClean="0"/>
              <a:t>people</a:t>
            </a:r>
            <a:r>
              <a:rPr lang="nl-BE" sz="2400" dirty="0" smtClean="0"/>
              <a:t> </a:t>
            </a:r>
            <a:r>
              <a:rPr lang="nl-BE" sz="2400" dirty="0" err="1" smtClean="0"/>
              <a:t>and</a:t>
            </a:r>
            <a:r>
              <a:rPr lang="nl-BE" sz="2400" dirty="0" smtClean="0"/>
              <a:t> </a:t>
            </a:r>
            <a:r>
              <a:rPr lang="nl-BE" sz="2400" dirty="0" err="1" smtClean="0"/>
              <a:t>ideas</a:t>
            </a:r>
            <a:r>
              <a:rPr lang="nl-BE" sz="2400" dirty="0" smtClean="0"/>
              <a:t> </a:t>
            </a:r>
            <a:r>
              <a:rPr lang="nl-BE" sz="2400" dirty="0" err="1" smtClean="0"/>
              <a:t>together</a:t>
            </a:r>
            <a:endParaRPr lang="nl-BE" sz="2400" dirty="0"/>
          </a:p>
        </p:txBody>
      </p:sp>
      <p:pic>
        <p:nvPicPr>
          <p:cNvPr id="11" name="Picture 3" descr="C:\Users\janbart\Desktop\Open Conference Photos- pro- LowRes\EMODnet 035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46" y="3789209"/>
            <a:ext cx="1330618" cy="24210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janbart\Desktop\Open Conference Photos- pro- LowRes\EMODnet 03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54364" y="3789269"/>
            <a:ext cx="1524943" cy="2419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C:\Users\janbart\Desktop\Open Conference Photos- pro- LowRes\EMODnet 062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746" y="1825748"/>
            <a:ext cx="2864540" cy="19087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janbart\Desktop\Open Conference Photos- pro- LowRes\EMODnet 059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3104" y="3789269"/>
            <a:ext cx="1621028" cy="24327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C:\Users\janbart\Desktop\Open Conference Photos- pro- LowRes\EMODnet 0600 - Copy.jpg"/>
          <p:cNvPicPr>
            <a:picLocks noChangeAspect="1" noChangeArrowheads="1"/>
          </p:cNvPicPr>
          <p:nvPr/>
        </p:nvPicPr>
        <p:blipFill rotWithShape="1">
          <a:blip r:embed="rId10">
            <a:extLst>
              <a:ext uri="{28A0092B-C50C-407E-A947-70E740481C1C}">
                <a14:useLocalDpi xmlns:a14="http://schemas.microsoft.com/office/drawing/2010/main" val="0"/>
              </a:ext>
            </a:extLst>
          </a:blip>
          <a:srcRect r="47270"/>
          <a:stretch/>
        </p:blipFill>
        <p:spPr bwMode="auto">
          <a:xfrm>
            <a:off x="6156855" y="1828058"/>
            <a:ext cx="1499004" cy="18942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janbart\Desktop\Open Conference Photos- pro- LowRes\EMODnet 0595.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0805" y="1828058"/>
            <a:ext cx="2861072" cy="19064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C:\Users\janbart\Desktop\Open Conference Photos- pro- LowRes\EMODnet 013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53751" y="1832122"/>
            <a:ext cx="1250381" cy="1876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50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4632"/>
          <a:stretch/>
        </p:blipFill>
        <p:spPr>
          <a:xfrm>
            <a:off x="5533790" y="4931420"/>
            <a:ext cx="3413596" cy="1926580"/>
          </a:xfrm>
          <a:prstGeom prst="rect">
            <a:avLst/>
          </a:prstGeom>
        </p:spPr>
      </p:pic>
      <p:sp>
        <p:nvSpPr>
          <p:cNvPr id="3" name="Rectangle 2"/>
          <p:cNvSpPr/>
          <p:nvPr/>
        </p:nvSpPr>
        <p:spPr>
          <a:xfrm>
            <a:off x="6659563" y="0"/>
            <a:ext cx="2484437" cy="990600"/>
          </a:xfrm>
          <a:prstGeom prst="rect">
            <a:avLst/>
          </a:prstGeom>
          <a:solidFill>
            <a:srgbClr val="98C5D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defTabSz="457200" fontAlgn="auto">
              <a:spcBef>
                <a:spcPts val="0"/>
              </a:spcBef>
              <a:spcAft>
                <a:spcPts val="0"/>
              </a:spcAft>
              <a:defRPr/>
            </a:pPr>
            <a:endParaRPr lang="en-GB" sz="1800" b="0"/>
          </a:p>
        </p:txBody>
      </p:sp>
      <p:pic>
        <p:nvPicPr>
          <p:cNvPr id="15365" name="Picture 1"/>
          <p:cNvPicPr>
            <a:picLocks noChangeAspect="1"/>
          </p:cNvPicPr>
          <p:nvPr/>
        </p:nvPicPr>
        <p:blipFill>
          <a:blip r:embed="rId4"/>
          <a:srcRect/>
          <a:stretch>
            <a:fillRect/>
          </a:stretch>
        </p:blipFill>
        <p:spPr bwMode="auto">
          <a:xfrm>
            <a:off x="7240588" y="260350"/>
            <a:ext cx="1476375" cy="1027113"/>
          </a:xfrm>
          <a:prstGeom prst="rect">
            <a:avLst/>
          </a:prstGeom>
          <a:noFill/>
          <a:ln w="9525">
            <a:noFill/>
            <a:miter lim="800000"/>
            <a:headEnd/>
            <a:tailEnd/>
          </a:ln>
        </p:spPr>
      </p:pic>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14632"/>
          <a:stretch/>
        </p:blipFill>
        <p:spPr bwMode="auto">
          <a:xfrm>
            <a:off x="7901781" y="4931421"/>
            <a:ext cx="1242219" cy="1926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2821"/>
          <a:stretch/>
        </p:blipFill>
        <p:spPr>
          <a:xfrm>
            <a:off x="6735913" y="3531846"/>
            <a:ext cx="2408087" cy="1399575"/>
          </a:xfrm>
          <a:prstGeom prst="rect">
            <a:avLst/>
          </a:prstGeom>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r="4531" b="28080"/>
          <a:stretch/>
        </p:blipFill>
        <p:spPr>
          <a:xfrm>
            <a:off x="6735913" y="2375786"/>
            <a:ext cx="2408087" cy="1307215"/>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8149" y="1362054"/>
            <a:ext cx="2355851" cy="1101878"/>
          </a:xfrm>
          <a:prstGeom prst="rect">
            <a:avLst/>
          </a:prstGeom>
        </p:spPr>
      </p:pic>
      <p:pic>
        <p:nvPicPr>
          <p:cNvPr id="15364" name="Picture 6"/>
          <p:cNvPicPr>
            <a:picLocks noChangeAspect="1"/>
          </p:cNvPicPr>
          <p:nvPr/>
        </p:nvPicPr>
        <p:blipFill>
          <a:blip r:embed="rId9"/>
          <a:srcRect/>
          <a:stretch>
            <a:fillRect/>
          </a:stretch>
        </p:blipFill>
        <p:spPr bwMode="auto">
          <a:xfrm>
            <a:off x="-22225" y="0"/>
            <a:ext cx="6810375" cy="6858000"/>
          </a:xfrm>
          <a:prstGeom prst="rect">
            <a:avLst/>
          </a:prstGeom>
          <a:noFill/>
          <a:ln w="9525">
            <a:noFill/>
            <a:miter lim="800000"/>
            <a:headEnd/>
            <a:tailEnd/>
          </a:ln>
        </p:spPr>
      </p:pic>
    </p:spTree>
    <p:extLst>
      <p:ext uri="{BB962C8B-B14F-4D97-AF65-F5344CB8AC3E}">
        <p14:creationId xmlns:p14="http://schemas.microsoft.com/office/powerpoint/2010/main" val="34394930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568" t="3358" r="3971" b="2484"/>
          <a:stretch/>
        </p:blipFill>
        <p:spPr>
          <a:xfrm>
            <a:off x="0" y="973919"/>
            <a:ext cx="9144000" cy="5878381"/>
          </a:xfrm>
          <a:prstGeom prst="rect">
            <a:avLst/>
          </a:prstGeom>
        </p:spPr>
      </p:pic>
      <p:sp>
        <p:nvSpPr>
          <p:cNvPr id="14" name="Rectangle 13"/>
          <p:cNvSpPr/>
          <p:nvPr/>
        </p:nvSpPr>
        <p:spPr>
          <a:xfrm>
            <a:off x="68616" y="26940"/>
            <a:ext cx="8862767" cy="969496"/>
          </a:xfrm>
          <a:prstGeom prst="rect">
            <a:avLst/>
          </a:prstGeom>
        </p:spPr>
        <p:txBody>
          <a:bodyPr wrap="square">
            <a:spAutoFit/>
          </a:bodyPr>
          <a:lstStyle/>
          <a:p>
            <a:r>
              <a:rPr lang="en-GB" sz="1900" dirty="0"/>
              <a:t>There is only one Earth, with only one history, and we get only one chance to record it. Ideas not followed through can be taken up again later. A record not made is gone for good. </a:t>
            </a:r>
            <a:r>
              <a:rPr lang="en-GB" b="1" i="1" dirty="0"/>
              <a:t>Editorial - Nature</a:t>
            </a:r>
            <a:r>
              <a:rPr lang="en-GB" b="1" dirty="0"/>
              <a:t> 450</a:t>
            </a:r>
            <a:r>
              <a:rPr lang="en-GB" dirty="0"/>
              <a:t>, 761 (6 December 2007) </a:t>
            </a:r>
          </a:p>
        </p:txBody>
      </p:sp>
      <p:sp>
        <p:nvSpPr>
          <p:cNvPr id="15" name="TextBox 14"/>
          <p:cNvSpPr txBox="1"/>
          <p:nvPr/>
        </p:nvSpPr>
        <p:spPr>
          <a:xfrm>
            <a:off x="930159" y="4591129"/>
            <a:ext cx="7394028" cy="1631216"/>
          </a:xfrm>
          <a:prstGeom prst="rect">
            <a:avLst/>
          </a:prstGeom>
          <a:solidFill>
            <a:schemeClr val="bg1">
              <a:alpha val="48000"/>
            </a:schemeClr>
          </a:solidFill>
        </p:spPr>
        <p:txBody>
          <a:bodyPr wrap="square" rtlCol="0">
            <a:spAutoFit/>
          </a:bodyPr>
          <a:lstStyle/>
          <a:p>
            <a:r>
              <a:rPr lang="es-ES" sz="3600" b="1" dirty="0" err="1" smtClean="0">
                <a:solidFill>
                  <a:schemeClr val="tx2"/>
                </a:solidFill>
                <a:latin typeface="Helvetica" panose="020B0604020202020204" pitchFamily="34" charset="0"/>
                <a:cs typeface="Helvetica" panose="020B0604020202020204" pitchFamily="34" charset="0"/>
              </a:rPr>
              <a:t>Cost</a:t>
            </a:r>
            <a:r>
              <a:rPr lang="es-ES" sz="3600" b="1" dirty="0" smtClean="0">
                <a:solidFill>
                  <a:schemeClr val="tx2"/>
                </a:solidFill>
                <a:latin typeface="Helvetica" panose="020B0604020202020204" pitchFamily="34" charset="0"/>
                <a:cs typeface="Helvetica" panose="020B0604020202020204" pitchFamily="34" charset="0"/>
              </a:rPr>
              <a:t> of </a:t>
            </a:r>
            <a:r>
              <a:rPr lang="es-ES" sz="3600" b="1" dirty="0" err="1" smtClean="0">
                <a:solidFill>
                  <a:schemeClr val="tx2"/>
                </a:solidFill>
                <a:latin typeface="Helvetica" panose="020B0604020202020204" pitchFamily="34" charset="0"/>
                <a:cs typeface="Helvetica" panose="020B0604020202020204" pitchFamily="34" charset="0"/>
              </a:rPr>
              <a:t>Ocean</a:t>
            </a:r>
            <a:r>
              <a:rPr lang="es-ES" sz="3600" b="1" dirty="0" smtClean="0">
                <a:solidFill>
                  <a:schemeClr val="tx2"/>
                </a:solidFill>
                <a:latin typeface="Helvetica" panose="020B0604020202020204" pitchFamily="34" charset="0"/>
                <a:cs typeface="Helvetica" panose="020B0604020202020204" pitchFamily="34" charset="0"/>
              </a:rPr>
              <a:t> </a:t>
            </a:r>
            <a:r>
              <a:rPr lang="es-ES" sz="3600" b="1" dirty="0" err="1" smtClean="0">
                <a:solidFill>
                  <a:schemeClr val="tx2"/>
                </a:solidFill>
                <a:latin typeface="Helvetica" panose="020B0604020202020204" pitchFamily="34" charset="0"/>
                <a:cs typeface="Helvetica" panose="020B0604020202020204" pitchFamily="34" charset="0"/>
              </a:rPr>
              <a:t>Observation</a:t>
            </a:r>
            <a:r>
              <a:rPr lang="es-ES" sz="3600" b="1" dirty="0" smtClean="0">
                <a:solidFill>
                  <a:schemeClr val="tx2"/>
                </a:solidFill>
                <a:latin typeface="Helvetica" panose="020B0604020202020204" pitchFamily="34" charset="0"/>
                <a:cs typeface="Helvetica" panose="020B0604020202020204" pitchFamily="34" charset="0"/>
              </a:rPr>
              <a:t> in EU </a:t>
            </a:r>
          </a:p>
          <a:p>
            <a:r>
              <a:rPr lang="es-ES" sz="3200" dirty="0" err="1" smtClean="0">
                <a:solidFill>
                  <a:schemeClr val="tx2"/>
                </a:solidFill>
                <a:latin typeface="Helvetica" panose="020B0604020202020204" pitchFamily="34" charset="0"/>
                <a:cs typeface="Helvetica" panose="020B0604020202020204" pitchFamily="34" charset="0"/>
              </a:rPr>
              <a:t>Space</a:t>
            </a:r>
            <a:r>
              <a:rPr lang="es-ES" sz="3200" dirty="0" smtClean="0">
                <a:solidFill>
                  <a:schemeClr val="tx2"/>
                </a:solidFill>
                <a:latin typeface="Helvetica" panose="020B0604020202020204" pitchFamily="34" charset="0"/>
                <a:cs typeface="Helvetica" panose="020B0604020202020204" pitchFamily="34" charset="0"/>
              </a:rPr>
              <a:t> data:             	€ 400 M per </a:t>
            </a:r>
            <a:r>
              <a:rPr lang="es-ES" sz="3200" dirty="0" err="1" smtClean="0">
                <a:solidFill>
                  <a:schemeClr val="tx2"/>
                </a:solidFill>
                <a:latin typeface="Helvetica" panose="020B0604020202020204" pitchFamily="34" charset="0"/>
                <a:cs typeface="Helvetica" panose="020B0604020202020204" pitchFamily="34" charset="0"/>
              </a:rPr>
              <a:t>year</a:t>
            </a:r>
            <a:endParaRPr lang="es-ES" sz="3200" dirty="0" smtClean="0">
              <a:solidFill>
                <a:schemeClr val="tx2"/>
              </a:solidFill>
              <a:latin typeface="Helvetica" panose="020B0604020202020204" pitchFamily="34" charset="0"/>
              <a:cs typeface="Helvetica" panose="020B0604020202020204" pitchFamily="34" charset="0"/>
            </a:endParaRPr>
          </a:p>
          <a:p>
            <a:r>
              <a:rPr lang="es-ES" sz="3200" dirty="0" smtClean="0">
                <a:solidFill>
                  <a:schemeClr val="tx2"/>
                </a:solidFill>
                <a:latin typeface="Helvetica" panose="020B0604020202020204" pitchFamily="34" charset="0"/>
                <a:cs typeface="Helvetica" panose="020B0604020202020204" pitchFamily="34" charset="0"/>
              </a:rPr>
              <a:t>In-situ data:           	</a:t>
            </a:r>
            <a:r>
              <a:rPr lang="en-US" sz="3200" dirty="0" smtClean="0">
                <a:solidFill>
                  <a:schemeClr val="tx2"/>
                </a:solidFill>
                <a:latin typeface="Helvetica" panose="020B0604020202020204" pitchFamily="34" charset="0"/>
                <a:cs typeface="Helvetica" panose="020B0604020202020204" pitchFamily="34" charset="0"/>
              </a:rPr>
              <a:t>&gt; </a:t>
            </a:r>
            <a:r>
              <a:rPr lang="es-ES" sz="3200" dirty="0" smtClean="0">
                <a:solidFill>
                  <a:schemeClr val="tx2"/>
                </a:solidFill>
                <a:latin typeface="Helvetica" panose="020B0604020202020204" pitchFamily="34" charset="0"/>
                <a:cs typeface="Helvetica" panose="020B0604020202020204" pitchFamily="34" charset="0"/>
              </a:rPr>
              <a:t>€</a:t>
            </a:r>
            <a:r>
              <a:rPr lang="en-US" sz="3200" dirty="0" smtClean="0">
                <a:solidFill>
                  <a:schemeClr val="tx2"/>
                </a:solidFill>
                <a:latin typeface="Helvetica" panose="020B0604020202020204" pitchFamily="34" charset="0"/>
                <a:cs typeface="Helvetica" panose="020B0604020202020204" pitchFamily="34" charset="0"/>
              </a:rPr>
              <a:t>1 billion per year</a:t>
            </a:r>
            <a:endParaRPr lang="en-GB" sz="32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8522945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whats the problem?">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306" y="433388"/>
            <a:ext cx="8001000" cy="26574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fragmentatio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483" y="4756485"/>
            <a:ext cx="3361823" cy="15716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chaotisch werke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290" y="4756484"/>
            <a:ext cx="3076575" cy="15716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13413" y="4756484"/>
            <a:ext cx="1564440" cy="1564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78306" y="3593066"/>
            <a:ext cx="2457724" cy="830997"/>
          </a:xfrm>
          <a:prstGeom prst="rect">
            <a:avLst/>
          </a:prstGeom>
          <a:noFill/>
        </p:spPr>
        <p:txBody>
          <a:bodyPr wrap="none" rtlCol="0">
            <a:spAutoFit/>
          </a:bodyPr>
          <a:lstStyle/>
          <a:p>
            <a:r>
              <a:rPr lang="nl-BE" sz="2400" b="1" dirty="0" smtClean="0">
                <a:solidFill>
                  <a:srgbClr val="C00000"/>
                </a:solidFill>
                <a:latin typeface="David" panose="020E0502060401010101" pitchFamily="34" charset="-79"/>
                <a:cs typeface="David" panose="020E0502060401010101" pitchFamily="34" charset="-79"/>
              </a:rPr>
              <a:t>Data </a:t>
            </a:r>
            <a:r>
              <a:rPr lang="nl-BE" sz="2400" b="1" dirty="0" err="1" smtClean="0">
                <a:solidFill>
                  <a:srgbClr val="C00000"/>
                </a:solidFill>
                <a:latin typeface="David" panose="020E0502060401010101" pitchFamily="34" charset="-79"/>
                <a:cs typeface="David" panose="020E0502060401010101" pitchFamily="34" charset="-79"/>
              </a:rPr>
              <a:t>Acquisition</a:t>
            </a:r>
            <a:r>
              <a:rPr lang="nl-BE" sz="2400" b="1" dirty="0" smtClean="0">
                <a:solidFill>
                  <a:srgbClr val="C00000"/>
                </a:solidFill>
                <a:latin typeface="David" panose="020E0502060401010101" pitchFamily="34" charset="-79"/>
                <a:cs typeface="David" panose="020E0502060401010101" pitchFamily="34" charset="-79"/>
              </a:rPr>
              <a:t> </a:t>
            </a:r>
            <a:br>
              <a:rPr lang="nl-BE" sz="2400" b="1" dirty="0" smtClean="0">
                <a:solidFill>
                  <a:srgbClr val="C00000"/>
                </a:solidFill>
                <a:latin typeface="David" panose="020E0502060401010101" pitchFamily="34" charset="-79"/>
                <a:cs typeface="David" panose="020E0502060401010101" pitchFamily="34" charset="-79"/>
              </a:rPr>
            </a:br>
            <a:r>
              <a:rPr lang="nl-BE" sz="2400" b="1" dirty="0" smtClean="0">
                <a:solidFill>
                  <a:srgbClr val="C00000"/>
                </a:solidFill>
                <a:latin typeface="David" panose="020E0502060401010101" pitchFamily="34" charset="-79"/>
                <a:cs typeface="David" panose="020E0502060401010101" pitchFamily="34" charset="-79"/>
              </a:rPr>
              <a:t>(</a:t>
            </a:r>
            <a:r>
              <a:rPr lang="nl-BE" sz="2400" b="1" dirty="0" err="1" smtClean="0">
                <a:solidFill>
                  <a:srgbClr val="7030A0"/>
                </a:solidFill>
                <a:latin typeface="David" panose="020E0502060401010101" pitchFamily="34" charset="-79"/>
                <a:cs typeface="David" panose="020E0502060401010101" pitchFamily="34" charset="-79"/>
              </a:rPr>
              <a:t>O</a:t>
            </a:r>
            <a:r>
              <a:rPr lang="nl-BE" sz="2400" b="1" dirty="0" err="1" smtClean="0">
                <a:solidFill>
                  <a:srgbClr val="C00000"/>
                </a:solidFill>
                <a:latin typeface="David" panose="020E0502060401010101" pitchFamily="34" charset="-79"/>
                <a:cs typeface="David" panose="020E0502060401010101" pitchFamily="34" charset="-79"/>
              </a:rPr>
              <a:t>bservations</a:t>
            </a:r>
            <a:r>
              <a:rPr lang="nl-BE" sz="2400" b="1" dirty="0" smtClean="0">
                <a:solidFill>
                  <a:srgbClr val="C00000"/>
                </a:solidFill>
                <a:latin typeface="David" panose="020E0502060401010101" pitchFamily="34" charset="-79"/>
                <a:cs typeface="David" panose="020E0502060401010101" pitchFamily="34" charset="-79"/>
              </a:rPr>
              <a:t>) </a:t>
            </a:r>
            <a:endParaRPr lang="nl-BE" sz="2400" b="1" dirty="0">
              <a:solidFill>
                <a:srgbClr val="C00000"/>
              </a:solidFill>
              <a:latin typeface="David" panose="020E0502060401010101" pitchFamily="34" charset="-79"/>
              <a:cs typeface="David" panose="020E0502060401010101" pitchFamily="34" charset="-79"/>
            </a:endParaRPr>
          </a:p>
        </p:txBody>
      </p:sp>
      <p:sp>
        <p:nvSpPr>
          <p:cNvPr id="9" name="TextBox 8"/>
          <p:cNvSpPr txBox="1"/>
          <p:nvPr/>
        </p:nvSpPr>
        <p:spPr>
          <a:xfrm>
            <a:off x="5088865" y="3777733"/>
            <a:ext cx="3712876" cy="461665"/>
          </a:xfrm>
          <a:prstGeom prst="rect">
            <a:avLst/>
          </a:prstGeom>
          <a:noFill/>
        </p:spPr>
        <p:txBody>
          <a:bodyPr wrap="none" rtlCol="0">
            <a:spAutoFit/>
          </a:bodyPr>
          <a:lstStyle/>
          <a:p>
            <a:r>
              <a:rPr lang="nl-BE" sz="2400" b="1" dirty="0" smtClean="0">
                <a:solidFill>
                  <a:srgbClr val="00B050"/>
                </a:solidFill>
                <a:latin typeface="David" panose="020E0502060401010101" pitchFamily="34" charset="-79"/>
                <a:cs typeface="David" panose="020E0502060401010101" pitchFamily="34" charset="-79"/>
              </a:rPr>
              <a:t>D</a:t>
            </a:r>
            <a:r>
              <a:rPr lang="nl-BE" sz="2400" b="1" dirty="0" smtClean="0">
                <a:solidFill>
                  <a:srgbClr val="C00000"/>
                </a:solidFill>
                <a:latin typeface="David" panose="020E0502060401010101" pitchFamily="34" charset="-79"/>
                <a:cs typeface="David" panose="020E0502060401010101" pitchFamily="34" charset="-79"/>
              </a:rPr>
              <a:t>ata management &amp; access</a:t>
            </a:r>
            <a:endParaRPr lang="nl-BE" sz="2400" b="1" dirty="0">
              <a:solidFill>
                <a:srgbClr val="C00000"/>
              </a:solidFill>
              <a:latin typeface="David" panose="020E0502060401010101" pitchFamily="34" charset="-79"/>
              <a:cs typeface="David" panose="020E0502060401010101" pitchFamily="34" charset="-79"/>
            </a:endParaRPr>
          </a:p>
        </p:txBody>
      </p:sp>
      <p:sp>
        <p:nvSpPr>
          <p:cNvPr id="10" name="TextBox 9"/>
          <p:cNvSpPr txBox="1"/>
          <p:nvPr/>
        </p:nvSpPr>
        <p:spPr>
          <a:xfrm>
            <a:off x="4154905" y="6328111"/>
            <a:ext cx="1432893" cy="461665"/>
          </a:xfrm>
          <a:prstGeom prst="rect">
            <a:avLst/>
          </a:prstGeom>
          <a:solidFill>
            <a:schemeClr val="bg1"/>
          </a:solidFill>
        </p:spPr>
        <p:txBody>
          <a:bodyPr wrap="none" rtlCol="0">
            <a:spAutoFit/>
          </a:bodyPr>
          <a:lstStyle/>
          <a:p>
            <a:r>
              <a:rPr lang="nl-BE" sz="2400" b="1" dirty="0" smtClean="0"/>
              <a:t>EM</a:t>
            </a:r>
            <a:r>
              <a:rPr lang="nl-BE" sz="2400" b="1" dirty="0" smtClean="0">
                <a:solidFill>
                  <a:srgbClr val="7030A0"/>
                </a:solidFill>
              </a:rPr>
              <a:t>O</a:t>
            </a:r>
            <a:r>
              <a:rPr lang="nl-BE" sz="2400" b="1" dirty="0" smtClean="0">
                <a:solidFill>
                  <a:srgbClr val="00B050"/>
                </a:solidFill>
              </a:rPr>
              <a:t>D</a:t>
            </a:r>
            <a:r>
              <a:rPr lang="nl-BE" sz="2400" b="1" dirty="0" smtClean="0"/>
              <a:t>net</a:t>
            </a:r>
            <a:endParaRPr lang="nl-BE" b="1" dirty="0"/>
          </a:p>
        </p:txBody>
      </p:sp>
    </p:spTree>
    <p:extLst>
      <p:ext uri="{BB962C8B-B14F-4D97-AF65-F5344CB8AC3E}">
        <p14:creationId xmlns:p14="http://schemas.microsoft.com/office/powerpoint/2010/main" val="2008506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4497" r="1535"/>
          <a:stretch/>
        </p:blipFill>
        <p:spPr>
          <a:xfrm>
            <a:off x="5862857" y="4348108"/>
            <a:ext cx="3255086" cy="2509892"/>
          </a:xfrm>
          <a:prstGeom prst="rect">
            <a:avLst/>
          </a:prstGeom>
        </p:spPr>
      </p:pic>
      <p:sp>
        <p:nvSpPr>
          <p:cNvPr id="2" name="Title 1"/>
          <p:cNvSpPr>
            <a:spLocks noGrp="1"/>
          </p:cNvSpPr>
          <p:nvPr>
            <p:ph type="title"/>
          </p:nvPr>
        </p:nvSpPr>
        <p:spPr>
          <a:xfrm>
            <a:off x="0" y="274638"/>
            <a:ext cx="9144000" cy="1143000"/>
          </a:xfrm>
        </p:spPr>
        <p:txBody>
          <a:bodyPr/>
          <a:lstStyle/>
          <a:p>
            <a:r>
              <a:rPr lang="en-US" dirty="0" smtClean="0"/>
              <a:t>What can EU do?</a:t>
            </a:r>
            <a:endParaRPr lang="en-US" dirty="0"/>
          </a:p>
        </p:txBody>
      </p:sp>
      <p:pic>
        <p:nvPicPr>
          <p:cNvPr id="1026" name="Picture 2" descr="C:\Users\belenm\Desktop\Berlin Presentation\marine-knowledge-2020-green-paper_en_Page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810" y="1210028"/>
            <a:ext cx="3276702" cy="4631214"/>
          </a:xfrm>
          <a:prstGeom prst="rect">
            <a:avLst/>
          </a:prstGeom>
          <a:noFill/>
          <a:ln>
            <a:solidFill>
              <a:schemeClr val="tx1"/>
            </a:solidFill>
            <a:prstDash val="soli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37" y="1210028"/>
            <a:ext cx="2222760" cy="2993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6296289"/>
            <a:ext cx="3343275" cy="600164"/>
          </a:xfrm>
          <a:prstGeom prst="rect">
            <a:avLst/>
          </a:prstGeom>
        </p:spPr>
        <p:txBody>
          <a:bodyPr wrap="square">
            <a:spAutoFit/>
          </a:bodyPr>
          <a:lstStyle/>
          <a:p>
            <a:r>
              <a:rPr lang="en-US" sz="1100" dirty="0"/>
              <a:t>A vision for an end-to-end, integrated, inter-operable and user-oriented network of European marine observation and data systems </a:t>
            </a:r>
            <a:endParaRPr lang="nl-BE" sz="1100" dirty="0"/>
          </a:p>
        </p:txBody>
      </p:sp>
      <p:pic>
        <p:nvPicPr>
          <p:cNvPr id="7" name="Picture 6"/>
          <p:cNvPicPr>
            <a:picLocks noChangeAspect="1"/>
          </p:cNvPicPr>
          <p:nvPr/>
        </p:nvPicPr>
        <p:blipFill rotWithShape="1">
          <a:blip r:embed="rId3"/>
          <a:srcRect r="57053"/>
          <a:stretch/>
        </p:blipFill>
        <p:spPr>
          <a:xfrm>
            <a:off x="5862857" y="1238111"/>
            <a:ext cx="3060893" cy="2965838"/>
          </a:xfrm>
          <a:prstGeom prst="rect">
            <a:avLst/>
          </a:prstGeom>
        </p:spPr>
      </p:pic>
    </p:spTree>
    <p:extLst>
      <p:ext uri="{BB962C8B-B14F-4D97-AF65-F5344CB8AC3E}">
        <p14:creationId xmlns:p14="http://schemas.microsoft.com/office/powerpoint/2010/main" val="294562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91440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3"/>
          <p:cNvSpPr>
            <a:spLocks noGrp="1"/>
          </p:cNvSpPr>
          <p:nvPr>
            <p:ph type="title"/>
          </p:nvPr>
        </p:nvSpPr>
        <p:spPr bwMode="auto">
          <a:xfrm>
            <a:off x="2781301" y="253812"/>
            <a:ext cx="6400800" cy="936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dirty="0" smtClean="0">
                <a:solidFill>
                  <a:schemeClr val="bg1"/>
                </a:solidFill>
                <a:latin typeface="Helvetica" panose="020B0604020202020204" pitchFamily="34" charset="0"/>
                <a:ea typeface="ＭＳ Ｐゴシック" panose="020B0600070205080204" pitchFamily="34" charset="-128"/>
                <a:cs typeface="Helvetica" panose="020B0604020202020204" pitchFamily="34" charset="0"/>
              </a:rPr>
              <a:t> Vision Target for 2020</a:t>
            </a:r>
            <a:endParaRPr lang="en-GB" altLang="en-US" dirty="0" smtClean="0">
              <a:solidFill>
                <a:schemeClr val="bg1"/>
              </a:solidFill>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27652" name="Text Box 2"/>
          <p:cNvSpPr>
            <a:spLocks noGrp="1" noChangeArrowheads="1"/>
          </p:cNvSpPr>
          <p:nvPr>
            <p:ph idx="1"/>
          </p:nvPr>
        </p:nvSpPr>
        <p:spPr bwMode="auto">
          <a:xfrm>
            <a:off x="3092823" y="1618033"/>
            <a:ext cx="5957047" cy="4939814"/>
          </a:xfrm>
          <a:solidFill>
            <a:schemeClr val="bg1">
              <a:alpha val="65881"/>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nSpc>
                <a:spcPts val="3000"/>
              </a:lnSpc>
              <a:spcBef>
                <a:spcPts val="800"/>
              </a:spcBef>
            </a:pPr>
            <a:r>
              <a:rPr lang="en-GB" altLang="en-US" sz="1900" b="1" dirty="0" smtClean="0">
                <a:latin typeface="Arial" panose="020B0604020202020204" pitchFamily="34" charset="0"/>
                <a:ea typeface="ＭＳ Ｐゴシック" panose="020B0600070205080204" pitchFamily="34" charset="-128"/>
                <a:cs typeface="Arial" panose="020B0604020202020204" pitchFamily="34" charset="0"/>
              </a:rPr>
              <a:t>Seamless multi-resolution digital seabed map of European waters by 2020 </a:t>
            </a:r>
          </a:p>
          <a:p>
            <a:pPr lvl="1">
              <a:lnSpc>
                <a:spcPts val="3000"/>
              </a:lnSpc>
              <a:spcBef>
                <a:spcPts val="800"/>
              </a:spcBef>
            </a:pPr>
            <a:r>
              <a:rPr lang="en-GB" altLang="en-US" sz="1800" dirty="0">
                <a:latin typeface="Arial" panose="020B0604020202020204" pitchFamily="34" charset="0"/>
                <a:ea typeface="ＭＳ Ｐゴシック" panose="020B0600070205080204" pitchFamily="34" charset="-128"/>
                <a:cs typeface="Arial" panose="020B0604020202020204" pitchFamily="34" charset="0"/>
              </a:rPr>
              <a:t>Topography, geology, habitats and ecosystems;</a:t>
            </a:r>
          </a:p>
          <a:p>
            <a:pPr lvl="1" eaLnBrk="1" hangingPunct="1">
              <a:lnSpc>
                <a:spcPts val="3000"/>
              </a:lnSpc>
              <a:spcBef>
                <a:spcPts val="800"/>
              </a:spcBef>
            </a:pPr>
            <a:r>
              <a:rPr lang="en-GB" altLang="en-US" sz="1800" dirty="0" smtClean="0">
                <a:latin typeface="Arial" panose="020B0604020202020204" pitchFamily="34" charset="0"/>
                <a:ea typeface="ＭＳ Ｐゴシック" panose="020B0600070205080204" pitchFamily="34" charset="-128"/>
                <a:cs typeface="Arial" panose="020B0604020202020204" pitchFamily="34" charset="0"/>
              </a:rPr>
              <a:t>Highest resolution possible in areas that have been surveyed; </a:t>
            </a:r>
          </a:p>
          <a:p>
            <a:pPr marL="342900" lvl="1" indent="-342900">
              <a:lnSpc>
                <a:spcPts val="3000"/>
              </a:lnSpc>
              <a:spcBef>
                <a:spcPts val="800"/>
              </a:spcBef>
              <a:buFont typeface="Arial"/>
              <a:buChar char="•"/>
            </a:pPr>
            <a:r>
              <a:rPr lang="en-GB" altLang="en-US" sz="1900" b="1" dirty="0" smtClean="0">
                <a:latin typeface="Arial" panose="020B0604020202020204" pitchFamily="34" charset="0"/>
                <a:ea typeface="ＭＳ Ｐゴシック" panose="020B0600070205080204" pitchFamily="34" charset="-128"/>
                <a:cs typeface="Arial" panose="020B0604020202020204" pitchFamily="34" charset="0"/>
              </a:rPr>
              <a:t>Accompanied </a:t>
            </a:r>
            <a:r>
              <a:rPr lang="en-GB" altLang="en-US" sz="1900" b="1" dirty="0">
                <a:latin typeface="Arial" panose="020B0604020202020204" pitchFamily="34" charset="0"/>
                <a:ea typeface="ＭＳ Ｐゴシック" panose="020B0600070205080204" pitchFamily="34" charset="-128"/>
                <a:cs typeface="Arial" panose="020B0604020202020204" pitchFamily="34" charset="0"/>
              </a:rPr>
              <a:t>by timely information on</a:t>
            </a:r>
          </a:p>
          <a:p>
            <a:pPr lvl="2" eaLnBrk="1" hangingPunct="1">
              <a:lnSpc>
                <a:spcPts val="3000"/>
              </a:lnSpc>
              <a:spcBef>
                <a:spcPts val="800"/>
              </a:spcBef>
              <a:buFontTx/>
              <a:buChar char="•"/>
            </a:pPr>
            <a:r>
              <a:rPr lang="en-GB" altLang="en-US" sz="1800" dirty="0" smtClean="0">
                <a:latin typeface="Arial" panose="020B0604020202020204" pitchFamily="34" charset="0"/>
                <a:ea typeface="ＭＳ Ｐゴシック" panose="020B0600070205080204" pitchFamily="34" charset="-128"/>
                <a:cs typeface="Arial" panose="020B0604020202020204" pitchFamily="34" charset="0"/>
              </a:rPr>
              <a:t>Physical, chemical and biological state of the overlying water column </a:t>
            </a:r>
          </a:p>
          <a:p>
            <a:pPr lvl="2" eaLnBrk="1" hangingPunct="1">
              <a:lnSpc>
                <a:spcPts val="3000"/>
              </a:lnSpc>
              <a:spcBef>
                <a:spcPts val="800"/>
              </a:spcBef>
              <a:buFontTx/>
              <a:buChar char="•"/>
            </a:pPr>
            <a:r>
              <a:rPr lang="en-GB" altLang="en-US" sz="1800" dirty="0" smtClean="0">
                <a:latin typeface="Arial" panose="020B0604020202020204" pitchFamily="34" charset="0"/>
                <a:ea typeface="ＭＳ Ｐゴシック" panose="020B0600070205080204" pitchFamily="34" charset="-128"/>
                <a:cs typeface="Arial" panose="020B0604020202020204" pitchFamily="34" charset="0"/>
              </a:rPr>
              <a:t>Oceanographic forecasts;</a:t>
            </a:r>
          </a:p>
          <a:p>
            <a:pPr marL="342900" lvl="1" indent="-342900">
              <a:lnSpc>
                <a:spcPts val="3000"/>
              </a:lnSpc>
              <a:spcBef>
                <a:spcPts val="800"/>
              </a:spcBef>
              <a:buFont typeface="Arial"/>
              <a:buChar char="•"/>
            </a:pPr>
            <a:r>
              <a:rPr lang="en-GB" altLang="en-US" sz="1900" b="1" dirty="0">
                <a:latin typeface="Arial" panose="020B0604020202020204" pitchFamily="34" charset="0"/>
                <a:ea typeface="ＭＳ Ｐゴシック" panose="020B0600070205080204" pitchFamily="34" charset="-128"/>
                <a:cs typeface="Arial" panose="020B0604020202020204" pitchFamily="34" charset="0"/>
              </a:rPr>
              <a:t>Easily accessible, interoperable and free of restrictions on use</a:t>
            </a:r>
            <a:r>
              <a:rPr lang="en-GB" altLang="en-US" sz="1900" b="1" dirty="0" smtClean="0">
                <a:latin typeface="Arial" panose="020B0604020202020204" pitchFamily="34" charset="0"/>
                <a:ea typeface="ＭＳ Ｐゴシック" panose="020B0600070205080204" pitchFamily="34" charset="-128"/>
                <a:cs typeface="Arial" panose="020B0604020202020204" pitchFamily="34" charset="0"/>
              </a:rPr>
              <a:t>;</a:t>
            </a:r>
          </a:p>
        </p:txBody>
      </p:sp>
      <p:cxnSp>
        <p:nvCxnSpPr>
          <p:cNvPr id="5" name="Straight Connector 4"/>
          <p:cNvCxnSpPr/>
          <p:nvPr/>
        </p:nvCxnSpPr>
        <p:spPr>
          <a:xfrm>
            <a:off x="0" y="1125538"/>
            <a:ext cx="9144000" cy="0"/>
          </a:xfrm>
          <a:prstGeom prst="line">
            <a:avLst/>
          </a:prstGeom>
          <a:ln>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222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p:nvSpPr>
        <p:spPr>
          <a:xfrm>
            <a:off x="0" y="3435958"/>
            <a:ext cx="4578172" cy="3429000"/>
          </a:xfrm>
          <a:prstGeom prst="rect">
            <a:avLst/>
          </a:prstGeom>
          <a:solidFill>
            <a:srgbClr val="99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4574088" y="3446004"/>
            <a:ext cx="4578172" cy="3429000"/>
          </a:xfrm>
          <a:prstGeom prst="rect">
            <a:avLst/>
          </a:prstGeom>
          <a:solidFill>
            <a:srgbClr val="00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p:cNvSpPr/>
          <p:nvPr/>
        </p:nvSpPr>
        <p:spPr>
          <a:xfrm>
            <a:off x="4568728" y="0"/>
            <a:ext cx="4578172" cy="3429000"/>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0" y="0"/>
            <a:ext cx="4578172" cy="3429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0" y="0"/>
            <a:ext cx="4572000" cy="954107"/>
          </a:xfrm>
          <a:prstGeom prst="rect">
            <a:avLst/>
          </a:prstGeom>
          <a:noFill/>
        </p:spPr>
        <p:txBody>
          <a:bodyPr wrap="square" rtlCol="0">
            <a:spAutoFit/>
          </a:bodyPr>
          <a:lstStyle/>
          <a:p>
            <a:endParaRPr lang="nl-BE" sz="2800" dirty="0" smtClean="0">
              <a:solidFill>
                <a:schemeClr val="bg1"/>
              </a:solidFill>
            </a:endParaRPr>
          </a:p>
          <a:p>
            <a:r>
              <a:rPr lang="nl-BE" sz="2800" dirty="0">
                <a:solidFill>
                  <a:schemeClr val="bg1"/>
                </a:solidFill>
              </a:rPr>
              <a:t>	</a:t>
            </a:r>
            <a:r>
              <a:rPr lang="nl-BE" sz="2800" dirty="0" smtClean="0">
                <a:solidFill>
                  <a:schemeClr val="bg1"/>
                </a:solidFill>
              </a:rPr>
              <a:t>Data</a:t>
            </a:r>
            <a:endParaRPr lang="nl-BE" sz="2800" dirty="0">
              <a:solidFill>
                <a:schemeClr val="bg1"/>
              </a:solidFill>
            </a:endParaRPr>
          </a:p>
        </p:txBody>
      </p:sp>
      <p:sp>
        <p:nvSpPr>
          <p:cNvPr id="7" name="TextBox 6"/>
          <p:cNvSpPr txBox="1"/>
          <p:nvPr/>
        </p:nvSpPr>
        <p:spPr>
          <a:xfrm>
            <a:off x="4574088" y="-1"/>
            <a:ext cx="4572000" cy="954107"/>
          </a:xfrm>
          <a:prstGeom prst="rect">
            <a:avLst/>
          </a:prstGeom>
          <a:noFill/>
        </p:spPr>
        <p:txBody>
          <a:bodyPr wrap="square" rtlCol="0">
            <a:spAutoFit/>
          </a:bodyPr>
          <a:lstStyle/>
          <a:p>
            <a:endParaRPr lang="nl-BE" sz="2800" dirty="0" smtClean="0">
              <a:solidFill>
                <a:schemeClr val="bg1"/>
              </a:solidFill>
            </a:endParaRPr>
          </a:p>
          <a:p>
            <a:pPr algn="r"/>
            <a:r>
              <a:rPr lang="nl-BE" sz="2800" dirty="0" smtClean="0">
                <a:solidFill>
                  <a:schemeClr val="bg1"/>
                </a:solidFill>
              </a:rPr>
              <a:t>Metadata	 </a:t>
            </a:r>
            <a:endParaRPr lang="nl-BE" sz="2800" dirty="0">
              <a:solidFill>
                <a:schemeClr val="bg1"/>
              </a:solidFill>
            </a:endParaRPr>
          </a:p>
        </p:txBody>
      </p:sp>
      <p:sp>
        <p:nvSpPr>
          <p:cNvPr id="8" name="TextBox 7"/>
          <p:cNvSpPr txBox="1"/>
          <p:nvPr/>
        </p:nvSpPr>
        <p:spPr>
          <a:xfrm>
            <a:off x="-89771" y="6000228"/>
            <a:ext cx="4572000" cy="523220"/>
          </a:xfrm>
          <a:prstGeom prst="rect">
            <a:avLst/>
          </a:prstGeom>
          <a:noFill/>
        </p:spPr>
        <p:txBody>
          <a:bodyPr wrap="square" rtlCol="0">
            <a:spAutoFit/>
          </a:bodyPr>
          <a:lstStyle/>
          <a:p>
            <a:r>
              <a:rPr lang="nl-BE" sz="2800" dirty="0">
                <a:solidFill>
                  <a:schemeClr val="bg1"/>
                </a:solidFill>
              </a:rPr>
              <a:t> </a:t>
            </a:r>
            <a:r>
              <a:rPr lang="nl-BE" sz="2800" dirty="0" smtClean="0">
                <a:solidFill>
                  <a:schemeClr val="bg1"/>
                </a:solidFill>
              </a:rPr>
              <a:t>   Data </a:t>
            </a:r>
            <a:r>
              <a:rPr lang="nl-BE" sz="2800" dirty="0" err="1" smtClean="0">
                <a:solidFill>
                  <a:schemeClr val="bg1"/>
                </a:solidFill>
              </a:rPr>
              <a:t>Products</a:t>
            </a:r>
            <a:endParaRPr lang="nl-BE" sz="2800" dirty="0">
              <a:solidFill>
                <a:schemeClr val="bg1"/>
              </a:solidFill>
            </a:endParaRPr>
          </a:p>
        </p:txBody>
      </p:sp>
      <p:sp>
        <p:nvSpPr>
          <p:cNvPr id="9" name="TextBox 8"/>
          <p:cNvSpPr txBox="1"/>
          <p:nvPr/>
        </p:nvSpPr>
        <p:spPr>
          <a:xfrm>
            <a:off x="6576163" y="6062460"/>
            <a:ext cx="4572000" cy="523220"/>
          </a:xfrm>
          <a:prstGeom prst="rect">
            <a:avLst/>
          </a:prstGeom>
          <a:noFill/>
        </p:spPr>
        <p:txBody>
          <a:bodyPr wrap="square" rtlCol="0">
            <a:spAutoFit/>
          </a:bodyPr>
          <a:lstStyle/>
          <a:p>
            <a:r>
              <a:rPr lang="nl-BE" sz="2800" dirty="0" smtClean="0">
                <a:solidFill>
                  <a:schemeClr val="bg1"/>
                </a:solidFill>
              </a:rPr>
              <a:t>   Data Services</a:t>
            </a:r>
            <a:endParaRPr lang="nl-BE" sz="28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959" y="26928"/>
            <a:ext cx="6734427" cy="6768632"/>
          </a:xfrm>
          <a:prstGeom prst="rect">
            <a:avLst/>
          </a:prstGeom>
        </p:spPr>
      </p:pic>
    </p:spTree>
    <p:extLst>
      <p:ext uri="{BB962C8B-B14F-4D97-AF65-F5344CB8AC3E}">
        <p14:creationId xmlns:p14="http://schemas.microsoft.com/office/powerpoint/2010/main" val="124747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sz="3200" i="1" dirty="0" smtClean="0"/>
              <a:t>More </a:t>
            </a:r>
            <a:r>
              <a:rPr lang="nl-BE" sz="3200" i="1" dirty="0" err="1" smtClean="0"/>
              <a:t>than</a:t>
            </a:r>
            <a:r>
              <a:rPr lang="nl-BE" sz="3200" i="1" dirty="0" smtClean="0"/>
              <a:t> </a:t>
            </a:r>
            <a:r>
              <a:rPr lang="nl-BE" sz="3200" i="1" dirty="0" err="1" smtClean="0"/>
              <a:t>just</a:t>
            </a:r>
            <a:r>
              <a:rPr lang="nl-BE" sz="3200" i="1" dirty="0" smtClean="0"/>
              <a:t> access </a:t>
            </a:r>
            <a:r>
              <a:rPr lang="nl-BE" sz="3200" i="1" dirty="0" err="1" smtClean="0"/>
              <a:t>to</a:t>
            </a:r>
            <a:r>
              <a:rPr lang="nl-BE" sz="3200" i="1" dirty="0" smtClean="0"/>
              <a:t> data &amp; </a:t>
            </a:r>
            <a:r>
              <a:rPr lang="nl-BE" sz="3200" i="1" dirty="0" err="1" smtClean="0"/>
              <a:t>products</a:t>
            </a:r>
            <a:endParaRPr lang="en-GB" sz="3200" i="1" dirty="0"/>
          </a:p>
        </p:txBody>
      </p:sp>
      <p:sp>
        <p:nvSpPr>
          <p:cNvPr id="3" name="Content Placeholder 2"/>
          <p:cNvSpPr>
            <a:spLocks noGrp="1"/>
          </p:cNvSpPr>
          <p:nvPr>
            <p:ph idx="1"/>
          </p:nvPr>
        </p:nvSpPr>
        <p:spPr>
          <a:xfrm>
            <a:off x="130628" y="1283004"/>
            <a:ext cx="9013371" cy="5070763"/>
          </a:xfrm>
        </p:spPr>
        <p:txBody>
          <a:bodyPr/>
          <a:lstStyle/>
          <a:p>
            <a:pPr lvl="0"/>
            <a:r>
              <a:rPr lang="en-GB" sz="2400" b="1" dirty="0" smtClean="0">
                <a:solidFill>
                  <a:srgbClr val="990000"/>
                </a:solidFill>
              </a:rPr>
              <a:t>Reducing fragmented</a:t>
            </a:r>
            <a:r>
              <a:rPr lang="en-GB" sz="2400" dirty="0" smtClean="0">
                <a:solidFill>
                  <a:srgbClr val="990000"/>
                </a:solidFill>
              </a:rPr>
              <a:t> </a:t>
            </a:r>
            <a:r>
              <a:rPr lang="en-GB" sz="2400" dirty="0" smtClean="0"/>
              <a:t>marine data landscape</a:t>
            </a:r>
          </a:p>
          <a:p>
            <a:pPr lvl="0"/>
            <a:r>
              <a:rPr lang="en-GB" sz="2400" b="1" dirty="0">
                <a:solidFill>
                  <a:srgbClr val="990000"/>
                </a:solidFill>
              </a:rPr>
              <a:t>P</a:t>
            </a:r>
            <a:r>
              <a:rPr lang="en-GB" sz="2400" b="1" dirty="0" smtClean="0">
                <a:solidFill>
                  <a:srgbClr val="990000"/>
                </a:solidFill>
              </a:rPr>
              <a:t>latform for collaboration</a:t>
            </a:r>
            <a:r>
              <a:rPr lang="en-GB" sz="2400" dirty="0" smtClean="0"/>
              <a:t>: bringing together key European providers, integrators, networks &amp; infrastructures </a:t>
            </a:r>
            <a:r>
              <a:rPr lang="en-GB" sz="2000" dirty="0" smtClean="0"/>
              <a:t>(</a:t>
            </a:r>
            <a:r>
              <a:rPr lang="en-GB" sz="1600" dirty="0" smtClean="0"/>
              <a:t>e.g</a:t>
            </a:r>
            <a:r>
              <a:rPr lang="en-GB" sz="1600" dirty="0"/>
              <a:t>. </a:t>
            </a:r>
            <a:r>
              <a:rPr lang="en-GB" sz="1600" dirty="0" err="1"/>
              <a:t>EuroGOOS</a:t>
            </a:r>
            <a:r>
              <a:rPr lang="en-GB" sz="1600" dirty="0" smtClean="0"/>
              <a:t>, </a:t>
            </a:r>
            <a:r>
              <a:rPr lang="en-GB" sz="1600" dirty="0"/>
              <a:t>CMEMS, </a:t>
            </a:r>
            <a:r>
              <a:rPr lang="en-GB" sz="1600" dirty="0" err="1" smtClean="0"/>
              <a:t>SDNet</a:t>
            </a:r>
            <a:r>
              <a:rPr lang="en-GB" sz="1600" dirty="0"/>
              <a:t>, OBIS, ICES, PANGAEA, RSCs, </a:t>
            </a:r>
            <a:r>
              <a:rPr lang="en-GB" sz="1600" dirty="0" smtClean="0"/>
              <a:t>HOs, </a:t>
            </a:r>
            <a:r>
              <a:rPr lang="en-GB" sz="1600" dirty="0" err="1" smtClean="0"/>
              <a:t>GeoSurveys</a:t>
            </a:r>
            <a:r>
              <a:rPr lang="en-GB" sz="1600" dirty="0"/>
              <a:t>…) </a:t>
            </a:r>
          </a:p>
          <a:p>
            <a:pPr lvl="1"/>
            <a:r>
              <a:rPr lang="en-GB" sz="1600" dirty="0"/>
              <a:t>Stimulate adoption of standards and develop joint solutions for common problems</a:t>
            </a:r>
          </a:p>
          <a:p>
            <a:pPr lvl="1"/>
            <a:r>
              <a:rPr lang="en-GB" sz="1600" dirty="0"/>
              <a:t>Facilitate down- and </a:t>
            </a:r>
            <a:r>
              <a:rPr lang="en-GB" sz="1600" dirty="0" smtClean="0"/>
              <a:t>up-stream integration &amp; interoperability (WMS, WFS, Web Service, etc.)</a:t>
            </a:r>
          </a:p>
          <a:p>
            <a:r>
              <a:rPr lang="en-GB" sz="2400" b="1" dirty="0" smtClean="0">
                <a:solidFill>
                  <a:srgbClr val="990000"/>
                </a:solidFill>
              </a:rPr>
              <a:t>Raising </a:t>
            </a:r>
            <a:r>
              <a:rPr lang="en-GB" sz="2400" b="1" dirty="0">
                <a:solidFill>
                  <a:srgbClr val="990000"/>
                </a:solidFill>
              </a:rPr>
              <a:t>visibility</a:t>
            </a:r>
            <a:r>
              <a:rPr lang="en-GB" sz="2400" dirty="0">
                <a:solidFill>
                  <a:srgbClr val="990000"/>
                </a:solidFill>
              </a:rPr>
              <a:t> </a:t>
            </a:r>
            <a:r>
              <a:rPr lang="en-GB" sz="2400" dirty="0"/>
              <a:t>of Europe’s wealth of marine observations &amp; data </a:t>
            </a:r>
            <a:r>
              <a:rPr lang="en-GB" sz="2400" dirty="0" smtClean="0"/>
              <a:t>resources </a:t>
            </a:r>
            <a:r>
              <a:rPr lang="en-GB" sz="2400" dirty="0" smtClean="0">
                <a:sym typeface="Wingdings" panose="05000000000000000000" pitchFamily="2" charset="2"/>
              </a:rPr>
              <a:t> attracting more users and more providers</a:t>
            </a:r>
            <a:endParaRPr lang="en-GB" sz="2400" dirty="0"/>
          </a:p>
          <a:p>
            <a:r>
              <a:rPr lang="en-GB" sz="2400" b="1" dirty="0" smtClean="0">
                <a:solidFill>
                  <a:srgbClr val="990000"/>
                </a:solidFill>
              </a:rPr>
              <a:t>Changing </a:t>
            </a:r>
            <a:r>
              <a:rPr lang="en-GB" sz="2400" b="1" dirty="0">
                <a:solidFill>
                  <a:srgbClr val="990000"/>
                </a:solidFill>
              </a:rPr>
              <a:t>culture</a:t>
            </a:r>
            <a:r>
              <a:rPr lang="en-GB" sz="2400" dirty="0">
                <a:solidFill>
                  <a:srgbClr val="990000"/>
                </a:solidFill>
              </a:rPr>
              <a:t> </a:t>
            </a:r>
            <a:r>
              <a:rPr lang="en-GB" sz="2400" dirty="0"/>
              <a:t>towards open data sharing practices &amp; increased </a:t>
            </a:r>
            <a:r>
              <a:rPr lang="en-GB" sz="2400" dirty="0" smtClean="0"/>
              <a:t>collaboration</a:t>
            </a:r>
          </a:p>
          <a:p>
            <a:r>
              <a:rPr lang="en-GB" sz="2400" b="1" dirty="0" smtClean="0">
                <a:solidFill>
                  <a:srgbClr val="990000"/>
                </a:solidFill>
              </a:rPr>
              <a:t>Multi-disciplinary and increasingly global</a:t>
            </a:r>
          </a:p>
          <a:p>
            <a:r>
              <a:rPr lang="en-GB" sz="2400" b="1" dirty="0" smtClean="0">
                <a:solidFill>
                  <a:srgbClr val="990000"/>
                </a:solidFill>
              </a:rPr>
              <a:t>Long term infrastructure &amp; service </a:t>
            </a:r>
            <a:r>
              <a:rPr lang="en-GB" sz="2400" dirty="0" smtClean="0"/>
              <a:t>supported </a:t>
            </a:r>
            <a:r>
              <a:rPr lang="en-GB" sz="2400" dirty="0"/>
              <a:t>by DG MARE</a:t>
            </a:r>
          </a:p>
          <a:p>
            <a:pPr marL="0" indent="0">
              <a:buNone/>
            </a:pPr>
            <a:endParaRPr lang="en-GB" sz="2400" b="1" dirty="0" smtClean="0"/>
          </a:p>
          <a:p>
            <a:pPr lvl="0"/>
            <a:endParaRPr lang="en-GB" sz="2000" dirty="0" smtClean="0"/>
          </a:p>
          <a:p>
            <a:endParaRPr lang="en-GB" sz="2000" dirty="0"/>
          </a:p>
        </p:txBody>
      </p:sp>
    </p:spTree>
    <p:extLst>
      <p:ext uri="{BB962C8B-B14F-4D97-AF65-F5344CB8AC3E}">
        <p14:creationId xmlns:p14="http://schemas.microsoft.com/office/powerpoint/2010/main" val="412515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down)">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down)">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down)">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6785</TotalTime>
  <Words>1898</Words>
  <Application>Microsoft Office PowerPoint</Application>
  <PresentationFormat>On-screen Show (4:3)</PresentationFormat>
  <Paragraphs>362</Paragraphs>
  <Slides>20</Slides>
  <Notes>20</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ＭＳ Ｐゴシック</vt:lpstr>
      <vt:lpstr>Arial</vt:lpstr>
      <vt:lpstr>Calibri</vt:lpstr>
      <vt:lpstr>Cambria</vt:lpstr>
      <vt:lpstr>Courier New</vt:lpstr>
      <vt:lpstr>David</vt:lpstr>
      <vt:lpstr>Helvetica</vt:lpstr>
      <vt:lpstr>Helvetica Light</vt:lpstr>
      <vt:lpstr>Lato</vt:lpstr>
      <vt:lpstr>Lato Regular</vt:lpstr>
      <vt:lpstr>Tahoma</vt:lpstr>
      <vt:lpstr>Verdana</vt:lpstr>
      <vt:lpstr>Wingdings</vt:lpstr>
      <vt:lpstr>Office Theme</vt:lpstr>
      <vt:lpstr>The European Marine Observation and Data Network</vt:lpstr>
      <vt:lpstr>PowerPoint Presentation</vt:lpstr>
      <vt:lpstr>PowerPoint Presentation</vt:lpstr>
      <vt:lpstr>PowerPoint Presentation</vt:lpstr>
      <vt:lpstr>PowerPoint Presentation</vt:lpstr>
      <vt:lpstr>What can EU do?</vt:lpstr>
      <vt:lpstr> Vision Target for 2020</vt:lpstr>
      <vt:lpstr>PowerPoint Presentation</vt:lpstr>
      <vt:lpstr>More than just access to data &amp; products</vt:lpstr>
      <vt:lpstr>PowerPoint Presentation</vt:lpstr>
      <vt:lpstr>PowerPoint Presentation</vt:lpstr>
      <vt:lpstr>Thematic data coverage</vt:lpstr>
      <vt:lpstr>Layers &amp; products</vt:lpstr>
      <vt:lpstr>EMODnet Checkpoints</vt:lpstr>
      <vt:lpstr>PowerPoint Presentation</vt:lpstr>
      <vt:lpstr>EMODnet bathymetry</vt:lpstr>
      <vt:lpstr>Promote innovation</vt:lpstr>
      <vt:lpstr>EMODnet Geology</vt:lpstr>
      <vt:lpstr>EMODnet Seabed Habitats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Vikki Gunn</dc:creator>
  <cp:lastModifiedBy>iain shepherd</cp:lastModifiedBy>
  <cp:revision>567</cp:revision>
  <cp:lastPrinted>2017-06-01T09:34:51Z</cp:lastPrinted>
  <dcterms:created xsi:type="dcterms:W3CDTF">2014-10-12T14:04:06Z</dcterms:created>
  <dcterms:modified xsi:type="dcterms:W3CDTF">2017-06-01T12:05:56Z</dcterms:modified>
</cp:coreProperties>
</file>