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handoutMasterIdLst>
    <p:handoutMasterId r:id="rId26"/>
  </p:handoutMasterIdLst>
  <p:sldIdLst>
    <p:sldId id="470" r:id="rId2"/>
    <p:sldId id="336" r:id="rId3"/>
    <p:sldId id="510" r:id="rId4"/>
    <p:sldId id="425" r:id="rId5"/>
    <p:sldId id="472" r:id="rId6"/>
    <p:sldId id="479" r:id="rId7"/>
    <p:sldId id="496" r:id="rId8"/>
    <p:sldId id="497" r:id="rId9"/>
    <p:sldId id="499" r:id="rId10"/>
    <p:sldId id="428" r:id="rId11"/>
    <p:sldId id="464" r:id="rId12"/>
    <p:sldId id="475" r:id="rId13"/>
    <p:sldId id="466" r:id="rId14"/>
    <p:sldId id="467" r:id="rId15"/>
    <p:sldId id="465" r:id="rId16"/>
    <p:sldId id="504" r:id="rId17"/>
    <p:sldId id="511" r:id="rId18"/>
    <p:sldId id="506" r:id="rId19"/>
    <p:sldId id="508" r:id="rId20"/>
    <p:sldId id="501" r:id="rId21"/>
    <p:sldId id="500" r:id="rId22"/>
    <p:sldId id="509" r:id="rId23"/>
    <p:sldId id="485" r:id="rId24"/>
  </p:sldIdLst>
  <p:sldSz cx="9144000" cy="6858000" type="screen4x3"/>
  <p:notesSz cx="7010400" cy="92964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ção Predefinida" id="{24A812F6-C0A3-4D7C-8FEF-BE0B48E291D4}">
          <p14:sldIdLst>
            <p14:sldId id="470"/>
            <p14:sldId id="336"/>
            <p14:sldId id="510"/>
            <p14:sldId id="425"/>
            <p14:sldId id="472"/>
            <p14:sldId id="479"/>
            <p14:sldId id="496"/>
            <p14:sldId id="497"/>
            <p14:sldId id="499"/>
            <p14:sldId id="428"/>
            <p14:sldId id="464"/>
            <p14:sldId id="475"/>
            <p14:sldId id="466"/>
            <p14:sldId id="467"/>
            <p14:sldId id="465"/>
            <p14:sldId id="504"/>
            <p14:sldId id="511"/>
            <p14:sldId id="506"/>
            <p14:sldId id="508"/>
            <p14:sldId id="501"/>
            <p14:sldId id="500"/>
            <p14:sldId id="509"/>
            <p14:sldId id="48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6C0A"/>
    <a:srgbClr val="336600"/>
    <a:srgbClr val="000000"/>
    <a:srgbClr val="00739F"/>
    <a:srgbClr val="004478"/>
    <a:srgbClr val="BA7F08"/>
    <a:srgbClr val="00324E"/>
    <a:srgbClr val="F8A764"/>
    <a:srgbClr val="0067B1"/>
    <a:srgbClr val="33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Destaqu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em Estilo, Sem Grelh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Estilo Mé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CF1AB2-1976-4502-BF36-3FF5EA218861}" styleName="Estilo Médio 4 - Destaque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426" autoAdjust="0"/>
    <p:restoredTop sz="94533" autoAdjust="0"/>
  </p:normalViewPr>
  <p:slideViewPr>
    <p:cSldViewPr snapToGrid="0">
      <p:cViewPr varScale="1">
        <p:scale>
          <a:sx n="76" d="100"/>
          <a:sy n="76" d="100"/>
        </p:scale>
        <p:origin x="1362" y="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827"/>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1" Type="http://schemas.openxmlformats.org/officeDocument/2006/relationships/oleObject" Target="../embeddings/oleObject2.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pt-P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035070178556304"/>
          <c:y val="3.3727477341353208E-2"/>
          <c:w val="0.83324558591745324"/>
          <c:h val="0.67319600674915636"/>
        </c:manualLayout>
      </c:layout>
      <c:lineChart>
        <c:grouping val="standard"/>
        <c:varyColors val="0"/>
        <c:ser>
          <c:idx val="0"/>
          <c:order val="0"/>
          <c:tx>
            <c:strRef>
              <c:f>'[Folha de cálculo em C  Users Barbara Dias Desktop SEAMInd_Pesca_16062015_versao_final.docx]VAB_pesca e aquicultura'!$K$3</c:f>
              <c:strCache>
                <c:ptCount val="1"/>
                <c:pt idx="0">
                  <c:v>VAB_pcorrentes_B11_R03</c:v>
                </c:pt>
              </c:strCache>
            </c:strRef>
          </c:tx>
          <c:marker>
            <c:symbol val="none"/>
          </c:marker>
          <c:dPt>
            <c:idx val="6"/>
            <c:bubble3D val="0"/>
            <c:spPr>
              <a:ln>
                <a:prstDash val="sysDash"/>
              </a:ln>
            </c:spPr>
          </c:dPt>
          <c:dPt>
            <c:idx val="7"/>
            <c:bubble3D val="0"/>
            <c:spPr>
              <a:ln>
                <a:prstDash val="sysDash"/>
              </a:ln>
            </c:spPr>
          </c:dPt>
          <c:cat>
            <c:numRef>
              <c:f>'[Folha de cálculo em C  Users Barbara Dias Desktop SEAMInd_Pesca_16062015_versao_final.docx]VAB_pesca e aquicultura'!$L$2:$S$2</c:f>
              <c:numCache>
                <c:formatCode>General</c:formatCode>
                <c:ptCount val="8"/>
                <c:pt idx="0">
                  <c:v>2006</c:v>
                </c:pt>
                <c:pt idx="1">
                  <c:v>2007</c:v>
                </c:pt>
                <c:pt idx="2">
                  <c:v>2008</c:v>
                </c:pt>
                <c:pt idx="3">
                  <c:v>2009</c:v>
                </c:pt>
                <c:pt idx="4">
                  <c:v>2010</c:v>
                </c:pt>
                <c:pt idx="5">
                  <c:v>2011</c:v>
                </c:pt>
                <c:pt idx="6">
                  <c:v>2012</c:v>
                </c:pt>
                <c:pt idx="7">
                  <c:v>2013</c:v>
                </c:pt>
              </c:numCache>
            </c:numRef>
          </c:cat>
          <c:val>
            <c:numRef>
              <c:f>'[Folha de cálculo em C  Users Barbara Dias Desktop SEAMInd_Pesca_16062015_versao_final.docx]VAB_pesca e aquicultura'!$L$3:$S$3</c:f>
              <c:numCache>
                <c:formatCode>#,##0.0</c:formatCode>
                <c:ptCount val="8"/>
                <c:pt idx="0">
                  <c:v>275.01669200144312</c:v>
                </c:pt>
                <c:pt idx="1">
                  <c:v>286.56272583693067</c:v>
                </c:pt>
                <c:pt idx="2">
                  <c:v>292.29991194851135</c:v>
                </c:pt>
                <c:pt idx="3">
                  <c:v>267.02039129930193</c:v>
                </c:pt>
                <c:pt idx="4">
                  <c:v>281.22500000000002</c:v>
                </c:pt>
                <c:pt idx="5">
                  <c:v>287.03399999999999</c:v>
                </c:pt>
                <c:pt idx="6">
                  <c:v>265.33550096091602</c:v>
                </c:pt>
                <c:pt idx="7">
                  <c:v>255.03899161874702</c:v>
                </c:pt>
              </c:numCache>
            </c:numRef>
          </c:val>
          <c:smooth val="0"/>
        </c:ser>
        <c:ser>
          <c:idx val="1"/>
          <c:order val="1"/>
          <c:tx>
            <c:strRef>
              <c:f>'[Folha de cálculo em C  Users Barbara Dias Desktop SEAMInd_Pesca_16062015_versao_final.docx]VAB_pesca e aquicultura'!$K$22</c:f>
              <c:strCache>
                <c:ptCount val="1"/>
                <c:pt idx="0">
                  <c:v>VAB_pcorrentes (SCIE)</c:v>
                </c:pt>
              </c:strCache>
            </c:strRef>
          </c:tx>
          <c:marker>
            <c:symbol val="none"/>
          </c:marker>
          <c:cat>
            <c:numRef>
              <c:f>'[Folha de cálculo em C  Users Barbara Dias Desktop SEAMInd_Pesca_16062015_versao_final.docx]VAB_pesca e aquicultura'!$L$2:$S$2</c:f>
              <c:numCache>
                <c:formatCode>General</c:formatCode>
                <c:ptCount val="8"/>
                <c:pt idx="0">
                  <c:v>2006</c:v>
                </c:pt>
                <c:pt idx="1">
                  <c:v>2007</c:v>
                </c:pt>
                <c:pt idx="2">
                  <c:v>2008</c:v>
                </c:pt>
                <c:pt idx="3">
                  <c:v>2009</c:v>
                </c:pt>
                <c:pt idx="4">
                  <c:v>2010</c:v>
                </c:pt>
                <c:pt idx="5">
                  <c:v>2011</c:v>
                </c:pt>
                <c:pt idx="6">
                  <c:v>2012</c:v>
                </c:pt>
                <c:pt idx="7">
                  <c:v>2013</c:v>
                </c:pt>
              </c:numCache>
            </c:numRef>
          </c:cat>
          <c:val>
            <c:numRef>
              <c:f>'[Folha de cálculo em C  Users Barbara Dias Desktop SEAMInd_Pesca_16062015_versao_final.docx]VAB_pesca e aquicultura'!$L$22:$S$22</c:f>
              <c:numCache>
                <c:formatCode>#,##0.0</c:formatCode>
                <c:ptCount val="8"/>
                <c:pt idx="0">
                  <c:v>156.848919</c:v>
                </c:pt>
                <c:pt idx="1">
                  <c:v>175.965171</c:v>
                </c:pt>
                <c:pt idx="2">
                  <c:v>178.48433499999999</c:v>
                </c:pt>
                <c:pt idx="3">
                  <c:v>164.10343599999999</c:v>
                </c:pt>
                <c:pt idx="4">
                  <c:v>164.39890199999999</c:v>
                </c:pt>
                <c:pt idx="5">
                  <c:v>171.46087900000001</c:v>
                </c:pt>
                <c:pt idx="6">
                  <c:v>158.49919600000001</c:v>
                </c:pt>
                <c:pt idx="7">
                  <c:v>152.348536</c:v>
                </c:pt>
              </c:numCache>
            </c:numRef>
          </c:val>
          <c:smooth val="0"/>
        </c:ser>
        <c:dLbls>
          <c:showLegendKey val="0"/>
          <c:showVal val="0"/>
          <c:showCatName val="0"/>
          <c:showSerName val="0"/>
          <c:showPercent val="0"/>
          <c:showBubbleSize val="0"/>
        </c:dLbls>
        <c:smooth val="0"/>
        <c:axId val="178365264"/>
        <c:axId val="178365656"/>
      </c:lineChart>
      <c:catAx>
        <c:axId val="178365264"/>
        <c:scaling>
          <c:orientation val="minMax"/>
        </c:scaling>
        <c:delete val="0"/>
        <c:axPos val="b"/>
        <c:numFmt formatCode="General" sourceLinked="1"/>
        <c:majorTickMark val="out"/>
        <c:minorTickMark val="none"/>
        <c:tickLblPos val="nextTo"/>
        <c:txPr>
          <a:bodyPr/>
          <a:lstStyle/>
          <a:p>
            <a:pPr>
              <a:defRPr sz="900"/>
            </a:pPr>
            <a:endParaRPr lang="pt-PT"/>
          </a:p>
        </c:txPr>
        <c:crossAx val="178365656"/>
        <c:crosses val="autoZero"/>
        <c:auto val="1"/>
        <c:lblAlgn val="ctr"/>
        <c:lblOffset val="100"/>
        <c:noMultiLvlLbl val="0"/>
      </c:catAx>
      <c:valAx>
        <c:axId val="178365656"/>
        <c:scaling>
          <c:orientation val="minMax"/>
          <c:min val="0"/>
        </c:scaling>
        <c:delete val="0"/>
        <c:axPos val="l"/>
        <c:majorGridlines/>
        <c:numFmt formatCode="#,##0" sourceLinked="0"/>
        <c:majorTickMark val="out"/>
        <c:minorTickMark val="none"/>
        <c:tickLblPos val="nextTo"/>
        <c:txPr>
          <a:bodyPr/>
          <a:lstStyle/>
          <a:p>
            <a:pPr>
              <a:defRPr sz="900"/>
            </a:pPr>
            <a:endParaRPr lang="pt-PT"/>
          </a:p>
        </c:txPr>
        <c:crossAx val="178365264"/>
        <c:crosses val="autoZero"/>
        <c:crossBetween val="between"/>
        <c:majorUnit val="100"/>
      </c:valAx>
    </c:plotArea>
    <c:legend>
      <c:legendPos val="b"/>
      <c:layout>
        <c:manualLayout>
          <c:xMode val="edge"/>
          <c:yMode val="edge"/>
          <c:x val="0.24592838150029811"/>
          <c:y val="0.85066108115795869"/>
          <c:w val="0.56298365572896525"/>
          <c:h val="0.14933891884204128"/>
        </c:manualLayout>
      </c:layout>
      <c:overlay val="0"/>
      <c:txPr>
        <a:bodyPr/>
        <a:lstStyle/>
        <a:p>
          <a:pPr>
            <a:defRPr sz="900"/>
          </a:pPr>
          <a:endParaRPr lang="pt-PT"/>
        </a:p>
      </c:txPr>
    </c:legend>
    <c:plotVisOnly val="1"/>
    <c:dispBlanksAs val="gap"/>
    <c:showDLblsOverMax val="0"/>
  </c:chart>
  <c:spPr>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pt-P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597208885474682"/>
          <c:y val="6.7319461444308448E-2"/>
          <c:w val="0.83931246399078163"/>
          <c:h val="0.63141919760029996"/>
        </c:manualLayout>
      </c:layout>
      <c:lineChart>
        <c:grouping val="standard"/>
        <c:varyColors val="0"/>
        <c:ser>
          <c:idx val="0"/>
          <c:order val="0"/>
          <c:tx>
            <c:strRef>
              <c:f>'[Folha de cálculo em C  Users Barbara Dias Desktop SEAMInd_Pesca_16062015_versao_final.docx]Producao_pesca e aquicultura'!$K$3</c:f>
              <c:strCache>
                <c:ptCount val="1"/>
                <c:pt idx="0">
                  <c:v>Produção_pcorrentes_B11_R03</c:v>
                </c:pt>
              </c:strCache>
            </c:strRef>
          </c:tx>
          <c:marker>
            <c:symbol val="none"/>
          </c:marker>
          <c:dPt>
            <c:idx val="6"/>
            <c:bubble3D val="0"/>
            <c:spPr>
              <a:ln>
                <a:prstDash val="sysDash"/>
              </a:ln>
            </c:spPr>
          </c:dPt>
          <c:dPt>
            <c:idx val="7"/>
            <c:bubble3D val="0"/>
            <c:spPr>
              <a:ln>
                <a:prstDash val="sysDash"/>
              </a:ln>
            </c:spPr>
          </c:dPt>
          <c:cat>
            <c:numRef>
              <c:f>'[Folha de cálculo em C  Users Barbara Dias Desktop SEAMInd_Pesca_16062015_versao_final.docx]Producao_pesca e aquicultura'!$L$2:$S$2</c:f>
              <c:numCache>
                <c:formatCode>General</c:formatCode>
                <c:ptCount val="8"/>
                <c:pt idx="0">
                  <c:v>2006</c:v>
                </c:pt>
                <c:pt idx="1">
                  <c:v>2007</c:v>
                </c:pt>
                <c:pt idx="2">
                  <c:v>2008</c:v>
                </c:pt>
                <c:pt idx="3">
                  <c:v>2009</c:v>
                </c:pt>
                <c:pt idx="4">
                  <c:v>2010</c:v>
                </c:pt>
                <c:pt idx="5">
                  <c:v>2011</c:v>
                </c:pt>
                <c:pt idx="6">
                  <c:v>2012</c:v>
                </c:pt>
                <c:pt idx="7">
                  <c:v>2013</c:v>
                </c:pt>
              </c:numCache>
            </c:numRef>
          </c:cat>
          <c:val>
            <c:numRef>
              <c:f>'[Folha de cálculo em C  Users Barbara Dias Desktop SEAMInd_Pesca_16062015_versao_final.docx]Producao_pesca e aquicultura'!$L$3:$S$3</c:f>
              <c:numCache>
                <c:formatCode>#,##0.0</c:formatCode>
                <c:ptCount val="8"/>
                <c:pt idx="0">
                  <c:v>512.87759617151676</c:v>
                </c:pt>
                <c:pt idx="1">
                  <c:v>538.4385204412589</c:v>
                </c:pt>
                <c:pt idx="2">
                  <c:v>562.25981175796642</c:v>
                </c:pt>
                <c:pt idx="3">
                  <c:v>511.60516881319336</c:v>
                </c:pt>
                <c:pt idx="4">
                  <c:v>534.45399999999995</c:v>
                </c:pt>
                <c:pt idx="5">
                  <c:v>573.01599999999996</c:v>
                </c:pt>
                <c:pt idx="6">
                  <c:v>572.62305409858732</c:v>
                </c:pt>
                <c:pt idx="7">
                  <c:v>469.56772384429314</c:v>
                </c:pt>
              </c:numCache>
            </c:numRef>
          </c:val>
          <c:smooth val="0"/>
        </c:ser>
        <c:ser>
          <c:idx val="1"/>
          <c:order val="1"/>
          <c:tx>
            <c:strRef>
              <c:f>'[Folha de cálculo em C  Users Barbara Dias Desktop SEAMInd_Pesca_16062015_versao_final.docx]Producao_pesca e aquicultura'!$K$22</c:f>
              <c:strCache>
                <c:ptCount val="1"/>
                <c:pt idx="0">
                  <c:v>Volume de negócios_pcorrentes SCIE</c:v>
                </c:pt>
              </c:strCache>
            </c:strRef>
          </c:tx>
          <c:marker>
            <c:symbol val="none"/>
          </c:marker>
          <c:cat>
            <c:numRef>
              <c:f>'[Folha de cálculo em C  Users Barbara Dias Desktop SEAMInd_Pesca_16062015_versao_final.docx]Producao_pesca e aquicultura'!$L$2:$S$2</c:f>
              <c:numCache>
                <c:formatCode>General</c:formatCode>
                <c:ptCount val="8"/>
                <c:pt idx="0">
                  <c:v>2006</c:v>
                </c:pt>
                <c:pt idx="1">
                  <c:v>2007</c:v>
                </c:pt>
                <c:pt idx="2">
                  <c:v>2008</c:v>
                </c:pt>
                <c:pt idx="3">
                  <c:v>2009</c:v>
                </c:pt>
                <c:pt idx="4">
                  <c:v>2010</c:v>
                </c:pt>
                <c:pt idx="5">
                  <c:v>2011</c:v>
                </c:pt>
                <c:pt idx="6">
                  <c:v>2012</c:v>
                </c:pt>
                <c:pt idx="7">
                  <c:v>2013</c:v>
                </c:pt>
              </c:numCache>
            </c:numRef>
          </c:cat>
          <c:val>
            <c:numRef>
              <c:f>'[Folha de cálculo em C  Users Barbara Dias Desktop SEAMInd_Pesca_16062015_versao_final.docx]Producao_pesca e aquicultura'!$L$22:$S$22</c:f>
              <c:numCache>
                <c:formatCode>#,##0.0</c:formatCode>
                <c:ptCount val="8"/>
                <c:pt idx="0">
                  <c:v>380.351516</c:v>
                </c:pt>
                <c:pt idx="1">
                  <c:v>405.90039100000001</c:v>
                </c:pt>
                <c:pt idx="2">
                  <c:v>416.95068800000001</c:v>
                </c:pt>
                <c:pt idx="3">
                  <c:v>382.81533100000001</c:v>
                </c:pt>
                <c:pt idx="4">
                  <c:v>410.492073</c:v>
                </c:pt>
                <c:pt idx="5">
                  <c:v>472.218523</c:v>
                </c:pt>
                <c:pt idx="6">
                  <c:v>471.894699</c:v>
                </c:pt>
                <c:pt idx="7">
                  <c:v>386.96751399999999</c:v>
                </c:pt>
              </c:numCache>
            </c:numRef>
          </c:val>
          <c:smooth val="0"/>
        </c:ser>
        <c:dLbls>
          <c:showLegendKey val="0"/>
          <c:showVal val="0"/>
          <c:showCatName val="0"/>
          <c:showSerName val="0"/>
          <c:showPercent val="0"/>
          <c:showBubbleSize val="0"/>
        </c:dLbls>
        <c:smooth val="0"/>
        <c:axId val="178366440"/>
        <c:axId val="178366832"/>
      </c:lineChart>
      <c:catAx>
        <c:axId val="178366440"/>
        <c:scaling>
          <c:orientation val="minMax"/>
        </c:scaling>
        <c:delete val="0"/>
        <c:axPos val="b"/>
        <c:numFmt formatCode="General" sourceLinked="1"/>
        <c:majorTickMark val="out"/>
        <c:minorTickMark val="none"/>
        <c:tickLblPos val="nextTo"/>
        <c:txPr>
          <a:bodyPr/>
          <a:lstStyle/>
          <a:p>
            <a:pPr>
              <a:defRPr sz="900"/>
            </a:pPr>
            <a:endParaRPr lang="pt-PT"/>
          </a:p>
        </c:txPr>
        <c:crossAx val="178366832"/>
        <c:crosses val="autoZero"/>
        <c:auto val="1"/>
        <c:lblAlgn val="ctr"/>
        <c:lblOffset val="100"/>
        <c:noMultiLvlLbl val="0"/>
      </c:catAx>
      <c:valAx>
        <c:axId val="178366832"/>
        <c:scaling>
          <c:orientation val="minMax"/>
          <c:min val="0"/>
        </c:scaling>
        <c:delete val="0"/>
        <c:axPos val="l"/>
        <c:majorGridlines/>
        <c:numFmt formatCode="#,##0" sourceLinked="0"/>
        <c:majorTickMark val="out"/>
        <c:minorTickMark val="none"/>
        <c:tickLblPos val="nextTo"/>
        <c:txPr>
          <a:bodyPr/>
          <a:lstStyle/>
          <a:p>
            <a:pPr>
              <a:defRPr sz="900"/>
            </a:pPr>
            <a:endParaRPr lang="pt-PT"/>
          </a:p>
        </c:txPr>
        <c:crossAx val="178366440"/>
        <c:crosses val="autoZero"/>
        <c:crossBetween val="between"/>
        <c:majorUnit val="100"/>
      </c:valAx>
    </c:plotArea>
    <c:legend>
      <c:legendPos val="b"/>
      <c:layout>
        <c:manualLayout>
          <c:xMode val="edge"/>
          <c:yMode val="edge"/>
          <c:x val="0.11418571154215482"/>
          <c:y val="0.81999767270470503"/>
          <c:w val="0.82040906472056851"/>
          <c:h val="0.18000232729529497"/>
        </c:manualLayout>
      </c:layout>
      <c:overlay val="0"/>
      <c:txPr>
        <a:bodyPr/>
        <a:lstStyle/>
        <a:p>
          <a:pPr>
            <a:defRPr sz="900"/>
          </a:pPr>
          <a:endParaRPr lang="pt-PT"/>
        </a:p>
      </c:txPr>
    </c:legend>
    <c:plotVisOnly val="1"/>
    <c:dispBlanksAs val="gap"/>
    <c:showDLblsOverMax val="0"/>
  </c:chart>
  <c:spPr>
    <a:ln>
      <a:noFill/>
    </a:ln>
  </c:sp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733352-5EA4-4C58-B414-53BCC5F3733E}" type="doc">
      <dgm:prSet loTypeId="urn:microsoft.com/office/officeart/2005/8/layout/radial1" loCatId="cycle" qsTypeId="urn:microsoft.com/office/officeart/2005/8/quickstyle/simple3" qsCatId="simple" csTypeId="urn:microsoft.com/office/officeart/2005/8/colors/accent1_3" csCatId="accent1" phldr="1"/>
      <dgm:spPr/>
      <dgm:t>
        <a:bodyPr/>
        <a:lstStyle/>
        <a:p>
          <a:endParaRPr lang="pt-PT"/>
        </a:p>
      </dgm:t>
    </dgm:pt>
    <dgm:pt modelId="{822F531D-52C9-45A9-8B42-59554368AE01}">
      <dgm:prSet phldrT="[Texto]" custT="1"/>
      <dgm:spPr>
        <a:ln w="28575">
          <a:solidFill>
            <a:srgbClr val="336699"/>
          </a:solidFill>
        </a:ln>
      </dgm:spPr>
      <dgm:t>
        <a:bodyPr/>
        <a:lstStyle/>
        <a:p>
          <a:r>
            <a:rPr lang="pt-PT" sz="1800" dirty="0" smtClean="0"/>
            <a:t>DGPM</a:t>
          </a:r>
          <a:endParaRPr lang="pt-PT" sz="1800" dirty="0"/>
        </a:p>
      </dgm:t>
    </dgm:pt>
    <dgm:pt modelId="{34054745-5CB6-483E-9156-9C65D85A9D7B}" type="parTrans" cxnId="{E26D3755-876D-4310-8614-5AE3427632B3}">
      <dgm:prSet/>
      <dgm:spPr/>
      <dgm:t>
        <a:bodyPr/>
        <a:lstStyle/>
        <a:p>
          <a:endParaRPr lang="pt-PT"/>
        </a:p>
      </dgm:t>
    </dgm:pt>
    <dgm:pt modelId="{AB5CC1A6-F227-4733-AD3A-A3F3C5358CA1}" type="sibTrans" cxnId="{E26D3755-876D-4310-8614-5AE3427632B3}">
      <dgm:prSet/>
      <dgm:spPr/>
      <dgm:t>
        <a:bodyPr/>
        <a:lstStyle/>
        <a:p>
          <a:endParaRPr lang="pt-PT"/>
        </a:p>
      </dgm:t>
    </dgm:pt>
    <dgm:pt modelId="{53D673A6-E521-4807-B17A-7C15931A879A}">
      <dgm:prSet phldrT="[Texto]" custT="1"/>
      <dgm:spPr>
        <a:ln w="28575">
          <a:solidFill>
            <a:srgbClr val="0067B1"/>
          </a:solidFill>
        </a:ln>
      </dgm:spPr>
      <dgm:t>
        <a:bodyPr/>
        <a:lstStyle/>
        <a:p>
          <a:r>
            <a:rPr lang="pt-PT" sz="1800" dirty="0" smtClean="0"/>
            <a:t>Agência, IP</a:t>
          </a:r>
          <a:endParaRPr lang="pt-PT" sz="1800" dirty="0"/>
        </a:p>
      </dgm:t>
    </dgm:pt>
    <dgm:pt modelId="{D781E31F-EDC5-45A5-B37A-F5D8934C3E52}" type="parTrans" cxnId="{9A66A6A1-0674-4A61-83AF-F9D537C07999}">
      <dgm:prSet/>
      <dgm:spPr/>
      <dgm:t>
        <a:bodyPr/>
        <a:lstStyle/>
        <a:p>
          <a:endParaRPr lang="pt-PT"/>
        </a:p>
      </dgm:t>
    </dgm:pt>
    <dgm:pt modelId="{0436CCCA-FB5E-46C7-998F-032D98DE0D93}" type="sibTrans" cxnId="{9A66A6A1-0674-4A61-83AF-F9D537C07999}">
      <dgm:prSet/>
      <dgm:spPr/>
      <dgm:t>
        <a:bodyPr/>
        <a:lstStyle/>
        <a:p>
          <a:endParaRPr lang="pt-PT"/>
        </a:p>
      </dgm:t>
    </dgm:pt>
    <dgm:pt modelId="{EEE19A36-DC7E-4F99-944B-75E9D98439E3}">
      <dgm:prSet phldrT="[Texto]"/>
      <dgm:spPr>
        <a:ln w="28575">
          <a:solidFill>
            <a:srgbClr val="336699"/>
          </a:solidFill>
        </a:ln>
      </dgm:spPr>
      <dgm:t>
        <a:bodyPr/>
        <a:lstStyle/>
        <a:p>
          <a:r>
            <a:rPr lang="pt-PT" dirty="0" smtClean="0"/>
            <a:t>MA OP Mar 2020</a:t>
          </a:r>
          <a:endParaRPr lang="pt-PT" dirty="0"/>
        </a:p>
      </dgm:t>
    </dgm:pt>
    <dgm:pt modelId="{9C431272-8FDE-45EE-A144-04C8F6629E63}" type="parTrans" cxnId="{E3F4EFF1-F0F5-4CF2-8C5C-A117D8D6F029}">
      <dgm:prSet/>
      <dgm:spPr/>
      <dgm:t>
        <a:bodyPr/>
        <a:lstStyle/>
        <a:p>
          <a:endParaRPr lang="pt-PT"/>
        </a:p>
      </dgm:t>
    </dgm:pt>
    <dgm:pt modelId="{6A6DB9F6-4801-49E3-98AB-C08D486E502F}" type="sibTrans" cxnId="{E3F4EFF1-F0F5-4CF2-8C5C-A117D8D6F029}">
      <dgm:prSet/>
      <dgm:spPr/>
      <dgm:t>
        <a:bodyPr/>
        <a:lstStyle/>
        <a:p>
          <a:endParaRPr lang="pt-PT"/>
        </a:p>
      </dgm:t>
    </dgm:pt>
    <dgm:pt modelId="{823B39F3-170D-4082-9D42-EB5FDBFB3BB8}">
      <dgm:prSet phldrT="[Texto]"/>
      <dgm:spPr>
        <a:ln w="28575">
          <a:solidFill>
            <a:srgbClr val="336699"/>
          </a:solidFill>
        </a:ln>
      </dgm:spPr>
      <dgm:t>
        <a:bodyPr/>
        <a:lstStyle/>
        <a:p>
          <a:r>
            <a:rPr lang="pt-PT" dirty="0" err="1" smtClean="0"/>
            <a:t>MAs</a:t>
          </a:r>
          <a:r>
            <a:rPr lang="pt-PT" dirty="0" smtClean="0"/>
            <a:t> </a:t>
          </a:r>
          <a:r>
            <a:rPr lang="pt-PT" dirty="0" err="1" smtClean="0"/>
            <a:t>Thematic</a:t>
          </a:r>
          <a:r>
            <a:rPr lang="pt-PT" dirty="0" smtClean="0"/>
            <a:t> OP</a:t>
          </a:r>
          <a:endParaRPr lang="pt-PT" dirty="0"/>
        </a:p>
      </dgm:t>
    </dgm:pt>
    <dgm:pt modelId="{31179AFC-41E7-414E-ADB7-7FA76426C85A}" type="parTrans" cxnId="{52520F5D-3C9B-4DDB-A753-423D32C287C5}">
      <dgm:prSet/>
      <dgm:spPr/>
      <dgm:t>
        <a:bodyPr/>
        <a:lstStyle/>
        <a:p>
          <a:endParaRPr lang="pt-PT"/>
        </a:p>
      </dgm:t>
    </dgm:pt>
    <dgm:pt modelId="{ED228ECC-FF93-4FF3-AD0F-199197127DD1}" type="sibTrans" cxnId="{52520F5D-3C9B-4DDB-A753-423D32C287C5}">
      <dgm:prSet/>
      <dgm:spPr/>
      <dgm:t>
        <a:bodyPr/>
        <a:lstStyle/>
        <a:p>
          <a:endParaRPr lang="pt-PT"/>
        </a:p>
      </dgm:t>
    </dgm:pt>
    <dgm:pt modelId="{DEEF52E5-6E3D-4DB3-AE6C-1FF1388C6243}">
      <dgm:prSet phldrT="[Texto]"/>
      <dgm:spPr>
        <a:ln w="28575">
          <a:solidFill>
            <a:srgbClr val="336699"/>
          </a:solidFill>
        </a:ln>
      </dgm:spPr>
      <dgm:t>
        <a:bodyPr/>
        <a:lstStyle/>
        <a:p>
          <a:r>
            <a:rPr lang="pt-PT" dirty="0" err="1" smtClean="0"/>
            <a:t>MAs</a:t>
          </a:r>
          <a:r>
            <a:rPr lang="pt-PT" dirty="0" smtClean="0"/>
            <a:t> Regional OP (</a:t>
          </a:r>
          <a:r>
            <a:rPr lang="pt-PT" dirty="0" err="1" smtClean="0"/>
            <a:t>CCDRs</a:t>
          </a:r>
          <a:r>
            <a:rPr lang="pt-PT" dirty="0" smtClean="0"/>
            <a:t>)</a:t>
          </a:r>
          <a:endParaRPr lang="pt-PT" dirty="0"/>
        </a:p>
      </dgm:t>
    </dgm:pt>
    <dgm:pt modelId="{AA04AB21-E071-4D8C-96E3-8EEA1B9B0B3D}" type="parTrans" cxnId="{E81A7FB1-6C41-42AE-83C4-261BFDB6A991}">
      <dgm:prSet/>
      <dgm:spPr/>
      <dgm:t>
        <a:bodyPr/>
        <a:lstStyle/>
        <a:p>
          <a:endParaRPr lang="pt-PT"/>
        </a:p>
      </dgm:t>
    </dgm:pt>
    <dgm:pt modelId="{9F885ED0-83A3-4BF9-B784-A4E833EB5152}" type="sibTrans" cxnId="{E81A7FB1-6C41-42AE-83C4-261BFDB6A991}">
      <dgm:prSet/>
      <dgm:spPr/>
      <dgm:t>
        <a:bodyPr/>
        <a:lstStyle/>
        <a:p>
          <a:endParaRPr lang="pt-PT"/>
        </a:p>
      </dgm:t>
    </dgm:pt>
    <dgm:pt modelId="{BBE8EAD7-AA2D-49A6-85F9-4285CF87C482}">
      <dgm:prSet phldrT="[Texto]" custRadScaleRad="100336" custRadScaleInc="126260"/>
      <dgm:spPr/>
      <dgm:t>
        <a:bodyPr/>
        <a:lstStyle/>
        <a:p>
          <a:endParaRPr lang="pt-PT"/>
        </a:p>
      </dgm:t>
    </dgm:pt>
    <dgm:pt modelId="{FB90B945-DFE3-4E5E-A873-0F52A50F76C2}" type="parTrans" cxnId="{F34995C6-AAF8-41FB-A3B0-B77EEE2B8BE8}">
      <dgm:prSet/>
      <dgm:spPr/>
      <dgm:t>
        <a:bodyPr/>
        <a:lstStyle/>
        <a:p>
          <a:endParaRPr lang="pt-PT"/>
        </a:p>
      </dgm:t>
    </dgm:pt>
    <dgm:pt modelId="{9998BA07-873D-4D6C-9EEE-A5D0E48F8F8D}" type="sibTrans" cxnId="{F34995C6-AAF8-41FB-A3B0-B77EEE2B8BE8}">
      <dgm:prSet/>
      <dgm:spPr/>
      <dgm:t>
        <a:bodyPr/>
        <a:lstStyle/>
        <a:p>
          <a:endParaRPr lang="pt-PT"/>
        </a:p>
      </dgm:t>
    </dgm:pt>
    <dgm:pt modelId="{7E9C75AB-292E-4280-B25C-C30B6ABC1830}">
      <dgm:prSet/>
      <dgm:spPr>
        <a:ln w="28575">
          <a:solidFill>
            <a:srgbClr val="336699"/>
          </a:solidFill>
        </a:ln>
      </dgm:spPr>
      <dgm:t>
        <a:bodyPr/>
        <a:lstStyle/>
        <a:p>
          <a:r>
            <a:rPr lang="pt-PT" dirty="0" err="1" smtClean="0"/>
            <a:t>MAs</a:t>
          </a:r>
          <a:r>
            <a:rPr lang="pt-PT" dirty="0" smtClean="0"/>
            <a:t> Territorial </a:t>
          </a:r>
          <a:r>
            <a:rPr lang="pt-PT" dirty="0" err="1" smtClean="0"/>
            <a:t>Cooperation</a:t>
          </a:r>
          <a:r>
            <a:rPr lang="pt-PT" dirty="0" smtClean="0"/>
            <a:t> OP</a:t>
          </a:r>
          <a:endParaRPr lang="pt-PT" dirty="0"/>
        </a:p>
      </dgm:t>
    </dgm:pt>
    <dgm:pt modelId="{1717DED1-1305-485A-9066-AA5A95BFE32B}" type="parTrans" cxnId="{67FB7CA7-FA89-4024-BA9F-0EFE70AC9516}">
      <dgm:prSet/>
      <dgm:spPr/>
      <dgm:t>
        <a:bodyPr/>
        <a:lstStyle/>
        <a:p>
          <a:endParaRPr lang="pt-PT"/>
        </a:p>
      </dgm:t>
    </dgm:pt>
    <dgm:pt modelId="{1A4DAAC1-E047-45BB-AA26-220CEF0B44D7}" type="sibTrans" cxnId="{67FB7CA7-FA89-4024-BA9F-0EFE70AC9516}">
      <dgm:prSet/>
      <dgm:spPr/>
      <dgm:t>
        <a:bodyPr/>
        <a:lstStyle/>
        <a:p>
          <a:endParaRPr lang="pt-PT"/>
        </a:p>
      </dgm:t>
    </dgm:pt>
    <dgm:pt modelId="{3D7B846A-685D-4F54-AD8E-5D8CDCBE32B5}" type="pres">
      <dgm:prSet presAssocID="{3D733352-5EA4-4C58-B414-53BCC5F3733E}" presName="cycle" presStyleCnt="0">
        <dgm:presLayoutVars>
          <dgm:chMax val="1"/>
          <dgm:dir/>
          <dgm:animLvl val="ctr"/>
          <dgm:resizeHandles val="exact"/>
        </dgm:presLayoutVars>
      </dgm:prSet>
      <dgm:spPr/>
      <dgm:t>
        <a:bodyPr/>
        <a:lstStyle/>
        <a:p>
          <a:endParaRPr lang="pt-PT"/>
        </a:p>
      </dgm:t>
    </dgm:pt>
    <dgm:pt modelId="{A5C4A5FD-F91A-435B-8582-D2BBB812E69F}" type="pres">
      <dgm:prSet presAssocID="{822F531D-52C9-45A9-8B42-59554368AE01}" presName="centerShape" presStyleLbl="node0" presStyleIdx="0" presStyleCnt="1" custLinFactNeighborX="-12349" custLinFactNeighborY="-18629"/>
      <dgm:spPr/>
      <dgm:t>
        <a:bodyPr/>
        <a:lstStyle/>
        <a:p>
          <a:endParaRPr lang="pt-PT"/>
        </a:p>
      </dgm:t>
    </dgm:pt>
    <dgm:pt modelId="{960C95A4-0F53-4630-BC12-B3058096568C}" type="pres">
      <dgm:prSet presAssocID="{D781E31F-EDC5-45A5-B37A-F5D8934C3E52}" presName="Name9" presStyleLbl="parChTrans1D2" presStyleIdx="0" presStyleCnt="5"/>
      <dgm:spPr/>
      <dgm:t>
        <a:bodyPr/>
        <a:lstStyle/>
        <a:p>
          <a:endParaRPr lang="pt-PT"/>
        </a:p>
      </dgm:t>
    </dgm:pt>
    <dgm:pt modelId="{0E8C5835-3AB0-4089-BEE8-2ACED522DC8F}" type="pres">
      <dgm:prSet presAssocID="{D781E31F-EDC5-45A5-B37A-F5D8934C3E52}" presName="connTx" presStyleLbl="parChTrans1D2" presStyleIdx="0" presStyleCnt="5"/>
      <dgm:spPr/>
      <dgm:t>
        <a:bodyPr/>
        <a:lstStyle/>
        <a:p>
          <a:endParaRPr lang="pt-PT"/>
        </a:p>
      </dgm:t>
    </dgm:pt>
    <dgm:pt modelId="{6AD45FD0-8D5E-44E8-801D-90AE473A37E4}" type="pres">
      <dgm:prSet presAssocID="{53D673A6-E521-4807-B17A-7C15931A879A}" presName="node" presStyleLbl="node1" presStyleIdx="0" presStyleCnt="5" custRadScaleRad="100840" custRadScaleInc="79197">
        <dgm:presLayoutVars>
          <dgm:bulletEnabled val="1"/>
        </dgm:presLayoutVars>
      </dgm:prSet>
      <dgm:spPr/>
      <dgm:t>
        <a:bodyPr/>
        <a:lstStyle/>
        <a:p>
          <a:endParaRPr lang="pt-PT"/>
        </a:p>
      </dgm:t>
    </dgm:pt>
    <dgm:pt modelId="{B70DEB68-6871-4D05-B0EF-2DD2D301C466}" type="pres">
      <dgm:prSet presAssocID="{9C431272-8FDE-45EE-A144-04C8F6629E63}" presName="Name9" presStyleLbl="parChTrans1D2" presStyleIdx="1" presStyleCnt="5"/>
      <dgm:spPr/>
      <dgm:t>
        <a:bodyPr/>
        <a:lstStyle/>
        <a:p>
          <a:endParaRPr lang="pt-PT"/>
        </a:p>
      </dgm:t>
    </dgm:pt>
    <dgm:pt modelId="{4813B473-C346-4326-9C1D-562F9C882FCB}" type="pres">
      <dgm:prSet presAssocID="{9C431272-8FDE-45EE-A144-04C8F6629E63}" presName="connTx" presStyleLbl="parChTrans1D2" presStyleIdx="1" presStyleCnt="5"/>
      <dgm:spPr/>
      <dgm:t>
        <a:bodyPr/>
        <a:lstStyle/>
        <a:p>
          <a:endParaRPr lang="pt-PT"/>
        </a:p>
      </dgm:t>
    </dgm:pt>
    <dgm:pt modelId="{49044E48-FF7F-49A0-860C-0AE74DE173B0}" type="pres">
      <dgm:prSet presAssocID="{EEE19A36-DC7E-4F99-944B-75E9D98439E3}" presName="node" presStyleLbl="node1" presStyleIdx="1" presStyleCnt="5" custRadScaleRad="134817" custRadScaleInc="76027">
        <dgm:presLayoutVars>
          <dgm:bulletEnabled val="1"/>
        </dgm:presLayoutVars>
      </dgm:prSet>
      <dgm:spPr/>
      <dgm:t>
        <a:bodyPr/>
        <a:lstStyle/>
        <a:p>
          <a:endParaRPr lang="pt-PT"/>
        </a:p>
      </dgm:t>
    </dgm:pt>
    <dgm:pt modelId="{67C39C9C-2CD0-4650-AC3C-8F025587575A}" type="pres">
      <dgm:prSet presAssocID="{31179AFC-41E7-414E-ADB7-7FA76426C85A}" presName="Name9" presStyleLbl="parChTrans1D2" presStyleIdx="2" presStyleCnt="5"/>
      <dgm:spPr/>
      <dgm:t>
        <a:bodyPr/>
        <a:lstStyle/>
        <a:p>
          <a:endParaRPr lang="pt-PT"/>
        </a:p>
      </dgm:t>
    </dgm:pt>
    <dgm:pt modelId="{18B5D9B7-9C17-422E-BEF9-1E40A1CED8EE}" type="pres">
      <dgm:prSet presAssocID="{31179AFC-41E7-414E-ADB7-7FA76426C85A}" presName="connTx" presStyleLbl="parChTrans1D2" presStyleIdx="2" presStyleCnt="5"/>
      <dgm:spPr/>
      <dgm:t>
        <a:bodyPr/>
        <a:lstStyle/>
        <a:p>
          <a:endParaRPr lang="pt-PT"/>
        </a:p>
      </dgm:t>
    </dgm:pt>
    <dgm:pt modelId="{3B364969-D3CB-4E4A-AFEC-8D08D401F175}" type="pres">
      <dgm:prSet presAssocID="{823B39F3-170D-4082-9D42-EB5FDBFB3BB8}" presName="node" presStyleLbl="node1" presStyleIdx="2" presStyleCnt="5" custRadScaleRad="83269" custRadScaleInc="-29345">
        <dgm:presLayoutVars>
          <dgm:bulletEnabled val="1"/>
        </dgm:presLayoutVars>
      </dgm:prSet>
      <dgm:spPr/>
      <dgm:t>
        <a:bodyPr/>
        <a:lstStyle/>
        <a:p>
          <a:endParaRPr lang="pt-PT"/>
        </a:p>
      </dgm:t>
    </dgm:pt>
    <dgm:pt modelId="{E4451242-E774-449D-B626-79F678283106}" type="pres">
      <dgm:prSet presAssocID="{1717DED1-1305-485A-9066-AA5A95BFE32B}" presName="Name9" presStyleLbl="parChTrans1D2" presStyleIdx="3" presStyleCnt="5"/>
      <dgm:spPr/>
      <dgm:t>
        <a:bodyPr/>
        <a:lstStyle/>
        <a:p>
          <a:endParaRPr lang="pt-PT"/>
        </a:p>
      </dgm:t>
    </dgm:pt>
    <dgm:pt modelId="{EBAEDCD2-55AE-460E-B44C-30CA7826BBF8}" type="pres">
      <dgm:prSet presAssocID="{1717DED1-1305-485A-9066-AA5A95BFE32B}" presName="connTx" presStyleLbl="parChTrans1D2" presStyleIdx="3" presStyleCnt="5"/>
      <dgm:spPr/>
      <dgm:t>
        <a:bodyPr/>
        <a:lstStyle/>
        <a:p>
          <a:endParaRPr lang="pt-PT"/>
        </a:p>
      </dgm:t>
    </dgm:pt>
    <dgm:pt modelId="{BD5AFF12-132D-4906-86EE-4890603E3E0D}" type="pres">
      <dgm:prSet presAssocID="{7E9C75AB-292E-4280-B25C-C30B6ABC1830}" presName="node" presStyleLbl="node1" presStyleIdx="3" presStyleCnt="5" custRadScaleRad="83324" custRadScaleInc="-60101">
        <dgm:presLayoutVars>
          <dgm:bulletEnabled val="1"/>
        </dgm:presLayoutVars>
      </dgm:prSet>
      <dgm:spPr/>
      <dgm:t>
        <a:bodyPr/>
        <a:lstStyle/>
        <a:p>
          <a:endParaRPr lang="pt-PT"/>
        </a:p>
      </dgm:t>
    </dgm:pt>
    <dgm:pt modelId="{C16EEF24-D0C3-4458-980A-755866035821}" type="pres">
      <dgm:prSet presAssocID="{AA04AB21-E071-4D8C-96E3-8EEA1B9B0B3D}" presName="Name9" presStyleLbl="parChTrans1D2" presStyleIdx="4" presStyleCnt="5"/>
      <dgm:spPr/>
      <dgm:t>
        <a:bodyPr/>
        <a:lstStyle/>
        <a:p>
          <a:endParaRPr lang="pt-PT"/>
        </a:p>
      </dgm:t>
    </dgm:pt>
    <dgm:pt modelId="{4BFD207A-948C-40E6-A258-0F895AD6EAF5}" type="pres">
      <dgm:prSet presAssocID="{AA04AB21-E071-4D8C-96E3-8EEA1B9B0B3D}" presName="connTx" presStyleLbl="parChTrans1D2" presStyleIdx="4" presStyleCnt="5"/>
      <dgm:spPr/>
      <dgm:t>
        <a:bodyPr/>
        <a:lstStyle/>
        <a:p>
          <a:endParaRPr lang="pt-PT"/>
        </a:p>
      </dgm:t>
    </dgm:pt>
    <dgm:pt modelId="{600581D3-93EA-4D24-B259-9A001542B8CA}" type="pres">
      <dgm:prSet presAssocID="{DEEF52E5-6E3D-4DB3-AE6C-1FF1388C6243}" presName="node" presStyleLbl="node1" presStyleIdx="4" presStyleCnt="5" custRadScaleRad="91359" custRadScaleInc="-99292">
        <dgm:presLayoutVars>
          <dgm:bulletEnabled val="1"/>
        </dgm:presLayoutVars>
      </dgm:prSet>
      <dgm:spPr/>
      <dgm:t>
        <a:bodyPr/>
        <a:lstStyle/>
        <a:p>
          <a:endParaRPr lang="pt-PT"/>
        </a:p>
      </dgm:t>
    </dgm:pt>
  </dgm:ptLst>
  <dgm:cxnLst>
    <dgm:cxn modelId="{E206A6E0-840D-420F-B6A8-B6D59F233976}" type="presOf" srcId="{D781E31F-EDC5-45A5-B37A-F5D8934C3E52}" destId="{0E8C5835-3AB0-4089-BEE8-2ACED522DC8F}" srcOrd="1" destOrd="0" presId="urn:microsoft.com/office/officeart/2005/8/layout/radial1"/>
    <dgm:cxn modelId="{12A428AA-A5B0-46CD-B6F1-732FF25A0BFD}" type="presOf" srcId="{EEE19A36-DC7E-4F99-944B-75E9D98439E3}" destId="{49044E48-FF7F-49A0-860C-0AE74DE173B0}" srcOrd="0" destOrd="0" presId="urn:microsoft.com/office/officeart/2005/8/layout/radial1"/>
    <dgm:cxn modelId="{FED5B01B-E919-49B9-8141-652C5B12F84C}" type="presOf" srcId="{822F531D-52C9-45A9-8B42-59554368AE01}" destId="{A5C4A5FD-F91A-435B-8582-D2BBB812E69F}" srcOrd="0" destOrd="0" presId="urn:microsoft.com/office/officeart/2005/8/layout/radial1"/>
    <dgm:cxn modelId="{9474C832-203F-41C1-AE46-72F0FCECEDDD}" type="presOf" srcId="{9C431272-8FDE-45EE-A144-04C8F6629E63}" destId="{B70DEB68-6871-4D05-B0EF-2DD2D301C466}" srcOrd="0" destOrd="0" presId="urn:microsoft.com/office/officeart/2005/8/layout/radial1"/>
    <dgm:cxn modelId="{79B4F7BD-EE65-424C-A155-B7AD2E642315}" type="presOf" srcId="{31179AFC-41E7-414E-ADB7-7FA76426C85A}" destId="{18B5D9B7-9C17-422E-BEF9-1E40A1CED8EE}" srcOrd="1" destOrd="0" presId="urn:microsoft.com/office/officeart/2005/8/layout/radial1"/>
    <dgm:cxn modelId="{5B254BDD-97E6-43A2-85C4-866557EFB364}" type="presOf" srcId="{53D673A6-E521-4807-B17A-7C15931A879A}" destId="{6AD45FD0-8D5E-44E8-801D-90AE473A37E4}" srcOrd="0" destOrd="0" presId="urn:microsoft.com/office/officeart/2005/8/layout/radial1"/>
    <dgm:cxn modelId="{66076662-C0C6-48EE-8959-A2460322678F}" type="presOf" srcId="{9C431272-8FDE-45EE-A144-04C8F6629E63}" destId="{4813B473-C346-4326-9C1D-562F9C882FCB}" srcOrd="1" destOrd="0" presId="urn:microsoft.com/office/officeart/2005/8/layout/radial1"/>
    <dgm:cxn modelId="{B4BF8257-43A2-43EE-8108-5A7518A8DBB0}" type="presOf" srcId="{7E9C75AB-292E-4280-B25C-C30B6ABC1830}" destId="{BD5AFF12-132D-4906-86EE-4890603E3E0D}" srcOrd="0" destOrd="0" presId="urn:microsoft.com/office/officeart/2005/8/layout/radial1"/>
    <dgm:cxn modelId="{F34995C6-AAF8-41FB-A3B0-B77EEE2B8BE8}" srcId="{3D733352-5EA4-4C58-B414-53BCC5F3733E}" destId="{BBE8EAD7-AA2D-49A6-85F9-4285CF87C482}" srcOrd="1" destOrd="0" parTransId="{FB90B945-DFE3-4E5E-A873-0F52A50F76C2}" sibTransId="{9998BA07-873D-4D6C-9EEE-A5D0E48F8F8D}"/>
    <dgm:cxn modelId="{67FB7CA7-FA89-4024-BA9F-0EFE70AC9516}" srcId="{822F531D-52C9-45A9-8B42-59554368AE01}" destId="{7E9C75AB-292E-4280-B25C-C30B6ABC1830}" srcOrd="3" destOrd="0" parTransId="{1717DED1-1305-485A-9066-AA5A95BFE32B}" sibTransId="{1A4DAAC1-E047-45BB-AA26-220CEF0B44D7}"/>
    <dgm:cxn modelId="{20217EB1-6A4B-48A2-BC53-BC976C841C54}" type="presOf" srcId="{D781E31F-EDC5-45A5-B37A-F5D8934C3E52}" destId="{960C95A4-0F53-4630-BC12-B3058096568C}" srcOrd="0" destOrd="0" presId="urn:microsoft.com/office/officeart/2005/8/layout/radial1"/>
    <dgm:cxn modelId="{E81A7FB1-6C41-42AE-83C4-261BFDB6A991}" srcId="{822F531D-52C9-45A9-8B42-59554368AE01}" destId="{DEEF52E5-6E3D-4DB3-AE6C-1FF1388C6243}" srcOrd="4" destOrd="0" parTransId="{AA04AB21-E071-4D8C-96E3-8EEA1B9B0B3D}" sibTransId="{9F885ED0-83A3-4BF9-B784-A4E833EB5152}"/>
    <dgm:cxn modelId="{64C3CDC1-7EED-4ED2-AE12-9E640863E86C}" type="presOf" srcId="{AA04AB21-E071-4D8C-96E3-8EEA1B9B0B3D}" destId="{C16EEF24-D0C3-4458-980A-755866035821}" srcOrd="0" destOrd="0" presId="urn:microsoft.com/office/officeart/2005/8/layout/radial1"/>
    <dgm:cxn modelId="{E26D3755-876D-4310-8614-5AE3427632B3}" srcId="{3D733352-5EA4-4C58-B414-53BCC5F3733E}" destId="{822F531D-52C9-45A9-8B42-59554368AE01}" srcOrd="0" destOrd="0" parTransId="{34054745-5CB6-483E-9156-9C65D85A9D7B}" sibTransId="{AB5CC1A6-F227-4733-AD3A-A3F3C5358CA1}"/>
    <dgm:cxn modelId="{3E7C8A80-7A3C-47D4-B93C-36321F2412FC}" type="presOf" srcId="{1717DED1-1305-485A-9066-AA5A95BFE32B}" destId="{EBAEDCD2-55AE-460E-B44C-30CA7826BBF8}" srcOrd="1" destOrd="0" presId="urn:microsoft.com/office/officeart/2005/8/layout/radial1"/>
    <dgm:cxn modelId="{1DDEEF16-F341-42F5-8D43-F8DDF0FD791A}" type="presOf" srcId="{823B39F3-170D-4082-9D42-EB5FDBFB3BB8}" destId="{3B364969-D3CB-4E4A-AFEC-8D08D401F175}" srcOrd="0" destOrd="0" presId="urn:microsoft.com/office/officeart/2005/8/layout/radial1"/>
    <dgm:cxn modelId="{055AEC64-982D-493E-8CD3-5D37D7607098}" type="presOf" srcId="{AA04AB21-E071-4D8C-96E3-8EEA1B9B0B3D}" destId="{4BFD207A-948C-40E6-A258-0F895AD6EAF5}" srcOrd="1" destOrd="0" presId="urn:microsoft.com/office/officeart/2005/8/layout/radial1"/>
    <dgm:cxn modelId="{89584840-04DB-4F56-BAAA-4D9EAC531206}" type="presOf" srcId="{1717DED1-1305-485A-9066-AA5A95BFE32B}" destId="{E4451242-E774-449D-B626-79F678283106}" srcOrd="0" destOrd="0" presId="urn:microsoft.com/office/officeart/2005/8/layout/radial1"/>
    <dgm:cxn modelId="{52520F5D-3C9B-4DDB-A753-423D32C287C5}" srcId="{822F531D-52C9-45A9-8B42-59554368AE01}" destId="{823B39F3-170D-4082-9D42-EB5FDBFB3BB8}" srcOrd="2" destOrd="0" parTransId="{31179AFC-41E7-414E-ADB7-7FA76426C85A}" sibTransId="{ED228ECC-FF93-4FF3-AD0F-199197127DD1}"/>
    <dgm:cxn modelId="{9A66A6A1-0674-4A61-83AF-F9D537C07999}" srcId="{822F531D-52C9-45A9-8B42-59554368AE01}" destId="{53D673A6-E521-4807-B17A-7C15931A879A}" srcOrd="0" destOrd="0" parTransId="{D781E31F-EDC5-45A5-B37A-F5D8934C3E52}" sibTransId="{0436CCCA-FB5E-46C7-998F-032D98DE0D93}"/>
    <dgm:cxn modelId="{046ED9EE-3255-4B46-86FA-E8A719C3AC40}" type="presOf" srcId="{3D733352-5EA4-4C58-B414-53BCC5F3733E}" destId="{3D7B846A-685D-4F54-AD8E-5D8CDCBE32B5}" srcOrd="0" destOrd="0" presId="urn:microsoft.com/office/officeart/2005/8/layout/radial1"/>
    <dgm:cxn modelId="{61BDDC1C-625A-44CB-B92A-17019E4F2B04}" type="presOf" srcId="{31179AFC-41E7-414E-ADB7-7FA76426C85A}" destId="{67C39C9C-2CD0-4650-AC3C-8F025587575A}" srcOrd="0" destOrd="0" presId="urn:microsoft.com/office/officeart/2005/8/layout/radial1"/>
    <dgm:cxn modelId="{E3F4EFF1-F0F5-4CF2-8C5C-A117D8D6F029}" srcId="{822F531D-52C9-45A9-8B42-59554368AE01}" destId="{EEE19A36-DC7E-4F99-944B-75E9D98439E3}" srcOrd="1" destOrd="0" parTransId="{9C431272-8FDE-45EE-A144-04C8F6629E63}" sibTransId="{6A6DB9F6-4801-49E3-98AB-C08D486E502F}"/>
    <dgm:cxn modelId="{D856DB3A-84BF-434D-8046-24190C180CDF}" type="presOf" srcId="{DEEF52E5-6E3D-4DB3-AE6C-1FF1388C6243}" destId="{600581D3-93EA-4D24-B259-9A001542B8CA}" srcOrd="0" destOrd="0" presId="urn:microsoft.com/office/officeart/2005/8/layout/radial1"/>
    <dgm:cxn modelId="{BEDA0B9F-A6D1-4DE2-B20E-2CB139CFDC38}" type="presParOf" srcId="{3D7B846A-685D-4F54-AD8E-5D8CDCBE32B5}" destId="{A5C4A5FD-F91A-435B-8582-D2BBB812E69F}" srcOrd="0" destOrd="0" presId="urn:microsoft.com/office/officeart/2005/8/layout/radial1"/>
    <dgm:cxn modelId="{026909C2-A4BB-44DA-920A-BA8D97018341}" type="presParOf" srcId="{3D7B846A-685D-4F54-AD8E-5D8CDCBE32B5}" destId="{960C95A4-0F53-4630-BC12-B3058096568C}" srcOrd="1" destOrd="0" presId="urn:microsoft.com/office/officeart/2005/8/layout/radial1"/>
    <dgm:cxn modelId="{80253F79-CD8D-45C3-9924-D0E3BC63AE80}" type="presParOf" srcId="{960C95A4-0F53-4630-BC12-B3058096568C}" destId="{0E8C5835-3AB0-4089-BEE8-2ACED522DC8F}" srcOrd="0" destOrd="0" presId="urn:microsoft.com/office/officeart/2005/8/layout/radial1"/>
    <dgm:cxn modelId="{3FD9FF3D-7157-4896-8EE5-7B6DC76B1221}" type="presParOf" srcId="{3D7B846A-685D-4F54-AD8E-5D8CDCBE32B5}" destId="{6AD45FD0-8D5E-44E8-801D-90AE473A37E4}" srcOrd="2" destOrd="0" presId="urn:microsoft.com/office/officeart/2005/8/layout/radial1"/>
    <dgm:cxn modelId="{1CB5B52B-ECFD-4946-A07D-62A930298323}" type="presParOf" srcId="{3D7B846A-685D-4F54-AD8E-5D8CDCBE32B5}" destId="{B70DEB68-6871-4D05-B0EF-2DD2D301C466}" srcOrd="3" destOrd="0" presId="urn:microsoft.com/office/officeart/2005/8/layout/radial1"/>
    <dgm:cxn modelId="{5BF193CC-19E6-44DD-8B73-5251F96460EC}" type="presParOf" srcId="{B70DEB68-6871-4D05-B0EF-2DD2D301C466}" destId="{4813B473-C346-4326-9C1D-562F9C882FCB}" srcOrd="0" destOrd="0" presId="urn:microsoft.com/office/officeart/2005/8/layout/radial1"/>
    <dgm:cxn modelId="{AAAACDA7-BC66-4287-8CF7-F042982DF65E}" type="presParOf" srcId="{3D7B846A-685D-4F54-AD8E-5D8CDCBE32B5}" destId="{49044E48-FF7F-49A0-860C-0AE74DE173B0}" srcOrd="4" destOrd="0" presId="urn:microsoft.com/office/officeart/2005/8/layout/radial1"/>
    <dgm:cxn modelId="{58B37857-B542-4316-B613-5A03FAF9F164}" type="presParOf" srcId="{3D7B846A-685D-4F54-AD8E-5D8CDCBE32B5}" destId="{67C39C9C-2CD0-4650-AC3C-8F025587575A}" srcOrd="5" destOrd="0" presId="urn:microsoft.com/office/officeart/2005/8/layout/radial1"/>
    <dgm:cxn modelId="{20CCA0B4-321B-4DB4-A509-F6AAB7CFFE38}" type="presParOf" srcId="{67C39C9C-2CD0-4650-AC3C-8F025587575A}" destId="{18B5D9B7-9C17-422E-BEF9-1E40A1CED8EE}" srcOrd="0" destOrd="0" presId="urn:microsoft.com/office/officeart/2005/8/layout/radial1"/>
    <dgm:cxn modelId="{26ED1A61-534F-4635-B7BD-AA197545BB22}" type="presParOf" srcId="{3D7B846A-685D-4F54-AD8E-5D8CDCBE32B5}" destId="{3B364969-D3CB-4E4A-AFEC-8D08D401F175}" srcOrd="6" destOrd="0" presId="urn:microsoft.com/office/officeart/2005/8/layout/radial1"/>
    <dgm:cxn modelId="{52C57ECE-88AF-469E-A6EE-D2A71A0B3E79}" type="presParOf" srcId="{3D7B846A-685D-4F54-AD8E-5D8CDCBE32B5}" destId="{E4451242-E774-449D-B626-79F678283106}" srcOrd="7" destOrd="0" presId="urn:microsoft.com/office/officeart/2005/8/layout/radial1"/>
    <dgm:cxn modelId="{28EA314D-641F-4B79-9AE4-69A2D17B7A91}" type="presParOf" srcId="{E4451242-E774-449D-B626-79F678283106}" destId="{EBAEDCD2-55AE-460E-B44C-30CA7826BBF8}" srcOrd="0" destOrd="0" presId="urn:microsoft.com/office/officeart/2005/8/layout/radial1"/>
    <dgm:cxn modelId="{D157B4F7-C302-4A4B-9672-DF2AC3214F32}" type="presParOf" srcId="{3D7B846A-685D-4F54-AD8E-5D8CDCBE32B5}" destId="{BD5AFF12-132D-4906-86EE-4890603E3E0D}" srcOrd="8" destOrd="0" presId="urn:microsoft.com/office/officeart/2005/8/layout/radial1"/>
    <dgm:cxn modelId="{8ACBFD77-4501-42D6-B1B4-4F70ABE24DB7}" type="presParOf" srcId="{3D7B846A-685D-4F54-AD8E-5D8CDCBE32B5}" destId="{C16EEF24-D0C3-4458-980A-755866035821}" srcOrd="9" destOrd="0" presId="urn:microsoft.com/office/officeart/2005/8/layout/radial1"/>
    <dgm:cxn modelId="{3FB1664F-4B36-4370-BC94-649E0B909013}" type="presParOf" srcId="{C16EEF24-D0C3-4458-980A-755866035821}" destId="{4BFD207A-948C-40E6-A258-0F895AD6EAF5}" srcOrd="0" destOrd="0" presId="urn:microsoft.com/office/officeart/2005/8/layout/radial1"/>
    <dgm:cxn modelId="{C8B93F49-51B8-4137-871D-11308BBB4C1F}" type="presParOf" srcId="{3D7B846A-685D-4F54-AD8E-5D8CDCBE32B5}" destId="{600581D3-93EA-4D24-B259-9A001542B8CA}" srcOrd="10" destOrd="0" presId="urn:microsoft.com/office/officeart/2005/8/layout/radial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3" y="1"/>
            <a:ext cx="3038386" cy="465119"/>
          </a:xfrm>
          <a:prstGeom prst="rect">
            <a:avLst/>
          </a:prstGeom>
        </p:spPr>
        <p:txBody>
          <a:bodyPr vert="horz" lIns="92190" tIns="46095" rIns="92190" bIns="46095" rtlCol="0"/>
          <a:lstStyle>
            <a:lvl1pPr algn="l">
              <a:defRPr sz="1200"/>
            </a:lvl1pPr>
          </a:lstStyle>
          <a:p>
            <a:endParaRPr lang="pt-PT"/>
          </a:p>
        </p:txBody>
      </p:sp>
      <p:sp>
        <p:nvSpPr>
          <p:cNvPr id="3" name="Marcador de Posição da Data 2"/>
          <p:cNvSpPr>
            <a:spLocks noGrp="1"/>
          </p:cNvSpPr>
          <p:nvPr>
            <p:ph type="dt" sz="quarter" idx="1"/>
          </p:nvPr>
        </p:nvSpPr>
        <p:spPr>
          <a:xfrm>
            <a:off x="3970379" y="1"/>
            <a:ext cx="3038386" cy="465119"/>
          </a:xfrm>
          <a:prstGeom prst="rect">
            <a:avLst/>
          </a:prstGeom>
        </p:spPr>
        <p:txBody>
          <a:bodyPr vert="horz" lIns="92190" tIns="46095" rIns="92190" bIns="46095" rtlCol="0"/>
          <a:lstStyle>
            <a:lvl1pPr algn="r">
              <a:defRPr sz="1200"/>
            </a:lvl1pPr>
          </a:lstStyle>
          <a:p>
            <a:fld id="{4C0E0A1E-4E3D-4F8A-875F-74662AC6FEBA}" type="datetimeFigureOut">
              <a:rPr lang="pt-PT" smtClean="0"/>
              <a:pPr/>
              <a:t>29-09-2015</a:t>
            </a:fld>
            <a:endParaRPr lang="pt-PT"/>
          </a:p>
        </p:txBody>
      </p:sp>
      <p:sp>
        <p:nvSpPr>
          <p:cNvPr id="4" name="Marcador de Posição do Rodapé 3"/>
          <p:cNvSpPr>
            <a:spLocks noGrp="1"/>
          </p:cNvSpPr>
          <p:nvPr>
            <p:ph type="ftr" sz="quarter" idx="2"/>
          </p:nvPr>
        </p:nvSpPr>
        <p:spPr>
          <a:xfrm>
            <a:off x="3" y="8829798"/>
            <a:ext cx="3038386" cy="465119"/>
          </a:xfrm>
          <a:prstGeom prst="rect">
            <a:avLst/>
          </a:prstGeom>
        </p:spPr>
        <p:txBody>
          <a:bodyPr vert="horz" lIns="92190" tIns="46095" rIns="92190" bIns="46095" rtlCol="0" anchor="b"/>
          <a:lstStyle>
            <a:lvl1pPr algn="l">
              <a:defRPr sz="1200"/>
            </a:lvl1pPr>
          </a:lstStyle>
          <a:p>
            <a:endParaRPr lang="pt-PT"/>
          </a:p>
        </p:txBody>
      </p:sp>
      <p:sp>
        <p:nvSpPr>
          <p:cNvPr id="5" name="Marcador de Posição do Número do Diapositivo 4"/>
          <p:cNvSpPr>
            <a:spLocks noGrp="1"/>
          </p:cNvSpPr>
          <p:nvPr>
            <p:ph type="sldNum" sz="quarter" idx="3"/>
          </p:nvPr>
        </p:nvSpPr>
        <p:spPr>
          <a:xfrm>
            <a:off x="3970379" y="8829798"/>
            <a:ext cx="3038386" cy="465119"/>
          </a:xfrm>
          <a:prstGeom prst="rect">
            <a:avLst/>
          </a:prstGeom>
        </p:spPr>
        <p:txBody>
          <a:bodyPr vert="horz" lIns="92190" tIns="46095" rIns="92190" bIns="46095" rtlCol="0" anchor="b"/>
          <a:lstStyle>
            <a:lvl1pPr algn="r">
              <a:defRPr sz="1200"/>
            </a:lvl1pPr>
          </a:lstStyle>
          <a:p>
            <a:fld id="{6DF8C0C7-06B9-4CA2-835E-BD10761BADCB}" type="slidenum">
              <a:rPr lang="pt-PT" smtClean="0"/>
              <a:pPr/>
              <a:t>‹nº›</a:t>
            </a:fld>
            <a:endParaRPr lang="pt-PT"/>
          </a:p>
        </p:txBody>
      </p:sp>
    </p:spTree>
    <p:extLst>
      <p:ext uri="{BB962C8B-B14F-4D97-AF65-F5344CB8AC3E}">
        <p14:creationId xmlns:p14="http://schemas.microsoft.com/office/powerpoint/2010/main" val="23149582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3" y="1"/>
            <a:ext cx="3037839" cy="464820"/>
          </a:xfrm>
          <a:prstGeom prst="rect">
            <a:avLst/>
          </a:prstGeom>
        </p:spPr>
        <p:txBody>
          <a:bodyPr vert="horz" lIns="92190" tIns="46095" rIns="92190" bIns="46095" rtlCol="0"/>
          <a:lstStyle>
            <a:lvl1pPr algn="l">
              <a:defRPr sz="1200"/>
            </a:lvl1pPr>
          </a:lstStyle>
          <a:p>
            <a:endParaRPr lang="pt-PT"/>
          </a:p>
        </p:txBody>
      </p:sp>
      <p:sp>
        <p:nvSpPr>
          <p:cNvPr id="3" name="Marcador de Posição da Data 2"/>
          <p:cNvSpPr>
            <a:spLocks noGrp="1"/>
          </p:cNvSpPr>
          <p:nvPr>
            <p:ph type="dt" idx="1"/>
          </p:nvPr>
        </p:nvSpPr>
        <p:spPr>
          <a:xfrm>
            <a:off x="3970941" y="1"/>
            <a:ext cx="3037839" cy="464820"/>
          </a:xfrm>
          <a:prstGeom prst="rect">
            <a:avLst/>
          </a:prstGeom>
        </p:spPr>
        <p:txBody>
          <a:bodyPr vert="horz" lIns="92190" tIns="46095" rIns="92190" bIns="46095" rtlCol="0"/>
          <a:lstStyle>
            <a:lvl1pPr algn="r">
              <a:defRPr sz="1200"/>
            </a:lvl1pPr>
          </a:lstStyle>
          <a:p>
            <a:fld id="{CB527901-73D9-47E3-AD1F-EFBDE4769B2D}" type="datetimeFigureOut">
              <a:rPr lang="pt-PT" smtClean="0"/>
              <a:pPr/>
              <a:t>29-09-2015</a:t>
            </a:fld>
            <a:endParaRPr lang="pt-PT"/>
          </a:p>
        </p:txBody>
      </p:sp>
      <p:sp>
        <p:nvSpPr>
          <p:cNvPr id="4" name="Marcador de Posição da Imagem do Diapositivo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2190" tIns="46095" rIns="92190" bIns="46095" rtlCol="0" anchor="ctr"/>
          <a:lstStyle/>
          <a:p>
            <a:endParaRPr lang="pt-PT"/>
          </a:p>
        </p:txBody>
      </p:sp>
      <p:sp>
        <p:nvSpPr>
          <p:cNvPr id="5" name="Marcador de Posição de Notas 4"/>
          <p:cNvSpPr>
            <a:spLocks noGrp="1"/>
          </p:cNvSpPr>
          <p:nvPr>
            <p:ph type="body" sz="quarter" idx="3"/>
          </p:nvPr>
        </p:nvSpPr>
        <p:spPr>
          <a:xfrm>
            <a:off x="701040" y="4415791"/>
            <a:ext cx="5608320" cy="4183380"/>
          </a:xfrm>
          <a:prstGeom prst="rect">
            <a:avLst/>
          </a:prstGeom>
        </p:spPr>
        <p:txBody>
          <a:bodyPr vert="horz" lIns="92190" tIns="46095" rIns="92190" bIns="46095" rtlCol="0"/>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6" name="Marcador de Posição do Rodapé 5"/>
          <p:cNvSpPr>
            <a:spLocks noGrp="1"/>
          </p:cNvSpPr>
          <p:nvPr>
            <p:ph type="ftr" sz="quarter" idx="4"/>
          </p:nvPr>
        </p:nvSpPr>
        <p:spPr>
          <a:xfrm>
            <a:off x="3" y="8829968"/>
            <a:ext cx="3037839" cy="464820"/>
          </a:xfrm>
          <a:prstGeom prst="rect">
            <a:avLst/>
          </a:prstGeom>
        </p:spPr>
        <p:txBody>
          <a:bodyPr vert="horz" lIns="92190" tIns="46095" rIns="92190" bIns="46095" rtlCol="0" anchor="b"/>
          <a:lstStyle>
            <a:lvl1pPr algn="l">
              <a:defRPr sz="1200"/>
            </a:lvl1pPr>
          </a:lstStyle>
          <a:p>
            <a:endParaRPr lang="pt-PT"/>
          </a:p>
        </p:txBody>
      </p:sp>
      <p:sp>
        <p:nvSpPr>
          <p:cNvPr id="7" name="Marcador de Posição do Número do Diapositivo 6"/>
          <p:cNvSpPr>
            <a:spLocks noGrp="1"/>
          </p:cNvSpPr>
          <p:nvPr>
            <p:ph type="sldNum" sz="quarter" idx="5"/>
          </p:nvPr>
        </p:nvSpPr>
        <p:spPr>
          <a:xfrm>
            <a:off x="3970941" y="8829968"/>
            <a:ext cx="3037839" cy="464820"/>
          </a:xfrm>
          <a:prstGeom prst="rect">
            <a:avLst/>
          </a:prstGeom>
        </p:spPr>
        <p:txBody>
          <a:bodyPr vert="horz" lIns="92190" tIns="46095" rIns="92190" bIns="46095" rtlCol="0" anchor="b"/>
          <a:lstStyle>
            <a:lvl1pPr algn="r">
              <a:defRPr sz="1200"/>
            </a:lvl1pPr>
          </a:lstStyle>
          <a:p>
            <a:fld id="{C7A6758A-A109-4CBF-97AD-92CA6AD38E34}" type="slidenum">
              <a:rPr lang="pt-PT" smtClean="0"/>
              <a:pPr/>
              <a:t>‹nº›</a:t>
            </a:fld>
            <a:endParaRPr lang="pt-PT"/>
          </a:p>
        </p:txBody>
      </p:sp>
    </p:spTree>
    <p:extLst>
      <p:ext uri="{BB962C8B-B14F-4D97-AF65-F5344CB8AC3E}">
        <p14:creationId xmlns:p14="http://schemas.microsoft.com/office/powerpoint/2010/main" val="42589419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My presentation is about the monitoring framework adopted in Portugal to follow the performance of the blue economy and also other indicators related with dynamics of the economic sectors included in blue economy and also social and environmental issues. Almost all decisions we made about indicators selection are interconnected, and is why we prefer to show the global picture.</a:t>
            </a:r>
            <a:endParaRPr lang="pt-PT" sz="1200" kern="1200" dirty="0">
              <a:solidFill>
                <a:schemeClr val="tx1"/>
              </a:solidFill>
              <a:effectLst/>
              <a:latin typeface="+mn-lt"/>
              <a:ea typeface="+mn-ea"/>
              <a:cs typeface="+mn-cs"/>
            </a:endParaRPr>
          </a:p>
        </p:txBody>
      </p:sp>
      <p:sp>
        <p:nvSpPr>
          <p:cNvPr id="4" name="Marcador de Posição do Número do Diapositivo 3"/>
          <p:cNvSpPr>
            <a:spLocks noGrp="1"/>
          </p:cNvSpPr>
          <p:nvPr>
            <p:ph type="sldNum" sz="quarter" idx="10"/>
          </p:nvPr>
        </p:nvSpPr>
        <p:spPr/>
        <p:txBody>
          <a:bodyPr/>
          <a:lstStyle/>
          <a:p>
            <a:fld id="{C7A6758A-A109-4CBF-97AD-92CA6AD38E34}" type="slidenum">
              <a:rPr lang="pt-PT" smtClean="0"/>
              <a:pPr/>
              <a:t>1</a:t>
            </a:fld>
            <a:endParaRPr lang="pt-PT"/>
          </a:p>
        </p:txBody>
      </p:sp>
    </p:spTree>
    <p:extLst>
      <p:ext uri="{BB962C8B-B14F-4D97-AF65-F5344CB8AC3E}">
        <p14:creationId xmlns:p14="http://schemas.microsoft.com/office/powerpoint/2010/main" val="22428538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To overcome the limitations of the Satellite Account for the Sea we are running the </a:t>
            </a:r>
            <a:r>
              <a:rPr lang="en-US" sz="1200" kern="1200" dirty="0" err="1" smtClean="0">
                <a:solidFill>
                  <a:schemeClr val="tx1"/>
                </a:solidFill>
                <a:effectLst/>
                <a:latin typeface="+mn-lt"/>
                <a:ea typeface="+mn-ea"/>
                <a:cs typeface="+mn-cs"/>
              </a:rPr>
              <a:t>SEAmind</a:t>
            </a:r>
            <a:r>
              <a:rPr lang="en-US" sz="1200" kern="1200" dirty="0" smtClean="0">
                <a:solidFill>
                  <a:schemeClr val="tx1"/>
                </a:solidFill>
                <a:effectLst/>
                <a:latin typeface="+mn-lt"/>
                <a:ea typeface="+mn-ea"/>
                <a:cs typeface="+mn-cs"/>
              </a:rPr>
              <a:t> project</a:t>
            </a:r>
            <a:endParaRPr lang="pt-PT"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SEAMind</a:t>
            </a:r>
            <a:r>
              <a:rPr lang="en-US" sz="1200" kern="1200" dirty="0" smtClean="0">
                <a:solidFill>
                  <a:schemeClr val="tx1"/>
                </a:solidFill>
                <a:effectLst/>
                <a:latin typeface="+mn-lt"/>
                <a:ea typeface="+mn-ea"/>
                <a:cs typeface="+mn-cs"/>
              </a:rPr>
              <a:t> is the project that implements the National Ocean Strategy monitoring considering the economic, social and environmental pillars.</a:t>
            </a:r>
            <a:endParaRPr lang="pt-P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As I already anticipated the main objective is to implement a restricted number of relevant indicators to check the NOS 2013-2020 results, considering a sustainable development perspective.</a:t>
            </a:r>
            <a:endParaRPr lang="pt-PT"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pt-PT" sz="1200" kern="1200" dirty="0">
              <a:solidFill>
                <a:schemeClr val="tx1"/>
              </a:solidFill>
              <a:effectLst/>
              <a:latin typeface="+mn-lt"/>
              <a:ea typeface="+mn-ea"/>
              <a:cs typeface="+mn-cs"/>
            </a:endParaRPr>
          </a:p>
        </p:txBody>
      </p:sp>
      <p:sp>
        <p:nvSpPr>
          <p:cNvPr id="4" name="Marcador de Posição do Número do Diapositivo 3"/>
          <p:cNvSpPr>
            <a:spLocks noGrp="1"/>
          </p:cNvSpPr>
          <p:nvPr>
            <p:ph type="sldNum" sz="quarter" idx="10"/>
          </p:nvPr>
        </p:nvSpPr>
        <p:spPr/>
        <p:txBody>
          <a:bodyPr/>
          <a:lstStyle/>
          <a:p>
            <a:fld id="{C7A6758A-A109-4CBF-97AD-92CA6AD38E34}" type="slidenum">
              <a:rPr lang="pt-PT" smtClean="0"/>
              <a:pPr/>
              <a:t>10</a:t>
            </a:fld>
            <a:endParaRPr lang="pt-PT"/>
          </a:p>
        </p:txBody>
      </p:sp>
    </p:spTree>
    <p:extLst>
      <p:ext uri="{BB962C8B-B14F-4D97-AF65-F5344CB8AC3E}">
        <p14:creationId xmlns:p14="http://schemas.microsoft.com/office/powerpoint/2010/main" val="28186092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It is of main concern in </a:t>
            </a:r>
            <a:r>
              <a:rPr lang="en-US" sz="1200" kern="1200" dirty="0" err="1" smtClean="0">
                <a:solidFill>
                  <a:schemeClr val="tx1"/>
                </a:solidFill>
                <a:effectLst/>
                <a:latin typeface="+mn-lt"/>
                <a:ea typeface="+mn-ea"/>
                <a:cs typeface="+mn-cs"/>
              </a:rPr>
              <a:t>SEAMind</a:t>
            </a:r>
            <a:r>
              <a:rPr lang="en-US" sz="1200" kern="1200" dirty="0" smtClean="0">
                <a:solidFill>
                  <a:schemeClr val="tx1"/>
                </a:solidFill>
                <a:effectLst/>
                <a:latin typeface="+mn-lt"/>
                <a:ea typeface="+mn-ea"/>
                <a:cs typeface="+mn-cs"/>
              </a:rPr>
              <a:t> project to guarantee horizontal integration, in other words, to guarantee indicators that permit to compare different sectors of ocean economy, and vertical integration, that is the same to say we can compare indicators between different geographic disaggregation. </a:t>
            </a:r>
            <a:endParaRPr lang="pt-P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consider also the necessary international articulation that is very important for example in the context of Integrated Maritime Policy.</a:t>
            </a:r>
            <a:endParaRPr lang="pt-PT" sz="1200" kern="1200" dirty="0">
              <a:solidFill>
                <a:schemeClr val="tx1"/>
              </a:solidFill>
              <a:effectLst/>
              <a:latin typeface="+mn-lt"/>
              <a:ea typeface="+mn-ea"/>
              <a:cs typeface="+mn-cs"/>
            </a:endParaRPr>
          </a:p>
        </p:txBody>
      </p:sp>
      <p:sp>
        <p:nvSpPr>
          <p:cNvPr id="4" name="Marcador de Posição do Número do Diapositivo 3"/>
          <p:cNvSpPr>
            <a:spLocks noGrp="1"/>
          </p:cNvSpPr>
          <p:nvPr>
            <p:ph type="sldNum" sz="quarter" idx="10"/>
          </p:nvPr>
        </p:nvSpPr>
        <p:spPr/>
        <p:txBody>
          <a:bodyPr/>
          <a:lstStyle/>
          <a:p>
            <a:fld id="{C7A6758A-A109-4CBF-97AD-92CA6AD38E34}" type="slidenum">
              <a:rPr lang="pt-PT" smtClean="0"/>
              <a:pPr/>
              <a:t>11</a:t>
            </a:fld>
            <a:endParaRPr lang="pt-PT"/>
          </a:p>
        </p:txBody>
      </p:sp>
    </p:spTree>
    <p:extLst>
      <p:ext uri="{BB962C8B-B14F-4D97-AF65-F5344CB8AC3E}">
        <p14:creationId xmlns:p14="http://schemas.microsoft.com/office/powerpoint/2010/main" val="12854248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One of the first points we need to think about is the geographic implementation of the different instruments. As you can see MSFD, maritime spatial planning and National Ocean Strategy have coincident areas of implementation despite National Ocean Strategy consider also the ocean economy chain value. </a:t>
            </a:r>
            <a:endParaRPr lang="pt-PT" sz="1200" kern="1200" dirty="0">
              <a:solidFill>
                <a:schemeClr val="tx1"/>
              </a:solidFill>
              <a:effectLst/>
              <a:latin typeface="+mn-lt"/>
              <a:ea typeface="+mn-ea"/>
              <a:cs typeface="+mn-cs"/>
            </a:endParaRPr>
          </a:p>
        </p:txBody>
      </p:sp>
      <p:sp>
        <p:nvSpPr>
          <p:cNvPr id="4" name="Marcador de Posição do Número do Diapositivo 3"/>
          <p:cNvSpPr>
            <a:spLocks noGrp="1"/>
          </p:cNvSpPr>
          <p:nvPr>
            <p:ph type="sldNum" sz="quarter" idx="10"/>
          </p:nvPr>
        </p:nvSpPr>
        <p:spPr/>
        <p:txBody>
          <a:bodyPr/>
          <a:lstStyle/>
          <a:p>
            <a:fld id="{C7A6758A-A109-4CBF-97AD-92CA6AD38E34}" type="slidenum">
              <a:rPr lang="pt-PT" smtClean="0"/>
              <a:pPr/>
              <a:t>12</a:t>
            </a:fld>
            <a:endParaRPr lang="pt-PT"/>
          </a:p>
        </p:txBody>
      </p:sp>
    </p:spTree>
    <p:extLst>
      <p:ext uri="{BB962C8B-B14F-4D97-AF65-F5344CB8AC3E}">
        <p14:creationId xmlns:p14="http://schemas.microsoft.com/office/powerpoint/2010/main" val="1935964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And also it is very important to align the calendar of monitoring reports.</a:t>
            </a:r>
            <a:endParaRPr lang="pt-P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To support NOS we have to produce an annual report. We are already producing an annual assessment that includes the Action Plan monitoring and also some indicators related to ocean economy. </a:t>
            </a:r>
            <a:endParaRPr lang="pt-P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To Marine Strategic Framework Directive we are preparing the second cycle.</a:t>
            </a:r>
            <a:endParaRPr lang="pt-P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Marine Spatial Planning have to be submitted to regular assessment and each 3 years the Government should present a report in the National Assembly.</a:t>
            </a:r>
            <a:endParaRPr lang="pt-P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Also very important for us it is the cooperation within the monitoring process of Atlantic Action Plan and also to align with the UN Sustainable Development Goals approved this month. </a:t>
            </a:r>
            <a:endParaRPr lang="pt-PT" sz="1200" kern="1200" dirty="0" smtClean="0">
              <a:solidFill>
                <a:schemeClr val="tx1"/>
              </a:solidFill>
              <a:effectLst/>
              <a:latin typeface="+mn-lt"/>
              <a:ea typeface="+mn-ea"/>
              <a:cs typeface="+mn-cs"/>
            </a:endParaRPr>
          </a:p>
          <a:p>
            <a:endParaRPr lang="pt-PT" dirty="0"/>
          </a:p>
        </p:txBody>
      </p:sp>
      <p:sp>
        <p:nvSpPr>
          <p:cNvPr id="4" name="Marcador de Posição do Número do Diapositivo 3"/>
          <p:cNvSpPr>
            <a:spLocks noGrp="1"/>
          </p:cNvSpPr>
          <p:nvPr>
            <p:ph type="sldNum" sz="quarter" idx="10"/>
          </p:nvPr>
        </p:nvSpPr>
        <p:spPr/>
        <p:txBody>
          <a:bodyPr/>
          <a:lstStyle/>
          <a:p>
            <a:fld id="{C7A6758A-A109-4CBF-97AD-92CA6AD38E34}" type="slidenum">
              <a:rPr lang="pt-PT" smtClean="0"/>
              <a:pPr/>
              <a:t>13</a:t>
            </a:fld>
            <a:endParaRPr lang="pt-PT"/>
          </a:p>
        </p:txBody>
      </p:sp>
    </p:spTree>
    <p:extLst>
      <p:ext uri="{BB962C8B-B14F-4D97-AF65-F5344CB8AC3E}">
        <p14:creationId xmlns:p14="http://schemas.microsoft.com/office/powerpoint/2010/main" val="11608126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What I would like to point out in this meeting about the cycle project is that we rely on sustainable and reliable existing sources of data. We are very rigorous with metadata.</a:t>
            </a:r>
            <a:endParaRPr lang="pt-P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And we are very careful about the sectorial needs and perspectives. What are the perspective of the public institution responsible for each sectorial policy? And what about the maritime clusters? </a:t>
            </a:r>
            <a:endParaRPr lang="pt-P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And for some dimension if we have already a national or international compromise we will se the some indicator as the sectorial institution.</a:t>
            </a:r>
            <a:endParaRPr lang="pt-PT" sz="1200" kern="1200" dirty="0" smtClean="0">
              <a:solidFill>
                <a:schemeClr val="tx1"/>
              </a:solidFill>
              <a:effectLst/>
              <a:latin typeface="+mn-lt"/>
              <a:ea typeface="+mn-ea"/>
              <a:cs typeface="+mn-cs"/>
            </a:endParaRPr>
          </a:p>
          <a:p>
            <a:endParaRPr lang="pt-PT" dirty="0"/>
          </a:p>
        </p:txBody>
      </p:sp>
      <p:sp>
        <p:nvSpPr>
          <p:cNvPr id="4" name="Marcador de Posição do Número do Diapositivo 3"/>
          <p:cNvSpPr>
            <a:spLocks noGrp="1"/>
          </p:cNvSpPr>
          <p:nvPr>
            <p:ph type="sldNum" sz="quarter" idx="10"/>
          </p:nvPr>
        </p:nvSpPr>
        <p:spPr/>
        <p:txBody>
          <a:bodyPr/>
          <a:lstStyle/>
          <a:p>
            <a:fld id="{C7A6758A-A109-4CBF-97AD-92CA6AD38E34}" type="slidenum">
              <a:rPr lang="pt-PT" smtClean="0"/>
              <a:pPr/>
              <a:t>14</a:t>
            </a:fld>
            <a:endParaRPr lang="pt-PT"/>
          </a:p>
        </p:txBody>
      </p:sp>
    </p:spTree>
    <p:extLst>
      <p:ext uri="{BB962C8B-B14F-4D97-AF65-F5344CB8AC3E}">
        <p14:creationId xmlns:p14="http://schemas.microsoft.com/office/powerpoint/2010/main" val="3307877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We foresee to obtain at the end of the project a dash board with two elements:</a:t>
            </a:r>
            <a:endParaRPr lang="pt-P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a:t>
            </a:r>
            <a:r>
              <a:rPr lang="en-US" sz="1200" b="1" kern="1200" dirty="0" smtClean="0">
                <a:solidFill>
                  <a:schemeClr val="tx1"/>
                </a:solidFill>
                <a:effectLst/>
                <a:latin typeface="+mn-lt"/>
                <a:ea typeface="+mn-ea"/>
                <a:cs typeface="+mn-cs"/>
              </a:rPr>
              <a:t>Radar </a:t>
            </a:r>
            <a:r>
              <a:rPr lang="en-US" sz="1200" kern="1200" dirty="0" smtClean="0">
                <a:solidFill>
                  <a:schemeClr val="tx1"/>
                </a:solidFill>
                <a:effectLst/>
                <a:latin typeface="+mn-lt"/>
                <a:ea typeface="+mn-ea"/>
                <a:cs typeface="+mn-cs"/>
              </a:rPr>
              <a:t>will include long term indicators, related with strategic objectives,</a:t>
            </a:r>
            <a:endParaRPr lang="pt-P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and </a:t>
            </a:r>
            <a:endParaRPr lang="pt-P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a:t>
            </a:r>
            <a:r>
              <a:rPr lang="en-US" sz="1200" b="1" kern="1200" dirty="0" smtClean="0">
                <a:solidFill>
                  <a:schemeClr val="tx1"/>
                </a:solidFill>
                <a:effectLst/>
                <a:latin typeface="+mn-lt"/>
                <a:ea typeface="+mn-ea"/>
                <a:cs typeface="+mn-cs"/>
              </a:rPr>
              <a:t>Control Panel</a:t>
            </a:r>
            <a:r>
              <a:rPr lang="en-US" sz="1200" kern="1200" dirty="0" smtClean="0">
                <a:solidFill>
                  <a:schemeClr val="tx1"/>
                </a:solidFill>
                <a:effectLst/>
                <a:latin typeface="+mn-lt"/>
                <a:ea typeface="+mn-ea"/>
                <a:cs typeface="+mn-cs"/>
              </a:rPr>
              <a:t>, with medium term indicators, </a:t>
            </a:r>
            <a:r>
              <a:rPr lang="en-US" sz="1200" kern="1200" dirty="0" err="1" smtClean="0">
                <a:solidFill>
                  <a:schemeClr val="tx1"/>
                </a:solidFill>
                <a:effectLst/>
                <a:latin typeface="+mn-lt"/>
                <a:ea typeface="+mn-ea"/>
                <a:cs typeface="+mn-cs"/>
              </a:rPr>
              <a:t>splitted</a:t>
            </a:r>
            <a:r>
              <a:rPr lang="en-US" sz="1200" kern="1200" dirty="0" smtClean="0">
                <a:solidFill>
                  <a:schemeClr val="tx1"/>
                </a:solidFill>
                <a:effectLst/>
                <a:latin typeface="+mn-lt"/>
                <a:ea typeface="+mn-ea"/>
                <a:cs typeface="+mn-cs"/>
              </a:rPr>
              <a:t> by sectors or aggregations for specific areas, like maritime spatial planning.</a:t>
            </a:r>
            <a:endParaRPr lang="pt-PT" sz="1200" kern="1200" dirty="0" smtClean="0">
              <a:solidFill>
                <a:schemeClr val="tx1"/>
              </a:solidFill>
              <a:effectLst/>
              <a:latin typeface="+mn-lt"/>
              <a:ea typeface="+mn-ea"/>
              <a:cs typeface="+mn-cs"/>
            </a:endParaRPr>
          </a:p>
          <a:p>
            <a:endParaRPr lang="pt-PT" sz="1200" kern="1200" dirty="0">
              <a:solidFill>
                <a:schemeClr val="tx1"/>
              </a:solidFill>
              <a:effectLst/>
              <a:latin typeface="+mn-lt"/>
              <a:ea typeface="+mn-ea"/>
              <a:cs typeface="+mn-cs"/>
            </a:endParaRPr>
          </a:p>
        </p:txBody>
      </p:sp>
      <p:sp>
        <p:nvSpPr>
          <p:cNvPr id="4" name="Marcador de Posição do Número do Diapositivo 3"/>
          <p:cNvSpPr>
            <a:spLocks noGrp="1"/>
          </p:cNvSpPr>
          <p:nvPr>
            <p:ph type="sldNum" sz="quarter" idx="10"/>
          </p:nvPr>
        </p:nvSpPr>
        <p:spPr/>
        <p:txBody>
          <a:bodyPr/>
          <a:lstStyle/>
          <a:p>
            <a:fld id="{C7A6758A-A109-4CBF-97AD-92CA6AD38E34}" type="slidenum">
              <a:rPr lang="pt-PT" smtClean="0"/>
              <a:pPr/>
              <a:t>15</a:t>
            </a:fld>
            <a:endParaRPr lang="pt-PT"/>
          </a:p>
        </p:txBody>
      </p:sp>
    </p:spTree>
    <p:extLst>
      <p:ext uri="{BB962C8B-B14F-4D97-AF65-F5344CB8AC3E}">
        <p14:creationId xmlns:p14="http://schemas.microsoft.com/office/powerpoint/2010/main" val="10838256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As I said before </a:t>
            </a:r>
            <a:r>
              <a:rPr lang="en-US" sz="1200" kern="1200" dirty="0" err="1" smtClean="0">
                <a:solidFill>
                  <a:schemeClr val="tx1"/>
                </a:solidFill>
                <a:effectLst/>
                <a:latin typeface="+mn-lt"/>
                <a:ea typeface="+mn-ea"/>
                <a:cs typeface="+mn-cs"/>
              </a:rPr>
              <a:t>SEAMind</a:t>
            </a:r>
            <a:r>
              <a:rPr lang="en-US" sz="1200" kern="1200" dirty="0" smtClean="0">
                <a:solidFill>
                  <a:schemeClr val="tx1"/>
                </a:solidFill>
                <a:effectLst/>
                <a:latin typeface="+mn-lt"/>
                <a:ea typeface="+mn-ea"/>
                <a:cs typeface="+mn-cs"/>
              </a:rPr>
              <a:t> contain a battery of medium term economic indicators, mainly coming from Structural Business Statistics. For those economic sectors that are fully maritime sectors and correspond to a </a:t>
            </a:r>
            <a:r>
              <a:rPr lang="en-US" sz="1200" kern="1200" dirty="0" err="1" smtClean="0">
                <a:solidFill>
                  <a:schemeClr val="tx1"/>
                </a:solidFill>
                <a:effectLst/>
                <a:latin typeface="+mn-lt"/>
                <a:ea typeface="+mn-ea"/>
                <a:cs typeface="+mn-cs"/>
              </a:rPr>
              <a:t>Nace</a:t>
            </a:r>
            <a:r>
              <a:rPr lang="en-US" sz="1200" kern="1200" dirty="0" smtClean="0">
                <a:solidFill>
                  <a:schemeClr val="tx1"/>
                </a:solidFill>
                <a:effectLst/>
                <a:latin typeface="+mn-lt"/>
                <a:ea typeface="+mn-ea"/>
                <a:cs typeface="+mn-cs"/>
              </a:rPr>
              <a:t> Code we are considering has common indicators Turnover, GVA and Labor. </a:t>
            </a:r>
            <a:endParaRPr lang="pt-P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For the rest of the maritime sectors we use sectorial specific indicators and best examples, when there is no other way to have a better characterization.</a:t>
            </a:r>
            <a:endParaRPr lang="pt-P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what concerns the medium term economic analysis included in </a:t>
            </a:r>
            <a:r>
              <a:rPr lang="en-US" sz="1200" kern="1200" dirty="0" err="1" smtClean="0">
                <a:solidFill>
                  <a:schemeClr val="tx1"/>
                </a:solidFill>
                <a:effectLst/>
                <a:latin typeface="+mn-lt"/>
                <a:ea typeface="+mn-ea"/>
                <a:cs typeface="+mn-cs"/>
              </a:rPr>
              <a:t>SEAMind</a:t>
            </a:r>
            <a:r>
              <a:rPr lang="en-US" sz="1200" kern="1200" dirty="0" smtClean="0">
                <a:solidFill>
                  <a:schemeClr val="tx1"/>
                </a:solidFill>
                <a:effectLst/>
                <a:latin typeface="+mn-lt"/>
                <a:ea typeface="+mn-ea"/>
                <a:cs typeface="+mn-cs"/>
              </a:rPr>
              <a:t> it complements the NA analysis.</a:t>
            </a:r>
            <a:endParaRPr lang="pt-PT" sz="1200" kern="1200" dirty="0">
              <a:solidFill>
                <a:schemeClr val="tx1"/>
              </a:solidFill>
              <a:effectLst/>
              <a:latin typeface="+mn-lt"/>
              <a:ea typeface="+mn-ea"/>
              <a:cs typeface="+mn-cs"/>
            </a:endParaRPr>
          </a:p>
        </p:txBody>
      </p:sp>
      <p:sp>
        <p:nvSpPr>
          <p:cNvPr id="4" name="Marcador de Posição do Número do Diapositivo 3"/>
          <p:cNvSpPr>
            <a:spLocks noGrp="1"/>
          </p:cNvSpPr>
          <p:nvPr>
            <p:ph type="sldNum" sz="quarter" idx="10"/>
          </p:nvPr>
        </p:nvSpPr>
        <p:spPr/>
        <p:txBody>
          <a:bodyPr/>
          <a:lstStyle/>
          <a:p>
            <a:fld id="{C7A6758A-A109-4CBF-97AD-92CA6AD38E34}" type="slidenum">
              <a:rPr lang="pt-PT" smtClean="0"/>
              <a:pPr/>
              <a:t>16</a:t>
            </a:fld>
            <a:endParaRPr lang="pt-PT"/>
          </a:p>
        </p:txBody>
      </p:sp>
    </p:spTree>
    <p:extLst>
      <p:ext uri="{BB962C8B-B14F-4D97-AF65-F5344CB8AC3E}">
        <p14:creationId xmlns:p14="http://schemas.microsoft.com/office/powerpoint/2010/main" val="35500503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As just an example in this picture you can compare for fishing plus aquaculture the results if we use National accounts or Structural Business Statistics. </a:t>
            </a:r>
            <a:endParaRPr lang="pt-P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Both sources present the same trend but indicators from business statistics is always lower. But we can use trends and also make projections using final results of National Accounts.</a:t>
            </a:r>
            <a:endParaRPr lang="pt-P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this example GVA from Structural Business Statistics is a proxy of GVA in National Accounts and Turnover from Structural Business Statistics is a proxy of Production in National Accounts.</a:t>
            </a:r>
            <a:endParaRPr lang="pt-P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Attention because for Labor things could be different because the dynamics of labor in number of people could be different from the one in terms of FTE.</a:t>
            </a:r>
            <a:endParaRPr lang="pt-PT" sz="1200" kern="1200" dirty="0" smtClean="0">
              <a:solidFill>
                <a:schemeClr val="tx1"/>
              </a:solidFill>
              <a:effectLst/>
              <a:latin typeface="+mn-lt"/>
              <a:ea typeface="+mn-ea"/>
              <a:cs typeface="+mn-cs"/>
            </a:endParaRPr>
          </a:p>
          <a:p>
            <a:endParaRPr lang="pt-PT" sz="1200" kern="1200" dirty="0">
              <a:solidFill>
                <a:schemeClr val="tx1"/>
              </a:solidFill>
              <a:effectLst/>
              <a:latin typeface="+mn-lt"/>
              <a:ea typeface="+mn-ea"/>
              <a:cs typeface="+mn-cs"/>
            </a:endParaRPr>
          </a:p>
        </p:txBody>
      </p:sp>
      <p:sp>
        <p:nvSpPr>
          <p:cNvPr id="4" name="Marcador de Posição do Número do Diapositivo 3"/>
          <p:cNvSpPr>
            <a:spLocks noGrp="1"/>
          </p:cNvSpPr>
          <p:nvPr>
            <p:ph type="sldNum" sz="quarter" idx="10"/>
          </p:nvPr>
        </p:nvSpPr>
        <p:spPr/>
        <p:txBody>
          <a:bodyPr/>
          <a:lstStyle/>
          <a:p>
            <a:fld id="{C7A6758A-A109-4CBF-97AD-92CA6AD38E34}" type="slidenum">
              <a:rPr lang="pt-PT" smtClean="0"/>
              <a:pPr/>
              <a:t>17</a:t>
            </a:fld>
            <a:endParaRPr lang="pt-PT"/>
          </a:p>
        </p:txBody>
      </p:sp>
    </p:spTree>
    <p:extLst>
      <p:ext uri="{BB962C8B-B14F-4D97-AF65-F5344CB8AC3E}">
        <p14:creationId xmlns:p14="http://schemas.microsoft.com/office/powerpoint/2010/main" val="15441094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Here you have an example of an important sector that are a fully maritime sector but It does not correspond to any NACE code. This is an example of sectorial specific indicator as a proxy of the positive or negative dynamics of the all port community.</a:t>
            </a:r>
            <a:endParaRPr lang="pt-PT" sz="1200" kern="1200" dirty="0">
              <a:solidFill>
                <a:schemeClr val="tx1"/>
              </a:solidFill>
              <a:effectLst/>
              <a:latin typeface="+mn-lt"/>
              <a:ea typeface="+mn-ea"/>
              <a:cs typeface="+mn-cs"/>
            </a:endParaRPr>
          </a:p>
        </p:txBody>
      </p:sp>
      <p:sp>
        <p:nvSpPr>
          <p:cNvPr id="4" name="Marcador de Posição do Número do Diapositivo 3"/>
          <p:cNvSpPr>
            <a:spLocks noGrp="1"/>
          </p:cNvSpPr>
          <p:nvPr>
            <p:ph type="sldNum" sz="quarter" idx="10"/>
          </p:nvPr>
        </p:nvSpPr>
        <p:spPr/>
        <p:txBody>
          <a:bodyPr/>
          <a:lstStyle/>
          <a:p>
            <a:fld id="{C7A6758A-A109-4CBF-97AD-92CA6AD38E34}" type="slidenum">
              <a:rPr lang="pt-PT" smtClean="0"/>
              <a:pPr/>
              <a:t>18</a:t>
            </a:fld>
            <a:endParaRPr lang="pt-PT"/>
          </a:p>
        </p:txBody>
      </p:sp>
    </p:spTree>
    <p:extLst>
      <p:ext uri="{BB962C8B-B14F-4D97-AF65-F5344CB8AC3E}">
        <p14:creationId xmlns:p14="http://schemas.microsoft.com/office/powerpoint/2010/main" val="6168974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Within the Radar we expect to include indicators for long term and structural analysis. </a:t>
            </a:r>
            <a:endParaRPr lang="pt-P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And also indicators for integrated analysis that means analysis that cross all sectors, or at least the most important ones, in what respect societal challenges.</a:t>
            </a:r>
            <a:endParaRPr lang="pt-PT" sz="1200" kern="1200" dirty="0">
              <a:solidFill>
                <a:schemeClr val="tx1"/>
              </a:solidFill>
              <a:effectLst/>
              <a:latin typeface="+mn-lt"/>
              <a:ea typeface="+mn-ea"/>
              <a:cs typeface="+mn-cs"/>
            </a:endParaRPr>
          </a:p>
        </p:txBody>
      </p:sp>
      <p:sp>
        <p:nvSpPr>
          <p:cNvPr id="4" name="Marcador de Posição do Número do Diapositivo 3"/>
          <p:cNvSpPr>
            <a:spLocks noGrp="1"/>
          </p:cNvSpPr>
          <p:nvPr>
            <p:ph type="sldNum" sz="quarter" idx="10"/>
          </p:nvPr>
        </p:nvSpPr>
        <p:spPr/>
        <p:txBody>
          <a:bodyPr/>
          <a:lstStyle/>
          <a:p>
            <a:fld id="{C7A6758A-A109-4CBF-97AD-92CA6AD38E34}" type="slidenum">
              <a:rPr lang="pt-PT" smtClean="0"/>
              <a:pPr/>
              <a:t>19</a:t>
            </a:fld>
            <a:endParaRPr lang="pt-PT"/>
          </a:p>
        </p:txBody>
      </p:sp>
    </p:spTree>
    <p:extLst>
      <p:ext uri="{BB962C8B-B14F-4D97-AF65-F5344CB8AC3E}">
        <p14:creationId xmlns:p14="http://schemas.microsoft.com/office/powerpoint/2010/main" val="527022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The Portuguese monitoring framework is much rooted in the development model proposed by the National Ocean Strategy .</a:t>
            </a:r>
            <a:endParaRPr lang="pt-P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But it is important to bearing in mind that this is a </a:t>
            </a:r>
            <a:r>
              <a:rPr lang="en-US" sz="1200" b="1" kern="1200" dirty="0" smtClean="0">
                <a:solidFill>
                  <a:schemeClr val="tx1"/>
                </a:solidFill>
                <a:effectLst/>
                <a:latin typeface="+mn-lt"/>
                <a:ea typeface="+mn-ea"/>
                <a:cs typeface="+mn-cs"/>
              </a:rPr>
              <a:t>sustainable development model </a:t>
            </a:r>
            <a:r>
              <a:rPr lang="en-US" sz="1200" kern="1200" dirty="0" smtClean="0">
                <a:solidFill>
                  <a:schemeClr val="tx1"/>
                </a:solidFill>
                <a:effectLst/>
                <a:latin typeface="+mn-lt"/>
                <a:ea typeface="+mn-ea"/>
                <a:cs typeface="+mn-cs"/>
              </a:rPr>
              <a:t>aligned with the </a:t>
            </a:r>
            <a:r>
              <a:rPr lang="en-US" sz="1200" b="1" kern="1200" dirty="0" smtClean="0">
                <a:solidFill>
                  <a:schemeClr val="tx1"/>
                </a:solidFill>
                <a:effectLst/>
                <a:latin typeface="+mn-lt"/>
                <a:ea typeface="+mn-ea"/>
                <a:cs typeface="+mn-cs"/>
              </a:rPr>
              <a:t>blue growth model of the Integrated Maritime Policy </a:t>
            </a:r>
            <a:r>
              <a:rPr lang="en-US" sz="1200" kern="1200" dirty="0" smtClean="0">
                <a:solidFill>
                  <a:schemeClr val="tx1"/>
                </a:solidFill>
                <a:effectLst/>
                <a:latin typeface="+mn-lt"/>
                <a:ea typeface="+mn-ea"/>
                <a:cs typeface="+mn-cs"/>
              </a:rPr>
              <a:t>and also with the </a:t>
            </a:r>
            <a:r>
              <a:rPr lang="en-US" sz="1200" b="1" kern="1200" dirty="0" smtClean="0">
                <a:solidFill>
                  <a:schemeClr val="tx1"/>
                </a:solidFill>
                <a:effectLst/>
                <a:latin typeface="+mn-lt"/>
                <a:ea typeface="+mn-ea"/>
                <a:cs typeface="+mn-cs"/>
              </a:rPr>
              <a:t>green growth model as signed in UN Conference Rio plus 20</a:t>
            </a:r>
            <a:r>
              <a:rPr lang="en-US" sz="1200" kern="1200" dirty="0" smtClean="0">
                <a:solidFill>
                  <a:schemeClr val="tx1"/>
                </a:solidFill>
                <a:effectLst/>
                <a:latin typeface="+mn-lt"/>
                <a:ea typeface="+mn-ea"/>
                <a:cs typeface="+mn-cs"/>
              </a:rPr>
              <a:t>. </a:t>
            </a:r>
            <a:endParaRPr lang="pt-PT" sz="1200" kern="1200" dirty="0" smtClean="0">
              <a:solidFill>
                <a:schemeClr val="tx1"/>
              </a:solidFill>
              <a:effectLst/>
              <a:latin typeface="+mn-lt"/>
              <a:ea typeface="+mn-ea"/>
              <a:cs typeface="+mn-cs"/>
            </a:endParaRPr>
          </a:p>
          <a:p>
            <a:endParaRPr lang="pt-PT" sz="1200" kern="1200" dirty="0">
              <a:solidFill>
                <a:schemeClr val="tx1"/>
              </a:solidFill>
              <a:effectLst/>
              <a:latin typeface="+mn-lt"/>
              <a:ea typeface="+mn-ea"/>
              <a:cs typeface="+mn-cs"/>
            </a:endParaRPr>
          </a:p>
        </p:txBody>
      </p:sp>
      <p:sp>
        <p:nvSpPr>
          <p:cNvPr id="4" name="Marcador de Posição do Número do Diapositivo 3"/>
          <p:cNvSpPr>
            <a:spLocks noGrp="1"/>
          </p:cNvSpPr>
          <p:nvPr>
            <p:ph type="sldNum" sz="quarter" idx="10"/>
          </p:nvPr>
        </p:nvSpPr>
        <p:spPr/>
        <p:txBody>
          <a:bodyPr/>
          <a:lstStyle/>
          <a:p>
            <a:fld id="{C7A6758A-A109-4CBF-97AD-92CA6AD38E34}" type="slidenum">
              <a:rPr lang="pt-PT" smtClean="0"/>
              <a:pPr/>
              <a:t>2</a:t>
            </a:fld>
            <a:endParaRPr lang="pt-PT"/>
          </a:p>
        </p:txBody>
      </p:sp>
    </p:spTree>
    <p:extLst>
      <p:ext uri="{BB962C8B-B14F-4D97-AF65-F5344CB8AC3E}">
        <p14:creationId xmlns:p14="http://schemas.microsoft.com/office/powerpoint/2010/main" val="13681547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And for finalizing the projects presentation I just inform that we have already in law an instrument “ITI for mar” that includes a mechanism to monitor and appraisal the ESIF in what respect the sea projects. This mechanism will benefit from </a:t>
            </a:r>
            <a:r>
              <a:rPr lang="en-US" sz="1200" kern="1200" dirty="0" err="1" smtClean="0">
                <a:solidFill>
                  <a:schemeClr val="tx1"/>
                </a:solidFill>
                <a:effectLst/>
                <a:latin typeface="+mn-lt"/>
                <a:ea typeface="+mn-ea"/>
                <a:cs typeface="+mn-cs"/>
              </a:rPr>
              <a:t>SEAMind</a:t>
            </a:r>
            <a:r>
              <a:rPr lang="en-US" sz="1200" kern="1200" dirty="0" smtClean="0">
                <a:solidFill>
                  <a:schemeClr val="tx1"/>
                </a:solidFill>
                <a:effectLst/>
                <a:latin typeface="+mn-lt"/>
                <a:ea typeface="+mn-ea"/>
                <a:cs typeface="+mn-cs"/>
              </a:rPr>
              <a:t> and Satellite Account for impact assessment and </a:t>
            </a:r>
            <a:r>
              <a:rPr lang="en-US" sz="1200" kern="1200" dirty="0" err="1" smtClean="0">
                <a:solidFill>
                  <a:schemeClr val="tx1"/>
                </a:solidFill>
                <a:effectLst/>
                <a:latin typeface="+mn-lt"/>
                <a:ea typeface="+mn-ea"/>
                <a:cs typeface="+mn-cs"/>
              </a:rPr>
              <a:t>SEAmind</a:t>
            </a:r>
            <a:r>
              <a:rPr lang="en-US" sz="1200" kern="1200" dirty="0" smtClean="0">
                <a:solidFill>
                  <a:schemeClr val="tx1"/>
                </a:solidFill>
                <a:effectLst/>
                <a:latin typeface="+mn-lt"/>
                <a:ea typeface="+mn-ea"/>
                <a:cs typeface="+mn-cs"/>
              </a:rPr>
              <a:t> will benefit because it could include a picture about results that come from projects supported by ESIF.</a:t>
            </a:r>
            <a:endParaRPr lang="pt-PT" sz="1200" kern="1200" dirty="0">
              <a:solidFill>
                <a:schemeClr val="tx1"/>
              </a:solidFill>
              <a:effectLst/>
              <a:latin typeface="+mn-lt"/>
              <a:ea typeface="+mn-ea"/>
              <a:cs typeface="+mn-cs"/>
            </a:endParaRPr>
          </a:p>
        </p:txBody>
      </p:sp>
      <p:sp>
        <p:nvSpPr>
          <p:cNvPr id="4" name="Marcador de Posição do Número do Diapositivo 3"/>
          <p:cNvSpPr>
            <a:spLocks noGrp="1"/>
          </p:cNvSpPr>
          <p:nvPr>
            <p:ph type="sldNum" sz="quarter" idx="10"/>
          </p:nvPr>
        </p:nvSpPr>
        <p:spPr/>
        <p:txBody>
          <a:bodyPr/>
          <a:lstStyle/>
          <a:p>
            <a:fld id="{C7A6758A-A109-4CBF-97AD-92CA6AD38E34}" type="slidenum">
              <a:rPr lang="pt-PT" smtClean="0"/>
              <a:pPr/>
              <a:t>20</a:t>
            </a:fld>
            <a:endParaRPr lang="pt-PT"/>
          </a:p>
        </p:txBody>
      </p:sp>
    </p:spTree>
    <p:extLst>
      <p:ext uri="{BB962C8B-B14F-4D97-AF65-F5344CB8AC3E}">
        <p14:creationId xmlns:p14="http://schemas.microsoft.com/office/powerpoint/2010/main" val="1385910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Soon we expect to distribute an English version of the law in which you can se how the collaborative work within ITI Mar is structured. </a:t>
            </a:r>
            <a:endParaRPr lang="pt-PT" sz="1200" kern="1200" dirty="0">
              <a:solidFill>
                <a:schemeClr val="tx1"/>
              </a:solidFill>
              <a:effectLst/>
              <a:latin typeface="+mn-lt"/>
              <a:ea typeface="+mn-ea"/>
              <a:cs typeface="+mn-cs"/>
            </a:endParaRPr>
          </a:p>
        </p:txBody>
      </p:sp>
      <p:sp>
        <p:nvSpPr>
          <p:cNvPr id="4" name="Marcador de Posição do Número do Diapositivo 3"/>
          <p:cNvSpPr>
            <a:spLocks noGrp="1"/>
          </p:cNvSpPr>
          <p:nvPr>
            <p:ph type="sldNum" sz="quarter" idx="10"/>
          </p:nvPr>
        </p:nvSpPr>
        <p:spPr/>
        <p:txBody>
          <a:bodyPr/>
          <a:lstStyle/>
          <a:p>
            <a:fld id="{C7A6758A-A109-4CBF-97AD-92CA6AD38E34}" type="slidenum">
              <a:rPr lang="pt-PT" smtClean="0"/>
              <a:pPr/>
              <a:t>21</a:t>
            </a:fld>
            <a:endParaRPr lang="pt-PT"/>
          </a:p>
        </p:txBody>
      </p:sp>
    </p:spTree>
    <p:extLst>
      <p:ext uri="{BB962C8B-B14F-4D97-AF65-F5344CB8AC3E}">
        <p14:creationId xmlns:p14="http://schemas.microsoft.com/office/powerpoint/2010/main" val="39572477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sz="1200" kern="1200" smtClean="0">
                <a:solidFill>
                  <a:schemeClr val="tx1"/>
                </a:solidFill>
                <a:effectLst/>
                <a:latin typeface="+mn-lt"/>
                <a:ea typeface="+mn-ea"/>
                <a:cs typeface="+mn-cs"/>
              </a:rPr>
              <a:t>Some final remarks to summarize the principles of Portuguese monitoring framework. </a:t>
            </a:r>
            <a:endParaRPr lang="pt-PT" sz="1200" kern="1200">
              <a:solidFill>
                <a:schemeClr val="tx1"/>
              </a:solidFill>
              <a:effectLst/>
              <a:latin typeface="+mn-lt"/>
              <a:ea typeface="+mn-ea"/>
              <a:cs typeface="+mn-cs"/>
            </a:endParaRPr>
          </a:p>
        </p:txBody>
      </p:sp>
      <p:sp>
        <p:nvSpPr>
          <p:cNvPr id="4" name="Marcador de Posição do Número do Diapositivo 3"/>
          <p:cNvSpPr>
            <a:spLocks noGrp="1"/>
          </p:cNvSpPr>
          <p:nvPr>
            <p:ph type="sldNum" sz="quarter" idx="10"/>
          </p:nvPr>
        </p:nvSpPr>
        <p:spPr/>
        <p:txBody>
          <a:bodyPr/>
          <a:lstStyle/>
          <a:p>
            <a:fld id="{C7A6758A-A109-4CBF-97AD-92CA6AD38E34}" type="slidenum">
              <a:rPr lang="pt-PT" smtClean="0"/>
              <a:pPr/>
              <a:t>22</a:t>
            </a:fld>
            <a:endParaRPr lang="pt-PT"/>
          </a:p>
        </p:txBody>
      </p:sp>
    </p:spTree>
    <p:extLst>
      <p:ext uri="{BB962C8B-B14F-4D97-AF65-F5344CB8AC3E}">
        <p14:creationId xmlns:p14="http://schemas.microsoft.com/office/powerpoint/2010/main" val="42338090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C7A6758A-A109-4CBF-97AD-92CA6AD38E34}" type="slidenum">
              <a:rPr lang="pt-PT" smtClean="0"/>
              <a:pPr/>
              <a:t>23</a:t>
            </a:fld>
            <a:endParaRPr lang="pt-PT"/>
          </a:p>
        </p:txBody>
      </p:sp>
    </p:spTree>
    <p:extLst>
      <p:ext uri="{BB962C8B-B14F-4D97-AF65-F5344CB8AC3E}">
        <p14:creationId xmlns:p14="http://schemas.microsoft.com/office/powerpoint/2010/main" val="2230401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The </a:t>
            </a:r>
            <a:r>
              <a:rPr lang="en-US" sz="1200" b="1" kern="1200" dirty="0" smtClean="0">
                <a:solidFill>
                  <a:schemeClr val="tx1"/>
                </a:solidFill>
                <a:effectLst/>
                <a:latin typeface="+mn-lt"/>
                <a:ea typeface="+mn-ea"/>
                <a:cs typeface="+mn-cs"/>
              </a:rPr>
              <a:t>strategic monitoring framework of NOS </a:t>
            </a:r>
            <a:r>
              <a:rPr lang="en-US" sz="1200" kern="1200" dirty="0" smtClean="0">
                <a:solidFill>
                  <a:schemeClr val="tx1"/>
                </a:solidFill>
                <a:effectLst/>
                <a:latin typeface="+mn-lt"/>
                <a:ea typeface="+mn-ea"/>
                <a:cs typeface="+mn-cs"/>
              </a:rPr>
              <a:t>is much interconnected with the foresight analysis that supports the ocean strategy. </a:t>
            </a:r>
            <a:endParaRPr lang="pt-P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strategic monitoring includes 3 areas of work:</a:t>
            </a:r>
            <a:endParaRPr lang="pt-PT"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 battery of macroeconomic indicators for what we are developing a satellite account for the sea. And an input output project to determine the indirect impacts.</a:t>
            </a:r>
            <a:endParaRPr lang="pt-PT"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 battery of sectorial indicators considering also environmental and social indicators. This is the </a:t>
            </a:r>
            <a:r>
              <a:rPr lang="en-US" sz="1200" b="1" kern="1200" dirty="0" err="1" smtClean="0">
                <a:solidFill>
                  <a:schemeClr val="tx1"/>
                </a:solidFill>
                <a:effectLst/>
                <a:latin typeface="+mn-lt"/>
                <a:ea typeface="+mn-ea"/>
                <a:cs typeface="+mn-cs"/>
              </a:rPr>
              <a:t>SEAMind</a:t>
            </a:r>
            <a:r>
              <a:rPr lang="en-US" sz="1200" b="1" kern="1200" dirty="0" smtClean="0">
                <a:solidFill>
                  <a:schemeClr val="tx1"/>
                </a:solidFill>
                <a:effectLst/>
                <a:latin typeface="+mn-lt"/>
                <a:ea typeface="+mn-ea"/>
                <a:cs typeface="+mn-cs"/>
              </a:rPr>
              <a:t> project. Includes indicators </a:t>
            </a:r>
            <a:r>
              <a:rPr lang="en-US" sz="1200" kern="1200" dirty="0" smtClean="0">
                <a:solidFill>
                  <a:schemeClr val="tx1"/>
                </a:solidFill>
                <a:effectLst/>
                <a:latin typeface="+mn-lt"/>
                <a:ea typeface="+mn-ea"/>
                <a:cs typeface="+mn-cs"/>
              </a:rPr>
              <a:t>related with its dynamics of the sectors and also it includes some </a:t>
            </a:r>
            <a:r>
              <a:rPr lang="en-US" sz="1200" b="1" kern="1200" dirty="0" smtClean="0">
                <a:solidFill>
                  <a:schemeClr val="tx1"/>
                </a:solidFill>
                <a:effectLst/>
                <a:latin typeface="+mn-lt"/>
                <a:ea typeface="+mn-ea"/>
                <a:cs typeface="+mn-cs"/>
              </a:rPr>
              <a:t>economic indicators mainly coming from Structural Business Statistics</a:t>
            </a:r>
            <a:r>
              <a:rPr lang="en-US" sz="1200" kern="1200" dirty="0" smtClean="0">
                <a:solidFill>
                  <a:schemeClr val="tx1"/>
                </a:solidFill>
                <a:effectLst/>
                <a:latin typeface="+mn-lt"/>
                <a:ea typeface="+mn-ea"/>
                <a:cs typeface="+mn-cs"/>
              </a:rPr>
              <a:t>. National Accounts, considering the desegregation we need, comes with final numbers with a time lag of twenty month. And Structural Business Statistics comes first. So why we don’t use just Structural Business Statistics? </a:t>
            </a:r>
            <a:r>
              <a:rPr lang="en-GB" sz="1200" kern="1200" dirty="0" smtClean="0">
                <a:solidFill>
                  <a:schemeClr val="tx1"/>
                </a:solidFill>
                <a:effectLst/>
                <a:latin typeface="+mn-lt"/>
                <a:ea typeface="+mn-ea"/>
                <a:cs typeface="+mn-cs"/>
              </a:rPr>
              <a:t>The SBS is mainly based on data sources from the business activity.  The main problem with this source of information is that other important institutional sectors are </a:t>
            </a:r>
            <a:r>
              <a:rPr lang="en-GB" sz="1200" b="1" kern="1200" dirty="0" smtClean="0">
                <a:solidFill>
                  <a:schemeClr val="tx1"/>
                </a:solidFill>
                <a:effectLst/>
                <a:latin typeface="+mn-lt"/>
                <a:ea typeface="+mn-ea"/>
                <a:cs typeface="+mn-cs"/>
              </a:rPr>
              <a:t>neglected</a:t>
            </a:r>
            <a:r>
              <a:rPr lang="en-GB" sz="1200" kern="1200" dirty="0" smtClean="0">
                <a:solidFill>
                  <a:schemeClr val="tx1"/>
                </a:solidFill>
                <a:effectLst/>
                <a:latin typeface="+mn-lt"/>
                <a:ea typeface="+mn-ea"/>
                <a:cs typeface="+mn-cs"/>
              </a:rPr>
              <a:t>, such as the public administration or non-profit institutions, namely </a:t>
            </a:r>
            <a:r>
              <a:rPr lang="en-GB" sz="1200" b="1" kern="1200" dirty="0" smtClean="0">
                <a:solidFill>
                  <a:schemeClr val="tx1"/>
                </a:solidFill>
                <a:effectLst/>
                <a:latin typeface="+mn-lt"/>
                <a:ea typeface="+mn-ea"/>
                <a:cs typeface="+mn-cs"/>
              </a:rPr>
              <a:t>public research centres and universities </a:t>
            </a:r>
            <a:r>
              <a:rPr lang="en-GB" sz="1200" kern="1200" dirty="0" smtClean="0">
                <a:solidFill>
                  <a:schemeClr val="tx1"/>
                </a:solidFill>
                <a:effectLst/>
                <a:latin typeface="+mn-lt"/>
                <a:ea typeface="+mn-ea"/>
                <a:cs typeface="+mn-cs"/>
              </a:rPr>
              <a:t>that highly contribute to the blue growth and to its present and future nature and dynamics. If we use the </a:t>
            </a:r>
            <a:r>
              <a:rPr lang="en-US" sz="1200" kern="1200" dirty="0" smtClean="0">
                <a:solidFill>
                  <a:schemeClr val="tx1"/>
                </a:solidFill>
                <a:effectLst/>
                <a:latin typeface="+mn-lt"/>
                <a:ea typeface="+mn-ea"/>
                <a:cs typeface="+mn-cs"/>
              </a:rPr>
              <a:t>Structural Business Statistics we are much underestimate the blue economy.</a:t>
            </a:r>
            <a:endParaRPr lang="pt-P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also include in the strategic monitoring a project dedicated to assess the economic value of ecosystem </a:t>
            </a:r>
            <a:r>
              <a:rPr lang="en-US" sz="1200" b="1" kern="1200" dirty="0" smtClean="0">
                <a:solidFill>
                  <a:schemeClr val="tx1"/>
                </a:solidFill>
                <a:effectLst/>
                <a:latin typeface="+mn-lt"/>
                <a:ea typeface="+mn-ea"/>
                <a:cs typeface="+mn-cs"/>
              </a:rPr>
              <a:t>services</a:t>
            </a:r>
            <a:r>
              <a:rPr lang="en-US" sz="1200" kern="1200" dirty="0" smtClean="0">
                <a:solidFill>
                  <a:schemeClr val="tx1"/>
                </a:solidFill>
                <a:effectLst/>
                <a:latin typeface="+mn-lt"/>
                <a:ea typeface="+mn-ea"/>
                <a:cs typeface="+mn-cs"/>
              </a:rPr>
              <a:t> reminding what is written about this issue in the European Biodiversity Strategy and also in the EU Atlantic Action Plan:</a:t>
            </a:r>
            <a:endParaRPr lang="pt-P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(Assessing the social and economic value and functioning of the Atlantic's </a:t>
            </a:r>
            <a:r>
              <a:rPr lang="en-US" sz="1200" b="1" kern="1200" dirty="0" smtClean="0">
                <a:solidFill>
                  <a:schemeClr val="tx1"/>
                </a:solidFill>
                <a:effectLst/>
                <a:latin typeface="+mn-lt"/>
                <a:ea typeface="+mn-ea"/>
                <a:cs typeface="+mn-cs"/>
              </a:rPr>
              <a:t>ecosystems and biodiversity </a:t>
            </a:r>
            <a:r>
              <a:rPr lang="en-US" sz="1200" kern="1200" dirty="0" smtClean="0">
                <a:solidFill>
                  <a:schemeClr val="tx1"/>
                </a:solidFill>
                <a:effectLst/>
                <a:latin typeface="+mn-lt"/>
                <a:ea typeface="+mn-ea"/>
                <a:cs typeface="+mn-cs"/>
              </a:rPr>
              <a:t>in order to support decision-making).</a:t>
            </a:r>
            <a:endParaRPr lang="pt-P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 will talk more deeply about these projects later in my presentation.</a:t>
            </a:r>
            <a:endParaRPr lang="pt-PT"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A battery of macroeconomic indicators </a:t>
            </a:r>
            <a:r>
              <a:rPr lang="en-US" sz="1200" kern="1200" dirty="0" smtClean="0">
                <a:solidFill>
                  <a:schemeClr val="tx1"/>
                </a:solidFill>
                <a:effectLst/>
                <a:latin typeface="+mn-lt"/>
                <a:ea typeface="+mn-ea"/>
                <a:cs typeface="+mn-cs"/>
              </a:rPr>
              <a:t>which analysis is under the National Accounts methodologies. We are developing a Satellite Account for the Ocean Economy to estimate the contribution of the blue economy to GDP</a:t>
            </a:r>
            <a:endParaRPr lang="pt-PT"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A battery of sectorial indicators </a:t>
            </a:r>
            <a:r>
              <a:rPr lang="en-US" sz="1200" kern="1200" dirty="0" smtClean="0">
                <a:solidFill>
                  <a:schemeClr val="tx1"/>
                </a:solidFill>
                <a:effectLst/>
                <a:latin typeface="+mn-lt"/>
                <a:ea typeface="+mn-ea"/>
                <a:cs typeface="+mn-cs"/>
              </a:rPr>
              <a:t>related with its dynamics and also it includes some </a:t>
            </a:r>
            <a:r>
              <a:rPr lang="en-US" sz="1200" b="1" kern="1200" dirty="0" smtClean="0">
                <a:solidFill>
                  <a:schemeClr val="tx1"/>
                </a:solidFill>
                <a:effectLst/>
                <a:latin typeface="+mn-lt"/>
                <a:ea typeface="+mn-ea"/>
                <a:cs typeface="+mn-cs"/>
              </a:rPr>
              <a:t>economic indicators mainly coming from Structural Business Statistics</a:t>
            </a:r>
            <a:r>
              <a:rPr lang="en-US" sz="1200" kern="1200" dirty="0" smtClean="0">
                <a:solidFill>
                  <a:schemeClr val="tx1"/>
                </a:solidFill>
                <a:effectLst/>
                <a:latin typeface="+mn-lt"/>
                <a:ea typeface="+mn-ea"/>
                <a:cs typeface="+mn-cs"/>
              </a:rPr>
              <a:t>. National Accounts, considering the desegregation we need, comes with final numbers with a time lag of twenty month. And Structural Business Statistics comes first. So why we don’t use just Structural Business Statistics? </a:t>
            </a:r>
            <a:r>
              <a:rPr lang="en-GB" sz="1200" kern="1200" dirty="0" smtClean="0">
                <a:solidFill>
                  <a:schemeClr val="tx1"/>
                </a:solidFill>
                <a:effectLst/>
                <a:latin typeface="+mn-lt"/>
                <a:ea typeface="+mn-ea"/>
                <a:cs typeface="+mn-cs"/>
              </a:rPr>
              <a:t>The SBS is mainly based on data sources from the business activity.  The main problem with this source of information is that other important institutional sectors are neglected, such as the public administration or non-profit institutions, namely </a:t>
            </a:r>
            <a:r>
              <a:rPr lang="en-GB" sz="1200" b="1" kern="1200" dirty="0" smtClean="0">
                <a:solidFill>
                  <a:schemeClr val="tx1"/>
                </a:solidFill>
                <a:effectLst/>
                <a:latin typeface="+mn-lt"/>
                <a:ea typeface="+mn-ea"/>
                <a:cs typeface="+mn-cs"/>
              </a:rPr>
              <a:t>public research centres and universities </a:t>
            </a:r>
            <a:r>
              <a:rPr lang="en-GB" sz="1200" kern="1200" dirty="0" smtClean="0">
                <a:solidFill>
                  <a:schemeClr val="tx1"/>
                </a:solidFill>
                <a:effectLst/>
                <a:latin typeface="+mn-lt"/>
                <a:ea typeface="+mn-ea"/>
                <a:cs typeface="+mn-cs"/>
              </a:rPr>
              <a:t>that highly contribute to the blue growth and to its present and future nature and dynamics. If we use the </a:t>
            </a:r>
            <a:r>
              <a:rPr lang="en-US" sz="1200" kern="1200" dirty="0" smtClean="0">
                <a:solidFill>
                  <a:schemeClr val="tx1"/>
                </a:solidFill>
                <a:effectLst/>
                <a:latin typeface="+mn-lt"/>
                <a:ea typeface="+mn-ea"/>
                <a:cs typeface="+mn-cs"/>
              </a:rPr>
              <a:t>Structural Business Statistics we are much underestimate the blue economy.</a:t>
            </a:r>
            <a:endParaRPr lang="pt-PT"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That is one of the reasons because we would prefer to follow a Satellite Account for the Sea approach, within the National Accounts system framework, or any other approach that relies on the National Accounts; that would allow </a:t>
            </a:r>
            <a:r>
              <a:rPr lang="en-GB" sz="1200" b="1" kern="1200" dirty="0" smtClean="0">
                <a:solidFill>
                  <a:schemeClr val="tx1"/>
                </a:solidFill>
                <a:effectLst/>
                <a:latin typeface="+mn-lt"/>
                <a:ea typeface="+mn-ea"/>
                <a:cs typeface="+mn-cs"/>
              </a:rPr>
              <a:t>comparability between countries </a:t>
            </a:r>
            <a:r>
              <a:rPr lang="en-GB" sz="1200" kern="1200" dirty="0" smtClean="0">
                <a:solidFill>
                  <a:schemeClr val="tx1"/>
                </a:solidFill>
                <a:effectLst/>
                <a:latin typeface="+mn-lt"/>
                <a:ea typeface="+mn-ea"/>
                <a:cs typeface="+mn-cs"/>
              </a:rPr>
              <a:t>and also </a:t>
            </a:r>
            <a:r>
              <a:rPr lang="en-GB" sz="1200" b="1" kern="1200" dirty="0" smtClean="0">
                <a:solidFill>
                  <a:schemeClr val="tx1"/>
                </a:solidFill>
                <a:effectLst/>
                <a:latin typeface="+mn-lt"/>
                <a:ea typeface="+mn-ea"/>
                <a:cs typeface="+mn-cs"/>
              </a:rPr>
              <a:t>a more coherent and reliable approach</a:t>
            </a:r>
            <a:r>
              <a:rPr lang="en-GB" sz="1200" kern="1200" dirty="0" smtClean="0">
                <a:solidFill>
                  <a:schemeClr val="tx1"/>
                </a:solidFill>
                <a:effectLst/>
                <a:latin typeface="+mn-lt"/>
                <a:ea typeface="+mn-ea"/>
                <a:cs typeface="+mn-cs"/>
              </a:rPr>
              <a:t>; it would allow to evaluate the </a:t>
            </a:r>
            <a:r>
              <a:rPr lang="en-GB" sz="1200" b="1" kern="1200" dirty="0" smtClean="0">
                <a:solidFill>
                  <a:schemeClr val="tx1"/>
                </a:solidFill>
                <a:effectLst/>
                <a:latin typeface="+mn-lt"/>
                <a:ea typeface="+mn-ea"/>
                <a:cs typeface="+mn-cs"/>
              </a:rPr>
              <a:t>direct contribution of the blue economy to GDP as well as the direct GVA, Production and Employment (Full-Time Employment)</a:t>
            </a:r>
            <a:r>
              <a:rPr lang="en-GB" sz="1200" kern="1200" dirty="0" smtClean="0">
                <a:solidFill>
                  <a:schemeClr val="tx1"/>
                </a:solidFill>
                <a:effectLst/>
                <a:latin typeface="+mn-lt"/>
                <a:ea typeface="+mn-ea"/>
                <a:cs typeface="+mn-cs"/>
              </a:rPr>
              <a:t> for each group of activities of the blue economy. And the consequent </a:t>
            </a:r>
            <a:r>
              <a:rPr lang="en-GB" sz="1200" b="1" kern="1200" dirty="0" smtClean="0">
                <a:solidFill>
                  <a:schemeClr val="tx1"/>
                </a:solidFill>
                <a:effectLst/>
                <a:latin typeface="+mn-lt"/>
                <a:ea typeface="+mn-ea"/>
                <a:cs typeface="+mn-cs"/>
              </a:rPr>
              <a:t>supply and use tables for the sea </a:t>
            </a:r>
            <a:r>
              <a:rPr lang="en-GB" sz="1200" kern="1200" dirty="0" smtClean="0">
                <a:solidFill>
                  <a:schemeClr val="tx1"/>
                </a:solidFill>
                <a:effectLst/>
                <a:latin typeface="+mn-lt"/>
                <a:ea typeface="+mn-ea"/>
                <a:cs typeface="+mn-cs"/>
              </a:rPr>
              <a:t>would allow to establish the indirect GVA and Employment from blue economy</a:t>
            </a:r>
            <a:r>
              <a:rPr lang="en-US" sz="1200" kern="1200" dirty="0" smtClean="0">
                <a:solidFill>
                  <a:schemeClr val="tx1"/>
                </a:solidFill>
                <a:effectLst/>
                <a:latin typeface="+mn-lt"/>
                <a:ea typeface="+mn-ea"/>
                <a:cs typeface="+mn-cs"/>
              </a:rPr>
              <a:t>.</a:t>
            </a:r>
            <a:endParaRPr lang="pt-P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CIAM – Inter-Ministerial for Maritime Affairs</a:t>
            </a:r>
            <a:endParaRPr lang="pt-PT" sz="1200" kern="1200" dirty="0" smtClean="0">
              <a:solidFill>
                <a:schemeClr val="tx1"/>
              </a:solidFill>
              <a:effectLst/>
              <a:latin typeface="+mn-lt"/>
              <a:ea typeface="+mn-ea"/>
              <a:cs typeface="+mn-cs"/>
            </a:endParaRPr>
          </a:p>
          <a:p>
            <a:endParaRPr lang="pt-PT" sz="1000" kern="1200" dirty="0">
              <a:solidFill>
                <a:schemeClr val="tx1"/>
              </a:solidFill>
              <a:effectLst/>
              <a:latin typeface="+mn-lt"/>
              <a:ea typeface="+mn-ea"/>
              <a:cs typeface="+mn-cs"/>
            </a:endParaRPr>
          </a:p>
        </p:txBody>
      </p:sp>
      <p:sp>
        <p:nvSpPr>
          <p:cNvPr id="4" name="Marcador de Posição do Número do Diapositivo 3"/>
          <p:cNvSpPr>
            <a:spLocks noGrp="1"/>
          </p:cNvSpPr>
          <p:nvPr>
            <p:ph type="sldNum" sz="quarter" idx="10"/>
          </p:nvPr>
        </p:nvSpPr>
        <p:spPr/>
        <p:txBody>
          <a:bodyPr/>
          <a:lstStyle/>
          <a:p>
            <a:fld id="{C7A6758A-A109-4CBF-97AD-92CA6AD38E34}" type="slidenum">
              <a:rPr lang="pt-PT" smtClean="0"/>
              <a:pPr/>
              <a:t>3</a:t>
            </a:fld>
            <a:endParaRPr lang="pt-PT"/>
          </a:p>
        </p:txBody>
      </p:sp>
    </p:spTree>
    <p:extLst>
      <p:ext uri="{BB962C8B-B14F-4D97-AF65-F5344CB8AC3E}">
        <p14:creationId xmlns:p14="http://schemas.microsoft.com/office/powerpoint/2010/main" val="118276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With the </a:t>
            </a:r>
            <a:r>
              <a:rPr lang="en-US" sz="1200" b="1" kern="1200" dirty="0" smtClean="0">
                <a:solidFill>
                  <a:schemeClr val="tx1"/>
                </a:solidFill>
                <a:effectLst/>
                <a:latin typeface="+mn-lt"/>
                <a:ea typeface="+mn-ea"/>
                <a:cs typeface="+mn-cs"/>
              </a:rPr>
              <a:t>strategic monitoring our intention is to stablish an Integrated System to Support Decision Making. </a:t>
            </a:r>
            <a:endParaRPr lang="pt-P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other words, we are working </a:t>
            </a:r>
            <a:r>
              <a:rPr lang="en-US" sz="1200" b="1" kern="1200" dirty="0" smtClean="0">
                <a:solidFill>
                  <a:schemeClr val="tx1"/>
                </a:solidFill>
                <a:effectLst/>
                <a:latin typeface="+mn-lt"/>
                <a:ea typeface="+mn-ea"/>
                <a:cs typeface="+mn-cs"/>
              </a:rPr>
              <a:t>to support different areas </a:t>
            </a:r>
            <a:r>
              <a:rPr lang="en-US" sz="1200" kern="1200" dirty="0" smtClean="0">
                <a:solidFill>
                  <a:schemeClr val="tx1"/>
                </a:solidFill>
                <a:effectLst/>
                <a:latin typeface="+mn-lt"/>
                <a:ea typeface="+mn-ea"/>
                <a:cs typeface="+mn-cs"/>
              </a:rPr>
              <a:t>like </a:t>
            </a:r>
            <a:r>
              <a:rPr lang="en-US" sz="1200" b="1" kern="1200" dirty="0" smtClean="0">
                <a:solidFill>
                  <a:schemeClr val="tx1"/>
                </a:solidFill>
                <a:effectLst/>
                <a:latin typeface="+mn-lt"/>
                <a:ea typeface="+mn-ea"/>
                <a:cs typeface="+mn-cs"/>
              </a:rPr>
              <a:t>MSFD</a:t>
            </a:r>
            <a:r>
              <a:rPr lang="en-US" sz="1200" kern="1200" dirty="0" smtClean="0">
                <a:solidFill>
                  <a:schemeClr val="tx1"/>
                </a:solidFill>
                <a:effectLst/>
                <a:latin typeface="+mn-lt"/>
                <a:ea typeface="+mn-ea"/>
                <a:cs typeface="+mn-cs"/>
              </a:rPr>
              <a:t> implementation, in what concerns socioeconomic us of marine waters, and </a:t>
            </a:r>
            <a:r>
              <a:rPr lang="en-US" sz="1200" b="1" kern="1200" dirty="0" smtClean="0">
                <a:solidFill>
                  <a:schemeClr val="tx1"/>
                </a:solidFill>
                <a:effectLst/>
                <a:latin typeface="+mn-lt"/>
                <a:ea typeface="+mn-ea"/>
                <a:cs typeface="+mn-cs"/>
              </a:rPr>
              <a:t>marine spatial planning in what concerns </a:t>
            </a:r>
            <a:r>
              <a:rPr lang="en-US" sz="1200" kern="1200" dirty="0" smtClean="0">
                <a:solidFill>
                  <a:schemeClr val="tx1"/>
                </a:solidFill>
                <a:effectLst/>
                <a:latin typeface="+mn-lt"/>
                <a:ea typeface="+mn-ea"/>
                <a:cs typeface="+mn-cs"/>
              </a:rPr>
              <a:t>socioeconomic impacts, and utilization of </a:t>
            </a:r>
            <a:r>
              <a:rPr lang="en-US" sz="1200" b="1" kern="1200" dirty="0" smtClean="0">
                <a:solidFill>
                  <a:schemeClr val="tx1"/>
                </a:solidFill>
                <a:effectLst/>
                <a:latin typeface="+mn-lt"/>
                <a:ea typeface="+mn-ea"/>
                <a:cs typeface="+mn-cs"/>
              </a:rPr>
              <a:t>European Structural and Investment Funds in ocean projects</a:t>
            </a:r>
            <a:r>
              <a:rPr lang="en-US" sz="1200" kern="1200" dirty="0" smtClean="0">
                <a:solidFill>
                  <a:schemeClr val="tx1"/>
                </a:solidFill>
                <a:effectLst/>
                <a:latin typeface="+mn-lt"/>
                <a:ea typeface="+mn-ea"/>
                <a:cs typeface="+mn-cs"/>
              </a:rPr>
              <a:t>.</a:t>
            </a:r>
            <a:endParaRPr lang="pt-PT" sz="1200" kern="1200" dirty="0">
              <a:solidFill>
                <a:schemeClr val="tx1"/>
              </a:solidFill>
              <a:effectLst/>
              <a:latin typeface="+mn-lt"/>
              <a:ea typeface="+mn-ea"/>
              <a:cs typeface="+mn-cs"/>
            </a:endParaRPr>
          </a:p>
        </p:txBody>
      </p:sp>
      <p:sp>
        <p:nvSpPr>
          <p:cNvPr id="4" name="Marcador de Posição do Número do Diapositivo 3"/>
          <p:cNvSpPr>
            <a:spLocks noGrp="1"/>
          </p:cNvSpPr>
          <p:nvPr>
            <p:ph type="sldNum" sz="quarter" idx="10"/>
          </p:nvPr>
        </p:nvSpPr>
        <p:spPr/>
        <p:txBody>
          <a:bodyPr/>
          <a:lstStyle/>
          <a:p>
            <a:fld id="{C7A6758A-A109-4CBF-97AD-92CA6AD38E34}" type="slidenum">
              <a:rPr lang="pt-PT" smtClean="0"/>
              <a:pPr/>
              <a:t>4</a:t>
            </a:fld>
            <a:endParaRPr lang="pt-PT"/>
          </a:p>
        </p:txBody>
      </p:sp>
    </p:spTree>
    <p:extLst>
      <p:ext uri="{BB962C8B-B14F-4D97-AF65-F5344CB8AC3E}">
        <p14:creationId xmlns:p14="http://schemas.microsoft.com/office/powerpoint/2010/main" val="3005315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We start working in blue economy assessment in 2011 in the context of Maritime Spatial Planning. </a:t>
            </a:r>
            <a:endParaRPr lang="pt-P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2012 we improved the work already done, estimating the blue economy in the context of National Accounts. That work supported the MSFD PT report and also the revision of National Ocean Strategy. </a:t>
            </a:r>
            <a:endParaRPr lang="pt-PT" sz="1200" kern="1200" dirty="0">
              <a:solidFill>
                <a:schemeClr val="tx1"/>
              </a:solidFill>
              <a:effectLst/>
              <a:latin typeface="+mn-lt"/>
              <a:ea typeface="+mn-ea"/>
              <a:cs typeface="+mn-cs"/>
            </a:endParaRPr>
          </a:p>
        </p:txBody>
      </p:sp>
      <p:sp>
        <p:nvSpPr>
          <p:cNvPr id="4" name="Marcador de Posição do Número do Diapositivo 3"/>
          <p:cNvSpPr>
            <a:spLocks noGrp="1"/>
          </p:cNvSpPr>
          <p:nvPr>
            <p:ph type="sldNum" sz="quarter" idx="10"/>
          </p:nvPr>
        </p:nvSpPr>
        <p:spPr/>
        <p:txBody>
          <a:bodyPr/>
          <a:lstStyle/>
          <a:p>
            <a:fld id="{C7A6758A-A109-4CBF-97AD-92CA6AD38E34}" type="slidenum">
              <a:rPr lang="pt-PT" smtClean="0"/>
              <a:pPr/>
              <a:t>5</a:t>
            </a:fld>
            <a:endParaRPr lang="pt-PT"/>
          </a:p>
        </p:txBody>
      </p:sp>
    </p:spTree>
    <p:extLst>
      <p:ext uri="{BB962C8B-B14F-4D97-AF65-F5344CB8AC3E}">
        <p14:creationId xmlns:p14="http://schemas.microsoft.com/office/powerpoint/2010/main" val="2069604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Here you have an overview of the structure of Portuguese Blue economy considering GVA and employment. It is an update made in the beginning of this year.</a:t>
            </a:r>
            <a:endParaRPr lang="pt-PT"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GVA (2010)</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preços</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correntes</a:t>
            </a:r>
            <a:r>
              <a:rPr lang="en-US" sz="1200" kern="1200" baseline="0" dirty="0" smtClean="0">
                <a:solidFill>
                  <a:schemeClr val="tx1"/>
                </a:solidFill>
                <a:effectLst/>
                <a:latin typeface="+mn-lt"/>
                <a:ea typeface="+mn-ea"/>
                <a:cs typeface="+mn-cs"/>
              </a:rPr>
              <a:t> com base </a:t>
            </a:r>
            <a:r>
              <a:rPr lang="en-US" sz="1200" kern="1200" baseline="0" dirty="0" err="1" smtClean="0">
                <a:solidFill>
                  <a:schemeClr val="tx1"/>
                </a:solidFill>
                <a:effectLst/>
                <a:latin typeface="+mn-lt"/>
                <a:ea typeface="+mn-ea"/>
                <a:cs typeface="+mn-cs"/>
              </a:rPr>
              <a:t>nas</a:t>
            </a:r>
            <a:r>
              <a:rPr lang="en-US" sz="1200" kern="1200" baseline="0" dirty="0" smtClean="0">
                <a:solidFill>
                  <a:schemeClr val="tx1"/>
                </a:solidFill>
                <a:effectLst/>
                <a:latin typeface="+mn-lt"/>
                <a:ea typeface="+mn-ea"/>
                <a:cs typeface="+mn-cs"/>
              </a:rPr>
              <a:t> CN (</a:t>
            </a:r>
            <a:r>
              <a:rPr lang="en-US" sz="1200" kern="1200" baseline="0" dirty="0" err="1" smtClean="0">
                <a:solidFill>
                  <a:schemeClr val="tx1"/>
                </a:solidFill>
                <a:effectLst/>
                <a:latin typeface="+mn-lt"/>
                <a:ea typeface="+mn-ea"/>
                <a:cs typeface="+mn-cs"/>
              </a:rPr>
              <a:t>Anexo</a:t>
            </a:r>
            <a:r>
              <a:rPr lang="en-US" sz="1200" kern="1200" baseline="0" dirty="0" smtClean="0">
                <a:solidFill>
                  <a:schemeClr val="tx1"/>
                </a:solidFill>
                <a:effectLst/>
                <a:latin typeface="+mn-lt"/>
                <a:ea typeface="+mn-ea"/>
                <a:cs typeface="+mn-cs"/>
              </a:rPr>
              <a:t> A da ENM)= 3 730 000 000 €</a:t>
            </a:r>
          </a:p>
          <a:p>
            <a:r>
              <a:rPr lang="en-US" sz="1200" kern="1200" baseline="0" dirty="0" smtClean="0">
                <a:solidFill>
                  <a:schemeClr val="tx1"/>
                </a:solidFill>
                <a:effectLst/>
                <a:latin typeface="+mn-lt"/>
                <a:ea typeface="+mn-ea"/>
                <a:cs typeface="+mn-cs"/>
              </a:rPr>
              <a:t>GVA (2013) </a:t>
            </a:r>
            <a:r>
              <a:rPr lang="en-US" sz="1200" kern="1200" baseline="0" dirty="0" err="1" smtClean="0">
                <a:solidFill>
                  <a:schemeClr val="tx1"/>
                </a:solidFill>
                <a:effectLst/>
                <a:latin typeface="+mn-lt"/>
                <a:ea typeface="+mn-ea"/>
                <a:cs typeface="+mn-cs"/>
              </a:rPr>
              <a:t>preços</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correntes</a:t>
            </a:r>
            <a:r>
              <a:rPr lang="en-US" sz="1200" kern="1200" baseline="0" dirty="0" smtClean="0">
                <a:solidFill>
                  <a:schemeClr val="tx1"/>
                </a:solidFill>
                <a:effectLst/>
                <a:latin typeface="+mn-lt"/>
                <a:ea typeface="+mn-ea"/>
                <a:cs typeface="+mn-cs"/>
              </a:rPr>
              <a:t> com base </a:t>
            </a:r>
            <a:r>
              <a:rPr lang="en-US" sz="1200" kern="1200" baseline="0" dirty="0" err="1" smtClean="0">
                <a:solidFill>
                  <a:schemeClr val="tx1"/>
                </a:solidFill>
                <a:effectLst/>
                <a:latin typeface="+mn-lt"/>
                <a:ea typeface="+mn-ea"/>
                <a:cs typeface="+mn-cs"/>
              </a:rPr>
              <a:t>nas</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estatisticas</a:t>
            </a:r>
            <a:r>
              <a:rPr lang="en-US" sz="1200" kern="1200" baseline="0" dirty="0" smtClean="0">
                <a:solidFill>
                  <a:schemeClr val="tx1"/>
                </a:solidFill>
                <a:effectLst/>
                <a:latin typeface="+mn-lt"/>
                <a:ea typeface="+mn-ea"/>
                <a:cs typeface="+mn-cs"/>
              </a:rPr>
              <a:t> das </a:t>
            </a:r>
            <a:r>
              <a:rPr lang="en-US" sz="1200" kern="1200" baseline="0" dirty="0" err="1" smtClean="0">
                <a:solidFill>
                  <a:schemeClr val="tx1"/>
                </a:solidFill>
                <a:effectLst/>
                <a:latin typeface="+mn-lt"/>
                <a:ea typeface="+mn-ea"/>
                <a:cs typeface="+mn-cs"/>
              </a:rPr>
              <a:t>empresas</a:t>
            </a:r>
            <a:r>
              <a:rPr lang="en-US" sz="1200" kern="1200" baseline="0" dirty="0" smtClean="0">
                <a:solidFill>
                  <a:schemeClr val="tx1"/>
                </a:solidFill>
                <a:effectLst/>
                <a:latin typeface="+mn-lt"/>
                <a:ea typeface="+mn-ea"/>
                <a:cs typeface="+mn-cs"/>
              </a:rPr>
              <a:t> e </a:t>
            </a:r>
            <a:r>
              <a:rPr lang="en-US" sz="1200" kern="1200" baseline="0" dirty="0" err="1" smtClean="0">
                <a:solidFill>
                  <a:schemeClr val="tx1"/>
                </a:solidFill>
                <a:effectLst/>
                <a:latin typeface="+mn-lt"/>
                <a:ea typeface="+mn-ea"/>
                <a:cs typeface="+mn-cs"/>
              </a:rPr>
              <a:t>apenas</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setores</a:t>
            </a:r>
            <a:r>
              <a:rPr lang="en-US" sz="1200" kern="1200" baseline="0" dirty="0" smtClean="0">
                <a:solidFill>
                  <a:schemeClr val="tx1"/>
                </a:solidFill>
                <a:effectLst/>
                <a:latin typeface="+mn-lt"/>
                <a:ea typeface="+mn-ea"/>
                <a:cs typeface="+mn-cs"/>
              </a:rPr>
              <a:t> com as CAES </a:t>
            </a:r>
            <a:r>
              <a:rPr lang="en-US" sz="1200" kern="1200" baseline="0" dirty="0" err="1" smtClean="0">
                <a:solidFill>
                  <a:schemeClr val="tx1"/>
                </a:solidFill>
                <a:effectLst/>
                <a:latin typeface="+mn-lt"/>
                <a:ea typeface="+mn-ea"/>
                <a:cs typeface="+mn-cs"/>
              </a:rPr>
              <a:t>completamente</a:t>
            </a:r>
            <a:r>
              <a:rPr lang="en-US" sz="1200" kern="1200" baseline="0" dirty="0" smtClean="0">
                <a:solidFill>
                  <a:schemeClr val="tx1"/>
                </a:solidFill>
                <a:effectLst/>
                <a:latin typeface="+mn-lt"/>
                <a:ea typeface="+mn-ea"/>
                <a:cs typeface="+mn-cs"/>
              </a:rPr>
              <a:t> mar= 503 036 621€</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Marcador de Posição do Número do Diapositivo 3"/>
          <p:cNvSpPr>
            <a:spLocks noGrp="1"/>
          </p:cNvSpPr>
          <p:nvPr>
            <p:ph type="sldNum" sz="quarter" idx="10"/>
          </p:nvPr>
        </p:nvSpPr>
        <p:spPr/>
        <p:txBody>
          <a:bodyPr/>
          <a:lstStyle/>
          <a:p>
            <a:fld id="{C7A6758A-A109-4CBF-97AD-92CA6AD38E34}" type="slidenum">
              <a:rPr lang="pt-PT" smtClean="0"/>
              <a:pPr/>
              <a:t>6</a:t>
            </a:fld>
            <a:endParaRPr lang="pt-PT"/>
          </a:p>
        </p:txBody>
      </p:sp>
    </p:spTree>
    <p:extLst>
      <p:ext uri="{BB962C8B-B14F-4D97-AF65-F5344CB8AC3E}">
        <p14:creationId xmlns:p14="http://schemas.microsoft.com/office/powerpoint/2010/main" val="2455702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So about the Satellite account for the Sea it is important to point out that it is an extension of the central system of accounts of Portugal and is being developed by DGPM and Statistics of Portugal, the public institute that represents Portugal in Eurostat.</a:t>
            </a:r>
            <a:endParaRPr lang="pt-P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purpose is …</a:t>
            </a:r>
            <a:endParaRPr lang="pt-PT" sz="1200" kern="1200" dirty="0" smtClean="0">
              <a:solidFill>
                <a:schemeClr val="tx1"/>
              </a:solidFill>
              <a:effectLst/>
              <a:latin typeface="+mn-lt"/>
              <a:ea typeface="+mn-ea"/>
              <a:cs typeface="+mn-cs"/>
            </a:endParaRPr>
          </a:p>
          <a:p>
            <a:endParaRPr lang="pt-PT" dirty="0"/>
          </a:p>
        </p:txBody>
      </p:sp>
      <p:sp>
        <p:nvSpPr>
          <p:cNvPr id="4" name="Marcador de Posição do Número do Diapositivo 3"/>
          <p:cNvSpPr>
            <a:spLocks noGrp="1"/>
          </p:cNvSpPr>
          <p:nvPr>
            <p:ph type="sldNum" sz="quarter" idx="10"/>
          </p:nvPr>
        </p:nvSpPr>
        <p:spPr/>
        <p:txBody>
          <a:bodyPr/>
          <a:lstStyle/>
          <a:p>
            <a:fld id="{C7A6758A-A109-4CBF-97AD-92CA6AD38E34}" type="slidenum">
              <a:rPr lang="pt-PT" smtClean="0"/>
              <a:pPr/>
              <a:t>7</a:t>
            </a:fld>
            <a:endParaRPr lang="pt-PT"/>
          </a:p>
        </p:txBody>
      </p:sp>
    </p:spTree>
    <p:extLst>
      <p:ext uri="{BB962C8B-B14F-4D97-AF65-F5344CB8AC3E}">
        <p14:creationId xmlns:p14="http://schemas.microsoft.com/office/powerpoint/2010/main" val="1236868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This definition accommodates the blue commercial economy but also the valuation of ecosystem services, those that are not traded in the market. And this could be relevant, even if we consider that now at European level the Commissioner is the same for the environment and IMP policy.</a:t>
            </a:r>
            <a:endParaRPr lang="pt-P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Karmenu Vella – </a:t>
            </a:r>
            <a:r>
              <a:rPr lang="en-US" sz="1200" kern="1200" dirty="0" err="1" smtClean="0">
                <a:solidFill>
                  <a:schemeClr val="tx1"/>
                </a:solidFill>
                <a:effectLst/>
                <a:latin typeface="+mn-lt"/>
                <a:ea typeface="+mn-ea"/>
                <a:cs typeface="+mn-cs"/>
              </a:rPr>
              <a:t>Envirinment</a:t>
            </a:r>
            <a:r>
              <a:rPr lang="en-US" sz="1200" kern="1200" dirty="0" smtClean="0">
                <a:solidFill>
                  <a:schemeClr val="tx1"/>
                </a:solidFill>
                <a:effectLst/>
                <a:latin typeface="+mn-lt"/>
                <a:ea typeface="+mn-ea"/>
                <a:cs typeface="+mn-cs"/>
              </a:rPr>
              <a:t>, Maritime Affairs and Fisheries</a:t>
            </a:r>
            <a:endParaRPr lang="pt-PT" sz="1200" kern="1200" dirty="0" smtClean="0">
              <a:solidFill>
                <a:schemeClr val="tx1"/>
              </a:solidFill>
              <a:effectLst/>
              <a:latin typeface="+mn-lt"/>
              <a:ea typeface="+mn-ea"/>
              <a:cs typeface="+mn-cs"/>
            </a:endParaRPr>
          </a:p>
          <a:p>
            <a:endParaRPr lang="pt-PT" dirty="0"/>
          </a:p>
        </p:txBody>
      </p:sp>
      <p:sp>
        <p:nvSpPr>
          <p:cNvPr id="4" name="Marcador de Posição do Número do Diapositivo 3"/>
          <p:cNvSpPr>
            <a:spLocks noGrp="1"/>
          </p:cNvSpPr>
          <p:nvPr>
            <p:ph type="sldNum" sz="quarter" idx="10"/>
          </p:nvPr>
        </p:nvSpPr>
        <p:spPr/>
        <p:txBody>
          <a:bodyPr/>
          <a:lstStyle/>
          <a:p>
            <a:fld id="{C7A6758A-A109-4CBF-97AD-92CA6AD38E34}" type="slidenum">
              <a:rPr lang="pt-PT" smtClean="0"/>
              <a:pPr/>
              <a:t>8</a:t>
            </a:fld>
            <a:endParaRPr lang="pt-PT"/>
          </a:p>
        </p:txBody>
      </p:sp>
    </p:spTree>
    <p:extLst>
      <p:ext uri="{BB962C8B-B14F-4D97-AF65-F5344CB8AC3E}">
        <p14:creationId xmlns:p14="http://schemas.microsoft.com/office/powerpoint/2010/main" val="23935376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expected to have results for this bakery of indicators. </a:t>
            </a:r>
            <a:endParaRPr lang="pt-PT" sz="1200" kern="1200" dirty="0" smtClean="0">
              <a:solidFill>
                <a:schemeClr val="tx1"/>
              </a:solidFill>
              <a:effectLst/>
              <a:latin typeface="+mn-lt"/>
              <a:ea typeface="+mn-ea"/>
              <a:cs typeface="+mn-cs"/>
            </a:endParaRPr>
          </a:p>
          <a:p>
            <a:endParaRPr lang="pt-PT" dirty="0"/>
          </a:p>
        </p:txBody>
      </p:sp>
      <p:sp>
        <p:nvSpPr>
          <p:cNvPr id="4" name="Marcador de Posição do Número do Diapositivo 3"/>
          <p:cNvSpPr>
            <a:spLocks noGrp="1"/>
          </p:cNvSpPr>
          <p:nvPr>
            <p:ph type="sldNum" sz="quarter" idx="10"/>
          </p:nvPr>
        </p:nvSpPr>
        <p:spPr/>
        <p:txBody>
          <a:bodyPr/>
          <a:lstStyle/>
          <a:p>
            <a:fld id="{C7A6758A-A109-4CBF-97AD-92CA6AD38E34}" type="slidenum">
              <a:rPr lang="pt-PT" smtClean="0"/>
              <a:pPr/>
              <a:t>9</a:t>
            </a:fld>
            <a:endParaRPr lang="pt-PT"/>
          </a:p>
        </p:txBody>
      </p:sp>
    </p:spTree>
    <p:extLst>
      <p:ext uri="{BB962C8B-B14F-4D97-AF65-F5344CB8AC3E}">
        <p14:creationId xmlns:p14="http://schemas.microsoft.com/office/powerpoint/2010/main" val="3018168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PT" smtClean="0"/>
              <a:t>Clique para editar o estilo</a:t>
            </a:r>
            <a:endParaRPr lang="pt-PT"/>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smtClean="0"/>
              <a:t>Faça clique para editar o estilo</a:t>
            </a:r>
            <a:endParaRPr lang="pt-PT"/>
          </a:p>
        </p:txBody>
      </p:sp>
      <p:sp>
        <p:nvSpPr>
          <p:cNvPr id="4" name="Marcador de Posição da Data 3"/>
          <p:cNvSpPr>
            <a:spLocks noGrp="1"/>
          </p:cNvSpPr>
          <p:nvPr>
            <p:ph type="dt" sz="half" idx="10"/>
          </p:nvPr>
        </p:nvSpPr>
        <p:spPr/>
        <p:txBody>
          <a:bodyPr/>
          <a:lstStyle/>
          <a:p>
            <a:fld id="{5A511C47-C138-471B-9BB8-0A04349D613D}" type="datetimeFigureOut">
              <a:rPr lang="pt-PT" smtClean="0"/>
              <a:pPr/>
              <a:t>29-09-2015</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2F936507-4FCB-4762-913E-B3FC08713AAD}" type="slidenum">
              <a:rPr lang="pt-PT" smtClean="0"/>
              <a:pPr/>
              <a:t>‹nº›</a:t>
            </a:fld>
            <a:endParaRPr lang="pt-PT"/>
          </a:p>
        </p:txBody>
      </p:sp>
    </p:spTree>
    <p:extLst>
      <p:ext uri="{BB962C8B-B14F-4D97-AF65-F5344CB8AC3E}">
        <p14:creationId xmlns:p14="http://schemas.microsoft.com/office/powerpoint/2010/main" val="4093482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e Texto Vertical 2"/>
          <p:cNvSpPr>
            <a:spLocks noGrp="1"/>
          </p:cNvSpPr>
          <p:nvPr>
            <p:ph type="body" orient="vert" idx="1"/>
          </p:nvPr>
        </p:nvSpPr>
        <p:spPr/>
        <p:txBody>
          <a:bodyPr vert="eaVert"/>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a Data 3"/>
          <p:cNvSpPr>
            <a:spLocks noGrp="1"/>
          </p:cNvSpPr>
          <p:nvPr>
            <p:ph type="dt" sz="half" idx="10"/>
          </p:nvPr>
        </p:nvSpPr>
        <p:spPr/>
        <p:txBody>
          <a:bodyPr/>
          <a:lstStyle/>
          <a:p>
            <a:fld id="{5A511C47-C138-471B-9BB8-0A04349D613D}" type="datetimeFigureOut">
              <a:rPr lang="pt-PT" smtClean="0"/>
              <a:pPr/>
              <a:t>29-09-2015</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2F936507-4FCB-4762-913E-B3FC08713AAD}" type="slidenum">
              <a:rPr lang="pt-PT" smtClean="0"/>
              <a:pPr/>
              <a:t>‹nº›</a:t>
            </a:fld>
            <a:endParaRPr lang="pt-PT"/>
          </a:p>
        </p:txBody>
      </p:sp>
    </p:spTree>
    <p:extLst>
      <p:ext uri="{BB962C8B-B14F-4D97-AF65-F5344CB8AC3E}">
        <p14:creationId xmlns:p14="http://schemas.microsoft.com/office/powerpoint/2010/main" val="2876553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PT" smtClean="0"/>
              <a:t>Clique para editar o estilo</a:t>
            </a:r>
            <a:endParaRPr lang="pt-PT"/>
          </a:p>
        </p:txBody>
      </p:sp>
      <p:sp>
        <p:nvSpPr>
          <p:cNvPr id="3" name="Marcador de Posição de Texto Vertical 2"/>
          <p:cNvSpPr>
            <a:spLocks noGrp="1"/>
          </p:cNvSpPr>
          <p:nvPr>
            <p:ph type="body" orient="vert" idx="1"/>
          </p:nvPr>
        </p:nvSpPr>
        <p:spPr>
          <a:xfrm>
            <a:off x="457200" y="274638"/>
            <a:ext cx="6019800" cy="5851525"/>
          </a:xfrm>
        </p:spPr>
        <p:txBody>
          <a:bodyPr vert="eaVert"/>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a Data 3"/>
          <p:cNvSpPr>
            <a:spLocks noGrp="1"/>
          </p:cNvSpPr>
          <p:nvPr>
            <p:ph type="dt" sz="half" idx="10"/>
          </p:nvPr>
        </p:nvSpPr>
        <p:spPr/>
        <p:txBody>
          <a:bodyPr/>
          <a:lstStyle/>
          <a:p>
            <a:fld id="{5A511C47-C138-471B-9BB8-0A04349D613D}" type="datetimeFigureOut">
              <a:rPr lang="pt-PT" smtClean="0"/>
              <a:pPr/>
              <a:t>29-09-2015</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2F936507-4FCB-4762-913E-B3FC08713AAD}" type="slidenum">
              <a:rPr lang="pt-PT" smtClean="0"/>
              <a:pPr/>
              <a:t>‹nº›</a:t>
            </a:fld>
            <a:endParaRPr lang="pt-PT"/>
          </a:p>
        </p:txBody>
      </p:sp>
    </p:spTree>
    <p:extLst>
      <p:ext uri="{BB962C8B-B14F-4D97-AF65-F5344CB8AC3E}">
        <p14:creationId xmlns:p14="http://schemas.microsoft.com/office/powerpoint/2010/main" val="3957274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ct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e Conteúdo 2"/>
          <p:cNvSpPr>
            <a:spLocks noGrp="1"/>
          </p:cNvSpPr>
          <p:nvPr>
            <p:ph idx="1"/>
          </p:nvPr>
        </p:nvSpPr>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a Data 3"/>
          <p:cNvSpPr>
            <a:spLocks noGrp="1"/>
          </p:cNvSpPr>
          <p:nvPr>
            <p:ph type="dt" sz="half" idx="10"/>
          </p:nvPr>
        </p:nvSpPr>
        <p:spPr/>
        <p:txBody>
          <a:bodyPr/>
          <a:lstStyle/>
          <a:p>
            <a:fld id="{5A511C47-C138-471B-9BB8-0A04349D613D}" type="datetimeFigureOut">
              <a:rPr lang="pt-PT" smtClean="0"/>
              <a:pPr/>
              <a:t>29-09-2015</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2F936507-4FCB-4762-913E-B3FC08713AAD}" type="slidenum">
              <a:rPr lang="pt-PT" smtClean="0"/>
              <a:pPr/>
              <a:t>‹nº›</a:t>
            </a:fld>
            <a:endParaRPr lang="pt-PT"/>
          </a:p>
        </p:txBody>
      </p:sp>
    </p:spTree>
    <p:extLst>
      <p:ext uri="{BB962C8B-B14F-4D97-AF65-F5344CB8AC3E}">
        <p14:creationId xmlns:p14="http://schemas.microsoft.com/office/powerpoint/2010/main" val="3318878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PT" smtClean="0"/>
              <a:t>Clique para editar o estilo</a:t>
            </a:r>
            <a:endParaRPr lang="pt-PT"/>
          </a:p>
        </p:txBody>
      </p:sp>
      <p:sp>
        <p:nvSpPr>
          <p:cNvPr id="3" name="Marcador de Posição do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smtClean="0"/>
              <a:t>Clique para editar os estilos</a:t>
            </a:r>
          </a:p>
        </p:txBody>
      </p:sp>
      <p:sp>
        <p:nvSpPr>
          <p:cNvPr id="4" name="Marcador de Posição da Data 3"/>
          <p:cNvSpPr>
            <a:spLocks noGrp="1"/>
          </p:cNvSpPr>
          <p:nvPr>
            <p:ph type="dt" sz="half" idx="10"/>
          </p:nvPr>
        </p:nvSpPr>
        <p:spPr/>
        <p:txBody>
          <a:bodyPr/>
          <a:lstStyle/>
          <a:p>
            <a:fld id="{5A511C47-C138-471B-9BB8-0A04349D613D}" type="datetimeFigureOut">
              <a:rPr lang="pt-PT" smtClean="0"/>
              <a:pPr/>
              <a:t>29-09-2015</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2F936507-4FCB-4762-913E-B3FC08713AAD}" type="slidenum">
              <a:rPr lang="pt-PT" smtClean="0"/>
              <a:pPr/>
              <a:t>‹nº›</a:t>
            </a:fld>
            <a:endParaRPr lang="pt-PT"/>
          </a:p>
        </p:txBody>
      </p:sp>
    </p:spTree>
    <p:extLst>
      <p:ext uri="{BB962C8B-B14F-4D97-AF65-F5344CB8AC3E}">
        <p14:creationId xmlns:p14="http://schemas.microsoft.com/office/powerpoint/2010/main" val="3256746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e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e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5" name="Marcador de Posição da Data 4"/>
          <p:cNvSpPr>
            <a:spLocks noGrp="1"/>
          </p:cNvSpPr>
          <p:nvPr>
            <p:ph type="dt" sz="half" idx="10"/>
          </p:nvPr>
        </p:nvSpPr>
        <p:spPr/>
        <p:txBody>
          <a:bodyPr/>
          <a:lstStyle/>
          <a:p>
            <a:fld id="{5A511C47-C138-471B-9BB8-0A04349D613D}" type="datetimeFigureOut">
              <a:rPr lang="pt-PT" smtClean="0"/>
              <a:pPr/>
              <a:t>29-09-2015</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2F936507-4FCB-4762-913E-B3FC08713AAD}" type="slidenum">
              <a:rPr lang="pt-PT" smtClean="0"/>
              <a:pPr/>
              <a:t>‹nº›</a:t>
            </a:fld>
            <a:endParaRPr lang="pt-PT"/>
          </a:p>
        </p:txBody>
      </p:sp>
    </p:spTree>
    <p:extLst>
      <p:ext uri="{BB962C8B-B14F-4D97-AF65-F5344CB8AC3E}">
        <p14:creationId xmlns:p14="http://schemas.microsoft.com/office/powerpoint/2010/main" val="2593394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PT" smtClean="0"/>
              <a:t>Clique para editar o estilo</a:t>
            </a:r>
            <a:endParaRPr lang="pt-PT"/>
          </a:p>
        </p:txBody>
      </p:sp>
      <p:sp>
        <p:nvSpPr>
          <p:cNvPr id="3" name="Marcador de Posição do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Clique para editar os estilos</a:t>
            </a:r>
          </a:p>
        </p:txBody>
      </p:sp>
      <p:sp>
        <p:nvSpPr>
          <p:cNvPr id="4" name="Marcador de Posição de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5" name="Marcador de Posição do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Clique para editar os estilos</a:t>
            </a:r>
          </a:p>
        </p:txBody>
      </p:sp>
      <p:sp>
        <p:nvSpPr>
          <p:cNvPr id="6" name="Marcador de Posição de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7" name="Marcador de Posição da Data 6"/>
          <p:cNvSpPr>
            <a:spLocks noGrp="1"/>
          </p:cNvSpPr>
          <p:nvPr>
            <p:ph type="dt" sz="half" idx="10"/>
          </p:nvPr>
        </p:nvSpPr>
        <p:spPr/>
        <p:txBody>
          <a:bodyPr/>
          <a:lstStyle/>
          <a:p>
            <a:fld id="{5A511C47-C138-471B-9BB8-0A04349D613D}" type="datetimeFigureOut">
              <a:rPr lang="pt-PT" smtClean="0"/>
              <a:pPr/>
              <a:t>29-09-2015</a:t>
            </a:fld>
            <a:endParaRPr lang="pt-PT"/>
          </a:p>
        </p:txBody>
      </p:sp>
      <p:sp>
        <p:nvSpPr>
          <p:cNvPr id="8" name="Marcador de Posição do Rodapé 7"/>
          <p:cNvSpPr>
            <a:spLocks noGrp="1"/>
          </p:cNvSpPr>
          <p:nvPr>
            <p:ph type="ftr" sz="quarter" idx="11"/>
          </p:nvPr>
        </p:nvSpPr>
        <p:spPr/>
        <p:txBody>
          <a:bodyPr/>
          <a:lstStyle/>
          <a:p>
            <a:endParaRPr lang="pt-PT"/>
          </a:p>
        </p:txBody>
      </p:sp>
      <p:sp>
        <p:nvSpPr>
          <p:cNvPr id="9" name="Marcador de Posição do Número do Diapositivo 8"/>
          <p:cNvSpPr>
            <a:spLocks noGrp="1"/>
          </p:cNvSpPr>
          <p:nvPr>
            <p:ph type="sldNum" sz="quarter" idx="12"/>
          </p:nvPr>
        </p:nvSpPr>
        <p:spPr/>
        <p:txBody>
          <a:bodyPr/>
          <a:lstStyle/>
          <a:p>
            <a:fld id="{2F936507-4FCB-4762-913E-B3FC08713AAD}" type="slidenum">
              <a:rPr lang="pt-PT" smtClean="0"/>
              <a:pPr/>
              <a:t>‹nº›</a:t>
            </a:fld>
            <a:endParaRPr lang="pt-PT"/>
          </a:p>
        </p:txBody>
      </p:sp>
    </p:spTree>
    <p:extLst>
      <p:ext uri="{BB962C8B-B14F-4D97-AF65-F5344CB8AC3E}">
        <p14:creationId xmlns:p14="http://schemas.microsoft.com/office/powerpoint/2010/main" val="1798472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a Data 2"/>
          <p:cNvSpPr>
            <a:spLocks noGrp="1"/>
          </p:cNvSpPr>
          <p:nvPr>
            <p:ph type="dt" sz="half" idx="10"/>
          </p:nvPr>
        </p:nvSpPr>
        <p:spPr/>
        <p:txBody>
          <a:bodyPr/>
          <a:lstStyle/>
          <a:p>
            <a:fld id="{5A511C47-C138-471B-9BB8-0A04349D613D}" type="datetimeFigureOut">
              <a:rPr lang="pt-PT" smtClean="0"/>
              <a:pPr/>
              <a:t>29-09-2015</a:t>
            </a:fld>
            <a:endParaRPr lang="pt-PT"/>
          </a:p>
        </p:txBody>
      </p:sp>
      <p:sp>
        <p:nvSpPr>
          <p:cNvPr id="4" name="Marcador de Posição do Rodapé 3"/>
          <p:cNvSpPr>
            <a:spLocks noGrp="1"/>
          </p:cNvSpPr>
          <p:nvPr>
            <p:ph type="ftr" sz="quarter" idx="11"/>
          </p:nvPr>
        </p:nvSpPr>
        <p:spPr/>
        <p:txBody>
          <a:bodyPr/>
          <a:lstStyle/>
          <a:p>
            <a:endParaRPr lang="pt-PT"/>
          </a:p>
        </p:txBody>
      </p:sp>
      <p:sp>
        <p:nvSpPr>
          <p:cNvPr id="5" name="Marcador de Posição do Número do Diapositivo 4"/>
          <p:cNvSpPr>
            <a:spLocks noGrp="1"/>
          </p:cNvSpPr>
          <p:nvPr>
            <p:ph type="sldNum" sz="quarter" idx="12"/>
          </p:nvPr>
        </p:nvSpPr>
        <p:spPr/>
        <p:txBody>
          <a:bodyPr/>
          <a:lstStyle/>
          <a:p>
            <a:fld id="{2F936507-4FCB-4762-913E-B3FC08713AAD}" type="slidenum">
              <a:rPr lang="pt-PT" smtClean="0"/>
              <a:pPr/>
              <a:t>‹nº›</a:t>
            </a:fld>
            <a:endParaRPr lang="pt-PT"/>
          </a:p>
        </p:txBody>
      </p:sp>
    </p:spTree>
    <p:extLst>
      <p:ext uri="{BB962C8B-B14F-4D97-AF65-F5344CB8AC3E}">
        <p14:creationId xmlns:p14="http://schemas.microsoft.com/office/powerpoint/2010/main" val="655377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p:cNvSpPr>
            <a:spLocks noGrp="1"/>
          </p:cNvSpPr>
          <p:nvPr>
            <p:ph type="dt" sz="half" idx="10"/>
          </p:nvPr>
        </p:nvSpPr>
        <p:spPr/>
        <p:txBody>
          <a:bodyPr/>
          <a:lstStyle/>
          <a:p>
            <a:fld id="{5A511C47-C138-471B-9BB8-0A04349D613D}" type="datetimeFigureOut">
              <a:rPr lang="pt-PT" smtClean="0"/>
              <a:pPr/>
              <a:t>29-09-2015</a:t>
            </a:fld>
            <a:endParaRPr lang="pt-PT"/>
          </a:p>
        </p:txBody>
      </p:sp>
      <p:sp>
        <p:nvSpPr>
          <p:cNvPr id="3" name="Marcador de Posição do Rodapé 2"/>
          <p:cNvSpPr>
            <a:spLocks noGrp="1"/>
          </p:cNvSpPr>
          <p:nvPr>
            <p:ph type="ftr" sz="quarter" idx="11"/>
          </p:nvPr>
        </p:nvSpPr>
        <p:spPr/>
        <p:txBody>
          <a:bodyPr/>
          <a:lstStyle/>
          <a:p>
            <a:endParaRPr lang="pt-PT"/>
          </a:p>
        </p:txBody>
      </p:sp>
      <p:sp>
        <p:nvSpPr>
          <p:cNvPr id="4" name="Marcador de Posição do Número do Diapositivo 3"/>
          <p:cNvSpPr>
            <a:spLocks noGrp="1"/>
          </p:cNvSpPr>
          <p:nvPr>
            <p:ph type="sldNum" sz="quarter" idx="12"/>
          </p:nvPr>
        </p:nvSpPr>
        <p:spPr/>
        <p:txBody>
          <a:bodyPr/>
          <a:lstStyle/>
          <a:p>
            <a:fld id="{2F936507-4FCB-4762-913E-B3FC08713AAD}" type="slidenum">
              <a:rPr lang="pt-PT" smtClean="0"/>
              <a:pPr/>
              <a:t>‹nº›</a:t>
            </a:fld>
            <a:endParaRPr lang="pt-PT"/>
          </a:p>
        </p:txBody>
      </p:sp>
    </p:spTree>
    <p:extLst>
      <p:ext uri="{BB962C8B-B14F-4D97-AF65-F5344CB8AC3E}">
        <p14:creationId xmlns:p14="http://schemas.microsoft.com/office/powerpoint/2010/main" val="356512602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PT" smtClean="0"/>
              <a:t>Clique para editar o estilo</a:t>
            </a:r>
            <a:endParaRPr lang="pt-PT"/>
          </a:p>
        </p:txBody>
      </p:sp>
      <p:sp>
        <p:nvSpPr>
          <p:cNvPr id="3" name="Marcador de Posição de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o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Clique para editar os estilos</a:t>
            </a:r>
          </a:p>
        </p:txBody>
      </p:sp>
      <p:sp>
        <p:nvSpPr>
          <p:cNvPr id="5" name="Marcador de Posição da Data 4"/>
          <p:cNvSpPr>
            <a:spLocks noGrp="1"/>
          </p:cNvSpPr>
          <p:nvPr>
            <p:ph type="dt" sz="half" idx="10"/>
          </p:nvPr>
        </p:nvSpPr>
        <p:spPr/>
        <p:txBody>
          <a:bodyPr/>
          <a:lstStyle/>
          <a:p>
            <a:fld id="{5A511C47-C138-471B-9BB8-0A04349D613D}" type="datetimeFigureOut">
              <a:rPr lang="pt-PT" smtClean="0"/>
              <a:pPr/>
              <a:t>29-09-2015</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2F936507-4FCB-4762-913E-B3FC08713AAD}" type="slidenum">
              <a:rPr lang="pt-PT" smtClean="0"/>
              <a:pPr/>
              <a:t>‹nº›</a:t>
            </a:fld>
            <a:endParaRPr lang="pt-PT"/>
          </a:p>
        </p:txBody>
      </p:sp>
    </p:spTree>
    <p:extLst>
      <p:ext uri="{BB962C8B-B14F-4D97-AF65-F5344CB8AC3E}">
        <p14:creationId xmlns:p14="http://schemas.microsoft.com/office/powerpoint/2010/main" val="1241963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PT" smtClean="0"/>
              <a:t>Clique para editar o estilo</a:t>
            </a:r>
            <a:endParaRPr lang="pt-PT"/>
          </a:p>
        </p:txBody>
      </p:sp>
      <p:sp>
        <p:nvSpPr>
          <p:cNvPr id="3" name="Marcador de Posição d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Marcador de Posição do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Clique para editar os estilos</a:t>
            </a:r>
          </a:p>
        </p:txBody>
      </p:sp>
      <p:sp>
        <p:nvSpPr>
          <p:cNvPr id="5" name="Marcador de Posição da Data 4"/>
          <p:cNvSpPr>
            <a:spLocks noGrp="1"/>
          </p:cNvSpPr>
          <p:nvPr>
            <p:ph type="dt" sz="half" idx="10"/>
          </p:nvPr>
        </p:nvSpPr>
        <p:spPr/>
        <p:txBody>
          <a:bodyPr/>
          <a:lstStyle/>
          <a:p>
            <a:fld id="{5A511C47-C138-471B-9BB8-0A04349D613D}" type="datetimeFigureOut">
              <a:rPr lang="pt-PT" smtClean="0"/>
              <a:pPr/>
              <a:t>29-09-2015</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2F936507-4FCB-4762-913E-B3FC08713AAD}" type="slidenum">
              <a:rPr lang="pt-PT" smtClean="0"/>
              <a:pPr/>
              <a:t>‹nº›</a:t>
            </a:fld>
            <a:endParaRPr lang="pt-PT"/>
          </a:p>
        </p:txBody>
      </p:sp>
    </p:spTree>
    <p:extLst>
      <p:ext uri="{BB962C8B-B14F-4D97-AF65-F5344CB8AC3E}">
        <p14:creationId xmlns:p14="http://schemas.microsoft.com/office/powerpoint/2010/main" val="1515503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PT" smtClean="0"/>
              <a:t>Clique para editar o estilo</a:t>
            </a:r>
            <a:endParaRPr lang="pt-PT"/>
          </a:p>
        </p:txBody>
      </p:sp>
      <p:sp>
        <p:nvSpPr>
          <p:cNvPr id="3" name="Marcador de Posição do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511C47-C138-471B-9BB8-0A04349D613D}" type="datetimeFigureOut">
              <a:rPr lang="pt-PT" smtClean="0"/>
              <a:pPr/>
              <a:t>29-09-2015</a:t>
            </a:fld>
            <a:endParaRPr lang="pt-PT"/>
          </a:p>
        </p:txBody>
      </p:sp>
      <p:sp>
        <p:nvSpPr>
          <p:cNvPr id="5" name="Marcador de Posição do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Marcador de Posição do Número do Diapositivo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936507-4FCB-4762-913E-B3FC08713AAD}" type="slidenum">
              <a:rPr lang="pt-PT" smtClean="0"/>
              <a:pPr/>
              <a:t>‹nº›</a:t>
            </a:fld>
            <a:endParaRPr lang="pt-PT"/>
          </a:p>
        </p:txBody>
      </p:sp>
    </p:spTree>
    <p:extLst>
      <p:ext uri="{BB962C8B-B14F-4D97-AF65-F5344CB8AC3E}">
        <p14:creationId xmlns:p14="http://schemas.microsoft.com/office/powerpoint/2010/main" val="41323088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8.emf"/></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9.emf"/></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0.emf"/></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gif"/></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8.emf"/></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28.emf"/></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8.emf"/></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jpeg"/><Relationship Id="rId7" Type="http://schemas.openxmlformats.org/officeDocument/2006/relationships/diagramQuickStyle" Target="../diagrams/quickStyle1.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3.png"/><Relationship Id="rId9" Type="http://schemas.microsoft.com/office/2007/relationships/diagramDrawing" Target="../diagrams/drawing1.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image" Target="../media/image2.jpeg"/><Relationship Id="rId7" Type="http://schemas.openxmlformats.org/officeDocument/2006/relationships/image" Target="../media/image7.png"/><Relationship Id="rId12"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jpeg"/><Relationship Id="rId12"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0.wmf"/><Relationship Id="rId11" Type="http://schemas.openxmlformats.org/officeDocument/2006/relationships/image" Target="../media/image25.jpeg"/><Relationship Id="rId5" Type="http://schemas.openxmlformats.org/officeDocument/2006/relationships/image" Target="../media/image19.emf"/><Relationship Id="rId10" Type="http://schemas.openxmlformats.org/officeDocument/2006/relationships/image" Target="../media/image24.emf"/><Relationship Id="rId4" Type="http://schemas.openxmlformats.org/officeDocument/2006/relationships/image" Target="../media/image18.emf"/><Relationship Id="rId9" Type="http://schemas.openxmlformats.org/officeDocument/2006/relationships/image" Target="../media/image23.wmf"/></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7.emf"/><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25.jpeg"/><Relationship Id="rId9" Type="http://schemas.openxmlformats.org/officeDocument/2006/relationships/image" Target="../media/image2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aixaDeTexto 2"/>
          <p:cNvSpPr txBox="1"/>
          <p:nvPr/>
        </p:nvSpPr>
        <p:spPr>
          <a:xfrm>
            <a:off x="3835400" y="5013176"/>
            <a:ext cx="5181600" cy="338554"/>
          </a:xfrm>
          <a:prstGeom prst="rect">
            <a:avLst/>
          </a:prstGeom>
          <a:noFill/>
        </p:spPr>
        <p:txBody>
          <a:bodyPr wrap="square" rtlCol="0">
            <a:spAutoFit/>
          </a:bodyPr>
          <a:lstStyle/>
          <a:p>
            <a:pPr algn="r"/>
            <a:r>
              <a:rPr lang="pt-PT" sz="1600" b="1" dirty="0" smtClean="0">
                <a:solidFill>
                  <a:schemeClr val="bg1"/>
                </a:solidFill>
              </a:rPr>
              <a:t>29th </a:t>
            </a:r>
            <a:r>
              <a:rPr lang="pt-PT" sz="1600" b="1" dirty="0" err="1" smtClean="0">
                <a:solidFill>
                  <a:schemeClr val="bg1"/>
                </a:solidFill>
              </a:rPr>
              <a:t>September</a:t>
            </a:r>
            <a:r>
              <a:rPr lang="pt-PT" sz="1600" b="1" dirty="0" smtClean="0">
                <a:solidFill>
                  <a:schemeClr val="bg1"/>
                </a:solidFill>
              </a:rPr>
              <a:t> 2015</a:t>
            </a:r>
            <a:endParaRPr lang="pt-PT" sz="1600" b="1" dirty="0">
              <a:solidFill>
                <a:schemeClr val="bg1"/>
              </a:solidFill>
            </a:endParaRPr>
          </a:p>
        </p:txBody>
      </p:sp>
      <p:sp>
        <p:nvSpPr>
          <p:cNvPr id="5" name="Rectângulo 5"/>
          <p:cNvSpPr/>
          <p:nvPr/>
        </p:nvSpPr>
        <p:spPr>
          <a:xfrm>
            <a:off x="3351487" y="1669141"/>
            <a:ext cx="6357997" cy="1231106"/>
          </a:xfrm>
          <a:prstGeom prst="rect">
            <a:avLst/>
          </a:prstGeom>
        </p:spPr>
        <p:txBody>
          <a:bodyPr wrap="square">
            <a:spAutoFit/>
          </a:bodyPr>
          <a:lstStyle/>
          <a:p>
            <a:pPr lvl="0"/>
            <a:r>
              <a:rPr lang="pt-PT" sz="2600" b="1" dirty="0" err="1">
                <a:solidFill>
                  <a:prstClr val="white"/>
                </a:solidFill>
              </a:rPr>
              <a:t>National</a:t>
            </a:r>
            <a:r>
              <a:rPr lang="pt-PT" sz="2600" b="1" dirty="0">
                <a:solidFill>
                  <a:prstClr val="white"/>
                </a:solidFill>
              </a:rPr>
              <a:t> </a:t>
            </a:r>
            <a:r>
              <a:rPr lang="pt-PT" sz="2600" b="1" dirty="0" err="1">
                <a:solidFill>
                  <a:prstClr val="white"/>
                </a:solidFill>
              </a:rPr>
              <a:t>Ocean</a:t>
            </a:r>
            <a:r>
              <a:rPr lang="pt-PT" sz="2600" b="1" dirty="0">
                <a:solidFill>
                  <a:prstClr val="white"/>
                </a:solidFill>
              </a:rPr>
              <a:t> </a:t>
            </a:r>
            <a:r>
              <a:rPr lang="pt-PT" sz="2600" b="1" dirty="0" err="1">
                <a:solidFill>
                  <a:prstClr val="white"/>
                </a:solidFill>
              </a:rPr>
              <a:t>Strategy</a:t>
            </a:r>
            <a:r>
              <a:rPr lang="pt-PT" sz="2600" b="1" dirty="0">
                <a:solidFill>
                  <a:prstClr val="white"/>
                </a:solidFill>
              </a:rPr>
              <a:t> </a:t>
            </a:r>
            <a:r>
              <a:rPr lang="pt-PT" sz="2600" b="1" dirty="0" smtClean="0">
                <a:solidFill>
                  <a:prstClr val="white"/>
                </a:solidFill>
              </a:rPr>
              <a:t>2013-2020 (NOS</a:t>
            </a:r>
            <a:r>
              <a:rPr lang="pt-PT" sz="2600" b="1" dirty="0">
                <a:solidFill>
                  <a:prstClr val="white"/>
                </a:solidFill>
              </a:rPr>
              <a:t>) </a:t>
            </a:r>
          </a:p>
          <a:p>
            <a:pPr lvl="0"/>
            <a:endParaRPr lang="pt-PT" sz="2400" b="1" dirty="0">
              <a:solidFill>
                <a:prstClr val="white"/>
              </a:solidFill>
            </a:endParaRPr>
          </a:p>
          <a:p>
            <a:pPr lvl="0"/>
            <a:r>
              <a:rPr lang="pt-PT" sz="2300" b="1" dirty="0" err="1" smtClean="0">
                <a:solidFill>
                  <a:prstClr val="white"/>
                </a:solidFill>
              </a:rPr>
              <a:t>Strategic</a:t>
            </a:r>
            <a:r>
              <a:rPr lang="pt-PT" sz="2300" b="1" dirty="0" smtClean="0">
                <a:solidFill>
                  <a:prstClr val="white"/>
                </a:solidFill>
              </a:rPr>
              <a:t> </a:t>
            </a:r>
            <a:r>
              <a:rPr lang="pt-PT" sz="2300" b="1" dirty="0" err="1" smtClean="0">
                <a:solidFill>
                  <a:prstClr val="white"/>
                </a:solidFill>
              </a:rPr>
              <a:t>monitoring</a:t>
            </a:r>
            <a:r>
              <a:rPr lang="pt-PT" sz="2300" b="1" dirty="0" smtClean="0">
                <a:solidFill>
                  <a:prstClr val="white"/>
                </a:solidFill>
              </a:rPr>
              <a:t> </a:t>
            </a:r>
            <a:r>
              <a:rPr lang="pt-PT" sz="2300" b="1" dirty="0" err="1" smtClean="0">
                <a:solidFill>
                  <a:prstClr val="white"/>
                </a:solidFill>
              </a:rPr>
              <a:t>framework</a:t>
            </a:r>
            <a:r>
              <a:rPr lang="pt-PT" sz="2300" b="1" dirty="0" smtClean="0">
                <a:solidFill>
                  <a:prstClr val="white"/>
                </a:solidFill>
              </a:rPr>
              <a:t> in Portugal  </a:t>
            </a:r>
          </a:p>
        </p:txBody>
      </p:sp>
      <p:sp>
        <p:nvSpPr>
          <p:cNvPr id="6" name="Rectângulo 5"/>
          <p:cNvSpPr/>
          <p:nvPr/>
        </p:nvSpPr>
        <p:spPr>
          <a:xfrm>
            <a:off x="3574740" y="4043627"/>
            <a:ext cx="5652119" cy="830997"/>
          </a:xfrm>
          <a:prstGeom prst="rect">
            <a:avLst/>
          </a:prstGeom>
        </p:spPr>
        <p:txBody>
          <a:bodyPr wrap="square">
            <a:spAutoFit/>
          </a:bodyPr>
          <a:lstStyle/>
          <a:p>
            <a:pPr lvl="0"/>
            <a:r>
              <a:rPr lang="pt-PT" sz="1600" dirty="0" smtClean="0">
                <a:solidFill>
                  <a:prstClr val="white"/>
                </a:solidFill>
              </a:rPr>
              <a:t>Conceição Santos</a:t>
            </a:r>
          </a:p>
          <a:p>
            <a:pPr lvl="0"/>
            <a:r>
              <a:rPr lang="pt-PT" sz="1600" dirty="0" err="1" smtClean="0">
                <a:solidFill>
                  <a:prstClr val="white"/>
                </a:solidFill>
              </a:rPr>
              <a:t>Head</a:t>
            </a:r>
            <a:r>
              <a:rPr lang="pt-PT" sz="1600" dirty="0" smtClean="0">
                <a:solidFill>
                  <a:prstClr val="white"/>
                </a:solidFill>
              </a:rPr>
              <a:t> </a:t>
            </a:r>
            <a:r>
              <a:rPr lang="pt-PT" sz="1600" dirty="0" err="1" smtClean="0">
                <a:solidFill>
                  <a:prstClr val="white"/>
                </a:solidFill>
              </a:rPr>
              <a:t>of</a:t>
            </a:r>
            <a:r>
              <a:rPr lang="pt-PT" sz="1600" dirty="0" smtClean="0">
                <a:solidFill>
                  <a:prstClr val="white"/>
                </a:solidFill>
              </a:rPr>
              <a:t> </a:t>
            </a:r>
            <a:r>
              <a:rPr lang="pt-PT" sz="1600" dirty="0" err="1" smtClean="0">
                <a:solidFill>
                  <a:prstClr val="white"/>
                </a:solidFill>
              </a:rPr>
              <a:t>Strategy</a:t>
            </a:r>
            <a:r>
              <a:rPr lang="pt-PT" sz="1600" dirty="0" smtClean="0">
                <a:solidFill>
                  <a:prstClr val="white"/>
                </a:solidFill>
              </a:rPr>
              <a:t> </a:t>
            </a:r>
            <a:r>
              <a:rPr lang="pt-PT" sz="1600" dirty="0" err="1" smtClean="0">
                <a:solidFill>
                  <a:prstClr val="white"/>
                </a:solidFill>
              </a:rPr>
              <a:t>Department</a:t>
            </a:r>
            <a:endParaRPr lang="pt-PT" sz="1600" dirty="0" smtClean="0">
              <a:solidFill>
                <a:prstClr val="white"/>
              </a:solidFill>
            </a:endParaRPr>
          </a:p>
          <a:p>
            <a:pPr lvl="0"/>
            <a:r>
              <a:rPr lang="pt-PT" sz="1600" dirty="0" smtClean="0">
                <a:solidFill>
                  <a:prstClr val="white"/>
                </a:solidFill>
              </a:rPr>
              <a:t>conceicao.santos@dgpm.mam.gov.pt</a:t>
            </a:r>
            <a:endParaRPr lang="pt-PT" sz="1600" dirty="0">
              <a:solidFill>
                <a:prstClr val="white"/>
              </a:solidFill>
            </a:endParaRPr>
          </a:p>
        </p:txBody>
      </p:sp>
    </p:spTree>
    <p:extLst>
      <p:ext uri="{BB962C8B-B14F-4D97-AF65-F5344CB8AC3E}">
        <p14:creationId xmlns:p14="http://schemas.microsoft.com/office/powerpoint/2010/main" val="14527578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Imagem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3" y="0"/>
            <a:ext cx="9144000" cy="6858000"/>
          </a:xfrm>
          <a:prstGeom prst="rect">
            <a:avLst/>
          </a:prstGeom>
        </p:spPr>
      </p:pic>
      <p:sp>
        <p:nvSpPr>
          <p:cNvPr id="5" name="Rectangle 4"/>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t-PT"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Rectângulo arredondado 24"/>
          <p:cNvSpPr/>
          <p:nvPr/>
        </p:nvSpPr>
        <p:spPr>
          <a:xfrm>
            <a:off x="457168" y="1678872"/>
            <a:ext cx="8278431" cy="20316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pt-PT" sz="2400" b="1" dirty="0" smtClean="0"/>
          </a:p>
          <a:p>
            <a:pPr algn="ctr"/>
            <a:r>
              <a:rPr lang="pt-PT" sz="2400" b="1" dirty="0" smtClean="0"/>
              <a:t>OBJECTIVE</a:t>
            </a:r>
            <a:endParaRPr lang="pt-PT" sz="2400" b="1" dirty="0"/>
          </a:p>
          <a:p>
            <a:r>
              <a:rPr lang="pt-PT" sz="2400" dirty="0"/>
              <a:t>To </a:t>
            </a:r>
            <a:r>
              <a:rPr lang="pt-PT" sz="2400" dirty="0" err="1"/>
              <a:t>implement</a:t>
            </a:r>
            <a:r>
              <a:rPr lang="pt-PT" sz="2400" dirty="0"/>
              <a:t> </a:t>
            </a:r>
            <a:r>
              <a:rPr lang="pt-PT" sz="2400" dirty="0" smtClean="0"/>
              <a:t>a </a:t>
            </a:r>
            <a:r>
              <a:rPr lang="pt-PT" sz="2400" dirty="0" err="1" smtClean="0"/>
              <a:t>restricted</a:t>
            </a:r>
            <a:r>
              <a:rPr lang="pt-PT" sz="2400" dirty="0" smtClean="0"/>
              <a:t> </a:t>
            </a:r>
            <a:r>
              <a:rPr lang="pt-PT" sz="2400" dirty="0" err="1" smtClean="0"/>
              <a:t>number</a:t>
            </a:r>
            <a:r>
              <a:rPr lang="pt-PT" sz="2400" dirty="0" smtClean="0"/>
              <a:t> of </a:t>
            </a:r>
            <a:r>
              <a:rPr lang="pt-PT" sz="2400" dirty="0" err="1" smtClean="0"/>
              <a:t>relevant</a:t>
            </a:r>
            <a:r>
              <a:rPr lang="pt-PT" sz="2400" dirty="0" smtClean="0"/>
              <a:t> </a:t>
            </a:r>
            <a:r>
              <a:rPr lang="pt-PT" sz="2400" dirty="0" err="1" smtClean="0"/>
              <a:t>indicators</a:t>
            </a:r>
            <a:r>
              <a:rPr lang="pt-PT" sz="2400" dirty="0" smtClean="0"/>
              <a:t> to </a:t>
            </a:r>
            <a:r>
              <a:rPr lang="pt-PT" sz="2400" dirty="0" err="1" smtClean="0"/>
              <a:t>check</a:t>
            </a:r>
            <a:r>
              <a:rPr lang="pt-PT" sz="2400" dirty="0" smtClean="0"/>
              <a:t> the NOS 2013-2020 </a:t>
            </a:r>
            <a:r>
              <a:rPr lang="pt-PT" sz="2400" dirty="0" err="1" smtClean="0"/>
              <a:t>results</a:t>
            </a:r>
            <a:r>
              <a:rPr lang="pt-PT" sz="2400" dirty="0" smtClean="0"/>
              <a:t>, </a:t>
            </a:r>
            <a:r>
              <a:rPr lang="pt-PT" sz="2400" dirty="0" err="1" smtClean="0"/>
              <a:t>considering</a:t>
            </a:r>
            <a:r>
              <a:rPr lang="pt-PT" sz="2400" dirty="0" smtClean="0"/>
              <a:t> a </a:t>
            </a:r>
            <a:r>
              <a:rPr lang="pt-PT" sz="2400" dirty="0" err="1" smtClean="0"/>
              <a:t>sustainable</a:t>
            </a:r>
            <a:r>
              <a:rPr lang="pt-PT" sz="2400" dirty="0" smtClean="0"/>
              <a:t> </a:t>
            </a:r>
            <a:r>
              <a:rPr lang="pt-PT" sz="2400" dirty="0" err="1" smtClean="0"/>
              <a:t>development</a:t>
            </a:r>
            <a:r>
              <a:rPr lang="pt-PT" sz="2400" dirty="0" smtClean="0"/>
              <a:t> </a:t>
            </a:r>
            <a:r>
              <a:rPr lang="pt-PT" sz="2400" dirty="0" err="1" smtClean="0"/>
              <a:t>perspective</a:t>
            </a:r>
            <a:r>
              <a:rPr lang="pt-PT" sz="2400" dirty="0" smtClean="0"/>
              <a:t>.</a:t>
            </a:r>
          </a:p>
          <a:p>
            <a:endParaRPr lang="pt-PT" sz="2400" dirty="0">
              <a:solidFill>
                <a:srgbClr val="FFC000"/>
              </a:solidFill>
            </a:endParaRPr>
          </a:p>
        </p:txBody>
      </p:sp>
      <p:pic>
        <p:nvPicPr>
          <p:cNvPr id="31" name="Imagem 30"/>
          <p:cNvPicPr>
            <a:picLocks noChangeAspect="1"/>
          </p:cNvPicPr>
          <p:nvPr/>
        </p:nvPicPr>
        <p:blipFill>
          <a:blip r:embed="rId4" cstate="print"/>
          <a:stretch>
            <a:fillRect/>
          </a:stretch>
        </p:blipFill>
        <p:spPr>
          <a:xfrm>
            <a:off x="571290" y="618128"/>
            <a:ext cx="3024843" cy="867214"/>
          </a:xfrm>
          <a:prstGeom prst="rect">
            <a:avLst/>
          </a:prstGeom>
        </p:spPr>
      </p:pic>
      <p:sp>
        <p:nvSpPr>
          <p:cNvPr id="7" name="CaixaDeTexto 6"/>
          <p:cNvSpPr txBox="1"/>
          <p:nvPr/>
        </p:nvSpPr>
        <p:spPr>
          <a:xfrm>
            <a:off x="571290" y="4511745"/>
            <a:ext cx="3672408" cy="408623"/>
          </a:xfrm>
          <a:prstGeom prst="roundRect">
            <a:avLst/>
          </a:prstGeom>
          <a:solidFill>
            <a:schemeClr val="accent1">
              <a:lumMod val="20000"/>
              <a:lumOff val="80000"/>
            </a:schemeClr>
          </a:solid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pt-PT" dirty="0" err="1" smtClean="0">
                <a:solidFill>
                  <a:schemeClr val="tx2">
                    <a:lumMod val="75000"/>
                  </a:schemeClr>
                </a:solidFill>
              </a:rPr>
              <a:t>Information</a:t>
            </a:r>
            <a:r>
              <a:rPr lang="pt-PT" dirty="0" smtClean="0">
                <a:solidFill>
                  <a:schemeClr val="tx2">
                    <a:lumMod val="75000"/>
                  </a:schemeClr>
                </a:solidFill>
              </a:rPr>
              <a:t> </a:t>
            </a:r>
            <a:r>
              <a:rPr lang="pt-PT" dirty="0" err="1">
                <a:solidFill>
                  <a:schemeClr val="tx2">
                    <a:lumMod val="75000"/>
                  </a:schemeClr>
                </a:solidFill>
              </a:rPr>
              <a:t>s</a:t>
            </a:r>
            <a:r>
              <a:rPr lang="pt-PT" dirty="0" err="1" smtClean="0">
                <a:solidFill>
                  <a:schemeClr val="tx2">
                    <a:lumMod val="75000"/>
                  </a:schemeClr>
                </a:solidFill>
              </a:rPr>
              <a:t>haring</a:t>
            </a:r>
            <a:endParaRPr lang="pt-PT" dirty="0">
              <a:solidFill>
                <a:schemeClr val="tx2">
                  <a:lumMod val="75000"/>
                </a:schemeClr>
              </a:solidFill>
            </a:endParaRPr>
          </a:p>
        </p:txBody>
      </p:sp>
      <p:sp>
        <p:nvSpPr>
          <p:cNvPr id="8" name="CaixaDeTexto 7"/>
          <p:cNvSpPr txBox="1"/>
          <p:nvPr/>
        </p:nvSpPr>
        <p:spPr>
          <a:xfrm>
            <a:off x="585238" y="4989999"/>
            <a:ext cx="3672408" cy="715089"/>
          </a:xfrm>
          <a:prstGeom prst="roundRect">
            <a:avLst/>
          </a:prstGeom>
          <a:solidFill>
            <a:schemeClr val="accent1">
              <a:lumMod val="20000"/>
              <a:lumOff val="80000"/>
            </a:schemeClr>
          </a:solid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pt-PT" dirty="0" err="1" smtClean="0">
                <a:solidFill>
                  <a:schemeClr val="tx2">
                    <a:lumMod val="75000"/>
                  </a:schemeClr>
                </a:solidFill>
              </a:rPr>
              <a:t>Information</a:t>
            </a:r>
            <a:r>
              <a:rPr lang="pt-PT" dirty="0" smtClean="0">
                <a:solidFill>
                  <a:schemeClr val="tx2">
                    <a:lumMod val="75000"/>
                  </a:schemeClr>
                </a:solidFill>
              </a:rPr>
              <a:t> </a:t>
            </a:r>
            <a:r>
              <a:rPr lang="pt-PT" dirty="0" err="1" smtClean="0">
                <a:solidFill>
                  <a:schemeClr val="tx2">
                    <a:lumMod val="75000"/>
                  </a:schemeClr>
                </a:solidFill>
              </a:rPr>
              <a:t>visualisation</a:t>
            </a:r>
            <a:r>
              <a:rPr lang="pt-PT" dirty="0" smtClean="0">
                <a:solidFill>
                  <a:schemeClr val="tx2">
                    <a:lumMod val="75000"/>
                  </a:schemeClr>
                </a:solidFill>
              </a:rPr>
              <a:t> in </a:t>
            </a:r>
            <a:r>
              <a:rPr lang="pt-PT" dirty="0" err="1" smtClean="0">
                <a:solidFill>
                  <a:schemeClr val="tx2">
                    <a:lumMod val="75000"/>
                  </a:schemeClr>
                </a:solidFill>
              </a:rPr>
              <a:t>specific</a:t>
            </a:r>
            <a:r>
              <a:rPr lang="pt-PT" dirty="0" smtClean="0">
                <a:solidFill>
                  <a:schemeClr val="tx2">
                    <a:lumMod val="75000"/>
                  </a:schemeClr>
                </a:solidFill>
              </a:rPr>
              <a:t> </a:t>
            </a:r>
            <a:r>
              <a:rPr lang="pt-PT" dirty="0" err="1" smtClean="0">
                <a:solidFill>
                  <a:schemeClr val="tx2">
                    <a:lumMod val="75000"/>
                  </a:schemeClr>
                </a:solidFill>
              </a:rPr>
              <a:t>context</a:t>
            </a:r>
            <a:r>
              <a:rPr lang="pt-PT" dirty="0" smtClean="0">
                <a:solidFill>
                  <a:schemeClr val="tx2">
                    <a:lumMod val="75000"/>
                  </a:schemeClr>
                </a:solidFill>
              </a:rPr>
              <a:t> </a:t>
            </a:r>
            <a:endParaRPr lang="pt-PT" dirty="0">
              <a:solidFill>
                <a:schemeClr val="tx2">
                  <a:lumMod val="75000"/>
                </a:schemeClr>
              </a:solidFill>
            </a:endParaRPr>
          </a:p>
        </p:txBody>
      </p:sp>
      <p:sp>
        <p:nvSpPr>
          <p:cNvPr id="9" name="CaixaDeTexto 8"/>
          <p:cNvSpPr txBox="1"/>
          <p:nvPr/>
        </p:nvSpPr>
        <p:spPr>
          <a:xfrm>
            <a:off x="5164943" y="4353210"/>
            <a:ext cx="3649873" cy="1940957"/>
          </a:xfrm>
          <a:prstGeom prst="roundRect">
            <a:avLst/>
          </a:prstGeom>
          <a:ln/>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pt-PT" dirty="0" err="1" smtClean="0"/>
              <a:t>Partner</a:t>
            </a:r>
            <a:r>
              <a:rPr lang="pt-PT" dirty="0" smtClean="0"/>
              <a:t> in </a:t>
            </a:r>
            <a:r>
              <a:rPr lang="pt-PT" dirty="0" err="1" smtClean="0"/>
              <a:t>the</a:t>
            </a:r>
            <a:r>
              <a:rPr lang="pt-PT" dirty="0" smtClean="0"/>
              <a:t> </a:t>
            </a:r>
            <a:r>
              <a:rPr lang="pt-PT" b="1" dirty="0" smtClean="0"/>
              <a:t>NIPIM@R Project </a:t>
            </a:r>
            <a:r>
              <a:rPr lang="pt-PT" dirty="0" err="1" smtClean="0"/>
              <a:t>Model</a:t>
            </a:r>
            <a:r>
              <a:rPr lang="pt-PT" dirty="0" smtClean="0"/>
              <a:t> for </a:t>
            </a:r>
            <a:r>
              <a:rPr lang="pt-PT" dirty="0" err="1" smtClean="0"/>
              <a:t>information</a:t>
            </a:r>
            <a:r>
              <a:rPr lang="pt-PT" dirty="0" smtClean="0"/>
              <a:t> </a:t>
            </a:r>
            <a:r>
              <a:rPr lang="pt-PT" dirty="0" err="1" smtClean="0"/>
              <a:t>sharing</a:t>
            </a:r>
            <a:r>
              <a:rPr lang="pt-PT" dirty="0" smtClean="0"/>
              <a:t>/</a:t>
            </a:r>
            <a:r>
              <a:rPr lang="pt-PT" dirty="0" err="1" smtClean="0"/>
              <a:t>visualisation</a:t>
            </a:r>
            <a:r>
              <a:rPr lang="pt-PT" dirty="0" smtClean="0"/>
              <a:t> </a:t>
            </a:r>
            <a:r>
              <a:rPr lang="pt-PT" dirty="0" err="1" smtClean="0"/>
              <a:t>on</a:t>
            </a:r>
            <a:r>
              <a:rPr lang="pt-PT" dirty="0" smtClean="0"/>
              <a:t> </a:t>
            </a:r>
            <a:r>
              <a:rPr lang="pt-PT" dirty="0" err="1" smtClean="0"/>
              <a:t>Sustainable</a:t>
            </a:r>
            <a:r>
              <a:rPr lang="pt-PT" dirty="0" smtClean="0"/>
              <a:t> </a:t>
            </a:r>
            <a:r>
              <a:rPr lang="pt-PT" dirty="0" err="1" smtClean="0"/>
              <a:t>Development</a:t>
            </a:r>
            <a:r>
              <a:rPr lang="pt-PT" dirty="0" smtClean="0"/>
              <a:t> </a:t>
            </a:r>
            <a:r>
              <a:rPr lang="pt-PT" dirty="0" err="1" smtClean="0"/>
              <a:t>Pillars</a:t>
            </a:r>
            <a:r>
              <a:rPr lang="pt-PT" dirty="0" smtClean="0"/>
              <a:t> – </a:t>
            </a:r>
            <a:r>
              <a:rPr lang="pt-PT" dirty="0" err="1" smtClean="0"/>
              <a:t>Governance</a:t>
            </a:r>
            <a:r>
              <a:rPr lang="pt-PT" dirty="0" smtClean="0"/>
              <a:t>, </a:t>
            </a:r>
            <a:r>
              <a:rPr lang="pt-PT" dirty="0" err="1" smtClean="0"/>
              <a:t>Economy</a:t>
            </a:r>
            <a:r>
              <a:rPr lang="pt-PT" dirty="0" smtClean="0"/>
              <a:t>, Social </a:t>
            </a:r>
            <a:r>
              <a:rPr lang="pt-PT" dirty="0" err="1" smtClean="0"/>
              <a:t>and</a:t>
            </a:r>
            <a:r>
              <a:rPr lang="pt-PT" dirty="0" smtClean="0"/>
              <a:t> </a:t>
            </a:r>
            <a:r>
              <a:rPr lang="pt-PT" dirty="0" err="1" smtClean="0"/>
              <a:t>Environment</a:t>
            </a:r>
            <a:r>
              <a:rPr lang="pt-PT" dirty="0" smtClean="0"/>
              <a:t> </a:t>
            </a:r>
            <a:endParaRPr lang="pt-PT" dirty="0"/>
          </a:p>
        </p:txBody>
      </p:sp>
      <p:sp>
        <p:nvSpPr>
          <p:cNvPr id="11" name="Rectangle 27"/>
          <p:cNvSpPr>
            <a:spLocks noChangeArrowheads="1"/>
          </p:cNvSpPr>
          <p:nvPr/>
        </p:nvSpPr>
        <p:spPr bwMode="auto">
          <a:xfrm>
            <a:off x="457168" y="3734718"/>
            <a:ext cx="7658132" cy="584775"/>
          </a:xfrm>
          <a:prstGeom prst="rect">
            <a:avLst/>
          </a:prstGeom>
          <a:noFill/>
          <a:ln w="9525">
            <a:noFill/>
            <a:miter lim="800000"/>
            <a:headEnd/>
            <a:tailEnd/>
          </a:ln>
        </p:spPr>
        <p:txBody>
          <a:bodyPr wrap="square">
            <a:spAutoFit/>
          </a:bodyPr>
          <a:lstStyle/>
          <a:p>
            <a:r>
              <a:rPr lang="pt-BR" sz="3200" b="1" dirty="0" smtClean="0">
                <a:solidFill>
                  <a:srgbClr val="00324E"/>
                </a:solidFill>
              </a:rPr>
              <a:t>Connection with NIPIM@R/enhanced CISE</a:t>
            </a:r>
            <a:endParaRPr lang="pt-BR" sz="3200" b="1" dirty="0">
              <a:solidFill>
                <a:srgbClr val="00324E"/>
              </a:solidFill>
            </a:endParaRPr>
          </a:p>
        </p:txBody>
      </p:sp>
      <p:sp>
        <p:nvSpPr>
          <p:cNvPr id="12" name="Text Box 10"/>
          <p:cNvSpPr txBox="1">
            <a:spLocks noChangeArrowheads="1"/>
          </p:cNvSpPr>
          <p:nvPr/>
        </p:nvSpPr>
        <p:spPr bwMode="auto">
          <a:xfrm>
            <a:off x="-13821" y="-18502"/>
            <a:ext cx="529568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pt-PT" sz="1600" dirty="0" smtClean="0">
                <a:solidFill>
                  <a:schemeClr val="bg1"/>
                </a:solidFill>
                <a:latin typeface="Arial" pitchFamily="34" charset="0"/>
                <a:cs typeface="Arial" pitchFamily="34" charset="0"/>
              </a:rPr>
              <a:t>NOS 2013-2020: </a:t>
            </a:r>
            <a:r>
              <a:rPr lang="pt-PT" sz="1600" dirty="0" err="1" smtClean="0">
                <a:solidFill>
                  <a:schemeClr val="bg1"/>
                </a:solidFill>
                <a:latin typeface="Arial" pitchFamily="34" charset="0"/>
                <a:cs typeface="Arial" pitchFamily="34" charset="0"/>
              </a:rPr>
              <a:t>SEAMind</a:t>
            </a:r>
            <a:r>
              <a:rPr lang="pt-PT" sz="1600" dirty="0" smtClean="0">
                <a:solidFill>
                  <a:schemeClr val="bg1"/>
                </a:solidFill>
                <a:latin typeface="Arial" pitchFamily="34" charset="0"/>
                <a:cs typeface="Arial" pitchFamily="34" charset="0"/>
              </a:rPr>
              <a:t> </a:t>
            </a:r>
            <a:r>
              <a:rPr lang="pt-PT" sz="1600" dirty="0" err="1" smtClean="0">
                <a:solidFill>
                  <a:schemeClr val="bg1"/>
                </a:solidFill>
                <a:latin typeface="Arial" pitchFamily="34" charset="0"/>
                <a:cs typeface="Arial" pitchFamily="34" charset="0"/>
              </a:rPr>
              <a:t>Indicators</a:t>
            </a:r>
            <a:r>
              <a:rPr lang="pt-PT" sz="1600" dirty="0" smtClean="0">
                <a:solidFill>
                  <a:schemeClr val="bg1"/>
                </a:solidFill>
                <a:latin typeface="Arial" pitchFamily="34" charset="0"/>
                <a:cs typeface="Arial" pitchFamily="34" charset="0"/>
              </a:rPr>
              <a:t> </a:t>
            </a:r>
            <a:r>
              <a:rPr lang="pt-PT" sz="1600" dirty="0" err="1" smtClean="0">
                <a:solidFill>
                  <a:schemeClr val="bg1"/>
                </a:solidFill>
                <a:latin typeface="Arial" pitchFamily="34" charset="0"/>
                <a:cs typeface="Arial" pitchFamily="34" charset="0"/>
              </a:rPr>
              <a:t>and</a:t>
            </a:r>
            <a:r>
              <a:rPr lang="pt-PT" sz="1600" dirty="0" smtClean="0">
                <a:solidFill>
                  <a:schemeClr val="bg1"/>
                </a:solidFill>
                <a:latin typeface="Arial" pitchFamily="34" charset="0"/>
                <a:cs typeface="Arial" pitchFamily="34" charset="0"/>
              </a:rPr>
              <a:t> </a:t>
            </a:r>
            <a:r>
              <a:rPr lang="pt-PT" sz="1600" dirty="0" err="1" smtClean="0">
                <a:solidFill>
                  <a:schemeClr val="bg1"/>
                </a:solidFill>
                <a:latin typeface="Arial" pitchFamily="34" charset="0"/>
                <a:cs typeface="Arial" pitchFamily="34" charset="0"/>
              </a:rPr>
              <a:t>Monitoring</a:t>
            </a:r>
            <a:endParaRPr lang="pt-PT" sz="1600" dirty="0" smtClean="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3203303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82" y="0"/>
            <a:ext cx="9144000" cy="6858000"/>
          </a:xfrm>
          <a:prstGeom prst="rect">
            <a:avLst/>
          </a:prstGeom>
        </p:spPr>
      </p:pic>
      <p:sp>
        <p:nvSpPr>
          <p:cNvPr id="5" name="Rectangle 4"/>
          <p:cNvSpPr>
            <a:spLocks noChangeArrowheads="1"/>
          </p:cNvSpPr>
          <p:nvPr/>
        </p:nvSpPr>
        <p:spPr bwMode="auto">
          <a:xfrm>
            <a:off x="101600" y="-37253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t-PT" sz="1800" b="0" i="0" u="none" strike="noStrike" cap="none" normalizeH="0" baseline="0" smtClean="0">
              <a:ln>
                <a:noFill/>
              </a:ln>
              <a:solidFill>
                <a:schemeClr val="tx1"/>
              </a:solidFill>
              <a:effectLst/>
              <a:latin typeface="Arial" pitchFamily="34" charset="0"/>
              <a:cs typeface="Arial" pitchFamily="34" charset="0"/>
            </a:endParaRPr>
          </a:p>
        </p:txBody>
      </p:sp>
      <p:pic>
        <p:nvPicPr>
          <p:cNvPr id="10" name="Imagem 9"/>
          <p:cNvPicPr>
            <a:picLocks noChangeAspect="1"/>
          </p:cNvPicPr>
          <p:nvPr/>
        </p:nvPicPr>
        <p:blipFill>
          <a:blip r:embed="rId4" cstate="print"/>
          <a:stretch>
            <a:fillRect/>
          </a:stretch>
        </p:blipFill>
        <p:spPr>
          <a:xfrm>
            <a:off x="2382181" y="-289577"/>
            <a:ext cx="6356227" cy="5710376"/>
          </a:xfrm>
          <a:prstGeom prst="rect">
            <a:avLst/>
          </a:prstGeom>
        </p:spPr>
      </p:pic>
      <p:sp>
        <p:nvSpPr>
          <p:cNvPr id="7" name="Seta para a direita 6"/>
          <p:cNvSpPr/>
          <p:nvPr/>
        </p:nvSpPr>
        <p:spPr>
          <a:xfrm>
            <a:off x="1298713" y="1891912"/>
            <a:ext cx="1474051" cy="575733"/>
          </a:xfrm>
          <a:prstGeom prst="rightArrow">
            <a:avLst>
              <a:gd name="adj1" fmla="val 100000"/>
              <a:gd name="adj2" fmla="val 79412"/>
            </a:avLst>
          </a:prstGeom>
          <a:solidFill>
            <a:srgbClr val="00739F"/>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sz="1400" b="1" dirty="0" err="1" smtClean="0"/>
              <a:t>National</a:t>
            </a:r>
            <a:endParaRPr lang="pt-PT" sz="1400" b="1" dirty="0"/>
          </a:p>
        </p:txBody>
      </p:sp>
      <p:sp>
        <p:nvSpPr>
          <p:cNvPr id="8" name="Seta para a direita 7"/>
          <p:cNvSpPr/>
          <p:nvPr/>
        </p:nvSpPr>
        <p:spPr>
          <a:xfrm>
            <a:off x="1298713" y="3105938"/>
            <a:ext cx="1474051" cy="575733"/>
          </a:xfrm>
          <a:prstGeom prst="rightArrow">
            <a:avLst>
              <a:gd name="adj1" fmla="val 100000"/>
              <a:gd name="adj2" fmla="val 79412"/>
            </a:avLst>
          </a:prstGeom>
          <a:solidFill>
            <a:srgbClr val="004478"/>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sz="1400" b="1" dirty="0" smtClean="0"/>
              <a:t>Regional</a:t>
            </a:r>
            <a:endParaRPr lang="pt-PT" sz="1400" b="1" dirty="0"/>
          </a:p>
        </p:txBody>
      </p:sp>
      <p:sp>
        <p:nvSpPr>
          <p:cNvPr id="11" name="Seta para a direita 10"/>
          <p:cNvSpPr/>
          <p:nvPr/>
        </p:nvSpPr>
        <p:spPr>
          <a:xfrm>
            <a:off x="1298713" y="4202644"/>
            <a:ext cx="1474051" cy="575733"/>
          </a:xfrm>
          <a:prstGeom prst="rightArrow">
            <a:avLst>
              <a:gd name="adj1" fmla="val 100000"/>
              <a:gd name="adj2" fmla="val 79412"/>
            </a:avLst>
          </a:prstGeom>
          <a:solidFill>
            <a:srgbClr val="00324E"/>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sz="1400" b="1" dirty="0" smtClean="0"/>
              <a:t>Local</a:t>
            </a:r>
            <a:endParaRPr lang="pt-PT" sz="1400" b="1" dirty="0"/>
          </a:p>
        </p:txBody>
      </p:sp>
      <p:sp>
        <p:nvSpPr>
          <p:cNvPr id="2" name="CaixaDeTexto 1"/>
          <p:cNvSpPr txBox="1"/>
          <p:nvPr/>
        </p:nvSpPr>
        <p:spPr>
          <a:xfrm rot="508570">
            <a:off x="3084095" y="1825554"/>
            <a:ext cx="2878532" cy="1200329"/>
          </a:xfrm>
          <a:prstGeom prst="rect">
            <a:avLst/>
          </a:prstGeom>
          <a:noFill/>
        </p:spPr>
        <p:txBody>
          <a:bodyPr wrap="square" rtlCol="0">
            <a:spAutoFit/>
          </a:bodyPr>
          <a:lstStyle/>
          <a:p>
            <a:r>
              <a:rPr lang="pt-PT" sz="1200" dirty="0" err="1" smtClean="0">
                <a:solidFill>
                  <a:schemeClr val="bg1"/>
                </a:solidFill>
              </a:rPr>
              <a:t>National</a:t>
            </a:r>
            <a:r>
              <a:rPr lang="pt-PT" sz="1200" dirty="0" smtClean="0">
                <a:solidFill>
                  <a:schemeClr val="bg1"/>
                </a:solidFill>
              </a:rPr>
              <a:t> </a:t>
            </a:r>
            <a:r>
              <a:rPr lang="pt-PT" sz="1200" dirty="0" err="1" smtClean="0">
                <a:solidFill>
                  <a:schemeClr val="bg1"/>
                </a:solidFill>
              </a:rPr>
              <a:t>Ocean</a:t>
            </a:r>
            <a:r>
              <a:rPr lang="pt-PT" sz="1200" dirty="0" smtClean="0">
                <a:solidFill>
                  <a:schemeClr val="bg1"/>
                </a:solidFill>
              </a:rPr>
              <a:t> </a:t>
            </a:r>
            <a:r>
              <a:rPr lang="pt-PT" sz="1200" dirty="0" err="1" smtClean="0">
                <a:solidFill>
                  <a:schemeClr val="bg1"/>
                </a:solidFill>
              </a:rPr>
              <a:t>Strategy</a:t>
            </a:r>
            <a:endParaRPr lang="pt-PT" sz="1200" dirty="0" smtClean="0">
              <a:solidFill>
                <a:schemeClr val="bg1"/>
              </a:solidFill>
            </a:endParaRPr>
          </a:p>
          <a:p>
            <a:r>
              <a:rPr lang="pt-PT" sz="1200" dirty="0" err="1" smtClean="0">
                <a:solidFill>
                  <a:schemeClr val="bg1"/>
                </a:solidFill>
              </a:rPr>
              <a:t>Partnership</a:t>
            </a:r>
            <a:r>
              <a:rPr lang="pt-PT" sz="1200" dirty="0" smtClean="0">
                <a:solidFill>
                  <a:schemeClr val="bg1"/>
                </a:solidFill>
              </a:rPr>
              <a:t> </a:t>
            </a:r>
            <a:r>
              <a:rPr lang="pt-PT" sz="1200" dirty="0" err="1" smtClean="0">
                <a:solidFill>
                  <a:schemeClr val="bg1"/>
                </a:solidFill>
              </a:rPr>
              <a:t>Agreement</a:t>
            </a:r>
            <a:r>
              <a:rPr lang="pt-PT" sz="1200" dirty="0" smtClean="0">
                <a:solidFill>
                  <a:schemeClr val="bg1"/>
                </a:solidFill>
              </a:rPr>
              <a:t> (</a:t>
            </a:r>
            <a:r>
              <a:rPr lang="pt-PT" sz="1200" dirty="0" err="1" smtClean="0">
                <a:solidFill>
                  <a:schemeClr val="bg1"/>
                </a:solidFill>
              </a:rPr>
              <a:t>European</a:t>
            </a:r>
            <a:r>
              <a:rPr lang="pt-PT" sz="1200" dirty="0" smtClean="0">
                <a:solidFill>
                  <a:schemeClr val="bg1"/>
                </a:solidFill>
              </a:rPr>
              <a:t> </a:t>
            </a:r>
            <a:r>
              <a:rPr lang="pt-PT" sz="1200" dirty="0" err="1" smtClean="0">
                <a:solidFill>
                  <a:schemeClr val="bg1"/>
                </a:solidFill>
              </a:rPr>
              <a:t>Funds</a:t>
            </a:r>
            <a:r>
              <a:rPr lang="pt-PT" sz="1200" dirty="0" smtClean="0">
                <a:solidFill>
                  <a:schemeClr val="bg1"/>
                </a:solidFill>
              </a:rPr>
              <a:t>)</a:t>
            </a:r>
          </a:p>
          <a:p>
            <a:r>
              <a:rPr lang="pt-PT" sz="1200" dirty="0" err="1" smtClean="0">
                <a:solidFill>
                  <a:schemeClr val="bg1"/>
                </a:solidFill>
              </a:rPr>
              <a:t>Operational</a:t>
            </a:r>
            <a:r>
              <a:rPr lang="pt-PT" sz="1200" dirty="0" smtClean="0">
                <a:solidFill>
                  <a:schemeClr val="bg1"/>
                </a:solidFill>
              </a:rPr>
              <a:t> </a:t>
            </a:r>
            <a:r>
              <a:rPr lang="pt-PT" sz="1200" dirty="0" err="1" smtClean="0">
                <a:solidFill>
                  <a:schemeClr val="bg1"/>
                </a:solidFill>
              </a:rPr>
              <a:t>Programs</a:t>
            </a:r>
            <a:r>
              <a:rPr lang="pt-PT" sz="1200" dirty="0" smtClean="0">
                <a:solidFill>
                  <a:schemeClr val="bg1"/>
                </a:solidFill>
              </a:rPr>
              <a:t> (</a:t>
            </a:r>
            <a:r>
              <a:rPr lang="pt-PT" sz="1200" dirty="0" err="1">
                <a:solidFill>
                  <a:schemeClr val="bg1"/>
                </a:solidFill>
              </a:rPr>
              <a:t>N</a:t>
            </a:r>
            <a:r>
              <a:rPr lang="pt-PT" sz="1200" dirty="0" err="1" smtClean="0">
                <a:solidFill>
                  <a:schemeClr val="bg1"/>
                </a:solidFill>
              </a:rPr>
              <a:t>ational</a:t>
            </a:r>
            <a:r>
              <a:rPr lang="pt-PT" sz="1200" dirty="0" smtClean="0">
                <a:solidFill>
                  <a:schemeClr val="bg1"/>
                </a:solidFill>
              </a:rPr>
              <a:t>)</a:t>
            </a:r>
          </a:p>
          <a:p>
            <a:r>
              <a:rPr lang="pt-PT" sz="1200" dirty="0" smtClean="0">
                <a:solidFill>
                  <a:schemeClr val="bg1"/>
                </a:solidFill>
              </a:rPr>
              <a:t>Research </a:t>
            </a:r>
            <a:r>
              <a:rPr lang="pt-PT" sz="1200" dirty="0" err="1" smtClean="0">
                <a:solidFill>
                  <a:schemeClr val="bg1"/>
                </a:solidFill>
              </a:rPr>
              <a:t>and</a:t>
            </a:r>
            <a:r>
              <a:rPr lang="pt-PT" sz="1200" dirty="0" smtClean="0">
                <a:solidFill>
                  <a:schemeClr val="bg1"/>
                </a:solidFill>
              </a:rPr>
              <a:t> </a:t>
            </a:r>
            <a:r>
              <a:rPr lang="pt-PT" sz="1200" dirty="0" err="1">
                <a:solidFill>
                  <a:schemeClr val="bg1"/>
                </a:solidFill>
              </a:rPr>
              <a:t>I</a:t>
            </a:r>
            <a:r>
              <a:rPr lang="pt-PT" sz="1200" dirty="0" err="1" smtClean="0">
                <a:solidFill>
                  <a:schemeClr val="bg1"/>
                </a:solidFill>
              </a:rPr>
              <a:t>nnovation</a:t>
            </a:r>
            <a:r>
              <a:rPr lang="pt-PT" sz="1200" dirty="0" smtClean="0">
                <a:solidFill>
                  <a:schemeClr val="bg1"/>
                </a:solidFill>
              </a:rPr>
              <a:t> </a:t>
            </a:r>
            <a:r>
              <a:rPr lang="pt-PT" sz="1200" dirty="0" err="1" smtClean="0">
                <a:solidFill>
                  <a:schemeClr val="bg1"/>
                </a:solidFill>
              </a:rPr>
              <a:t>Strategy</a:t>
            </a:r>
            <a:r>
              <a:rPr lang="pt-PT" sz="1200" dirty="0" smtClean="0">
                <a:solidFill>
                  <a:schemeClr val="bg1"/>
                </a:solidFill>
              </a:rPr>
              <a:t> (RIS)</a:t>
            </a:r>
          </a:p>
          <a:p>
            <a:r>
              <a:rPr lang="pt-PT" sz="1200" dirty="0" err="1" smtClean="0">
                <a:solidFill>
                  <a:schemeClr val="bg1"/>
                </a:solidFill>
              </a:rPr>
              <a:t>National</a:t>
            </a:r>
            <a:r>
              <a:rPr lang="pt-PT" sz="1200" dirty="0" smtClean="0">
                <a:solidFill>
                  <a:schemeClr val="bg1"/>
                </a:solidFill>
              </a:rPr>
              <a:t> </a:t>
            </a:r>
            <a:r>
              <a:rPr lang="pt-PT" sz="1200" dirty="0" err="1" smtClean="0">
                <a:solidFill>
                  <a:schemeClr val="bg1"/>
                </a:solidFill>
              </a:rPr>
              <a:t>Strategy</a:t>
            </a:r>
            <a:r>
              <a:rPr lang="pt-PT" sz="1200" dirty="0" smtClean="0">
                <a:solidFill>
                  <a:schemeClr val="bg1"/>
                </a:solidFill>
              </a:rPr>
              <a:t>  for SD</a:t>
            </a:r>
          </a:p>
          <a:p>
            <a:r>
              <a:rPr lang="pt-PT" sz="1200" dirty="0" smtClean="0">
                <a:solidFill>
                  <a:schemeClr val="bg1"/>
                </a:solidFill>
              </a:rPr>
              <a:t>Sectorial </a:t>
            </a:r>
            <a:r>
              <a:rPr lang="pt-PT" sz="1200" dirty="0" err="1" smtClean="0">
                <a:solidFill>
                  <a:schemeClr val="bg1"/>
                </a:solidFill>
              </a:rPr>
              <a:t>Strategies</a:t>
            </a:r>
            <a:endParaRPr lang="pt-PT" sz="1200" dirty="0">
              <a:solidFill>
                <a:schemeClr val="bg1"/>
              </a:solidFill>
            </a:endParaRPr>
          </a:p>
        </p:txBody>
      </p:sp>
      <p:sp>
        <p:nvSpPr>
          <p:cNvPr id="12" name="CaixaDeTexto 11"/>
          <p:cNvSpPr txBox="1"/>
          <p:nvPr/>
        </p:nvSpPr>
        <p:spPr>
          <a:xfrm rot="20605870">
            <a:off x="5888199" y="1723300"/>
            <a:ext cx="1933110" cy="1569660"/>
          </a:xfrm>
          <a:prstGeom prst="rect">
            <a:avLst/>
          </a:prstGeom>
          <a:noFill/>
        </p:spPr>
        <p:txBody>
          <a:bodyPr wrap="square" rtlCol="0">
            <a:spAutoFit/>
          </a:bodyPr>
          <a:lstStyle/>
          <a:p>
            <a:r>
              <a:rPr lang="pt-PT" sz="1200" dirty="0">
                <a:solidFill>
                  <a:schemeClr val="bg1"/>
                </a:solidFill>
              </a:rPr>
              <a:t>Rio +</a:t>
            </a:r>
            <a:r>
              <a:rPr lang="pt-PT" sz="1200" dirty="0" smtClean="0">
                <a:solidFill>
                  <a:schemeClr val="bg1"/>
                </a:solidFill>
              </a:rPr>
              <a:t>20 – UN SDG </a:t>
            </a:r>
            <a:r>
              <a:rPr lang="pt-PT" sz="1200" dirty="0" err="1" smtClean="0">
                <a:solidFill>
                  <a:schemeClr val="bg1"/>
                </a:solidFill>
              </a:rPr>
              <a:t>Ocean</a:t>
            </a:r>
            <a:r>
              <a:rPr lang="pt-PT" sz="1200" dirty="0" smtClean="0">
                <a:solidFill>
                  <a:schemeClr val="bg1"/>
                </a:solidFill>
              </a:rPr>
              <a:t> </a:t>
            </a:r>
            <a:endParaRPr lang="pt-PT" sz="1200" dirty="0">
              <a:solidFill>
                <a:schemeClr val="bg1"/>
              </a:solidFill>
            </a:endParaRPr>
          </a:p>
          <a:p>
            <a:r>
              <a:rPr lang="pt-PT" sz="1200" dirty="0" smtClean="0">
                <a:solidFill>
                  <a:schemeClr val="bg1"/>
                </a:solidFill>
              </a:rPr>
              <a:t>Europe2020</a:t>
            </a:r>
          </a:p>
          <a:p>
            <a:r>
              <a:rPr lang="pt-PT" sz="1200" dirty="0" smtClean="0">
                <a:solidFill>
                  <a:schemeClr val="bg1"/>
                </a:solidFill>
              </a:rPr>
              <a:t>IMP EU – </a:t>
            </a:r>
            <a:r>
              <a:rPr lang="pt-PT" sz="1200" dirty="0" err="1" smtClean="0">
                <a:solidFill>
                  <a:schemeClr val="bg1"/>
                </a:solidFill>
              </a:rPr>
              <a:t>Atlântic</a:t>
            </a:r>
            <a:r>
              <a:rPr lang="pt-PT" sz="1200" dirty="0" smtClean="0">
                <a:solidFill>
                  <a:schemeClr val="bg1"/>
                </a:solidFill>
              </a:rPr>
              <a:t> </a:t>
            </a:r>
            <a:r>
              <a:rPr lang="pt-PT" sz="1200" dirty="0" err="1" smtClean="0">
                <a:solidFill>
                  <a:schemeClr val="bg1"/>
                </a:solidFill>
              </a:rPr>
              <a:t>Strategy</a:t>
            </a:r>
            <a:endParaRPr lang="pt-PT" sz="1200" dirty="0" smtClean="0">
              <a:solidFill>
                <a:schemeClr val="bg1"/>
              </a:solidFill>
            </a:endParaRPr>
          </a:p>
          <a:p>
            <a:r>
              <a:rPr lang="pt-PT" sz="1200" dirty="0" smtClean="0">
                <a:solidFill>
                  <a:schemeClr val="bg1"/>
                </a:solidFill>
              </a:rPr>
              <a:t>MSFD</a:t>
            </a:r>
          </a:p>
          <a:p>
            <a:r>
              <a:rPr lang="pt-PT" sz="1200" dirty="0" err="1" smtClean="0">
                <a:solidFill>
                  <a:schemeClr val="bg1"/>
                </a:solidFill>
              </a:rPr>
              <a:t>European</a:t>
            </a:r>
            <a:r>
              <a:rPr lang="pt-PT" sz="1200" dirty="0" smtClean="0">
                <a:solidFill>
                  <a:schemeClr val="bg1"/>
                </a:solidFill>
              </a:rPr>
              <a:t> </a:t>
            </a:r>
            <a:r>
              <a:rPr lang="pt-PT" sz="1200" dirty="0" err="1" smtClean="0">
                <a:solidFill>
                  <a:schemeClr val="bg1"/>
                </a:solidFill>
              </a:rPr>
              <a:t>Strategy</a:t>
            </a:r>
            <a:r>
              <a:rPr lang="pt-PT" sz="1200" dirty="0" smtClean="0">
                <a:solidFill>
                  <a:schemeClr val="bg1"/>
                </a:solidFill>
              </a:rPr>
              <a:t> for SD</a:t>
            </a:r>
          </a:p>
          <a:p>
            <a:r>
              <a:rPr lang="pt-PT" sz="1200" dirty="0" err="1" smtClean="0">
                <a:solidFill>
                  <a:schemeClr val="bg1"/>
                </a:solidFill>
              </a:rPr>
              <a:t>Horizon</a:t>
            </a:r>
            <a:r>
              <a:rPr lang="pt-PT" sz="1200" dirty="0" smtClean="0">
                <a:solidFill>
                  <a:schemeClr val="bg1"/>
                </a:solidFill>
              </a:rPr>
              <a:t> 2020, COSME, LIFE</a:t>
            </a:r>
          </a:p>
          <a:p>
            <a:endParaRPr lang="pt-PT" sz="1200" dirty="0" smtClean="0">
              <a:solidFill>
                <a:schemeClr val="bg1"/>
              </a:solidFill>
            </a:endParaRPr>
          </a:p>
          <a:p>
            <a:endParaRPr lang="pt-PT" sz="1200" dirty="0">
              <a:solidFill>
                <a:schemeClr val="bg1"/>
              </a:solidFill>
            </a:endParaRPr>
          </a:p>
        </p:txBody>
      </p:sp>
      <p:sp>
        <p:nvSpPr>
          <p:cNvPr id="13" name="CaixaDeTexto 12"/>
          <p:cNvSpPr txBox="1"/>
          <p:nvPr/>
        </p:nvSpPr>
        <p:spPr>
          <a:xfrm rot="493126">
            <a:off x="3288010" y="5255593"/>
            <a:ext cx="2085436" cy="338554"/>
          </a:xfrm>
          <a:prstGeom prst="rect">
            <a:avLst/>
          </a:prstGeom>
          <a:noFill/>
        </p:spPr>
        <p:txBody>
          <a:bodyPr wrap="square" rtlCol="0">
            <a:spAutoFit/>
          </a:bodyPr>
          <a:lstStyle/>
          <a:p>
            <a:pPr algn="ctr"/>
            <a:r>
              <a:rPr lang="pt-PT" sz="1600" b="1" dirty="0" err="1" smtClean="0"/>
              <a:t>National</a:t>
            </a:r>
            <a:r>
              <a:rPr lang="pt-PT" sz="1600" b="1" dirty="0" smtClean="0"/>
              <a:t> </a:t>
            </a:r>
            <a:r>
              <a:rPr lang="pt-PT" sz="1600" b="1" dirty="0" err="1" smtClean="0"/>
              <a:t>Level</a:t>
            </a:r>
            <a:endParaRPr lang="pt-PT" sz="1600" b="1" dirty="0"/>
          </a:p>
        </p:txBody>
      </p:sp>
      <p:sp>
        <p:nvSpPr>
          <p:cNvPr id="14" name="CaixaDeTexto 13"/>
          <p:cNvSpPr txBox="1"/>
          <p:nvPr/>
        </p:nvSpPr>
        <p:spPr>
          <a:xfrm rot="20485690">
            <a:off x="5788027" y="5143224"/>
            <a:ext cx="2085436" cy="338554"/>
          </a:xfrm>
          <a:prstGeom prst="rect">
            <a:avLst/>
          </a:prstGeom>
          <a:noFill/>
        </p:spPr>
        <p:txBody>
          <a:bodyPr wrap="square" rtlCol="0">
            <a:spAutoFit/>
          </a:bodyPr>
          <a:lstStyle/>
          <a:p>
            <a:pPr algn="ctr"/>
            <a:r>
              <a:rPr lang="pt-PT" sz="1600" b="1" dirty="0" err="1" smtClean="0"/>
              <a:t>International</a:t>
            </a:r>
            <a:r>
              <a:rPr lang="pt-PT" sz="1600" b="1" dirty="0" smtClean="0"/>
              <a:t> </a:t>
            </a:r>
            <a:r>
              <a:rPr lang="pt-PT" sz="1600" b="1" dirty="0" err="1" smtClean="0"/>
              <a:t>level</a:t>
            </a:r>
            <a:endParaRPr lang="pt-PT" sz="1600" b="1" dirty="0"/>
          </a:p>
        </p:txBody>
      </p:sp>
      <p:sp>
        <p:nvSpPr>
          <p:cNvPr id="3" name="Seta para a esquerda e para a direita 2"/>
          <p:cNvSpPr/>
          <p:nvPr/>
        </p:nvSpPr>
        <p:spPr>
          <a:xfrm>
            <a:off x="3267668" y="6148419"/>
            <a:ext cx="4585252" cy="360000"/>
          </a:xfrm>
          <a:prstGeom prst="leftRightArrow">
            <a:avLst>
              <a:gd name="adj1" fmla="val 100000"/>
              <a:gd name="adj2" fmla="val 81579"/>
            </a:avLst>
          </a:prstGeom>
          <a:solidFill>
            <a:schemeClr val="accent6">
              <a:lumMod val="7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400" b="1" dirty="0" smtClean="0"/>
              <a:t>Horizontal </a:t>
            </a:r>
            <a:r>
              <a:rPr lang="pt-PT" sz="1400" b="1" dirty="0" err="1" smtClean="0"/>
              <a:t>integration</a:t>
            </a:r>
            <a:endParaRPr lang="pt-PT" sz="1400" b="1" dirty="0"/>
          </a:p>
        </p:txBody>
      </p:sp>
      <p:sp>
        <p:nvSpPr>
          <p:cNvPr id="15" name="Seta para a esquerda e para a direita 14"/>
          <p:cNvSpPr/>
          <p:nvPr/>
        </p:nvSpPr>
        <p:spPr>
          <a:xfrm rot="16200000">
            <a:off x="-747921" y="3213805"/>
            <a:ext cx="3003785" cy="360000"/>
          </a:xfrm>
          <a:prstGeom prst="leftRightArrow">
            <a:avLst>
              <a:gd name="adj1" fmla="val 100000"/>
              <a:gd name="adj2" fmla="val 81579"/>
            </a:avLst>
          </a:prstGeom>
          <a:solidFill>
            <a:schemeClr val="accent6">
              <a:lumMod val="7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400" b="1" dirty="0" smtClean="0"/>
              <a:t>Vertical </a:t>
            </a:r>
            <a:r>
              <a:rPr lang="pt-PT" sz="1400" b="1" dirty="0" err="1" smtClean="0"/>
              <a:t>integration</a:t>
            </a:r>
            <a:endParaRPr lang="pt-PT" sz="1400" b="1" dirty="0"/>
          </a:p>
        </p:txBody>
      </p:sp>
      <p:sp>
        <p:nvSpPr>
          <p:cNvPr id="16" name="Seta para a esquerda e para a direita 15"/>
          <p:cNvSpPr/>
          <p:nvPr/>
        </p:nvSpPr>
        <p:spPr>
          <a:xfrm>
            <a:off x="3278920" y="5742700"/>
            <a:ext cx="4585252" cy="360000"/>
          </a:xfrm>
          <a:prstGeom prst="leftRightArrow">
            <a:avLst>
              <a:gd name="adj1" fmla="val 100000"/>
              <a:gd name="adj2" fmla="val 81579"/>
            </a:avLst>
          </a:prstGeom>
          <a:solidFill>
            <a:srgbClr val="00739F"/>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400" b="1" dirty="0" err="1" smtClean="0"/>
              <a:t>Intersectoral</a:t>
            </a:r>
            <a:r>
              <a:rPr lang="pt-PT" sz="1400" b="1" dirty="0" smtClean="0"/>
              <a:t> </a:t>
            </a:r>
            <a:r>
              <a:rPr lang="pt-PT" sz="1400" b="1" dirty="0" err="1" smtClean="0"/>
              <a:t>apprach</a:t>
            </a:r>
            <a:endParaRPr lang="pt-PT" sz="1400" b="1" dirty="0"/>
          </a:p>
        </p:txBody>
      </p:sp>
      <p:sp>
        <p:nvSpPr>
          <p:cNvPr id="21" name="CaixaDeTexto 20"/>
          <p:cNvSpPr txBox="1"/>
          <p:nvPr/>
        </p:nvSpPr>
        <p:spPr>
          <a:xfrm rot="508570">
            <a:off x="3116752" y="3146248"/>
            <a:ext cx="2878532" cy="1015663"/>
          </a:xfrm>
          <a:prstGeom prst="rect">
            <a:avLst/>
          </a:prstGeom>
          <a:noFill/>
        </p:spPr>
        <p:txBody>
          <a:bodyPr wrap="square" rtlCol="0">
            <a:spAutoFit/>
          </a:bodyPr>
          <a:lstStyle/>
          <a:p>
            <a:r>
              <a:rPr lang="pt-PT" sz="1200" dirty="0" smtClean="0">
                <a:solidFill>
                  <a:schemeClr val="bg1"/>
                </a:solidFill>
              </a:rPr>
              <a:t>Regional </a:t>
            </a:r>
            <a:r>
              <a:rPr lang="pt-PT" sz="1200" dirty="0" err="1" smtClean="0">
                <a:solidFill>
                  <a:schemeClr val="bg1"/>
                </a:solidFill>
              </a:rPr>
              <a:t>Operational</a:t>
            </a:r>
            <a:r>
              <a:rPr lang="pt-PT" sz="1200" dirty="0" smtClean="0">
                <a:solidFill>
                  <a:schemeClr val="bg1"/>
                </a:solidFill>
              </a:rPr>
              <a:t> </a:t>
            </a:r>
            <a:r>
              <a:rPr lang="pt-PT" sz="1200" dirty="0" err="1" smtClean="0">
                <a:solidFill>
                  <a:schemeClr val="bg1"/>
                </a:solidFill>
              </a:rPr>
              <a:t>Programs</a:t>
            </a:r>
            <a:endParaRPr lang="pt-PT" sz="1200" dirty="0" smtClean="0">
              <a:solidFill>
                <a:schemeClr val="bg1"/>
              </a:solidFill>
            </a:endParaRPr>
          </a:p>
          <a:p>
            <a:r>
              <a:rPr lang="pt-PT" sz="1200" dirty="0" smtClean="0">
                <a:solidFill>
                  <a:schemeClr val="bg1"/>
                </a:solidFill>
              </a:rPr>
              <a:t>Regional Research </a:t>
            </a:r>
            <a:r>
              <a:rPr lang="pt-PT" sz="1200" dirty="0" err="1">
                <a:solidFill>
                  <a:schemeClr val="bg1"/>
                </a:solidFill>
              </a:rPr>
              <a:t>and</a:t>
            </a:r>
            <a:r>
              <a:rPr lang="pt-PT" sz="1200" dirty="0">
                <a:solidFill>
                  <a:schemeClr val="bg1"/>
                </a:solidFill>
              </a:rPr>
              <a:t> </a:t>
            </a:r>
            <a:r>
              <a:rPr lang="pt-PT" sz="1200" dirty="0" err="1">
                <a:solidFill>
                  <a:schemeClr val="bg1"/>
                </a:solidFill>
              </a:rPr>
              <a:t>Innovation</a:t>
            </a:r>
            <a:r>
              <a:rPr lang="pt-PT" sz="1200" dirty="0">
                <a:solidFill>
                  <a:schemeClr val="bg1"/>
                </a:solidFill>
              </a:rPr>
              <a:t> </a:t>
            </a:r>
            <a:endParaRPr lang="pt-PT" sz="1200" dirty="0" smtClean="0">
              <a:solidFill>
                <a:schemeClr val="bg1"/>
              </a:solidFill>
            </a:endParaRPr>
          </a:p>
          <a:p>
            <a:r>
              <a:rPr lang="pt-PT" sz="1200" dirty="0" err="1" smtClean="0">
                <a:solidFill>
                  <a:schemeClr val="bg1"/>
                </a:solidFill>
              </a:rPr>
              <a:t>Strategy</a:t>
            </a:r>
            <a:r>
              <a:rPr lang="pt-PT" sz="1200" dirty="0" smtClean="0">
                <a:solidFill>
                  <a:schemeClr val="bg1"/>
                </a:solidFill>
              </a:rPr>
              <a:t> </a:t>
            </a:r>
            <a:r>
              <a:rPr lang="pt-PT" sz="1200" dirty="0">
                <a:solidFill>
                  <a:schemeClr val="bg1"/>
                </a:solidFill>
              </a:rPr>
              <a:t>(RIS</a:t>
            </a:r>
            <a:r>
              <a:rPr lang="pt-PT" sz="1200" dirty="0" smtClean="0">
                <a:solidFill>
                  <a:schemeClr val="bg1"/>
                </a:solidFill>
              </a:rPr>
              <a:t>)</a:t>
            </a:r>
          </a:p>
          <a:p>
            <a:r>
              <a:rPr lang="pt-PT" sz="1200" dirty="0" err="1" smtClean="0">
                <a:solidFill>
                  <a:schemeClr val="bg1"/>
                </a:solidFill>
              </a:rPr>
              <a:t>Ocean</a:t>
            </a:r>
            <a:r>
              <a:rPr lang="pt-PT" sz="1200" dirty="0" smtClean="0">
                <a:solidFill>
                  <a:schemeClr val="bg1"/>
                </a:solidFill>
              </a:rPr>
              <a:t> in Regional </a:t>
            </a:r>
            <a:r>
              <a:rPr lang="pt-PT" sz="1200" dirty="0" err="1" smtClean="0">
                <a:solidFill>
                  <a:schemeClr val="bg1"/>
                </a:solidFill>
              </a:rPr>
              <a:t>Strategies</a:t>
            </a:r>
            <a:endParaRPr lang="pt-PT" sz="1200" dirty="0">
              <a:solidFill>
                <a:schemeClr val="bg1"/>
              </a:solidFill>
            </a:endParaRPr>
          </a:p>
          <a:p>
            <a:endParaRPr lang="pt-PT" sz="1200" dirty="0">
              <a:solidFill>
                <a:schemeClr val="bg1"/>
              </a:solidFill>
            </a:endParaRPr>
          </a:p>
        </p:txBody>
      </p:sp>
      <p:sp>
        <p:nvSpPr>
          <p:cNvPr id="22" name="CaixaDeTexto 21"/>
          <p:cNvSpPr txBox="1"/>
          <p:nvPr/>
        </p:nvSpPr>
        <p:spPr>
          <a:xfrm rot="508570">
            <a:off x="3186289" y="4427601"/>
            <a:ext cx="2878532" cy="646331"/>
          </a:xfrm>
          <a:prstGeom prst="rect">
            <a:avLst/>
          </a:prstGeom>
          <a:noFill/>
        </p:spPr>
        <p:txBody>
          <a:bodyPr wrap="square" rtlCol="0">
            <a:spAutoFit/>
          </a:bodyPr>
          <a:lstStyle/>
          <a:p>
            <a:r>
              <a:rPr lang="pt-PT" sz="1200" dirty="0" err="1" smtClean="0">
                <a:solidFill>
                  <a:schemeClr val="bg1"/>
                </a:solidFill>
              </a:rPr>
              <a:t>Ocean</a:t>
            </a:r>
            <a:r>
              <a:rPr lang="pt-PT" sz="1200" dirty="0" smtClean="0">
                <a:solidFill>
                  <a:schemeClr val="bg1"/>
                </a:solidFill>
              </a:rPr>
              <a:t> in local </a:t>
            </a:r>
            <a:r>
              <a:rPr lang="pt-PT" sz="1200" dirty="0" err="1" smtClean="0">
                <a:solidFill>
                  <a:schemeClr val="bg1"/>
                </a:solidFill>
              </a:rPr>
              <a:t>strategies</a:t>
            </a:r>
            <a:r>
              <a:rPr lang="pt-PT" sz="1200" dirty="0" smtClean="0">
                <a:solidFill>
                  <a:schemeClr val="bg1"/>
                </a:solidFill>
              </a:rPr>
              <a:t> (e.g. </a:t>
            </a:r>
            <a:r>
              <a:rPr lang="pt-PT" sz="1200" dirty="0" err="1" smtClean="0">
                <a:solidFill>
                  <a:schemeClr val="bg1"/>
                </a:solidFill>
              </a:rPr>
              <a:t>cities</a:t>
            </a:r>
            <a:r>
              <a:rPr lang="pt-PT" sz="1200" dirty="0" smtClean="0">
                <a:solidFill>
                  <a:schemeClr val="bg1"/>
                </a:solidFill>
              </a:rPr>
              <a:t> </a:t>
            </a:r>
            <a:r>
              <a:rPr lang="pt-PT" sz="1200" dirty="0" err="1" smtClean="0">
                <a:solidFill>
                  <a:schemeClr val="bg1"/>
                </a:solidFill>
              </a:rPr>
              <a:t>strategies</a:t>
            </a:r>
            <a:r>
              <a:rPr lang="pt-PT" sz="1200" dirty="0">
                <a:solidFill>
                  <a:schemeClr val="bg1"/>
                </a:solidFill>
              </a:rPr>
              <a:t>)</a:t>
            </a:r>
            <a:endParaRPr lang="pt-PT" sz="1200" dirty="0" smtClean="0">
              <a:solidFill>
                <a:schemeClr val="bg1"/>
              </a:solidFill>
            </a:endParaRPr>
          </a:p>
          <a:p>
            <a:endParaRPr lang="pt-PT" sz="1200" dirty="0">
              <a:solidFill>
                <a:schemeClr val="bg1"/>
              </a:solidFill>
            </a:endParaRPr>
          </a:p>
        </p:txBody>
      </p:sp>
      <p:sp>
        <p:nvSpPr>
          <p:cNvPr id="24" name="CaixaDeTexto 23"/>
          <p:cNvSpPr txBox="1"/>
          <p:nvPr/>
        </p:nvSpPr>
        <p:spPr>
          <a:xfrm rot="20605870">
            <a:off x="6131727" y="3360423"/>
            <a:ext cx="1558446" cy="461665"/>
          </a:xfrm>
          <a:prstGeom prst="rect">
            <a:avLst/>
          </a:prstGeom>
          <a:noFill/>
        </p:spPr>
        <p:txBody>
          <a:bodyPr wrap="square" rtlCol="0">
            <a:spAutoFit/>
          </a:bodyPr>
          <a:lstStyle/>
          <a:p>
            <a:r>
              <a:rPr lang="pt-PT" sz="1200" dirty="0" smtClean="0">
                <a:solidFill>
                  <a:schemeClr val="bg1"/>
                </a:solidFill>
              </a:rPr>
              <a:t>…</a:t>
            </a:r>
          </a:p>
          <a:p>
            <a:endParaRPr lang="pt-PT" sz="1200" dirty="0">
              <a:solidFill>
                <a:schemeClr val="bg1"/>
              </a:solidFill>
            </a:endParaRPr>
          </a:p>
        </p:txBody>
      </p:sp>
      <p:sp>
        <p:nvSpPr>
          <p:cNvPr id="25" name="CaixaDeTexto 24"/>
          <p:cNvSpPr txBox="1"/>
          <p:nvPr/>
        </p:nvSpPr>
        <p:spPr>
          <a:xfrm rot="20605870">
            <a:off x="6230802" y="4307865"/>
            <a:ext cx="1558446" cy="461665"/>
          </a:xfrm>
          <a:prstGeom prst="rect">
            <a:avLst/>
          </a:prstGeom>
          <a:noFill/>
        </p:spPr>
        <p:txBody>
          <a:bodyPr wrap="square" rtlCol="0">
            <a:spAutoFit/>
          </a:bodyPr>
          <a:lstStyle/>
          <a:p>
            <a:r>
              <a:rPr lang="pt-PT" sz="1200" dirty="0" smtClean="0">
                <a:solidFill>
                  <a:schemeClr val="bg1"/>
                </a:solidFill>
              </a:rPr>
              <a:t>…</a:t>
            </a:r>
          </a:p>
          <a:p>
            <a:endParaRPr lang="pt-PT" sz="1200" dirty="0">
              <a:solidFill>
                <a:schemeClr val="bg1"/>
              </a:solidFill>
            </a:endParaRPr>
          </a:p>
        </p:txBody>
      </p:sp>
      <p:sp>
        <p:nvSpPr>
          <p:cNvPr id="26" name="CaixaDeTexto 25"/>
          <p:cNvSpPr txBox="1"/>
          <p:nvPr/>
        </p:nvSpPr>
        <p:spPr>
          <a:xfrm>
            <a:off x="304800" y="440272"/>
            <a:ext cx="5038046" cy="584775"/>
          </a:xfrm>
          <a:prstGeom prst="rect">
            <a:avLst/>
          </a:prstGeom>
          <a:noFill/>
        </p:spPr>
        <p:txBody>
          <a:bodyPr wrap="none" rtlCol="0">
            <a:spAutoFit/>
          </a:bodyPr>
          <a:lstStyle/>
          <a:p>
            <a:r>
              <a:rPr lang="pt-PT" sz="3200" b="1" dirty="0" err="1" smtClean="0">
                <a:solidFill>
                  <a:srgbClr val="00324E"/>
                </a:solidFill>
              </a:rPr>
              <a:t>Levels</a:t>
            </a:r>
            <a:r>
              <a:rPr lang="pt-PT" sz="3200" b="1" dirty="0" smtClean="0">
                <a:solidFill>
                  <a:srgbClr val="00324E"/>
                </a:solidFill>
              </a:rPr>
              <a:t> of </a:t>
            </a:r>
            <a:r>
              <a:rPr lang="pt-PT" sz="3200" b="1" dirty="0" err="1" smtClean="0">
                <a:solidFill>
                  <a:srgbClr val="00324E"/>
                </a:solidFill>
              </a:rPr>
              <a:t>policy</a:t>
            </a:r>
            <a:r>
              <a:rPr lang="pt-PT" sz="3200" b="1" dirty="0" smtClean="0">
                <a:solidFill>
                  <a:srgbClr val="00324E"/>
                </a:solidFill>
              </a:rPr>
              <a:t> </a:t>
            </a:r>
            <a:r>
              <a:rPr lang="pt-PT" sz="3200" b="1" dirty="0" err="1" smtClean="0">
                <a:solidFill>
                  <a:srgbClr val="00324E"/>
                </a:solidFill>
              </a:rPr>
              <a:t>coordination</a:t>
            </a:r>
            <a:endParaRPr lang="pt-PT" sz="3200" b="1" dirty="0">
              <a:solidFill>
                <a:srgbClr val="00324E"/>
              </a:solidFill>
            </a:endParaRPr>
          </a:p>
        </p:txBody>
      </p:sp>
      <p:sp>
        <p:nvSpPr>
          <p:cNvPr id="27" name="Text Box 10"/>
          <p:cNvSpPr txBox="1">
            <a:spLocks noChangeArrowheads="1"/>
          </p:cNvSpPr>
          <p:nvPr/>
        </p:nvSpPr>
        <p:spPr bwMode="auto">
          <a:xfrm>
            <a:off x="-13821" y="-18502"/>
            <a:ext cx="529568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pt-PT" sz="1600" dirty="0" smtClean="0">
                <a:solidFill>
                  <a:schemeClr val="bg1"/>
                </a:solidFill>
                <a:latin typeface="Arial" pitchFamily="34" charset="0"/>
                <a:cs typeface="Arial" pitchFamily="34" charset="0"/>
              </a:rPr>
              <a:t>NOS 2013-2020: </a:t>
            </a:r>
            <a:r>
              <a:rPr lang="pt-PT" sz="1600" dirty="0" err="1" smtClean="0">
                <a:solidFill>
                  <a:schemeClr val="bg1"/>
                </a:solidFill>
                <a:latin typeface="Arial" pitchFamily="34" charset="0"/>
                <a:cs typeface="Arial" pitchFamily="34" charset="0"/>
              </a:rPr>
              <a:t>SEAMind</a:t>
            </a:r>
            <a:r>
              <a:rPr lang="pt-PT" sz="1600" dirty="0" smtClean="0">
                <a:solidFill>
                  <a:schemeClr val="bg1"/>
                </a:solidFill>
                <a:latin typeface="Arial" pitchFamily="34" charset="0"/>
                <a:cs typeface="Arial" pitchFamily="34" charset="0"/>
              </a:rPr>
              <a:t> </a:t>
            </a:r>
            <a:r>
              <a:rPr lang="pt-PT" sz="1600" dirty="0" err="1" smtClean="0">
                <a:solidFill>
                  <a:schemeClr val="bg1"/>
                </a:solidFill>
                <a:latin typeface="Arial" pitchFamily="34" charset="0"/>
                <a:cs typeface="Arial" pitchFamily="34" charset="0"/>
              </a:rPr>
              <a:t>Indicators</a:t>
            </a:r>
            <a:r>
              <a:rPr lang="pt-PT" sz="1600" dirty="0" smtClean="0">
                <a:solidFill>
                  <a:schemeClr val="bg1"/>
                </a:solidFill>
                <a:latin typeface="Arial" pitchFamily="34" charset="0"/>
                <a:cs typeface="Arial" pitchFamily="34" charset="0"/>
              </a:rPr>
              <a:t> </a:t>
            </a:r>
            <a:r>
              <a:rPr lang="pt-PT" sz="1600" dirty="0" err="1" smtClean="0">
                <a:solidFill>
                  <a:schemeClr val="bg1"/>
                </a:solidFill>
                <a:latin typeface="Arial" pitchFamily="34" charset="0"/>
                <a:cs typeface="Arial" pitchFamily="34" charset="0"/>
              </a:rPr>
              <a:t>and</a:t>
            </a:r>
            <a:r>
              <a:rPr lang="pt-PT" sz="1600" dirty="0" smtClean="0">
                <a:solidFill>
                  <a:schemeClr val="bg1"/>
                </a:solidFill>
                <a:latin typeface="Arial" pitchFamily="34" charset="0"/>
                <a:cs typeface="Arial" pitchFamily="34" charset="0"/>
              </a:rPr>
              <a:t> </a:t>
            </a:r>
            <a:r>
              <a:rPr lang="pt-PT" sz="1600" dirty="0" err="1" smtClean="0">
                <a:solidFill>
                  <a:schemeClr val="bg1"/>
                </a:solidFill>
                <a:latin typeface="Arial" pitchFamily="34" charset="0"/>
                <a:cs typeface="Arial" pitchFamily="34" charset="0"/>
              </a:rPr>
              <a:t>Monitoring</a:t>
            </a:r>
            <a:endParaRPr lang="pt-PT" sz="1600" dirty="0" smtClean="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926411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a:effectLst>
            <a:outerShdw blurRad="50800" dist="38100" dir="2700000" algn="tl" rotWithShape="0">
              <a:prstClr val="black">
                <a:alpha val="40000"/>
              </a:prstClr>
            </a:outerShdw>
          </a:effectLst>
        </p:spPr>
      </p:pic>
      <p:cxnSp>
        <p:nvCxnSpPr>
          <p:cNvPr id="33" name="Straight Connector 5"/>
          <p:cNvCxnSpPr/>
          <p:nvPr/>
        </p:nvCxnSpPr>
        <p:spPr>
          <a:xfrm>
            <a:off x="250825" y="1747747"/>
            <a:ext cx="842486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6"/>
          <p:cNvCxnSpPr/>
          <p:nvPr/>
        </p:nvCxnSpPr>
        <p:spPr>
          <a:xfrm>
            <a:off x="5148263" y="1100047"/>
            <a:ext cx="0" cy="4663072"/>
          </a:xfrm>
          <a:prstGeom prst="line">
            <a:avLst/>
          </a:prstGeom>
        </p:spPr>
        <p:style>
          <a:lnRef idx="1">
            <a:schemeClr val="accent1"/>
          </a:lnRef>
          <a:fillRef idx="0">
            <a:schemeClr val="accent1"/>
          </a:fillRef>
          <a:effectRef idx="0">
            <a:schemeClr val="accent1"/>
          </a:effectRef>
          <a:fontRef idx="minor">
            <a:schemeClr val="tx1"/>
          </a:fontRef>
        </p:style>
      </p:cxnSp>
      <p:sp>
        <p:nvSpPr>
          <p:cNvPr id="42" name="TextBox 15"/>
          <p:cNvSpPr txBox="1">
            <a:spLocks noChangeArrowheads="1"/>
          </p:cNvSpPr>
          <p:nvPr/>
        </p:nvSpPr>
        <p:spPr bwMode="auto">
          <a:xfrm>
            <a:off x="1774825" y="1245924"/>
            <a:ext cx="15732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pt-PT" sz="1800" b="1" dirty="0">
                <a:solidFill>
                  <a:srgbClr val="000000"/>
                </a:solidFill>
              </a:rPr>
              <a:t>Marine waters</a:t>
            </a:r>
          </a:p>
        </p:txBody>
      </p:sp>
      <p:cxnSp>
        <p:nvCxnSpPr>
          <p:cNvPr id="43" name="Straight Connector 11"/>
          <p:cNvCxnSpPr/>
          <p:nvPr/>
        </p:nvCxnSpPr>
        <p:spPr>
          <a:xfrm>
            <a:off x="4189527" y="4754236"/>
            <a:ext cx="0" cy="647700"/>
          </a:xfrm>
          <a:prstGeom prst="line">
            <a:avLst/>
          </a:prstGeom>
        </p:spPr>
        <p:style>
          <a:lnRef idx="1">
            <a:schemeClr val="accent1"/>
          </a:lnRef>
          <a:fillRef idx="0">
            <a:schemeClr val="accent1"/>
          </a:fillRef>
          <a:effectRef idx="0">
            <a:schemeClr val="accent1"/>
          </a:effectRef>
          <a:fontRef idx="minor">
            <a:schemeClr val="tx1"/>
          </a:fontRef>
        </p:style>
      </p:cxnSp>
      <p:sp>
        <p:nvSpPr>
          <p:cNvPr id="44" name="TextBox 19"/>
          <p:cNvSpPr txBox="1">
            <a:spLocks noChangeArrowheads="1"/>
          </p:cNvSpPr>
          <p:nvPr/>
        </p:nvSpPr>
        <p:spPr bwMode="auto">
          <a:xfrm>
            <a:off x="4114290" y="4785309"/>
            <a:ext cx="112268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pt-PT" sz="1800" b="1" dirty="0" smtClean="0">
                <a:solidFill>
                  <a:srgbClr val="000000"/>
                </a:solidFill>
              </a:rPr>
              <a:t>Territorial</a:t>
            </a:r>
          </a:p>
          <a:p>
            <a:pPr eaLnBrk="1" hangingPunct="1">
              <a:spcBef>
                <a:spcPct val="0"/>
              </a:spcBef>
              <a:buFontTx/>
              <a:buNone/>
            </a:pPr>
            <a:r>
              <a:rPr lang="en-GB" altLang="pt-PT" sz="1800" b="1" dirty="0" smtClean="0">
                <a:solidFill>
                  <a:srgbClr val="000000"/>
                </a:solidFill>
              </a:rPr>
              <a:t> </a:t>
            </a:r>
            <a:r>
              <a:rPr lang="en-GB" altLang="pt-PT" sz="1800" b="1" dirty="0">
                <a:solidFill>
                  <a:srgbClr val="000000"/>
                </a:solidFill>
              </a:rPr>
              <a:t>waters</a:t>
            </a:r>
          </a:p>
        </p:txBody>
      </p:sp>
      <p:sp>
        <p:nvSpPr>
          <p:cNvPr id="45" name="TextBox 20"/>
          <p:cNvSpPr txBox="1">
            <a:spLocks noChangeArrowheads="1"/>
          </p:cNvSpPr>
          <p:nvPr/>
        </p:nvSpPr>
        <p:spPr bwMode="auto">
          <a:xfrm>
            <a:off x="2731879" y="4984929"/>
            <a:ext cx="15791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pt-PT" sz="1800" b="1" dirty="0" smtClean="0">
                <a:solidFill>
                  <a:srgbClr val="000000"/>
                </a:solidFill>
              </a:rPr>
              <a:t>EEZ</a:t>
            </a:r>
            <a:endParaRPr lang="en-GB" altLang="pt-PT" sz="1800" b="1" dirty="0">
              <a:solidFill>
                <a:srgbClr val="000000"/>
              </a:solidFill>
            </a:endParaRPr>
          </a:p>
        </p:txBody>
      </p:sp>
      <p:sp>
        <p:nvSpPr>
          <p:cNvPr id="46" name="Rectangle 14"/>
          <p:cNvSpPr/>
          <p:nvPr/>
        </p:nvSpPr>
        <p:spPr>
          <a:xfrm>
            <a:off x="250825" y="3791094"/>
            <a:ext cx="4897438" cy="719137"/>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lv-LV" sz="1800" b="1" dirty="0" smtClean="0">
                <a:solidFill>
                  <a:schemeClr val="bg1"/>
                </a:solidFill>
              </a:rPr>
              <a:t>MSP</a:t>
            </a:r>
            <a:r>
              <a:rPr lang="pt-PT" sz="1800" b="1" dirty="0" smtClean="0">
                <a:solidFill>
                  <a:schemeClr val="bg1"/>
                </a:solidFill>
              </a:rPr>
              <a:t> in PT</a:t>
            </a:r>
            <a:endParaRPr lang="en-GB" sz="1800" b="1" dirty="0">
              <a:solidFill>
                <a:schemeClr val="bg1"/>
              </a:solidFill>
            </a:endParaRPr>
          </a:p>
        </p:txBody>
      </p:sp>
      <p:sp>
        <p:nvSpPr>
          <p:cNvPr id="47" name="Rectangle 15"/>
          <p:cNvSpPr/>
          <p:nvPr/>
        </p:nvSpPr>
        <p:spPr>
          <a:xfrm>
            <a:off x="250825" y="2773208"/>
            <a:ext cx="4897438" cy="719137"/>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lv-LV" sz="1800" b="1" dirty="0" smtClean="0">
                <a:solidFill>
                  <a:schemeClr val="tx2">
                    <a:lumMod val="50000"/>
                  </a:schemeClr>
                </a:solidFill>
              </a:rPr>
              <a:t>MSFD</a:t>
            </a:r>
            <a:r>
              <a:rPr lang="pt-PT" sz="1800" b="1" dirty="0" smtClean="0">
                <a:solidFill>
                  <a:schemeClr val="tx2">
                    <a:lumMod val="50000"/>
                  </a:schemeClr>
                </a:solidFill>
              </a:rPr>
              <a:t> in PT</a:t>
            </a:r>
            <a:endParaRPr lang="en-GB" sz="1800" b="1" dirty="0">
              <a:solidFill>
                <a:schemeClr val="tx2">
                  <a:lumMod val="50000"/>
                </a:schemeClr>
              </a:solidFill>
            </a:endParaRPr>
          </a:p>
        </p:txBody>
      </p:sp>
      <p:sp>
        <p:nvSpPr>
          <p:cNvPr id="48" name="Rectangle 16"/>
          <p:cNvSpPr/>
          <p:nvPr/>
        </p:nvSpPr>
        <p:spPr>
          <a:xfrm>
            <a:off x="250825" y="1832561"/>
            <a:ext cx="4906964" cy="720725"/>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pt-PT" sz="2800" b="1" dirty="0" smtClean="0">
                <a:solidFill>
                  <a:srgbClr val="FFC000"/>
                </a:solidFill>
              </a:rPr>
              <a:t>NOS 2013-2020</a:t>
            </a:r>
            <a:endParaRPr lang="en-GB" sz="2800" b="1" dirty="0">
              <a:solidFill>
                <a:srgbClr val="FFC000"/>
              </a:solidFill>
            </a:endParaRPr>
          </a:p>
        </p:txBody>
      </p:sp>
      <p:sp>
        <p:nvSpPr>
          <p:cNvPr id="50" name="TextBox 10"/>
          <p:cNvSpPr txBox="1">
            <a:spLocks noChangeArrowheads="1"/>
          </p:cNvSpPr>
          <p:nvPr/>
        </p:nvSpPr>
        <p:spPr bwMode="auto">
          <a:xfrm>
            <a:off x="5975350" y="1245909"/>
            <a:ext cx="31686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pt-PT" altLang="pt-PT" sz="1800" b="1" dirty="0" err="1" smtClean="0">
                <a:solidFill>
                  <a:srgbClr val="000000"/>
                </a:solidFill>
              </a:rPr>
              <a:t>Terresterial</a:t>
            </a:r>
            <a:r>
              <a:rPr lang="pt-PT" altLang="pt-PT" sz="1800" b="1" dirty="0" smtClean="0">
                <a:solidFill>
                  <a:srgbClr val="000000"/>
                </a:solidFill>
              </a:rPr>
              <a:t> </a:t>
            </a:r>
            <a:r>
              <a:rPr lang="pt-PT" altLang="pt-PT" sz="1800" b="1" dirty="0" err="1" smtClean="0">
                <a:solidFill>
                  <a:srgbClr val="000000"/>
                </a:solidFill>
              </a:rPr>
              <a:t>area</a:t>
            </a:r>
            <a:endParaRPr lang="en-GB" altLang="pt-PT" sz="1800" b="1" dirty="0">
              <a:solidFill>
                <a:srgbClr val="000000"/>
              </a:solidFill>
            </a:endParaRPr>
          </a:p>
        </p:txBody>
      </p:sp>
      <p:sp>
        <p:nvSpPr>
          <p:cNvPr id="53" name="Rectangle 16"/>
          <p:cNvSpPr/>
          <p:nvPr/>
        </p:nvSpPr>
        <p:spPr>
          <a:xfrm>
            <a:off x="5167314" y="1831825"/>
            <a:ext cx="3603708" cy="720725"/>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8100000" scaled="1"/>
            <a:tileRect/>
          </a:grad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pt-PT" sz="2000" b="1" dirty="0" err="1" smtClean="0">
                <a:solidFill>
                  <a:srgbClr val="FFC000"/>
                </a:solidFill>
              </a:rPr>
              <a:t>Ocean</a:t>
            </a:r>
            <a:r>
              <a:rPr lang="pt-PT" sz="2000" b="1" dirty="0" smtClean="0">
                <a:solidFill>
                  <a:srgbClr val="FFC000"/>
                </a:solidFill>
              </a:rPr>
              <a:t> </a:t>
            </a:r>
            <a:r>
              <a:rPr lang="pt-PT" sz="2000" b="1" dirty="0" err="1" smtClean="0">
                <a:solidFill>
                  <a:srgbClr val="FFC000"/>
                </a:solidFill>
              </a:rPr>
              <a:t>Economy</a:t>
            </a:r>
            <a:r>
              <a:rPr lang="pt-PT" sz="2000" b="1" dirty="0">
                <a:solidFill>
                  <a:srgbClr val="FFC000"/>
                </a:solidFill>
              </a:rPr>
              <a:t> </a:t>
            </a:r>
            <a:r>
              <a:rPr lang="pt-PT" sz="2000" b="1" dirty="0" err="1">
                <a:solidFill>
                  <a:srgbClr val="FFC000"/>
                </a:solidFill>
              </a:rPr>
              <a:t>Chain</a:t>
            </a:r>
            <a:r>
              <a:rPr lang="pt-PT" sz="2000" b="1" dirty="0">
                <a:solidFill>
                  <a:srgbClr val="FFC000"/>
                </a:solidFill>
              </a:rPr>
              <a:t> </a:t>
            </a:r>
            <a:r>
              <a:rPr lang="pt-PT" sz="2000" b="1" dirty="0" err="1">
                <a:solidFill>
                  <a:srgbClr val="FFC000"/>
                </a:solidFill>
              </a:rPr>
              <a:t>value</a:t>
            </a:r>
            <a:r>
              <a:rPr lang="pt-PT" sz="2000" b="1" dirty="0">
                <a:solidFill>
                  <a:srgbClr val="FFC000"/>
                </a:solidFill>
              </a:rPr>
              <a:t> </a:t>
            </a:r>
            <a:endParaRPr lang="en-GB" sz="2000" b="1" dirty="0">
              <a:solidFill>
                <a:srgbClr val="FFC000"/>
              </a:solidFill>
            </a:endParaRPr>
          </a:p>
        </p:txBody>
      </p:sp>
      <p:cxnSp>
        <p:nvCxnSpPr>
          <p:cNvPr id="54" name="Straight Connector 11"/>
          <p:cNvCxnSpPr/>
          <p:nvPr/>
        </p:nvCxnSpPr>
        <p:spPr>
          <a:xfrm>
            <a:off x="2711870" y="4754236"/>
            <a:ext cx="0" cy="647700"/>
          </a:xfrm>
          <a:prstGeom prst="line">
            <a:avLst/>
          </a:prstGeom>
        </p:spPr>
        <p:style>
          <a:lnRef idx="1">
            <a:schemeClr val="accent1"/>
          </a:lnRef>
          <a:fillRef idx="0">
            <a:schemeClr val="accent1"/>
          </a:fillRef>
          <a:effectRef idx="0">
            <a:schemeClr val="accent1"/>
          </a:effectRef>
          <a:fontRef idx="minor">
            <a:schemeClr val="tx1"/>
          </a:fontRef>
        </p:style>
      </p:cxnSp>
      <p:sp>
        <p:nvSpPr>
          <p:cNvPr id="55" name="TextBox 20"/>
          <p:cNvSpPr txBox="1">
            <a:spLocks noChangeArrowheads="1"/>
          </p:cNvSpPr>
          <p:nvPr/>
        </p:nvSpPr>
        <p:spPr bwMode="auto">
          <a:xfrm>
            <a:off x="534040" y="4720863"/>
            <a:ext cx="157914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pt-PT" sz="1800" b="1" dirty="0" smtClean="0">
                <a:solidFill>
                  <a:srgbClr val="000000"/>
                </a:solidFill>
              </a:rPr>
              <a:t>Extended Continental Platform</a:t>
            </a:r>
            <a:endParaRPr lang="en-GB" altLang="pt-PT" sz="1800" b="1" dirty="0">
              <a:solidFill>
                <a:srgbClr val="000000"/>
              </a:solidFill>
            </a:endParaRPr>
          </a:p>
        </p:txBody>
      </p:sp>
      <p:cxnSp>
        <p:nvCxnSpPr>
          <p:cNvPr id="56" name="Straight Connector 6"/>
          <p:cNvCxnSpPr/>
          <p:nvPr/>
        </p:nvCxnSpPr>
        <p:spPr>
          <a:xfrm>
            <a:off x="250825" y="977467"/>
            <a:ext cx="0" cy="489585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6"/>
          <p:cNvCxnSpPr/>
          <p:nvPr/>
        </p:nvCxnSpPr>
        <p:spPr>
          <a:xfrm>
            <a:off x="8771022" y="1071571"/>
            <a:ext cx="0" cy="4895850"/>
          </a:xfrm>
          <a:prstGeom prst="line">
            <a:avLst/>
          </a:prstGeom>
        </p:spPr>
        <p:style>
          <a:lnRef idx="1">
            <a:schemeClr val="accent1"/>
          </a:lnRef>
          <a:fillRef idx="0">
            <a:schemeClr val="accent1"/>
          </a:fillRef>
          <a:effectRef idx="0">
            <a:schemeClr val="accent1"/>
          </a:effectRef>
          <a:fontRef idx="minor">
            <a:schemeClr val="tx1"/>
          </a:fontRef>
        </p:style>
      </p:cxnSp>
      <p:sp>
        <p:nvSpPr>
          <p:cNvPr id="2" name="CaixaDeTexto 1"/>
          <p:cNvSpPr txBox="1"/>
          <p:nvPr/>
        </p:nvSpPr>
        <p:spPr>
          <a:xfrm>
            <a:off x="5704857" y="2915791"/>
            <a:ext cx="3094088" cy="2585323"/>
          </a:xfrm>
          <a:prstGeom prst="rect">
            <a:avLst/>
          </a:prstGeom>
          <a:noFill/>
        </p:spPr>
        <p:txBody>
          <a:bodyPr wrap="square" rtlCol="0">
            <a:spAutoFit/>
          </a:bodyPr>
          <a:lstStyle/>
          <a:p>
            <a:r>
              <a:rPr lang="pt-PT" b="1" dirty="0" err="1" smtClean="0"/>
              <a:t>Human</a:t>
            </a:r>
            <a:r>
              <a:rPr lang="pt-PT" b="1" dirty="0" smtClean="0"/>
              <a:t> </a:t>
            </a:r>
            <a:r>
              <a:rPr lang="pt-PT" b="1" dirty="0" err="1" smtClean="0"/>
              <a:t>and</a:t>
            </a:r>
            <a:r>
              <a:rPr lang="pt-PT" b="1" dirty="0" smtClean="0"/>
              <a:t> </a:t>
            </a:r>
            <a:r>
              <a:rPr lang="pt-PT" b="1" dirty="0" err="1" smtClean="0"/>
              <a:t>economic</a:t>
            </a:r>
            <a:r>
              <a:rPr lang="pt-PT" b="1" dirty="0" smtClean="0"/>
              <a:t> </a:t>
            </a:r>
            <a:r>
              <a:rPr lang="pt-PT" b="1" dirty="0" err="1"/>
              <a:t>activities</a:t>
            </a:r>
            <a:r>
              <a:rPr lang="pt-PT" b="1" dirty="0"/>
              <a:t> </a:t>
            </a:r>
            <a:r>
              <a:rPr lang="pt-PT" b="1" dirty="0" err="1"/>
              <a:t>that</a:t>
            </a:r>
            <a:r>
              <a:rPr lang="pt-PT" b="1" dirty="0"/>
              <a:t> </a:t>
            </a:r>
            <a:r>
              <a:rPr lang="pt-PT" b="1" dirty="0" err="1"/>
              <a:t>occur</a:t>
            </a:r>
            <a:r>
              <a:rPr lang="pt-PT" b="1" dirty="0"/>
              <a:t> in marine </a:t>
            </a:r>
            <a:r>
              <a:rPr lang="pt-PT" b="1" dirty="0" err="1"/>
              <a:t>waters</a:t>
            </a:r>
            <a:r>
              <a:rPr lang="pt-PT" b="1" dirty="0"/>
              <a:t> </a:t>
            </a:r>
            <a:r>
              <a:rPr lang="pt-PT" b="1" dirty="0" err="1"/>
              <a:t>and</a:t>
            </a:r>
            <a:r>
              <a:rPr lang="pt-PT" b="1" dirty="0"/>
              <a:t> </a:t>
            </a:r>
            <a:r>
              <a:rPr lang="pt-PT" b="1" dirty="0" err="1"/>
              <a:t>terresterial</a:t>
            </a:r>
            <a:r>
              <a:rPr lang="pt-PT" b="1" dirty="0"/>
              <a:t> </a:t>
            </a:r>
            <a:r>
              <a:rPr lang="pt-PT" b="1" dirty="0" err="1" smtClean="0"/>
              <a:t>area</a:t>
            </a:r>
            <a:endParaRPr lang="pt-PT" b="1" dirty="0" smtClean="0"/>
          </a:p>
          <a:p>
            <a:endParaRPr lang="pt-PT" b="1" dirty="0"/>
          </a:p>
          <a:p>
            <a:r>
              <a:rPr lang="pt-PT" b="1" dirty="0" err="1" smtClean="0"/>
              <a:t>Economic</a:t>
            </a:r>
            <a:r>
              <a:rPr lang="pt-PT" b="1" dirty="0" smtClean="0"/>
              <a:t> data </a:t>
            </a:r>
            <a:r>
              <a:rPr lang="pt-PT" b="1" dirty="0" err="1" smtClean="0"/>
              <a:t>by</a:t>
            </a:r>
            <a:r>
              <a:rPr lang="pt-PT" b="1" dirty="0" smtClean="0"/>
              <a:t>:</a:t>
            </a:r>
          </a:p>
          <a:p>
            <a:pPr marL="285750" indent="-285750">
              <a:buFontTx/>
              <a:buChar char="-"/>
            </a:pPr>
            <a:r>
              <a:rPr lang="pt-PT" b="1" dirty="0" smtClean="0"/>
              <a:t>NACE</a:t>
            </a:r>
          </a:p>
          <a:p>
            <a:pPr marL="285750" indent="-285750">
              <a:buFontTx/>
              <a:buChar char="-"/>
            </a:pPr>
            <a:r>
              <a:rPr lang="pt-PT" b="1" dirty="0" smtClean="0"/>
              <a:t>NUT</a:t>
            </a:r>
          </a:p>
          <a:p>
            <a:pPr marL="285750" indent="-285750">
              <a:buFontTx/>
              <a:buChar char="-"/>
            </a:pPr>
            <a:r>
              <a:rPr lang="pt-PT" b="1" dirty="0" err="1" smtClean="0"/>
              <a:t>Ports</a:t>
            </a:r>
            <a:endParaRPr lang="pt-PT" b="1" dirty="0" smtClean="0"/>
          </a:p>
          <a:p>
            <a:pPr marL="285750" indent="-285750">
              <a:buFontTx/>
              <a:buChar char="-"/>
            </a:pPr>
            <a:r>
              <a:rPr lang="pt-PT" b="1" dirty="0" err="1" smtClean="0"/>
              <a:t>Others</a:t>
            </a:r>
            <a:endParaRPr lang="pt-PT" b="1" dirty="0"/>
          </a:p>
        </p:txBody>
      </p:sp>
      <p:sp>
        <p:nvSpPr>
          <p:cNvPr id="20" name="Rectangle 27"/>
          <p:cNvSpPr>
            <a:spLocks noChangeArrowheads="1"/>
          </p:cNvSpPr>
          <p:nvPr/>
        </p:nvSpPr>
        <p:spPr bwMode="auto">
          <a:xfrm>
            <a:off x="-29665" y="555564"/>
            <a:ext cx="9809684" cy="584775"/>
          </a:xfrm>
          <a:prstGeom prst="rect">
            <a:avLst/>
          </a:prstGeom>
          <a:noFill/>
          <a:ln w="9525">
            <a:noFill/>
            <a:miter lim="800000"/>
            <a:headEnd/>
            <a:tailEnd/>
          </a:ln>
        </p:spPr>
        <p:txBody>
          <a:bodyPr wrap="square">
            <a:spAutoFit/>
          </a:bodyPr>
          <a:lstStyle/>
          <a:p>
            <a:r>
              <a:rPr lang="pt-BR" sz="3200" b="1" dirty="0">
                <a:solidFill>
                  <a:srgbClr val="00324E"/>
                </a:solidFill>
              </a:rPr>
              <a:t>Data Desagregation </a:t>
            </a:r>
            <a:r>
              <a:rPr lang="pt-BR" sz="3200" b="1" dirty="0" smtClean="0">
                <a:solidFill>
                  <a:srgbClr val="00324E"/>
                </a:solidFill>
              </a:rPr>
              <a:t>and Geographic Scale Analysis</a:t>
            </a:r>
            <a:endParaRPr lang="pt-BR" sz="3200" b="1" dirty="0">
              <a:solidFill>
                <a:srgbClr val="00324E"/>
              </a:solidFill>
            </a:endParaRPr>
          </a:p>
        </p:txBody>
      </p:sp>
      <p:sp>
        <p:nvSpPr>
          <p:cNvPr id="21" name="Text Box 10"/>
          <p:cNvSpPr txBox="1">
            <a:spLocks noChangeArrowheads="1"/>
          </p:cNvSpPr>
          <p:nvPr/>
        </p:nvSpPr>
        <p:spPr bwMode="auto">
          <a:xfrm>
            <a:off x="-13821" y="-18502"/>
            <a:ext cx="529568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pt-PT" sz="1600" dirty="0" smtClean="0">
                <a:solidFill>
                  <a:schemeClr val="bg1"/>
                </a:solidFill>
                <a:latin typeface="Arial" pitchFamily="34" charset="0"/>
                <a:cs typeface="Arial" pitchFamily="34" charset="0"/>
              </a:rPr>
              <a:t>NOS 2013-2020: </a:t>
            </a:r>
            <a:r>
              <a:rPr lang="pt-PT" sz="1600" dirty="0" err="1" smtClean="0">
                <a:solidFill>
                  <a:schemeClr val="bg1"/>
                </a:solidFill>
                <a:latin typeface="Arial" pitchFamily="34" charset="0"/>
                <a:cs typeface="Arial" pitchFamily="34" charset="0"/>
              </a:rPr>
              <a:t>SEAMind</a:t>
            </a:r>
            <a:r>
              <a:rPr lang="pt-PT" sz="1600" dirty="0" smtClean="0">
                <a:solidFill>
                  <a:schemeClr val="bg1"/>
                </a:solidFill>
                <a:latin typeface="Arial" pitchFamily="34" charset="0"/>
                <a:cs typeface="Arial" pitchFamily="34" charset="0"/>
              </a:rPr>
              <a:t> </a:t>
            </a:r>
            <a:r>
              <a:rPr lang="pt-PT" sz="1600" dirty="0" err="1" smtClean="0">
                <a:solidFill>
                  <a:schemeClr val="bg1"/>
                </a:solidFill>
                <a:latin typeface="Arial" pitchFamily="34" charset="0"/>
                <a:cs typeface="Arial" pitchFamily="34" charset="0"/>
              </a:rPr>
              <a:t>Indicators</a:t>
            </a:r>
            <a:r>
              <a:rPr lang="pt-PT" sz="1600" dirty="0" smtClean="0">
                <a:solidFill>
                  <a:schemeClr val="bg1"/>
                </a:solidFill>
                <a:latin typeface="Arial" pitchFamily="34" charset="0"/>
                <a:cs typeface="Arial" pitchFamily="34" charset="0"/>
              </a:rPr>
              <a:t> </a:t>
            </a:r>
            <a:r>
              <a:rPr lang="pt-PT" sz="1600" dirty="0" err="1" smtClean="0">
                <a:solidFill>
                  <a:schemeClr val="bg1"/>
                </a:solidFill>
                <a:latin typeface="Arial" pitchFamily="34" charset="0"/>
                <a:cs typeface="Arial" pitchFamily="34" charset="0"/>
              </a:rPr>
              <a:t>and</a:t>
            </a:r>
            <a:r>
              <a:rPr lang="pt-PT" sz="1600" dirty="0" smtClean="0">
                <a:solidFill>
                  <a:schemeClr val="bg1"/>
                </a:solidFill>
                <a:latin typeface="Arial" pitchFamily="34" charset="0"/>
                <a:cs typeface="Arial" pitchFamily="34" charset="0"/>
              </a:rPr>
              <a:t> </a:t>
            </a:r>
            <a:r>
              <a:rPr lang="pt-PT" sz="1600" dirty="0" err="1" smtClean="0">
                <a:solidFill>
                  <a:schemeClr val="bg1"/>
                </a:solidFill>
                <a:latin typeface="Arial" pitchFamily="34" charset="0"/>
                <a:cs typeface="Arial" pitchFamily="34" charset="0"/>
              </a:rPr>
              <a:t>Monitoring</a:t>
            </a:r>
            <a:endParaRPr lang="pt-PT" sz="1600" dirty="0" smtClean="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1714777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3" y="-11504"/>
            <a:ext cx="9144000" cy="6858000"/>
          </a:xfrm>
          <a:prstGeom prst="rect">
            <a:avLst/>
          </a:prstGeom>
        </p:spPr>
      </p:pic>
      <p:sp>
        <p:nvSpPr>
          <p:cNvPr id="5" name="Rectangle 4"/>
          <p:cNvSpPr>
            <a:spLocks noChangeArrowheads="1"/>
          </p:cNvSpPr>
          <p:nvPr/>
        </p:nvSpPr>
        <p:spPr bwMode="auto">
          <a:xfrm>
            <a:off x="238125" y="1619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t-PT"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3"/>
          <p:cNvSpPr>
            <a:spLocks noChangeArrowheads="1"/>
          </p:cNvSpPr>
          <p:nvPr/>
        </p:nvSpPr>
        <p:spPr bwMode="auto">
          <a:xfrm>
            <a:off x="0" y="30861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PT"/>
          </a:p>
        </p:txBody>
      </p:sp>
      <p:sp>
        <p:nvSpPr>
          <p:cNvPr id="10" name="CaixaDeTexto 9"/>
          <p:cNvSpPr txBox="1"/>
          <p:nvPr/>
        </p:nvSpPr>
        <p:spPr>
          <a:xfrm>
            <a:off x="108255" y="783621"/>
            <a:ext cx="6128537" cy="646331"/>
          </a:xfrm>
          <a:prstGeom prst="rect">
            <a:avLst/>
          </a:prstGeom>
          <a:noFill/>
        </p:spPr>
        <p:txBody>
          <a:bodyPr wrap="none" rtlCol="0">
            <a:spAutoFit/>
          </a:bodyPr>
          <a:lstStyle/>
          <a:p>
            <a:r>
              <a:rPr lang="pt-PT" sz="3600" b="1" dirty="0" smtClean="0">
                <a:solidFill>
                  <a:srgbClr val="00324E"/>
                </a:solidFill>
              </a:rPr>
              <a:t>Calendar of </a:t>
            </a:r>
            <a:r>
              <a:rPr lang="pt-PT" sz="3600" b="1" dirty="0" err="1" smtClean="0">
                <a:solidFill>
                  <a:srgbClr val="00324E"/>
                </a:solidFill>
              </a:rPr>
              <a:t>monitoring</a:t>
            </a:r>
            <a:r>
              <a:rPr lang="pt-PT" sz="3600" b="1" dirty="0" smtClean="0">
                <a:solidFill>
                  <a:srgbClr val="00324E"/>
                </a:solidFill>
              </a:rPr>
              <a:t> </a:t>
            </a:r>
            <a:r>
              <a:rPr lang="pt-PT" sz="3600" b="1" dirty="0" err="1" smtClean="0">
                <a:solidFill>
                  <a:srgbClr val="00324E"/>
                </a:solidFill>
              </a:rPr>
              <a:t>reports</a:t>
            </a:r>
            <a:endParaRPr lang="pt-PT" sz="3600" b="1" dirty="0">
              <a:solidFill>
                <a:srgbClr val="00324E"/>
              </a:solidFill>
            </a:endParaRPr>
          </a:p>
        </p:txBody>
      </p:sp>
      <p:sp>
        <p:nvSpPr>
          <p:cNvPr id="8" name="Text Box 10"/>
          <p:cNvSpPr txBox="1">
            <a:spLocks noChangeArrowheads="1"/>
          </p:cNvSpPr>
          <p:nvPr/>
        </p:nvSpPr>
        <p:spPr bwMode="auto">
          <a:xfrm>
            <a:off x="-13821" y="-18502"/>
            <a:ext cx="529568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pt-PT" sz="1600" dirty="0" smtClean="0">
                <a:solidFill>
                  <a:schemeClr val="bg1"/>
                </a:solidFill>
                <a:latin typeface="Arial" pitchFamily="34" charset="0"/>
                <a:cs typeface="Arial" pitchFamily="34" charset="0"/>
              </a:rPr>
              <a:t>NOS 2013-2020: </a:t>
            </a:r>
            <a:r>
              <a:rPr lang="pt-PT" sz="1600" dirty="0" err="1" smtClean="0">
                <a:solidFill>
                  <a:schemeClr val="bg1"/>
                </a:solidFill>
                <a:latin typeface="Arial" pitchFamily="34" charset="0"/>
                <a:cs typeface="Arial" pitchFamily="34" charset="0"/>
              </a:rPr>
              <a:t>SEAMind</a:t>
            </a:r>
            <a:r>
              <a:rPr lang="pt-PT" sz="1600" dirty="0" smtClean="0">
                <a:solidFill>
                  <a:schemeClr val="bg1"/>
                </a:solidFill>
                <a:latin typeface="Arial" pitchFamily="34" charset="0"/>
                <a:cs typeface="Arial" pitchFamily="34" charset="0"/>
              </a:rPr>
              <a:t> </a:t>
            </a:r>
            <a:r>
              <a:rPr lang="pt-PT" sz="1600" dirty="0" err="1" smtClean="0">
                <a:solidFill>
                  <a:schemeClr val="bg1"/>
                </a:solidFill>
                <a:latin typeface="Arial" pitchFamily="34" charset="0"/>
                <a:cs typeface="Arial" pitchFamily="34" charset="0"/>
              </a:rPr>
              <a:t>Indicators</a:t>
            </a:r>
            <a:r>
              <a:rPr lang="pt-PT" sz="1600" dirty="0" smtClean="0">
                <a:solidFill>
                  <a:schemeClr val="bg1"/>
                </a:solidFill>
                <a:latin typeface="Arial" pitchFamily="34" charset="0"/>
                <a:cs typeface="Arial" pitchFamily="34" charset="0"/>
              </a:rPr>
              <a:t> </a:t>
            </a:r>
            <a:r>
              <a:rPr lang="pt-PT" sz="1600" dirty="0" err="1" smtClean="0">
                <a:solidFill>
                  <a:schemeClr val="bg1"/>
                </a:solidFill>
                <a:latin typeface="Arial" pitchFamily="34" charset="0"/>
                <a:cs typeface="Arial" pitchFamily="34" charset="0"/>
              </a:rPr>
              <a:t>and</a:t>
            </a:r>
            <a:r>
              <a:rPr lang="pt-PT" sz="1600" dirty="0" smtClean="0">
                <a:solidFill>
                  <a:schemeClr val="bg1"/>
                </a:solidFill>
                <a:latin typeface="Arial" pitchFamily="34" charset="0"/>
                <a:cs typeface="Arial" pitchFamily="34" charset="0"/>
              </a:rPr>
              <a:t> </a:t>
            </a:r>
            <a:r>
              <a:rPr lang="pt-PT" sz="1600" dirty="0" err="1" smtClean="0">
                <a:solidFill>
                  <a:schemeClr val="bg1"/>
                </a:solidFill>
                <a:latin typeface="Arial" pitchFamily="34" charset="0"/>
                <a:cs typeface="Arial" pitchFamily="34" charset="0"/>
              </a:rPr>
              <a:t>Monitoring</a:t>
            </a:r>
            <a:endParaRPr lang="pt-PT" sz="1600" dirty="0" smtClean="0">
              <a:solidFill>
                <a:schemeClr val="bg1"/>
              </a:solidFill>
              <a:latin typeface="Arial" pitchFamily="34" charset="0"/>
              <a:cs typeface="Arial" pitchFamily="34" charset="0"/>
            </a:endParaRPr>
          </a:p>
        </p:txBody>
      </p:sp>
      <p:pic>
        <p:nvPicPr>
          <p:cNvPr id="2" name="Imagem 1"/>
          <p:cNvPicPr>
            <a:picLocks noChangeAspect="1"/>
          </p:cNvPicPr>
          <p:nvPr/>
        </p:nvPicPr>
        <p:blipFill>
          <a:blip r:embed="rId4"/>
          <a:stretch>
            <a:fillRect/>
          </a:stretch>
        </p:blipFill>
        <p:spPr>
          <a:xfrm>
            <a:off x="238125" y="1924694"/>
            <a:ext cx="8739620" cy="3128358"/>
          </a:xfrm>
          <a:prstGeom prst="rect">
            <a:avLst/>
          </a:prstGeom>
        </p:spPr>
      </p:pic>
    </p:spTree>
    <p:extLst>
      <p:ext uri="{BB962C8B-B14F-4D97-AF65-F5344CB8AC3E}">
        <p14:creationId xmlns:p14="http://schemas.microsoft.com/office/powerpoint/2010/main" val="23383814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a:effectLst>
            <a:outerShdw blurRad="50800" dist="38100" dir="2700000" algn="tl" rotWithShape="0">
              <a:prstClr val="black">
                <a:alpha val="40000"/>
              </a:prstClr>
            </a:outerShdw>
          </a:effectLst>
        </p:spPr>
      </p:pic>
      <p:sp>
        <p:nvSpPr>
          <p:cNvPr id="36" name="Seta para a direita 35"/>
          <p:cNvSpPr/>
          <p:nvPr/>
        </p:nvSpPr>
        <p:spPr>
          <a:xfrm>
            <a:off x="2741644" y="2823120"/>
            <a:ext cx="1800000" cy="575733"/>
          </a:xfrm>
          <a:prstGeom prst="rightArrow">
            <a:avLst>
              <a:gd name="adj1" fmla="val 100000"/>
              <a:gd name="adj2" fmla="val 79412"/>
            </a:avLst>
          </a:prstGeom>
          <a:solidFill>
            <a:srgbClr val="00739F"/>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sz="1600" b="1" dirty="0" smtClean="0"/>
              <a:t>New clientes, </a:t>
            </a:r>
            <a:r>
              <a:rPr lang="pt-PT" sz="1600" b="1" dirty="0" err="1" smtClean="0"/>
              <a:t>Interests</a:t>
            </a:r>
            <a:endParaRPr lang="pt-PT" sz="1600" b="1" dirty="0"/>
          </a:p>
        </p:txBody>
      </p:sp>
      <p:sp>
        <p:nvSpPr>
          <p:cNvPr id="2" name="Seta para a direita 1"/>
          <p:cNvSpPr/>
          <p:nvPr/>
        </p:nvSpPr>
        <p:spPr>
          <a:xfrm>
            <a:off x="371548" y="2477945"/>
            <a:ext cx="1800000" cy="575733"/>
          </a:xfrm>
          <a:prstGeom prst="rightArrow">
            <a:avLst>
              <a:gd name="adj1" fmla="val 100000"/>
              <a:gd name="adj2" fmla="val 79412"/>
            </a:avLst>
          </a:prstGeom>
          <a:solidFill>
            <a:srgbClr val="00324E"/>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sz="1600" b="1" dirty="0" smtClean="0"/>
              <a:t>Conceptual </a:t>
            </a:r>
            <a:r>
              <a:rPr lang="pt-PT" sz="1600" b="1" dirty="0" err="1" smtClean="0"/>
              <a:t>matrix</a:t>
            </a:r>
            <a:endParaRPr lang="pt-PT" sz="1600" b="1" dirty="0"/>
          </a:p>
        </p:txBody>
      </p:sp>
      <p:sp>
        <p:nvSpPr>
          <p:cNvPr id="7" name="Seta para a direita 6"/>
          <p:cNvSpPr/>
          <p:nvPr/>
        </p:nvSpPr>
        <p:spPr>
          <a:xfrm>
            <a:off x="2751218" y="2132102"/>
            <a:ext cx="1800000" cy="575733"/>
          </a:xfrm>
          <a:prstGeom prst="rightArrow">
            <a:avLst>
              <a:gd name="adj1" fmla="val 100000"/>
              <a:gd name="adj2" fmla="val 79412"/>
            </a:avLst>
          </a:prstGeom>
          <a:solidFill>
            <a:srgbClr val="00324E"/>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sz="1600" b="1" dirty="0" err="1" smtClean="0"/>
              <a:t>Methodology</a:t>
            </a:r>
            <a:r>
              <a:rPr lang="pt-PT" sz="1600" b="1" dirty="0" smtClean="0"/>
              <a:t> </a:t>
            </a:r>
            <a:r>
              <a:rPr lang="pt-PT" sz="1600" b="1" dirty="0" err="1" smtClean="0"/>
              <a:t>test</a:t>
            </a:r>
            <a:r>
              <a:rPr lang="pt-PT" sz="1600" b="1" dirty="0" smtClean="0"/>
              <a:t> </a:t>
            </a:r>
            <a:endParaRPr lang="pt-PT" sz="1600" b="1" dirty="0"/>
          </a:p>
        </p:txBody>
      </p:sp>
      <p:sp>
        <p:nvSpPr>
          <p:cNvPr id="8" name="Seta para a direita 7"/>
          <p:cNvSpPr/>
          <p:nvPr/>
        </p:nvSpPr>
        <p:spPr>
          <a:xfrm>
            <a:off x="5047608" y="1621018"/>
            <a:ext cx="1883225" cy="575733"/>
          </a:xfrm>
          <a:prstGeom prst="rightArrow">
            <a:avLst>
              <a:gd name="adj1" fmla="val 100000"/>
              <a:gd name="adj2" fmla="val 79412"/>
            </a:avLst>
          </a:prstGeom>
          <a:solidFill>
            <a:srgbClr val="00324E"/>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sz="1600" b="1" dirty="0" err="1" smtClean="0"/>
              <a:t>Indicators</a:t>
            </a:r>
            <a:r>
              <a:rPr lang="pt-PT" sz="1600" b="1" dirty="0" smtClean="0"/>
              <a:t> </a:t>
            </a:r>
            <a:r>
              <a:rPr lang="pt-PT" sz="1600" b="1" dirty="0" err="1" smtClean="0"/>
              <a:t>demand</a:t>
            </a:r>
            <a:endParaRPr lang="pt-PT" sz="1600" b="1" dirty="0"/>
          </a:p>
        </p:txBody>
      </p:sp>
      <p:sp>
        <p:nvSpPr>
          <p:cNvPr id="10" name="Seta para a direita 9"/>
          <p:cNvSpPr/>
          <p:nvPr/>
        </p:nvSpPr>
        <p:spPr>
          <a:xfrm>
            <a:off x="5020285" y="3055247"/>
            <a:ext cx="1883225" cy="575733"/>
          </a:xfrm>
          <a:prstGeom prst="rightArrow">
            <a:avLst>
              <a:gd name="adj1" fmla="val 100000"/>
              <a:gd name="adj2" fmla="val 79412"/>
            </a:avLst>
          </a:prstGeom>
          <a:solidFill>
            <a:srgbClr val="00324E"/>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sz="1600" b="1" dirty="0" err="1" smtClean="0"/>
              <a:t>Indicators</a:t>
            </a:r>
            <a:r>
              <a:rPr lang="pt-PT" sz="1600" b="1" dirty="0" smtClean="0"/>
              <a:t> </a:t>
            </a:r>
            <a:r>
              <a:rPr lang="pt-PT" sz="1600" b="1" dirty="0" err="1" smtClean="0"/>
              <a:t>supply</a:t>
            </a:r>
            <a:endParaRPr lang="pt-PT" sz="1600" b="1" dirty="0"/>
          </a:p>
        </p:txBody>
      </p:sp>
      <p:sp>
        <p:nvSpPr>
          <p:cNvPr id="3" name="Seta curvada à esquerda 2"/>
          <p:cNvSpPr/>
          <p:nvPr/>
        </p:nvSpPr>
        <p:spPr>
          <a:xfrm>
            <a:off x="7044619" y="2477945"/>
            <a:ext cx="1491534" cy="3402970"/>
          </a:xfrm>
          <a:prstGeom prst="curvedLeftArrow">
            <a:avLst>
              <a:gd name="adj1" fmla="val 30417"/>
              <a:gd name="adj2" fmla="val 50000"/>
              <a:gd name="adj3" fmla="val 25000"/>
            </a:avLst>
          </a:prstGeom>
          <a:solidFill>
            <a:srgbClr val="00324E"/>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a:endParaRPr lang="pt-PT">
              <a:solidFill>
                <a:schemeClr val="tx1"/>
              </a:solidFill>
            </a:endParaRPr>
          </a:p>
        </p:txBody>
      </p:sp>
      <p:sp>
        <p:nvSpPr>
          <p:cNvPr id="4" name="CaixaDeTexto 3"/>
          <p:cNvSpPr txBox="1"/>
          <p:nvPr/>
        </p:nvSpPr>
        <p:spPr>
          <a:xfrm rot="5400000">
            <a:off x="7477950" y="4009649"/>
            <a:ext cx="2620974" cy="276999"/>
          </a:xfrm>
          <a:prstGeom prst="rect">
            <a:avLst/>
          </a:prstGeom>
          <a:noFill/>
        </p:spPr>
        <p:txBody>
          <a:bodyPr wrap="square" rtlCol="0">
            <a:spAutoFit/>
          </a:bodyPr>
          <a:lstStyle/>
          <a:p>
            <a:r>
              <a:rPr lang="pt-PT" sz="1200" dirty="0" err="1" smtClean="0"/>
              <a:t>Discussion</a:t>
            </a:r>
            <a:r>
              <a:rPr lang="pt-PT" sz="1200" dirty="0" smtClean="0"/>
              <a:t> </a:t>
            </a:r>
            <a:r>
              <a:rPr lang="pt-PT" sz="1200" dirty="0" err="1" smtClean="0"/>
              <a:t>of</a:t>
            </a:r>
            <a:r>
              <a:rPr lang="pt-PT" sz="1200" dirty="0" smtClean="0"/>
              <a:t> </a:t>
            </a:r>
            <a:r>
              <a:rPr lang="pt-PT" sz="1200" dirty="0" err="1" smtClean="0"/>
              <a:t>the</a:t>
            </a:r>
            <a:r>
              <a:rPr lang="pt-PT" sz="1200" dirty="0" smtClean="0"/>
              <a:t> </a:t>
            </a:r>
            <a:r>
              <a:rPr lang="pt-PT" sz="1200" dirty="0" err="1" smtClean="0"/>
              <a:t>indicators</a:t>
            </a:r>
            <a:r>
              <a:rPr lang="pt-PT" sz="1200" dirty="0" smtClean="0"/>
              <a:t> </a:t>
            </a:r>
            <a:r>
              <a:rPr lang="pt-PT" sz="1200" dirty="0" err="1" smtClean="0"/>
              <a:t>listed</a:t>
            </a:r>
            <a:endParaRPr lang="pt-PT" sz="1200" dirty="0"/>
          </a:p>
        </p:txBody>
      </p:sp>
      <p:sp>
        <p:nvSpPr>
          <p:cNvPr id="12" name="CaixaDeTexto 11"/>
          <p:cNvSpPr txBox="1"/>
          <p:nvPr/>
        </p:nvSpPr>
        <p:spPr>
          <a:xfrm>
            <a:off x="429863" y="1949775"/>
            <a:ext cx="1011738" cy="184666"/>
          </a:xfrm>
          <a:prstGeom prst="rect">
            <a:avLst/>
          </a:prstGeom>
          <a:noFill/>
        </p:spPr>
        <p:txBody>
          <a:bodyPr wrap="square" lIns="0" tIns="0" rIns="0" bIns="0" rtlCol="0">
            <a:spAutoFit/>
          </a:bodyPr>
          <a:lstStyle/>
          <a:p>
            <a:r>
              <a:rPr lang="pt-PT" sz="1200" dirty="0" err="1" smtClean="0"/>
              <a:t>Concepts</a:t>
            </a:r>
            <a:endParaRPr lang="pt-PT" sz="1200" dirty="0"/>
          </a:p>
        </p:txBody>
      </p:sp>
      <p:sp>
        <p:nvSpPr>
          <p:cNvPr id="13" name="CaixaDeTexto 12"/>
          <p:cNvSpPr txBox="1"/>
          <p:nvPr/>
        </p:nvSpPr>
        <p:spPr>
          <a:xfrm>
            <a:off x="1336838" y="1932201"/>
            <a:ext cx="1011738" cy="184666"/>
          </a:xfrm>
          <a:prstGeom prst="rect">
            <a:avLst/>
          </a:prstGeom>
          <a:noFill/>
        </p:spPr>
        <p:txBody>
          <a:bodyPr wrap="square" lIns="0" tIns="0" rIns="0" bIns="0" rtlCol="0">
            <a:spAutoFit/>
          </a:bodyPr>
          <a:lstStyle/>
          <a:p>
            <a:r>
              <a:rPr lang="pt-PT" sz="1200" dirty="0" err="1" smtClean="0"/>
              <a:t>Methodology</a:t>
            </a:r>
            <a:endParaRPr lang="pt-PT" sz="1200" dirty="0"/>
          </a:p>
        </p:txBody>
      </p:sp>
      <p:sp>
        <p:nvSpPr>
          <p:cNvPr id="14" name="CaixaDeTexto 13"/>
          <p:cNvSpPr txBox="1"/>
          <p:nvPr/>
        </p:nvSpPr>
        <p:spPr>
          <a:xfrm>
            <a:off x="358942" y="3274982"/>
            <a:ext cx="1095559" cy="369332"/>
          </a:xfrm>
          <a:prstGeom prst="rect">
            <a:avLst/>
          </a:prstGeom>
          <a:noFill/>
        </p:spPr>
        <p:txBody>
          <a:bodyPr wrap="square" lIns="0" tIns="0" rIns="0" bIns="0" rtlCol="0">
            <a:spAutoFit/>
          </a:bodyPr>
          <a:lstStyle/>
          <a:p>
            <a:r>
              <a:rPr lang="pt-PT" sz="1200" dirty="0" err="1" smtClean="0"/>
              <a:t>Broad</a:t>
            </a:r>
            <a:r>
              <a:rPr lang="pt-PT" sz="1200" dirty="0" smtClean="0"/>
              <a:t> </a:t>
            </a:r>
            <a:r>
              <a:rPr lang="pt-PT" sz="1200" dirty="0" err="1" smtClean="0"/>
              <a:t>strategic</a:t>
            </a:r>
            <a:r>
              <a:rPr lang="pt-PT" sz="1200" dirty="0" smtClean="0"/>
              <a:t> </a:t>
            </a:r>
            <a:r>
              <a:rPr lang="pt-PT" sz="1200" dirty="0" err="1" smtClean="0"/>
              <a:t>framework</a:t>
            </a:r>
            <a:endParaRPr lang="pt-PT" sz="1200" dirty="0"/>
          </a:p>
        </p:txBody>
      </p:sp>
      <p:sp>
        <p:nvSpPr>
          <p:cNvPr id="17" name="CaixaDeTexto 16"/>
          <p:cNvSpPr txBox="1"/>
          <p:nvPr/>
        </p:nvSpPr>
        <p:spPr>
          <a:xfrm>
            <a:off x="2741644" y="1519600"/>
            <a:ext cx="1333652" cy="553998"/>
          </a:xfrm>
          <a:prstGeom prst="rect">
            <a:avLst/>
          </a:prstGeom>
          <a:noFill/>
        </p:spPr>
        <p:txBody>
          <a:bodyPr wrap="square" lIns="0" tIns="0" rIns="0" bIns="0" rtlCol="0">
            <a:spAutoFit/>
          </a:bodyPr>
          <a:lstStyle/>
          <a:p>
            <a:r>
              <a:rPr lang="pt-PT" sz="1200" dirty="0" err="1" smtClean="0"/>
              <a:t>Pilot</a:t>
            </a:r>
            <a:r>
              <a:rPr lang="pt-PT" sz="1200" dirty="0" smtClean="0"/>
              <a:t> </a:t>
            </a:r>
            <a:r>
              <a:rPr lang="pt-PT" sz="1200" dirty="0" err="1" smtClean="0"/>
              <a:t>test</a:t>
            </a:r>
            <a:r>
              <a:rPr lang="pt-PT" sz="1200" dirty="0" smtClean="0"/>
              <a:t> – </a:t>
            </a:r>
            <a:r>
              <a:rPr lang="pt-PT" sz="1200" dirty="0" err="1" smtClean="0"/>
              <a:t>Fishing</a:t>
            </a:r>
            <a:r>
              <a:rPr lang="pt-PT" sz="1200" dirty="0" smtClean="0"/>
              <a:t>, </a:t>
            </a:r>
            <a:r>
              <a:rPr lang="pt-PT" sz="1200" dirty="0" err="1" smtClean="0"/>
              <a:t>aquaculture</a:t>
            </a:r>
            <a:r>
              <a:rPr lang="pt-PT" sz="1200" dirty="0" smtClean="0"/>
              <a:t> </a:t>
            </a:r>
            <a:r>
              <a:rPr lang="pt-PT" sz="1200" dirty="0" err="1" smtClean="0"/>
              <a:t>and</a:t>
            </a:r>
            <a:r>
              <a:rPr lang="pt-PT" sz="1200" dirty="0" smtClean="0"/>
              <a:t> </a:t>
            </a:r>
            <a:r>
              <a:rPr lang="pt-PT" sz="1200" dirty="0" err="1" smtClean="0"/>
              <a:t>fishing</a:t>
            </a:r>
            <a:r>
              <a:rPr lang="pt-PT" sz="1200" dirty="0" smtClean="0"/>
              <a:t> </a:t>
            </a:r>
            <a:r>
              <a:rPr lang="pt-PT" sz="1200" dirty="0" err="1" smtClean="0"/>
              <a:t>industry</a:t>
            </a:r>
            <a:endParaRPr lang="pt-PT" sz="1200" dirty="0"/>
          </a:p>
        </p:txBody>
      </p:sp>
      <p:sp>
        <p:nvSpPr>
          <p:cNvPr id="19" name="CaixaDeTexto 18"/>
          <p:cNvSpPr txBox="1"/>
          <p:nvPr/>
        </p:nvSpPr>
        <p:spPr>
          <a:xfrm>
            <a:off x="5047609" y="973266"/>
            <a:ext cx="1566782" cy="600164"/>
          </a:xfrm>
          <a:prstGeom prst="rect">
            <a:avLst/>
          </a:prstGeom>
          <a:noFill/>
        </p:spPr>
        <p:txBody>
          <a:bodyPr wrap="square" lIns="0" tIns="0" rIns="0" bIns="0" rtlCol="0">
            <a:spAutoFit/>
          </a:bodyPr>
          <a:lstStyle/>
          <a:p>
            <a:r>
              <a:rPr lang="pt-PT" sz="1300" dirty="0" err="1" smtClean="0"/>
              <a:t>International</a:t>
            </a:r>
            <a:r>
              <a:rPr lang="pt-PT" sz="1300" dirty="0" smtClean="0"/>
              <a:t> </a:t>
            </a:r>
            <a:r>
              <a:rPr lang="pt-PT" sz="1300" dirty="0" err="1" smtClean="0"/>
              <a:t>commitments</a:t>
            </a:r>
            <a:r>
              <a:rPr lang="pt-PT" sz="1300" dirty="0" smtClean="0"/>
              <a:t> (</a:t>
            </a:r>
            <a:r>
              <a:rPr lang="pt-PT" sz="1300" dirty="0" err="1" smtClean="0"/>
              <a:t>goals</a:t>
            </a:r>
            <a:r>
              <a:rPr lang="pt-PT" sz="1300" dirty="0" smtClean="0"/>
              <a:t>, </a:t>
            </a:r>
            <a:r>
              <a:rPr lang="pt-PT" sz="1300" dirty="0" err="1" smtClean="0"/>
              <a:t>objectives</a:t>
            </a:r>
            <a:r>
              <a:rPr lang="pt-PT" sz="1300" dirty="0" smtClean="0"/>
              <a:t>) </a:t>
            </a:r>
            <a:endParaRPr lang="pt-PT" sz="1300" dirty="0"/>
          </a:p>
        </p:txBody>
      </p:sp>
      <p:sp>
        <p:nvSpPr>
          <p:cNvPr id="20" name="CaixaDeTexto 19"/>
          <p:cNvSpPr txBox="1"/>
          <p:nvPr/>
        </p:nvSpPr>
        <p:spPr>
          <a:xfrm>
            <a:off x="5047609" y="2304109"/>
            <a:ext cx="1566782" cy="369332"/>
          </a:xfrm>
          <a:prstGeom prst="rect">
            <a:avLst/>
          </a:prstGeom>
          <a:noFill/>
        </p:spPr>
        <p:txBody>
          <a:bodyPr wrap="square" lIns="0" tIns="0" rIns="0" bIns="0" rtlCol="0">
            <a:spAutoFit/>
          </a:bodyPr>
          <a:lstStyle/>
          <a:p>
            <a:r>
              <a:rPr lang="pt-PT" sz="1200" dirty="0" smtClean="0"/>
              <a:t>Sectorial </a:t>
            </a:r>
            <a:r>
              <a:rPr lang="pt-PT" sz="1200" dirty="0" err="1" smtClean="0"/>
              <a:t>Plans</a:t>
            </a:r>
            <a:r>
              <a:rPr lang="pt-PT" sz="1200" dirty="0" smtClean="0"/>
              <a:t>/ </a:t>
            </a:r>
            <a:r>
              <a:rPr lang="pt-PT" sz="1200" dirty="0" err="1" smtClean="0"/>
              <a:t>National</a:t>
            </a:r>
            <a:r>
              <a:rPr lang="pt-PT" sz="1200" dirty="0" smtClean="0"/>
              <a:t> </a:t>
            </a:r>
            <a:r>
              <a:rPr lang="pt-PT" sz="1200" dirty="0" err="1" smtClean="0"/>
              <a:t>Plans</a:t>
            </a:r>
            <a:r>
              <a:rPr lang="pt-PT" sz="1200" dirty="0" smtClean="0"/>
              <a:t> </a:t>
            </a:r>
            <a:r>
              <a:rPr lang="pt-PT" sz="1200" dirty="0" err="1" smtClean="0"/>
              <a:t>and</a:t>
            </a:r>
            <a:r>
              <a:rPr lang="pt-PT" sz="1200" dirty="0" smtClean="0"/>
              <a:t> policies</a:t>
            </a:r>
            <a:endParaRPr lang="pt-PT" sz="1200" dirty="0"/>
          </a:p>
        </p:txBody>
      </p:sp>
      <p:sp>
        <p:nvSpPr>
          <p:cNvPr id="21" name="CaixaDeTexto 20"/>
          <p:cNvSpPr txBox="1"/>
          <p:nvPr/>
        </p:nvSpPr>
        <p:spPr>
          <a:xfrm>
            <a:off x="5020286" y="3755635"/>
            <a:ext cx="1566782" cy="553998"/>
          </a:xfrm>
          <a:prstGeom prst="rect">
            <a:avLst/>
          </a:prstGeom>
          <a:noFill/>
        </p:spPr>
        <p:txBody>
          <a:bodyPr wrap="square" lIns="0" tIns="0" rIns="0" bIns="0" rtlCol="0">
            <a:spAutoFit/>
          </a:bodyPr>
          <a:lstStyle/>
          <a:p>
            <a:r>
              <a:rPr lang="pt-PT" sz="1200" dirty="0" err="1" smtClean="0"/>
              <a:t>Who</a:t>
            </a:r>
            <a:r>
              <a:rPr lang="pt-PT" sz="1200" dirty="0" smtClean="0"/>
              <a:t>, </a:t>
            </a:r>
            <a:r>
              <a:rPr lang="pt-PT" sz="1200" dirty="0" err="1" smtClean="0"/>
              <a:t>which</a:t>
            </a:r>
            <a:r>
              <a:rPr lang="pt-PT" sz="1200" dirty="0" smtClean="0"/>
              <a:t> </a:t>
            </a:r>
            <a:r>
              <a:rPr lang="pt-PT" sz="1200" dirty="0" err="1" smtClean="0"/>
              <a:t>statistics</a:t>
            </a:r>
            <a:r>
              <a:rPr lang="pt-PT" sz="1200" dirty="0" smtClean="0"/>
              <a:t>/</a:t>
            </a:r>
            <a:r>
              <a:rPr lang="pt-PT" sz="1200" dirty="0"/>
              <a:t> </a:t>
            </a:r>
            <a:r>
              <a:rPr lang="pt-PT" sz="1200" dirty="0" err="1" smtClean="0"/>
              <a:t>surveys</a:t>
            </a:r>
            <a:r>
              <a:rPr lang="pt-PT" sz="1200" dirty="0" smtClean="0"/>
              <a:t>/ </a:t>
            </a:r>
            <a:r>
              <a:rPr lang="pt-PT" sz="1200" dirty="0" err="1" smtClean="0"/>
              <a:t>oceanographic</a:t>
            </a:r>
            <a:r>
              <a:rPr lang="pt-PT" sz="1200" dirty="0" smtClean="0"/>
              <a:t> </a:t>
            </a:r>
            <a:r>
              <a:rPr lang="pt-PT" sz="1200" dirty="0" err="1" smtClean="0"/>
              <a:t>capaigns</a:t>
            </a:r>
            <a:endParaRPr lang="pt-PT" sz="1200" dirty="0"/>
          </a:p>
        </p:txBody>
      </p:sp>
      <p:sp>
        <p:nvSpPr>
          <p:cNvPr id="25" name="Seta para a esquerda 24"/>
          <p:cNvSpPr/>
          <p:nvPr/>
        </p:nvSpPr>
        <p:spPr>
          <a:xfrm>
            <a:off x="5020285" y="5228156"/>
            <a:ext cx="1910549" cy="576000"/>
          </a:xfrm>
          <a:prstGeom prst="leftArrow">
            <a:avLst>
              <a:gd name="adj1" fmla="val 100000"/>
              <a:gd name="adj2" fmla="val 74989"/>
            </a:avLst>
          </a:prstGeom>
          <a:solidFill>
            <a:srgbClr val="00324E"/>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PT" sz="1600" b="1" dirty="0" err="1" smtClean="0"/>
              <a:t>Auscultation</a:t>
            </a:r>
            <a:r>
              <a:rPr lang="pt-PT" sz="1600" b="1" dirty="0" smtClean="0"/>
              <a:t> </a:t>
            </a:r>
            <a:r>
              <a:rPr lang="pt-PT" sz="1600" b="1" dirty="0" err="1" smtClean="0"/>
              <a:t>of</a:t>
            </a:r>
            <a:r>
              <a:rPr lang="pt-PT" sz="1600" b="1" dirty="0" smtClean="0"/>
              <a:t> </a:t>
            </a:r>
            <a:r>
              <a:rPr lang="pt-PT" sz="1600" b="1" dirty="0" err="1" smtClean="0"/>
              <a:t>stakeholders</a:t>
            </a:r>
            <a:endParaRPr lang="pt-PT" sz="1600" b="1" dirty="0"/>
          </a:p>
        </p:txBody>
      </p:sp>
      <p:sp>
        <p:nvSpPr>
          <p:cNvPr id="26" name="CaixaDeTexto 25"/>
          <p:cNvSpPr txBox="1"/>
          <p:nvPr/>
        </p:nvSpPr>
        <p:spPr>
          <a:xfrm>
            <a:off x="5253504" y="4991572"/>
            <a:ext cx="1566782" cy="184666"/>
          </a:xfrm>
          <a:prstGeom prst="rect">
            <a:avLst/>
          </a:prstGeom>
          <a:noFill/>
        </p:spPr>
        <p:txBody>
          <a:bodyPr wrap="square" lIns="0" tIns="0" rIns="0" bIns="0" rtlCol="0">
            <a:spAutoFit/>
          </a:bodyPr>
          <a:lstStyle/>
          <a:p>
            <a:pPr algn="r"/>
            <a:r>
              <a:rPr lang="pt-PT" sz="1200" dirty="0" err="1" smtClean="0"/>
              <a:t>Oriented</a:t>
            </a:r>
            <a:r>
              <a:rPr lang="pt-PT" sz="1200" dirty="0" smtClean="0"/>
              <a:t>  </a:t>
            </a:r>
            <a:r>
              <a:rPr lang="pt-PT" sz="1200" dirty="0" err="1" smtClean="0"/>
              <a:t>discussion</a:t>
            </a:r>
            <a:endParaRPr lang="pt-PT" sz="1200" dirty="0"/>
          </a:p>
        </p:txBody>
      </p:sp>
      <p:sp>
        <p:nvSpPr>
          <p:cNvPr id="27" name="CaixaDeTexto 26"/>
          <p:cNvSpPr txBox="1"/>
          <p:nvPr/>
        </p:nvSpPr>
        <p:spPr>
          <a:xfrm>
            <a:off x="5253504" y="5886852"/>
            <a:ext cx="1566782" cy="553998"/>
          </a:xfrm>
          <a:prstGeom prst="rect">
            <a:avLst/>
          </a:prstGeom>
          <a:noFill/>
        </p:spPr>
        <p:txBody>
          <a:bodyPr wrap="square" lIns="0" tIns="0" rIns="0" bIns="0" rtlCol="0">
            <a:spAutoFit/>
          </a:bodyPr>
          <a:lstStyle/>
          <a:p>
            <a:pPr algn="r"/>
            <a:r>
              <a:rPr lang="pt-PT" sz="1200" dirty="0" err="1" smtClean="0"/>
              <a:t>Other</a:t>
            </a:r>
            <a:r>
              <a:rPr lang="pt-PT" sz="1200" dirty="0" smtClean="0"/>
              <a:t> </a:t>
            </a:r>
            <a:r>
              <a:rPr lang="pt-PT" sz="1200" dirty="0" err="1" smtClean="0"/>
              <a:t>important</a:t>
            </a:r>
            <a:r>
              <a:rPr lang="pt-PT" sz="1200" dirty="0" smtClean="0"/>
              <a:t> </a:t>
            </a:r>
            <a:r>
              <a:rPr lang="pt-PT" sz="1200" dirty="0" err="1" smtClean="0"/>
              <a:t>areas</a:t>
            </a:r>
            <a:r>
              <a:rPr lang="pt-PT" sz="1200" dirty="0" smtClean="0"/>
              <a:t> </a:t>
            </a:r>
            <a:r>
              <a:rPr lang="pt-PT" sz="1200" dirty="0" err="1" smtClean="0"/>
              <a:t>of</a:t>
            </a:r>
            <a:r>
              <a:rPr lang="pt-PT" sz="1200" dirty="0" smtClean="0"/>
              <a:t> </a:t>
            </a:r>
            <a:r>
              <a:rPr lang="pt-PT" sz="1200" dirty="0" err="1" smtClean="0"/>
              <a:t>interest</a:t>
            </a:r>
            <a:r>
              <a:rPr lang="pt-PT" sz="1200" dirty="0" smtClean="0"/>
              <a:t> </a:t>
            </a:r>
            <a:r>
              <a:rPr lang="pt-PT" sz="1200" dirty="0" err="1" smtClean="0"/>
              <a:t>of</a:t>
            </a:r>
            <a:r>
              <a:rPr lang="pt-PT" sz="1200" dirty="0" smtClean="0"/>
              <a:t> </a:t>
            </a:r>
            <a:r>
              <a:rPr lang="pt-PT" sz="1200" dirty="0" err="1" smtClean="0"/>
              <a:t>the</a:t>
            </a:r>
            <a:r>
              <a:rPr lang="pt-PT" sz="1200" dirty="0" smtClean="0"/>
              <a:t> </a:t>
            </a:r>
            <a:r>
              <a:rPr lang="pt-PT" sz="1200" dirty="0" err="1" smtClean="0"/>
              <a:t>stakeholders</a:t>
            </a:r>
            <a:endParaRPr lang="pt-PT" sz="1200" dirty="0"/>
          </a:p>
        </p:txBody>
      </p:sp>
      <p:sp>
        <p:nvSpPr>
          <p:cNvPr id="28" name="Seta para a esquerda 27"/>
          <p:cNvSpPr/>
          <p:nvPr/>
        </p:nvSpPr>
        <p:spPr>
          <a:xfrm>
            <a:off x="2751218" y="5228156"/>
            <a:ext cx="1800000" cy="576000"/>
          </a:xfrm>
          <a:prstGeom prst="leftArrow">
            <a:avLst>
              <a:gd name="adj1" fmla="val 100000"/>
              <a:gd name="adj2" fmla="val 74989"/>
            </a:avLst>
          </a:prstGeom>
          <a:solidFill>
            <a:srgbClr val="00324E"/>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PT" sz="1600" b="1" dirty="0" err="1" smtClean="0"/>
              <a:t>Indicators</a:t>
            </a:r>
            <a:r>
              <a:rPr lang="pt-PT" sz="1600" b="1" dirty="0" smtClean="0"/>
              <a:t> </a:t>
            </a:r>
            <a:r>
              <a:rPr lang="pt-PT" sz="1600" b="1" dirty="0" err="1" smtClean="0"/>
              <a:t>selection</a:t>
            </a:r>
            <a:endParaRPr lang="pt-PT" sz="1600" b="1" dirty="0"/>
          </a:p>
        </p:txBody>
      </p:sp>
      <p:sp>
        <p:nvSpPr>
          <p:cNvPr id="29" name="CaixaDeTexto 28"/>
          <p:cNvSpPr txBox="1"/>
          <p:nvPr/>
        </p:nvSpPr>
        <p:spPr>
          <a:xfrm>
            <a:off x="2979565" y="4997509"/>
            <a:ext cx="1566782" cy="184666"/>
          </a:xfrm>
          <a:prstGeom prst="rect">
            <a:avLst/>
          </a:prstGeom>
          <a:noFill/>
        </p:spPr>
        <p:txBody>
          <a:bodyPr wrap="square" lIns="0" tIns="0" rIns="0" bIns="0" rtlCol="0">
            <a:spAutoFit/>
          </a:bodyPr>
          <a:lstStyle/>
          <a:p>
            <a:pPr algn="r"/>
            <a:r>
              <a:rPr lang="pt-PT" sz="1200" b="1" i="1" dirty="0" err="1" smtClean="0"/>
              <a:t>Tableau</a:t>
            </a:r>
            <a:r>
              <a:rPr lang="pt-PT" sz="1200" b="1" i="1" dirty="0" smtClean="0"/>
              <a:t> de </a:t>
            </a:r>
            <a:r>
              <a:rPr lang="pt-PT" sz="1200" b="1" i="1" dirty="0" err="1" smtClean="0"/>
              <a:t>Bord</a:t>
            </a:r>
            <a:endParaRPr lang="pt-PT" sz="1200" b="1" i="1" dirty="0"/>
          </a:p>
        </p:txBody>
      </p:sp>
      <p:sp>
        <p:nvSpPr>
          <p:cNvPr id="30" name="CaixaDeTexto 29"/>
          <p:cNvSpPr txBox="1"/>
          <p:nvPr/>
        </p:nvSpPr>
        <p:spPr>
          <a:xfrm>
            <a:off x="2974862" y="5880915"/>
            <a:ext cx="1566782" cy="184666"/>
          </a:xfrm>
          <a:prstGeom prst="rect">
            <a:avLst/>
          </a:prstGeom>
          <a:noFill/>
        </p:spPr>
        <p:txBody>
          <a:bodyPr wrap="square" lIns="0" tIns="0" rIns="0" bIns="0" rtlCol="0">
            <a:spAutoFit/>
          </a:bodyPr>
          <a:lstStyle/>
          <a:p>
            <a:pPr algn="r"/>
            <a:r>
              <a:rPr lang="pt-PT" sz="1200" dirty="0"/>
              <a:t>R</a:t>
            </a:r>
            <a:r>
              <a:rPr lang="pt-PT" sz="1200" dirty="0" smtClean="0"/>
              <a:t>adar</a:t>
            </a:r>
            <a:endParaRPr lang="pt-PT" sz="1200" dirty="0"/>
          </a:p>
        </p:txBody>
      </p:sp>
      <p:sp>
        <p:nvSpPr>
          <p:cNvPr id="31" name="Seta para a esquerda 30"/>
          <p:cNvSpPr/>
          <p:nvPr/>
        </p:nvSpPr>
        <p:spPr>
          <a:xfrm>
            <a:off x="140574" y="5258713"/>
            <a:ext cx="2307463" cy="576000"/>
          </a:xfrm>
          <a:prstGeom prst="leftArrow">
            <a:avLst>
              <a:gd name="adj1" fmla="val 100000"/>
              <a:gd name="adj2" fmla="val 74989"/>
            </a:avLst>
          </a:prstGeom>
          <a:solidFill>
            <a:srgbClr val="00B05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PT" sz="1600" b="1" dirty="0" err="1" smtClean="0"/>
              <a:t>Implementation</a:t>
            </a:r>
            <a:endParaRPr lang="pt-PT" sz="1600" b="1" dirty="0"/>
          </a:p>
        </p:txBody>
      </p:sp>
      <p:sp>
        <p:nvSpPr>
          <p:cNvPr id="35" name="Seta para a esquerda 34"/>
          <p:cNvSpPr/>
          <p:nvPr/>
        </p:nvSpPr>
        <p:spPr>
          <a:xfrm rot="3234585">
            <a:off x="1273196" y="4241372"/>
            <a:ext cx="2027873" cy="440275"/>
          </a:xfrm>
          <a:prstGeom prst="leftArrow">
            <a:avLst>
              <a:gd name="adj1" fmla="val 100000"/>
              <a:gd name="adj2" fmla="val 74989"/>
            </a:avLst>
          </a:prstGeom>
          <a:solidFill>
            <a:srgbClr val="E46C0A"/>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PT" sz="1600" b="1" dirty="0" err="1" smtClean="0"/>
              <a:t>Improvement</a:t>
            </a:r>
            <a:endParaRPr lang="pt-PT" sz="1600" b="1" dirty="0"/>
          </a:p>
        </p:txBody>
      </p:sp>
      <p:sp>
        <p:nvSpPr>
          <p:cNvPr id="11" name="CaixaDeTexto 10"/>
          <p:cNvSpPr txBox="1"/>
          <p:nvPr/>
        </p:nvSpPr>
        <p:spPr>
          <a:xfrm rot="1547862">
            <a:off x="7109995" y="2648104"/>
            <a:ext cx="1105752" cy="369332"/>
          </a:xfrm>
          <a:prstGeom prst="rect">
            <a:avLst/>
          </a:prstGeom>
          <a:noFill/>
        </p:spPr>
        <p:txBody>
          <a:bodyPr wrap="none" rtlCol="0">
            <a:spAutoFit/>
          </a:bodyPr>
          <a:lstStyle/>
          <a:p>
            <a:r>
              <a:rPr lang="pt-PT" dirty="0" err="1" smtClean="0">
                <a:solidFill>
                  <a:schemeClr val="bg1"/>
                </a:solidFill>
              </a:rPr>
              <a:t>Indicators</a:t>
            </a:r>
            <a:endParaRPr lang="pt-PT" dirty="0">
              <a:solidFill>
                <a:schemeClr val="bg1"/>
              </a:solidFill>
            </a:endParaRPr>
          </a:p>
        </p:txBody>
      </p:sp>
      <p:sp>
        <p:nvSpPr>
          <p:cNvPr id="38" name="CaixaDeTexto 37"/>
          <p:cNvSpPr txBox="1"/>
          <p:nvPr/>
        </p:nvSpPr>
        <p:spPr>
          <a:xfrm rot="19603455">
            <a:off x="7084808" y="5104344"/>
            <a:ext cx="1411156" cy="369332"/>
          </a:xfrm>
          <a:prstGeom prst="rect">
            <a:avLst/>
          </a:prstGeom>
          <a:noFill/>
        </p:spPr>
        <p:txBody>
          <a:bodyPr wrap="none" rtlCol="0">
            <a:spAutoFit/>
          </a:bodyPr>
          <a:lstStyle/>
          <a:p>
            <a:r>
              <a:rPr lang="pt-PT" dirty="0" err="1">
                <a:solidFill>
                  <a:schemeClr val="bg1"/>
                </a:solidFill>
              </a:rPr>
              <a:t>Pre-selection</a:t>
            </a:r>
            <a:endParaRPr lang="pt-PT" dirty="0">
              <a:solidFill>
                <a:schemeClr val="bg1"/>
              </a:solidFill>
            </a:endParaRPr>
          </a:p>
        </p:txBody>
      </p:sp>
      <p:sp>
        <p:nvSpPr>
          <p:cNvPr id="39" name="Rectangle 27"/>
          <p:cNvSpPr>
            <a:spLocks noChangeArrowheads="1"/>
          </p:cNvSpPr>
          <p:nvPr/>
        </p:nvSpPr>
        <p:spPr bwMode="auto">
          <a:xfrm>
            <a:off x="289660" y="733358"/>
            <a:ext cx="5155093" cy="646331"/>
          </a:xfrm>
          <a:prstGeom prst="rect">
            <a:avLst/>
          </a:prstGeom>
          <a:noFill/>
          <a:ln w="9525">
            <a:noFill/>
            <a:miter lim="800000"/>
            <a:headEnd/>
            <a:tailEnd/>
          </a:ln>
        </p:spPr>
        <p:txBody>
          <a:bodyPr wrap="square">
            <a:spAutoFit/>
          </a:bodyPr>
          <a:lstStyle/>
          <a:p>
            <a:r>
              <a:rPr lang="pt-BR" sz="3600" b="1" dirty="0" smtClean="0">
                <a:solidFill>
                  <a:srgbClr val="00324E"/>
                </a:solidFill>
              </a:rPr>
              <a:t>Project cycle</a:t>
            </a:r>
            <a:endParaRPr lang="pt-BR" sz="3600" b="1" dirty="0">
              <a:solidFill>
                <a:srgbClr val="00324E"/>
              </a:solidFill>
            </a:endParaRPr>
          </a:p>
        </p:txBody>
      </p:sp>
      <p:sp>
        <p:nvSpPr>
          <p:cNvPr id="33" name="Text Box 10"/>
          <p:cNvSpPr txBox="1">
            <a:spLocks noChangeArrowheads="1"/>
          </p:cNvSpPr>
          <p:nvPr/>
        </p:nvSpPr>
        <p:spPr bwMode="auto">
          <a:xfrm>
            <a:off x="-13821" y="-18502"/>
            <a:ext cx="529568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pt-PT" sz="1600" dirty="0" smtClean="0">
                <a:solidFill>
                  <a:schemeClr val="bg1"/>
                </a:solidFill>
                <a:latin typeface="Arial" pitchFamily="34" charset="0"/>
                <a:cs typeface="Arial" pitchFamily="34" charset="0"/>
              </a:rPr>
              <a:t>NOS 2013-2020: </a:t>
            </a:r>
            <a:r>
              <a:rPr lang="pt-PT" sz="1600" dirty="0" err="1" smtClean="0">
                <a:solidFill>
                  <a:schemeClr val="bg1"/>
                </a:solidFill>
                <a:latin typeface="Arial" pitchFamily="34" charset="0"/>
                <a:cs typeface="Arial" pitchFamily="34" charset="0"/>
              </a:rPr>
              <a:t>SEAMind</a:t>
            </a:r>
            <a:r>
              <a:rPr lang="pt-PT" sz="1600" dirty="0" smtClean="0">
                <a:solidFill>
                  <a:schemeClr val="bg1"/>
                </a:solidFill>
                <a:latin typeface="Arial" pitchFamily="34" charset="0"/>
                <a:cs typeface="Arial" pitchFamily="34" charset="0"/>
              </a:rPr>
              <a:t> </a:t>
            </a:r>
            <a:r>
              <a:rPr lang="pt-PT" sz="1600" dirty="0" err="1" smtClean="0">
                <a:solidFill>
                  <a:schemeClr val="bg1"/>
                </a:solidFill>
                <a:latin typeface="Arial" pitchFamily="34" charset="0"/>
                <a:cs typeface="Arial" pitchFamily="34" charset="0"/>
              </a:rPr>
              <a:t>Indicators</a:t>
            </a:r>
            <a:r>
              <a:rPr lang="pt-PT" sz="1600" dirty="0" smtClean="0">
                <a:solidFill>
                  <a:schemeClr val="bg1"/>
                </a:solidFill>
                <a:latin typeface="Arial" pitchFamily="34" charset="0"/>
                <a:cs typeface="Arial" pitchFamily="34" charset="0"/>
              </a:rPr>
              <a:t> </a:t>
            </a:r>
            <a:r>
              <a:rPr lang="pt-PT" sz="1600" dirty="0" err="1" smtClean="0">
                <a:solidFill>
                  <a:schemeClr val="bg1"/>
                </a:solidFill>
                <a:latin typeface="Arial" pitchFamily="34" charset="0"/>
                <a:cs typeface="Arial" pitchFamily="34" charset="0"/>
              </a:rPr>
              <a:t>and</a:t>
            </a:r>
            <a:r>
              <a:rPr lang="pt-PT" sz="1600" dirty="0" smtClean="0">
                <a:solidFill>
                  <a:schemeClr val="bg1"/>
                </a:solidFill>
                <a:latin typeface="Arial" pitchFamily="34" charset="0"/>
                <a:cs typeface="Arial" pitchFamily="34" charset="0"/>
              </a:rPr>
              <a:t> </a:t>
            </a:r>
            <a:r>
              <a:rPr lang="pt-PT" sz="1600" dirty="0" err="1" smtClean="0">
                <a:solidFill>
                  <a:schemeClr val="bg1"/>
                </a:solidFill>
                <a:latin typeface="Arial" pitchFamily="34" charset="0"/>
                <a:cs typeface="Arial" pitchFamily="34" charset="0"/>
              </a:rPr>
              <a:t>Monitoring</a:t>
            </a:r>
            <a:endParaRPr lang="pt-PT" sz="1600" dirty="0" smtClean="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0529597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504"/>
            <a:ext cx="9144000" cy="6858000"/>
          </a:xfrm>
          <a:prstGeom prst="rect">
            <a:avLst/>
          </a:prstGeom>
        </p:spPr>
      </p:pic>
      <p:sp>
        <p:nvSpPr>
          <p:cNvPr id="5" name="Rectangle 4"/>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t-PT" sz="1800" b="0" i="0" u="none" strike="noStrike" cap="none" normalizeH="0" baseline="0" smtClean="0">
              <a:ln>
                <a:noFill/>
              </a:ln>
              <a:solidFill>
                <a:schemeClr val="tx1"/>
              </a:solidFill>
              <a:effectLst/>
              <a:latin typeface="Arial" pitchFamily="34" charset="0"/>
              <a:cs typeface="Arial" pitchFamily="34" charset="0"/>
            </a:endParaRPr>
          </a:p>
        </p:txBody>
      </p:sp>
      <p:sp>
        <p:nvSpPr>
          <p:cNvPr id="15" name="Rectangle 27"/>
          <p:cNvSpPr>
            <a:spLocks noChangeArrowheads="1"/>
          </p:cNvSpPr>
          <p:nvPr/>
        </p:nvSpPr>
        <p:spPr bwMode="auto">
          <a:xfrm>
            <a:off x="556591" y="826091"/>
            <a:ext cx="5155093" cy="584775"/>
          </a:xfrm>
          <a:prstGeom prst="rect">
            <a:avLst/>
          </a:prstGeom>
          <a:noFill/>
          <a:ln w="9525">
            <a:noFill/>
            <a:miter lim="800000"/>
            <a:headEnd/>
            <a:tailEnd/>
          </a:ln>
        </p:spPr>
        <p:txBody>
          <a:bodyPr wrap="square">
            <a:spAutoFit/>
          </a:bodyPr>
          <a:lstStyle/>
          <a:p>
            <a:r>
              <a:rPr lang="pt-BR" sz="3200" b="1" dirty="0" smtClean="0">
                <a:solidFill>
                  <a:srgbClr val="00324E"/>
                </a:solidFill>
              </a:rPr>
              <a:t>Deliverables  </a:t>
            </a:r>
            <a:endParaRPr lang="pt-BR" sz="3200" b="1" dirty="0">
              <a:solidFill>
                <a:srgbClr val="00324E"/>
              </a:solidFill>
            </a:endParaRPr>
          </a:p>
        </p:txBody>
      </p:sp>
      <p:pic>
        <p:nvPicPr>
          <p:cNvPr id="20" name="Imagem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4245" y="2895188"/>
            <a:ext cx="1928785" cy="2016000"/>
          </a:xfrm>
          <a:prstGeom prst="rect">
            <a:avLst/>
          </a:prstGeom>
        </p:spPr>
      </p:pic>
      <p:sp>
        <p:nvSpPr>
          <p:cNvPr id="22" name="CaixaDeTexto 21"/>
          <p:cNvSpPr txBox="1"/>
          <p:nvPr/>
        </p:nvSpPr>
        <p:spPr>
          <a:xfrm>
            <a:off x="578349" y="1673449"/>
            <a:ext cx="3989405" cy="475272"/>
          </a:xfrm>
          <a:prstGeom prst="rect">
            <a:avLst/>
          </a:prstGeom>
          <a:solidFill>
            <a:srgbClr val="00739F"/>
          </a:solidFill>
        </p:spPr>
        <p:txBody>
          <a:bodyPr wrap="square" rtlCol="0" anchor="ctr" anchorCtr="0">
            <a:noAutofit/>
          </a:bodyPr>
          <a:lstStyle/>
          <a:p>
            <a:pPr algn="ctr"/>
            <a:r>
              <a:rPr lang="pt-PT" sz="2000" b="1" dirty="0" err="1" smtClean="0">
                <a:solidFill>
                  <a:schemeClr val="bg1"/>
                </a:solidFill>
              </a:rPr>
              <a:t>Strategic</a:t>
            </a:r>
            <a:r>
              <a:rPr lang="pt-PT" sz="2000" b="1" dirty="0" smtClean="0">
                <a:solidFill>
                  <a:schemeClr val="bg1"/>
                </a:solidFill>
              </a:rPr>
              <a:t> </a:t>
            </a:r>
            <a:r>
              <a:rPr lang="pt-PT" sz="2000" b="1" dirty="0" err="1" smtClean="0">
                <a:solidFill>
                  <a:schemeClr val="bg1"/>
                </a:solidFill>
              </a:rPr>
              <a:t>objectives</a:t>
            </a:r>
            <a:endParaRPr lang="pt-PT" sz="2000" b="1" dirty="0">
              <a:solidFill>
                <a:schemeClr val="bg1"/>
              </a:solidFill>
            </a:endParaRPr>
          </a:p>
        </p:txBody>
      </p:sp>
      <p:sp>
        <p:nvSpPr>
          <p:cNvPr id="23" name="CaixaDeTexto 22"/>
          <p:cNvSpPr txBox="1"/>
          <p:nvPr/>
        </p:nvSpPr>
        <p:spPr>
          <a:xfrm>
            <a:off x="1021548" y="5132020"/>
            <a:ext cx="2853996" cy="327600"/>
          </a:xfrm>
          <a:prstGeom prst="rect">
            <a:avLst/>
          </a:prstGeom>
          <a:solidFill>
            <a:schemeClr val="accent5">
              <a:lumMod val="75000"/>
            </a:schemeClr>
          </a:solidFill>
        </p:spPr>
        <p:txBody>
          <a:bodyPr wrap="square" rtlCol="0" anchor="ctr" anchorCtr="0">
            <a:noAutofit/>
          </a:bodyPr>
          <a:lstStyle/>
          <a:p>
            <a:pPr algn="ctr"/>
            <a:r>
              <a:rPr lang="pt-PT" sz="2000" b="1" dirty="0" smtClean="0">
                <a:solidFill>
                  <a:schemeClr val="bg1"/>
                </a:solidFill>
              </a:rPr>
              <a:t>Radar</a:t>
            </a:r>
            <a:endParaRPr lang="pt-PT" sz="2000" b="1" dirty="0">
              <a:solidFill>
                <a:schemeClr val="bg1"/>
              </a:solidFill>
            </a:endParaRPr>
          </a:p>
        </p:txBody>
      </p:sp>
      <p:sp>
        <p:nvSpPr>
          <p:cNvPr id="24" name="CaixaDeTexto 23"/>
          <p:cNvSpPr txBox="1"/>
          <p:nvPr/>
        </p:nvSpPr>
        <p:spPr>
          <a:xfrm>
            <a:off x="5404576" y="5101347"/>
            <a:ext cx="2853996" cy="327600"/>
          </a:xfrm>
          <a:prstGeom prst="rect">
            <a:avLst/>
          </a:prstGeom>
          <a:solidFill>
            <a:schemeClr val="accent5">
              <a:lumMod val="75000"/>
            </a:schemeClr>
          </a:solidFill>
        </p:spPr>
        <p:txBody>
          <a:bodyPr wrap="square" rtlCol="0" anchor="ctr" anchorCtr="0">
            <a:noAutofit/>
          </a:bodyPr>
          <a:lstStyle/>
          <a:p>
            <a:pPr algn="ctr"/>
            <a:r>
              <a:rPr lang="pt-PT" sz="2000" b="1" dirty="0" err="1" smtClean="0">
                <a:solidFill>
                  <a:schemeClr val="bg1"/>
                </a:solidFill>
              </a:rPr>
              <a:t>Control</a:t>
            </a:r>
            <a:r>
              <a:rPr lang="pt-PT" sz="2000" b="1" dirty="0" smtClean="0">
                <a:solidFill>
                  <a:schemeClr val="bg1"/>
                </a:solidFill>
              </a:rPr>
              <a:t> </a:t>
            </a:r>
            <a:r>
              <a:rPr lang="pt-PT" sz="2000" b="1" dirty="0" err="1" smtClean="0">
                <a:solidFill>
                  <a:schemeClr val="bg1"/>
                </a:solidFill>
              </a:rPr>
              <a:t>Panel</a:t>
            </a:r>
            <a:endParaRPr lang="pt-PT" sz="2000" b="1" dirty="0">
              <a:solidFill>
                <a:schemeClr val="bg1"/>
              </a:solidFill>
            </a:endParaRPr>
          </a:p>
        </p:txBody>
      </p:sp>
      <p:pic>
        <p:nvPicPr>
          <p:cNvPr id="25" name="Imagem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66296" y="2735261"/>
            <a:ext cx="1966043" cy="2323804"/>
          </a:xfrm>
          <a:prstGeom prst="rect">
            <a:avLst/>
          </a:prstGeom>
        </p:spPr>
      </p:pic>
      <p:sp>
        <p:nvSpPr>
          <p:cNvPr id="26" name="CaixaDeTexto 25"/>
          <p:cNvSpPr txBox="1"/>
          <p:nvPr/>
        </p:nvSpPr>
        <p:spPr>
          <a:xfrm>
            <a:off x="4646595" y="1687989"/>
            <a:ext cx="3989405" cy="456833"/>
          </a:xfrm>
          <a:prstGeom prst="rect">
            <a:avLst/>
          </a:prstGeom>
          <a:solidFill>
            <a:srgbClr val="00739F"/>
          </a:solidFill>
        </p:spPr>
        <p:txBody>
          <a:bodyPr wrap="square" rtlCol="0" anchor="ctr" anchorCtr="0">
            <a:noAutofit/>
          </a:bodyPr>
          <a:lstStyle/>
          <a:p>
            <a:pPr algn="ctr"/>
            <a:r>
              <a:rPr lang="pt-PT" sz="2000" b="1" dirty="0" err="1" smtClean="0">
                <a:solidFill>
                  <a:schemeClr val="bg1"/>
                </a:solidFill>
              </a:rPr>
              <a:t>Objectives</a:t>
            </a:r>
            <a:r>
              <a:rPr lang="pt-PT" sz="2000" b="1" dirty="0">
                <a:solidFill>
                  <a:schemeClr val="bg1"/>
                </a:solidFill>
              </a:rPr>
              <a:t> </a:t>
            </a:r>
            <a:r>
              <a:rPr lang="pt-PT" sz="2000" b="1" dirty="0" smtClean="0">
                <a:solidFill>
                  <a:schemeClr val="bg1"/>
                </a:solidFill>
              </a:rPr>
              <a:t>of </a:t>
            </a:r>
            <a:r>
              <a:rPr lang="pt-PT" sz="2000" b="1" dirty="0" err="1" smtClean="0">
                <a:solidFill>
                  <a:schemeClr val="bg1"/>
                </a:solidFill>
              </a:rPr>
              <a:t>Programatic</a:t>
            </a:r>
            <a:r>
              <a:rPr lang="pt-PT" sz="2000" b="1" dirty="0" smtClean="0">
                <a:solidFill>
                  <a:schemeClr val="bg1"/>
                </a:solidFill>
              </a:rPr>
              <a:t> </a:t>
            </a:r>
            <a:r>
              <a:rPr lang="pt-PT" sz="2000" b="1" dirty="0" err="1">
                <a:solidFill>
                  <a:schemeClr val="bg1"/>
                </a:solidFill>
              </a:rPr>
              <a:t>Areas</a:t>
            </a:r>
            <a:r>
              <a:rPr lang="pt-PT" sz="2000" b="1" dirty="0">
                <a:solidFill>
                  <a:schemeClr val="bg1"/>
                </a:solidFill>
              </a:rPr>
              <a:t> </a:t>
            </a:r>
          </a:p>
        </p:txBody>
      </p:sp>
      <p:sp>
        <p:nvSpPr>
          <p:cNvPr id="27" name="CaixaDeTexto 26"/>
          <p:cNvSpPr txBox="1"/>
          <p:nvPr/>
        </p:nvSpPr>
        <p:spPr>
          <a:xfrm>
            <a:off x="556591" y="5871274"/>
            <a:ext cx="8057651" cy="327654"/>
          </a:xfrm>
          <a:prstGeom prst="rect">
            <a:avLst/>
          </a:prstGeom>
          <a:solidFill>
            <a:schemeClr val="accent5">
              <a:lumMod val="75000"/>
            </a:schemeClr>
          </a:solidFill>
        </p:spPr>
        <p:txBody>
          <a:bodyPr wrap="square" rtlCol="0" anchor="ctr" anchorCtr="0">
            <a:noAutofit/>
          </a:bodyPr>
          <a:lstStyle/>
          <a:p>
            <a:pPr algn="ctr"/>
            <a:r>
              <a:rPr lang="pt-PT" sz="2000" b="1" dirty="0" err="1" smtClean="0">
                <a:solidFill>
                  <a:schemeClr val="bg1"/>
                </a:solidFill>
              </a:rPr>
              <a:t>Periodic</a:t>
            </a:r>
            <a:r>
              <a:rPr lang="pt-PT" sz="2000" b="1" dirty="0" smtClean="0">
                <a:solidFill>
                  <a:schemeClr val="bg1"/>
                </a:solidFill>
              </a:rPr>
              <a:t> </a:t>
            </a:r>
            <a:r>
              <a:rPr lang="pt-PT" sz="2000" b="1" dirty="0" err="1" smtClean="0">
                <a:solidFill>
                  <a:schemeClr val="bg1"/>
                </a:solidFill>
              </a:rPr>
              <a:t>reports</a:t>
            </a:r>
            <a:endParaRPr lang="pt-PT" sz="2000" b="1" dirty="0">
              <a:solidFill>
                <a:schemeClr val="bg1"/>
              </a:solidFill>
            </a:endParaRPr>
          </a:p>
        </p:txBody>
      </p:sp>
      <p:sp>
        <p:nvSpPr>
          <p:cNvPr id="29" name="CaixaDeTexto 28"/>
          <p:cNvSpPr txBox="1"/>
          <p:nvPr/>
        </p:nvSpPr>
        <p:spPr>
          <a:xfrm>
            <a:off x="543890" y="2378648"/>
            <a:ext cx="8092110" cy="327654"/>
          </a:xfrm>
          <a:prstGeom prst="rect">
            <a:avLst/>
          </a:prstGeom>
          <a:solidFill>
            <a:schemeClr val="accent5">
              <a:lumMod val="75000"/>
            </a:schemeClr>
          </a:solidFill>
        </p:spPr>
        <p:txBody>
          <a:bodyPr wrap="square" rtlCol="0" anchor="ctr" anchorCtr="0">
            <a:noAutofit/>
          </a:bodyPr>
          <a:lstStyle/>
          <a:p>
            <a:pPr algn="ctr"/>
            <a:r>
              <a:rPr lang="pt-PT" sz="2000" b="1" i="1" dirty="0" err="1" smtClean="0">
                <a:solidFill>
                  <a:schemeClr val="bg1"/>
                </a:solidFill>
              </a:rPr>
              <a:t>Dash</a:t>
            </a:r>
            <a:r>
              <a:rPr lang="pt-PT" sz="2000" b="1" i="1" dirty="0" smtClean="0">
                <a:solidFill>
                  <a:schemeClr val="bg1"/>
                </a:solidFill>
              </a:rPr>
              <a:t> </a:t>
            </a:r>
            <a:r>
              <a:rPr lang="pt-PT" sz="2000" b="1" i="1" dirty="0" err="1" smtClean="0">
                <a:solidFill>
                  <a:schemeClr val="bg1"/>
                </a:solidFill>
              </a:rPr>
              <a:t>Board</a:t>
            </a:r>
            <a:endParaRPr lang="pt-PT" sz="2000" b="1" i="1" dirty="0">
              <a:solidFill>
                <a:schemeClr val="bg1"/>
              </a:solidFill>
            </a:endParaRPr>
          </a:p>
        </p:txBody>
      </p:sp>
      <p:sp>
        <p:nvSpPr>
          <p:cNvPr id="21" name="CaixaDeTexto 20"/>
          <p:cNvSpPr txBox="1"/>
          <p:nvPr/>
        </p:nvSpPr>
        <p:spPr>
          <a:xfrm>
            <a:off x="574519" y="2710922"/>
            <a:ext cx="8057651" cy="3019771"/>
          </a:xfrm>
          <a:prstGeom prst="rect">
            <a:avLst/>
          </a:prstGeom>
          <a:noFill/>
          <a:ln w="38100">
            <a:solidFill>
              <a:schemeClr val="tx2">
                <a:lumMod val="60000"/>
                <a:lumOff val="40000"/>
              </a:schemeClr>
            </a:solidFill>
          </a:ln>
        </p:spPr>
        <p:txBody>
          <a:bodyPr wrap="square" rtlCol="0" anchor="ctr" anchorCtr="0">
            <a:noAutofit/>
          </a:bodyPr>
          <a:lstStyle/>
          <a:p>
            <a:pPr algn="ctr"/>
            <a:r>
              <a:rPr lang="pt-PT" sz="2000" b="1" dirty="0" smtClean="0">
                <a:solidFill>
                  <a:schemeClr val="bg1"/>
                </a:solidFill>
              </a:rPr>
              <a:t>Radar</a:t>
            </a:r>
            <a:endParaRPr lang="pt-PT" sz="2000" b="1" dirty="0">
              <a:solidFill>
                <a:schemeClr val="bg1"/>
              </a:solidFill>
            </a:endParaRPr>
          </a:p>
        </p:txBody>
      </p:sp>
      <p:sp>
        <p:nvSpPr>
          <p:cNvPr id="16" name="Text Box 10"/>
          <p:cNvSpPr txBox="1">
            <a:spLocks noChangeArrowheads="1"/>
          </p:cNvSpPr>
          <p:nvPr/>
        </p:nvSpPr>
        <p:spPr bwMode="auto">
          <a:xfrm>
            <a:off x="-13821" y="-18502"/>
            <a:ext cx="529568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pt-PT" sz="1600" dirty="0" smtClean="0">
                <a:solidFill>
                  <a:schemeClr val="bg1"/>
                </a:solidFill>
                <a:latin typeface="Arial" pitchFamily="34" charset="0"/>
                <a:cs typeface="Arial" pitchFamily="34" charset="0"/>
              </a:rPr>
              <a:t>NOS 2013-2020: </a:t>
            </a:r>
            <a:r>
              <a:rPr lang="pt-PT" sz="1600" dirty="0" err="1" smtClean="0">
                <a:solidFill>
                  <a:schemeClr val="bg1"/>
                </a:solidFill>
                <a:latin typeface="Arial" pitchFamily="34" charset="0"/>
                <a:cs typeface="Arial" pitchFamily="34" charset="0"/>
              </a:rPr>
              <a:t>SEAMind</a:t>
            </a:r>
            <a:r>
              <a:rPr lang="pt-PT" sz="1600" dirty="0" smtClean="0">
                <a:solidFill>
                  <a:schemeClr val="bg1"/>
                </a:solidFill>
                <a:latin typeface="Arial" pitchFamily="34" charset="0"/>
                <a:cs typeface="Arial" pitchFamily="34" charset="0"/>
              </a:rPr>
              <a:t> </a:t>
            </a:r>
            <a:r>
              <a:rPr lang="pt-PT" sz="1600" dirty="0" err="1" smtClean="0">
                <a:solidFill>
                  <a:schemeClr val="bg1"/>
                </a:solidFill>
                <a:latin typeface="Arial" pitchFamily="34" charset="0"/>
                <a:cs typeface="Arial" pitchFamily="34" charset="0"/>
              </a:rPr>
              <a:t>Indicators</a:t>
            </a:r>
            <a:r>
              <a:rPr lang="pt-PT" sz="1600" dirty="0" smtClean="0">
                <a:solidFill>
                  <a:schemeClr val="bg1"/>
                </a:solidFill>
                <a:latin typeface="Arial" pitchFamily="34" charset="0"/>
                <a:cs typeface="Arial" pitchFamily="34" charset="0"/>
              </a:rPr>
              <a:t> </a:t>
            </a:r>
            <a:r>
              <a:rPr lang="pt-PT" sz="1600" dirty="0" err="1" smtClean="0">
                <a:solidFill>
                  <a:schemeClr val="bg1"/>
                </a:solidFill>
                <a:latin typeface="Arial" pitchFamily="34" charset="0"/>
                <a:cs typeface="Arial" pitchFamily="34" charset="0"/>
              </a:rPr>
              <a:t>and</a:t>
            </a:r>
            <a:r>
              <a:rPr lang="pt-PT" sz="1600" dirty="0" smtClean="0">
                <a:solidFill>
                  <a:schemeClr val="bg1"/>
                </a:solidFill>
                <a:latin typeface="Arial" pitchFamily="34" charset="0"/>
                <a:cs typeface="Arial" pitchFamily="34" charset="0"/>
              </a:rPr>
              <a:t> </a:t>
            </a:r>
            <a:r>
              <a:rPr lang="pt-PT" sz="1600" dirty="0" err="1" smtClean="0">
                <a:solidFill>
                  <a:schemeClr val="bg1"/>
                </a:solidFill>
                <a:latin typeface="Arial" pitchFamily="34" charset="0"/>
                <a:cs typeface="Arial" pitchFamily="34" charset="0"/>
              </a:rPr>
              <a:t>Monitoring</a:t>
            </a:r>
            <a:endParaRPr lang="pt-PT" sz="1600" dirty="0" smtClean="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1560702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Imagem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3" y="-11504"/>
            <a:ext cx="9144000" cy="6858000"/>
          </a:xfrm>
          <a:prstGeom prst="rect">
            <a:avLst/>
          </a:prstGeom>
        </p:spPr>
      </p:pic>
      <p:sp>
        <p:nvSpPr>
          <p:cNvPr id="5" name="Rectangle 4"/>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t-PT" sz="1800" b="0" i="0" u="none" strike="noStrike" cap="none" normalizeH="0" baseline="0" smtClean="0">
              <a:ln>
                <a:noFill/>
              </a:ln>
              <a:solidFill>
                <a:schemeClr val="tx1"/>
              </a:solidFill>
              <a:effectLst/>
              <a:latin typeface="Arial" pitchFamily="34" charset="0"/>
              <a:cs typeface="Arial" pitchFamily="34" charset="0"/>
            </a:endParaRPr>
          </a:p>
        </p:txBody>
      </p:sp>
      <p:pic>
        <p:nvPicPr>
          <p:cNvPr id="31" name="Imagem 30"/>
          <p:cNvPicPr>
            <a:picLocks noChangeAspect="1"/>
          </p:cNvPicPr>
          <p:nvPr/>
        </p:nvPicPr>
        <p:blipFill>
          <a:blip r:embed="rId4" cstate="print"/>
          <a:stretch>
            <a:fillRect/>
          </a:stretch>
        </p:blipFill>
        <p:spPr>
          <a:xfrm>
            <a:off x="571290" y="618128"/>
            <a:ext cx="3024843" cy="867214"/>
          </a:xfrm>
          <a:prstGeom prst="rect">
            <a:avLst/>
          </a:prstGeom>
        </p:spPr>
      </p:pic>
      <p:sp>
        <p:nvSpPr>
          <p:cNvPr id="3" name="Retângulo 2"/>
          <p:cNvSpPr/>
          <p:nvPr/>
        </p:nvSpPr>
        <p:spPr>
          <a:xfrm>
            <a:off x="88898" y="1553761"/>
            <a:ext cx="4254500" cy="5047536"/>
          </a:xfrm>
          <a:prstGeom prst="rect">
            <a:avLst/>
          </a:prstGeom>
          <a:ln>
            <a:solidFill>
              <a:schemeClr val="accent1">
                <a:lumMod val="50000"/>
              </a:schemeClr>
            </a:solidFill>
          </a:ln>
        </p:spPr>
        <p:txBody>
          <a:bodyPr wrap="square">
            <a:spAutoFit/>
          </a:bodyPr>
          <a:lstStyle/>
          <a:p>
            <a:r>
              <a:rPr lang="pt-PT" b="1" dirty="0" smtClean="0">
                <a:solidFill>
                  <a:srgbClr val="FF0000"/>
                </a:solidFill>
              </a:rPr>
              <a:t>ECONOMY </a:t>
            </a:r>
            <a:endParaRPr lang="pt-PT" b="1" dirty="0">
              <a:solidFill>
                <a:srgbClr val="FF0000"/>
              </a:solidFill>
            </a:endParaRPr>
          </a:p>
          <a:p>
            <a:r>
              <a:rPr lang="pt-PT" b="1" dirty="0" err="1"/>
              <a:t>Fully</a:t>
            </a:r>
            <a:r>
              <a:rPr lang="pt-PT" b="1" dirty="0"/>
              <a:t> </a:t>
            </a:r>
            <a:r>
              <a:rPr lang="pt-PT" b="1" dirty="0" err="1"/>
              <a:t>maritime</a:t>
            </a:r>
            <a:r>
              <a:rPr lang="pt-PT" b="1" dirty="0"/>
              <a:t> </a:t>
            </a:r>
            <a:r>
              <a:rPr lang="pt-PT" b="1" dirty="0" err="1" smtClean="0"/>
              <a:t>sectors</a:t>
            </a:r>
            <a:r>
              <a:rPr lang="pt-PT" b="1" dirty="0" smtClean="0"/>
              <a:t>:</a:t>
            </a:r>
          </a:p>
          <a:p>
            <a:r>
              <a:rPr lang="pt-PT" u="sng" dirty="0" err="1" smtClean="0"/>
              <a:t>Common</a:t>
            </a:r>
            <a:r>
              <a:rPr lang="pt-PT" u="sng" dirty="0" smtClean="0"/>
              <a:t> </a:t>
            </a:r>
            <a:r>
              <a:rPr lang="pt-PT" u="sng" dirty="0" err="1" smtClean="0"/>
              <a:t>indicators</a:t>
            </a:r>
            <a:endParaRPr lang="pt-PT" u="sng" dirty="0"/>
          </a:p>
          <a:p>
            <a:r>
              <a:rPr lang="pt-PT" dirty="0"/>
              <a:t>Turnover, GVA, Labour </a:t>
            </a:r>
            <a:r>
              <a:rPr lang="pt-PT" dirty="0" smtClean="0"/>
              <a:t>(</a:t>
            </a:r>
            <a:r>
              <a:rPr lang="pt-PT" dirty="0" err="1" smtClean="0"/>
              <a:t>Structural</a:t>
            </a:r>
            <a:r>
              <a:rPr lang="pt-PT" dirty="0" smtClean="0"/>
              <a:t> Business </a:t>
            </a:r>
            <a:r>
              <a:rPr lang="pt-PT" dirty="0" err="1" smtClean="0"/>
              <a:t>Statistics</a:t>
            </a:r>
            <a:r>
              <a:rPr lang="pt-PT" dirty="0" smtClean="0"/>
              <a:t>/SBS)</a:t>
            </a:r>
            <a:endParaRPr lang="pt-PT" dirty="0"/>
          </a:p>
          <a:p>
            <a:r>
              <a:rPr lang="pt-PT" u="sng" dirty="0" smtClean="0"/>
              <a:t>Sectorial </a:t>
            </a:r>
            <a:r>
              <a:rPr lang="pt-PT" u="sng" dirty="0" err="1" smtClean="0"/>
              <a:t>specific</a:t>
            </a:r>
            <a:r>
              <a:rPr lang="pt-PT" u="sng" dirty="0" smtClean="0"/>
              <a:t> </a:t>
            </a:r>
            <a:r>
              <a:rPr lang="pt-PT" u="sng" dirty="0" err="1" smtClean="0"/>
              <a:t>indicators</a:t>
            </a:r>
            <a:endParaRPr lang="pt-PT" u="sng" dirty="0" smtClean="0"/>
          </a:p>
          <a:p>
            <a:endParaRPr lang="pt-PT" u="sng" dirty="0"/>
          </a:p>
          <a:p>
            <a:r>
              <a:rPr lang="pt-PT" b="1" dirty="0" err="1"/>
              <a:t>Other</a:t>
            </a:r>
            <a:r>
              <a:rPr lang="pt-PT" b="1" dirty="0"/>
              <a:t> </a:t>
            </a:r>
            <a:r>
              <a:rPr lang="pt-PT" b="1" dirty="0" err="1"/>
              <a:t>maritime</a:t>
            </a:r>
            <a:r>
              <a:rPr lang="pt-PT" b="1" dirty="0"/>
              <a:t> </a:t>
            </a:r>
            <a:r>
              <a:rPr lang="pt-PT" b="1" dirty="0" err="1" smtClean="0"/>
              <a:t>activities</a:t>
            </a:r>
            <a:r>
              <a:rPr lang="pt-PT" b="1" dirty="0" smtClean="0"/>
              <a:t>, </a:t>
            </a:r>
            <a:r>
              <a:rPr lang="pt-PT" b="1" dirty="0" err="1" smtClean="0"/>
              <a:t>including</a:t>
            </a:r>
            <a:r>
              <a:rPr lang="pt-PT" b="1" dirty="0" smtClean="0"/>
              <a:t> emergente </a:t>
            </a:r>
            <a:r>
              <a:rPr lang="pt-PT" b="1" dirty="0" err="1" smtClean="0"/>
              <a:t>activities</a:t>
            </a:r>
            <a:r>
              <a:rPr lang="pt-PT" b="1" dirty="0" smtClean="0"/>
              <a:t>:</a:t>
            </a:r>
            <a:endParaRPr lang="pt-PT" b="1" dirty="0"/>
          </a:p>
          <a:p>
            <a:r>
              <a:rPr lang="pt-PT" u="sng" dirty="0"/>
              <a:t>Sectorial </a:t>
            </a:r>
            <a:r>
              <a:rPr lang="pt-PT" u="sng" dirty="0" err="1"/>
              <a:t>specific</a:t>
            </a:r>
            <a:r>
              <a:rPr lang="pt-PT" u="sng" dirty="0"/>
              <a:t> </a:t>
            </a:r>
            <a:r>
              <a:rPr lang="pt-PT" u="sng" dirty="0" err="1"/>
              <a:t>indicators</a:t>
            </a:r>
            <a:endParaRPr lang="pt-PT" u="sng" dirty="0"/>
          </a:p>
          <a:p>
            <a:r>
              <a:rPr lang="pt-PT" u="sng" dirty="0" err="1"/>
              <a:t>Best</a:t>
            </a:r>
            <a:r>
              <a:rPr lang="pt-PT" u="sng" dirty="0"/>
              <a:t> </a:t>
            </a:r>
            <a:r>
              <a:rPr lang="pt-PT" u="sng" dirty="0" err="1"/>
              <a:t>examples</a:t>
            </a:r>
            <a:endParaRPr lang="pt-PT" u="sng" dirty="0"/>
          </a:p>
          <a:p>
            <a:endParaRPr lang="pt-PT" dirty="0" smtClean="0"/>
          </a:p>
          <a:p>
            <a:r>
              <a:rPr lang="pt-PT" b="1" dirty="0" err="1" smtClean="0"/>
              <a:t>Complement</a:t>
            </a:r>
            <a:r>
              <a:rPr lang="pt-PT" b="1" dirty="0" smtClean="0"/>
              <a:t> of NA </a:t>
            </a:r>
            <a:r>
              <a:rPr lang="pt-PT" b="1" dirty="0" err="1"/>
              <a:t>analysis</a:t>
            </a:r>
            <a:r>
              <a:rPr lang="pt-PT" b="1" dirty="0"/>
              <a:t>:</a:t>
            </a:r>
          </a:p>
          <a:p>
            <a:pPr marL="285750" indent="-285750">
              <a:buFont typeface="Arial" panose="020B0604020202020204" pitchFamily="34" charset="0"/>
              <a:buChar char="•"/>
            </a:pPr>
            <a:r>
              <a:rPr lang="en-US" b="1" dirty="0"/>
              <a:t>Trends analysis and support to </a:t>
            </a:r>
            <a:r>
              <a:rPr lang="en-US" b="1" dirty="0" smtClean="0"/>
              <a:t>projections</a:t>
            </a:r>
          </a:p>
          <a:p>
            <a:pPr marL="285750" indent="-285750">
              <a:buFont typeface="Arial" panose="020B0604020202020204" pitchFamily="34" charset="0"/>
              <a:buChar char="•"/>
            </a:pPr>
            <a:r>
              <a:rPr lang="pt-PT" b="1" dirty="0" err="1" smtClean="0"/>
              <a:t>Narrow</a:t>
            </a:r>
            <a:r>
              <a:rPr lang="pt-PT" b="1" dirty="0" err="1"/>
              <a:t>er</a:t>
            </a:r>
            <a:r>
              <a:rPr lang="pt-PT" b="1" dirty="0" smtClean="0"/>
              <a:t> time </a:t>
            </a:r>
            <a:r>
              <a:rPr lang="pt-PT" b="1" dirty="0" err="1" smtClean="0"/>
              <a:t>lag</a:t>
            </a:r>
            <a:r>
              <a:rPr lang="pt-PT" b="1" dirty="0" smtClean="0"/>
              <a:t> (n-1)</a:t>
            </a:r>
          </a:p>
          <a:p>
            <a:pPr marL="285750" indent="-285750">
              <a:buFont typeface="Arial" panose="020B0604020202020204" pitchFamily="34" charset="0"/>
              <a:buChar char="•"/>
            </a:pPr>
            <a:r>
              <a:rPr lang="pt-PT" b="1" dirty="0" smtClean="0"/>
              <a:t>NUT III </a:t>
            </a:r>
            <a:r>
              <a:rPr lang="pt-PT" b="1" dirty="0" err="1" smtClean="0"/>
              <a:t>and</a:t>
            </a:r>
            <a:r>
              <a:rPr lang="pt-PT" b="1" dirty="0" smtClean="0"/>
              <a:t> </a:t>
            </a:r>
            <a:r>
              <a:rPr lang="pt-PT" b="1" dirty="0" err="1" smtClean="0"/>
              <a:t>other</a:t>
            </a:r>
            <a:r>
              <a:rPr lang="pt-PT" b="1" dirty="0" smtClean="0"/>
              <a:t> sub-regional </a:t>
            </a:r>
            <a:r>
              <a:rPr lang="pt-PT" b="1" dirty="0" err="1" smtClean="0"/>
              <a:t>level</a:t>
            </a:r>
            <a:endParaRPr lang="pt-PT" sz="800" b="1" dirty="0"/>
          </a:p>
          <a:p>
            <a:endParaRPr lang="pt-PT" sz="800" b="1" dirty="0">
              <a:solidFill>
                <a:srgbClr val="FF0000"/>
              </a:solidFill>
            </a:endParaRPr>
          </a:p>
          <a:p>
            <a:pPr marL="285750" indent="-285750">
              <a:buFont typeface="Arial" panose="020B0604020202020204" pitchFamily="34" charset="0"/>
              <a:buChar char="•"/>
            </a:pPr>
            <a:endParaRPr lang="pt-PT" sz="800" b="1" dirty="0">
              <a:solidFill>
                <a:srgbClr val="FF0000"/>
              </a:solidFill>
            </a:endParaRPr>
          </a:p>
        </p:txBody>
      </p:sp>
      <p:sp>
        <p:nvSpPr>
          <p:cNvPr id="16" name="Retângulo 15"/>
          <p:cNvSpPr/>
          <p:nvPr/>
        </p:nvSpPr>
        <p:spPr>
          <a:xfrm>
            <a:off x="4477142" y="1553761"/>
            <a:ext cx="4539857" cy="4939814"/>
          </a:xfrm>
          <a:prstGeom prst="rect">
            <a:avLst/>
          </a:prstGeom>
          <a:ln>
            <a:solidFill>
              <a:schemeClr val="accent1">
                <a:lumMod val="50000"/>
              </a:schemeClr>
            </a:solidFill>
          </a:ln>
        </p:spPr>
        <p:txBody>
          <a:bodyPr wrap="square">
            <a:spAutoFit/>
          </a:bodyPr>
          <a:lstStyle/>
          <a:p>
            <a:endParaRPr lang="pt-PT" sz="1500" b="1" dirty="0" smtClean="0"/>
          </a:p>
          <a:p>
            <a:r>
              <a:rPr lang="pt-PT" b="1" dirty="0"/>
              <a:t>NACE </a:t>
            </a:r>
            <a:r>
              <a:rPr lang="pt-PT" b="1" dirty="0" err="1" smtClean="0"/>
              <a:t>Codes</a:t>
            </a:r>
            <a:r>
              <a:rPr lang="pt-PT" b="1" dirty="0" smtClean="0"/>
              <a:t> </a:t>
            </a:r>
            <a:r>
              <a:rPr lang="pt-PT" b="1" dirty="0" smtClean="0">
                <a:solidFill>
                  <a:srgbClr val="FF0000"/>
                </a:solidFill>
              </a:rPr>
              <a:t>- </a:t>
            </a:r>
            <a:r>
              <a:rPr lang="pt-PT" b="1" dirty="0" err="1" smtClean="0"/>
              <a:t>fully</a:t>
            </a:r>
            <a:r>
              <a:rPr lang="pt-PT" b="1" dirty="0" smtClean="0"/>
              <a:t> </a:t>
            </a:r>
            <a:r>
              <a:rPr lang="pt-PT" b="1" dirty="0" err="1"/>
              <a:t>maritime</a:t>
            </a:r>
            <a:r>
              <a:rPr lang="pt-PT" b="1" dirty="0"/>
              <a:t> </a:t>
            </a:r>
            <a:r>
              <a:rPr lang="pt-PT" b="1" dirty="0" err="1" smtClean="0"/>
              <a:t>sectors</a:t>
            </a:r>
            <a:r>
              <a:rPr lang="pt-PT" b="1" dirty="0" smtClean="0"/>
              <a:t>:</a:t>
            </a:r>
          </a:p>
          <a:p>
            <a:r>
              <a:rPr lang="pt-PT" sz="1500" b="1" dirty="0" err="1" smtClean="0"/>
              <a:t>Living</a:t>
            </a:r>
            <a:r>
              <a:rPr lang="pt-PT" sz="1500" b="1" dirty="0" smtClean="0"/>
              <a:t> </a:t>
            </a:r>
            <a:r>
              <a:rPr lang="pt-PT" sz="1500" b="1" dirty="0" err="1" smtClean="0"/>
              <a:t>resources</a:t>
            </a:r>
            <a:endParaRPr lang="pt-PT" sz="1500" b="1" dirty="0" smtClean="0"/>
          </a:p>
          <a:p>
            <a:r>
              <a:rPr lang="pt-PT" sz="1500" dirty="0" err="1"/>
              <a:t>F</a:t>
            </a:r>
            <a:r>
              <a:rPr lang="pt-PT" sz="1500" dirty="0" err="1" smtClean="0"/>
              <a:t>ishing</a:t>
            </a:r>
            <a:endParaRPr lang="pt-PT" sz="1500" dirty="0" smtClean="0"/>
          </a:p>
          <a:p>
            <a:r>
              <a:rPr lang="pt-PT" sz="1500" dirty="0" err="1"/>
              <a:t>A</a:t>
            </a:r>
            <a:r>
              <a:rPr lang="pt-PT" sz="1500" dirty="0" err="1" smtClean="0"/>
              <a:t>quaculture</a:t>
            </a:r>
            <a:endParaRPr lang="pt-PT" sz="1500" dirty="0" smtClean="0"/>
          </a:p>
          <a:p>
            <a:r>
              <a:rPr lang="pt-PT" sz="1500" dirty="0" err="1" smtClean="0"/>
              <a:t>Processing</a:t>
            </a:r>
            <a:r>
              <a:rPr lang="pt-PT" sz="1500" dirty="0" smtClean="0"/>
              <a:t> </a:t>
            </a:r>
            <a:r>
              <a:rPr lang="pt-PT" sz="1500" dirty="0" err="1" smtClean="0"/>
              <a:t>and</a:t>
            </a:r>
            <a:r>
              <a:rPr lang="pt-PT" sz="1500" dirty="0" smtClean="0"/>
              <a:t> </a:t>
            </a:r>
            <a:r>
              <a:rPr lang="pt-PT" sz="1500" dirty="0" err="1" smtClean="0"/>
              <a:t>preserving</a:t>
            </a:r>
            <a:r>
              <a:rPr lang="pt-PT" sz="1500" dirty="0" smtClean="0"/>
              <a:t> of </a:t>
            </a:r>
            <a:r>
              <a:rPr lang="pt-PT" sz="1500" dirty="0" err="1" smtClean="0"/>
              <a:t>fish</a:t>
            </a:r>
            <a:r>
              <a:rPr lang="pt-PT" sz="1500" dirty="0" smtClean="0"/>
              <a:t>, </a:t>
            </a:r>
            <a:r>
              <a:rPr lang="pt-PT" sz="1500" dirty="0" err="1" smtClean="0"/>
              <a:t>crustaceans</a:t>
            </a:r>
            <a:r>
              <a:rPr lang="pt-PT" sz="1500" dirty="0" smtClean="0"/>
              <a:t> </a:t>
            </a:r>
            <a:r>
              <a:rPr lang="pt-PT" sz="1500" dirty="0" err="1" smtClean="0"/>
              <a:t>and</a:t>
            </a:r>
            <a:r>
              <a:rPr lang="pt-PT" sz="1500" dirty="0" smtClean="0"/>
              <a:t> </a:t>
            </a:r>
            <a:r>
              <a:rPr lang="pt-PT" sz="1500" dirty="0" err="1" smtClean="0"/>
              <a:t>molluscs</a:t>
            </a:r>
            <a:endParaRPr lang="pt-PT" sz="1500" dirty="0" smtClean="0">
              <a:solidFill>
                <a:srgbClr val="00B050"/>
              </a:solidFill>
            </a:endParaRPr>
          </a:p>
          <a:p>
            <a:r>
              <a:rPr lang="pt-PT" sz="1500" dirty="0" err="1" smtClean="0"/>
              <a:t>Retail</a:t>
            </a:r>
            <a:r>
              <a:rPr lang="pt-PT" sz="1500" dirty="0" smtClean="0"/>
              <a:t> sale </a:t>
            </a:r>
            <a:r>
              <a:rPr lang="pt-PT" sz="1500" dirty="0"/>
              <a:t>of </a:t>
            </a:r>
            <a:r>
              <a:rPr lang="pt-PT" sz="1500" dirty="0" err="1"/>
              <a:t>fish</a:t>
            </a:r>
            <a:r>
              <a:rPr lang="pt-PT" sz="1500" dirty="0"/>
              <a:t>, </a:t>
            </a:r>
            <a:r>
              <a:rPr lang="pt-PT" sz="1500" dirty="0" err="1"/>
              <a:t>crustaceans</a:t>
            </a:r>
            <a:r>
              <a:rPr lang="pt-PT" sz="1500" dirty="0"/>
              <a:t> </a:t>
            </a:r>
            <a:r>
              <a:rPr lang="pt-PT" sz="1500" dirty="0" err="1"/>
              <a:t>and</a:t>
            </a:r>
            <a:r>
              <a:rPr lang="pt-PT" sz="1500" dirty="0"/>
              <a:t> </a:t>
            </a:r>
            <a:r>
              <a:rPr lang="pt-PT" sz="1500" dirty="0" err="1" smtClean="0"/>
              <a:t>molluscs</a:t>
            </a:r>
            <a:endParaRPr lang="pt-PT" sz="1500" dirty="0" smtClean="0"/>
          </a:p>
          <a:p>
            <a:endParaRPr lang="pt-PT" sz="1500" dirty="0"/>
          </a:p>
          <a:p>
            <a:r>
              <a:rPr lang="pt-PT" sz="1500" b="1" dirty="0" err="1" smtClean="0"/>
              <a:t>Ship</a:t>
            </a:r>
            <a:r>
              <a:rPr lang="pt-PT" sz="1500" b="1" dirty="0" smtClean="0"/>
              <a:t> </a:t>
            </a:r>
            <a:r>
              <a:rPr lang="pt-PT" sz="1500" b="1" dirty="0" err="1" smtClean="0"/>
              <a:t>and</a:t>
            </a:r>
            <a:r>
              <a:rPr lang="pt-PT" sz="1500" b="1" dirty="0" smtClean="0"/>
              <a:t> </a:t>
            </a:r>
            <a:r>
              <a:rPr lang="pt-PT" sz="1500" b="1" dirty="0" err="1" smtClean="0"/>
              <a:t>boat</a:t>
            </a:r>
            <a:r>
              <a:rPr lang="pt-PT" sz="1500" b="1" dirty="0" smtClean="0"/>
              <a:t> </a:t>
            </a:r>
            <a:r>
              <a:rPr lang="pt-PT" sz="1500" b="1" dirty="0" err="1" smtClean="0"/>
              <a:t>building</a:t>
            </a:r>
            <a:endParaRPr lang="pt-PT" sz="1500" b="1" dirty="0" smtClean="0"/>
          </a:p>
          <a:p>
            <a:r>
              <a:rPr lang="pt-PT" sz="1500" dirty="0" err="1" smtClean="0"/>
              <a:t>Building</a:t>
            </a:r>
            <a:r>
              <a:rPr lang="pt-PT" sz="1500" dirty="0" smtClean="0"/>
              <a:t> of </a:t>
            </a:r>
            <a:r>
              <a:rPr lang="pt-PT" sz="1500" dirty="0" err="1" smtClean="0"/>
              <a:t>ships</a:t>
            </a:r>
            <a:r>
              <a:rPr lang="pt-PT" sz="1500" dirty="0" smtClean="0"/>
              <a:t>, </a:t>
            </a:r>
            <a:r>
              <a:rPr lang="pt-PT" sz="1500" dirty="0" err="1" smtClean="0"/>
              <a:t>floating</a:t>
            </a:r>
            <a:r>
              <a:rPr lang="pt-PT" sz="1500" dirty="0" smtClean="0"/>
              <a:t> </a:t>
            </a:r>
            <a:r>
              <a:rPr lang="pt-PT" sz="1500" dirty="0" err="1" smtClean="0"/>
              <a:t>structures</a:t>
            </a:r>
            <a:r>
              <a:rPr lang="pt-PT" sz="1500" dirty="0" smtClean="0"/>
              <a:t> </a:t>
            </a:r>
            <a:r>
              <a:rPr lang="pt-PT" sz="1500" dirty="0" err="1" smtClean="0"/>
              <a:t>and</a:t>
            </a:r>
            <a:r>
              <a:rPr lang="pt-PT" sz="1500" dirty="0" smtClean="0"/>
              <a:t> </a:t>
            </a:r>
            <a:r>
              <a:rPr lang="pt-PT" sz="1500" dirty="0" err="1" smtClean="0"/>
              <a:t>pleasure</a:t>
            </a:r>
            <a:r>
              <a:rPr lang="pt-PT" sz="1500" dirty="0" smtClean="0"/>
              <a:t> </a:t>
            </a:r>
            <a:r>
              <a:rPr lang="pt-PT" sz="1500" dirty="0" err="1" smtClean="0"/>
              <a:t>and</a:t>
            </a:r>
            <a:r>
              <a:rPr lang="pt-PT" sz="1500" dirty="0" smtClean="0"/>
              <a:t> sporting </a:t>
            </a:r>
            <a:r>
              <a:rPr lang="pt-PT" sz="1500" dirty="0" err="1" smtClean="0"/>
              <a:t>boats</a:t>
            </a:r>
            <a:endParaRPr lang="pt-PT" sz="1500" dirty="0" smtClean="0"/>
          </a:p>
          <a:p>
            <a:r>
              <a:rPr lang="pt-PT" sz="1500" dirty="0" err="1" smtClean="0"/>
              <a:t>Repair</a:t>
            </a:r>
            <a:r>
              <a:rPr lang="pt-PT" sz="1500" dirty="0" smtClean="0"/>
              <a:t> </a:t>
            </a:r>
            <a:r>
              <a:rPr lang="pt-PT" sz="1500" dirty="0" err="1" smtClean="0"/>
              <a:t>and</a:t>
            </a:r>
            <a:r>
              <a:rPr lang="pt-PT" sz="1500" dirty="0" smtClean="0"/>
              <a:t> </a:t>
            </a:r>
            <a:r>
              <a:rPr lang="pt-PT" sz="1500" dirty="0" err="1" smtClean="0"/>
              <a:t>maintenance</a:t>
            </a:r>
            <a:r>
              <a:rPr lang="pt-PT" sz="1500" dirty="0" smtClean="0"/>
              <a:t> of </a:t>
            </a:r>
            <a:r>
              <a:rPr lang="pt-PT" sz="1500" dirty="0" err="1" smtClean="0"/>
              <a:t>ships</a:t>
            </a:r>
            <a:r>
              <a:rPr lang="pt-PT" sz="1500" dirty="0" smtClean="0"/>
              <a:t> </a:t>
            </a:r>
            <a:r>
              <a:rPr lang="pt-PT" sz="1500" dirty="0" err="1" smtClean="0"/>
              <a:t>and</a:t>
            </a:r>
            <a:r>
              <a:rPr lang="pt-PT" sz="1500" dirty="0" smtClean="0"/>
              <a:t> </a:t>
            </a:r>
            <a:r>
              <a:rPr lang="pt-PT" sz="1500" dirty="0" err="1" smtClean="0"/>
              <a:t>boats</a:t>
            </a:r>
            <a:endParaRPr lang="pt-PT" sz="1500" dirty="0" smtClean="0"/>
          </a:p>
          <a:p>
            <a:endParaRPr lang="pt-PT" sz="1500" dirty="0"/>
          </a:p>
          <a:p>
            <a:r>
              <a:rPr lang="pt-PT" sz="1500" b="1" dirty="0" err="1" smtClean="0"/>
              <a:t>Transport</a:t>
            </a:r>
            <a:endParaRPr lang="pt-PT" sz="1500" b="1" dirty="0" smtClean="0"/>
          </a:p>
          <a:p>
            <a:r>
              <a:rPr lang="pt-PT" sz="1500" dirty="0" err="1" smtClean="0"/>
              <a:t>Sea</a:t>
            </a:r>
            <a:r>
              <a:rPr lang="pt-PT" sz="1500" dirty="0" smtClean="0"/>
              <a:t> </a:t>
            </a:r>
            <a:r>
              <a:rPr lang="pt-PT" sz="1500" dirty="0" err="1" smtClean="0"/>
              <a:t>and</a:t>
            </a:r>
            <a:r>
              <a:rPr lang="pt-PT" sz="1500" dirty="0" smtClean="0"/>
              <a:t> </a:t>
            </a:r>
            <a:r>
              <a:rPr lang="pt-PT" sz="1500" dirty="0" err="1" smtClean="0"/>
              <a:t>coastal</a:t>
            </a:r>
            <a:r>
              <a:rPr lang="pt-PT" sz="1500" dirty="0" smtClean="0"/>
              <a:t> </a:t>
            </a:r>
            <a:r>
              <a:rPr lang="pt-PT" sz="1500" dirty="0" err="1" smtClean="0"/>
              <a:t>passenger</a:t>
            </a:r>
            <a:r>
              <a:rPr lang="pt-PT" sz="1500" dirty="0" smtClean="0"/>
              <a:t> </a:t>
            </a:r>
            <a:r>
              <a:rPr lang="pt-PT" sz="1500" dirty="0" err="1" smtClean="0"/>
              <a:t>water</a:t>
            </a:r>
            <a:r>
              <a:rPr lang="pt-PT" sz="1500" dirty="0" smtClean="0"/>
              <a:t> </a:t>
            </a:r>
            <a:r>
              <a:rPr lang="pt-PT" sz="1500" dirty="0" err="1" smtClean="0"/>
              <a:t>transport</a:t>
            </a:r>
            <a:endParaRPr lang="pt-PT" sz="1500" dirty="0" smtClean="0"/>
          </a:p>
          <a:p>
            <a:r>
              <a:rPr lang="pt-PT" sz="1500" dirty="0" err="1" smtClean="0"/>
              <a:t>Sea</a:t>
            </a:r>
            <a:r>
              <a:rPr lang="pt-PT" sz="1500" dirty="0" smtClean="0"/>
              <a:t> </a:t>
            </a:r>
            <a:r>
              <a:rPr lang="pt-PT" sz="1500" dirty="0" err="1" smtClean="0"/>
              <a:t>and</a:t>
            </a:r>
            <a:r>
              <a:rPr lang="pt-PT" sz="1500" dirty="0" smtClean="0"/>
              <a:t> </a:t>
            </a:r>
            <a:r>
              <a:rPr lang="pt-PT" sz="1500" dirty="0" err="1" smtClean="0"/>
              <a:t>coastal</a:t>
            </a:r>
            <a:r>
              <a:rPr lang="pt-PT" sz="1500" dirty="0" smtClean="0"/>
              <a:t> </a:t>
            </a:r>
            <a:r>
              <a:rPr lang="pt-PT" sz="1500" dirty="0" err="1" smtClean="0"/>
              <a:t>freight</a:t>
            </a:r>
            <a:r>
              <a:rPr lang="pt-PT" sz="1500" dirty="0" smtClean="0"/>
              <a:t> </a:t>
            </a:r>
            <a:r>
              <a:rPr lang="pt-PT" sz="1500" dirty="0" err="1" smtClean="0"/>
              <a:t>water</a:t>
            </a:r>
            <a:r>
              <a:rPr lang="pt-PT" sz="1500" dirty="0" smtClean="0"/>
              <a:t> </a:t>
            </a:r>
            <a:r>
              <a:rPr lang="pt-PT" sz="1500" dirty="0" err="1" smtClean="0"/>
              <a:t>tranport</a:t>
            </a:r>
            <a:endParaRPr lang="pt-PT" sz="1500" dirty="0" smtClean="0"/>
          </a:p>
          <a:p>
            <a:r>
              <a:rPr lang="pt-PT" sz="1500" dirty="0" err="1" smtClean="0"/>
              <a:t>Inland</a:t>
            </a:r>
            <a:r>
              <a:rPr lang="pt-PT" sz="1500" dirty="0" smtClean="0"/>
              <a:t> </a:t>
            </a:r>
            <a:r>
              <a:rPr lang="pt-PT" sz="1500" dirty="0" err="1" smtClean="0"/>
              <a:t>passenger</a:t>
            </a:r>
            <a:r>
              <a:rPr lang="pt-PT" sz="1500" dirty="0" smtClean="0"/>
              <a:t> </a:t>
            </a:r>
            <a:r>
              <a:rPr lang="pt-PT" sz="1500" dirty="0" err="1" smtClean="0"/>
              <a:t>water</a:t>
            </a:r>
            <a:r>
              <a:rPr lang="pt-PT" sz="1500" dirty="0" smtClean="0"/>
              <a:t> </a:t>
            </a:r>
            <a:r>
              <a:rPr lang="pt-PT" sz="1500" dirty="0" err="1" smtClean="0"/>
              <a:t>transport</a:t>
            </a:r>
            <a:endParaRPr lang="pt-PT" sz="1500" dirty="0" smtClean="0"/>
          </a:p>
          <a:p>
            <a:r>
              <a:rPr lang="pt-PT" sz="1500" dirty="0" err="1" smtClean="0"/>
              <a:t>Inland</a:t>
            </a:r>
            <a:r>
              <a:rPr lang="pt-PT" sz="1500" dirty="0" smtClean="0"/>
              <a:t> </a:t>
            </a:r>
            <a:r>
              <a:rPr lang="pt-PT" sz="1500" dirty="0" err="1" smtClean="0"/>
              <a:t>freight</a:t>
            </a:r>
            <a:r>
              <a:rPr lang="pt-PT" sz="1500" dirty="0" smtClean="0"/>
              <a:t> </a:t>
            </a:r>
            <a:r>
              <a:rPr lang="pt-PT" sz="1500" dirty="0" err="1" smtClean="0"/>
              <a:t>water</a:t>
            </a:r>
            <a:r>
              <a:rPr lang="pt-PT" sz="1500" dirty="0" smtClean="0"/>
              <a:t> </a:t>
            </a:r>
            <a:r>
              <a:rPr lang="pt-PT" sz="1500" dirty="0" err="1" smtClean="0"/>
              <a:t>transport</a:t>
            </a:r>
            <a:endParaRPr lang="pt-PT" sz="1500" dirty="0" smtClean="0"/>
          </a:p>
          <a:p>
            <a:r>
              <a:rPr lang="pt-PT" sz="1500" dirty="0" err="1" smtClean="0"/>
              <a:t>Renting</a:t>
            </a:r>
            <a:r>
              <a:rPr lang="pt-PT" sz="1500" dirty="0" smtClean="0"/>
              <a:t> </a:t>
            </a:r>
            <a:r>
              <a:rPr lang="pt-PT" sz="1500" dirty="0" err="1" smtClean="0"/>
              <a:t>and</a:t>
            </a:r>
            <a:r>
              <a:rPr lang="pt-PT" sz="1500" dirty="0" smtClean="0"/>
              <a:t> leasing of </a:t>
            </a:r>
            <a:r>
              <a:rPr lang="pt-PT" sz="1500" dirty="0" err="1" smtClean="0"/>
              <a:t>water</a:t>
            </a:r>
            <a:r>
              <a:rPr lang="pt-PT" sz="1500" dirty="0" smtClean="0"/>
              <a:t> </a:t>
            </a:r>
            <a:r>
              <a:rPr lang="pt-PT" sz="1500" dirty="0" err="1" smtClean="0"/>
              <a:t>transport</a:t>
            </a:r>
            <a:r>
              <a:rPr lang="pt-PT" sz="1500" dirty="0" smtClean="0"/>
              <a:t> </a:t>
            </a:r>
            <a:r>
              <a:rPr lang="pt-PT" sz="1500" dirty="0" err="1" smtClean="0"/>
              <a:t>equipment</a:t>
            </a:r>
            <a:endParaRPr lang="pt-PT" sz="1500" dirty="0" smtClean="0"/>
          </a:p>
          <a:p>
            <a:endParaRPr lang="pt-PT" sz="1500" dirty="0"/>
          </a:p>
        </p:txBody>
      </p:sp>
      <p:sp>
        <p:nvSpPr>
          <p:cNvPr id="8" name="CaixaDeTexto 7"/>
          <p:cNvSpPr txBox="1"/>
          <p:nvPr/>
        </p:nvSpPr>
        <p:spPr>
          <a:xfrm>
            <a:off x="5066306" y="887935"/>
            <a:ext cx="2853996" cy="327600"/>
          </a:xfrm>
          <a:prstGeom prst="rect">
            <a:avLst/>
          </a:prstGeom>
          <a:solidFill>
            <a:schemeClr val="accent5">
              <a:lumMod val="75000"/>
            </a:schemeClr>
          </a:solidFill>
        </p:spPr>
        <p:txBody>
          <a:bodyPr wrap="square" rtlCol="0" anchor="ctr" anchorCtr="0">
            <a:noAutofit/>
          </a:bodyPr>
          <a:lstStyle/>
          <a:p>
            <a:pPr algn="ctr"/>
            <a:r>
              <a:rPr lang="pt-PT" sz="2000" b="1" dirty="0" err="1" smtClean="0">
                <a:solidFill>
                  <a:schemeClr val="bg1"/>
                </a:solidFill>
              </a:rPr>
              <a:t>Control</a:t>
            </a:r>
            <a:r>
              <a:rPr lang="pt-PT" sz="2000" b="1" dirty="0" smtClean="0">
                <a:solidFill>
                  <a:schemeClr val="bg1"/>
                </a:solidFill>
              </a:rPr>
              <a:t> </a:t>
            </a:r>
            <a:r>
              <a:rPr lang="pt-PT" sz="2000" b="1" dirty="0" err="1" smtClean="0">
                <a:solidFill>
                  <a:schemeClr val="bg1"/>
                </a:solidFill>
              </a:rPr>
              <a:t>Panel</a:t>
            </a:r>
            <a:endParaRPr lang="pt-PT" sz="2000" b="1" dirty="0">
              <a:solidFill>
                <a:schemeClr val="bg1"/>
              </a:solidFill>
            </a:endParaRPr>
          </a:p>
        </p:txBody>
      </p:sp>
      <p:sp>
        <p:nvSpPr>
          <p:cNvPr id="9" name="Text Box 10"/>
          <p:cNvSpPr txBox="1">
            <a:spLocks noChangeArrowheads="1"/>
          </p:cNvSpPr>
          <p:nvPr/>
        </p:nvSpPr>
        <p:spPr bwMode="auto">
          <a:xfrm>
            <a:off x="-13821" y="-18502"/>
            <a:ext cx="529568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pt-PT" sz="1600" dirty="0" smtClean="0">
                <a:solidFill>
                  <a:schemeClr val="bg1"/>
                </a:solidFill>
                <a:latin typeface="Arial" pitchFamily="34" charset="0"/>
                <a:cs typeface="Arial" pitchFamily="34" charset="0"/>
              </a:rPr>
              <a:t>NOS 2013-2020: </a:t>
            </a:r>
            <a:r>
              <a:rPr lang="pt-PT" sz="1600" dirty="0" err="1" smtClean="0">
                <a:solidFill>
                  <a:schemeClr val="bg1"/>
                </a:solidFill>
                <a:latin typeface="Arial" pitchFamily="34" charset="0"/>
                <a:cs typeface="Arial" pitchFamily="34" charset="0"/>
              </a:rPr>
              <a:t>SEAMind</a:t>
            </a:r>
            <a:r>
              <a:rPr lang="pt-PT" sz="1600" dirty="0" smtClean="0">
                <a:solidFill>
                  <a:schemeClr val="bg1"/>
                </a:solidFill>
                <a:latin typeface="Arial" pitchFamily="34" charset="0"/>
                <a:cs typeface="Arial" pitchFamily="34" charset="0"/>
              </a:rPr>
              <a:t> </a:t>
            </a:r>
            <a:r>
              <a:rPr lang="pt-PT" sz="1600" dirty="0" err="1" smtClean="0">
                <a:solidFill>
                  <a:schemeClr val="bg1"/>
                </a:solidFill>
                <a:latin typeface="Arial" pitchFamily="34" charset="0"/>
                <a:cs typeface="Arial" pitchFamily="34" charset="0"/>
              </a:rPr>
              <a:t>Indicators</a:t>
            </a:r>
            <a:r>
              <a:rPr lang="pt-PT" sz="1600" dirty="0" smtClean="0">
                <a:solidFill>
                  <a:schemeClr val="bg1"/>
                </a:solidFill>
                <a:latin typeface="Arial" pitchFamily="34" charset="0"/>
                <a:cs typeface="Arial" pitchFamily="34" charset="0"/>
              </a:rPr>
              <a:t> </a:t>
            </a:r>
            <a:r>
              <a:rPr lang="pt-PT" sz="1600" dirty="0" err="1" smtClean="0">
                <a:solidFill>
                  <a:schemeClr val="bg1"/>
                </a:solidFill>
                <a:latin typeface="Arial" pitchFamily="34" charset="0"/>
                <a:cs typeface="Arial" pitchFamily="34" charset="0"/>
              </a:rPr>
              <a:t>and</a:t>
            </a:r>
            <a:r>
              <a:rPr lang="pt-PT" sz="1600" dirty="0" smtClean="0">
                <a:solidFill>
                  <a:schemeClr val="bg1"/>
                </a:solidFill>
                <a:latin typeface="Arial" pitchFamily="34" charset="0"/>
                <a:cs typeface="Arial" pitchFamily="34" charset="0"/>
              </a:rPr>
              <a:t> </a:t>
            </a:r>
            <a:r>
              <a:rPr lang="pt-PT" sz="1600" dirty="0" err="1" smtClean="0">
                <a:solidFill>
                  <a:schemeClr val="bg1"/>
                </a:solidFill>
                <a:latin typeface="Arial" pitchFamily="34" charset="0"/>
                <a:cs typeface="Arial" pitchFamily="34" charset="0"/>
              </a:rPr>
              <a:t>Monitoring</a:t>
            </a:r>
            <a:endParaRPr lang="pt-PT" sz="1600" dirty="0" smtClean="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4518515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Imagem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3" y="-11504"/>
            <a:ext cx="9144000" cy="6858000"/>
          </a:xfrm>
          <a:prstGeom prst="rect">
            <a:avLst/>
          </a:prstGeom>
        </p:spPr>
      </p:pic>
      <p:sp>
        <p:nvSpPr>
          <p:cNvPr id="5" name="Rectangle 4"/>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t-PT" sz="1800" b="0" i="0" u="none" strike="noStrike" cap="none" normalizeH="0" baseline="0" smtClean="0">
              <a:ln>
                <a:noFill/>
              </a:ln>
              <a:solidFill>
                <a:schemeClr val="tx1"/>
              </a:solidFill>
              <a:effectLst/>
              <a:latin typeface="Arial" pitchFamily="34" charset="0"/>
              <a:cs typeface="Arial" pitchFamily="34" charset="0"/>
            </a:endParaRPr>
          </a:p>
        </p:txBody>
      </p:sp>
      <p:pic>
        <p:nvPicPr>
          <p:cNvPr id="31" name="Imagem 30"/>
          <p:cNvPicPr>
            <a:picLocks noChangeAspect="1"/>
          </p:cNvPicPr>
          <p:nvPr/>
        </p:nvPicPr>
        <p:blipFill>
          <a:blip r:embed="rId4"/>
          <a:stretch>
            <a:fillRect/>
          </a:stretch>
        </p:blipFill>
        <p:spPr>
          <a:xfrm>
            <a:off x="571290" y="618128"/>
            <a:ext cx="3024843" cy="867214"/>
          </a:xfrm>
          <a:prstGeom prst="rect">
            <a:avLst/>
          </a:prstGeom>
        </p:spPr>
      </p:pic>
      <p:sp>
        <p:nvSpPr>
          <p:cNvPr id="16" name="Retângulo 15"/>
          <p:cNvSpPr/>
          <p:nvPr/>
        </p:nvSpPr>
        <p:spPr>
          <a:xfrm>
            <a:off x="248042" y="1620311"/>
            <a:ext cx="8553058" cy="4570482"/>
          </a:xfrm>
          <a:prstGeom prst="rect">
            <a:avLst/>
          </a:prstGeom>
          <a:ln>
            <a:solidFill>
              <a:schemeClr val="accent1">
                <a:lumMod val="50000"/>
              </a:schemeClr>
            </a:solidFill>
          </a:ln>
        </p:spPr>
        <p:txBody>
          <a:bodyPr wrap="square">
            <a:spAutoFit/>
          </a:bodyPr>
          <a:lstStyle/>
          <a:p>
            <a:r>
              <a:rPr lang="pt-PT" b="1" dirty="0" err="1" smtClean="0">
                <a:solidFill>
                  <a:srgbClr val="FF0000"/>
                </a:solidFill>
              </a:rPr>
              <a:t>Fishing</a:t>
            </a:r>
            <a:r>
              <a:rPr lang="pt-PT" b="1" dirty="0" smtClean="0">
                <a:solidFill>
                  <a:srgbClr val="FF0000"/>
                </a:solidFill>
              </a:rPr>
              <a:t> </a:t>
            </a:r>
            <a:r>
              <a:rPr lang="pt-PT" b="1" dirty="0" err="1" smtClean="0">
                <a:solidFill>
                  <a:srgbClr val="FF0000"/>
                </a:solidFill>
              </a:rPr>
              <a:t>and</a:t>
            </a:r>
            <a:r>
              <a:rPr lang="pt-PT" b="1" dirty="0" smtClean="0">
                <a:solidFill>
                  <a:srgbClr val="FF0000"/>
                </a:solidFill>
              </a:rPr>
              <a:t> </a:t>
            </a:r>
            <a:r>
              <a:rPr lang="pt-PT" b="1" dirty="0" err="1" smtClean="0">
                <a:solidFill>
                  <a:srgbClr val="FF0000"/>
                </a:solidFill>
              </a:rPr>
              <a:t>aquaculture</a:t>
            </a:r>
            <a:r>
              <a:rPr lang="pt-PT" b="1" dirty="0" smtClean="0">
                <a:solidFill>
                  <a:srgbClr val="FF0000"/>
                </a:solidFill>
              </a:rPr>
              <a:t>: </a:t>
            </a:r>
            <a:r>
              <a:rPr lang="pt-PT" b="1" dirty="0" err="1"/>
              <a:t>Example</a:t>
            </a:r>
            <a:r>
              <a:rPr lang="pt-PT" b="1" dirty="0"/>
              <a:t> of </a:t>
            </a:r>
            <a:r>
              <a:rPr lang="pt-PT" b="1" dirty="0" err="1"/>
              <a:t>tendencies</a:t>
            </a:r>
            <a:r>
              <a:rPr lang="pt-PT" b="1" dirty="0"/>
              <a:t> </a:t>
            </a:r>
            <a:r>
              <a:rPr lang="pt-PT" b="1" dirty="0" err="1"/>
              <a:t>analysis</a:t>
            </a:r>
            <a:endParaRPr lang="pt-PT" b="1" dirty="0" smtClean="0">
              <a:solidFill>
                <a:srgbClr val="FF0000"/>
              </a:solidFill>
            </a:endParaRPr>
          </a:p>
          <a:p>
            <a:endParaRPr lang="pt-PT" b="1" dirty="0" smtClean="0"/>
          </a:p>
          <a:p>
            <a:endParaRPr lang="pt-PT" sz="1500" b="1" dirty="0"/>
          </a:p>
          <a:p>
            <a:endParaRPr lang="pt-PT" sz="1500" b="1" dirty="0" smtClean="0"/>
          </a:p>
          <a:p>
            <a:endParaRPr lang="pt-PT" sz="1500" b="1" dirty="0"/>
          </a:p>
          <a:p>
            <a:endParaRPr lang="pt-PT" sz="1500" b="1" dirty="0" smtClean="0"/>
          </a:p>
          <a:p>
            <a:endParaRPr lang="pt-PT" sz="1500" b="1" dirty="0"/>
          </a:p>
          <a:p>
            <a:endParaRPr lang="pt-PT" sz="1500" b="1" dirty="0" smtClean="0"/>
          </a:p>
          <a:p>
            <a:endParaRPr lang="pt-PT" sz="1500" b="1" dirty="0"/>
          </a:p>
          <a:p>
            <a:endParaRPr lang="pt-PT" sz="1500" b="1" dirty="0" smtClean="0"/>
          </a:p>
          <a:p>
            <a:endParaRPr lang="pt-PT" sz="1500" b="1" dirty="0"/>
          </a:p>
          <a:p>
            <a:endParaRPr lang="pt-PT" sz="1500" b="1" dirty="0" smtClean="0"/>
          </a:p>
          <a:p>
            <a:endParaRPr lang="pt-PT" sz="1500" b="1" dirty="0"/>
          </a:p>
          <a:p>
            <a:endParaRPr lang="pt-PT" sz="1500" b="1" dirty="0" smtClean="0"/>
          </a:p>
          <a:p>
            <a:endParaRPr lang="pt-PT" sz="1500" b="1" dirty="0" smtClean="0"/>
          </a:p>
          <a:p>
            <a:endParaRPr lang="pt-PT" sz="1500" b="1" dirty="0"/>
          </a:p>
          <a:p>
            <a:endParaRPr lang="pt-PT" sz="1500" b="1" dirty="0" smtClean="0"/>
          </a:p>
          <a:p>
            <a:endParaRPr lang="pt-PT" sz="1500" b="1" dirty="0"/>
          </a:p>
          <a:p>
            <a:endParaRPr lang="pt-PT" sz="1500" b="1" dirty="0" smtClean="0"/>
          </a:p>
        </p:txBody>
      </p:sp>
      <p:graphicFrame>
        <p:nvGraphicFramePr>
          <p:cNvPr id="11" name="Gráfico 10"/>
          <p:cNvGraphicFramePr/>
          <p:nvPr>
            <p:extLst/>
          </p:nvPr>
        </p:nvGraphicFramePr>
        <p:xfrm>
          <a:off x="342690" y="2957904"/>
          <a:ext cx="4074957" cy="254277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Gráfico 11"/>
          <p:cNvGraphicFramePr/>
          <p:nvPr>
            <p:extLst/>
          </p:nvPr>
        </p:nvGraphicFramePr>
        <p:xfrm>
          <a:off x="4512295" y="2946400"/>
          <a:ext cx="4164346" cy="2542775"/>
        </p:xfrm>
        <a:graphic>
          <a:graphicData uri="http://schemas.openxmlformats.org/drawingml/2006/chart">
            <c:chart xmlns:c="http://schemas.openxmlformats.org/drawingml/2006/chart" xmlns:r="http://schemas.openxmlformats.org/officeDocument/2006/relationships" r:id="rId6"/>
          </a:graphicData>
        </a:graphic>
      </p:graphicFrame>
      <p:sp>
        <p:nvSpPr>
          <p:cNvPr id="6" name="Retângulo 5"/>
          <p:cNvSpPr/>
          <p:nvPr/>
        </p:nvSpPr>
        <p:spPr>
          <a:xfrm>
            <a:off x="571290" y="2237142"/>
            <a:ext cx="4572000" cy="523220"/>
          </a:xfrm>
          <a:prstGeom prst="rect">
            <a:avLst/>
          </a:prstGeom>
        </p:spPr>
        <p:txBody>
          <a:bodyPr>
            <a:spAutoFit/>
          </a:bodyPr>
          <a:lstStyle/>
          <a:p>
            <a:endParaRPr lang="pt-PT" sz="1400" b="1" dirty="0"/>
          </a:p>
          <a:p>
            <a:r>
              <a:rPr lang="pt-PT" sz="1400" b="1" dirty="0"/>
              <a:t>GVA (NA) (</a:t>
            </a:r>
            <a:r>
              <a:rPr lang="pt-PT" sz="1400" b="1" dirty="0" err="1"/>
              <a:t>current</a:t>
            </a:r>
            <a:r>
              <a:rPr lang="pt-PT" sz="1400" b="1" dirty="0"/>
              <a:t> </a:t>
            </a:r>
            <a:r>
              <a:rPr lang="pt-PT" sz="1400" b="1" dirty="0" err="1"/>
              <a:t>prices</a:t>
            </a:r>
            <a:r>
              <a:rPr lang="pt-PT" sz="1400" b="1" dirty="0"/>
              <a:t>) </a:t>
            </a:r>
            <a:r>
              <a:rPr lang="pt-PT" sz="1400" b="1" dirty="0" err="1"/>
              <a:t>vs</a:t>
            </a:r>
            <a:r>
              <a:rPr lang="pt-PT" sz="1400" b="1" dirty="0"/>
              <a:t> GVA (SBS)</a:t>
            </a:r>
          </a:p>
        </p:txBody>
      </p:sp>
      <p:sp>
        <p:nvSpPr>
          <p:cNvPr id="17" name="Retângulo 16"/>
          <p:cNvSpPr/>
          <p:nvPr/>
        </p:nvSpPr>
        <p:spPr>
          <a:xfrm>
            <a:off x="4753565" y="2237142"/>
            <a:ext cx="4572000" cy="523220"/>
          </a:xfrm>
          <a:prstGeom prst="rect">
            <a:avLst/>
          </a:prstGeom>
        </p:spPr>
        <p:txBody>
          <a:bodyPr>
            <a:spAutoFit/>
          </a:bodyPr>
          <a:lstStyle/>
          <a:p>
            <a:endParaRPr lang="pt-PT" sz="1400" b="1" dirty="0"/>
          </a:p>
          <a:p>
            <a:r>
              <a:rPr lang="pt-PT" sz="1400" b="1" dirty="0" err="1" smtClean="0"/>
              <a:t>Production</a:t>
            </a:r>
            <a:r>
              <a:rPr lang="pt-PT" sz="1400" b="1" dirty="0" smtClean="0"/>
              <a:t> </a:t>
            </a:r>
            <a:r>
              <a:rPr lang="pt-PT" sz="1400" b="1" dirty="0"/>
              <a:t>(NA) (</a:t>
            </a:r>
            <a:r>
              <a:rPr lang="pt-PT" sz="1400" b="1" dirty="0" err="1"/>
              <a:t>current</a:t>
            </a:r>
            <a:r>
              <a:rPr lang="pt-PT" sz="1400" b="1" dirty="0"/>
              <a:t> </a:t>
            </a:r>
            <a:r>
              <a:rPr lang="pt-PT" sz="1400" b="1" dirty="0" err="1"/>
              <a:t>prices</a:t>
            </a:r>
            <a:r>
              <a:rPr lang="pt-PT" sz="1400" b="1" dirty="0"/>
              <a:t>) </a:t>
            </a:r>
            <a:r>
              <a:rPr lang="pt-PT" sz="1400" b="1" dirty="0" err="1"/>
              <a:t>vs</a:t>
            </a:r>
            <a:r>
              <a:rPr lang="pt-PT" sz="1400" b="1" dirty="0"/>
              <a:t> </a:t>
            </a:r>
            <a:r>
              <a:rPr lang="pt-PT" sz="1400" b="1" dirty="0" smtClean="0"/>
              <a:t>Turnover </a:t>
            </a:r>
            <a:r>
              <a:rPr lang="pt-PT" sz="1400" b="1" dirty="0"/>
              <a:t>(SBS)</a:t>
            </a:r>
          </a:p>
        </p:txBody>
      </p:sp>
      <p:sp>
        <p:nvSpPr>
          <p:cNvPr id="7" name="Retângulo 6"/>
          <p:cNvSpPr/>
          <p:nvPr/>
        </p:nvSpPr>
        <p:spPr>
          <a:xfrm>
            <a:off x="291889" y="5518053"/>
            <a:ext cx="8465153" cy="584775"/>
          </a:xfrm>
          <a:prstGeom prst="rect">
            <a:avLst/>
          </a:prstGeom>
        </p:spPr>
        <p:txBody>
          <a:bodyPr wrap="square">
            <a:spAutoFit/>
          </a:bodyPr>
          <a:lstStyle/>
          <a:p>
            <a:r>
              <a:rPr lang="pt-PT" sz="16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The GVA (SBS)  </a:t>
            </a:r>
            <a:r>
              <a:rPr lang="pt-PT" sz="1600" dirty="0" err="1"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could</a:t>
            </a:r>
            <a:r>
              <a:rPr lang="pt-PT" sz="16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pt-PT" sz="1600" dirty="0" err="1"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be</a:t>
            </a:r>
            <a:r>
              <a:rPr lang="pt-PT" sz="16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 </a:t>
            </a:r>
            <a:r>
              <a:rPr lang="pt-PT" sz="1600" i="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proxy</a:t>
            </a:r>
            <a:r>
              <a:rPr lang="pt-PT" sz="16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to </a:t>
            </a:r>
            <a:r>
              <a:rPr lang="pt-PT" sz="1600" dirty="0" err="1"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make</a:t>
            </a:r>
            <a:r>
              <a:rPr lang="pt-PT" sz="16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pt-PT" sz="16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the </a:t>
            </a:r>
            <a:r>
              <a:rPr lang="pt-PT" sz="1600" dirty="0" err="1"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projections</a:t>
            </a:r>
            <a:r>
              <a:rPr lang="pt-PT" sz="16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of GVA (NA) in </a:t>
            </a:r>
            <a:r>
              <a:rPr lang="pt-PT" sz="1600" dirty="0" err="1"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current</a:t>
            </a:r>
            <a:r>
              <a:rPr lang="pt-PT" sz="16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pt-PT" sz="1600" dirty="0" err="1"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prices</a:t>
            </a:r>
            <a:r>
              <a:rPr lang="pt-PT" sz="16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p>
          <a:p>
            <a:r>
              <a:rPr lang="pt-PT" sz="1600" dirty="0" smtClean="0">
                <a:solidFill>
                  <a:srgbClr val="000000"/>
                </a:solidFill>
                <a:latin typeface="Calibri" panose="020F0502020204030204" pitchFamily="34" charset="0"/>
                <a:cs typeface="Times New Roman" panose="02020603050405020304" pitchFamily="18" charset="0"/>
              </a:rPr>
              <a:t>The Turnover (SBS) </a:t>
            </a:r>
            <a:r>
              <a:rPr lang="pt-PT" sz="1600" dirty="0" err="1" smtClean="0">
                <a:solidFill>
                  <a:srgbClr val="000000"/>
                </a:solidFill>
                <a:latin typeface="Calibri" panose="020F0502020204030204" pitchFamily="34" charset="0"/>
                <a:cs typeface="Times New Roman" panose="02020603050405020304" pitchFamily="18" charset="0"/>
              </a:rPr>
              <a:t>could</a:t>
            </a:r>
            <a:r>
              <a:rPr lang="pt-PT" sz="1600" dirty="0" smtClean="0">
                <a:solidFill>
                  <a:srgbClr val="000000"/>
                </a:solidFill>
                <a:latin typeface="Calibri" panose="020F0502020204030204" pitchFamily="34" charset="0"/>
                <a:cs typeface="Times New Roman" panose="02020603050405020304" pitchFamily="18" charset="0"/>
              </a:rPr>
              <a:t> </a:t>
            </a:r>
            <a:r>
              <a:rPr lang="pt-PT" sz="1600" dirty="0" err="1" smtClean="0">
                <a:solidFill>
                  <a:srgbClr val="000000"/>
                </a:solidFill>
                <a:latin typeface="Calibri" panose="020F0502020204030204" pitchFamily="34" charset="0"/>
                <a:cs typeface="Times New Roman" panose="02020603050405020304" pitchFamily="18" charset="0"/>
              </a:rPr>
              <a:t>be</a:t>
            </a:r>
            <a:r>
              <a:rPr lang="pt-PT" sz="1600" dirty="0" smtClean="0">
                <a:solidFill>
                  <a:srgbClr val="000000"/>
                </a:solidFill>
                <a:latin typeface="Calibri" panose="020F0502020204030204" pitchFamily="34" charset="0"/>
                <a:cs typeface="Times New Roman" panose="02020603050405020304" pitchFamily="18" charset="0"/>
              </a:rPr>
              <a:t> a </a:t>
            </a:r>
            <a:r>
              <a:rPr lang="pt-PT" sz="1600" i="1" dirty="0" smtClean="0">
                <a:solidFill>
                  <a:srgbClr val="000000"/>
                </a:solidFill>
                <a:latin typeface="Calibri" panose="020F0502020204030204" pitchFamily="34" charset="0"/>
                <a:cs typeface="Times New Roman" panose="02020603050405020304" pitchFamily="18" charset="0"/>
              </a:rPr>
              <a:t>proxy</a:t>
            </a:r>
            <a:r>
              <a:rPr lang="pt-PT" sz="1600" dirty="0" smtClean="0">
                <a:solidFill>
                  <a:srgbClr val="000000"/>
                </a:solidFill>
                <a:latin typeface="Calibri" panose="020F0502020204030204" pitchFamily="34" charset="0"/>
                <a:cs typeface="Times New Roman" panose="02020603050405020304" pitchFamily="18" charset="0"/>
              </a:rPr>
              <a:t> to </a:t>
            </a:r>
            <a:r>
              <a:rPr lang="pt-PT" sz="1600" dirty="0" err="1" smtClean="0">
                <a:solidFill>
                  <a:srgbClr val="000000"/>
                </a:solidFill>
                <a:latin typeface="Calibri" panose="020F0502020204030204" pitchFamily="34" charset="0"/>
                <a:cs typeface="Times New Roman" panose="02020603050405020304" pitchFamily="18" charset="0"/>
              </a:rPr>
              <a:t>make</a:t>
            </a:r>
            <a:r>
              <a:rPr lang="pt-PT" sz="1600" dirty="0" smtClean="0">
                <a:solidFill>
                  <a:srgbClr val="000000"/>
                </a:solidFill>
                <a:latin typeface="Calibri" panose="020F0502020204030204" pitchFamily="34" charset="0"/>
                <a:cs typeface="Times New Roman" panose="02020603050405020304" pitchFamily="18" charset="0"/>
              </a:rPr>
              <a:t> </a:t>
            </a:r>
            <a:r>
              <a:rPr lang="pt-PT" sz="16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the </a:t>
            </a:r>
            <a:r>
              <a:rPr lang="pt-PT" sz="160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projections</a:t>
            </a:r>
            <a:r>
              <a:rPr lang="pt-PT" sz="16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of </a:t>
            </a:r>
            <a:r>
              <a:rPr lang="pt-PT" sz="1600" dirty="0" err="1"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Production</a:t>
            </a:r>
            <a:r>
              <a:rPr lang="pt-PT" sz="16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pt-PT" sz="16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(NA) in </a:t>
            </a:r>
            <a:r>
              <a:rPr lang="pt-PT" sz="160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current</a:t>
            </a:r>
            <a:r>
              <a:rPr lang="pt-PT" sz="16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pt-PT" sz="160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prices</a:t>
            </a:r>
            <a:endParaRPr lang="pt-PT" sz="1600" dirty="0"/>
          </a:p>
        </p:txBody>
      </p:sp>
      <p:sp>
        <p:nvSpPr>
          <p:cNvPr id="13" name="Text Box 10"/>
          <p:cNvSpPr txBox="1">
            <a:spLocks noChangeArrowheads="1"/>
          </p:cNvSpPr>
          <p:nvPr/>
        </p:nvSpPr>
        <p:spPr bwMode="auto">
          <a:xfrm>
            <a:off x="-13821" y="-18502"/>
            <a:ext cx="529568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pt-PT" sz="1600" dirty="0" smtClean="0">
                <a:solidFill>
                  <a:schemeClr val="bg1"/>
                </a:solidFill>
                <a:latin typeface="Arial" pitchFamily="34" charset="0"/>
                <a:cs typeface="Arial" pitchFamily="34" charset="0"/>
              </a:rPr>
              <a:t>NOS 2013-2020: </a:t>
            </a:r>
            <a:r>
              <a:rPr lang="pt-PT" sz="1600" dirty="0" err="1" smtClean="0">
                <a:solidFill>
                  <a:schemeClr val="bg1"/>
                </a:solidFill>
                <a:latin typeface="Arial" pitchFamily="34" charset="0"/>
                <a:cs typeface="Arial" pitchFamily="34" charset="0"/>
              </a:rPr>
              <a:t>SEAMind</a:t>
            </a:r>
            <a:r>
              <a:rPr lang="pt-PT" sz="1600" dirty="0" smtClean="0">
                <a:solidFill>
                  <a:schemeClr val="bg1"/>
                </a:solidFill>
                <a:latin typeface="Arial" pitchFamily="34" charset="0"/>
                <a:cs typeface="Arial" pitchFamily="34" charset="0"/>
              </a:rPr>
              <a:t> </a:t>
            </a:r>
            <a:r>
              <a:rPr lang="pt-PT" sz="1600" dirty="0" err="1" smtClean="0">
                <a:solidFill>
                  <a:schemeClr val="bg1"/>
                </a:solidFill>
                <a:latin typeface="Arial" pitchFamily="34" charset="0"/>
                <a:cs typeface="Arial" pitchFamily="34" charset="0"/>
              </a:rPr>
              <a:t>Indicators</a:t>
            </a:r>
            <a:r>
              <a:rPr lang="pt-PT" sz="1600" dirty="0" smtClean="0">
                <a:solidFill>
                  <a:schemeClr val="bg1"/>
                </a:solidFill>
                <a:latin typeface="Arial" pitchFamily="34" charset="0"/>
                <a:cs typeface="Arial" pitchFamily="34" charset="0"/>
              </a:rPr>
              <a:t> </a:t>
            </a:r>
            <a:r>
              <a:rPr lang="pt-PT" sz="1600" dirty="0" err="1" smtClean="0">
                <a:solidFill>
                  <a:schemeClr val="bg1"/>
                </a:solidFill>
                <a:latin typeface="Arial" pitchFamily="34" charset="0"/>
                <a:cs typeface="Arial" pitchFamily="34" charset="0"/>
              </a:rPr>
              <a:t>and</a:t>
            </a:r>
            <a:r>
              <a:rPr lang="pt-PT" sz="1600" dirty="0" smtClean="0">
                <a:solidFill>
                  <a:schemeClr val="bg1"/>
                </a:solidFill>
                <a:latin typeface="Arial" pitchFamily="34" charset="0"/>
                <a:cs typeface="Arial" pitchFamily="34" charset="0"/>
              </a:rPr>
              <a:t> </a:t>
            </a:r>
            <a:r>
              <a:rPr lang="pt-PT" sz="1600" dirty="0" err="1" smtClean="0">
                <a:solidFill>
                  <a:schemeClr val="bg1"/>
                </a:solidFill>
                <a:latin typeface="Arial" pitchFamily="34" charset="0"/>
                <a:cs typeface="Arial" pitchFamily="34" charset="0"/>
              </a:rPr>
              <a:t>Monitoring</a:t>
            </a:r>
            <a:endParaRPr lang="pt-PT" sz="1600" dirty="0" smtClean="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5553110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Imagem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3" y="-11504"/>
            <a:ext cx="9144000" cy="6858000"/>
          </a:xfrm>
          <a:prstGeom prst="rect">
            <a:avLst/>
          </a:prstGeom>
        </p:spPr>
      </p:pic>
      <p:sp>
        <p:nvSpPr>
          <p:cNvPr id="5" name="Rectangle 4"/>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t-PT" sz="1800" b="0" i="0" u="none" strike="noStrike" cap="none" normalizeH="0" baseline="0" smtClean="0">
              <a:ln>
                <a:noFill/>
              </a:ln>
              <a:solidFill>
                <a:schemeClr val="tx1"/>
              </a:solidFill>
              <a:effectLst/>
              <a:latin typeface="Arial" pitchFamily="34" charset="0"/>
              <a:cs typeface="Arial" pitchFamily="34" charset="0"/>
            </a:endParaRPr>
          </a:p>
        </p:txBody>
      </p:sp>
      <p:pic>
        <p:nvPicPr>
          <p:cNvPr id="31" name="Imagem 30"/>
          <p:cNvPicPr>
            <a:picLocks noChangeAspect="1"/>
          </p:cNvPicPr>
          <p:nvPr/>
        </p:nvPicPr>
        <p:blipFill>
          <a:blip r:embed="rId4" cstate="print"/>
          <a:stretch>
            <a:fillRect/>
          </a:stretch>
        </p:blipFill>
        <p:spPr>
          <a:xfrm>
            <a:off x="547227" y="618128"/>
            <a:ext cx="2701299" cy="774455"/>
          </a:xfrm>
          <a:prstGeom prst="rect">
            <a:avLst/>
          </a:prstGeom>
        </p:spPr>
      </p:pic>
      <p:sp>
        <p:nvSpPr>
          <p:cNvPr id="16" name="Retângulo 15"/>
          <p:cNvSpPr/>
          <p:nvPr/>
        </p:nvSpPr>
        <p:spPr>
          <a:xfrm>
            <a:off x="295471" y="1392583"/>
            <a:ext cx="8553058" cy="4785926"/>
          </a:xfrm>
          <a:prstGeom prst="rect">
            <a:avLst/>
          </a:prstGeom>
          <a:ln>
            <a:solidFill>
              <a:schemeClr val="accent1">
                <a:lumMod val="50000"/>
              </a:schemeClr>
            </a:solidFill>
          </a:ln>
        </p:spPr>
        <p:txBody>
          <a:bodyPr wrap="square">
            <a:spAutoFit/>
          </a:bodyPr>
          <a:lstStyle/>
          <a:p>
            <a:r>
              <a:rPr lang="pt-PT" sz="2000" b="1" dirty="0" err="1" smtClean="0">
                <a:solidFill>
                  <a:srgbClr val="FF0000"/>
                </a:solidFill>
              </a:rPr>
              <a:t>Ports</a:t>
            </a:r>
            <a:r>
              <a:rPr lang="pt-PT" sz="2000" b="1" dirty="0" smtClean="0">
                <a:solidFill>
                  <a:srgbClr val="FF0000"/>
                </a:solidFill>
              </a:rPr>
              <a:t> </a:t>
            </a:r>
            <a:r>
              <a:rPr lang="pt-PT" sz="2000" b="1" dirty="0" err="1" smtClean="0">
                <a:solidFill>
                  <a:srgbClr val="FF0000"/>
                </a:solidFill>
              </a:rPr>
              <a:t>and</a:t>
            </a:r>
            <a:r>
              <a:rPr lang="pt-PT" sz="2000" b="1" dirty="0" smtClean="0">
                <a:solidFill>
                  <a:srgbClr val="FF0000"/>
                </a:solidFill>
              </a:rPr>
              <a:t> </a:t>
            </a:r>
            <a:r>
              <a:rPr lang="pt-PT" sz="2000" b="1" dirty="0" err="1" smtClean="0">
                <a:solidFill>
                  <a:srgbClr val="FF0000"/>
                </a:solidFill>
              </a:rPr>
              <a:t>logistics</a:t>
            </a:r>
            <a:r>
              <a:rPr lang="pt-PT" sz="2000" b="1" dirty="0" smtClean="0">
                <a:solidFill>
                  <a:srgbClr val="FF0000"/>
                </a:solidFill>
              </a:rPr>
              <a:t>:</a:t>
            </a:r>
          </a:p>
          <a:p>
            <a:endParaRPr lang="pt-PT" b="1" dirty="0"/>
          </a:p>
          <a:p>
            <a:pPr algn="just"/>
            <a:r>
              <a:rPr lang="pt-PT" b="1" dirty="0" err="1" smtClean="0"/>
              <a:t>Port</a:t>
            </a:r>
            <a:r>
              <a:rPr lang="pt-PT" b="1" dirty="0" smtClean="0"/>
              <a:t> </a:t>
            </a:r>
            <a:r>
              <a:rPr lang="pt-PT" b="1" dirty="0" err="1"/>
              <a:t>Administration</a:t>
            </a:r>
            <a:r>
              <a:rPr lang="pt-PT" b="1" dirty="0"/>
              <a:t> </a:t>
            </a:r>
            <a:r>
              <a:rPr lang="pt-PT" dirty="0" err="1"/>
              <a:t>is</a:t>
            </a:r>
            <a:r>
              <a:rPr lang="pt-PT" dirty="0"/>
              <a:t> a </a:t>
            </a:r>
            <a:r>
              <a:rPr lang="pt-PT" dirty="0" err="1"/>
              <a:t>fully</a:t>
            </a:r>
            <a:r>
              <a:rPr lang="pt-PT" dirty="0"/>
              <a:t> </a:t>
            </a:r>
            <a:r>
              <a:rPr lang="pt-PT" dirty="0" err="1"/>
              <a:t>maritime</a:t>
            </a:r>
            <a:r>
              <a:rPr lang="pt-PT" dirty="0"/>
              <a:t> </a:t>
            </a:r>
            <a:r>
              <a:rPr lang="pt-PT" dirty="0" err="1"/>
              <a:t>activitie</a:t>
            </a:r>
            <a:r>
              <a:rPr lang="pt-PT" dirty="0"/>
              <a:t> </a:t>
            </a:r>
            <a:r>
              <a:rPr lang="pt-PT" dirty="0" err="1"/>
              <a:t>but</a:t>
            </a:r>
            <a:r>
              <a:rPr lang="pt-PT" dirty="0"/>
              <a:t>… </a:t>
            </a:r>
            <a:r>
              <a:rPr lang="pt-PT" dirty="0" err="1"/>
              <a:t>it</a:t>
            </a:r>
            <a:r>
              <a:rPr lang="pt-PT" dirty="0"/>
              <a:t> </a:t>
            </a:r>
            <a:r>
              <a:rPr lang="pt-PT" dirty="0" err="1"/>
              <a:t>is</a:t>
            </a:r>
            <a:r>
              <a:rPr lang="pt-PT" dirty="0"/>
              <a:t> </a:t>
            </a:r>
            <a:r>
              <a:rPr lang="pt-PT" dirty="0" err="1" smtClean="0"/>
              <a:t>include</a:t>
            </a:r>
            <a:r>
              <a:rPr lang="pt-PT" dirty="0" err="1"/>
              <a:t>d</a:t>
            </a:r>
            <a:r>
              <a:rPr lang="pt-PT" dirty="0" smtClean="0"/>
              <a:t> </a:t>
            </a:r>
            <a:r>
              <a:rPr lang="pt-PT" dirty="0"/>
              <a:t>in NACE </a:t>
            </a:r>
            <a:r>
              <a:rPr lang="pt-PT" dirty="0" err="1"/>
              <a:t>Class</a:t>
            </a:r>
            <a:r>
              <a:rPr lang="pt-PT" dirty="0"/>
              <a:t> 52.22 - </a:t>
            </a:r>
            <a:r>
              <a:rPr lang="en-US" dirty="0"/>
              <a:t>Service activities incidental to water transportation, that includes non maritime activities</a:t>
            </a:r>
            <a:endParaRPr lang="pt-PT" dirty="0"/>
          </a:p>
          <a:p>
            <a:pPr algn="just"/>
            <a:endParaRPr lang="en-US" dirty="0" smtClean="0"/>
          </a:p>
          <a:p>
            <a:pPr algn="just"/>
            <a:r>
              <a:rPr lang="en-US" b="1" dirty="0" smtClean="0"/>
              <a:t>Port </a:t>
            </a:r>
            <a:r>
              <a:rPr lang="en-US" b="1" dirty="0" err="1"/>
              <a:t>Commmunity</a:t>
            </a:r>
            <a:r>
              <a:rPr lang="en-US" b="1" dirty="0"/>
              <a:t>? </a:t>
            </a:r>
            <a:r>
              <a:rPr lang="en-US" dirty="0"/>
              <a:t>Includes also service companies such as pilotage, tows, concessionaires, navigation agents, brokers, </a:t>
            </a:r>
            <a:r>
              <a:rPr lang="en-US" dirty="0" err="1" smtClean="0"/>
              <a:t>shipowners</a:t>
            </a:r>
            <a:r>
              <a:rPr lang="en-US" dirty="0"/>
              <a:t>, other suppliers, road and railway transporters and also public administration companies (customs, emigration services, sanitary and veterinarian services</a:t>
            </a:r>
            <a:r>
              <a:rPr lang="en-US" dirty="0" smtClean="0"/>
              <a:t>).</a:t>
            </a:r>
          </a:p>
          <a:p>
            <a:pPr algn="just"/>
            <a:endParaRPr lang="en-US" dirty="0"/>
          </a:p>
          <a:p>
            <a:r>
              <a:rPr lang="pt-PT" b="1" dirty="0" smtClean="0"/>
              <a:t>NACE </a:t>
            </a:r>
            <a:r>
              <a:rPr lang="pt-PT" b="1" dirty="0" err="1" smtClean="0"/>
              <a:t>Codes</a:t>
            </a:r>
            <a:r>
              <a:rPr lang="pt-PT" b="1" dirty="0" smtClean="0"/>
              <a:t> (</a:t>
            </a:r>
            <a:r>
              <a:rPr lang="pt-PT" b="1" dirty="0" err="1" smtClean="0"/>
              <a:t>all</a:t>
            </a:r>
            <a:r>
              <a:rPr lang="pt-PT" b="1" dirty="0" smtClean="0"/>
              <a:t> </a:t>
            </a:r>
            <a:r>
              <a:rPr lang="pt-PT" b="1" dirty="0" err="1" smtClean="0"/>
              <a:t>partially</a:t>
            </a:r>
            <a:r>
              <a:rPr lang="pt-PT" b="1" dirty="0" smtClean="0"/>
              <a:t>) </a:t>
            </a:r>
            <a:r>
              <a:rPr lang="pt-PT" dirty="0" err="1" smtClean="0"/>
              <a:t>Class</a:t>
            </a:r>
            <a:r>
              <a:rPr lang="pt-PT" dirty="0" smtClean="0"/>
              <a:t> 4291, </a:t>
            </a:r>
            <a:r>
              <a:rPr lang="pt-PT" dirty="0" err="1" smtClean="0"/>
              <a:t>Group</a:t>
            </a:r>
            <a:r>
              <a:rPr lang="pt-PT" dirty="0" smtClean="0"/>
              <a:t> 521, </a:t>
            </a:r>
            <a:r>
              <a:rPr lang="pt-PT" dirty="0" err="1" smtClean="0"/>
              <a:t>Class</a:t>
            </a:r>
            <a:r>
              <a:rPr lang="pt-PT" dirty="0" smtClean="0"/>
              <a:t> 5222, </a:t>
            </a:r>
            <a:r>
              <a:rPr lang="pt-PT" dirty="0" err="1" smtClean="0"/>
              <a:t>Class</a:t>
            </a:r>
            <a:r>
              <a:rPr lang="pt-PT" dirty="0" smtClean="0"/>
              <a:t> 5224, </a:t>
            </a:r>
            <a:r>
              <a:rPr lang="pt-PT" dirty="0" err="1" smtClean="0"/>
              <a:t>Class</a:t>
            </a:r>
            <a:r>
              <a:rPr lang="pt-PT" dirty="0" smtClean="0"/>
              <a:t> 5229, </a:t>
            </a:r>
            <a:r>
              <a:rPr lang="pt-PT" dirty="0" err="1" smtClean="0"/>
              <a:t>Class</a:t>
            </a:r>
            <a:r>
              <a:rPr lang="pt-PT" dirty="0" smtClean="0"/>
              <a:t> 7490, Subclasse 77340</a:t>
            </a:r>
          </a:p>
          <a:p>
            <a:endParaRPr lang="pt-PT" b="1" dirty="0"/>
          </a:p>
          <a:p>
            <a:r>
              <a:rPr lang="pt-PT" b="1" dirty="0"/>
              <a:t>Sectorial </a:t>
            </a:r>
            <a:r>
              <a:rPr lang="pt-PT" b="1" dirty="0" err="1"/>
              <a:t>specific</a:t>
            </a:r>
            <a:r>
              <a:rPr lang="pt-PT" b="1" dirty="0"/>
              <a:t> </a:t>
            </a:r>
            <a:r>
              <a:rPr lang="pt-PT" b="1" dirty="0" err="1" smtClean="0"/>
              <a:t>indicators</a:t>
            </a:r>
            <a:r>
              <a:rPr lang="pt-PT" b="1" dirty="0" smtClean="0"/>
              <a:t> (proxys of </a:t>
            </a:r>
            <a:r>
              <a:rPr lang="pt-PT" b="1" dirty="0" err="1" smtClean="0"/>
              <a:t>economic</a:t>
            </a:r>
            <a:r>
              <a:rPr lang="pt-PT" b="1" dirty="0" smtClean="0"/>
              <a:t> </a:t>
            </a:r>
            <a:r>
              <a:rPr lang="pt-PT" b="1" dirty="0" err="1"/>
              <a:t>activities</a:t>
            </a:r>
            <a:r>
              <a:rPr lang="pt-PT" b="1" dirty="0"/>
              <a:t> i</a:t>
            </a:r>
            <a:r>
              <a:rPr lang="pt-PT" b="1" dirty="0" smtClean="0"/>
              <a:t>n the </a:t>
            </a:r>
            <a:r>
              <a:rPr lang="pt-PT" b="1" dirty="0" err="1" smtClean="0"/>
              <a:t>ports</a:t>
            </a:r>
            <a:r>
              <a:rPr lang="pt-PT" b="1" dirty="0" smtClean="0"/>
              <a:t>):</a:t>
            </a:r>
          </a:p>
          <a:p>
            <a:pPr algn="just"/>
            <a:r>
              <a:rPr lang="pt-PT" dirty="0" err="1"/>
              <a:t>Analyzes</a:t>
            </a:r>
            <a:r>
              <a:rPr lang="pt-PT" dirty="0"/>
              <a:t> of the </a:t>
            </a:r>
            <a:r>
              <a:rPr lang="pt-PT" dirty="0" err="1"/>
              <a:t>seaborne</a:t>
            </a:r>
            <a:r>
              <a:rPr lang="pt-PT" dirty="0"/>
              <a:t> </a:t>
            </a:r>
            <a:r>
              <a:rPr lang="pt-PT" dirty="0" err="1"/>
              <a:t>traffic</a:t>
            </a:r>
            <a:r>
              <a:rPr lang="pt-PT" dirty="0"/>
              <a:t> of the </a:t>
            </a:r>
            <a:r>
              <a:rPr lang="pt-PT" dirty="0" err="1"/>
              <a:t>ports</a:t>
            </a:r>
            <a:r>
              <a:rPr lang="pt-PT" dirty="0"/>
              <a:t> </a:t>
            </a:r>
            <a:r>
              <a:rPr lang="pt-PT" dirty="0" err="1"/>
              <a:t>by</a:t>
            </a:r>
            <a:r>
              <a:rPr lang="pt-PT" dirty="0"/>
              <a:t> </a:t>
            </a:r>
            <a:r>
              <a:rPr lang="pt-PT" dirty="0" err="1"/>
              <a:t>calculating</a:t>
            </a:r>
            <a:r>
              <a:rPr lang="pt-PT" dirty="0"/>
              <a:t> the volume of the cargo/</a:t>
            </a:r>
            <a:r>
              <a:rPr lang="pt-PT" dirty="0" err="1"/>
              <a:t>passengers</a:t>
            </a:r>
            <a:r>
              <a:rPr lang="pt-PT" dirty="0"/>
              <a:t> </a:t>
            </a:r>
            <a:r>
              <a:rPr lang="pt-PT" dirty="0" err="1" smtClean="0"/>
              <a:t>that</a:t>
            </a:r>
            <a:r>
              <a:rPr lang="pt-PT" dirty="0" smtClean="0"/>
              <a:t> </a:t>
            </a:r>
            <a:r>
              <a:rPr lang="pt-PT" dirty="0" err="1" smtClean="0"/>
              <a:t>is</a:t>
            </a:r>
            <a:r>
              <a:rPr lang="pt-PT" dirty="0" smtClean="0"/>
              <a:t> </a:t>
            </a:r>
            <a:r>
              <a:rPr lang="pt-PT" dirty="0" err="1" smtClean="0"/>
              <a:t>handled</a:t>
            </a:r>
            <a:r>
              <a:rPr lang="pt-PT" dirty="0" smtClean="0"/>
              <a:t> </a:t>
            </a:r>
            <a:r>
              <a:rPr lang="pt-PT" dirty="0" err="1" smtClean="0"/>
              <a:t>over</a:t>
            </a:r>
            <a:r>
              <a:rPr lang="pt-PT" dirty="0" smtClean="0"/>
              <a:t> a </a:t>
            </a:r>
            <a:r>
              <a:rPr lang="pt-PT" dirty="0" err="1" smtClean="0"/>
              <a:t>period</a:t>
            </a:r>
            <a:r>
              <a:rPr lang="pt-PT" dirty="0" smtClean="0"/>
              <a:t> of time</a:t>
            </a:r>
            <a:r>
              <a:rPr lang="pt-PT" dirty="0"/>
              <a:t>.</a:t>
            </a:r>
            <a:endParaRPr lang="pt-PT" sz="1500" b="1" dirty="0" smtClean="0"/>
          </a:p>
          <a:p>
            <a:endParaRPr lang="pt-PT" sz="1500" b="1" dirty="0"/>
          </a:p>
        </p:txBody>
      </p:sp>
      <p:sp>
        <p:nvSpPr>
          <p:cNvPr id="8" name="Text Box 10"/>
          <p:cNvSpPr txBox="1">
            <a:spLocks noChangeArrowheads="1"/>
          </p:cNvSpPr>
          <p:nvPr/>
        </p:nvSpPr>
        <p:spPr bwMode="auto">
          <a:xfrm>
            <a:off x="-13821" y="-18502"/>
            <a:ext cx="529568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pt-PT" sz="1600" dirty="0" smtClean="0">
                <a:solidFill>
                  <a:schemeClr val="bg1"/>
                </a:solidFill>
                <a:latin typeface="Arial" pitchFamily="34" charset="0"/>
                <a:cs typeface="Arial" pitchFamily="34" charset="0"/>
              </a:rPr>
              <a:t>NOS 2013-2020: </a:t>
            </a:r>
            <a:r>
              <a:rPr lang="pt-PT" sz="1600" dirty="0" err="1" smtClean="0">
                <a:solidFill>
                  <a:schemeClr val="bg1"/>
                </a:solidFill>
                <a:latin typeface="Arial" pitchFamily="34" charset="0"/>
                <a:cs typeface="Arial" pitchFamily="34" charset="0"/>
              </a:rPr>
              <a:t>SEAMind</a:t>
            </a:r>
            <a:r>
              <a:rPr lang="pt-PT" sz="1600" dirty="0" smtClean="0">
                <a:solidFill>
                  <a:schemeClr val="bg1"/>
                </a:solidFill>
                <a:latin typeface="Arial" pitchFamily="34" charset="0"/>
                <a:cs typeface="Arial" pitchFamily="34" charset="0"/>
              </a:rPr>
              <a:t> </a:t>
            </a:r>
            <a:r>
              <a:rPr lang="pt-PT" sz="1600" dirty="0" err="1" smtClean="0">
                <a:solidFill>
                  <a:schemeClr val="bg1"/>
                </a:solidFill>
                <a:latin typeface="Arial" pitchFamily="34" charset="0"/>
                <a:cs typeface="Arial" pitchFamily="34" charset="0"/>
              </a:rPr>
              <a:t>Indicators</a:t>
            </a:r>
            <a:r>
              <a:rPr lang="pt-PT" sz="1600" dirty="0" smtClean="0">
                <a:solidFill>
                  <a:schemeClr val="bg1"/>
                </a:solidFill>
                <a:latin typeface="Arial" pitchFamily="34" charset="0"/>
                <a:cs typeface="Arial" pitchFamily="34" charset="0"/>
              </a:rPr>
              <a:t> </a:t>
            </a:r>
            <a:r>
              <a:rPr lang="pt-PT" sz="1600" dirty="0" err="1" smtClean="0">
                <a:solidFill>
                  <a:schemeClr val="bg1"/>
                </a:solidFill>
                <a:latin typeface="Arial" pitchFamily="34" charset="0"/>
                <a:cs typeface="Arial" pitchFamily="34" charset="0"/>
              </a:rPr>
              <a:t>and</a:t>
            </a:r>
            <a:r>
              <a:rPr lang="pt-PT" sz="1600" dirty="0" smtClean="0">
                <a:solidFill>
                  <a:schemeClr val="bg1"/>
                </a:solidFill>
                <a:latin typeface="Arial" pitchFamily="34" charset="0"/>
                <a:cs typeface="Arial" pitchFamily="34" charset="0"/>
              </a:rPr>
              <a:t> </a:t>
            </a:r>
            <a:r>
              <a:rPr lang="pt-PT" sz="1600" dirty="0" err="1" smtClean="0">
                <a:solidFill>
                  <a:schemeClr val="bg1"/>
                </a:solidFill>
                <a:latin typeface="Arial" pitchFamily="34" charset="0"/>
                <a:cs typeface="Arial" pitchFamily="34" charset="0"/>
              </a:rPr>
              <a:t>Monitoring</a:t>
            </a:r>
            <a:endParaRPr lang="pt-PT" sz="1600" dirty="0" smtClean="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0873206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504"/>
            <a:ext cx="9144000" cy="6858000"/>
          </a:xfrm>
          <a:prstGeom prst="rect">
            <a:avLst/>
          </a:prstGeom>
        </p:spPr>
      </p:pic>
      <p:sp>
        <p:nvSpPr>
          <p:cNvPr id="5" name="Rectangle 4"/>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t-PT" sz="1800" b="0" i="0" u="none" strike="noStrike" cap="none" normalizeH="0" baseline="0" smtClean="0">
              <a:ln>
                <a:noFill/>
              </a:ln>
              <a:solidFill>
                <a:schemeClr val="tx1"/>
              </a:solidFill>
              <a:effectLst/>
              <a:latin typeface="Arial" pitchFamily="34" charset="0"/>
              <a:cs typeface="Arial" pitchFamily="34" charset="0"/>
            </a:endParaRPr>
          </a:p>
        </p:txBody>
      </p:sp>
      <p:sp>
        <p:nvSpPr>
          <p:cNvPr id="15" name="Rectangle 27"/>
          <p:cNvSpPr>
            <a:spLocks noChangeArrowheads="1"/>
          </p:cNvSpPr>
          <p:nvPr/>
        </p:nvSpPr>
        <p:spPr bwMode="auto">
          <a:xfrm>
            <a:off x="543423" y="604937"/>
            <a:ext cx="5155093" cy="584775"/>
          </a:xfrm>
          <a:prstGeom prst="rect">
            <a:avLst/>
          </a:prstGeom>
          <a:noFill/>
          <a:ln w="9525">
            <a:noFill/>
            <a:miter lim="800000"/>
            <a:headEnd/>
            <a:tailEnd/>
          </a:ln>
        </p:spPr>
        <p:txBody>
          <a:bodyPr wrap="square">
            <a:spAutoFit/>
          </a:bodyPr>
          <a:lstStyle/>
          <a:p>
            <a:r>
              <a:rPr lang="pt-BR" sz="3200" b="1" dirty="0" smtClean="0">
                <a:solidFill>
                  <a:srgbClr val="00324E"/>
                </a:solidFill>
              </a:rPr>
              <a:t>Deliverables  </a:t>
            </a:r>
            <a:endParaRPr lang="pt-BR" sz="3200" b="1" dirty="0">
              <a:solidFill>
                <a:srgbClr val="00324E"/>
              </a:solidFill>
            </a:endParaRPr>
          </a:p>
        </p:txBody>
      </p:sp>
      <p:sp>
        <p:nvSpPr>
          <p:cNvPr id="22" name="CaixaDeTexto 21"/>
          <p:cNvSpPr txBox="1"/>
          <p:nvPr/>
        </p:nvSpPr>
        <p:spPr>
          <a:xfrm>
            <a:off x="543423" y="1289644"/>
            <a:ext cx="3838077" cy="475272"/>
          </a:xfrm>
          <a:prstGeom prst="rect">
            <a:avLst/>
          </a:prstGeom>
          <a:solidFill>
            <a:srgbClr val="00739F"/>
          </a:solidFill>
        </p:spPr>
        <p:txBody>
          <a:bodyPr wrap="square" rtlCol="0" anchor="ctr" anchorCtr="0">
            <a:noAutofit/>
          </a:bodyPr>
          <a:lstStyle/>
          <a:p>
            <a:pPr algn="ctr"/>
            <a:r>
              <a:rPr lang="pt-PT" sz="2000" b="1" dirty="0" err="1" smtClean="0">
                <a:solidFill>
                  <a:schemeClr val="bg1"/>
                </a:solidFill>
              </a:rPr>
              <a:t>Strategic</a:t>
            </a:r>
            <a:r>
              <a:rPr lang="pt-PT" sz="2000" b="1" dirty="0" smtClean="0">
                <a:solidFill>
                  <a:schemeClr val="bg1"/>
                </a:solidFill>
              </a:rPr>
              <a:t> </a:t>
            </a:r>
            <a:r>
              <a:rPr lang="pt-PT" sz="2000" b="1" dirty="0" err="1" smtClean="0">
                <a:solidFill>
                  <a:schemeClr val="bg1"/>
                </a:solidFill>
              </a:rPr>
              <a:t>objectives</a:t>
            </a:r>
            <a:endParaRPr lang="pt-PT" sz="2000" b="1" dirty="0">
              <a:solidFill>
                <a:schemeClr val="bg1"/>
              </a:solidFill>
            </a:endParaRPr>
          </a:p>
        </p:txBody>
      </p:sp>
      <p:sp>
        <p:nvSpPr>
          <p:cNvPr id="23" name="CaixaDeTexto 22"/>
          <p:cNvSpPr txBox="1"/>
          <p:nvPr/>
        </p:nvSpPr>
        <p:spPr>
          <a:xfrm>
            <a:off x="1021548" y="4867328"/>
            <a:ext cx="2853996" cy="327600"/>
          </a:xfrm>
          <a:prstGeom prst="rect">
            <a:avLst/>
          </a:prstGeom>
          <a:solidFill>
            <a:schemeClr val="accent5">
              <a:lumMod val="75000"/>
            </a:schemeClr>
          </a:solidFill>
        </p:spPr>
        <p:txBody>
          <a:bodyPr wrap="square" rtlCol="0" anchor="ctr" anchorCtr="0">
            <a:noAutofit/>
          </a:bodyPr>
          <a:lstStyle/>
          <a:p>
            <a:pPr algn="ctr"/>
            <a:r>
              <a:rPr lang="pt-PT" sz="2000" b="1" dirty="0" smtClean="0">
                <a:solidFill>
                  <a:schemeClr val="bg1"/>
                </a:solidFill>
              </a:rPr>
              <a:t>Radar</a:t>
            </a:r>
            <a:endParaRPr lang="pt-PT" sz="2000" b="1" dirty="0">
              <a:solidFill>
                <a:schemeClr val="bg1"/>
              </a:solidFill>
            </a:endParaRPr>
          </a:p>
        </p:txBody>
      </p:sp>
      <p:pic>
        <p:nvPicPr>
          <p:cNvPr id="25" name="Imagem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6296" y="2470569"/>
            <a:ext cx="1966043" cy="2323804"/>
          </a:xfrm>
          <a:prstGeom prst="rect">
            <a:avLst/>
          </a:prstGeom>
        </p:spPr>
      </p:pic>
      <p:sp>
        <p:nvSpPr>
          <p:cNvPr id="2" name="Retângulo 1"/>
          <p:cNvSpPr/>
          <p:nvPr/>
        </p:nvSpPr>
        <p:spPr>
          <a:xfrm>
            <a:off x="556591" y="1864894"/>
            <a:ext cx="3824909" cy="3850105"/>
          </a:xfrm>
          <a:prstGeom prst="rect">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aphicFrame>
        <p:nvGraphicFramePr>
          <p:cNvPr id="3" name="Tabela 2"/>
          <p:cNvGraphicFramePr>
            <a:graphicFrameLocks noGrp="1"/>
          </p:cNvGraphicFramePr>
          <p:nvPr>
            <p:extLst>
              <p:ext uri="{D42A27DB-BD31-4B8C-83A1-F6EECF244321}">
                <p14:modId xmlns:p14="http://schemas.microsoft.com/office/powerpoint/2010/main" val="2580971884"/>
              </p:ext>
            </p:extLst>
          </p:nvPr>
        </p:nvGraphicFramePr>
        <p:xfrm>
          <a:off x="4846457" y="1264919"/>
          <a:ext cx="3984722" cy="4348480"/>
        </p:xfrm>
        <a:graphic>
          <a:graphicData uri="http://schemas.openxmlformats.org/drawingml/2006/table">
            <a:tbl>
              <a:tblPr firstRow="1" bandRow="1">
                <a:tableStyleId>{5C22544A-7EE6-4342-B048-85BDC9FD1C3A}</a:tableStyleId>
              </a:tblPr>
              <a:tblGrid>
                <a:gridCol w="3984722"/>
              </a:tblGrid>
              <a:tr h="370840">
                <a:tc>
                  <a:txBody>
                    <a:bodyPr/>
                    <a:lstStyle/>
                    <a:p>
                      <a:pPr algn="ctr"/>
                      <a:r>
                        <a:rPr lang="pt-PT" dirty="0" err="1" smtClean="0"/>
                        <a:t>Dimensions</a:t>
                      </a:r>
                      <a:r>
                        <a:rPr lang="pt-PT" baseline="0" dirty="0" smtClean="0"/>
                        <a:t> (</a:t>
                      </a:r>
                      <a:r>
                        <a:rPr lang="pt-PT" baseline="0" dirty="0" err="1" smtClean="0"/>
                        <a:t>domains</a:t>
                      </a:r>
                      <a:r>
                        <a:rPr lang="pt-PT" baseline="0" dirty="0" smtClean="0"/>
                        <a:t> </a:t>
                      </a:r>
                      <a:r>
                        <a:rPr lang="pt-PT" baseline="0" dirty="0" err="1" smtClean="0"/>
                        <a:t>identification</a:t>
                      </a:r>
                      <a:r>
                        <a:rPr lang="pt-PT" baseline="0" dirty="0" smtClean="0"/>
                        <a:t> </a:t>
                      </a:r>
                      <a:r>
                        <a:rPr lang="pt-PT" baseline="0" dirty="0" err="1" smtClean="0"/>
                        <a:t>and</a:t>
                      </a:r>
                      <a:r>
                        <a:rPr lang="pt-PT" baseline="0" dirty="0" smtClean="0"/>
                        <a:t> </a:t>
                      </a:r>
                      <a:r>
                        <a:rPr lang="pt-PT" baseline="0" dirty="0" err="1" smtClean="0"/>
                        <a:t>indicators</a:t>
                      </a:r>
                      <a:r>
                        <a:rPr lang="pt-PT" baseline="0" dirty="0" smtClean="0"/>
                        <a:t> </a:t>
                      </a:r>
                      <a:r>
                        <a:rPr lang="pt-PT" baseline="0" dirty="0" err="1" smtClean="0"/>
                        <a:t>available</a:t>
                      </a:r>
                      <a:r>
                        <a:rPr lang="pt-PT" baseline="0" dirty="0" smtClean="0"/>
                        <a:t> </a:t>
                      </a:r>
                      <a:r>
                        <a:rPr lang="pt-PT" baseline="0" dirty="0" err="1" smtClean="0"/>
                        <a:t>ongoing</a:t>
                      </a:r>
                      <a:r>
                        <a:rPr lang="pt-PT" baseline="0" dirty="0" smtClean="0"/>
                        <a:t> )</a:t>
                      </a:r>
                    </a:p>
                  </a:txBody>
                  <a:tcPr/>
                </a:tc>
              </a:tr>
              <a:tr h="370840">
                <a:tc>
                  <a:txBody>
                    <a:bodyPr/>
                    <a:lstStyle/>
                    <a:p>
                      <a:r>
                        <a:rPr lang="pt-PT" dirty="0" err="1" smtClean="0"/>
                        <a:t>Geography</a:t>
                      </a:r>
                      <a:endParaRPr lang="pt-PT" dirty="0"/>
                    </a:p>
                  </a:txBody>
                  <a:tcPr/>
                </a:tc>
              </a:tr>
              <a:tr h="370840">
                <a:tc>
                  <a:txBody>
                    <a:bodyPr/>
                    <a:lstStyle/>
                    <a:p>
                      <a:r>
                        <a:rPr lang="pt-PT" dirty="0" err="1" smtClean="0"/>
                        <a:t>Macroeconomics</a:t>
                      </a:r>
                      <a:r>
                        <a:rPr lang="pt-PT" dirty="0" smtClean="0"/>
                        <a:t> </a:t>
                      </a:r>
                      <a:r>
                        <a:rPr lang="pt-PT" dirty="0" err="1" smtClean="0"/>
                        <a:t>and</a:t>
                      </a:r>
                      <a:r>
                        <a:rPr lang="pt-PT" dirty="0" smtClean="0"/>
                        <a:t> </a:t>
                      </a:r>
                      <a:r>
                        <a:rPr lang="pt-PT" dirty="0" err="1" smtClean="0"/>
                        <a:t>trade</a:t>
                      </a:r>
                      <a:endParaRPr lang="pt-PT" dirty="0"/>
                    </a:p>
                  </a:txBody>
                  <a:tcPr/>
                </a:tc>
              </a:tr>
              <a:tr h="370840">
                <a:tc>
                  <a:txBody>
                    <a:bodyPr/>
                    <a:lstStyle/>
                    <a:p>
                      <a:r>
                        <a:rPr lang="pt-PT" dirty="0" err="1" smtClean="0"/>
                        <a:t>Employment</a:t>
                      </a:r>
                      <a:endParaRPr lang="pt-PT" dirty="0"/>
                    </a:p>
                  </a:txBody>
                  <a:tcPr/>
                </a:tc>
              </a:tr>
              <a:tr h="370840">
                <a:tc>
                  <a:txBody>
                    <a:bodyPr/>
                    <a:lstStyle/>
                    <a:p>
                      <a:r>
                        <a:rPr lang="pt-PT" dirty="0" err="1" smtClean="0"/>
                        <a:t>Market</a:t>
                      </a:r>
                      <a:r>
                        <a:rPr lang="pt-PT" dirty="0" smtClean="0"/>
                        <a:t> </a:t>
                      </a:r>
                      <a:r>
                        <a:rPr lang="pt-PT" dirty="0" err="1" smtClean="0"/>
                        <a:t>labour</a:t>
                      </a:r>
                      <a:endParaRPr lang="pt-PT" dirty="0"/>
                    </a:p>
                  </a:txBody>
                  <a:tcPr/>
                </a:tc>
              </a:tr>
              <a:tr h="370840">
                <a:tc>
                  <a:txBody>
                    <a:bodyPr/>
                    <a:lstStyle/>
                    <a:p>
                      <a:r>
                        <a:rPr lang="pt-PT" dirty="0" err="1" smtClean="0"/>
                        <a:t>In</a:t>
                      </a:r>
                      <a:r>
                        <a:rPr lang="pt-PT" sz="1800" kern="1200" dirty="0" err="1" smtClean="0">
                          <a:solidFill>
                            <a:schemeClr val="dk1"/>
                          </a:solidFill>
                          <a:latin typeface="+mn-lt"/>
                          <a:ea typeface="+mn-ea"/>
                          <a:cs typeface="+mn-cs"/>
                        </a:rPr>
                        <a:t>n</a:t>
                      </a:r>
                      <a:r>
                        <a:rPr lang="pt-PT" dirty="0" err="1" smtClean="0"/>
                        <a:t>ovation</a:t>
                      </a:r>
                      <a:endParaRPr lang="pt-PT" dirty="0"/>
                    </a:p>
                  </a:txBody>
                  <a:tcPr/>
                </a:tc>
              </a:tr>
              <a:tr h="370840">
                <a:tc>
                  <a:txBody>
                    <a:bodyPr/>
                    <a:lstStyle/>
                    <a:p>
                      <a:r>
                        <a:rPr lang="pt-PT" dirty="0" err="1" smtClean="0"/>
                        <a:t>International</a:t>
                      </a:r>
                      <a:r>
                        <a:rPr lang="pt-PT" dirty="0" smtClean="0"/>
                        <a:t> </a:t>
                      </a:r>
                      <a:r>
                        <a:rPr lang="pt-PT" dirty="0" err="1" smtClean="0"/>
                        <a:t>cooperation</a:t>
                      </a:r>
                      <a:endParaRPr lang="pt-PT" dirty="0"/>
                    </a:p>
                  </a:txBody>
                  <a:tcPr/>
                </a:tc>
              </a:tr>
              <a:tr h="370840">
                <a:tc>
                  <a:txBody>
                    <a:bodyPr/>
                    <a:lstStyle/>
                    <a:p>
                      <a:r>
                        <a:rPr lang="pt-PT" dirty="0" smtClean="0"/>
                        <a:t>Marine</a:t>
                      </a:r>
                      <a:r>
                        <a:rPr lang="pt-PT" baseline="0" dirty="0" smtClean="0"/>
                        <a:t> </a:t>
                      </a:r>
                      <a:r>
                        <a:rPr lang="pt-PT" baseline="0" dirty="0" err="1" smtClean="0"/>
                        <a:t>ecosystems</a:t>
                      </a:r>
                      <a:r>
                        <a:rPr lang="pt-PT" baseline="0" dirty="0" smtClean="0"/>
                        <a:t> </a:t>
                      </a:r>
                      <a:r>
                        <a:rPr lang="pt-PT" baseline="0" dirty="0" err="1" smtClean="0"/>
                        <a:t>and</a:t>
                      </a:r>
                      <a:r>
                        <a:rPr lang="pt-PT" baseline="0" dirty="0" smtClean="0"/>
                        <a:t> </a:t>
                      </a:r>
                      <a:r>
                        <a:rPr lang="pt-PT" baseline="0" dirty="0" err="1" smtClean="0"/>
                        <a:t>biodiversity</a:t>
                      </a:r>
                      <a:endParaRPr lang="pt-PT" dirty="0"/>
                    </a:p>
                  </a:txBody>
                  <a:tcPr/>
                </a:tc>
              </a:tr>
              <a:tr h="370840">
                <a:tc>
                  <a:txBody>
                    <a:bodyPr/>
                    <a:lstStyle/>
                    <a:p>
                      <a:r>
                        <a:rPr lang="pt-PT" dirty="0" smtClean="0"/>
                        <a:t>Marine </a:t>
                      </a:r>
                      <a:r>
                        <a:rPr lang="pt-PT" dirty="0" err="1" smtClean="0"/>
                        <a:t>resources</a:t>
                      </a:r>
                      <a:r>
                        <a:rPr lang="pt-PT" dirty="0" smtClean="0"/>
                        <a:t>/</a:t>
                      </a:r>
                      <a:r>
                        <a:rPr lang="pt-PT" baseline="0" dirty="0" err="1" smtClean="0"/>
                        <a:t>fishing</a:t>
                      </a:r>
                      <a:r>
                        <a:rPr lang="pt-PT" baseline="0" dirty="0" smtClean="0"/>
                        <a:t> </a:t>
                      </a:r>
                      <a:r>
                        <a:rPr lang="pt-PT" baseline="0" dirty="0" err="1" smtClean="0"/>
                        <a:t>resources</a:t>
                      </a:r>
                      <a:endParaRPr lang="pt-PT" dirty="0"/>
                    </a:p>
                  </a:txBody>
                  <a:tcPr/>
                </a:tc>
              </a:tr>
              <a:tr h="370840">
                <a:tc>
                  <a:txBody>
                    <a:bodyPr/>
                    <a:lstStyle/>
                    <a:p>
                      <a:r>
                        <a:rPr lang="pt-PT" dirty="0" err="1" smtClean="0"/>
                        <a:t>Carbon</a:t>
                      </a:r>
                      <a:r>
                        <a:rPr lang="pt-PT" baseline="0" dirty="0" smtClean="0"/>
                        <a:t> </a:t>
                      </a:r>
                      <a:r>
                        <a:rPr lang="pt-PT" baseline="0" dirty="0" err="1" smtClean="0"/>
                        <a:t>and</a:t>
                      </a:r>
                      <a:r>
                        <a:rPr lang="pt-PT" baseline="0" dirty="0" smtClean="0"/>
                        <a:t> </a:t>
                      </a:r>
                      <a:r>
                        <a:rPr lang="pt-PT" baseline="0" dirty="0" err="1" smtClean="0"/>
                        <a:t>energy</a:t>
                      </a:r>
                      <a:endParaRPr lang="pt-PT" dirty="0"/>
                    </a:p>
                  </a:txBody>
                  <a:tcPr/>
                </a:tc>
              </a:tr>
              <a:tr h="370840">
                <a:tc>
                  <a:txBody>
                    <a:bodyPr/>
                    <a:lstStyle/>
                    <a:p>
                      <a:r>
                        <a:rPr lang="pt-PT" dirty="0" smtClean="0"/>
                        <a:t>Marine </a:t>
                      </a:r>
                      <a:r>
                        <a:rPr lang="pt-PT" dirty="0" err="1" smtClean="0"/>
                        <a:t>waste</a:t>
                      </a:r>
                      <a:endParaRPr lang="pt-PT" dirty="0"/>
                    </a:p>
                  </a:txBody>
                  <a:tcPr/>
                </a:tc>
              </a:tr>
            </a:tbl>
          </a:graphicData>
        </a:graphic>
      </p:graphicFrame>
      <p:sp>
        <p:nvSpPr>
          <p:cNvPr id="11" name="Text Box 10"/>
          <p:cNvSpPr txBox="1">
            <a:spLocks noChangeArrowheads="1"/>
          </p:cNvSpPr>
          <p:nvPr/>
        </p:nvSpPr>
        <p:spPr bwMode="auto">
          <a:xfrm>
            <a:off x="-13821" y="-18502"/>
            <a:ext cx="529568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pt-PT" sz="1600" dirty="0" smtClean="0">
                <a:solidFill>
                  <a:schemeClr val="bg1"/>
                </a:solidFill>
                <a:latin typeface="Arial" pitchFamily="34" charset="0"/>
                <a:cs typeface="Arial" pitchFamily="34" charset="0"/>
              </a:rPr>
              <a:t>NOS 2013-2020: </a:t>
            </a:r>
            <a:r>
              <a:rPr lang="pt-PT" sz="1600" dirty="0" err="1" smtClean="0">
                <a:solidFill>
                  <a:schemeClr val="bg1"/>
                </a:solidFill>
                <a:latin typeface="Arial" pitchFamily="34" charset="0"/>
                <a:cs typeface="Arial" pitchFamily="34" charset="0"/>
              </a:rPr>
              <a:t>SEAMind</a:t>
            </a:r>
            <a:r>
              <a:rPr lang="pt-PT" sz="1600" dirty="0" smtClean="0">
                <a:solidFill>
                  <a:schemeClr val="bg1"/>
                </a:solidFill>
                <a:latin typeface="Arial" pitchFamily="34" charset="0"/>
                <a:cs typeface="Arial" pitchFamily="34" charset="0"/>
              </a:rPr>
              <a:t> </a:t>
            </a:r>
            <a:r>
              <a:rPr lang="pt-PT" sz="1600" dirty="0" err="1" smtClean="0">
                <a:solidFill>
                  <a:schemeClr val="bg1"/>
                </a:solidFill>
                <a:latin typeface="Arial" pitchFamily="34" charset="0"/>
                <a:cs typeface="Arial" pitchFamily="34" charset="0"/>
              </a:rPr>
              <a:t>Indicators</a:t>
            </a:r>
            <a:r>
              <a:rPr lang="pt-PT" sz="1600" dirty="0" smtClean="0">
                <a:solidFill>
                  <a:schemeClr val="bg1"/>
                </a:solidFill>
                <a:latin typeface="Arial" pitchFamily="34" charset="0"/>
                <a:cs typeface="Arial" pitchFamily="34" charset="0"/>
              </a:rPr>
              <a:t> </a:t>
            </a:r>
            <a:r>
              <a:rPr lang="pt-PT" sz="1600" dirty="0" err="1" smtClean="0">
                <a:solidFill>
                  <a:schemeClr val="bg1"/>
                </a:solidFill>
                <a:latin typeface="Arial" pitchFamily="34" charset="0"/>
                <a:cs typeface="Arial" pitchFamily="34" charset="0"/>
              </a:rPr>
              <a:t>and</a:t>
            </a:r>
            <a:r>
              <a:rPr lang="pt-PT" sz="1600" dirty="0" smtClean="0">
                <a:solidFill>
                  <a:schemeClr val="bg1"/>
                </a:solidFill>
                <a:latin typeface="Arial" pitchFamily="34" charset="0"/>
                <a:cs typeface="Arial" pitchFamily="34" charset="0"/>
              </a:rPr>
              <a:t> </a:t>
            </a:r>
            <a:r>
              <a:rPr lang="pt-PT" sz="1600" dirty="0" err="1" smtClean="0">
                <a:solidFill>
                  <a:schemeClr val="bg1"/>
                </a:solidFill>
                <a:latin typeface="Arial" pitchFamily="34" charset="0"/>
                <a:cs typeface="Arial" pitchFamily="34" charset="0"/>
              </a:rPr>
              <a:t>Monitoring</a:t>
            </a:r>
            <a:endParaRPr lang="pt-PT" sz="1600" dirty="0" smtClean="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1744120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020"/>
            <a:ext cx="9144000" cy="6858000"/>
          </a:xfrm>
          <a:prstGeom prst="rect">
            <a:avLst/>
          </a:prstGeom>
        </p:spPr>
      </p:pic>
      <p:sp>
        <p:nvSpPr>
          <p:cNvPr id="3" name="Rectangle 2"/>
          <p:cNvSpPr>
            <a:spLocks noChangeArrowheads="1"/>
          </p:cNvSpPr>
          <p:nvPr/>
        </p:nvSpPr>
        <p:spPr bwMode="auto">
          <a:xfrm>
            <a:off x="827584" y="1743200"/>
            <a:ext cx="5976664" cy="1974859"/>
          </a:xfrm>
          <a:prstGeom prst="rect">
            <a:avLst/>
          </a:prstGeom>
          <a:solidFill>
            <a:schemeClr val="bg1">
              <a:lumMod val="85000"/>
            </a:schemeClr>
          </a:solidFill>
          <a:ln w="12700">
            <a:noFill/>
          </a:ln>
          <a:effectLst/>
          <a:extLst/>
        </p:spPr>
        <p:txBody>
          <a:bodyPr vert="horz" wrap="square" lIns="91440" tIns="126960" rIns="91440" bIns="0" numCol="1" anchor="ctr" anchorCtr="0" compatLnSpc="1">
            <a:prstTxWarp prst="textNoShape">
              <a:avLst/>
            </a:prstTxWarp>
            <a:spAutoFit/>
          </a:bodyPr>
          <a:lstStyle/>
          <a:p>
            <a:pPr algn="just" eaLnBrk="0" fontAlgn="base" hangingPunct="0">
              <a:spcBef>
                <a:spcPct val="0"/>
              </a:spcBef>
              <a:spcAft>
                <a:spcPct val="0"/>
              </a:spcAft>
            </a:pPr>
            <a:r>
              <a:rPr lang="pt-PT" sz="2000" b="1" dirty="0" smtClean="0">
                <a:solidFill>
                  <a:srgbClr val="000066"/>
                </a:solidFill>
                <a:ea typeface="Times New Roman" pitchFamily="18" charset="0"/>
                <a:cs typeface="Arial" pitchFamily="34" charset="0"/>
              </a:rPr>
              <a:t>The NOS 2013-2020 </a:t>
            </a:r>
            <a:r>
              <a:rPr lang="pt-PT" sz="2000" b="1" dirty="0" err="1" smtClean="0">
                <a:solidFill>
                  <a:srgbClr val="000066"/>
                </a:solidFill>
                <a:ea typeface="Times New Roman" pitchFamily="18" charset="0"/>
                <a:cs typeface="Arial" pitchFamily="34" charset="0"/>
              </a:rPr>
              <a:t>proposes</a:t>
            </a:r>
            <a:r>
              <a:rPr lang="pt-PT" sz="2000" b="1" dirty="0" smtClean="0">
                <a:solidFill>
                  <a:srgbClr val="000066"/>
                </a:solidFill>
                <a:ea typeface="Times New Roman" pitchFamily="18" charset="0"/>
                <a:cs typeface="Arial" pitchFamily="34" charset="0"/>
              </a:rPr>
              <a:t> a </a:t>
            </a:r>
            <a:r>
              <a:rPr lang="pt-PT" sz="2000" b="1" dirty="0" err="1" smtClean="0">
                <a:solidFill>
                  <a:srgbClr val="000066"/>
                </a:solidFill>
                <a:ea typeface="Times New Roman" pitchFamily="18" charset="0"/>
                <a:cs typeface="Arial" pitchFamily="34" charset="0"/>
              </a:rPr>
              <a:t>sustainable</a:t>
            </a:r>
            <a:r>
              <a:rPr lang="pt-PT" sz="2000" b="1" dirty="0" smtClean="0">
                <a:solidFill>
                  <a:srgbClr val="000066"/>
                </a:solidFill>
                <a:ea typeface="Times New Roman" pitchFamily="18" charset="0"/>
                <a:cs typeface="Arial" pitchFamily="34" charset="0"/>
              </a:rPr>
              <a:t> </a:t>
            </a:r>
            <a:r>
              <a:rPr lang="pt-PT" sz="2000" b="1" dirty="0" err="1" smtClean="0">
                <a:solidFill>
                  <a:srgbClr val="000066"/>
                </a:solidFill>
                <a:ea typeface="Times New Roman" pitchFamily="18" charset="0"/>
                <a:cs typeface="Arial" pitchFamily="34" charset="0"/>
              </a:rPr>
              <a:t>development</a:t>
            </a:r>
            <a:r>
              <a:rPr lang="pt-PT" sz="2000" b="1" dirty="0" smtClean="0">
                <a:solidFill>
                  <a:srgbClr val="000066"/>
                </a:solidFill>
                <a:ea typeface="Times New Roman" pitchFamily="18" charset="0"/>
                <a:cs typeface="Arial" pitchFamily="34" charset="0"/>
              </a:rPr>
              <a:t> </a:t>
            </a:r>
            <a:r>
              <a:rPr lang="pt-PT" sz="2000" b="1" dirty="0" err="1" smtClean="0">
                <a:solidFill>
                  <a:srgbClr val="000066"/>
                </a:solidFill>
                <a:ea typeface="Times New Roman" pitchFamily="18" charset="0"/>
                <a:cs typeface="Arial" pitchFamily="34" charset="0"/>
              </a:rPr>
              <a:t>model</a:t>
            </a:r>
            <a:r>
              <a:rPr lang="pt-PT" sz="2000" b="1" dirty="0" smtClean="0">
                <a:solidFill>
                  <a:srgbClr val="000066"/>
                </a:solidFill>
                <a:ea typeface="Times New Roman" pitchFamily="18" charset="0"/>
                <a:cs typeface="Arial" pitchFamily="34" charset="0"/>
              </a:rPr>
              <a:t> </a:t>
            </a:r>
            <a:r>
              <a:rPr lang="pt-PT" sz="2000" b="1" dirty="0" err="1" smtClean="0">
                <a:solidFill>
                  <a:srgbClr val="000066"/>
                </a:solidFill>
                <a:ea typeface="Times New Roman" pitchFamily="18" charset="0"/>
                <a:cs typeface="Arial" pitchFamily="34" charset="0"/>
              </a:rPr>
              <a:t>that</a:t>
            </a:r>
            <a:r>
              <a:rPr lang="pt-PT" sz="2000" b="1" dirty="0" smtClean="0">
                <a:solidFill>
                  <a:srgbClr val="000066"/>
                </a:solidFill>
                <a:ea typeface="Times New Roman" pitchFamily="18" charset="0"/>
                <a:cs typeface="Arial" pitchFamily="34" charset="0"/>
              </a:rPr>
              <a:t> </a:t>
            </a:r>
            <a:r>
              <a:rPr lang="pt-PT" sz="2000" b="1" dirty="0" err="1" smtClean="0">
                <a:solidFill>
                  <a:srgbClr val="000066"/>
                </a:solidFill>
                <a:ea typeface="Times New Roman" pitchFamily="18" charset="0"/>
                <a:cs typeface="Arial" pitchFamily="34" charset="0"/>
              </a:rPr>
              <a:t>is</a:t>
            </a:r>
            <a:r>
              <a:rPr lang="pt-PT" sz="2000" b="1" dirty="0" smtClean="0">
                <a:solidFill>
                  <a:srgbClr val="000066"/>
                </a:solidFill>
                <a:ea typeface="Times New Roman" pitchFamily="18" charset="0"/>
                <a:cs typeface="Arial" pitchFamily="34" charset="0"/>
              </a:rPr>
              <a:t> </a:t>
            </a:r>
            <a:r>
              <a:rPr lang="pt-PT" sz="2000" b="1" dirty="0" err="1" smtClean="0">
                <a:solidFill>
                  <a:srgbClr val="000066"/>
                </a:solidFill>
                <a:ea typeface="Times New Roman" pitchFamily="18" charset="0"/>
                <a:cs typeface="Arial" pitchFamily="34" charset="0"/>
              </a:rPr>
              <a:t>based</a:t>
            </a:r>
            <a:r>
              <a:rPr lang="pt-PT" sz="2000" b="1" dirty="0" smtClean="0">
                <a:solidFill>
                  <a:srgbClr val="000066"/>
                </a:solidFill>
                <a:ea typeface="Times New Roman" pitchFamily="18" charset="0"/>
                <a:cs typeface="Arial" pitchFamily="34" charset="0"/>
              </a:rPr>
              <a:t> </a:t>
            </a:r>
            <a:r>
              <a:rPr lang="pt-PT" sz="2000" b="1" dirty="0" err="1" smtClean="0">
                <a:solidFill>
                  <a:srgbClr val="000066"/>
                </a:solidFill>
                <a:ea typeface="Times New Roman" pitchFamily="18" charset="0"/>
                <a:cs typeface="Arial" pitchFamily="34" charset="0"/>
              </a:rPr>
              <a:t>on</a:t>
            </a:r>
            <a:r>
              <a:rPr lang="pt-PT" sz="2000" b="1" dirty="0" smtClean="0">
                <a:solidFill>
                  <a:srgbClr val="000066"/>
                </a:solidFill>
                <a:ea typeface="Times New Roman" pitchFamily="18" charset="0"/>
                <a:cs typeface="Arial" pitchFamily="34" charset="0"/>
              </a:rPr>
              <a:t> the </a:t>
            </a:r>
            <a:r>
              <a:rPr lang="pt-PT" sz="2000" b="1" dirty="0" err="1" smtClean="0">
                <a:solidFill>
                  <a:srgbClr val="000066"/>
                </a:solidFill>
                <a:ea typeface="Times New Roman" pitchFamily="18" charset="0"/>
                <a:cs typeface="Arial" pitchFamily="34" charset="0"/>
              </a:rPr>
              <a:t>Ocean</a:t>
            </a:r>
            <a:r>
              <a:rPr lang="pt-PT" sz="2000" b="1" dirty="0" smtClean="0">
                <a:solidFill>
                  <a:srgbClr val="000066"/>
                </a:solidFill>
                <a:ea typeface="Times New Roman" pitchFamily="18" charset="0"/>
                <a:cs typeface="Arial" pitchFamily="34" charset="0"/>
              </a:rPr>
              <a:t>, in </a:t>
            </a:r>
            <a:r>
              <a:rPr lang="pt-PT" sz="2000" b="1" dirty="0" err="1" smtClean="0">
                <a:solidFill>
                  <a:srgbClr val="000066"/>
                </a:solidFill>
                <a:ea typeface="Times New Roman" pitchFamily="18" charset="0"/>
                <a:cs typeface="Arial" pitchFamily="34" charset="0"/>
              </a:rPr>
              <a:t>articulation</a:t>
            </a:r>
            <a:r>
              <a:rPr lang="pt-PT" sz="2000" b="1" dirty="0" smtClean="0">
                <a:solidFill>
                  <a:srgbClr val="000066"/>
                </a:solidFill>
                <a:ea typeface="Times New Roman" pitchFamily="18" charset="0"/>
                <a:cs typeface="Arial" pitchFamily="34" charset="0"/>
              </a:rPr>
              <a:t> </a:t>
            </a:r>
            <a:r>
              <a:rPr lang="pt-PT" sz="2000" b="1" dirty="0" err="1" smtClean="0">
                <a:solidFill>
                  <a:srgbClr val="000066"/>
                </a:solidFill>
                <a:ea typeface="Times New Roman" pitchFamily="18" charset="0"/>
                <a:cs typeface="Arial" pitchFamily="34" charset="0"/>
              </a:rPr>
              <a:t>with</a:t>
            </a:r>
            <a:r>
              <a:rPr lang="pt-PT" sz="2000" b="1" dirty="0" smtClean="0">
                <a:solidFill>
                  <a:srgbClr val="000066"/>
                </a:solidFill>
                <a:ea typeface="Times New Roman" pitchFamily="18" charset="0"/>
                <a:cs typeface="Arial" pitchFamily="34" charset="0"/>
              </a:rPr>
              <a:t> the </a:t>
            </a:r>
            <a:r>
              <a:rPr lang="pt-PT" sz="2000" b="1" dirty="0" err="1" smtClean="0">
                <a:solidFill>
                  <a:srgbClr val="000066"/>
                </a:solidFill>
                <a:ea typeface="Times New Roman" pitchFamily="18" charset="0"/>
                <a:cs typeface="Arial" pitchFamily="34" charset="0"/>
              </a:rPr>
              <a:t>coastal</a:t>
            </a:r>
            <a:r>
              <a:rPr lang="pt-PT" sz="2000" b="1" dirty="0" smtClean="0">
                <a:solidFill>
                  <a:srgbClr val="000066"/>
                </a:solidFill>
                <a:ea typeface="Times New Roman" pitchFamily="18" charset="0"/>
                <a:cs typeface="Arial" pitchFamily="34" charset="0"/>
              </a:rPr>
              <a:t> zone, </a:t>
            </a:r>
            <a:r>
              <a:rPr lang="pt-PT" sz="2000" b="1" dirty="0" err="1" smtClean="0">
                <a:solidFill>
                  <a:srgbClr val="000066"/>
                </a:solidFill>
                <a:ea typeface="Times New Roman" pitchFamily="18" charset="0"/>
                <a:cs typeface="Arial" pitchFamily="34" charset="0"/>
              </a:rPr>
              <a:t>grounded</a:t>
            </a:r>
            <a:r>
              <a:rPr lang="pt-PT" sz="2000" b="1" dirty="0" smtClean="0">
                <a:solidFill>
                  <a:srgbClr val="000066"/>
                </a:solidFill>
                <a:ea typeface="Times New Roman" pitchFamily="18" charset="0"/>
                <a:cs typeface="Arial" pitchFamily="34" charset="0"/>
              </a:rPr>
              <a:t> </a:t>
            </a:r>
            <a:r>
              <a:rPr lang="pt-PT" sz="2000" b="1" dirty="0" err="1" smtClean="0">
                <a:solidFill>
                  <a:srgbClr val="000066"/>
                </a:solidFill>
                <a:ea typeface="Times New Roman" pitchFamily="18" charset="0"/>
                <a:cs typeface="Arial" pitchFamily="34" charset="0"/>
              </a:rPr>
              <a:t>on</a:t>
            </a:r>
            <a:r>
              <a:rPr lang="pt-PT" sz="2000" b="1" dirty="0" smtClean="0">
                <a:solidFill>
                  <a:srgbClr val="000066"/>
                </a:solidFill>
                <a:ea typeface="Times New Roman" pitchFamily="18" charset="0"/>
                <a:cs typeface="Arial" pitchFamily="34" charset="0"/>
              </a:rPr>
              <a:t> </a:t>
            </a:r>
            <a:r>
              <a:rPr lang="pt-PT" sz="2000" b="1" dirty="0" err="1" smtClean="0">
                <a:solidFill>
                  <a:srgbClr val="000066"/>
                </a:solidFill>
                <a:ea typeface="Times New Roman" pitchFamily="18" charset="0"/>
                <a:cs typeface="Arial" pitchFamily="34" charset="0"/>
              </a:rPr>
              <a:t>knowledge</a:t>
            </a:r>
            <a:r>
              <a:rPr lang="pt-PT" sz="2000" b="1" dirty="0" smtClean="0">
                <a:solidFill>
                  <a:srgbClr val="000066"/>
                </a:solidFill>
                <a:ea typeface="Times New Roman" pitchFamily="18" charset="0"/>
                <a:cs typeface="Arial" pitchFamily="34" charset="0"/>
              </a:rPr>
              <a:t>, </a:t>
            </a:r>
            <a:r>
              <a:rPr lang="pt-PT" sz="2000" b="1" dirty="0" err="1" smtClean="0">
                <a:solidFill>
                  <a:srgbClr val="000066"/>
                </a:solidFill>
                <a:ea typeface="Times New Roman" pitchFamily="18" charset="0"/>
                <a:cs typeface="Arial" pitchFamily="34" charset="0"/>
              </a:rPr>
              <a:t>which</a:t>
            </a:r>
            <a:r>
              <a:rPr lang="pt-PT" sz="2000" b="1" dirty="0" smtClean="0">
                <a:solidFill>
                  <a:srgbClr val="000066"/>
                </a:solidFill>
                <a:ea typeface="Times New Roman" pitchFamily="18" charset="0"/>
                <a:cs typeface="Arial" pitchFamily="34" charset="0"/>
              </a:rPr>
              <a:t> </a:t>
            </a:r>
            <a:r>
              <a:rPr lang="pt-PT" sz="2000" b="1" dirty="0" err="1" smtClean="0">
                <a:solidFill>
                  <a:srgbClr val="000066"/>
                </a:solidFill>
                <a:ea typeface="Times New Roman" pitchFamily="18" charset="0"/>
                <a:cs typeface="Arial" pitchFamily="34" charset="0"/>
              </a:rPr>
              <a:t>guarantee</a:t>
            </a:r>
            <a:r>
              <a:rPr lang="pt-PT" sz="2000" b="1" dirty="0" smtClean="0">
                <a:solidFill>
                  <a:srgbClr val="000066"/>
                </a:solidFill>
                <a:ea typeface="Times New Roman" pitchFamily="18" charset="0"/>
                <a:cs typeface="Arial" pitchFamily="34" charset="0"/>
              </a:rPr>
              <a:t> </a:t>
            </a:r>
            <a:r>
              <a:rPr lang="pt-PT" sz="2000" b="1" dirty="0" err="1" smtClean="0">
                <a:solidFill>
                  <a:srgbClr val="000066"/>
                </a:solidFill>
                <a:ea typeface="Times New Roman" pitchFamily="18" charset="0"/>
                <a:cs typeface="Arial" pitchFamily="34" charset="0"/>
              </a:rPr>
              <a:t>that</a:t>
            </a:r>
            <a:r>
              <a:rPr lang="pt-PT" sz="2000" b="1" dirty="0" smtClean="0">
                <a:solidFill>
                  <a:srgbClr val="000066"/>
                </a:solidFill>
                <a:ea typeface="Times New Roman" pitchFamily="18" charset="0"/>
                <a:cs typeface="Arial" pitchFamily="34" charset="0"/>
              </a:rPr>
              <a:t> Portugal faces the </a:t>
            </a:r>
            <a:r>
              <a:rPr lang="pt-PT" sz="2000" b="1" dirty="0" err="1" smtClean="0">
                <a:solidFill>
                  <a:srgbClr val="000066"/>
                </a:solidFill>
                <a:ea typeface="Times New Roman" pitchFamily="18" charset="0"/>
                <a:cs typeface="Arial" pitchFamily="34" charset="0"/>
              </a:rPr>
              <a:t>challenges</a:t>
            </a:r>
            <a:r>
              <a:rPr lang="pt-PT" sz="2000" b="1" dirty="0" smtClean="0">
                <a:solidFill>
                  <a:srgbClr val="000066"/>
                </a:solidFill>
                <a:ea typeface="Times New Roman" pitchFamily="18" charset="0"/>
                <a:cs typeface="Arial" pitchFamily="34" charset="0"/>
              </a:rPr>
              <a:t> </a:t>
            </a:r>
            <a:r>
              <a:rPr lang="pt-PT" sz="2000" b="1" dirty="0" err="1" smtClean="0">
                <a:solidFill>
                  <a:srgbClr val="000066"/>
                </a:solidFill>
                <a:ea typeface="Times New Roman" pitchFamily="18" charset="0"/>
                <a:cs typeface="Arial" pitchFamily="34" charset="0"/>
              </a:rPr>
              <a:t>that</a:t>
            </a:r>
            <a:r>
              <a:rPr lang="pt-PT" sz="2000" b="1" dirty="0" smtClean="0">
                <a:solidFill>
                  <a:srgbClr val="000066"/>
                </a:solidFill>
                <a:ea typeface="Times New Roman" pitchFamily="18" charset="0"/>
                <a:cs typeface="Arial" pitchFamily="34" charset="0"/>
              </a:rPr>
              <a:t> </a:t>
            </a:r>
            <a:r>
              <a:rPr lang="pt-PT" sz="2000" b="1" dirty="0" err="1" smtClean="0">
                <a:solidFill>
                  <a:srgbClr val="000066"/>
                </a:solidFill>
                <a:ea typeface="Times New Roman" pitchFamily="18" charset="0"/>
                <a:cs typeface="Arial" pitchFamily="34" charset="0"/>
              </a:rPr>
              <a:t>promotion</a:t>
            </a:r>
            <a:r>
              <a:rPr lang="pt-PT" sz="2000" b="1" dirty="0" smtClean="0">
                <a:solidFill>
                  <a:srgbClr val="000066"/>
                </a:solidFill>
                <a:ea typeface="Times New Roman" pitchFamily="18" charset="0"/>
                <a:cs typeface="Arial" pitchFamily="34" charset="0"/>
              </a:rPr>
              <a:t>, </a:t>
            </a:r>
            <a:r>
              <a:rPr lang="pt-PT" sz="2000" b="1" dirty="0" err="1" smtClean="0">
                <a:solidFill>
                  <a:srgbClr val="000066"/>
                </a:solidFill>
                <a:ea typeface="Times New Roman" pitchFamily="18" charset="0"/>
                <a:cs typeface="Arial" pitchFamily="34" charset="0"/>
              </a:rPr>
              <a:t>growth</a:t>
            </a:r>
            <a:r>
              <a:rPr lang="pt-PT" sz="2000" b="1" dirty="0" smtClean="0">
                <a:solidFill>
                  <a:srgbClr val="000066"/>
                </a:solidFill>
                <a:ea typeface="Times New Roman" pitchFamily="18" charset="0"/>
                <a:cs typeface="Arial" pitchFamily="34" charset="0"/>
              </a:rPr>
              <a:t> </a:t>
            </a:r>
            <a:r>
              <a:rPr lang="pt-PT" sz="2000" b="1" dirty="0" err="1" smtClean="0">
                <a:solidFill>
                  <a:srgbClr val="000066"/>
                </a:solidFill>
                <a:ea typeface="Times New Roman" pitchFamily="18" charset="0"/>
                <a:cs typeface="Arial" pitchFamily="34" charset="0"/>
              </a:rPr>
              <a:t>and</a:t>
            </a:r>
            <a:r>
              <a:rPr lang="pt-PT" sz="2000" b="1" dirty="0" smtClean="0">
                <a:solidFill>
                  <a:srgbClr val="000066"/>
                </a:solidFill>
                <a:ea typeface="Times New Roman" pitchFamily="18" charset="0"/>
                <a:cs typeface="Arial" pitchFamily="34" charset="0"/>
              </a:rPr>
              <a:t> </a:t>
            </a:r>
            <a:r>
              <a:rPr lang="pt-PT" sz="2000" b="1" dirty="0" err="1" smtClean="0">
                <a:solidFill>
                  <a:srgbClr val="000066"/>
                </a:solidFill>
                <a:ea typeface="Times New Roman" pitchFamily="18" charset="0"/>
                <a:cs typeface="Arial" pitchFamily="34" charset="0"/>
              </a:rPr>
              <a:t>competitiveness</a:t>
            </a:r>
            <a:r>
              <a:rPr lang="pt-PT" sz="2000" b="1" dirty="0" smtClean="0">
                <a:solidFill>
                  <a:srgbClr val="000066"/>
                </a:solidFill>
                <a:ea typeface="Times New Roman" pitchFamily="18" charset="0"/>
                <a:cs typeface="Arial" pitchFamily="34" charset="0"/>
              </a:rPr>
              <a:t> of the </a:t>
            </a:r>
            <a:r>
              <a:rPr lang="pt-PT" sz="2000" b="1" dirty="0" err="1" smtClean="0">
                <a:solidFill>
                  <a:srgbClr val="000066"/>
                </a:solidFill>
                <a:ea typeface="Times New Roman" pitchFamily="18" charset="0"/>
                <a:cs typeface="Arial" pitchFamily="34" charset="0"/>
              </a:rPr>
              <a:t>ocean</a:t>
            </a:r>
            <a:r>
              <a:rPr lang="pt-PT" sz="2000" b="1" dirty="0" smtClean="0">
                <a:solidFill>
                  <a:srgbClr val="000066"/>
                </a:solidFill>
                <a:ea typeface="Times New Roman" pitchFamily="18" charset="0"/>
                <a:cs typeface="Arial" pitchFamily="34" charset="0"/>
              </a:rPr>
              <a:t> </a:t>
            </a:r>
            <a:r>
              <a:rPr lang="pt-PT" sz="2000" b="1" dirty="0" err="1" smtClean="0">
                <a:solidFill>
                  <a:srgbClr val="000066"/>
                </a:solidFill>
                <a:ea typeface="Times New Roman" pitchFamily="18" charset="0"/>
                <a:cs typeface="Arial" pitchFamily="34" charset="0"/>
              </a:rPr>
              <a:t>economy</a:t>
            </a:r>
            <a:r>
              <a:rPr lang="pt-PT" sz="2000" b="1" dirty="0" smtClean="0">
                <a:solidFill>
                  <a:srgbClr val="000066"/>
                </a:solidFill>
                <a:ea typeface="Times New Roman" pitchFamily="18" charset="0"/>
                <a:cs typeface="Arial" pitchFamily="34" charset="0"/>
              </a:rPr>
              <a:t> </a:t>
            </a:r>
            <a:r>
              <a:rPr lang="pt-PT" sz="2000" b="1" dirty="0" err="1" smtClean="0">
                <a:solidFill>
                  <a:srgbClr val="000066"/>
                </a:solidFill>
                <a:ea typeface="Times New Roman" pitchFamily="18" charset="0"/>
                <a:cs typeface="Arial" pitchFamily="34" charset="0"/>
              </a:rPr>
              <a:t>imposes</a:t>
            </a:r>
            <a:endParaRPr kumimoji="0" lang="pt-PT"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Rectangle 4"/>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t-PT" sz="1800" b="0" i="0" u="none" strike="noStrike" cap="none" normalizeH="0" baseline="0" smtClean="0">
              <a:ln>
                <a:noFill/>
              </a:ln>
              <a:solidFill>
                <a:schemeClr val="tx1"/>
              </a:solidFill>
              <a:effectLst/>
              <a:latin typeface="Arial" pitchFamily="34" charset="0"/>
              <a:cs typeface="Arial" pitchFamily="34" charset="0"/>
            </a:endParaRPr>
          </a:p>
        </p:txBody>
      </p:sp>
      <p:pic>
        <p:nvPicPr>
          <p:cNvPr id="7" name="Picture 32" descr="212598_78932.jpg"/>
          <p:cNvPicPr/>
          <p:nvPr/>
        </p:nvPicPr>
        <p:blipFill>
          <a:blip r:embed="rId4" cstate="print"/>
          <a:stretch>
            <a:fillRect/>
          </a:stretch>
        </p:blipFill>
        <p:spPr>
          <a:xfrm>
            <a:off x="6804248" y="1596886"/>
            <a:ext cx="1730152" cy="2286000"/>
          </a:xfrm>
          <a:prstGeom prst="rect">
            <a:avLst/>
          </a:prstGeom>
        </p:spPr>
      </p:pic>
      <p:sp>
        <p:nvSpPr>
          <p:cNvPr id="8" name="Rectângulo 21"/>
          <p:cNvSpPr/>
          <p:nvPr/>
        </p:nvSpPr>
        <p:spPr>
          <a:xfrm>
            <a:off x="331693" y="524335"/>
            <a:ext cx="7560840" cy="1200329"/>
          </a:xfrm>
          <a:prstGeom prst="rect">
            <a:avLst/>
          </a:prstGeom>
        </p:spPr>
        <p:txBody>
          <a:bodyPr wrap="square">
            <a:spAutoFit/>
          </a:bodyPr>
          <a:lstStyle/>
          <a:p>
            <a:r>
              <a:rPr lang="pt-PT" sz="3600" b="1" dirty="0" err="1" smtClean="0">
                <a:solidFill>
                  <a:srgbClr val="00324E"/>
                </a:solidFill>
              </a:rPr>
              <a:t>National</a:t>
            </a:r>
            <a:r>
              <a:rPr lang="pt-PT" sz="3600" b="1" dirty="0" smtClean="0">
                <a:solidFill>
                  <a:srgbClr val="00324E"/>
                </a:solidFill>
              </a:rPr>
              <a:t> </a:t>
            </a:r>
            <a:r>
              <a:rPr lang="pt-PT" sz="3600" b="1" dirty="0" err="1" smtClean="0">
                <a:solidFill>
                  <a:srgbClr val="00324E"/>
                </a:solidFill>
              </a:rPr>
              <a:t>Ocean</a:t>
            </a:r>
            <a:r>
              <a:rPr lang="pt-PT" sz="3600" b="1" dirty="0" smtClean="0">
                <a:solidFill>
                  <a:srgbClr val="00324E"/>
                </a:solidFill>
              </a:rPr>
              <a:t> </a:t>
            </a:r>
            <a:r>
              <a:rPr lang="pt-PT" sz="3600" b="1" dirty="0" err="1" smtClean="0">
                <a:solidFill>
                  <a:srgbClr val="00324E"/>
                </a:solidFill>
              </a:rPr>
              <a:t>Strategy</a:t>
            </a:r>
            <a:r>
              <a:rPr lang="pt-PT" sz="3600" b="1" dirty="0" smtClean="0">
                <a:solidFill>
                  <a:srgbClr val="00324E"/>
                </a:solidFill>
              </a:rPr>
              <a:t> 2014-2020 </a:t>
            </a:r>
            <a:r>
              <a:rPr lang="pt-PT" sz="3600" b="1" dirty="0" err="1" smtClean="0">
                <a:solidFill>
                  <a:srgbClr val="00324E"/>
                </a:solidFill>
              </a:rPr>
              <a:t>and</a:t>
            </a:r>
            <a:r>
              <a:rPr lang="pt-PT" sz="3600" b="1" dirty="0" smtClean="0">
                <a:solidFill>
                  <a:srgbClr val="00324E"/>
                </a:solidFill>
              </a:rPr>
              <a:t> </a:t>
            </a:r>
            <a:r>
              <a:rPr lang="pt-PT" sz="3600" b="1" dirty="0" err="1" smtClean="0">
                <a:solidFill>
                  <a:srgbClr val="00324E"/>
                </a:solidFill>
              </a:rPr>
              <a:t>its</a:t>
            </a:r>
            <a:r>
              <a:rPr lang="pt-PT" sz="3600" b="1" dirty="0" smtClean="0">
                <a:solidFill>
                  <a:srgbClr val="00324E"/>
                </a:solidFill>
              </a:rPr>
              <a:t> Action Plan Mar-Portugal</a:t>
            </a:r>
            <a:endParaRPr lang="pt-PT" sz="3600" b="1" dirty="0">
              <a:solidFill>
                <a:srgbClr val="00324E"/>
              </a:solidFill>
            </a:endParaRPr>
          </a:p>
        </p:txBody>
      </p:sp>
      <p:sp>
        <p:nvSpPr>
          <p:cNvPr id="9" name="Rectangle 2"/>
          <p:cNvSpPr>
            <a:spLocks noChangeArrowheads="1"/>
          </p:cNvSpPr>
          <p:nvPr/>
        </p:nvSpPr>
        <p:spPr bwMode="auto">
          <a:xfrm>
            <a:off x="838200" y="3864373"/>
            <a:ext cx="7696200" cy="2713523"/>
          </a:xfrm>
          <a:prstGeom prst="rect">
            <a:avLst/>
          </a:prstGeom>
          <a:solidFill>
            <a:schemeClr val="bg1">
              <a:lumMod val="85000"/>
            </a:schemeClr>
          </a:solidFill>
          <a:ln w="12700">
            <a:noFill/>
          </a:ln>
          <a:effectLst/>
          <a:extLst/>
        </p:spPr>
        <p:txBody>
          <a:bodyPr vert="horz" wrap="square" lIns="91440" tIns="126960" rIns="91440" bIns="0" numCol="1" anchor="ctr" anchorCtr="0" compatLnSpc="1">
            <a:prstTxWarp prst="textNoShape">
              <a:avLst/>
            </a:prstTxWarp>
            <a:spAutoFit/>
          </a:bodyPr>
          <a:lstStyle/>
          <a:p>
            <a:pPr algn="just" eaLnBrk="0" fontAlgn="base" hangingPunct="0">
              <a:spcBef>
                <a:spcPct val="0"/>
              </a:spcBef>
              <a:spcAft>
                <a:spcPct val="0"/>
              </a:spcAft>
            </a:pPr>
            <a:r>
              <a:rPr lang="pt-PT" sz="1400" b="1" dirty="0" err="1" smtClean="0">
                <a:solidFill>
                  <a:srgbClr val="000066"/>
                </a:solidFill>
                <a:ea typeface="Times New Roman" pitchFamily="18" charset="0"/>
                <a:cs typeface="Arial" pitchFamily="34" charset="0"/>
              </a:rPr>
              <a:t>This</a:t>
            </a:r>
            <a:r>
              <a:rPr lang="pt-PT" sz="1400" b="1" dirty="0" smtClean="0">
                <a:solidFill>
                  <a:srgbClr val="000066"/>
                </a:solidFill>
                <a:ea typeface="Times New Roman" pitchFamily="18" charset="0"/>
                <a:cs typeface="Arial" pitchFamily="34" charset="0"/>
              </a:rPr>
              <a:t> </a:t>
            </a:r>
            <a:r>
              <a:rPr lang="pt-PT" sz="1400" b="1" dirty="0" err="1" smtClean="0">
                <a:solidFill>
                  <a:srgbClr val="000066"/>
                </a:solidFill>
                <a:ea typeface="Times New Roman" pitchFamily="18" charset="0"/>
                <a:cs typeface="Arial" pitchFamily="34" charset="0"/>
              </a:rPr>
              <a:t>model</a:t>
            </a:r>
            <a:r>
              <a:rPr lang="pt-PT" sz="1400" b="1" dirty="0" smtClean="0">
                <a:solidFill>
                  <a:srgbClr val="000066"/>
                </a:solidFill>
                <a:ea typeface="Times New Roman" pitchFamily="18" charset="0"/>
                <a:cs typeface="Arial" pitchFamily="34" charset="0"/>
              </a:rPr>
              <a:t> </a:t>
            </a:r>
            <a:r>
              <a:rPr lang="pt-PT" sz="1400" b="1" dirty="0" err="1" smtClean="0">
                <a:solidFill>
                  <a:srgbClr val="000066"/>
                </a:solidFill>
                <a:ea typeface="Times New Roman" pitchFamily="18" charset="0"/>
                <a:cs typeface="Arial" pitchFamily="34" charset="0"/>
              </a:rPr>
              <a:t>is</a:t>
            </a:r>
            <a:r>
              <a:rPr lang="pt-PT" sz="1400" b="1" dirty="0" smtClean="0">
                <a:solidFill>
                  <a:srgbClr val="000066"/>
                </a:solidFill>
                <a:ea typeface="Times New Roman" pitchFamily="18" charset="0"/>
                <a:cs typeface="Arial" pitchFamily="34" charset="0"/>
              </a:rPr>
              <a:t> in </a:t>
            </a:r>
            <a:r>
              <a:rPr lang="pt-PT" sz="1400" b="1" dirty="0" err="1" smtClean="0">
                <a:solidFill>
                  <a:srgbClr val="000066"/>
                </a:solidFill>
                <a:ea typeface="Times New Roman" pitchFamily="18" charset="0"/>
                <a:cs typeface="Arial" pitchFamily="34" charset="0"/>
              </a:rPr>
              <a:t>parallel</a:t>
            </a:r>
            <a:r>
              <a:rPr lang="pt-PT" sz="1400" b="1" dirty="0" smtClean="0">
                <a:solidFill>
                  <a:srgbClr val="000066"/>
                </a:solidFill>
                <a:ea typeface="Times New Roman" pitchFamily="18" charset="0"/>
                <a:cs typeface="Arial" pitchFamily="34" charset="0"/>
              </a:rPr>
              <a:t> </a:t>
            </a:r>
            <a:r>
              <a:rPr lang="pt-PT" sz="1400" b="1" dirty="0" err="1" smtClean="0">
                <a:solidFill>
                  <a:srgbClr val="000066"/>
                </a:solidFill>
                <a:ea typeface="Times New Roman" pitchFamily="18" charset="0"/>
                <a:cs typeface="Arial" pitchFamily="34" charset="0"/>
              </a:rPr>
              <a:t>with</a:t>
            </a:r>
            <a:r>
              <a:rPr lang="pt-PT" sz="1400" b="1" dirty="0" smtClean="0">
                <a:solidFill>
                  <a:srgbClr val="000066"/>
                </a:solidFill>
                <a:ea typeface="Times New Roman" pitchFamily="18" charset="0"/>
                <a:cs typeface="Arial" pitchFamily="34" charset="0"/>
              </a:rPr>
              <a:t>:</a:t>
            </a:r>
          </a:p>
          <a:p>
            <a:pPr algn="just" eaLnBrk="0" fontAlgn="base" hangingPunct="0">
              <a:spcBef>
                <a:spcPct val="0"/>
              </a:spcBef>
              <a:spcAft>
                <a:spcPct val="0"/>
              </a:spcAft>
            </a:pPr>
            <a:endParaRPr lang="pt-PT" sz="1400" b="1" dirty="0" smtClean="0">
              <a:solidFill>
                <a:srgbClr val="000066"/>
              </a:solidFill>
              <a:ea typeface="Times New Roman" pitchFamily="18" charset="0"/>
              <a:cs typeface="Arial" pitchFamily="34" charset="0"/>
            </a:endParaRPr>
          </a:p>
          <a:p>
            <a:pPr marL="285750" indent="-285750" algn="just" eaLnBrk="0" fontAlgn="base" hangingPunct="0">
              <a:spcBef>
                <a:spcPct val="0"/>
              </a:spcBef>
              <a:spcAft>
                <a:spcPct val="0"/>
              </a:spcAft>
              <a:buFont typeface="Arial" panose="020B0604020202020204" pitchFamily="34" charset="0"/>
              <a:buChar char="•"/>
            </a:pPr>
            <a:r>
              <a:rPr lang="pt-PT" sz="1400" b="1" dirty="0">
                <a:solidFill>
                  <a:srgbClr val="000066"/>
                </a:solidFill>
                <a:ea typeface="Times New Roman" pitchFamily="18" charset="0"/>
                <a:cs typeface="Arial" pitchFamily="34" charset="0"/>
              </a:rPr>
              <a:t>The </a:t>
            </a:r>
            <a:r>
              <a:rPr lang="pt-PT" sz="1400" b="1" i="1" dirty="0">
                <a:solidFill>
                  <a:srgbClr val="000066"/>
                </a:solidFill>
                <a:ea typeface="Times New Roman" pitchFamily="18" charset="0"/>
                <a:cs typeface="Arial" pitchFamily="34" charset="0"/>
              </a:rPr>
              <a:t>green </a:t>
            </a:r>
            <a:r>
              <a:rPr lang="pt-PT" sz="1400" b="1" i="1" dirty="0" err="1">
                <a:solidFill>
                  <a:srgbClr val="000066"/>
                </a:solidFill>
                <a:ea typeface="Times New Roman" pitchFamily="18" charset="0"/>
                <a:cs typeface="Arial" pitchFamily="34" charset="0"/>
              </a:rPr>
              <a:t>growth</a:t>
            </a:r>
            <a:r>
              <a:rPr lang="pt-PT" sz="1400" b="1" i="1" dirty="0">
                <a:solidFill>
                  <a:srgbClr val="000066"/>
                </a:solidFill>
                <a:ea typeface="Times New Roman" pitchFamily="18" charset="0"/>
                <a:cs typeface="Arial" pitchFamily="34" charset="0"/>
              </a:rPr>
              <a:t> </a:t>
            </a:r>
            <a:r>
              <a:rPr lang="pt-PT" sz="1400" b="1" dirty="0" err="1">
                <a:solidFill>
                  <a:srgbClr val="000066"/>
                </a:solidFill>
                <a:ea typeface="Times New Roman" pitchFamily="18" charset="0"/>
                <a:cs typeface="Arial" pitchFamily="34" charset="0"/>
              </a:rPr>
              <a:t>discussed</a:t>
            </a:r>
            <a:r>
              <a:rPr lang="pt-PT" sz="1400" b="1" dirty="0">
                <a:solidFill>
                  <a:srgbClr val="000066"/>
                </a:solidFill>
                <a:ea typeface="Times New Roman" pitchFamily="18" charset="0"/>
                <a:cs typeface="Arial" pitchFamily="34" charset="0"/>
              </a:rPr>
              <a:t> in Rio + 20 (</a:t>
            </a:r>
            <a:r>
              <a:rPr lang="pt-PT" sz="1400" b="1" dirty="0" err="1">
                <a:solidFill>
                  <a:srgbClr val="000066"/>
                </a:solidFill>
                <a:ea typeface="Times New Roman" pitchFamily="18" charset="0"/>
                <a:cs typeface="Arial" pitchFamily="34" charset="0"/>
              </a:rPr>
              <a:t>August</a:t>
            </a:r>
            <a:r>
              <a:rPr lang="pt-PT" sz="1400" b="1" dirty="0">
                <a:solidFill>
                  <a:srgbClr val="000066"/>
                </a:solidFill>
                <a:ea typeface="Times New Roman" pitchFamily="18" charset="0"/>
                <a:cs typeface="Arial" pitchFamily="34" charset="0"/>
              </a:rPr>
              <a:t> 2012) </a:t>
            </a:r>
            <a:r>
              <a:rPr lang="pt-PT" sz="1400" b="1" dirty="0" err="1">
                <a:solidFill>
                  <a:srgbClr val="000066"/>
                </a:solidFill>
                <a:ea typeface="Times New Roman" pitchFamily="18" charset="0"/>
                <a:cs typeface="Arial" pitchFamily="34" charset="0"/>
              </a:rPr>
              <a:t>and</a:t>
            </a:r>
            <a:r>
              <a:rPr lang="pt-PT" sz="1400" b="1" dirty="0">
                <a:solidFill>
                  <a:srgbClr val="000066"/>
                </a:solidFill>
                <a:ea typeface="Times New Roman" pitchFamily="18" charset="0"/>
                <a:cs typeface="Arial" pitchFamily="34" charset="0"/>
              </a:rPr>
              <a:t> </a:t>
            </a:r>
            <a:r>
              <a:rPr lang="pt-PT" sz="1400" b="1" dirty="0" err="1">
                <a:solidFill>
                  <a:srgbClr val="000066"/>
                </a:solidFill>
                <a:ea typeface="Times New Roman" pitchFamily="18" charset="0"/>
                <a:cs typeface="Arial" pitchFamily="34" charset="0"/>
              </a:rPr>
              <a:t>expressed</a:t>
            </a:r>
            <a:r>
              <a:rPr lang="pt-PT" sz="1400" b="1" dirty="0">
                <a:solidFill>
                  <a:srgbClr val="000066"/>
                </a:solidFill>
                <a:ea typeface="Times New Roman" pitchFamily="18" charset="0"/>
                <a:cs typeface="Arial" pitchFamily="34" charset="0"/>
              </a:rPr>
              <a:t> in the </a:t>
            </a:r>
            <a:r>
              <a:rPr lang="pt-PT" sz="1400" b="1" dirty="0" err="1">
                <a:solidFill>
                  <a:srgbClr val="000066"/>
                </a:solidFill>
                <a:ea typeface="Times New Roman" pitchFamily="18" charset="0"/>
                <a:cs typeface="Arial" pitchFamily="34" charset="0"/>
              </a:rPr>
              <a:t>respective</a:t>
            </a:r>
            <a:r>
              <a:rPr lang="pt-PT" sz="1400" b="1" dirty="0">
                <a:solidFill>
                  <a:srgbClr val="000066"/>
                </a:solidFill>
                <a:ea typeface="Times New Roman" pitchFamily="18" charset="0"/>
                <a:cs typeface="Arial" pitchFamily="34" charset="0"/>
              </a:rPr>
              <a:t> </a:t>
            </a:r>
            <a:r>
              <a:rPr lang="pt-PT" sz="1400" b="1" dirty="0" err="1">
                <a:solidFill>
                  <a:srgbClr val="000066"/>
                </a:solidFill>
                <a:ea typeface="Times New Roman" pitchFamily="18" charset="0"/>
                <a:cs typeface="Arial" pitchFamily="34" charset="0"/>
              </a:rPr>
              <a:t>Declaration</a:t>
            </a:r>
            <a:r>
              <a:rPr lang="pt-PT" sz="1400" b="1" dirty="0">
                <a:solidFill>
                  <a:srgbClr val="000066"/>
                </a:solidFill>
                <a:ea typeface="Times New Roman" pitchFamily="18" charset="0"/>
                <a:cs typeface="Arial" pitchFamily="34" charset="0"/>
              </a:rPr>
              <a:t> </a:t>
            </a:r>
            <a:r>
              <a:rPr lang="pt-PT" sz="1400" b="1" i="1" dirty="0">
                <a:solidFill>
                  <a:srgbClr val="000066"/>
                </a:solidFill>
                <a:ea typeface="Times New Roman" pitchFamily="18" charset="0"/>
                <a:cs typeface="Arial" pitchFamily="34" charset="0"/>
              </a:rPr>
              <a:t>The Future </a:t>
            </a:r>
            <a:r>
              <a:rPr lang="pt-PT" sz="1400" b="1" i="1" dirty="0" err="1">
                <a:solidFill>
                  <a:srgbClr val="000066"/>
                </a:solidFill>
                <a:ea typeface="Times New Roman" pitchFamily="18" charset="0"/>
                <a:cs typeface="Arial" pitchFamily="34" charset="0"/>
              </a:rPr>
              <a:t>We</a:t>
            </a:r>
            <a:r>
              <a:rPr lang="pt-PT" sz="1400" b="1" i="1" dirty="0">
                <a:solidFill>
                  <a:srgbClr val="000066"/>
                </a:solidFill>
                <a:ea typeface="Times New Roman" pitchFamily="18" charset="0"/>
                <a:cs typeface="Arial" pitchFamily="34" charset="0"/>
              </a:rPr>
              <a:t> </a:t>
            </a:r>
            <a:r>
              <a:rPr lang="pt-PT" sz="1400" b="1" i="1" dirty="0" err="1">
                <a:solidFill>
                  <a:srgbClr val="000066"/>
                </a:solidFill>
                <a:ea typeface="Times New Roman" pitchFamily="18" charset="0"/>
                <a:cs typeface="Arial" pitchFamily="34" charset="0"/>
              </a:rPr>
              <a:t>Want</a:t>
            </a:r>
            <a:r>
              <a:rPr lang="pt-PT" sz="1400" b="1" i="1" dirty="0">
                <a:solidFill>
                  <a:srgbClr val="000066"/>
                </a:solidFill>
                <a:ea typeface="Times New Roman" pitchFamily="18" charset="0"/>
                <a:cs typeface="Arial" pitchFamily="34" charset="0"/>
              </a:rPr>
              <a:t>. </a:t>
            </a:r>
            <a:r>
              <a:rPr lang="pt-PT" sz="1400" b="1" dirty="0" err="1">
                <a:solidFill>
                  <a:srgbClr val="000066"/>
                </a:solidFill>
                <a:ea typeface="Times New Roman" pitchFamily="18" charset="0"/>
                <a:cs typeface="Arial" pitchFamily="34" charset="0"/>
              </a:rPr>
              <a:t>Aligned</a:t>
            </a:r>
            <a:r>
              <a:rPr lang="pt-PT" sz="1400" b="1" dirty="0">
                <a:solidFill>
                  <a:srgbClr val="000066"/>
                </a:solidFill>
                <a:ea typeface="Times New Roman" pitchFamily="18" charset="0"/>
                <a:cs typeface="Arial" pitchFamily="34" charset="0"/>
              </a:rPr>
              <a:t> </a:t>
            </a:r>
            <a:r>
              <a:rPr lang="pt-PT" sz="1400" b="1" dirty="0" err="1">
                <a:solidFill>
                  <a:srgbClr val="000066"/>
                </a:solidFill>
                <a:ea typeface="Times New Roman" pitchFamily="18" charset="0"/>
                <a:cs typeface="Arial" pitchFamily="34" charset="0"/>
              </a:rPr>
              <a:t>with</a:t>
            </a:r>
            <a:r>
              <a:rPr lang="pt-PT" sz="1400" b="1" dirty="0">
                <a:solidFill>
                  <a:srgbClr val="000066"/>
                </a:solidFill>
                <a:ea typeface="Times New Roman" pitchFamily="18" charset="0"/>
                <a:cs typeface="Arial" pitchFamily="34" charset="0"/>
              </a:rPr>
              <a:t> the </a:t>
            </a:r>
            <a:r>
              <a:rPr lang="pt-PT" sz="1400" b="1" dirty="0" err="1">
                <a:solidFill>
                  <a:srgbClr val="000066"/>
                </a:solidFill>
                <a:ea typeface="Times New Roman" pitchFamily="18" charset="0"/>
                <a:cs typeface="Arial" pitchFamily="34" charset="0"/>
              </a:rPr>
              <a:t>Sustainable</a:t>
            </a:r>
            <a:r>
              <a:rPr lang="pt-PT" sz="1400" b="1" dirty="0">
                <a:solidFill>
                  <a:srgbClr val="000066"/>
                </a:solidFill>
                <a:ea typeface="Times New Roman" pitchFamily="18" charset="0"/>
                <a:cs typeface="Arial" pitchFamily="34" charset="0"/>
              </a:rPr>
              <a:t> </a:t>
            </a:r>
            <a:r>
              <a:rPr lang="pt-PT" sz="1400" b="1" dirty="0" err="1">
                <a:solidFill>
                  <a:srgbClr val="000066"/>
                </a:solidFill>
                <a:ea typeface="Times New Roman" pitchFamily="18" charset="0"/>
                <a:cs typeface="Arial" pitchFamily="34" charset="0"/>
              </a:rPr>
              <a:t>Development</a:t>
            </a:r>
            <a:r>
              <a:rPr lang="pt-PT" sz="1400" b="1" dirty="0">
                <a:solidFill>
                  <a:srgbClr val="000066"/>
                </a:solidFill>
                <a:ea typeface="Times New Roman" pitchFamily="18" charset="0"/>
                <a:cs typeface="Arial" pitchFamily="34" charset="0"/>
              </a:rPr>
              <a:t> </a:t>
            </a:r>
            <a:r>
              <a:rPr lang="pt-PT" sz="1400" b="1" dirty="0" err="1">
                <a:solidFill>
                  <a:srgbClr val="000066"/>
                </a:solidFill>
                <a:ea typeface="Times New Roman" pitchFamily="18" charset="0"/>
                <a:cs typeface="Arial" pitchFamily="34" charset="0"/>
              </a:rPr>
              <a:t>Goals</a:t>
            </a:r>
            <a:r>
              <a:rPr lang="pt-PT" sz="1400" b="1" dirty="0">
                <a:solidFill>
                  <a:srgbClr val="000066"/>
                </a:solidFill>
                <a:ea typeface="Times New Roman" pitchFamily="18" charset="0"/>
                <a:cs typeface="Arial" pitchFamily="34" charset="0"/>
              </a:rPr>
              <a:t> </a:t>
            </a:r>
            <a:r>
              <a:rPr lang="pt-PT" sz="1400" b="1" dirty="0" smtClean="0">
                <a:solidFill>
                  <a:srgbClr val="000066"/>
                </a:solidFill>
                <a:ea typeface="Times New Roman" pitchFamily="18" charset="0"/>
                <a:cs typeface="Arial" pitchFamily="34" charset="0"/>
              </a:rPr>
              <a:t>of </a:t>
            </a:r>
            <a:r>
              <a:rPr lang="pt-PT" sz="1400" b="1" dirty="0">
                <a:solidFill>
                  <a:srgbClr val="000066"/>
                </a:solidFill>
                <a:ea typeface="Times New Roman" pitchFamily="18" charset="0"/>
                <a:cs typeface="Arial" pitchFamily="34" charset="0"/>
              </a:rPr>
              <a:t>the UN Pós-2015 </a:t>
            </a:r>
            <a:r>
              <a:rPr lang="pt-PT" sz="1400" b="1" dirty="0" err="1" smtClean="0">
                <a:solidFill>
                  <a:srgbClr val="000066"/>
                </a:solidFill>
                <a:ea typeface="Times New Roman" pitchFamily="18" charset="0"/>
                <a:cs typeface="Arial" pitchFamily="34" charset="0"/>
              </a:rPr>
              <a:t>Development</a:t>
            </a:r>
            <a:r>
              <a:rPr lang="pt-PT" sz="1400" b="1" dirty="0" smtClean="0">
                <a:solidFill>
                  <a:srgbClr val="000066"/>
                </a:solidFill>
                <a:ea typeface="Times New Roman" pitchFamily="18" charset="0"/>
                <a:cs typeface="Arial" pitchFamily="34" charset="0"/>
              </a:rPr>
              <a:t> Agenda</a:t>
            </a:r>
            <a:endParaRPr lang="pt-PT" sz="1400" b="1" dirty="0">
              <a:solidFill>
                <a:srgbClr val="000066"/>
              </a:solidFill>
              <a:ea typeface="Times New Roman" pitchFamily="18" charset="0"/>
              <a:cs typeface="Arial" pitchFamily="34" charset="0"/>
            </a:endParaRPr>
          </a:p>
          <a:p>
            <a:pPr marL="285750" indent="-285750" algn="just" eaLnBrk="0" fontAlgn="base" hangingPunct="0">
              <a:spcBef>
                <a:spcPct val="0"/>
              </a:spcBef>
              <a:spcAft>
                <a:spcPct val="0"/>
              </a:spcAft>
              <a:buFont typeface="Arial" panose="020B0604020202020204" pitchFamily="34" charset="0"/>
              <a:buChar char="•"/>
            </a:pPr>
            <a:endParaRPr lang="pt-PT" sz="1400" b="1" dirty="0" smtClean="0">
              <a:solidFill>
                <a:srgbClr val="000066"/>
              </a:solidFill>
              <a:ea typeface="Times New Roman" pitchFamily="18" charset="0"/>
              <a:cs typeface="Arial" pitchFamily="34" charset="0"/>
            </a:endParaRPr>
          </a:p>
          <a:p>
            <a:pPr marL="285750" indent="-285750" algn="just" eaLnBrk="0" fontAlgn="base" hangingPunct="0">
              <a:spcBef>
                <a:spcPct val="0"/>
              </a:spcBef>
              <a:spcAft>
                <a:spcPct val="0"/>
              </a:spcAft>
              <a:buFont typeface="Arial" panose="020B0604020202020204" pitchFamily="34" charset="0"/>
              <a:buChar char="•"/>
            </a:pPr>
            <a:r>
              <a:rPr lang="pt-PT" sz="1400" b="1" dirty="0" smtClean="0">
                <a:solidFill>
                  <a:srgbClr val="000066"/>
                </a:solidFill>
                <a:ea typeface="Times New Roman" pitchFamily="18" charset="0"/>
                <a:cs typeface="Arial" pitchFamily="34" charset="0"/>
              </a:rPr>
              <a:t>The </a:t>
            </a:r>
            <a:r>
              <a:rPr lang="pt-PT" sz="1400" b="1" dirty="0" err="1">
                <a:solidFill>
                  <a:srgbClr val="000066"/>
                </a:solidFill>
                <a:ea typeface="Times New Roman" pitchFamily="18" charset="0"/>
                <a:cs typeface="Arial" pitchFamily="34" charset="0"/>
              </a:rPr>
              <a:t>B</a:t>
            </a:r>
            <a:r>
              <a:rPr lang="pt-PT" sz="1400" b="1" dirty="0" err="1" smtClean="0">
                <a:solidFill>
                  <a:srgbClr val="000066"/>
                </a:solidFill>
                <a:ea typeface="Times New Roman" pitchFamily="18" charset="0"/>
                <a:cs typeface="Arial" pitchFamily="34" charset="0"/>
              </a:rPr>
              <a:t>lue</a:t>
            </a:r>
            <a:r>
              <a:rPr lang="pt-PT" sz="1400" b="1" dirty="0" smtClean="0">
                <a:solidFill>
                  <a:srgbClr val="000066"/>
                </a:solidFill>
                <a:ea typeface="Times New Roman" pitchFamily="18" charset="0"/>
                <a:cs typeface="Arial" pitchFamily="34" charset="0"/>
              </a:rPr>
              <a:t> </a:t>
            </a:r>
            <a:r>
              <a:rPr lang="pt-PT" sz="1400" b="1" dirty="0" err="1" smtClean="0">
                <a:solidFill>
                  <a:srgbClr val="000066"/>
                </a:solidFill>
                <a:ea typeface="Times New Roman" pitchFamily="18" charset="0"/>
                <a:cs typeface="Arial" pitchFamily="34" charset="0"/>
              </a:rPr>
              <a:t>Growth</a:t>
            </a:r>
            <a:r>
              <a:rPr lang="pt-PT" sz="1400" b="1" dirty="0" smtClean="0">
                <a:solidFill>
                  <a:srgbClr val="000066"/>
                </a:solidFill>
                <a:ea typeface="Times New Roman" pitchFamily="18" charset="0"/>
                <a:cs typeface="Arial" pitchFamily="34" charset="0"/>
              </a:rPr>
              <a:t> </a:t>
            </a:r>
            <a:r>
              <a:rPr lang="pt-PT" sz="1400" b="1" dirty="0" err="1" smtClean="0">
                <a:solidFill>
                  <a:srgbClr val="000066"/>
                </a:solidFill>
                <a:ea typeface="Times New Roman" pitchFamily="18" charset="0"/>
                <a:cs typeface="Arial" pitchFamily="34" charset="0"/>
              </a:rPr>
              <a:t>model</a:t>
            </a:r>
            <a:r>
              <a:rPr lang="pt-PT" sz="1400" b="1" dirty="0" smtClean="0">
                <a:solidFill>
                  <a:srgbClr val="000066"/>
                </a:solidFill>
                <a:ea typeface="Times New Roman" pitchFamily="18" charset="0"/>
                <a:cs typeface="Arial" pitchFamily="34" charset="0"/>
              </a:rPr>
              <a:t> in the </a:t>
            </a:r>
            <a:r>
              <a:rPr lang="pt-PT" sz="1400" b="1" dirty="0" err="1" smtClean="0">
                <a:solidFill>
                  <a:srgbClr val="000066"/>
                </a:solidFill>
                <a:ea typeface="Times New Roman" pitchFamily="18" charset="0"/>
                <a:cs typeface="Arial" pitchFamily="34" charset="0"/>
              </a:rPr>
              <a:t>context</a:t>
            </a:r>
            <a:r>
              <a:rPr lang="pt-PT" sz="1400" b="1" dirty="0" smtClean="0">
                <a:solidFill>
                  <a:srgbClr val="000066"/>
                </a:solidFill>
                <a:ea typeface="Times New Roman" pitchFamily="18" charset="0"/>
                <a:cs typeface="Arial" pitchFamily="34" charset="0"/>
              </a:rPr>
              <a:t> of the </a:t>
            </a:r>
            <a:r>
              <a:rPr lang="pt-PT" sz="1400" b="1" dirty="0" err="1" smtClean="0">
                <a:solidFill>
                  <a:srgbClr val="000066"/>
                </a:solidFill>
                <a:ea typeface="Times New Roman" pitchFamily="18" charset="0"/>
                <a:cs typeface="Arial" pitchFamily="34" charset="0"/>
              </a:rPr>
              <a:t>Integrated</a:t>
            </a:r>
            <a:r>
              <a:rPr lang="pt-PT" sz="1400" b="1" dirty="0" smtClean="0">
                <a:solidFill>
                  <a:srgbClr val="000066"/>
                </a:solidFill>
                <a:ea typeface="Times New Roman" pitchFamily="18" charset="0"/>
                <a:cs typeface="Arial" pitchFamily="34" charset="0"/>
              </a:rPr>
              <a:t> </a:t>
            </a:r>
            <a:r>
              <a:rPr lang="pt-PT" sz="1400" b="1" dirty="0" err="1" smtClean="0">
                <a:solidFill>
                  <a:srgbClr val="000066"/>
                </a:solidFill>
                <a:ea typeface="Times New Roman" pitchFamily="18" charset="0"/>
                <a:cs typeface="Arial" pitchFamily="34" charset="0"/>
              </a:rPr>
              <a:t>Maritime</a:t>
            </a:r>
            <a:r>
              <a:rPr lang="pt-PT" sz="1400" b="1" dirty="0" smtClean="0">
                <a:solidFill>
                  <a:srgbClr val="000066"/>
                </a:solidFill>
                <a:ea typeface="Times New Roman" pitchFamily="18" charset="0"/>
                <a:cs typeface="Arial" pitchFamily="34" charset="0"/>
              </a:rPr>
              <a:t> </a:t>
            </a:r>
            <a:r>
              <a:rPr lang="pt-PT" sz="1400" b="1" dirty="0" err="1" smtClean="0">
                <a:solidFill>
                  <a:srgbClr val="000066"/>
                </a:solidFill>
                <a:ea typeface="Times New Roman" pitchFamily="18" charset="0"/>
                <a:cs typeface="Arial" pitchFamily="34" charset="0"/>
              </a:rPr>
              <a:t>Policy</a:t>
            </a:r>
            <a:r>
              <a:rPr lang="pt-PT" sz="1400" b="1" dirty="0" smtClean="0">
                <a:solidFill>
                  <a:srgbClr val="000066"/>
                </a:solidFill>
                <a:ea typeface="Times New Roman" pitchFamily="18" charset="0"/>
                <a:cs typeface="Arial" pitchFamily="34" charset="0"/>
              </a:rPr>
              <a:t> of the EU, </a:t>
            </a:r>
            <a:r>
              <a:rPr lang="pt-PT" sz="1400" b="1" dirty="0" err="1" smtClean="0">
                <a:solidFill>
                  <a:srgbClr val="000066"/>
                </a:solidFill>
                <a:ea typeface="Times New Roman" pitchFamily="18" charset="0"/>
                <a:cs typeface="Arial" pitchFamily="34" charset="0"/>
              </a:rPr>
              <a:t>maritime</a:t>
            </a:r>
            <a:r>
              <a:rPr lang="pt-PT" sz="1400" b="1" dirty="0" smtClean="0">
                <a:solidFill>
                  <a:srgbClr val="000066"/>
                </a:solidFill>
                <a:ea typeface="Times New Roman" pitchFamily="18" charset="0"/>
                <a:cs typeface="Arial" pitchFamily="34" charset="0"/>
              </a:rPr>
              <a:t> </a:t>
            </a:r>
            <a:r>
              <a:rPr lang="pt-PT" sz="1400" b="1" dirty="0" err="1" smtClean="0">
                <a:solidFill>
                  <a:srgbClr val="000066"/>
                </a:solidFill>
                <a:ea typeface="Times New Roman" pitchFamily="18" charset="0"/>
                <a:cs typeface="Arial" pitchFamily="34" charset="0"/>
              </a:rPr>
              <a:t>contribution</a:t>
            </a:r>
            <a:r>
              <a:rPr lang="pt-PT" sz="1400" b="1" dirty="0" smtClean="0">
                <a:solidFill>
                  <a:srgbClr val="000066"/>
                </a:solidFill>
                <a:ea typeface="Times New Roman" pitchFamily="18" charset="0"/>
                <a:cs typeface="Arial" pitchFamily="34" charset="0"/>
              </a:rPr>
              <a:t> to </a:t>
            </a:r>
            <a:r>
              <a:rPr lang="pt-PT" sz="1400" b="1" dirty="0" err="1" smtClean="0">
                <a:solidFill>
                  <a:srgbClr val="000066"/>
                </a:solidFill>
                <a:ea typeface="Times New Roman" pitchFamily="18" charset="0"/>
                <a:cs typeface="Arial" pitchFamily="34" charset="0"/>
              </a:rPr>
              <a:t>European</a:t>
            </a:r>
            <a:r>
              <a:rPr lang="pt-PT" sz="1400" b="1" dirty="0" smtClean="0">
                <a:solidFill>
                  <a:srgbClr val="000066"/>
                </a:solidFill>
                <a:ea typeface="Times New Roman" pitchFamily="18" charset="0"/>
                <a:cs typeface="Arial" pitchFamily="34" charset="0"/>
              </a:rPr>
              <a:t> </a:t>
            </a:r>
            <a:r>
              <a:rPr lang="pt-PT" sz="1400" b="1" dirty="0" err="1" smtClean="0">
                <a:solidFill>
                  <a:srgbClr val="000066"/>
                </a:solidFill>
                <a:ea typeface="Times New Roman" pitchFamily="18" charset="0"/>
                <a:cs typeface="Arial" pitchFamily="34" charset="0"/>
              </a:rPr>
              <a:t>Strategy</a:t>
            </a:r>
            <a:r>
              <a:rPr lang="pt-PT" sz="1400" b="1" dirty="0" smtClean="0">
                <a:solidFill>
                  <a:srgbClr val="000066"/>
                </a:solidFill>
                <a:ea typeface="Times New Roman" pitchFamily="18" charset="0"/>
                <a:cs typeface="Arial" pitchFamily="34" charset="0"/>
              </a:rPr>
              <a:t> 2020, </a:t>
            </a:r>
            <a:r>
              <a:rPr lang="pt-PT" sz="1400" b="1" dirty="0" err="1" smtClean="0">
                <a:solidFill>
                  <a:srgbClr val="000066"/>
                </a:solidFill>
                <a:ea typeface="Times New Roman" pitchFamily="18" charset="0"/>
                <a:cs typeface="Arial" pitchFamily="34" charset="0"/>
              </a:rPr>
              <a:t>and</a:t>
            </a:r>
            <a:r>
              <a:rPr lang="pt-PT" sz="1400" b="1" dirty="0" smtClean="0">
                <a:solidFill>
                  <a:srgbClr val="000066"/>
                </a:solidFill>
                <a:ea typeface="Times New Roman" pitchFamily="18" charset="0"/>
                <a:cs typeface="Arial" pitchFamily="34" charset="0"/>
              </a:rPr>
              <a:t> the EU </a:t>
            </a:r>
            <a:r>
              <a:rPr lang="pt-PT" sz="1400" b="1" dirty="0" err="1" smtClean="0">
                <a:solidFill>
                  <a:srgbClr val="000066"/>
                </a:solidFill>
                <a:ea typeface="Times New Roman" pitchFamily="18" charset="0"/>
                <a:cs typeface="Arial" pitchFamily="34" charset="0"/>
              </a:rPr>
              <a:t>Martime</a:t>
            </a:r>
            <a:r>
              <a:rPr lang="pt-PT" sz="1400" b="1" dirty="0" smtClean="0">
                <a:solidFill>
                  <a:srgbClr val="000066"/>
                </a:solidFill>
                <a:ea typeface="Times New Roman" pitchFamily="18" charset="0"/>
                <a:cs typeface="Arial" pitchFamily="34" charset="0"/>
              </a:rPr>
              <a:t> Atlantic </a:t>
            </a:r>
            <a:r>
              <a:rPr lang="pt-PT" sz="1400" b="1" dirty="0" err="1" smtClean="0">
                <a:solidFill>
                  <a:srgbClr val="000066"/>
                </a:solidFill>
                <a:ea typeface="Times New Roman" pitchFamily="18" charset="0"/>
                <a:cs typeface="Arial" pitchFamily="34" charset="0"/>
              </a:rPr>
              <a:t>Strategy</a:t>
            </a:r>
            <a:r>
              <a:rPr lang="pt-PT" sz="1400" b="1" dirty="0" smtClean="0">
                <a:solidFill>
                  <a:srgbClr val="000066"/>
                </a:solidFill>
                <a:ea typeface="Times New Roman" pitchFamily="18" charset="0"/>
                <a:cs typeface="Arial" pitchFamily="34" charset="0"/>
              </a:rPr>
              <a:t>/</a:t>
            </a:r>
            <a:r>
              <a:rPr lang="pt-PT" sz="1400" b="1" dirty="0" err="1" smtClean="0">
                <a:solidFill>
                  <a:srgbClr val="000066"/>
                </a:solidFill>
                <a:ea typeface="Times New Roman" pitchFamily="18" charset="0"/>
                <a:cs typeface="Arial" pitchFamily="34" charset="0"/>
              </a:rPr>
              <a:t>Atlântic</a:t>
            </a:r>
            <a:r>
              <a:rPr lang="pt-PT" sz="1400" b="1" dirty="0" smtClean="0">
                <a:solidFill>
                  <a:srgbClr val="000066"/>
                </a:solidFill>
                <a:ea typeface="Times New Roman" pitchFamily="18" charset="0"/>
                <a:cs typeface="Arial" pitchFamily="34" charset="0"/>
              </a:rPr>
              <a:t> Action Plan </a:t>
            </a:r>
          </a:p>
          <a:p>
            <a:pPr marL="285750" indent="-285750" algn="just" eaLnBrk="0" fontAlgn="base" hangingPunct="0">
              <a:spcBef>
                <a:spcPct val="0"/>
              </a:spcBef>
              <a:spcAft>
                <a:spcPct val="0"/>
              </a:spcAft>
              <a:buFont typeface="Arial" panose="020B0604020202020204" pitchFamily="34" charset="0"/>
              <a:buChar char="•"/>
            </a:pPr>
            <a:endParaRPr lang="pt-PT" sz="1400" b="1" dirty="0">
              <a:solidFill>
                <a:srgbClr val="000066"/>
              </a:solidFill>
              <a:ea typeface="Times New Roman" pitchFamily="18" charset="0"/>
              <a:cs typeface="Arial" pitchFamily="34" charset="0"/>
            </a:endParaRPr>
          </a:p>
          <a:p>
            <a:pPr algn="just" eaLnBrk="0" fontAlgn="base" hangingPunct="0">
              <a:spcBef>
                <a:spcPct val="0"/>
              </a:spcBef>
              <a:spcAft>
                <a:spcPct val="0"/>
              </a:spcAft>
            </a:pPr>
            <a:r>
              <a:rPr lang="pt-PT" sz="1400" b="1" dirty="0" err="1" smtClean="0">
                <a:solidFill>
                  <a:srgbClr val="000066"/>
                </a:solidFill>
                <a:ea typeface="Times New Roman" pitchFamily="18" charset="0"/>
                <a:cs typeface="Arial" pitchFamily="34" charset="0"/>
              </a:rPr>
              <a:t>And</a:t>
            </a:r>
            <a:r>
              <a:rPr lang="pt-PT" sz="1400" b="1" dirty="0" smtClean="0">
                <a:solidFill>
                  <a:srgbClr val="000066"/>
                </a:solidFill>
                <a:ea typeface="Times New Roman" pitchFamily="18" charset="0"/>
                <a:cs typeface="Arial" pitchFamily="34" charset="0"/>
              </a:rPr>
              <a:t> </a:t>
            </a:r>
            <a:r>
              <a:rPr lang="pt-PT" sz="1400" b="1" dirty="0" err="1" smtClean="0">
                <a:solidFill>
                  <a:srgbClr val="000066"/>
                </a:solidFill>
                <a:ea typeface="Times New Roman" pitchFamily="18" charset="0"/>
                <a:cs typeface="Arial" pitchFamily="34" charset="0"/>
              </a:rPr>
              <a:t>is</a:t>
            </a:r>
            <a:r>
              <a:rPr lang="pt-PT" sz="1400" b="1" dirty="0" smtClean="0">
                <a:solidFill>
                  <a:srgbClr val="000066"/>
                </a:solidFill>
                <a:ea typeface="Times New Roman" pitchFamily="18" charset="0"/>
                <a:cs typeface="Arial" pitchFamily="34" charset="0"/>
              </a:rPr>
              <a:t> </a:t>
            </a:r>
            <a:r>
              <a:rPr lang="pt-PT" sz="1400" b="1" dirty="0" err="1" smtClean="0">
                <a:solidFill>
                  <a:srgbClr val="000066"/>
                </a:solidFill>
                <a:ea typeface="Times New Roman" pitchFamily="18" charset="0"/>
                <a:cs typeface="Arial" pitchFamily="34" charset="0"/>
              </a:rPr>
              <a:t>beeing</a:t>
            </a:r>
            <a:r>
              <a:rPr lang="pt-PT" sz="1400" b="1" dirty="0" smtClean="0">
                <a:solidFill>
                  <a:srgbClr val="000066"/>
                </a:solidFill>
                <a:ea typeface="Times New Roman" pitchFamily="18" charset="0"/>
                <a:cs typeface="Arial" pitchFamily="34" charset="0"/>
              </a:rPr>
              <a:t> </a:t>
            </a:r>
            <a:r>
              <a:rPr lang="pt-PT" sz="1400" b="1" dirty="0" err="1" smtClean="0">
                <a:solidFill>
                  <a:srgbClr val="000066"/>
                </a:solidFill>
                <a:ea typeface="Times New Roman" pitchFamily="18" charset="0"/>
                <a:cs typeface="Arial" pitchFamily="34" charset="0"/>
              </a:rPr>
              <a:t>articulated</a:t>
            </a:r>
            <a:r>
              <a:rPr lang="pt-PT" sz="1400" b="1" dirty="0" smtClean="0">
                <a:solidFill>
                  <a:srgbClr val="000066"/>
                </a:solidFill>
                <a:ea typeface="Times New Roman" pitchFamily="18" charset="0"/>
                <a:cs typeface="Arial" pitchFamily="34" charset="0"/>
              </a:rPr>
              <a:t> </a:t>
            </a:r>
            <a:r>
              <a:rPr lang="pt-PT" sz="1400" b="1" dirty="0" err="1" smtClean="0">
                <a:solidFill>
                  <a:srgbClr val="000066"/>
                </a:solidFill>
                <a:ea typeface="Times New Roman" pitchFamily="18" charset="0"/>
                <a:cs typeface="Arial" pitchFamily="34" charset="0"/>
              </a:rPr>
              <a:t>with</a:t>
            </a:r>
            <a:r>
              <a:rPr lang="pt-PT" sz="1400" b="1" dirty="0" smtClean="0">
                <a:solidFill>
                  <a:srgbClr val="000066"/>
                </a:solidFill>
                <a:ea typeface="Times New Roman" pitchFamily="18" charset="0"/>
                <a:cs typeface="Arial" pitchFamily="34" charset="0"/>
              </a:rPr>
              <a:t> </a:t>
            </a:r>
            <a:r>
              <a:rPr lang="pt-PT" sz="1400" b="1" dirty="0" err="1" smtClean="0">
                <a:solidFill>
                  <a:srgbClr val="000066"/>
                </a:solidFill>
                <a:ea typeface="Times New Roman" pitchFamily="18" charset="0"/>
                <a:cs typeface="Arial" pitchFamily="34" charset="0"/>
              </a:rPr>
              <a:t>several</a:t>
            </a:r>
            <a:r>
              <a:rPr lang="pt-PT" sz="1400" b="1" dirty="0" smtClean="0">
                <a:solidFill>
                  <a:srgbClr val="000066"/>
                </a:solidFill>
                <a:ea typeface="Times New Roman" pitchFamily="18" charset="0"/>
                <a:cs typeface="Arial" pitchFamily="34" charset="0"/>
              </a:rPr>
              <a:t> </a:t>
            </a:r>
            <a:r>
              <a:rPr lang="pt-PT" sz="1400" b="1" dirty="0" err="1" smtClean="0">
                <a:solidFill>
                  <a:srgbClr val="000066"/>
                </a:solidFill>
                <a:ea typeface="Times New Roman" pitchFamily="18" charset="0"/>
                <a:cs typeface="Arial" pitchFamily="34" charset="0"/>
              </a:rPr>
              <a:t>finantial</a:t>
            </a:r>
            <a:r>
              <a:rPr lang="pt-PT" sz="1400" b="1" dirty="0" smtClean="0">
                <a:solidFill>
                  <a:srgbClr val="000066"/>
                </a:solidFill>
                <a:ea typeface="Times New Roman" pitchFamily="18" charset="0"/>
                <a:cs typeface="Arial" pitchFamily="34" charset="0"/>
              </a:rPr>
              <a:t> </a:t>
            </a:r>
            <a:r>
              <a:rPr lang="pt-PT" sz="1400" b="1" dirty="0" err="1" smtClean="0">
                <a:solidFill>
                  <a:srgbClr val="000066"/>
                </a:solidFill>
                <a:ea typeface="Times New Roman" pitchFamily="18" charset="0"/>
                <a:cs typeface="Arial" pitchFamily="34" charset="0"/>
              </a:rPr>
              <a:t>instruments</a:t>
            </a:r>
            <a:r>
              <a:rPr lang="pt-PT" sz="1400" b="1" dirty="0" smtClean="0">
                <a:solidFill>
                  <a:srgbClr val="000066"/>
                </a:solidFill>
                <a:ea typeface="Times New Roman" pitchFamily="18" charset="0"/>
                <a:cs typeface="Arial" pitchFamily="34" charset="0"/>
              </a:rPr>
              <a:t> </a:t>
            </a:r>
            <a:r>
              <a:rPr lang="pt-PT" sz="1400" b="1" dirty="0" err="1" smtClean="0">
                <a:solidFill>
                  <a:srgbClr val="000066"/>
                </a:solidFill>
                <a:ea typeface="Times New Roman" pitchFamily="18" charset="0"/>
                <a:cs typeface="Arial" pitchFamily="34" charset="0"/>
              </a:rPr>
              <a:t>available</a:t>
            </a:r>
            <a:r>
              <a:rPr lang="pt-PT" sz="1400" b="1" dirty="0" smtClean="0">
                <a:solidFill>
                  <a:srgbClr val="000066"/>
                </a:solidFill>
                <a:ea typeface="Times New Roman" pitchFamily="18" charset="0"/>
                <a:cs typeface="Arial" pitchFamily="34" charset="0"/>
              </a:rPr>
              <a:t> (ESIF, </a:t>
            </a:r>
            <a:r>
              <a:rPr lang="pt-PT" sz="1400" b="1" dirty="0" err="1" smtClean="0">
                <a:solidFill>
                  <a:srgbClr val="000066"/>
                </a:solidFill>
                <a:ea typeface="Times New Roman" pitchFamily="18" charset="0"/>
                <a:cs typeface="Arial" pitchFamily="34" charset="0"/>
              </a:rPr>
              <a:t>Horizon</a:t>
            </a:r>
            <a:r>
              <a:rPr lang="pt-PT" sz="1400" b="1" dirty="0" smtClean="0">
                <a:solidFill>
                  <a:srgbClr val="000066"/>
                </a:solidFill>
                <a:ea typeface="Times New Roman" pitchFamily="18" charset="0"/>
                <a:cs typeface="Arial" pitchFamily="34" charset="0"/>
              </a:rPr>
              <a:t> 200, LIFE, COSME, EEA </a:t>
            </a:r>
            <a:r>
              <a:rPr lang="pt-PT" sz="1400" b="1" dirty="0" err="1" smtClean="0">
                <a:solidFill>
                  <a:srgbClr val="000066"/>
                </a:solidFill>
                <a:ea typeface="Times New Roman" pitchFamily="18" charset="0"/>
                <a:cs typeface="Arial" pitchFamily="34" charset="0"/>
              </a:rPr>
              <a:t>Grants</a:t>
            </a:r>
            <a:r>
              <a:rPr lang="pt-PT" sz="1400" b="1" dirty="0" smtClean="0">
                <a:solidFill>
                  <a:srgbClr val="000066"/>
                </a:solidFill>
                <a:ea typeface="Times New Roman" pitchFamily="18" charset="0"/>
                <a:cs typeface="Arial" pitchFamily="34" charset="0"/>
              </a:rPr>
              <a:t>, EIB </a:t>
            </a:r>
            <a:r>
              <a:rPr lang="pt-PT" sz="1400" b="1" dirty="0" err="1" smtClean="0">
                <a:solidFill>
                  <a:srgbClr val="000066"/>
                </a:solidFill>
                <a:ea typeface="Times New Roman" pitchFamily="18" charset="0"/>
                <a:cs typeface="Arial" pitchFamily="34" charset="0"/>
              </a:rPr>
              <a:t>funds</a:t>
            </a:r>
            <a:r>
              <a:rPr lang="pt-PT" sz="1400" b="1" dirty="0" smtClean="0">
                <a:solidFill>
                  <a:srgbClr val="000066"/>
                </a:solidFill>
                <a:ea typeface="Times New Roman" pitchFamily="18" charset="0"/>
                <a:cs typeface="Arial" pitchFamily="34" charset="0"/>
              </a:rPr>
              <a:t>, …)</a:t>
            </a:r>
          </a:p>
        </p:txBody>
      </p:sp>
      <p:sp>
        <p:nvSpPr>
          <p:cNvPr id="12" name="CaixaDeTexto 11"/>
          <p:cNvSpPr txBox="1"/>
          <p:nvPr/>
        </p:nvSpPr>
        <p:spPr>
          <a:xfrm>
            <a:off x="6743" y="-11504"/>
            <a:ext cx="2944011" cy="307777"/>
          </a:xfrm>
          <a:prstGeom prst="rect">
            <a:avLst/>
          </a:prstGeom>
          <a:noFill/>
        </p:spPr>
        <p:txBody>
          <a:bodyPr wrap="none" rtlCol="0">
            <a:spAutoFit/>
          </a:bodyPr>
          <a:lstStyle/>
          <a:p>
            <a:r>
              <a:rPr lang="pt-PT" sz="1400" b="1" dirty="0" smtClean="0">
                <a:solidFill>
                  <a:schemeClr val="bg1"/>
                </a:solidFill>
              </a:rPr>
              <a:t>NOS 2013-2020: </a:t>
            </a:r>
            <a:r>
              <a:rPr lang="pt-PT" sz="1400" b="1" dirty="0" err="1" smtClean="0">
                <a:solidFill>
                  <a:schemeClr val="bg1"/>
                </a:solidFill>
              </a:rPr>
              <a:t>Development</a:t>
            </a:r>
            <a:r>
              <a:rPr lang="pt-PT" sz="1400" b="1" dirty="0" smtClean="0">
                <a:solidFill>
                  <a:schemeClr val="bg1"/>
                </a:solidFill>
              </a:rPr>
              <a:t> </a:t>
            </a:r>
            <a:r>
              <a:rPr lang="pt-PT" sz="1400" b="1" dirty="0" err="1" smtClean="0">
                <a:solidFill>
                  <a:schemeClr val="bg1"/>
                </a:solidFill>
              </a:rPr>
              <a:t>model</a:t>
            </a:r>
            <a:endParaRPr lang="pt-PT" sz="1400" b="1" dirty="0">
              <a:solidFill>
                <a:schemeClr val="bg1"/>
              </a:solidFill>
            </a:endParaRPr>
          </a:p>
        </p:txBody>
      </p:sp>
    </p:spTree>
    <p:extLst>
      <p:ext uri="{BB962C8B-B14F-4D97-AF65-F5344CB8AC3E}">
        <p14:creationId xmlns:p14="http://schemas.microsoft.com/office/powerpoint/2010/main" val="25079223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PT"/>
          </a:p>
        </p:txBody>
      </p:sp>
      <p:pic>
        <p:nvPicPr>
          <p:cNvPr id="4" name="Image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xt Box 10"/>
          <p:cNvSpPr txBox="1">
            <a:spLocks noChangeArrowheads="1"/>
          </p:cNvSpPr>
          <p:nvPr/>
        </p:nvSpPr>
        <p:spPr bwMode="auto">
          <a:xfrm>
            <a:off x="0" y="0"/>
            <a:ext cx="59436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pt-PT" sz="1400" dirty="0" smtClean="0">
                <a:solidFill>
                  <a:schemeClr val="bg1"/>
                </a:solidFill>
                <a:latin typeface="Arial" pitchFamily="34" charset="0"/>
                <a:cs typeface="Arial" pitchFamily="34" charset="0"/>
              </a:rPr>
              <a:t>NOS 2013- 2020: </a:t>
            </a:r>
            <a:r>
              <a:rPr lang="pt-PT" sz="1400" dirty="0" err="1" smtClean="0">
                <a:solidFill>
                  <a:schemeClr val="bg1"/>
                </a:solidFill>
                <a:latin typeface="Arial" pitchFamily="34" charset="0"/>
                <a:cs typeface="Arial" pitchFamily="34" charset="0"/>
              </a:rPr>
              <a:t>Blue</a:t>
            </a:r>
            <a:r>
              <a:rPr lang="pt-PT" sz="1400" dirty="0" smtClean="0">
                <a:solidFill>
                  <a:schemeClr val="bg1"/>
                </a:solidFill>
                <a:latin typeface="Arial" pitchFamily="34" charset="0"/>
                <a:cs typeface="Arial" pitchFamily="34" charset="0"/>
              </a:rPr>
              <a:t> </a:t>
            </a:r>
            <a:r>
              <a:rPr lang="pt-PT" sz="1400" dirty="0" err="1" smtClean="0">
                <a:solidFill>
                  <a:schemeClr val="bg1"/>
                </a:solidFill>
                <a:latin typeface="Arial" pitchFamily="34" charset="0"/>
                <a:cs typeface="Arial" pitchFamily="34" charset="0"/>
              </a:rPr>
              <a:t>Integrated</a:t>
            </a:r>
            <a:r>
              <a:rPr lang="pt-PT" sz="1400" dirty="0" smtClean="0">
                <a:solidFill>
                  <a:schemeClr val="bg1"/>
                </a:solidFill>
                <a:latin typeface="Arial" pitchFamily="34" charset="0"/>
                <a:cs typeface="Arial" pitchFamily="34" charset="0"/>
              </a:rPr>
              <a:t> Territorial </a:t>
            </a:r>
            <a:r>
              <a:rPr lang="pt-PT" sz="1400" dirty="0" err="1" smtClean="0">
                <a:solidFill>
                  <a:schemeClr val="bg1"/>
                </a:solidFill>
                <a:latin typeface="Arial" pitchFamily="34" charset="0"/>
                <a:cs typeface="Arial" pitchFamily="34" charset="0"/>
              </a:rPr>
              <a:t>Investment</a:t>
            </a:r>
            <a:r>
              <a:rPr lang="pt-PT" sz="1400" dirty="0" smtClean="0">
                <a:solidFill>
                  <a:schemeClr val="bg1"/>
                </a:solidFill>
                <a:latin typeface="Arial" pitchFamily="34" charset="0"/>
                <a:cs typeface="Arial" pitchFamily="34" charset="0"/>
              </a:rPr>
              <a:t> (ITI-”Mar”)</a:t>
            </a:r>
            <a:endParaRPr lang="pt-PT" sz="1400" dirty="0">
              <a:solidFill>
                <a:schemeClr val="bg1"/>
              </a:solidFill>
              <a:latin typeface="Trebuchet MS" pitchFamily="34" charset="0"/>
            </a:endParaRPr>
          </a:p>
        </p:txBody>
      </p:sp>
      <p:pic>
        <p:nvPicPr>
          <p:cNvPr id="9" name="Imagem 8"/>
          <p:cNvPicPr>
            <a:picLocks noChangeAspect="1"/>
          </p:cNvPicPr>
          <p:nvPr/>
        </p:nvPicPr>
        <p:blipFill rotWithShape="1">
          <a:blip r:embed="rId4" cstate="print"/>
          <a:srcRect l="24727" t="22981" r="66735" b="23752"/>
          <a:stretch/>
        </p:blipFill>
        <p:spPr bwMode="auto">
          <a:xfrm rot="16200000">
            <a:off x="778503" y="-429180"/>
            <a:ext cx="1443053" cy="2958958"/>
          </a:xfrm>
          <a:prstGeom prst="rect">
            <a:avLst/>
          </a:prstGeom>
          <a:ln>
            <a:noFill/>
          </a:ln>
          <a:extLst>
            <a:ext uri="{53640926-AAD7-44D8-BBD7-CCE9431645EC}">
              <a14:shadowObscured xmlns:a14="http://schemas.microsoft.com/office/drawing/2010/main"/>
            </a:ext>
          </a:extLst>
        </p:spPr>
      </p:pic>
      <p:sp>
        <p:nvSpPr>
          <p:cNvPr id="5" name="Retângulo 4"/>
          <p:cNvSpPr/>
          <p:nvPr/>
        </p:nvSpPr>
        <p:spPr>
          <a:xfrm>
            <a:off x="3056679" y="1333823"/>
            <a:ext cx="3965515" cy="338554"/>
          </a:xfrm>
          <a:prstGeom prst="rect">
            <a:avLst/>
          </a:prstGeom>
        </p:spPr>
        <p:txBody>
          <a:bodyPr wrap="square">
            <a:spAutoFit/>
          </a:bodyPr>
          <a:lstStyle/>
          <a:p>
            <a:r>
              <a:rPr lang="en-US" sz="1600" dirty="0" smtClean="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Monitoring </a:t>
            </a:r>
            <a:r>
              <a:rPr lang="en-US" sz="1600"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information </a:t>
            </a:r>
            <a:r>
              <a:rPr lang="en-US" sz="1600" dirty="0" smtClean="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fluxes</a:t>
            </a:r>
            <a:endParaRPr lang="pt-PT" sz="1600" dirty="0">
              <a:solidFill>
                <a:schemeClr val="accent1">
                  <a:lumMod val="75000"/>
                </a:schemeClr>
              </a:solidFill>
            </a:endParaRPr>
          </a:p>
        </p:txBody>
      </p:sp>
      <p:pic>
        <p:nvPicPr>
          <p:cNvPr id="19" name="Imagem 18"/>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9721" y="1630253"/>
            <a:ext cx="6960777" cy="4596033"/>
          </a:xfrm>
          <a:prstGeom prst="rect">
            <a:avLst/>
          </a:prstGeom>
          <a:noFill/>
        </p:spPr>
      </p:pic>
    </p:spTree>
    <p:extLst>
      <p:ext uri="{BB962C8B-B14F-4D97-AF65-F5344CB8AC3E}">
        <p14:creationId xmlns:p14="http://schemas.microsoft.com/office/powerpoint/2010/main" val="40393651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t-PT" sz="1800" b="0" i="0" u="none" strike="noStrike" cap="none" normalizeH="0" baseline="0" smtClean="0">
              <a:ln>
                <a:noFill/>
              </a:ln>
              <a:solidFill>
                <a:schemeClr val="tx1"/>
              </a:solidFill>
              <a:effectLst/>
              <a:latin typeface="Arial" pitchFamily="34" charset="0"/>
              <a:cs typeface="Arial" pitchFamily="34" charset="0"/>
            </a:endParaRPr>
          </a:p>
        </p:txBody>
      </p:sp>
      <p:pic>
        <p:nvPicPr>
          <p:cNvPr id="6" name="Imagem 5"/>
          <p:cNvPicPr>
            <a:picLocks noChangeAspect="1"/>
          </p:cNvPicPr>
          <p:nvPr/>
        </p:nvPicPr>
        <p:blipFill rotWithShape="1">
          <a:blip r:embed="rId4" cstate="print"/>
          <a:srcRect l="24727" t="22981" r="66735" b="23752"/>
          <a:stretch/>
        </p:blipFill>
        <p:spPr bwMode="auto">
          <a:xfrm rot="16200000">
            <a:off x="778503" y="-429180"/>
            <a:ext cx="1443053" cy="2958958"/>
          </a:xfrm>
          <a:prstGeom prst="rect">
            <a:avLst/>
          </a:prstGeom>
          <a:ln>
            <a:noFill/>
          </a:ln>
          <a:extLst>
            <a:ext uri="{53640926-AAD7-44D8-BBD7-CCE9431645EC}">
              <a14:shadowObscured xmlns:a14="http://schemas.microsoft.com/office/drawing/2010/main"/>
            </a:ext>
          </a:extLst>
        </p:spPr>
      </p:pic>
      <p:graphicFrame>
        <p:nvGraphicFramePr>
          <p:cNvPr id="9" name="Diagrama 8"/>
          <p:cNvGraphicFramePr/>
          <p:nvPr>
            <p:extLst>
              <p:ext uri="{D42A27DB-BD31-4B8C-83A1-F6EECF244321}">
                <p14:modId xmlns:p14="http://schemas.microsoft.com/office/powerpoint/2010/main" val="1196196769"/>
              </p:ext>
            </p:extLst>
          </p:nvPr>
        </p:nvGraphicFramePr>
        <p:xfrm>
          <a:off x="1275754" y="1824699"/>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cxnSp>
        <p:nvCxnSpPr>
          <p:cNvPr id="10" name="Conexão reta 9"/>
          <p:cNvCxnSpPr/>
          <p:nvPr/>
        </p:nvCxnSpPr>
        <p:spPr>
          <a:xfrm flipV="1">
            <a:off x="5506948" y="1869079"/>
            <a:ext cx="532835" cy="339865"/>
          </a:xfrm>
          <a:prstGeom prst="line">
            <a:avLst/>
          </a:prstGeom>
          <a:ln w="28575">
            <a:solidFill>
              <a:srgbClr val="FFC000"/>
            </a:solidFill>
            <a:prstDash val="solid"/>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5801245" y="1004981"/>
            <a:ext cx="1332149" cy="999356"/>
          </a:xfrm>
          <a:prstGeom prst="ellipse">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5400000" scaled="1"/>
            <a:tileRect/>
          </a:grad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b="1" dirty="0">
                <a:solidFill>
                  <a:schemeClr val="accent1">
                    <a:lumMod val="75000"/>
                  </a:schemeClr>
                </a:solidFill>
              </a:rPr>
              <a:t>CIC</a:t>
            </a:r>
          </a:p>
          <a:p>
            <a:pPr algn="ctr"/>
            <a:r>
              <a:rPr lang="pt-PT" b="1" dirty="0">
                <a:solidFill>
                  <a:schemeClr val="accent1">
                    <a:lumMod val="75000"/>
                  </a:schemeClr>
                </a:solidFill>
              </a:rPr>
              <a:t>PT 2020</a:t>
            </a:r>
          </a:p>
        </p:txBody>
      </p:sp>
      <p:cxnSp>
        <p:nvCxnSpPr>
          <p:cNvPr id="12" name="Conexão reta 11"/>
          <p:cNvCxnSpPr>
            <a:endCxn id="13" idx="7"/>
          </p:cNvCxnSpPr>
          <p:nvPr/>
        </p:nvCxnSpPr>
        <p:spPr>
          <a:xfrm flipH="1">
            <a:off x="1354809" y="3606229"/>
            <a:ext cx="1953470" cy="585965"/>
          </a:xfrm>
          <a:prstGeom prst="line">
            <a:avLst/>
          </a:prstGeom>
          <a:ln w="28575">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328773" y="4075909"/>
            <a:ext cx="1202076" cy="794042"/>
          </a:xfrm>
          <a:prstGeom prst="ellipse">
            <a:avLst/>
          </a:prstGeom>
          <a:solidFill>
            <a:schemeClr val="bg1">
              <a:alpha val="77000"/>
            </a:schemeClr>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400" b="1" dirty="0" smtClean="0">
                <a:solidFill>
                  <a:schemeClr val="accent1">
                    <a:lumMod val="75000"/>
                  </a:schemeClr>
                </a:solidFill>
              </a:rPr>
              <a:t>CIM/AM</a:t>
            </a:r>
            <a:endParaRPr lang="pt-PT" sz="1400" b="1" dirty="0">
              <a:solidFill>
                <a:schemeClr val="accent1">
                  <a:lumMod val="75000"/>
                </a:schemeClr>
              </a:solidFill>
            </a:endParaRPr>
          </a:p>
        </p:txBody>
      </p:sp>
      <p:sp>
        <p:nvSpPr>
          <p:cNvPr id="14" name="Retângulo 13"/>
          <p:cNvSpPr/>
          <p:nvPr/>
        </p:nvSpPr>
        <p:spPr>
          <a:xfrm>
            <a:off x="1619912" y="572933"/>
            <a:ext cx="6173091" cy="5686823"/>
          </a:xfrm>
          <a:prstGeom prst="rect">
            <a:avLst/>
          </a:prstGeom>
          <a:no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5" name="Oval 14"/>
          <p:cNvSpPr/>
          <p:nvPr/>
        </p:nvSpPr>
        <p:spPr>
          <a:xfrm>
            <a:off x="5961974" y="2594957"/>
            <a:ext cx="1222791" cy="1064046"/>
          </a:xfrm>
          <a:prstGeom prst="ellipse">
            <a:avLst/>
          </a:prstGeom>
          <a:ln w="28575">
            <a:solidFill>
              <a:srgbClr val="336699"/>
            </a:solidFill>
          </a:ln>
        </p:spPr>
        <p:style>
          <a:lnRef idx="1">
            <a:schemeClr val="accent1"/>
          </a:lnRef>
          <a:fillRef idx="2">
            <a:schemeClr val="accent1"/>
          </a:fillRef>
          <a:effectRef idx="1">
            <a:schemeClr val="accent1"/>
          </a:effectRef>
          <a:fontRef idx="minor">
            <a:schemeClr val="dk1"/>
          </a:fontRef>
        </p:style>
        <p:txBody>
          <a:bodyPr rtlCol="0" anchor="ctr"/>
          <a:lstStyle/>
          <a:p>
            <a:pPr lvl="0"/>
            <a:r>
              <a:rPr lang="pt-PT" sz="1200" dirty="0" smtClean="0"/>
              <a:t>MA OP </a:t>
            </a:r>
            <a:r>
              <a:rPr lang="pt-PT" sz="1200" dirty="0" err="1" smtClean="0"/>
              <a:t>Technical</a:t>
            </a:r>
            <a:r>
              <a:rPr lang="pt-PT" sz="1200" dirty="0" smtClean="0"/>
              <a:t> </a:t>
            </a:r>
            <a:r>
              <a:rPr lang="pt-PT" sz="1200" dirty="0" err="1" smtClean="0"/>
              <a:t>Assistence</a:t>
            </a:r>
            <a:r>
              <a:rPr lang="pt-PT" sz="1200" dirty="0" smtClean="0"/>
              <a:t>  </a:t>
            </a:r>
            <a:endParaRPr lang="pt-PT" sz="1200" dirty="0"/>
          </a:p>
        </p:txBody>
      </p:sp>
      <p:cxnSp>
        <p:nvCxnSpPr>
          <p:cNvPr id="16" name="Conexão reta 15"/>
          <p:cNvCxnSpPr/>
          <p:nvPr/>
        </p:nvCxnSpPr>
        <p:spPr>
          <a:xfrm>
            <a:off x="5667985" y="2785145"/>
            <a:ext cx="396737" cy="8328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Conexão reta 16"/>
          <p:cNvCxnSpPr>
            <a:endCxn id="18" idx="5"/>
          </p:cNvCxnSpPr>
          <p:nvPr/>
        </p:nvCxnSpPr>
        <p:spPr>
          <a:xfrm flipH="1" flipV="1">
            <a:off x="2297098" y="2493289"/>
            <a:ext cx="1124196" cy="619781"/>
          </a:xfrm>
          <a:prstGeom prst="line">
            <a:avLst/>
          </a:prstGeom>
          <a:ln w="28575">
            <a:solidFill>
              <a:srgbClr val="FFC000"/>
            </a:solidFill>
            <a:prstDash val="solid"/>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1160038" y="1640285"/>
            <a:ext cx="1332149" cy="999356"/>
          </a:xfrm>
          <a:prstGeom prst="ellipse">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5400000" scaled="1"/>
            <a:tileRect/>
          </a:grad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b="1" dirty="0" smtClean="0">
                <a:solidFill>
                  <a:schemeClr val="accent1">
                    <a:lumMod val="75000"/>
                  </a:schemeClr>
                </a:solidFill>
              </a:rPr>
              <a:t>CIAM</a:t>
            </a:r>
          </a:p>
        </p:txBody>
      </p:sp>
      <p:sp>
        <p:nvSpPr>
          <p:cNvPr id="27" name="CaixaDeTexto 26"/>
          <p:cNvSpPr txBox="1"/>
          <p:nvPr/>
        </p:nvSpPr>
        <p:spPr>
          <a:xfrm>
            <a:off x="2523341" y="1339635"/>
            <a:ext cx="1978362" cy="369332"/>
          </a:xfrm>
          <a:prstGeom prst="rect">
            <a:avLst/>
          </a:prstGeom>
          <a:noFill/>
        </p:spPr>
        <p:txBody>
          <a:bodyPr wrap="none" rtlCol="0">
            <a:spAutoFit/>
          </a:bodyPr>
          <a:lstStyle/>
          <a:p>
            <a:r>
              <a:rPr lang="pt-PT" dirty="0" err="1" smtClean="0">
                <a:solidFill>
                  <a:srgbClr val="0070C0"/>
                </a:solidFill>
              </a:rPr>
              <a:t>Governance</a:t>
            </a:r>
            <a:r>
              <a:rPr lang="pt-PT" dirty="0" smtClean="0">
                <a:solidFill>
                  <a:srgbClr val="0070C0"/>
                </a:solidFill>
              </a:rPr>
              <a:t> </a:t>
            </a:r>
            <a:r>
              <a:rPr lang="pt-PT" dirty="0" err="1" smtClean="0">
                <a:solidFill>
                  <a:srgbClr val="0070C0"/>
                </a:solidFill>
              </a:rPr>
              <a:t>Model</a:t>
            </a:r>
            <a:endParaRPr lang="pt-PT" dirty="0">
              <a:solidFill>
                <a:srgbClr val="0070C0"/>
              </a:solidFill>
            </a:endParaRPr>
          </a:p>
        </p:txBody>
      </p:sp>
      <p:sp>
        <p:nvSpPr>
          <p:cNvPr id="28" name="CaixaDeTexto 27"/>
          <p:cNvSpPr txBox="1"/>
          <p:nvPr/>
        </p:nvSpPr>
        <p:spPr>
          <a:xfrm>
            <a:off x="44951" y="6342388"/>
            <a:ext cx="3562322" cy="307777"/>
          </a:xfrm>
          <a:prstGeom prst="rect">
            <a:avLst/>
          </a:prstGeom>
          <a:noFill/>
        </p:spPr>
        <p:txBody>
          <a:bodyPr wrap="none" rtlCol="0">
            <a:spAutoFit/>
          </a:bodyPr>
          <a:lstStyle/>
          <a:p>
            <a:r>
              <a:rPr lang="pt-PT" sz="1400" dirty="0" err="1" smtClean="0"/>
              <a:t>Decree-law</a:t>
            </a:r>
            <a:r>
              <a:rPr lang="pt-PT" sz="1400" dirty="0" smtClean="0"/>
              <a:t> n.º 200/2015, de 16 de </a:t>
            </a:r>
            <a:r>
              <a:rPr lang="pt-PT" sz="1400" dirty="0" err="1" smtClean="0"/>
              <a:t>september</a:t>
            </a:r>
            <a:endParaRPr lang="pt-PT" sz="1400" dirty="0"/>
          </a:p>
        </p:txBody>
      </p:sp>
      <p:sp>
        <p:nvSpPr>
          <p:cNvPr id="3" name="CaixaDeTexto 2"/>
          <p:cNvSpPr txBox="1"/>
          <p:nvPr/>
        </p:nvSpPr>
        <p:spPr>
          <a:xfrm>
            <a:off x="5757504" y="4951273"/>
            <a:ext cx="3916815" cy="1323439"/>
          </a:xfrm>
          <a:prstGeom prst="rect">
            <a:avLst/>
          </a:prstGeom>
          <a:noFill/>
        </p:spPr>
        <p:txBody>
          <a:bodyPr wrap="square" rtlCol="0">
            <a:spAutoFit/>
          </a:bodyPr>
          <a:lstStyle/>
          <a:p>
            <a:pPr marL="285750" indent="-285750">
              <a:buFont typeface="Arial" panose="020B0604020202020204" pitchFamily="34" charset="0"/>
              <a:buChar char="•"/>
            </a:pPr>
            <a:r>
              <a:rPr lang="pt-PT" sz="1600" b="1" dirty="0" err="1" smtClean="0"/>
              <a:t>Development</a:t>
            </a:r>
            <a:r>
              <a:rPr lang="pt-PT" sz="1600" b="1" dirty="0" smtClean="0"/>
              <a:t> of </a:t>
            </a:r>
            <a:r>
              <a:rPr lang="pt-PT" sz="1600" b="1" dirty="0" err="1" smtClean="0"/>
              <a:t>an</a:t>
            </a:r>
            <a:r>
              <a:rPr lang="pt-PT" sz="1600" b="1" dirty="0" smtClean="0"/>
              <a:t> </a:t>
            </a:r>
            <a:r>
              <a:rPr lang="pt-PT" sz="1600" b="1" dirty="0" err="1" smtClean="0"/>
              <a:t>initial</a:t>
            </a:r>
            <a:r>
              <a:rPr lang="pt-PT" sz="1600" b="1" dirty="0" smtClean="0"/>
              <a:t> </a:t>
            </a:r>
            <a:r>
              <a:rPr lang="pt-PT" sz="1600" b="1" dirty="0" err="1" smtClean="0"/>
              <a:t>frame</a:t>
            </a:r>
            <a:r>
              <a:rPr lang="pt-PT" sz="1600" b="1" dirty="0" smtClean="0"/>
              <a:t> of </a:t>
            </a:r>
            <a:r>
              <a:rPr lang="pt-PT" sz="1600" b="1" dirty="0" err="1" smtClean="0"/>
              <a:t>reference</a:t>
            </a:r>
            <a:r>
              <a:rPr lang="pt-PT" sz="1600" b="1" dirty="0" smtClean="0"/>
              <a:t> </a:t>
            </a:r>
          </a:p>
          <a:p>
            <a:pPr marL="285750" indent="-285750">
              <a:buFont typeface="Arial" panose="020B0604020202020204" pitchFamily="34" charset="0"/>
              <a:buChar char="•"/>
            </a:pPr>
            <a:r>
              <a:rPr lang="pt-PT" sz="1600" b="1" dirty="0" err="1" smtClean="0"/>
              <a:t>Colaborative</a:t>
            </a:r>
            <a:r>
              <a:rPr lang="pt-PT" sz="1600" b="1" dirty="0" smtClean="0"/>
              <a:t> </a:t>
            </a:r>
            <a:r>
              <a:rPr lang="pt-PT" sz="1600" b="1" dirty="0" err="1" smtClean="0"/>
              <a:t>work</a:t>
            </a:r>
            <a:r>
              <a:rPr lang="pt-PT" sz="1600" b="1" dirty="0" smtClean="0"/>
              <a:t> </a:t>
            </a:r>
            <a:r>
              <a:rPr lang="pt-PT" sz="1600" b="1" dirty="0" err="1" smtClean="0"/>
              <a:t>coordinated</a:t>
            </a:r>
            <a:r>
              <a:rPr lang="pt-PT" sz="1600" b="1" dirty="0" smtClean="0"/>
              <a:t> </a:t>
            </a:r>
            <a:r>
              <a:rPr lang="pt-PT" sz="1600" b="1" dirty="0" err="1" smtClean="0"/>
              <a:t>by</a:t>
            </a:r>
            <a:r>
              <a:rPr lang="pt-PT" sz="1600" b="1" dirty="0" smtClean="0"/>
              <a:t> DGPM </a:t>
            </a:r>
          </a:p>
          <a:p>
            <a:pPr marL="285750" indent="-285750">
              <a:buFont typeface="Arial" panose="020B0604020202020204" pitchFamily="34" charset="0"/>
              <a:buChar char="•"/>
            </a:pPr>
            <a:r>
              <a:rPr lang="pt-PT" sz="1600" b="1" dirty="0" err="1" smtClean="0"/>
              <a:t>Includes</a:t>
            </a:r>
            <a:r>
              <a:rPr lang="pt-PT" sz="1600" b="1" dirty="0" smtClean="0"/>
              <a:t> a </a:t>
            </a:r>
            <a:r>
              <a:rPr lang="pt-PT" sz="1600" b="1" dirty="0" err="1" smtClean="0"/>
              <a:t>monitoring</a:t>
            </a:r>
            <a:r>
              <a:rPr lang="pt-PT" sz="1600" b="1" dirty="0" smtClean="0"/>
              <a:t> </a:t>
            </a:r>
            <a:r>
              <a:rPr lang="pt-PT" sz="1600" b="1" dirty="0" err="1" smtClean="0"/>
              <a:t>mechanism</a:t>
            </a:r>
            <a:endParaRPr lang="pt-PT" sz="1600" b="1" dirty="0"/>
          </a:p>
        </p:txBody>
      </p:sp>
      <p:sp>
        <p:nvSpPr>
          <p:cNvPr id="19" name="Text Box 10"/>
          <p:cNvSpPr txBox="1">
            <a:spLocks noChangeArrowheads="1"/>
          </p:cNvSpPr>
          <p:nvPr/>
        </p:nvSpPr>
        <p:spPr bwMode="auto">
          <a:xfrm>
            <a:off x="0" y="0"/>
            <a:ext cx="59436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pt-PT" sz="1400" dirty="0" smtClean="0">
                <a:solidFill>
                  <a:schemeClr val="bg1"/>
                </a:solidFill>
                <a:latin typeface="Arial" pitchFamily="34" charset="0"/>
                <a:cs typeface="Arial" pitchFamily="34" charset="0"/>
              </a:rPr>
              <a:t>NOS 2013- 2020: </a:t>
            </a:r>
            <a:r>
              <a:rPr lang="pt-PT" sz="1400" dirty="0" err="1" smtClean="0">
                <a:solidFill>
                  <a:schemeClr val="bg1"/>
                </a:solidFill>
                <a:latin typeface="Arial" pitchFamily="34" charset="0"/>
                <a:cs typeface="Arial" pitchFamily="34" charset="0"/>
              </a:rPr>
              <a:t>Blue</a:t>
            </a:r>
            <a:r>
              <a:rPr lang="pt-PT" sz="1400" dirty="0" smtClean="0">
                <a:solidFill>
                  <a:schemeClr val="bg1"/>
                </a:solidFill>
                <a:latin typeface="Arial" pitchFamily="34" charset="0"/>
                <a:cs typeface="Arial" pitchFamily="34" charset="0"/>
              </a:rPr>
              <a:t> </a:t>
            </a:r>
            <a:r>
              <a:rPr lang="pt-PT" sz="1400" dirty="0" err="1" smtClean="0">
                <a:solidFill>
                  <a:schemeClr val="bg1"/>
                </a:solidFill>
                <a:latin typeface="Arial" pitchFamily="34" charset="0"/>
                <a:cs typeface="Arial" pitchFamily="34" charset="0"/>
              </a:rPr>
              <a:t>Integrated</a:t>
            </a:r>
            <a:r>
              <a:rPr lang="pt-PT" sz="1400" dirty="0" smtClean="0">
                <a:solidFill>
                  <a:schemeClr val="bg1"/>
                </a:solidFill>
                <a:latin typeface="Arial" pitchFamily="34" charset="0"/>
                <a:cs typeface="Arial" pitchFamily="34" charset="0"/>
              </a:rPr>
              <a:t> Territorial </a:t>
            </a:r>
            <a:r>
              <a:rPr lang="pt-PT" sz="1400" dirty="0" err="1" smtClean="0">
                <a:solidFill>
                  <a:schemeClr val="bg1"/>
                </a:solidFill>
                <a:latin typeface="Arial" pitchFamily="34" charset="0"/>
                <a:cs typeface="Arial" pitchFamily="34" charset="0"/>
              </a:rPr>
              <a:t>Investment</a:t>
            </a:r>
            <a:r>
              <a:rPr lang="pt-PT" sz="1400" dirty="0" smtClean="0">
                <a:solidFill>
                  <a:schemeClr val="bg1"/>
                </a:solidFill>
                <a:latin typeface="Arial" pitchFamily="34" charset="0"/>
                <a:cs typeface="Arial" pitchFamily="34" charset="0"/>
              </a:rPr>
              <a:t> (ITI-”Mar”)</a:t>
            </a:r>
            <a:endParaRPr lang="pt-PT" sz="1400" dirty="0">
              <a:solidFill>
                <a:schemeClr val="bg1"/>
              </a:solidFill>
              <a:latin typeface="Trebuchet MS" pitchFamily="34" charset="0"/>
            </a:endParaRPr>
          </a:p>
        </p:txBody>
      </p:sp>
    </p:spTree>
    <p:extLst>
      <p:ext uri="{BB962C8B-B14F-4D97-AF65-F5344CB8AC3E}">
        <p14:creationId xmlns:p14="http://schemas.microsoft.com/office/powerpoint/2010/main" val="29169791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aixaDeTexto 3"/>
          <p:cNvSpPr txBox="1"/>
          <p:nvPr/>
        </p:nvSpPr>
        <p:spPr>
          <a:xfrm>
            <a:off x="300789" y="548580"/>
            <a:ext cx="8542421" cy="5878532"/>
          </a:xfrm>
          <a:prstGeom prst="rect">
            <a:avLst/>
          </a:prstGeom>
          <a:noFill/>
        </p:spPr>
        <p:txBody>
          <a:bodyPr wrap="square" rtlCol="0">
            <a:spAutoFit/>
          </a:bodyPr>
          <a:lstStyle/>
          <a:p>
            <a:r>
              <a:rPr lang="pt-PT" sz="2000" b="1" dirty="0" smtClean="0"/>
              <a:t>SOME FINAL REMARKS </a:t>
            </a:r>
            <a:r>
              <a:rPr lang="pt-PT" sz="2000" b="1" dirty="0"/>
              <a:t>ABOUT MONITORING </a:t>
            </a:r>
            <a:r>
              <a:rPr lang="pt-PT" sz="2000" b="1" dirty="0" smtClean="0"/>
              <a:t> OF BLUE </a:t>
            </a:r>
            <a:r>
              <a:rPr lang="pt-PT" sz="2000" b="1" dirty="0"/>
              <a:t>ECONOMY :</a:t>
            </a:r>
            <a:endParaRPr lang="pt-PT" sz="2000" b="1" dirty="0" smtClean="0"/>
          </a:p>
          <a:p>
            <a:endParaRPr lang="pt-PT" b="1" dirty="0"/>
          </a:p>
          <a:p>
            <a:pPr marL="457200" indent="-457200">
              <a:buFont typeface="Arial" panose="020B0604020202020204" pitchFamily="34" charset="0"/>
              <a:buChar char="•"/>
            </a:pPr>
            <a:r>
              <a:rPr lang="pt-PT" b="1" dirty="0" err="1"/>
              <a:t>Articulation</a:t>
            </a:r>
            <a:r>
              <a:rPr lang="pt-PT" b="1" dirty="0"/>
              <a:t> </a:t>
            </a:r>
            <a:r>
              <a:rPr lang="pt-PT" b="1" dirty="0" err="1"/>
              <a:t>between</a:t>
            </a:r>
            <a:r>
              <a:rPr lang="pt-PT" b="1" dirty="0"/>
              <a:t> </a:t>
            </a:r>
            <a:r>
              <a:rPr lang="pt-PT" b="1" dirty="0" err="1"/>
              <a:t>long-term</a:t>
            </a:r>
            <a:r>
              <a:rPr lang="pt-PT" b="1" dirty="0"/>
              <a:t> </a:t>
            </a:r>
            <a:r>
              <a:rPr lang="pt-PT" b="1" dirty="0" err="1"/>
              <a:t>and</a:t>
            </a:r>
            <a:r>
              <a:rPr lang="pt-PT" b="1" dirty="0"/>
              <a:t> </a:t>
            </a:r>
            <a:r>
              <a:rPr lang="pt-PT" b="1" dirty="0" err="1"/>
              <a:t>structural</a:t>
            </a:r>
            <a:r>
              <a:rPr lang="pt-PT" b="1" dirty="0"/>
              <a:t> </a:t>
            </a:r>
            <a:r>
              <a:rPr lang="pt-PT" b="1" dirty="0" err="1"/>
              <a:t>analysis</a:t>
            </a:r>
            <a:r>
              <a:rPr lang="pt-PT" b="1" dirty="0"/>
              <a:t> </a:t>
            </a:r>
            <a:r>
              <a:rPr lang="pt-PT" b="1" dirty="0" err="1"/>
              <a:t>and</a:t>
            </a:r>
            <a:r>
              <a:rPr lang="pt-PT" b="1" dirty="0"/>
              <a:t> </a:t>
            </a:r>
            <a:r>
              <a:rPr lang="pt-PT" b="1" dirty="0" err="1"/>
              <a:t>sort</a:t>
            </a:r>
            <a:r>
              <a:rPr lang="pt-PT" b="1" dirty="0"/>
              <a:t>/</a:t>
            </a:r>
            <a:r>
              <a:rPr lang="pt-PT" b="1" dirty="0" err="1"/>
              <a:t>medium-term</a:t>
            </a:r>
            <a:r>
              <a:rPr lang="pt-PT" b="1" dirty="0"/>
              <a:t> </a:t>
            </a:r>
            <a:r>
              <a:rPr lang="pt-PT" b="1" dirty="0" err="1"/>
              <a:t>and</a:t>
            </a:r>
            <a:r>
              <a:rPr lang="pt-PT" b="1" dirty="0"/>
              <a:t> conjuntural </a:t>
            </a:r>
            <a:r>
              <a:rPr lang="pt-PT" b="1" dirty="0" err="1"/>
              <a:t>analysis</a:t>
            </a:r>
            <a:endParaRPr lang="pt-PT" b="1" dirty="0"/>
          </a:p>
          <a:p>
            <a:pPr marL="457200" indent="-457200">
              <a:buFont typeface="Arial" panose="020B0604020202020204" pitchFamily="34" charset="0"/>
              <a:buChar char="•"/>
            </a:pPr>
            <a:endParaRPr lang="pt-PT" b="1" dirty="0"/>
          </a:p>
          <a:p>
            <a:pPr marL="457200" indent="-457200">
              <a:buFont typeface="Arial" panose="020B0604020202020204" pitchFamily="34" charset="0"/>
              <a:buChar char="•"/>
            </a:pPr>
            <a:r>
              <a:rPr lang="pt-PT" b="1" dirty="0" err="1"/>
              <a:t>Ocean</a:t>
            </a:r>
            <a:r>
              <a:rPr lang="pt-PT" b="1" dirty="0"/>
              <a:t> </a:t>
            </a:r>
            <a:r>
              <a:rPr lang="pt-PT" b="1" dirty="0" err="1"/>
              <a:t>Economy</a:t>
            </a:r>
            <a:r>
              <a:rPr lang="pt-PT" b="1" dirty="0"/>
              <a:t>  </a:t>
            </a:r>
            <a:r>
              <a:rPr lang="pt-PT" b="1" dirty="0" err="1"/>
              <a:t>analysis</a:t>
            </a:r>
            <a:r>
              <a:rPr lang="pt-PT" b="1" dirty="0"/>
              <a:t> </a:t>
            </a:r>
            <a:r>
              <a:rPr lang="pt-PT" b="1" dirty="0" err="1"/>
              <a:t>grounded</a:t>
            </a:r>
            <a:r>
              <a:rPr lang="pt-PT" b="1" dirty="0"/>
              <a:t> </a:t>
            </a:r>
            <a:r>
              <a:rPr lang="pt-PT" b="1" dirty="0" err="1"/>
              <a:t>on</a:t>
            </a:r>
            <a:r>
              <a:rPr lang="pt-PT" b="1" dirty="0"/>
              <a:t> </a:t>
            </a:r>
            <a:r>
              <a:rPr lang="pt-PT" b="1" dirty="0" err="1"/>
              <a:t>National</a:t>
            </a:r>
            <a:r>
              <a:rPr lang="pt-PT" b="1" dirty="0"/>
              <a:t> </a:t>
            </a:r>
            <a:r>
              <a:rPr lang="pt-PT" b="1" dirty="0" err="1"/>
              <a:t>Accounts</a:t>
            </a:r>
            <a:r>
              <a:rPr lang="pt-PT" b="1" dirty="0"/>
              <a:t> (GVA </a:t>
            </a:r>
            <a:r>
              <a:rPr lang="pt-PT" b="1" dirty="0" err="1"/>
              <a:t>and</a:t>
            </a:r>
            <a:r>
              <a:rPr lang="pt-PT" b="1" dirty="0"/>
              <a:t> </a:t>
            </a:r>
            <a:r>
              <a:rPr lang="pt-PT" b="1" dirty="0" err="1"/>
              <a:t>Employment</a:t>
            </a:r>
            <a:r>
              <a:rPr lang="pt-PT" b="1" dirty="0"/>
              <a:t>), </a:t>
            </a:r>
            <a:r>
              <a:rPr lang="pt-PT" b="1" dirty="0" err="1"/>
              <a:t>complemented</a:t>
            </a:r>
            <a:r>
              <a:rPr lang="pt-PT" b="1" dirty="0"/>
              <a:t> </a:t>
            </a:r>
            <a:r>
              <a:rPr lang="pt-PT" b="1" dirty="0" err="1"/>
              <a:t>with</a:t>
            </a:r>
            <a:r>
              <a:rPr lang="pt-PT" b="1" dirty="0"/>
              <a:t> </a:t>
            </a:r>
            <a:r>
              <a:rPr lang="pt-PT" b="1" dirty="0" err="1"/>
              <a:t>aditional</a:t>
            </a:r>
            <a:r>
              <a:rPr lang="pt-PT" b="1" dirty="0"/>
              <a:t> </a:t>
            </a:r>
            <a:r>
              <a:rPr lang="pt-PT" b="1" dirty="0" err="1"/>
              <a:t>information</a:t>
            </a:r>
            <a:r>
              <a:rPr lang="pt-PT" b="1" dirty="0"/>
              <a:t> </a:t>
            </a:r>
            <a:r>
              <a:rPr lang="pt-PT" b="1" dirty="0" err="1"/>
              <a:t>on</a:t>
            </a:r>
            <a:r>
              <a:rPr lang="pt-PT" b="1" dirty="0"/>
              <a:t> </a:t>
            </a:r>
            <a:r>
              <a:rPr lang="pt-PT" b="1" dirty="0" err="1"/>
              <a:t>sectors</a:t>
            </a:r>
            <a:endParaRPr lang="pt-PT" b="1" dirty="0"/>
          </a:p>
          <a:p>
            <a:pPr marL="457200" indent="-457200">
              <a:buFont typeface="Arial" panose="020B0604020202020204" pitchFamily="34" charset="0"/>
              <a:buChar char="•"/>
            </a:pPr>
            <a:endParaRPr lang="pt-PT" b="1" dirty="0"/>
          </a:p>
          <a:p>
            <a:pPr marL="457200" indent="-457200">
              <a:buFont typeface="Arial" panose="020B0604020202020204" pitchFamily="34" charset="0"/>
              <a:buChar char="•"/>
            </a:pPr>
            <a:r>
              <a:rPr lang="pt-PT" b="1" dirty="0" err="1"/>
              <a:t>Ocean</a:t>
            </a:r>
            <a:r>
              <a:rPr lang="pt-PT" b="1" dirty="0"/>
              <a:t> </a:t>
            </a:r>
            <a:r>
              <a:rPr lang="pt-PT" b="1" dirty="0" err="1"/>
              <a:t>Economy</a:t>
            </a:r>
            <a:r>
              <a:rPr lang="pt-PT" b="1" dirty="0"/>
              <a:t> </a:t>
            </a:r>
            <a:r>
              <a:rPr lang="pt-PT" b="1" dirty="0" err="1"/>
              <a:t>definition</a:t>
            </a:r>
            <a:r>
              <a:rPr lang="pt-PT" b="1" dirty="0"/>
              <a:t> </a:t>
            </a:r>
            <a:r>
              <a:rPr lang="pt-PT" b="1" dirty="0" err="1"/>
              <a:t>coherente</a:t>
            </a:r>
            <a:r>
              <a:rPr lang="pt-PT" b="1" dirty="0"/>
              <a:t> </a:t>
            </a:r>
            <a:r>
              <a:rPr lang="pt-PT" b="1" dirty="0" err="1"/>
              <a:t>with</a:t>
            </a:r>
            <a:r>
              <a:rPr lang="pt-PT" b="1" dirty="0"/>
              <a:t> future </a:t>
            </a:r>
            <a:r>
              <a:rPr lang="pt-PT" b="1" dirty="0" err="1"/>
              <a:t>works</a:t>
            </a:r>
            <a:r>
              <a:rPr lang="pt-PT" b="1" dirty="0"/>
              <a:t> </a:t>
            </a:r>
            <a:r>
              <a:rPr lang="pt-PT" b="1" dirty="0" err="1"/>
              <a:t>on</a:t>
            </a:r>
            <a:r>
              <a:rPr lang="pt-PT" b="1" dirty="0"/>
              <a:t> </a:t>
            </a:r>
            <a:r>
              <a:rPr lang="pt-PT" b="1" dirty="0" err="1"/>
              <a:t>coastal</a:t>
            </a:r>
            <a:r>
              <a:rPr lang="pt-PT" b="1" dirty="0"/>
              <a:t> </a:t>
            </a:r>
            <a:r>
              <a:rPr lang="pt-PT" b="1" dirty="0" err="1"/>
              <a:t>and</a:t>
            </a:r>
            <a:r>
              <a:rPr lang="pt-PT" b="1" dirty="0"/>
              <a:t> marine </a:t>
            </a:r>
            <a:r>
              <a:rPr lang="pt-PT" b="1" dirty="0" err="1"/>
              <a:t>ecossystem</a:t>
            </a:r>
            <a:r>
              <a:rPr lang="pt-PT" b="1" dirty="0"/>
              <a:t> </a:t>
            </a:r>
            <a:r>
              <a:rPr lang="pt-PT" b="1" dirty="0" err="1"/>
              <a:t>services</a:t>
            </a:r>
            <a:r>
              <a:rPr lang="pt-PT" b="1" dirty="0"/>
              <a:t> </a:t>
            </a:r>
            <a:r>
              <a:rPr lang="pt-PT" b="1" dirty="0" err="1"/>
              <a:t>valoration</a:t>
            </a:r>
            <a:endParaRPr lang="pt-PT" b="1" dirty="0"/>
          </a:p>
          <a:p>
            <a:pPr marL="457200" indent="-457200">
              <a:buFont typeface="Arial" panose="020B0604020202020204" pitchFamily="34" charset="0"/>
              <a:buChar char="•"/>
            </a:pPr>
            <a:endParaRPr lang="pt-PT" b="1" dirty="0"/>
          </a:p>
          <a:p>
            <a:pPr marL="457200" indent="-457200">
              <a:buFont typeface="Arial" panose="020B0604020202020204" pitchFamily="34" charset="0"/>
              <a:buChar char="•"/>
            </a:pPr>
            <a:r>
              <a:rPr lang="pt-PT" b="1" dirty="0" err="1"/>
              <a:t>Sustainable</a:t>
            </a:r>
            <a:r>
              <a:rPr lang="pt-PT" b="1" dirty="0"/>
              <a:t> </a:t>
            </a:r>
            <a:r>
              <a:rPr lang="pt-PT" b="1" dirty="0" err="1"/>
              <a:t>development</a:t>
            </a:r>
            <a:r>
              <a:rPr lang="pt-PT" b="1" dirty="0"/>
              <a:t> </a:t>
            </a:r>
            <a:r>
              <a:rPr lang="pt-PT" b="1" dirty="0" err="1"/>
              <a:t>perspective</a:t>
            </a:r>
            <a:r>
              <a:rPr lang="pt-PT" b="1" dirty="0"/>
              <a:t>, </a:t>
            </a:r>
            <a:r>
              <a:rPr lang="pt-PT" b="1" dirty="0" err="1"/>
              <a:t>not</a:t>
            </a:r>
            <a:r>
              <a:rPr lang="pt-PT" b="1" dirty="0"/>
              <a:t> </a:t>
            </a:r>
            <a:r>
              <a:rPr lang="pt-PT" b="1" dirty="0" err="1"/>
              <a:t>only</a:t>
            </a:r>
            <a:r>
              <a:rPr lang="pt-PT" b="1" dirty="0"/>
              <a:t> </a:t>
            </a:r>
            <a:r>
              <a:rPr lang="pt-PT" b="1" dirty="0" err="1"/>
              <a:t>economic</a:t>
            </a:r>
            <a:r>
              <a:rPr lang="pt-PT" b="1" dirty="0"/>
              <a:t> </a:t>
            </a:r>
            <a:r>
              <a:rPr lang="pt-PT" b="1" dirty="0" err="1"/>
              <a:t>performence</a:t>
            </a:r>
            <a:r>
              <a:rPr lang="pt-PT" b="1" dirty="0"/>
              <a:t> </a:t>
            </a:r>
            <a:r>
              <a:rPr lang="pt-PT" b="1" dirty="0" err="1"/>
              <a:t>indicators</a:t>
            </a:r>
            <a:endParaRPr lang="pt-PT" b="1" dirty="0"/>
          </a:p>
          <a:p>
            <a:pPr marL="457200" indent="-457200">
              <a:buFont typeface="Arial" panose="020B0604020202020204" pitchFamily="34" charset="0"/>
              <a:buChar char="•"/>
            </a:pPr>
            <a:endParaRPr lang="pt-PT" b="1" dirty="0"/>
          </a:p>
          <a:p>
            <a:pPr marL="457200" indent="-457200">
              <a:buFont typeface="Arial" panose="020B0604020202020204" pitchFamily="34" charset="0"/>
              <a:buChar char="•"/>
            </a:pPr>
            <a:r>
              <a:rPr lang="pt-PT" b="1" dirty="0" err="1"/>
              <a:t>Articulation</a:t>
            </a:r>
            <a:r>
              <a:rPr lang="pt-PT" b="1" dirty="0"/>
              <a:t> </a:t>
            </a:r>
            <a:r>
              <a:rPr lang="pt-PT" b="1" dirty="0" err="1"/>
              <a:t>with</a:t>
            </a:r>
            <a:r>
              <a:rPr lang="pt-PT" b="1" dirty="0"/>
              <a:t> UN SDG </a:t>
            </a:r>
            <a:r>
              <a:rPr lang="pt-PT" b="1" dirty="0" err="1"/>
              <a:t>Ocean</a:t>
            </a:r>
            <a:r>
              <a:rPr lang="pt-PT" b="1" dirty="0"/>
              <a:t> Stand </a:t>
            </a:r>
            <a:r>
              <a:rPr lang="pt-PT" b="1" dirty="0" err="1"/>
              <a:t>Alone</a:t>
            </a:r>
            <a:r>
              <a:rPr lang="pt-PT" b="1" dirty="0"/>
              <a:t> </a:t>
            </a:r>
            <a:r>
              <a:rPr lang="pt-PT" b="1" dirty="0" err="1"/>
              <a:t>indicators</a:t>
            </a:r>
            <a:r>
              <a:rPr lang="pt-PT" b="1" dirty="0"/>
              <a:t> – </a:t>
            </a:r>
            <a:r>
              <a:rPr lang="pt-PT" b="1" dirty="0" err="1"/>
              <a:t>Post</a:t>
            </a:r>
            <a:r>
              <a:rPr lang="pt-PT" b="1" dirty="0"/>
              <a:t> 2015 </a:t>
            </a:r>
            <a:r>
              <a:rPr lang="pt-PT" b="1" dirty="0" err="1" smtClean="0"/>
              <a:t>Development</a:t>
            </a:r>
            <a:r>
              <a:rPr lang="pt-PT" b="1" dirty="0" smtClean="0"/>
              <a:t> Agenda/Universal </a:t>
            </a:r>
            <a:r>
              <a:rPr lang="pt-PT" b="1" dirty="0" err="1"/>
              <a:t>implementation</a:t>
            </a:r>
            <a:endParaRPr lang="pt-PT" b="1" dirty="0"/>
          </a:p>
          <a:p>
            <a:pPr marL="457200" indent="-457200">
              <a:buFont typeface="Arial" panose="020B0604020202020204" pitchFamily="34" charset="0"/>
              <a:buChar char="•"/>
            </a:pPr>
            <a:endParaRPr lang="pt-PT" b="1" dirty="0"/>
          </a:p>
          <a:p>
            <a:pPr marL="457200" indent="-457200">
              <a:buFont typeface="Arial" panose="020B0604020202020204" pitchFamily="34" charset="0"/>
              <a:buChar char="•"/>
            </a:pPr>
            <a:r>
              <a:rPr lang="pt-PT" b="1" dirty="0" err="1"/>
              <a:t>Coherent</a:t>
            </a:r>
            <a:r>
              <a:rPr lang="pt-PT" b="1" dirty="0"/>
              <a:t> vertical </a:t>
            </a:r>
            <a:r>
              <a:rPr lang="pt-PT" b="1" dirty="0" err="1"/>
              <a:t>and</a:t>
            </a:r>
            <a:r>
              <a:rPr lang="pt-PT" b="1" dirty="0"/>
              <a:t> horizontal </a:t>
            </a:r>
            <a:r>
              <a:rPr lang="pt-PT" b="1" dirty="0" err="1"/>
              <a:t>policy</a:t>
            </a:r>
            <a:r>
              <a:rPr lang="pt-PT" b="1" dirty="0"/>
              <a:t> </a:t>
            </a:r>
            <a:r>
              <a:rPr lang="pt-PT" b="1" dirty="0" err="1"/>
              <a:t>analysis</a:t>
            </a:r>
            <a:r>
              <a:rPr lang="pt-PT" b="1" dirty="0"/>
              <a:t>, </a:t>
            </a:r>
            <a:r>
              <a:rPr lang="pt-PT" b="1" dirty="0" err="1"/>
              <a:t>including</a:t>
            </a:r>
            <a:r>
              <a:rPr lang="pt-PT" b="1" dirty="0"/>
              <a:t> in the Atlantic </a:t>
            </a:r>
            <a:r>
              <a:rPr lang="pt-PT" b="1" dirty="0" err="1"/>
              <a:t>Area</a:t>
            </a:r>
            <a:endParaRPr lang="pt-PT" b="1" dirty="0"/>
          </a:p>
          <a:p>
            <a:endParaRPr lang="pt-PT" sz="2000" b="1" dirty="0"/>
          </a:p>
          <a:p>
            <a:pPr algn="ctr"/>
            <a:r>
              <a:rPr lang="pt-PT" sz="2000" b="1" dirty="0" smtClean="0">
                <a:solidFill>
                  <a:srgbClr val="FF0000"/>
                </a:solidFill>
              </a:rPr>
              <a:t>COHERENT, REPRODUCTIVE AND SUSTAINABLE MONITORING FRAMEWORK </a:t>
            </a:r>
            <a:endParaRPr lang="pt-PT" sz="2800" b="1" dirty="0"/>
          </a:p>
          <a:p>
            <a:pPr marL="285750" indent="-285750">
              <a:buFont typeface="Arial" panose="020B0604020202020204" pitchFamily="34" charset="0"/>
              <a:buChar char="•"/>
            </a:pPr>
            <a:endParaRPr lang="pt-PT" sz="2800" b="1" dirty="0"/>
          </a:p>
        </p:txBody>
      </p:sp>
      <p:sp>
        <p:nvSpPr>
          <p:cNvPr id="5" name="CaixaDeTexto 4"/>
          <p:cNvSpPr txBox="1"/>
          <p:nvPr/>
        </p:nvSpPr>
        <p:spPr>
          <a:xfrm>
            <a:off x="6743" y="-11504"/>
            <a:ext cx="433323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pt-PT"/>
            </a:defPPr>
            <a:lvl1pPr>
              <a:defRPr sz="1400" b="1">
                <a:solidFill>
                  <a:schemeClr val="bg1"/>
                </a:solidFill>
                <a:latin typeface="Arial" pitchFamily="34" charset="0"/>
                <a:cs typeface="Arial" pitchFamily="34" charset="0"/>
              </a:defRPr>
            </a:lvl1pPr>
            <a:lvl2pPr marL="742950" indent="-285750" eaLnBrk="0" hangingPunct="0">
              <a:defRPr b="1">
                <a:latin typeface="Arial" charset="0"/>
                <a:cs typeface="Arial" charset="0"/>
              </a:defRPr>
            </a:lvl2pPr>
            <a:lvl3pPr marL="1143000" indent="-228600" eaLnBrk="0" hangingPunct="0">
              <a:defRPr b="1">
                <a:latin typeface="Arial" charset="0"/>
                <a:cs typeface="Arial" charset="0"/>
              </a:defRPr>
            </a:lvl3pPr>
            <a:lvl4pPr marL="1600200" indent="-228600" eaLnBrk="0" hangingPunct="0">
              <a:defRPr b="1">
                <a:latin typeface="Arial" charset="0"/>
                <a:cs typeface="Arial" charset="0"/>
              </a:defRPr>
            </a:lvl4pPr>
            <a:lvl5pPr marL="2057400" indent="-228600" eaLnBrk="0" hangingPunct="0">
              <a:defRPr b="1">
                <a:latin typeface="Arial" charset="0"/>
                <a:cs typeface="Arial" charset="0"/>
              </a:defRPr>
            </a:lvl5pPr>
            <a:lvl6pPr marL="2514600" indent="-228600" eaLnBrk="0" fontAlgn="base" hangingPunct="0">
              <a:spcBef>
                <a:spcPct val="0"/>
              </a:spcBef>
              <a:spcAft>
                <a:spcPct val="0"/>
              </a:spcAft>
              <a:defRPr b="1">
                <a:latin typeface="Arial" charset="0"/>
                <a:cs typeface="Arial" charset="0"/>
              </a:defRPr>
            </a:lvl6pPr>
            <a:lvl7pPr marL="2971800" indent="-228600" eaLnBrk="0" fontAlgn="base" hangingPunct="0">
              <a:spcBef>
                <a:spcPct val="0"/>
              </a:spcBef>
              <a:spcAft>
                <a:spcPct val="0"/>
              </a:spcAft>
              <a:defRPr b="1">
                <a:latin typeface="Arial" charset="0"/>
                <a:cs typeface="Arial" charset="0"/>
              </a:defRPr>
            </a:lvl7pPr>
            <a:lvl8pPr marL="3429000" indent="-228600" eaLnBrk="0" fontAlgn="base" hangingPunct="0">
              <a:spcBef>
                <a:spcPct val="0"/>
              </a:spcBef>
              <a:spcAft>
                <a:spcPct val="0"/>
              </a:spcAft>
              <a:defRPr b="1">
                <a:latin typeface="Arial" charset="0"/>
                <a:cs typeface="Arial" charset="0"/>
              </a:defRPr>
            </a:lvl8pPr>
            <a:lvl9pPr marL="3886200" indent="-228600" eaLnBrk="0" fontAlgn="base" hangingPunct="0">
              <a:spcBef>
                <a:spcPct val="0"/>
              </a:spcBef>
              <a:spcAft>
                <a:spcPct val="0"/>
              </a:spcAft>
              <a:defRPr b="1">
                <a:latin typeface="Arial" charset="0"/>
                <a:cs typeface="Arial" charset="0"/>
              </a:defRPr>
            </a:lvl9pPr>
          </a:lstStyle>
          <a:p>
            <a:r>
              <a:rPr lang="pt-PT" dirty="0"/>
              <a:t>NOS 2013-2020: </a:t>
            </a:r>
            <a:r>
              <a:rPr lang="pt-PT" dirty="0" err="1"/>
              <a:t>Strategic</a:t>
            </a:r>
            <a:r>
              <a:rPr lang="pt-PT" dirty="0"/>
              <a:t> </a:t>
            </a:r>
            <a:r>
              <a:rPr lang="pt-PT" dirty="0" err="1"/>
              <a:t>Monitoring</a:t>
            </a:r>
            <a:r>
              <a:rPr lang="pt-PT" dirty="0"/>
              <a:t> Framework</a:t>
            </a:r>
          </a:p>
        </p:txBody>
      </p:sp>
    </p:spTree>
    <p:extLst>
      <p:ext uri="{BB962C8B-B14F-4D97-AF65-F5344CB8AC3E}">
        <p14:creationId xmlns:p14="http://schemas.microsoft.com/office/powerpoint/2010/main" val="41002966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p:cNvSpPr>
            <a:spLocks noChangeArrowheads="1"/>
          </p:cNvSpPr>
          <p:nvPr/>
        </p:nvSpPr>
        <p:spPr bwMode="auto">
          <a:xfrm>
            <a:off x="238125" y="1619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t-PT" sz="1800" b="0" i="0" u="none" strike="noStrike" cap="none" normalizeH="0" baseline="0" smtClean="0">
              <a:ln>
                <a:noFill/>
              </a:ln>
              <a:solidFill>
                <a:schemeClr val="tx1"/>
              </a:solidFill>
              <a:effectLst/>
              <a:latin typeface="Arial" pitchFamily="34" charset="0"/>
              <a:cs typeface="Arial" pitchFamily="34" charset="0"/>
            </a:endParaRPr>
          </a:p>
        </p:txBody>
      </p:sp>
      <p:sp>
        <p:nvSpPr>
          <p:cNvPr id="18" name="CaixaDeTexto 17"/>
          <p:cNvSpPr txBox="1"/>
          <p:nvPr/>
        </p:nvSpPr>
        <p:spPr>
          <a:xfrm>
            <a:off x="6743" y="-11504"/>
            <a:ext cx="1430648" cy="307777"/>
          </a:xfrm>
          <a:prstGeom prst="rect">
            <a:avLst/>
          </a:prstGeom>
          <a:noFill/>
        </p:spPr>
        <p:txBody>
          <a:bodyPr wrap="none" rtlCol="0">
            <a:spAutoFit/>
          </a:bodyPr>
          <a:lstStyle/>
          <a:p>
            <a:r>
              <a:rPr lang="pt-PT" sz="1400" b="1" dirty="0" err="1" smtClean="0">
                <a:solidFill>
                  <a:schemeClr val="bg1"/>
                </a:solidFill>
              </a:rPr>
              <a:t>SEAMInd</a:t>
            </a:r>
            <a:r>
              <a:rPr lang="pt-PT" sz="1400" b="1" dirty="0" smtClean="0">
                <a:solidFill>
                  <a:schemeClr val="bg1"/>
                </a:solidFill>
              </a:rPr>
              <a:t> Project</a:t>
            </a:r>
            <a:endParaRPr lang="pt-PT" sz="1400" b="1" dirty="0">
              <a:solidFill>
                <a:schemeClr val="bg1"/>
              </a:solidFill>
            </a:endParaRPr>
          </a:p>
        </p:txBody>
      </p:sp>
      <p:sp>
        <p:nvSpPr>
          <p:cNvPr id="2" name="CaixaDeTexto 1"/>
          <p:cNvSpPr txBox="1"/>
          <p:nvPr/>
        </p:nvSpPr>
        <p:spPr>
          <a:xfrm>
            <a:off x="850900" y="1308100"/>
            <a:ext cx="4084003" cy="1015663"/>
          </a:xfrm>
          <a:prstGeom prst="rect">
            <a:avLst/>
          </a:prstGeom>
          <a:noFill/>
        </p:spPr>
        <p:txBody>
          <a:bodyPr wrap="none" rtlCol="0">
            <a:spAutoFit/>
          </a:bodyPr>
          <a:lstStyle/>
          <a:p>
            <a:r>
              <a:rPr lang="pt-PT" sz="6000" dirty="0" smtClean="0"/>
              <a:t>THANK YOU </a:t>
            </a:r>
            <a:endParaRPr lang="pt-PT" sz="6000" dirty="0"/>
          </a:p>
        </p:txBody>
      </p:sp>
      <p:sp>
        <p:nvSpPr>
          <p:cNvPr id="10" name="CaixaDeTexto 9"/>
          <p:cNvSpPr txBox="1"/>
          <p:nvPr/>
        </p:nvSpPr>
        <p:spPr>
          <a:xfrm>
            <a:off x="2044700" y="2921168"/>
            <a:ext cx="6430991" cy="1077218"/>
          </a:xfrm>
          <a:prstGeom prst="rect">
            <a:avLst/>
          </a:prstGeom>
          <a:noFill/>
        </p:spPr>
        <p:txBody>
          <a:bodyPr wrap="none" rtlCol="0">
            <a:spAutoFit/>
          </a:bodyPr>
          <a:lstStyle/>
          <a:p>
            <a:r>
              <a:rPr lang="pt-PT" sz="3200" dirty="0" smtClean="0"/>
              <a:t>Conceição Santos</a:t>
            </a:r>
          </a:p>
          <a:p>
            <a:r>
              <a:rPr lang="pt-PT" sz="3200" dirty="0" smtClean="0"/>
              <a:t>conceicao.santos@dgpm.mam.gov.pt</a:t>
            </a:r>
            <a:endParaRPr lang="pt-PT" sz="3200" dirty="0"/>
          </a:p>
        </p:txBody>
      </p:sp>
    </p:spTree>
    <p:extLst>
      <p:ext uri="{BB962C8B-B14F-4D97-AF65-F5344CB8AC3E}">
        <p14:creationId xmlns:p14="http://schemas.microsoft.com/office/powerpoint/2010/main" val="12654599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m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3" y="0"/>
            <a:ext cx="9144000" cy="6858000"/>
          </a:xfrm>
          <a:prstGeom prst="rect">
            <a:avLst/>
          </a:prstGeom>
        </p:spPr>
      </p:pic>
      <p:sp>
        <p:nvSpPr>
          <p:cNvPr id="26" name="CaixaDeTexto 25"/>
          <p:cNvSpPr txBox="1"/>
          <p:nvPr/>
        </p:nvSpPr>
        <p:spPr>
          <a:xfrm>
            <a:off x="6743" y="-11504"/>
            <a:ext cx="5068503" cy="307777"/>
          </a:xfrm>
          <a:prstGeom prst="rect">
            <a:avLst/>
          </a:prstGeom>
          <a:noFill/>
        </p:spPr>
        <p:txBody>
          <a:bodyPr wrap="none" rtlCol="0">
            <a:spAutoFit/>
          </a:bodyPr>
          <a:lstStyle/>
          <a:p>
            <a:r>
              <a:rPr lang="pt-PT" sz="1400" b="1" dirty="0" smtClean="0">
                <a:solidFill>
                  <a:schemeClr val="bg1"/>
                </a:solidFill>
              </a:rPr>
              <a:t>NOS 2013-2020: </a:t>
            </a:r>
            <a:r>
              <a:rPr lang="pt-PT" sz="1400" b="1" dirty="0" err="1" smtClean="0">
                <a:solidFill>
                  <a:schemeClr val="bg1"/>
                </a:solidFill>
              </a:rPr>
              <a:t>Strategic</a:t>
            </a:r>
            <a:r>
              <a:rPr lang="pt-PT" sz="1400" b="1" dirty="0" smtClean="0">
                <a:solidFill>
                  <a:schemeClr val="bg1"/>
                </a:solidFill>
              </a:rPr>
              <a:t> </a:t>
            </a:r>
            <a:r>
              <a:rPr lang="pt-PT" sz="1400" b="1" dirty="0" err="1" smtClean="0">
                <a:solidFill>
                  <a:schemeClr val="bg1"/>
                </a:solidFill>
              </a:rPr>
              <a:t>Monitoring</a:t>
            </a:r>
            <a:r>
              <a:rPr lang="pt-PT" sz="1400" b="1" dirty="0" smtClean="0">
                <a:solidFill>
                  <a:schemeClr val="bg1"/>
                </a:solidFill>
              </a:rPr>
              <a:t>  </a:t>
            </a:r>
            <a:r>
              <a:rPr lang="pt-PT" sz="1400" b="1" dirty="0" err="1" smtClean="0">
                <a:solidFill>
                  <a:schemeClr val="bg1"/>
                </a:solidFill>
              </a:rPr>
              <a:t>and</a:t>
            </a:r>
            <a:r>
              <a:rPr lang="pt-PT" sz="1400" b="1" dirty="0" smtClean="0">
                <a:solidFill>
                  <a:schemeClr val="bg1"/>
                </a:solidFill>
              </a:rPr>
              <a:t> </a:t>
            </a:r>
            <a:r>
              <a:rPr lang="pt-PT" sz="1400" b="1" dirty="0" err="1" smtClean="0">
                <a:solidFill>
                  <a:schemeClr val="bg1"/>
                </a:solidFill>
              </a:rPr>
              <a:t>Prospective</a:t>
            </a:r>
            <a:r>
              <a:rPr lang="pt-PT" sz="1400" b="1" dirty="0" smtClean="0">
                <a:solidFill>
                  <a:schemeClr val="bg1"/>
                </a:solidFill>
              </a:rPr>
              <a:t> Framework</a:t>
            </a:r>
            <a:endParaRPr lang="pt-PT" sz="1400" b="1" dirty="0">
              <a:solidFill>
                <a:schemeClr val="bg1"/>
              </a:solidFill>
            </a:endParaRPr>
          </a:p>
        </p:txBody>
      </p:sp>
      <p:sp>
        <p:nvSpPr>
          <p:cNvPr id="24" name="Rectângulo 4"/>
          <p:cNvSpPr/>
          <p:nvPr/>
        </p:nvSpPr>
        <p:spPr>
          <a:xfrm>
            <a:off x="971550" y="1263650"/>
            <a:ext cx="7345363" cy="4397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a:solidFill>
                <a:prstClr val="white"/>
              </a:solidFill>
            </a:endParaRPr>
          </a:p>
        </p:txBody>
      </p:sp>
      <p:sp>
        <p:nvSpPr>
          <p:cNvPr id="31" name="Rectângulo 2"/>
          <p:cNvSpPr/>
          <p:nvPr/>
        </p:nvSpPr>
        <p:spPr>
          <a:xfrm>
            <a:off x="395288" y="1268413"/>
            <a:ext cx="8353425" cy="5221287"/>
          </a:xfrm>
          <a:prstGeom prst="rect">
            <a:avLst/>
          </a:prstGeom>
          <a:solidFill>
            <a:schemeClr val="bg1">
              <a:lumMod val="75000"/>
            </a:schemeClr>
          </a:solidFill>
          <a:ln w="254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a:solidFill>
                <a:prstClr val="white"/>
              </a:solidFill>
            </a:endParaRPr>
          </a:p>
        </p:txBody>
      </p:sp>
      <p:grpSp>
        <p:nvGrpSpPr>
          <p:cNvPr id="2" name="Grupo 175"/>
          <p:cNvGrpSpPr>
            <a:grpSpLocks/>
          </p:cNvGrpSpPr>
          <p:nvPr/>
        </p:nvGrpSpPr>
        <p:grpSpPr bwMode="auto">
          <a:xfrm>
            <a:off x="611188" y="925513"/>
            <a:ext cx="7921625" cy="5437187"/>
            <a:chOff x="683568" y="925642"/>
            <a:chExt cx="7920880" cy="5437613"/>
          </a:xfrm>
        </p:grpSpPr>
        <p:grpSp>
          <p:nvGrpSpPr>
            <p:cNvPr id="3" name="Grupo 174"/>
            <p:cNvGrpSpPr>
              <a:grpSpLocks/>
            </p:cNvGrpSpPr>
            <p:nvPr/>
          </p:nvGrpSpPr>
          <p:grpSpPr bwMode="auto">
            <a:xfrm>
              <a:off x="683568" y="925642"/>
              <a:ext cx="7920880" cy="5437613"/>
              <a:chOff x="683568" y="925642"/>
              <a:chExt cx="7920880" cy="5437613"/>
            </a:xfrm>
          </p:grpSpPr>
          <p:grpSp>
            <p:nvGrpSpPr>
              <p:cNvPr id="4" name="Grupo 173"/>
              <p:cNvGrpSpPr>
                <a:grpSpLocks/>
              </p:cNvGrpSpPr>
              <p:nvPr/>
            </p:nvGrpSpPr>
            <p:grpSpPr bwMode="auto">
              <a:xfrm>
                <a:off x="683568" y="925642"/>
                <a:ext cx="7920880" cy="5437613"/>
                <a:chOff x="683568" y="925642"/>
                <a:chExt cx="7920880" cy="5437613"/>
              </a:xfrm>
            </p:grpSpPr>
            <p:sp>
              <p:nvSpPr>
                <p:cNvPr id="37" name="Rectângulo 18"/>
                <p:cNvSpPr/>
                <p:nvPr/>
              </p:nvSpPr>
              <p:spPr>
                <a:xfrm>
                  <a:off x="3636040" y="2195742"/>
                  <a:ext cx="2160384" cy="655688"/>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ts val="1700"/>
                    </a:lnSpc>
                    <a:spcBef>
                      <a:spcPts val="0"/>
                    </a:spcBef>
                    <a:spcAft>
                      <a:spcPts val="0"/>
                    </a:spcAft>
                    <a:defRPr/>
                  </a:pPr>
                  <a:r>
                    <a:rPr lang="pt-PT" sz="1400" b="1" dirty="0" err="1">
                      <a:solidFill>
                        <a:srgbClr val="002060"/>
                      </a:solidFill>
                    </a:rPr>
                    <a:t>Battery</a:t>
                  </a:r>
                  <a:r>
                    <a:rPr lang="pt-PT" sz="1400" b="1" dirty="0">
                      <a:solidFill>
                        <a:srgbClr val="002060"/>
                      </a:solidFill>
                    </a:rPr>
                    <a:t> of </a:t>
                  </a:r>
                  <a:r>
                    <a:rPr lang="pt-PT" sz="1400" b="1" dirty="0" err="1" smtClean="0">
                      <a:solidFill>
                        <a:srgbClr val="002060"/>
                      </a:solidFill>
                    </a:rPr>
                    <a:t>Sustainable</a:t>
                  </a:r>
                  <a:r>
                    <a:rPr lang="pt-PT" sz="1400" b="1" dirty="0" smtClean="0">
                      <a:solidFill>
                        <a:srgbClr val="002060"/>
                      </a:solidFill>
                    </a:rPr>
                    <a:t> </a:t>
                  </a:r>
                  <a:r>
                    <a:rPr lang="pt-PT" sz="1400" b="1" dirty="0" err="1" smtClean="0">
                      <a:solidFill>
                        <a:srgbClr val="002060"/>
                      </a:solidFill>
                    </a:rPr>
                    <a:t>Development</a:t>
                  </a:r>
                  <a:r>
                    <a:rPr lang="pt-PT" sz="1400" b="1" dirty="0" smtClean="0">
                      <a:solidFill>
                        <a:srgbClr val="002060"/>
                      </a:solidFill>
                    </a:rPr>
                    <a:t> </a:t>
                  </a:r>
                  <a:r>
                    <a:rPr lang="pt-PT" sz="1400" b="1" dirty="0" err="1" smtClean="0">
                      <a:solidFill>
                        <a:srgbClr val="002060"/>
                      </a:solidFill>
                    </a:rPr>
                    <a:t>Indicators</a:t>
                  </a:r>
                  <a:r>
                    <a:rPr lang="pt-PT" sz="1400" b="1" dirty="0" smtClean="0">
                      <a:solidFill>
                        <a:srgbClr val="002060"/>
                      </a:solidFill>
                    </a:rPr>
                    <a:t> for the SEA /</a:t>
                  </a:r>
                  <a:r>
                    <a:rPr lang="pt-PT" sz="1400" b="1" dirty="0" err="1" smtClean="0">
                      <a:solidFill>
                        <a:srgbClr val="002060"/>
                      </a:solidFill>
                    </a:rPr>
                    <a:t>SEAMind</a:t>
                  </a:r>
                  <a:r>
                    <a:rPr lang="pt-PT" sz="1400" b="1" dirty="0" smtClean="0">
                      <a:solidFill>
                        <a:srgbClr val="002060"/>
                      </a:solidFill>
                    </a:rPr>
                    <a:t> </a:t>
                  </a:r>
                  <a:endParaRPr lang="pt-PT" sz="1400" b="1" dirty="0">
                    <a:solidFill>
                      <a:srgbClr val="002060"/>
                    </a:solidFill>
                  </a:endParaRPr>
                </a:p>
              </p:txBody>
            </p:sp>
            <p:grpSp>
              <p:nvGrpSpPr>
                <p:cNvPr id="5" name="Grupo 111"/>
                <p:cNvGrpSpPr>
                  <a:grpSpLocks/>
                </p:cNvGrpSpPr>
                <p:nvPr/>
              </p:nvGrpSpPr>
              <p:grpSpPr bwMode="auto">
                <a:xfrm>
                  <a:off x="683568" y="1384464"/>
                  <a:ext cx="5119204" cy="4978791"/>
                  <a:chOff x="539552" y="980370"/>
                  <a:chExt cx="4790954" cy="5473495"/>
                </a:xfrm>
              </p:grpSpPr>
              <p:sp>
                <p:nvSpPr>
                  <p:cNvPr id="51" name="Rectângulo 12"/>
                  <p:cNvSpPr/>
                  <p:nvPr/>
                </p:nvSpPr>
                <p:spPr>
                  <a:xfrm>
                    <a:off x="539552" y="1772771"/>
                    <a:ext cx="2160015" cy="792400"/>
                  </a:xfrm>
                  <a:prstGeom prst="rect">
                    <a:avLst/>
                  </a:prstGeom>
                  <a:solidFill>
                    <a:srgbClr val="00326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pt-PT" b="1" dirty="0" err="1" smtClean="0">
                        <a:solidFill>
                          <a:prstClr val="white"/>
                        </a:solidFill>
                      </a:rPr>
                      <a:t>Monitoring</a:t>
                    </a:r>
                    <a:endParaRPr lang="pt-PT" b="1" dirty="0">
                      <a:solidFill>
                        <a:prstClr val="white"/>
                      </a:solidFill>
                    </a:endParaRPr>
                  </a:p>
                </p:txBody>
              </p:sp>
              <p:sp>
                <p:nvSpPr>
                  <p:cNvPr id="52" name="Rectângulo 14"/>
                  <p:cNvSpPr/>
                  <p:nvPr/>
                </p:nvSpPr>
                <p:spPr>
                  <a:xfrm>
                    <a:off x="539552" y="4652638"/>
                    <a:ext cx="2160014" cy="792400"/>
                  </a:xfrm>
                  <a:prstGeom prst="rect">
                    <a:avLst/>
                  </a:prstGeom>
                  <a:solidFill>
                    <a:srgbClr val="00326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pt-PT" b="1" dirty="0" err="1">
                        <a:solidFill>
                          <a:prstClr val="white"/>
                        </a:solidFill>
                      </a:rPr>
                      <a:t>Foresight</a:t>
                    </a:r>
                    <a:endParaRPr lang="pt-PT" b="1" dirty="0">
                      <a:solidFill>
                        <a:prstClr val="white"/>
                      </a:solidFill>
                    </a:endParaRPr>
                  </a:p>
                </p:txBody>
              </p:sp>
              <p:sp>
                <p:nvSpPr>
                  <p:cNvPr id="53" name="Rectângulo 16"/>
                  <p:cNvSpPr/>
                  <p:nvPr/>
                </p:nvSpPr>
                <p:spPr>
                  <a:xfrm>
                    <a:off x="3275967" y="980370"/>
                    <a:ext cx="2020372" cy="788910"/>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pt-PT" sz="1400" b="1" dirty="0" err="1">
                        <a:solidFill>
                          <a:srgbClr val="002060"/>
                        </a:solidFill>
                      </a:rPr>
                      <a:t>Satellite</a:t>
                    </a:r>
                    <a:r>
                      <a:rPr lang="pt-PT" sz="1400" b="1" dirty="0">
                        <a:solidFill>
                          <a:srgbClr val="002060"/>
                        </a:solidFill>
                      </a:rPr>
                      <a:t> </a:t>
                    </a:r>
                    <a:r>
                      <a:rPr lang="pt-PT" sz="1400" b="1" dirty="0" err="1">
                        <a:solidFill>
                          <a:srgbClr val="002060"/>
                        </a:solidFill>
                      </a:rPr>
                      <a:t>Account</a:t>
                    </a:r>
                    <a:r>
                      <a:rPr lang="pt-PT" sz="1400" b="1" dirty="0">
                        <a:solidFill>
                          <a:srgbClr val="002060"/>
                        </a:solidFill>
                      </a:rPr>
                      <a:t> </a:t>
                    </a:r>
                    <a:r>
                      <a:rPr lang="pt-PT" sz="1400" b="1" dirty="0" smtClean="0">
                        <a:solidFill>
                          <a:srgbClr val="002060"/>
                        </a:solidFill>
                      </a:rPr>
                      <a:t>for the </a:t>
                    </a:r>
                    <a:r>
                      <a:rPr lang="pt-PT" sz="1400" b="1" dirty="0" err="1" smtClean="0">
                        <a:solidFill>
                          <a:srgbClr val="002060"/>
                        </a:solidFill>
                      </a:rPr>
                      <a:t>Sea</a:t>
                    </a:r>
                    <a:r>
                      <a:rPr lang="pt-PT" sz="1400" b="1" dirty="0" smtClean="0">
                        <a:solidFill>
                          <a:srgbClr val="002060"/>
                        </a:solidFill>
                      </a:rPr>
                      <a:t> </a:t>
                    </a:r>
                    <a:r>
                      <a:rPr lang="pt-PT" sz="1400" b="1" dirty="0" err="1" smtClean="0">
                        <a:solidFill>
                          <a:srgbClr val="002060"/>
                        </a:solidFill>
                      </a:rPr>
                      <a:t>and</a:t>
                    </a:r>
                    <a:r>
                      <a:rPr lang="pt-PT" sz="1400" b="1" dirty="0" smtClean="0">
                        <a:solidFill>
                          <a:srgbClr val="002060"/>
                        </a:solidFill>
                      </a:rPr>
                      <a:t> </a:t>
                    </a:r>
                    <a:r>
                      <a:rPr lang="pt-PT" sz="1400" b="1" dirty="0">
                        <a:solidFill>
                          <a:srgbClr val="002060"/>
                        </a:solidFill>
                      </a:rPr>
                      <a:t>I</a:t>
                    </a:r>
                    <a:r>
                      <a:rPr lang="pt-PT" sz="1400" b="1" dirty="0" smtClean="0">
                        <a:solidFill>
                          <a:srgbClr val="002060"/>
                        </a:solidFill>
                      </a:rPr>
                      <a:t>nput-output </a:t>
                    </a:r>
                    <a:r>
                      <a:rPr lang="pt-PT" sz="1400" b="1" dirty="0" err="1">
                        <a:solidFill>
                          <a:srgbClr val="002060"/>
                        </a:solidFill>
                      </a:rPr>
                      <a:t>A</a:t>
                    </a:r>
                    <a:r>
                      <a:rPr lang="pt-PT" sz="1400" b="1" dirty="0" err="1" smtClean="0">
                        <a:solidFill>
                          <a:srgbClr val="002060"/>
                        </a:solidFill>
                      </a:rPr>
                      <a:t>nalysis</a:t>
                    </a:r>
                    <a:endParaRPr lang="pt-PT" sz="1400" b="1" dirty="0">
                      <a:solidFill>
                        <a:srgbClr val="002060"/>
                      </a:solidFill>
                    </a:endParaRPr>
                  </a:p>
                </p:txBody>
              </p:sp>
              <p:sp>
                <p:nvSpPr>
                  <p:cNvPr id="54" name="Rectângulo 29"/>
                  <p:cNvSpPr/>
                  <p:nvPr/>
                </p:nvSpPr>
                <p:spPr>
                  <a:xfrm>
                    <a:off x="3302708" y="2708291"/>
                    <a:ext cx="2020372" cy="720840"/>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pt-PT" sz="1400" b="1" dirty="0" err="1" smtClean="0">
                        <a:solidFill>
                          <a:srgbClr val="002060"/>
                        </a:solidFill>
                      </a:rPr>
                      <a:t>Coastal</a:t>
                    </a:r>
                    <a:r>
                      <a:rPr lang="pt-PT" sz="1400" b="1" dirty="0" smtClean="0">
                        <a:solidFill>
                          <a:srgbClr val="002060"/>
                        </a:solidFill>
                      </a:rPr>
                      <a:t> </a:t>
                    </a:r>
                    <a:r>
                      <a:rPr lang="pt-PT" sz="1400" b="1" dirty="0" err="1" smtClean="0">
                        <a:solidFill>
                          <a:srgbClr val="002060"/>
                        </a:solidFill>
                      </a:rPr>
                      <a:t>and</a:t>
                    </a:r>
                    <a:r>
                      <a:rPr lang="pt-PT" sz="1400" b="1" dirty="0" smtClean="0">
                        <a:solidFill>
                          <a:srgbClr val="002060"/>
                        </a:solidFill>
                      </a:rPr>
                      <a:t> Marine </a:t>
                    </a:r>
                    <a:r>
                      <a:rPr lang="pt-PT" sz="1400" b="1" dirty="0" err="1" smtClean="0">
                        <a:solidFill>
                          <a:srgbClr val="002060"/>
                        </a:solidFill>
                      </a:rPr>
                      <a:t>Ecosystem</a:t>
                    </a:r>
                    <a:r>
                      <a:rPr lang="pt-PT" sz="1400" b="1" dirty="0" smtClean="0">
                        <a:solidFill>
                          <a:srgbClr val="002060"/>
                        </a:solidFill>
                      </a:rPr>
                      <a:t> </a:t>
                    </a:r>
                    <a:r>
                      <a:rPr lang="pt-PT" sz="1400" b="1" dirty="0" err="1" smtClean="0">
                        <a:solidFill>
                          <a:srgbClr val="002060"/>
                        </a:solidFill>
                      </a:rPr>
                      <a:t>Services</a:t>
                    </a:r>
                    <a:r>
                      <a:rPr lang="pt-PT" sz="1400" b="1" dirty="0" smtClean="0">
                        <a:solidFill>
                          <a:srgbClr val="002060"/>
                        </a:solidFill>
                      </a:rPr>
                      <a:t> –</a:t>
                    </a:r>
                    <a:r>
                      <a:rPr lang="pt-PT" sz="1400" b="1" dirty="0" smtClean="0">
                        <a:solidFill>
                          <a:schemeClr val="tx1"/>
                        </a:solidFill>
                      </a:rPr>
                      <a:t> PT </a:t>
                    </a:r>
                    <a:r>
                      <a:rPr lang="pt-PT" sz="1400" b="1" dirty="0" smtClean="0">
                        <a:solidFill>
                          <a:srgbClr val="002060"/>
                        </a:solidFill>
                      </a:rPr>
                      <a:t>TEEB</a:t>
                    </a:r>
                    <a:endParaRPr lang="pt-PT" sz="1400" b="1" dirty="0">
                      <a:solidFill>
                        <a:srgbClr val="002060"/>
                      </a:solidFill>
                    </a:endParaRPr>
                  </a:p>
                </p:txBody>
              </p:sp>
              <p:sp>
                <p:nvSpPr>
                  <p:cNvPr id="55" name="Rectângulo 30"/>
                  <p:cNvSpPr/>
                  <p:nvPr/>
                </p:nvSpPr>
                <p:spPr>
                  <a:xfrm>
                    <a:off x="3302708" y="4797505"/>
                    <a:ext cx="2020372" cy="7190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PT" sz="1600" b="1" dirty="0" err="1">
                        <a:solidFill>
                          <a:srgbClr val="002060"/>
                        </a:solidFill>
                        <a:cs typeface="Arial" charset="0"/>
                      </a:rPr>
                      <a:t>Foresight</a:t>
                    </a:r>
                    <a:r>
                      <a:rPr lang="pt-PT" sz="1600" b="1" dirty="0">
                        <a:solidFill>
                          <a:srgbClr val="002060"/>
                        </a:solidFill>
                        <a:cs typeface="Arial" charset="0"/>
                      </a:rPr>
                      <a:t> </a:t>
                    </a:r>
                    <a:r>
                      <a:rPr lang="pt-PT" sz="1600" b="1" dirty="0" err="1">
                        <a:solidFill>
                          <a:srgbClr val="002060"/>
                        </a:solidFill>
                        <a:cs typeface="Arial" charset="0"/>
                      </a:rPr>
                      <a:t>analysis</a:t>
                    </a:r>
                    <a:r>
                      <a:rPr lang="pt-PT" sz="1600" b="1" dirty="0">
                        <a:solidFill>
                          <a:srgbClr val="002060"/>
                        </a:solidFill>
                        <a:cs typeface="Arial" charset="0"/>
                      </a:rPr>
                      <a:t> </a:t>
                    </a:r>
                    <a:r>
                      <a:rPr lang="pt-PT" sz="1600" b="1" dirty="0" smtClean="0">
                        <a:solidFill>
                          <a:srgbClr val="002060"/>
                        </a:solidFill>
                        <a:cs typeface="Arial" charset="0"/>
                      </a:rPr>
                      <a:t>to </a:t>
                    </a:r>
                    <a:r>
                      <a:rPr lang="pt-PT" sz="1600" b="1" dirty="0" err="1" smtClean="0">
                        <a:solidFill>
                          <a:srgbClr val="002060"/>
                        </a:solidFill>
                        <a:cs typeface="Arial" charset="0"/>
                      </a:rPr>
                      <a:t>action</a:t>
                    </a:r>
                    <a:r>
                      <a:rPr lang="pt-PT" sz="1600" b="1" dirty="0" smtClean="0">
                        <a:solidFill>
                          <a:srgbClr val="002060"/>
                        </a:solidFill>
                        <a:cs typeface="Arial" charset="0"/>
                      </a:rPr>
                      <a:t> </a:t>
                    </a:r>
                    <a:r>
                      <a:rPr lang="pt-PT" sz="1600" b="1" dirty="0" err="1" smtClean="0">
                        <a:solidFill>
                          <a:srgbClr val="002060"/>
                        </a:solidFill>
                        <a:cs typeface="Arial" charset="0"/>
                      </a:rPr>
                      <a:t>support</a:t>
                    </a:r>
                    <a:endParaRPr lang="pt-PT" sz="1600" b="1" dirty="0">
                      <a:solidFill>
                        <a:srgbClr val="002060"/>
                      </a:solidFill>
                      <a:cs typeface="Arial" charset="0"/>
                    </a:endParaRPr>
                  </a:p>
                </p:txBody>
              </p:sp>
              <p:cxnSp>
                <p:nvCxnSpPr>
                  <p:cNvPr id="56" name="Conexão recta unidireccional 40"/>
                  <p:cNvCxnSpPr/>
                  <p:nvPr/>
                </p:nvCxnSpPr>
                <p:spPr>
                  <a:xfrm flipV="1">
                    <a:off x="2704023" y="2165480"/>
                    <a:ext cx="571944" cy="3491"/>
                  </a:xfrm>
                  <a:prstGeom prst="straightConnector1">
                    <a:avLst/>
                  </a:prstGeom>
                  <a:ln>
                    <a:solidFill>
                      <a:srgbClr val="C00000"/>
                    </a:solidFill>
                    <a:tailEnd type="arrow"/>
                  </a:ln>
                </p:spPr>
                <p:style>
                  <a:lnRef idx="2">
                    <a:schemeClr val="accent2"/>
                  </a:lnRef>
                  <a:fillRef idx="0">
                    <a:schemeClr val="accent2"/>
                  </a:fillRef>
                  <a:effectRef idx="1">
                    <a:schemeClr val="accent2"/>
                  </a:effectRef>
                  <a:fontRef idx="minor">
                    <a:schemeClr val="tx1"/>
                  </a:fontRef>
                </p:style>
              </p:cxnSp>
              <p:cxnSp>
                <p:nvCxnSpPr>
                  <p:cNvPr id="57" name="Conexão em ângulos rectos 51"/>
                  <p:cNvCxnSpPr>
                    <a:stCxn id="51" idx="3"/>
                    <a:endCxn id="54" idx="1"/>
                  </p:cNvCxnSpPr>
                  <p:nvPr/>
                </p:nvCxnSpPr>
                <p:spPr>
                  <a:xfrm>
                    <a:off x="2699567" y="2168971"/>
                    <a:ext cx="603140" cy="900613"/>
                  </a:xfrm>
                  <a:prstGeom prst="bentConnector3">
                    <a:avLst/>
                  </a:prstGeom>
                  <a:ln>
                    <a:solidFill>
                      <a:srgbClr val="C00000"/>
                    </a:solidFill>
                    <a:tailEnd type="arrow"/>
                  </a:ln>
                </p:spPr>
                <p:style>
                  <a:lnRef idx="2">
                    <a:schemeClr val="accent2"/>
                  </a:lnRef>
                  <a:fillRef idx="0">
                    <a:schemeClr val="accent2"/>
                  </a:fillRef>
                  <a:effectRef idx="1">
                    <a:schemeClr val="accent2"/>
                  </a:effectRef>
                  <a:fontRef idx="minor">
                    <a:schemeClr val="tx1"/>
                  </a:fontRef>
                </p:style>
              </p:cxnSp>
              <p:sp>
                <p:nvSpPr>
                  <p:cNvPr id="58" name="Rectângulo 74"/>
                  <p:cNvSpPr/>
                  <p:nvPr/>
                </p:nvSpPr>
                <p:spPr>
                  <a:xfrm>
                    <a:off x="3342818" y="3853257"/>
                    <a:ext cx="1980262" cy="53932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pt-PT" sz="1600" b="1" dirty="0" smtClean="0">
                        <a:solidFill>
                          <a:prstClr val="white"/>
                        </a:solidFill>
                      </a:rPr>
                      <a:t>Feedback             </a:t>
                    </a:r>
                    <a:endParaRPr lang="pt-PT" sz="1600" b="1" dirty="0">
                      <a:solidFill>
                        <a:prstClr val="white"/>
                      </a:solidFill>
                    </a:endParaRPr>
                  </a:p>
                </p:txBody>
              </p:sp>
              <p:cxnSp>
                <p:nvCxnSpPr>
                  <p:cNvPr id="59" name="Conexão recta unidireccional 82"/>
                  <p:cNvCxnSpPr/>
                  <p:nvPr/>
                </p:nvCxnSpPr>
                <p:spPr>
                  <a:xfrm>
                    <a:off x="2704023" y="5085491"/>
                    <a:ext cx="606112" cy="0"/>
                  </a:xfrm>
                  <a:prstGeom prst="straightConnector1">
                    <a:avLst/>
                  </a:prstGeom>
                  <a:ln>
                    <a:solidFill>
                      <a:srgbClr val="C00000"/>
                    </a:solidFill>
                    <a:tailEnd type="arrow"/>
                  </a:ln>
                </p:spPr>
                <p:style>
                  <a:lnRef idx="2">
                    <a:schemeClr val="accent2"/>
                  </a:lnRef>
                  <a:fillRef idx="0">
                    <a:schemeClr val="accent2"/>
                  </a:fillRef>
                  <a:effectRef idx="1">
                    <a:schemeClr val="accent2"/>
                  </a:effectRef>
                  <a:fontRef idx="minor">
                    <a:schemeClr val="tx1"/>
                  </a:fontRef>
                </p:style>
              </p:cxnSp>
              <p:sp>
                <p:nvSpPr>
                  <p:cNvPr id="60" name="Rectângulo 89"/>
                  <p:cNvSpPr/>
                  <p:nvPr/>
                </p:nvSpPr>
                <p:spPr>
                  <a:xfrm>
                    <a:off x="3275967" y="5877891"/>
                    <a:ext cx="2054539" cy="575974"/>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pt-PT" sz="1600" b="1" dirty="0" err="1">
                        <a:solidFill>
                          <a:prstClr val="white"/>
                        </a:solidFill>
                      </a:rPr>
                      <a:t>Scenarios</a:t>
                    </a:r>
                    <a:endParaRPr lang="pt-PT" sz="1600" b="1" dirty="0">
                      <a:solidFill>
                        <a:prstClr val="white"/>
                      </a:solidFill>
                    </a:endParaRPr>
                  </a:p>
                </p:txBody>
              </p:sp>
              <p:cxnSp>
                <p:nvCxnSpPr>
                  <p:cNvPr id="61" name="Conexão recta unidireccional 73"/>
                  <p:cNvCxnSpPr/>
                  <p:nvPr/>
                </p:nvCxnSpPr>
                <p:spPr>
                  <a:xfrm>
                    <a:off x="4283182" y="3429131"/>
                    <a:ext cx="0" cy="359547"/>
                  </a:xfrm>
                  <a:prstGeom prst="straightConnector1">
                    <a:avLst/>
                  </a:prstGeom>
                  <a:ln>
                    <a:solidFill>
                      <a:srgbClr val="C00000"/>
                    </a:solidFill>
                    <a:tailEnd type="arrow"/>
                  </a:ln>
                </p:spPr>
                <p:style>
                  <a:lnRef idx="2">
                    <a:schemeClr val="accent2"/>
                  </a:lnRef>
                  <a:fillRef idx="0">
                    <a:schemeClr val="accent2"/>
                  </a:fillRef>
                  <a:effectRef idx="1">
                    <a:schemeClr val="accent2"/>
                  </a:effectRef>
                  <a:fontRef idx="minor">
                    <a:schemeClr val="tx1"/>
                  </a:fontRef>
                </p:style>
              </p:cxnSp>
            </p:grpSp>
            <p:cxnSp>
              <p:nvCxnSpPr>
                <p:cNvPr id="39" name="Conexão recta unidireccional 108"/>
                <p:cNvCxnSpPr>
                  <a:stCxn id="51" idx="2"/>
                  <a:endCxn id="52" idx="0"/>
                </p:cNvCxnSpPr>
                <p:nvPr/>
              </p:nvCxnSpPr>
              <p:spPr>
                <a:xfrm>
                  <a:off x="1837571" y="2826028"/>
                  <a:ext cx="0" cy="1898799"/>
                </a:xfrm>
                <a:prstGeom prst="straightConnector1">
                  <a:avLst/>
                </a:prstGeom>
                <a:ln w="31750" cmpd="sng">
                  <a:solidFill>
                    <a:srgbClr val="C00000"/>
                  </a:solidFill>
                  <a:prstDash val="dash"/>
                  <a:headEnd type="arrow"/>
                  <a:tailEnd type="arrow"/>
                </a:ln>
              </p:spPr>
              <p:style>
                <a:lnRef idx="1">
                  <a:schemeClr val="accent1"/>
                </a:lnRef>
                <a:fillRef idx="0">
                  <a:schemeClr val="accent1"/>
                </a:fillRef>
                <a:effectRef idx="0">
                  <a:schemeClr val="accent1"/>
                </a:effectRef>
                <a:fontRef idx="minor">
                  <a:schemeClr val="tx1"/>
                </a:fontRef>
              </p:style>
            </p:cxnSp>
            <p:sp>
              <p:nvSpPr>
                <p:cNvPr id="40" name="Rectângulo 110"/>
                <p:cNvSpPr/>
                <p:nvPr/>
              </p:nvSpPr>
              <p:spPr>
                <a:xfrm>
                  <a:off x="6228184" y="1384465"/>
                  <a:ext cx="2376264" cy="590596"/>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pt-PT" sz="1600" b="1" dirty="0" smtClean="0">
                      <a:solidFill>
                        <a:prstClr val="white"/>
                      </a:solidFill>
                    </a:rPr>
                    <a:t>Sectorial </a:t>
                  </a:r>
                  <a:r>
                    <a:rPr lang="pt-PT" sz="1600" b="1" dirty="0" err="1" smtClean="0">
                      <a:solidFill>
                        <a:prstClr val="white"/>
                      </a:solidFill>
                    </a:rPr>
                    <a:t>representatives</a:t>
                  </a:r>
                  <a:endParaRPr lang="pt-PT" sz="1600" b="1" dirty="0">
                    <a:solidFill>
                      <a:prstClr val="white"/>
                    </a:solidFill>
                  </a:endParaRPr>
                </a:p>
              </p:txBody>
            </p:sp>
            <p:sp>
              <p:nvSpPr>
                <p:cNvPr id="41" name="Rectângulo 112"/>
                <p:cNvSpPr/>
                <p:nvPr/>
              </p:nvSpPr>
              <p:spPr>
                <a:xfrm>
                  <a:off x="6228184" y="2155546"/>
                  <a:ext cx="2376264" cy="622348"/>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pt-PT" sz="1400" b="1" dirty="0" smtClean="0">
                      <a:solidFill>
                        <a:prstClr val="white"/>
                      </a:solidFill>
                    </a:rPr>
                    <a:t>CIAM/ </a:t>
                  </a:r>
                  <a:r>
                    <a:rPr lang="pt-PT" sz="1400" b="1" dirty="0" err="1" smtClean="0">
                      <a:solidFill>
                        <a:prstClr val="white"/>
                      </a:solidFill>
                    </a:rPr>
                    <a:t>Their</a:t>
                  </a:r>
                  <a:r>
                    <a:rPr lang="pt-PT" sz="1400" b="1" dirty="0" smtClean="0">
                      <a:solidFill>
                        <a:prstClr val="white"/>
                      </a:solidFill>
                    </a:rPr>
                    <a:t> </a:t>
                  </a:r>
                  <a:r>
                    <a:rPr lang="pt-PT" sz="1400" b="1" dirty="0" err="1" smtClean="0">
                      <a:solidFill>
                        <a:prstClr val="white"/>
                      </a:solidFill>
                    </a:rPr>
                    <a:t>Technical</a:t>
                  </a:r>
                  <a:r>
                    <a:rPr lang="pt-PT" sz="1400" b="1" dirty="0" smtClean="0">
                      <a:solidFill>
                        <a:prstClr val="white"/>
                      </a:solidFill>
                    </a:rPr>
                    <a:t> Teams/</a:t>
                  </a:r>
                  <a:r>
                    <a:rPr lang="pt-PT" sz="1400" b="1" dirty="0" err="1" smtClean="0">
                      <a:solidFill>
                        <a:prstClr val="white"/>
                      </a:solidFill>
                    </a:rPr>
                    <a:t>Statistics</a:t>
                  </a:r>
                  <a:r>
                    <a:rPr lang="pt-PT" sz="1400" b="1" dirty="0" smtClean="0">
                      <a:solidFill>
                        <a:prstClr val="white"/>
                      </a:solidFill>
                    </a:rPr>
                    <a:t> Portugal </a:t>
                  </a:r>
                  <a:endParaRPr lang="pt-PT" sz="1400" b="1" dirty="0">
                    <a:solidFill>
                      <a:prstClr val="white"/>
                    </a:solidFill>
                  </a:endParaRPr>
                </a:p>
              </p:txBody>
            </p:sp>
            <p:sp>
              <p:nvSpPr>
                <p:cNvPr id="42" name="Rectângulo 113"/>
                <p:cNvSpPr/>
                <p:nvPr/>
              </p:nvSpPr>
              <p:spPr>
                <a:xfrm>
                  <a:off x="6228184" y="2924461"/>
                  <a:ext cx="2376264" cy="647751"/>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ts val="1700"/>
                    </a:lnSpc>
                    <a:spcBef>
                      <a:spcPts val="0"/>
                    </a:spcBef>
                    <a:spcAft>
                      <a:spcPts val="0"/>
                    </a:spcAft>
                    <a:defRPr/>
                  </a:pPr>
                  <a:r>
                    <a:rPr lang="pt-PT" sz="1600" b="1" i="1" dirty="0" smtClean="0">
                      <a:solidFill>
                        <a:prstClr val="white"/>
                      </a:solidFill>
                    </a:rPr>
                    <a:t>Academia</a:t>
                  </a:r>
                  <a:endParaRPr lang="pt-PT" sz="1600" b="1" i="1" dirty="0">
                    <a:solidFill>
                      <a:prstClr val="white"/>
                    </a:solidFill>
                  </a:endParaRPr>
                </a:p>
              </p:txBody>
            </p:sp>
            <p:sp>
              <p:nvSpPr>
                <p:cNvPr id="43" name="Rectângulo 116"/>
                <p:cNvSpPr/>
                <p:nvPr/>
              </p:nvSpPr>
              <p:spPr>
                <a:xfrm>
                  <a:off x="6228184" y="4921692"/>
                  <a:ext cx="2376264" cy="492164"/>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pt-PT" sz="1600" b="1" dirty="0" err="1" smtClean="0">
                      <a:solidFill>
                        <a:prstClr val="white"/>
                      </a:solidFill>
                    </a:rPr>
                    <a:t>Senior</a:t>
                  </a:r>
                  <a:r>
                    <a:rPr lang="pt-PT" sz="1600" b="1" dirty="0" smtClean="0">
                      <a:solidFill>
                        <a:prstClr val="white"/>
                      </a:solidFill>
                    </a:rPr>
                    <a:t> Sectorial Experts</a:t>
                  </a:r>
                  <a:endParaRPr lang="pt-PT" sz="1600" b="1" dirty="0">
                    <a:solidFill>
                      <a:prstClr val="white"/>
                    </a:solidFill>
                  </a:endParaRPr>
                </a:p>
              </p:txBody>
            </p:sp>
            <p:sp>
              <p:nvSpPr>
                <p:cNvPr id="44" name="Rectângulo 138"/>
                <p:cNvSpPr/>
                <p:nvPr/>
              </p:nvSpPr>
              <p:spPr>
                <a:xfrm>
                  <a:off x="6228184" y="5707567"/>
                  <a:ext cx="2374677" cy="655688"/>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1800"/>
                    </a:lnSpc>
                    <a:defRPr/>
                  </a:pPr>
                  <a:r>
                    <a:rPr lang="pt-PT" sz="1600" b="1" dirty="0">
                      <a:solidFill>
                        <a:srgbClr val="FFFFFF"/>
                      </a:solidFill>
                      <a:cs typeface="Arial" charset="0"/>
                    </a:rPr>
                    <a:t>CIAM </a:t>
                  </a:r>
                  <a:r>
                    <a:rPr lang="pt-PT" sz="1600" b="1" dirty="0" smtClean="0">
                      <a:solidFill>
                        <a:srgbClr val="FFFFFF"/>
                      </a:solidFill>
                      <a:cs typeface="Arial" charset="0"/>
                    </a:rPr>
                    <a:t>/Sectorial </a:t>
                  </a:r>
                  <a:r>
                    <a:rPr lang="pt-PT" sz="1600" b="1" dirty="0" err="1" smtClean="0">
                      <a:solidFill>
                        <a:srgbClr val="FFFFFF"/>
                      </a:solidFill>
                      <a:cs typeface="Arial" charset="0"/>
                    </a:rPr>
                    <a:t>representatives</a:t>
                  </a:r>
                  <a:r>
                    <a:rPr lang="pt-PT" sz="1600" b="1" dirty="0" smtClean="0">
                      <a:solidFill>
                        <a:srgbClr val="FFFFFF"/>
                      </a:solidFill>
                      <a:cs typeface="Arial" charset="0"/>
                    </a:rPr>
                    <a:t>/ </a:t>
                  </a:r>
                  <a:r>
                    <a:rPr lang="pt-PT" sz="1600" b="1" dirty="0" err="1" smtClean="0">
                      <a:solidFill>
                        <a:srgbClr val="FFFFFF"/>
                      </a:solidFill>
                      <a:cs typeface="Arial" charset="0"/>
                    </a:rPr>
                    <a:t>others</a:t>
                  </a:r>
                  <a:endParaRPr lang="pt-PT" sz="1600" b="1" dirty="0">
                    <a:solidFill>
                      <a:srgbClr val="FFFFFF"/>
                    </a:solidFill>
                    <a:cs typeface="Arial" charset="0"/>
                  </a:endParaRPr>
                </a:p>
              </p:txBody>
            </p:sp>
            <p:sp>
              <p:nvSpPr>
                <p:cNvPr id="45" name="Chamada com seta para a esquerda e para a direita 160"/>
                <p:cNvSpPr/>
                <p:nvPr/>
              </p:nvSpPr>
              <p:spPr>
                <a:xfrm>
                  <a:off x="5940874" y="1643248"/>
                  <a:ext cx="179370" cy="1768614"/>
                </a:xfrm>
                <a:prstGeom prst="leftRightArrowCallou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a:solidFill>
                      <a:prstClr val="white"/>
                    </a:solidFill>
                  </a:endParaRPr>
                </a:p>
              </p:txBody>
            </p:sp>
            <p:sp>
              <p:nvSpPr>
                <p:cNvPr id="46" name="Chamada com seta para a esquerda e para a direita 162"/>
                <p:cNvSpPr/>
                <p:nvPr/>
              </p:nvSpPr>
              <p:spPr>
                <a:xfrm>
                  <a:off x="5940874" y="4988372"/>
                  <a:ext cx="179370" cy="1244698"/>
                </a:xfrm>
                <a:prstGeom prst="leftRightArrowCallou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a:solidFill>
                      <a:prstClr val="white"/>
                    </a:solidFill>
                  </a:endParaRPr>
                </a:p>
              </p:txBody>
            </p:sp>
            <p:cxnSp>
              <p:nvCxnSpPr>
                <p:cNvPr id="47" name="Conexão em ângulos rectos 164"/>
                <p:cNvCxnSpPr/>
                <p:nvPr/>
              </p:nvCxnSpPr>
              <p:spPr>
                <a:xfrm rot="16200000" flipV="1">
                  <a:off x="2220003" y="2802337"/>
                  <a:ext cx="1392347" cy="1439728"/>
                </a:xfrm>
                <a:prstGeom prst="bentConnector3">
                  <a:avLst>
                    <a:gd name="adj1" fmla="val -372"/>
                  </a:avLst>
                </a:prstGeom>
                <a:ln w="31750">
                  <a:solidFill>
                    <a:srgbClr val="C00000"/>
                  </a:solidFill>
                  <a:prstDash val="dash"/>
                  <a:headEnd type="arrow"/>
                  <a:tailEnd type="arrow"/>
                </a:ln>
              </p:spPr>
              <p:style>
                <a:lnRef idx="1">
                  <a:schemeClr val="accent1"/>
                </a:lnRef>
                <a:fillRef idx="0">
                  <a:schemeClr val="accent1"/>
                </a:fillRef>
                <a:effectRef idx="0">
                  <a:schemeClr val="accent1"/>
                </a:effectRef>
                <a:fontRef idx="minor">
                  <a:schemeClr val="tx1"/>
                </a:fontRef>
              </p:style>
            </p:cxnSp>
            <p:sp>
              <p:nvSpPr>
                <p:cNvPr id="48" name="CaixaDeTexto 47"/>
                <p:cNvSpPr txBox="1"/>
                <p:nvPr/>
              </p:nvSpPr>
              <p:spPr>
                <a:xfrm>
                  <a:off x="3607468" y="930404"/>
                  <a:ext cx="2160384" cy="338164"/>
                </a:xfrm>
                <a:prstGeom prst="rect">
                  <a:avLst/>
                </a:prstGeom>
                <a:solidFill>
                  <a:schemeClr val="bg1">
                    <a:lumMod val="95000"/>
                  </a:schemeClr>
                </a:solidFill>
                <a:ln w="22225">
                  <a:solidFill>
                    <a:srgbClr val="002060"/>
                  </a:solidFill>
                </a:ln>
              </p:spPr>
              <p:txBody>
                <a:bodyPr>
                  <a:spAutoFit/>
                </a:bodyPr>
                <a:lstStyle>
                  <a:defPPr>
                    <a:defRPr lang="pt-PT"/>
                  </a:defPPr>
                  <a:lvl1pPr algn="ctr">
                    <a:defRPr sz="1600" b="1">
                      <a:solidFill>
                        <a:srgbClr val="002060"/>
                      </a:solidFill>
                    </a:defRPr>
                  </a:lvl1pPr>
                </a:lstStyle>
                <a:p>
                  <a:pPr fontAlgn="auto">
                    <a:spcBef>
                      <a:spcPts val="0"/>
                    </a:spcBef>
                    <a:spcAft>
                      <a:spcPts val="0"/>
                    </a:spcAft>
                    <a:defRPr/>
                  </a:pPr>
                  <a:r>
                    <a:rPr lang="pt-PT" dirty="0" err="1" smtClean="0">
                      <a:latin typeface="Calibri"/>
                      <a:cs typeface="Arial" charset="0"/>
                    </a:rPr>
                    <a:t>Projects</a:t>
                  </a:r>
                  <a:endParaRPr lang="pt-PT" dirty="0">
                    <a:latin typeface="Calibri"/>
                    <a:cs typeface="Arial" charset="0"/>
                  </a:endParaRPr>
                </a:p>
              </p:txBody>
            </p:sp>
            <p:sp>
              <p:nvSpPr>
                <p:cNvPr id="49" name="CaixaDeTexto 48"/>
                <p:cNvSpPr txBox="1"/>
                <p:nvPr/>
              </p:nvSpPr>
              <p:spPr>
                <a:xfrm>
                  <a:off x="6228184" y="925642"/>
                  <a:ext cx="2374677" cy="338163"/>
                </a:xfrm>
                <a:prstGeom prst="rect">
                  <a:avLst/>
                </a:prstGeom>
                <a:solidFill>
                  <a:schemeClr val="bg1">
                    <a:lumMod val="95000"/>
                  </a:schemeClr>
                </a:solidFill>
                <a:ln w="22225">
                  <a:solidFill>
                    <a:srgbClr val="002060"/>
                  </a:solidFill>
                </a:ln>
              </p:spPr>
              <p:txBody>
                <a:bodyPr>
                  <a:spAutoFit/>
                </a:bodyPr>
                <a:lstStyle>
                  <a:defPPr>
                    <a:defRPr lang="pt-PT"/>
                  </a:defPPr>
                  <a:lvl1pPr algn="ctr">
                    <a:defRPr sz="1600" b="1">
                      <a:solidFill>
                        <a:srgbClr val="002060"/>
                      </a:solidFill>
                    </a:defRPr>
                  </a:lvl1pPr>
                </a:lstStyle>
                <a:p>
                  <a:pPr fontAlgn="auto">
                    <a:spcBef>
                      <a:spcPts val="0"/>
                    </a:spcBef>
                    <a:spcAft>
                      <a:spcPts val="0"/>
                    </a:spcAft>
                    <a:defRPr/>
                  </a:pPr>
                  <a:r>
                    <a:rPr lang="pt-PT" dirty="0" err="1" smtClean="0">
                      <a:latin typeface="Calibri"/>
                      <a:cs typeface="Arial" charset="0"/>
                    </a:rPr>
                    <a:t>Partners</a:t>
                  </a:r>
                  <a:endParaRPr lang="pt-PT" dirty="0">
                    <a:latin typeface="Calibri"/>
                    <a:cs typeface="Arial" charset="0"/>
                  </a:endParaRPr>
                </a:p>
              </p:txBody>
            </p:sp>
            <p:sp>
              <p:nvSpPr>
                <p:cNvPr id="50" name="CaixaDeTexto 49"/>
                <p:cNvSpPr txBox="1"/>
                <p:nvPr/>
              </p:nvSpPr>
              <p:spPr>
                <a:xfrm>
                  <a:off x="683568" y="930404"/>
                  <a:ext cx="2308008" cy="338164"/>
                </a:xfrm>
                <a:prstGeom prst="rect">
                  <a:avLst/>
                </a:prstGeom>
                <a:solidFill>
                  <a:schemeClr val="bg1">
                    <a:lumMod val="95000"/>
                  </a:schemeClr>
                </a:solidFill>
                <a:ln w="22225">
                  <a:solidFill>
                    <a:srgbClr val="002060"/>
                  </a:solidFill>
                </a:ln>
              </p:spPr>
              <p:txBody>
                <a:bodyPr>
                  <a:spAutoFit/>
                </a:bodyPr>
                <a:lstStyle/>
                <a:p>
                  <a:pPr algn="ctr" fontAlgn="auto">
                    <a:spcBef>
                      <a:spcPts val="0"/>
                    </a:spcBef>
                    <a:spcAft>
                      <a:spcPts val="0"/>
                    </a:spcAft>
                    <a:defRPr/>
                  </a:pPr>
                  <a:r>
                    <a:rPr lang="pt-PT" sz="1600" b="1" dirty="0" err="1" smtClean="0">
                      <a:solidFill>
                        <a:srgbClr val="002060"/>
                      </a:solidFill>
                      <a:latin typeface="Calibri"/>
                      <a:cs typeface="Arial" charset="0"/>
                    </a:rPr>
                    <a:t>Work</a:t>
                  </a:r>
                  <a:r>
                    <a:rPr lang="pt-PT" sz="1600" b="1" dirty="0" smtClean="0">
                      <a:solidFill>
                        <a:srgbClr val="002060"/>
                      </a:solidFill>
                      <a:latin typeface="Calibri"/>
                      <a:cs typeface="Arial" charset="0"/>
                    </a:rPr>
                    <a:t> </a:t>
                  </a:r>
                  <a:r>
                    <a:rPr lang="pt-PT" sz="1600" b="1" dirty="0" err="1" smtClean="0">
                      <a:solidFill>
                        <a:srgbClr val="002060"/>
                      </a:solidFill>
                      <a:latin typeface="Calibri"/>
                      <a:cs typeface="Arial" charset="0"/>
                    </a:rPr>
                    <a:t>domains</a:t>
                  </a:r>
                  <a:r>
                    <a:rPr lang="pt-PT" sz="1600" b="1" dirty="0" smtClean="0">
                      <a:solidFill>
                        <a:srgbClr val="002060"/>
                      </a:solidFill>
                      <a:latin typeface="Calibri"/>
                      <a:cs typeface="Arial" charset="0"/>
                    </a:rPr>
                    <a:t> </a:t>
                  </a:r>
                  <a:endParaRPr lang="pt-PT" dirty="0">
                    <a:solidFill>
                      <a:srgbClr val="002060"/>
                    </a:solidFill>
                    <a:latin typeface="Calibri"/>
                    <a:cs typeface="Arial" charset="0"/>
                  </a:endParaRPr>
                </a:p>
              </p:txBody>
            </p:sp>
          </p:grpSp>
          <p:cxnSp>
            <p:nvCxnSpPr>
              <p:cNvPr id="36" name="Conexão recta unidireccional 120"/>
              <p:cNvCxnSpPr/>
              <p:nvPr/>
            </p:nvCxnSpPr>
            <p:spPr>
              <a:xfrm>
                <a:off x="4715439" y="5517052"/>
                <a:ext cx="0" cy="360390"/>
              </a:xfrm>
              <a:prstGeom prst="straightConnector1">
                <a:avLst/>
              </a:prstGeom>
              <a:ln>
                <a:solidFill>
                  <a:srgbClr val="C00000"/>
                </a:solidFill>
                <a:tailEnd type="arrow"/>
              </a:ln>
            </p:spPr>
            <p:style>
              <a:lnRef idx="2">
                <a:schemeClr val="accent2"/>
              </a:lnRef>
              <a:fillRef idx="0">
                <a:schemeClr val="accent2"/>
              </a:fillRef>
              <a:effectRef idx="1">
                <a:schemeClr val="accent2"/>
              </a:effectRef>
              <a:fontRef idx="minor">
                <a:schemeClr val="tx1"/>
              </a:fontRef>
            </p:style>
          </p:cxnSp>
        </p:grpSp>
        <p:cxnSp>
          <p:nvCxnSpPr>
            <p:cNvPr id="34" name="Conexão em ângulos rectos 87"/>
            <p:cNvCxnSpPr>
              <a:stCxn id="51" idx="3"/>
              <a:endCxn id="53" idx="1"/>
            </p:cNvCxnSpPr>
            <p:nvPr/>
          </p:nvCxnSpPr>
          <p:spPr>
            <a:xfrm flipV="1">
              <a:off x="2991575" y="1743268"/>
              <a:ext cx="615893" cy="722370"/>
            </a:xfrm>
            <a:prstGeom prst="bentConnector3">
              <a:avLst/>
            </a:prstGeom>
            <a:ln>
              <a:solidFill>
                <a:srgbClr val="C00000"/>
              </a:solidFill>
              <a:tailEnd type="arrow"/>
            </a:ln>
          </p:spPr>
          <p:style>
            <a:lnRef idx="2">
              <a:schemeClr val="accent2"/>
            </a:lnRef>
            <a:fillRef idx="0">
              <a:schemeClr val="accent2"/>
            </a:fillRef>
            <a:effectRef idx="1">
              <a:schemeClr val="accent2"/>
            </a:effectRef>
            <a:fontRef idx="minor">
              <a:schemeClr val="tx1"/>
            </a:fontRef>
          </p:style>
        </p:cxnSp>
      </p:grpSp>
    </p:spTree>
    <p:extLst>
      <p:ext uri="{BB962C8B-B14F-4D97-AF65-F5344CB8AC3E}">
        <p14:creationId xmlns:p14="http://schemas.microsoft.com/office/powerpoint/2010/main" val="34894715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m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3" y="0"/>
            <a:ext cx="9144000" cy="6858000"/>
          </a:xfrm>
          <a:prstGeom prst="rect">
            <a:avLst/>
          </a:prstGeom>
        </p:spPr>
      </p:pic>
      <p:sp>
        <p:nvSpPr>
          <p:cNvPr id="24" name="Rectângulo 2"/>
          <p:cNvSpPr/>
          <p:nvPr/>
        </p:nvSpPr>
        <p:spPr>
          <a:xfrm>
            <a:off x="290092" y="720191"/>
            <a:ext cx="8546411" cy="5769509"/>
          </a:xfrm>
          <a:prstGeom prst="rect">
            <a:avLst/>
          </a:prstGeom>
          <a:solidFill>
            <a:schemeClr val="bg1">
              <a:lumMod val="75000"/>
            </a:schemeClr>
          </a:solidFill>
          <a:ln w="254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a:solidFill>
                <a:prstClr val="white"/>
              </a:solidFill>
            </a:endParaRPr>
          </a:p>
        </p:txBody>
      </p:sp>
      <p:sp>
        <p:nvSpPr>
          <p:cNvPr id="7" name="CaixaDeTexto 6"/>
          <p:cNvSpPr txBox="1"/>
          <p:nvPr/>
        </p:nvSpPr>
        <p:spPr>
          <a:xfrm>
            <a:off x="1675804" y="1115370"/>
            <a:ext cx="5668155" cy="461665"/>
          </a:xfrm>
          <a:prstGeom prst="rect">
            <a:avLst/>
          </a:prstGeom>
          <a:solidFill>
            <a:schemeClr val="tx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pPr algn="ctr">
              <a:defRPr/>
            </a:pPr>
            <a:r>
              <a:rPr lang="pt-PT" sz="2400" b="1" dirty="0" err="1" smtClean="0">
                <a:solidFill>
                  <a:schemeClr val="bg1"/>
                </a:solidFill>
                <a:latin typeface="+mj-lt"/>
                <a:cs typeface="Arial" charset="0"/>
              </a:rPr>
              <a:t>Strategic</a:t>
            </a:r>
            <a:r>
              <a:rPr lang="pt-PT" sz="2400" b="1" dirty="0" smtClean="0">
                <a:solidFill>
                  <a:schemeClr val="bg1"/>
                </a:solidFill>
                <a:latin typeface="+mj-lt"/>
                <a:cs typeface="Arial" charset="0"/>
              </a:rPr>
              <a:t> </a:t>
            </a:r>
            <a:r>
              <a:rPr lang="pt-PT" sz="2400" b="1" dirty="0" err="1" smtClean="0">
                <a:solidFill>
                  <a:schemeClr val="bg1"/>
                </a:solidFill>
                <a:latin typeface="+mj-lt"/>
                <a:cs typeface="Arial" charset="0"/>
              </a:rPr>
              <a:t>Monitoring</a:t>
            </a:r>
            <a:r>
              <a:rPr lang="pt-PT" sz="2400" b="1" dirty="0" smtClean="0">
                <a:solidFill>
                  <a:schemeClr val="bg1"/>
                </a:solidFill>
                <a:latin typeface="+mj-lt"/>
                <a:cs typeface="Arial" charset="0"/>
              </a:rPr>
              <a:t> of the NOS 2013-2020</a:t>
            </a:r>
            <a:endParaRPr lang="pt-PT" sz="2400" b="1" dirty="0">
              <a:solidFill>
                <a:schemeClr val="bg1"/>
              </a:solidFill>
              <a:latin typeface="+mj-lt"/>
              <a:cs typeface="Arial" charset="0"/>
            </a:endParaRPr>
          </a:p>
        </p:txBody>
      </p:sp>
      <p:sp>
        <p:nvSpPr>
          <p:cNvPr id="9" name="CaixaDeTexto 8"/>
          <p:cNvSpPr txBox="1"/>
          <p:nvPr/>
        </p:nvSpPr>
        <p:spPr>
          <a:xfrm>
            <a:off x="549816" y="2052004"/>
            <a:ext cx="2366963" cy="923330"/>
          </a:xfrm>
          <a:prstGeom prst="rect">
            <a:avLst/>
          </a:prstGeom>
          <a:solidFill>
            <a:schemeClr val="accent1">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spAutoFit/>
          </a:bodyPr>
          <a:lstStyle/>
          <a:p>
            <a:pPr algn="ctr">
              <a:defRPr/>
            </a:pPr>
            <a:r>
              <a:rPr lang="pt-PT" dirty="0" err="1" smtClean="0">
                <a:solidFill>
                  <a:srgbClr val="003263"/>
                </a:solidFill>
                <a:latin typeface="+mj-lt"/>
                <a:cs typeface="Arial" charset="0"/>
              </a:rPr>
              <a:t>Maritime</a:t>
            </a:r>
            <a:r>
              <a:rPr lang="pt-PT" dirty="0" smtClean="0">
                <a:solidFill>
                  <a:srgbClr val="003263"/>
                </a:solidFill>
                <a:latin typeface="+mj-lt"/>
                <a:cs typeface="Arial" charset="0"/>
              </a:rPr>
              <a:t> </a:t>
            </a:r>
            <a:r>
              <a:rPr lang="pt-PT" dirty="0" err="1">
                <a:solidFill>
                  <a:srgbClr val="003263"/>
                </a:solidFill>
                <a:latin typeface="+mj-lt"/>
                <a:cs typeface="Arial" charset="0"/>
              </a:rPr>
              <a:t>S</a:t>
            </a:r>
            <a:r>
              <a:rPr lang="pt-PT" dirty="0" err="1" smtClean="0">
                <a:solidFill>
                  <a:srgbClr val="003263"/>
                </a:solidFill>
                <a:latin typeface="+mj-lt"/>
                <a:cs typeface="Arial" charset="0"/>
              </a:rPr>
              <a:t>patial</a:t>
            </a:r>
            <a:r>
              <a:rPr lang="pt-PT" dirty="0" smtClean="0">
                <a:solidFill>
                  <a:srgbClr val="003263"/>
                </a:solidFill>
                <a:latin typeface="+mj-lt"/>
                <a:cs typeface="Arial" charset="0"/>
              </a:rPr>
              <a:t> </a:t>
            </a:r>
            <a:r>
              <a:rPr lang="pt-PT" dirty="0" err="1" smtClean="0">
                <a:solidFill>
                  <a:srgbClr val="003263"/>
                </a:solidFill>
                <a:latin typeface="+mj-lt"/>
                <a:cs typeface="Arial" charset="0"/>
              </a:rPr>
              <a:t>Planning</a:t>
            </a:r>
            <a:r>
              <a:rPr lang="pt-PT" dirty="0" smtClean="0">
                <a:solidFill>
                  <a:srgbClr val="003263"/>
                </a:solidFill>
                <a:latin typeface="+mj-lt"/>
                <a:cs typeface="Arial" charset="0"/>
              </a:rPr>
              <a:t> </a:t>
            </a:r>
            <a:r>
              <a:rPr lang="pt-PT" dirty="0" err="1" smtClean="0">
                <a:solidFill>
                  <a:srgbClr val="003263"/>
                </a:solidFill>
                <a:latin typeface="+mj-lt"/>
                <a:cs typeface="Arial" charset="0"/>
              </a:rPr>
              <a:t>legislation</a:t>
            </a:r>
            <a:r>
              <a:rPr lang="pt-PT" dirty="0" smtClean="0">
                <a:solidFill>
                  <a:srgbClr val="003263"/>
                </a:solidFill>
                <a:latin typeface="+mj-lt"/>
                <a:cs typeface="Arial" charset="0"/>
              </a:rPr>
              <a:t>, </a:t>
            </a:r>
            <a:r>
              <a:rPr lang="pt-PT" dirty="0" err="1" smtClean="0">
                <a:solidFill>
                  <a:srgbClr val="003263"/>
                </a:solidFill>
                <a:latin typeface="+mj-lt"/>
                <a:cs typeface="Arial" charset="0"/>
              </a:rPr>
              <a:t>socioeconomic</a:t>
            </a:r>
            <a:r>
              <a:rPr lang="pt-PT" dirty="0" smtClean="0">
                <a:solidFill>
                  <a:srgbClr val="003263"/>
                </a:solidFill>
                <a:latin typeface="+mj-lt"/>
                <a:cs typeface="Arial" charset="0"/>
              </a:rPr>
              <a:t> </a:t>
            </a:r>
            <a:r>
              <a:rPr lang="pt-PT" dirty="0" err="1" smtClean="0">
                <a:solidFill>
                  <a:srgbClr val="003263"/>
                </a:solidFill>
                <a:latin typeface="+mj-lt"/>
                <a:cs typeface="Arial" charset="0"/>
              </a:rPr>
              <a:t>impacts</a:t>
            </a:r>
            <a:endParaRPr lang="pt-PT" dirty="0">
              <a:solidFill>
                <a:srgbClr val="003263"/>
              </a:solidFill>
              <a:latin typeface="+mj-lt"/>
              <a:cs typeface="Arial" charset="0"/>
            </a:endParaRPr>
          </a:p>
        </p:txBody>
      </p:sp>
      <p:sp>
        <p:nvSpPr>
          <p:cNvPr id="10" name="CaixaDeTexto 9"/>
          <p:cNvSpPr txBox="1"/>
          <p:nvPr/>
        </p:nvSpPr>
        <p:spPr>
          <a:xfrm>
            <a:off x="3143792" y="4141788"/>
            <a:ext cx="2366963" cy="646331"/>
          </a:xfrm>
          <a:prstGeom prst="rect">
            <a:avLst/>
          </a:prstGeom>
          <a:solidFill>
            <a:schemeClr val="tx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spAutoFit/>
          </a:bodyPr>
          <a:lstStyle/>
          <a:p>
            <a:pPr algn="ctr">
              <a:defRPr/>
            </a:pPr>
            <a:r>
              <a:rPr lang="pt-PT" b="1" dirty="0" smtClean="0">
                <a:solidFill>
                  <a:schemeClr val="bg1"/>
                </a:solidFill>
                <a:latin typeface="+mj-lt"/>
                <a:cs typeface="Arial" charset="0"/>
              </a:rPr>
              <a:t>NOS </a:t>
            </a:r>
            <a:r>
              <a:rPr lang="pt-PT" b="1" dirty="0" err="1" smtClean="0">
                <a:solidFill>
                  <a:schemeClr val="bg1"/>
                </a:solidFill>
                <a:latin typeface="+mj-lt"/>
                <a:cs typeface="Arial" charset="0"/>
              </a:rPr>
              <a:t>monitoring</a:t>
            </a:r>
            <a:r>
              <a:rPr lang="pt-PT" b="1" dirty="0" smtClean="0">
                <a:solidFill>
                  <a:schemeClr val="bg1"/>
                </a:solidFill>
                <a:latin typeface="+mj-lt"/>
                <a:cs typeface="Arial" charset="0"/>
              </a:rPr>
              <a:t> </a:t>
            </a:r>
            <a:r>
              <a:rPr lang="pt-PT" b="1" dirty="0" err="1" smtClean="0">
                <a:solidFill>
                  <a:schemeClr val="bg1"/>
                </a:solidFill>
                <a:latin typeface="+mj-lt"/>
                <a:cs typeface="Arial" charset="0"/>
              </a:rPr>
              <a:t>and</a:t>
            </a:r>
            <a:r>
              <a:rPr lang="pt-PT" b="1" dirty="0" smtClean="0">
                <a:solidFill>
                  <a:schemeClr val="bg1"/>
                </a:solidFill>
                <a:latin typeface="+mj-lt"/>
                <a:cs typeface="Arial" charset="0"/>
              </a:rPr>
              <a:t> </a:t>
            </a:r>
            <a:r>
              <a:rPr lang="pt-PT" b="1" dirty="0" err="1" smtClean="0">
                <a:solidFill>
                  <a:schemeClr val="bg1"/>
                </a:solidFill>
                <a:latin typeface="+mj-lt"/>
                <a:cs typeface="Arial" charset="0"/>
              </a:rPr>
              <a:t>appraisal</a:t>
            </a:r>
            <a:endParaRPr lang="pt-PT" b="1" dirty="0">
              <a:solidFill>
                <a:schemeClr val="bg1"/>
              </a:solidFill>
              <a:latin typeface="+mj-lt"/>
              <a:cs typeface="Arial" charset="0"/>
            </a:endParaRPr>
          </a:p>
        </p:txBody>
      </p:sp>
      <p:sp>
        <p:nvSpPr>
          <p:cNvPr id="11" name="CaixaDeTexto 10"/>
          <p:cNvSpPr txBox="1"/>
          <p:nvPr/>
        </p:nvSpPr>
        <p:spPr>
          <a:xfrm>
            <a:off x="1413496" y="3319463"/>
            <a:ext cx="6346861" cy="461665"/>
          </a:xfrm>
          <a:prstGeom prst="rect">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defRPr/>
            </a:pPr>
            <a:r>
              <a:rPr lang="pt-PT" sz="2400" b="1" dirty="0" err="1" smtClean="0">
                <a:solidFill>
                  <a:srgbClr val="003263"/>
                </a:solidFill>
                <a:latin typeface="+mj-lt"/>
                <a:cs typeface="Arial" charset="0"/>
              </a:rPr>
              <a:t>Integrated</a:t>
            </a:r>
            <a:r>
              <a:rPr lang="pt-PT" sz="2400" b="1" dirty="0" smtClean="0">
                <a:solidFill>
                  <a:srgbClr val="003263"/>
                </a:solidFill>
                <a:latin typeface="+mj-lt"/>
                <a:cs typeface="Arial" charset="0"/>
              </a:rPr>
              <a:t> </a:t>
            </a:r>
            <a:r>
              <a:rPr lang="pt-PT" sz="2400" b="1" dirty="0" err="1" smtClean="0">
                <a:solidFill>
                  <a:srgbClr val="003263"/>
                </a:solidFill>
                <a:latin typeface="+mj-lt"/>
                <a:cs typeface="Arial" charset="0"/>
              </a:rPr>
              <a:t>System</a:t>
            </a:r>
            <a:r>
              <a:rPr lang="pt-PT" sz="2400" b="1" dirty="0" smtClean="0">
                <a:solidFill>
                  <a:srgbClr val="003263"/>
                </a:solidFill>
                <a:latin typeface="+mj-lt"/>
                <a:cs typeface="Arial" charset="0"/>
              </a:rPr>
              <a:t> to </a:t>
            </a:r>
            <a:r>
              <a:rPr lang="pt-PT" sz="2400" b="1" dirty="0" smtClean="0">
                <a:solidFill>
                  <a:srgbClr val="003263"/>
                </a:solidFill>
                <a:cs typeface="Arial" charset="0"/>
              </a:rPr>
              <a:t>Support </a:t>
            </a:r>
            <a:r>
              <a:rPr lang="pt-PT" sz="2400" b="1" dirty="0" err="1" smtClean="0">
                <a:solidFill>
                  <a:srgbClr val="003263"/>
                </a:solidFill>
                <a:latin typeface="+mj-lt"/>
                <a:cs typeface="Arial" charset="0"/>
              </a:rPr>
              <a:t>Decision</a:t>
            </a:r>
            <a:r>
              <a:rPr lang="pt-PT" sz="2400" b="1" dirty="0" smtClean="0">
                <a:solidFill>
                  <a:srgbClr val="003263"/>
                </a:solidFill>
                <a:latin typeface="+mj-lt"/>
                <a:cs typeface="Arial" charset="0"/>
              </a:rPr>
              <a:t> </a:t>
            </a:r>
            <a:r>
              <a:rPr lang="pt-PT" sz="2400" b="1" dirty="0" err="1" smtClean="0">
                <a:solidFill>
                  <a:srgbClr val="003263"/>
                </a:solidFill>
                <a:latin typeface="+mj-lt"/>
                <a:cs typeface="Arial" charset="0"/>
              </a:rPr>
              <a:t>Making</a:t>
            </a:r>
            <a:endParaRPr lang="pt-PT" sz="2400" b="1" dirty="0">
              <a:solidFill>
                <a:srgbClr val="003263"/>
              </a:solidFill>
              <a:latin typeface="+mj-lt"/>
              <a:cs typeface="Arial" charset="0"/>
            </a:endParaRPr>
          </a:p>
        </p:txBody>
      </p:sp>
      <p:sp>
        <p:nvSpPr>
          <p:cNvPr id="14" name="CaixaDeTexto 13"/>
          <p:cNvSpPr txBox="1"/>
          <p:nvPr/>
        </p:nvSpPr>
        <p:spPr>
          <a:xfrm>
            <a:off x="5917364" y="2042949"/>
            <a:ext cx="2366962" cy="923330"/>
          </a:xfrm>
          <a:prstGeom prst="rect">
            <a:avLst/>
          </a:prstGeom>
          <a:solidFill>
            <a:schemeClr val="accent1">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spAutoFit/>
          </a:bodyPr>
          <a:lstStyle/>
          <a:p>
            <a:pPr algn="ctr">
              <a:defRPr/>
            </a:pPr>
            <a:r>
              <a:rPr lang="pt-PT" dirty="0" smtClean="0">
                <a:solidFill>
                  <a:srgbClr val="003263"/>
                </a:solidFill>
                <a:latin typeface="+mj-lt"/>
                <a:cs typeface="Arial" charset="0"/>
              </a:rPr>
              <a:t>MSFD, </a:t>
            </a:r>
            <a:r>
              <a:rPr lang="pt-PT" dirty="0" err="1" smtClean="0">
                <a:solidFill>
                  <a:srgbClr val="003263"/>
                </a:solidFill>
                <a:latin typeface="+mj-lt"/>
                <a:cs typeface="Arial" charset="0"/>
              </a:rPr>
              <a:t>socioeconomic</a:t>
            </a:r>
            <a:r>
              <a:rPr lang="pt-PT" dirty="0" smtClean="0">
                <a:solidFill>
                  <a:srgbClr val="003263"/>
                </a:solidFill>
                <a:latin typeface="+mj-lt"/>
                <a:cs typeface="Arial" charset="0"/>
              </a:rPr>
              <a:t> </a:t>
            </a:r>
            <a:r>
              <a:rPr lang="pt-PT" dirty="0" err="1" smtClean="0">
                <a:solidFill>
                  <a:srgbClr val="003263"/>
                </a:solidFill>
                <a:latin typeface="+mj-lt"/>
                <a:cs typeface="Arial" charset="0"/>
              </a:rPr>
              <a:t>analysis</a:t>
            </a:r>
            <a:r>
              <a:rPr lang="pt-PT" dirty="0" smtClean="0">
                <a:solidFill>
                  <a:srgbClr val="003263"/>
                </a:solidFill>
                <a:latin typeface="+mj-lt"/>
                <a:cs typeface="Arial" charset="0"/>
              </a:rPr>
              <a:t> of marine </a:t>
            </a:r>
            <a:r>
              <a:rPr lang="pt-PT" dirty="0" err="1" smtClean="0">
                <a:solidFill>
                  <a:srgbClr val="003263"/>
                </a:solidFill>
                <a:latin typeface="+mj-lt"/>
                <a:cs typeface="Arial" charset="0"/>
              </a:rPr>
              <a:t>waters</a:t>
            </a:r>
            <a:r>
              <a:rPr lang="pt-PT" dirty="0" smtClean="0">
                <a:solidFill>
                  <a:srgbClr val="003263"/>
                </a:solidFill>
                <a:latin typeface="+mj-lt"/>
                <a:cs typeface="Arial" charset="0"/>
              </a:rPr>
              <a:t> use in PT</a:t>
            </a:r>
            <a:endParaRPr lang="pt-PT" dirty="0">
              <a:solidFill>
                <a:srgbClr val="003263"/>
              </a:solidFill>
              <a:latin typeface="+mj-lt"/>
              <a:cs typeface="Arial" charset="0"/>
            </a:endParaRPr>
          </a:p>
        </p:txBody>
      </p:sp>
      <p:sp>
        <p:nvSpPr>
          <p:cNvPr id="15" name="CaixaDeTexto 14"/>
          <p:cNvSpPr txBox="1"/>
          <p:nvPr/>
        </p:nvSpPr>
        <p:spPr>
          <a:xfrm>
            <a:off x="3143792" y="5210175"/>
            <a:ext cx="2366963" cy="369332"/>
          </a:xfrm>
          <a:prstGeom prst="rect">
            <a:avLst/>
          </a:prstGeom>
          <a:solidFill>
            <a:schemeClr val="accent1">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spAutoFit/>
          </a:bodyPr>
          <a:lstStyle/>
          <a:p>
            <a:pPr algn="ctr">
              <a:defRPr/>
            </a:pPr>
            <a:r>
              <a:rPr lang="pt-PT" dirty="0" err="1" smtClean="0">
                <a:solidFill>
                  <a:srgbClr val="003263"/>
                </a:solidFill>
                <a:latin typeface="+mj-lt"/>
                <a:cs typeface="Arial" charset="0"/>
              </a:rPr>
              <a:t>Public</a:t>
            </a:r>
            <a:r>
              <a:rPr lang="pt-PT" dirty="0" smtClean="0">
                <a:solidFill>
                  <a:srgbClr val="003263"/>
                </a:solidFill>
                <a:latin typeface="+mj-lt"/>
                <a:cs typeface="Arial" charset="0"/>
              </a:rPr>
              <a:t> sectorial policies</a:t>
            </a:r>
            <a:endParaRPr lang="pt-PT" dirty="0">
              <a:solidFill>
                <a:srgbClr val="003263"/>
              </a:solidFill>
              <a:latin typeface="+mj-lt"/>
              <a:cs typeface="Arial" charset="0"/>
            </a:endParaRPr>
          </a:p>
        </p:txBody>
      </p:sp>
      <p:cxnSp>
        <p:nvCxnSpPr>
          <p:cNvPr id="16" name="Conexão recta unidireccional 10"/>
          <p:cNvCxnSpPr/>
          <p:nvPr/>
        </p:nvCxnSpPr>
        <p:spPr>
          <a:xfrm>
            <a:off x="4337592" y="1577035"/>
            <a:ext cx="0" cy="1742428"/>
          </a:xfrm>
          <a:prstGeom prst="straightConnector1">
            <a:avLst/>
          </a:prstGeom>
          <a:ln w="38100">
            <a:solidFill>
              <a:srgbClr val="003263"/>
            </a:solidFill>
            <a:tailEnd type="arrow"/>
          </a:ln>
        </p:spPr>
        <p:style>
          <a:lnRef idx="1">
            <a:schemeClr val="accent1"/>
          </a:lnRef>
          <a:fillRef idx="0">
            <a:schemeClr val="accent1"/>
          </a:fillRef>
          <a:effectRef idx="0">
            <a:schemeClr val="accent1"/>
          </a:effectRef>
          <a:fontRef idx="minor">
            <a:schemeClr val="tx1"/>
          </a:fontRef>
        </p:style>
      </p:cxnSp>
      <p:cxnSp>
        <p:nvCxnSpPr>
          <p:cNvPr id="17" name="Conexão recta unidireccional 33"/>
          <p:cNvCxnSpPr/>
          <p:nvPr/>
        </p:nvCxnSpPr>
        <p:spPr>
          <a:xfrm flipH="1">
            <a:off x="1734092" y="3781425"/>
            <a:ext cx="990600" cy="295275"/>
          </a:xfrm>
          <a:prstGeom prst="straightConnector1">
            <a:avLst/>
          </a:prstGeom>
          <a:ln w="38100">
            <a:solidFill>
              <a:srgbClr val="003263"/>
            </a:solidFill>
            <a:tailEnd type="arrow"/>
          </a:ln>
        </p:spPr>
        <p:style>
          <a:lnRef idx="1">
            <a:schemeClr val="accent1"/>
          </a:lnRef>
          <a:fillRef idx="0">
            <a:schemeClr val="accent1"/>
          </a:fillRef>
          <a:effectRef idx="0">
            <a:schemeClr val="accent1"/>
          </a:effectRef>
          <a:fontRef idx="minor">
            <a:schemeClr val="tx1"/>
          </a:fontRef>
        </p:style>
      </p:cxnSp>
      <p:cxnSp>
        <p:nvCxnSpPr>
          <p:cNvPr id="18" name="Conexão recta unidireccional 34"/>
          <p:cNvCxnSpPr/>
          <p:nvPr/>
        </p:nvCxnSpPr>
        <p:spPr>
          <a:xfrm flipH="1">
            <a:off x="4328067" y="3781425"/>
            <a:ext cx="9525" cy="360363"/>
          </a:xfrm>
          <a:prstGeom prst="straightConnector1">
            <a:avLst/>
          </a:prstGeom>
          <a:ln w="38100">
            <a:solidFill>
              <a:srgbClr val="003263"/>
            </a:solidFill>
            <a:tailEnd type="arrow"/>
          </a:ln>
        </p:spPr>
        <p:style>
          <a:lnRef idx="1">
            <a:schemeClr val="accent1"/>
          </a:lnRef>
          <a:fillRef idx="0">
            <a:schemeClr val="accent1"/>
          </a:fillRef>
          <a:effectRef idx="0">
            <a:schemeClr val="accent1"/>
          </a:effectRef>
          <a:fontRef idx="minor">
            <a:schemeClr val="tx1"/>
          </a:fontRef>
        </p:style>
      </p:cxnSp>
      <p:cxnSp>
        <p:nvCxnSpPr>
          <p:cNvPr id="19" name="Conexão recta unidireccional 35"/>
          <p:cNvCxnSpPr/>
          <p:nvPr/>
        </p:nvCxnSpPr>
        <p:spPr>
          <a:xfrm>
            <a:off x="6075905" y="3781425"/>
            <a:ext cx="912812" cy="343832"/>
          </a:xfrm>
          <a:prstGeom prst="straightConnector1">
            <a:avLst/>
          </a:prstGeom>
          <a:ln w="38100">
            <a:solidFill>
              <a:srgbClr val="003263"/>
            </a:solidFill>
            <a:tailEnd type="arrow"/>
          </a:ln>
        </p:spPr>
        <p:style>
          <a:lnRef idx="1">
            <a:schemeClr val="accent1"/>
          </a:lnRef>
          <a:fillRef idx="0">
            <a:schemeClr val="accent1"/>
          </a:fillRef>
          <a:effectRef idx="0">
            <a:schemeClr val="accent1"/>
          </a:effectRef>
          <a:fontRef idx="minor">
            <a:schemeClr val="tx1"/>
          </a:fontRef>
        </p:style>
      </p:cxnSp>
      <p:cxnSp>
        <p:nvCxnSpPr>
          <p:cNvPr id="20" name="Conexão recta unidireccional 38"/>
          <p:cNvCxnSpPr/>
          <p:nvPr/>
        </p:nvCxnSpPr>
        <p:spPr>
          <a:xfrm flipH="1">
            <a:off x="4328067" y="4786313"/>
            <a:ext cx="0" cy="423862"/>
          </a:xfrm>
          <a:prstGeom prst="straightConnector1">
            <a:avLst/>
          </a:prstGeom>
          <a:ln w="38100">
            <a:solidFill>
              <a:srgbClr val="003263"/>
            </a:solidFill>
            <a:tailEnd type="arrow"/>
          </a:ln>
        </p:spPr>
        <p:style>
          <a:lnRef idx="1">
            <a:schemeClr val="accent1"/>
          </a:lnRef>
          <a:fillRef idx="0">
            <a:schemeClr val="accent1"/>
          </a:fillRef>
          <a:effectRef idx="0">
            <a:schemeClr val="accent1"/>
          </a:effectRef>
          <a:fontRef idx="minor">
            <a:schemeClr val="tx1"/>
          </a:fontRef>
        </p:style>
      </p:cxnSp>
      <p:cxnSp>
        <p:nvCxnSpPr>
          <p:cNvPr id="21" name="Conexão recta unidireccional 40"/>
          <p:cNvCxnSpPr/>
          <p:nvPr/>
        </p:nvCxnSpPr>
        <p:spPr>
          <a:xfrm flipH="1" flipV="1">
            <a:off x="1734092" y="3049588"/>
            <a:ext cx="990600" cy="269875"/>
          </a:xfrm>
          <a:prstGeom prst="straightConnector1">
            <a:avLst/>
          </a:prstGeom>
          <a:ln w="38100">
            <a:solidFill>
              <a:srgbClr val="003263"/>
            </a:solidFill>
            <a:tailEnd type="arrow"/>
          </a:ln>
        </p:spPr>
        <p:style>
          <a:lnRef idx="1">
            <a:schemeClr val="accent1"/>
          </a:lnRef>
          <a:fillRef idx="0">
            <a:schemeClr val="accent1"/>
          </a:fillRef>
          <a:effectRef idx="0">
            <a:schemeClr val="accent1"/>
          </a:effectRef>
          <a:fontRef idx="minor">
            <a:schemeClr val="tx1"/>
          </a:fontRef>
        </p:style>
      </p:cxnSp>
      <p:cxnSp>
        <p:nvCxnSpPr>
          <p:cNvPr id="22" name="Conexão recta unidireccional 42"/>
          <p:cNvCxnSpPr/>
          <p:nvPr/>
        </p:nvCxnSpPr>
        <p:spPr>
          <a:xfrm flipV="1">
            <a:off x="6120355" y="2972031"/>
            <a:ext cx="862012" cy="347433"/>
          </a:xfrm>
          <a:prstGeom prst="straightConnector1">
            <a:avLst/>
          </a:prstGeom>
          <a:ln w="38100">
            <a:solidFill>
              <a:srgbClr val="003263"/>
            </a:solidFill>
            <a:tailEnd type="arrow"/>
          </a:ln>
        </p:spPr>
        <p:style>
          <a:lnRef idx="1">
            <a:schemeClr val="accent1"/>
          </a:lnRef>
          <a:fillRef idx="0">
            <a:schemeClr val="accent1"/>
          </a:fillRef>
          <a:effectRef idx="0">
            <a:schemeClr val="accent1"/>
          </a:effectRef>
          <a:fontRef idx="minor">
            <a:schemeClr val="tx1"/>
          </a:fontRef>
        </p:style>
      </p:cxnSp>
      <p:cxnSp>
        <p:nvCxnSpPr>
          <p:cNvPr id="25" name="Conexão recta unidireccional 33"/>
          <p:cNvCxnSpPr/>
          <p:nvPr/>
        </p:nvCxnSpPr>
        <p:spPr>
          <a:xfrm flipH="1">
            <a:off x="1917927" y="3820499"/>
            <a:ext cx="1224908" cy="1574342"/>
          </a:xfrm>
          <a:prstGeom prst="straightConnector1">
            <a:avLst/>
          </a:prstGeom>
          <a:ln w="38100">
            <a:solidFill>
              <a:srgbClr val="003263"/>
            </a:solidFill>
            <a:tailEnd type="arrow"/>
          </a:ln>
        </p:spPr>
        <p:style>
          <a:lnRef idx="1">
            <a:schemeClr val="accent1"/>
          </a:lnRef>
          <a:fillRef idx="0">
            <a:schemeClr val="accent1"/>
          </a:fillRef>
          <a:effectRef idx="0">
            <a:schemeClr val="accent1"/>
          </a:effectRef>
          <a:fontRef idx="minor">
            <a:schemeClr val="tx1"/>
          </a:fontRef>
        </p:style>
      </p:cxnSp>
      <p:sp>
        <p:nvSpPr>
          <p:cNvPr id="26" name="CaixaDeTexto 25"/>
          <p:cNvSpPr txBox="1"/>
          <p:nvPr/>
        </p:nvSpPr>
        <p:spPr>
          <a:xfrm>
            <a:off x="6743" y="-11504"/>
            <a:ext cx="3839641" cy="307777"/>
          </a:xfrm>
          <a:prstGeom prst="rect">
            <a:avLst/>
          </a:prstGeom>
          <a:noFill/>
        </p:spPr>
        <p:txBody>
          <a:bodyPr wrap="none" rtlCol="0">
            <a:spAutoFit/>
          </a:bodyPr>
          <a:lstStyle/>
          <a:p>
            <a:r>
              <a:rPr lang="pt-PT" sz="1400" b="1" dirty="0" smtClean="0">
                <a:solidFill>
                  <a:schemeClr val="bg1"/>
                </a:solidFill>
              </a:rPr>
              <a:t>NOS 2013-2020: </a:t>
            </a:r>
            <a:r>
              <a:rPr lang="pt-PT" sz="1400" b="1" dirty="0" err="1" smtClean="0">
                <a:solidFill>
                  <a:schemeClr val="bg1"/>
                </a:solidFill>
              </a:rPr>
              <a:t>Strategic</a:t>
            </a:r>
            <a:r>
              <a:rPr lang="pt-PT" sz="1400" b="1" dirty="0" smtClean="0">
                <a:solidFill>
                  <a:schemeClr val="bg1"/>
                </a:solidFill>
              </a:rPr>
              <a:t> </a:t>
            </a:r>
            <a:r>
              <a:rPr lang="pt-PT" sz="1400" b="1" dirty="0" err="1" smtClean="0">
                <a:solidFill>
                  <a:schemeClr val="bg1"/>
                </a:solidFill>
              </a:rPr>
              <a:t>Monitoring</a:t>
            </a:r>
            <a:r>
              <a:rPr lang="pt-PT" sz="1400" b="1" dirty="0" smtClean="0">
                <a:solidFill>
                  <a:schemeClr val="bg1"/>
                </a:solidFill>
              </a:rPr>
              <a:t> Framework</a:t>
            </a:r>
            <a:endParaRPr lang="pt-PT" sz="1400" b="1" dirty="0">
              <a:solidFill>
                <a:schemeClr val="bg1"/>
              </a:solidFill>
            </a:endParaRPr>
          </a:p>
        </p:txBody>
      </p:sp>
      <p:sp>
        <p:nvSpPr>
          <p:cNvPr id="12" name="CaixaDeTexto 11"/>
          <p:cNvSpPr txBox="1"/>
          <p:nvPr/>
        </p:nvSpPr>
        <p:spPr>
          <a:xfrm>
            <a:off x="453773" y="4146937"/>
            <a:ext cx="2366963" cy="923330"/>
          </a:xfrm>
          <a:prstGeom prst="rect">
            <a:avLst/>
          </a:prstGeom>
          <a:solidFill>
            <a:schemeClr val="accent1">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spAutoFit/>
          </a:bodyPr>
          <a:lstStyle/>
          <a:p>
            <a:pPr algn="ctr">
              <a:defRPr/>
            </a:pPr>
            <a:r>
              <a:rPr lang="pt-PT" dirty="0" err="1" smtClean="0">
                <a:solidFill>
                  <a:srgbClr val="003263"/>
                </a:solidFill>
                <a:latin typeface="+mj-lt"/>
                <a:cs typeface="Arial" charset="0"/>
              </a:rPr>
              <a:t>Articulation</a:t>
            </a:r>
            <a:r>
              <a:rPr lang="pt-PT" dirty="0" smtClean="0">
                <a:solidFill>
                  <a:srgbClr val="003263"/>
                </a:solidFill>
                <a:latin typeface="+mj-lt"/>
                <a:cs typeface="Arial" charset="0"/>
              </a:rPr>
              <a:t> </a:t>
            </a:r>
            <a:r>
              <a:rPr lang="pt-PT" dirty="0" err="1" smtClean="0">
                <a:solidFill>
                  <a:srgbClr val="003263"/>
                </a:solidFill>
                <a:latin typeface="+mj-lt"/>
                <a:cs typeface="Arial" charset="0"/>
              </a:rPr>
              <a:t>with</a:t>
            </a:r>
            <a:r>
              <a:rPr lang="pt-PT" dirty="0">
                <a:solidFill>
                  <a:srgbClr val="003263"/>
                </a:solidFill>
                <a:latin typeface="+mj-lt"/>
                <a:cs typeface="Arial" charset="0"/>
              </a:rPr>
              <a:t> </a:t>
            </a:r>
            <a:r>
              <a:rPr lang="pt-PT" dirty="0" smtClean="0">
                <a:solidFill>
                  <a:srgbClr val="003263"/>
                </a:solidFill>
                <a:latin typeface="+mj-lt"/>
                <a:cs typeface="Arial" charset="0"/>
              </a:rPr>
              <a:t>EU Action Plan for Atlantic </a:t>
            </a:r>
            <a:r>
              <a:rPr lang="pt-PT" dirty="0" err="1" smtClean="0">
                <a:solidFill>
                  <a:srgbClr val="003263"/>
                </a:solidFill>
                <a:latin typeface="+mj-lt"/>
                <a:cs typeface="Arial" charset="0"/>
              </a:rPr>
              <a:t>Area</a:t>
            </a:r>
            <a:endParaRPr lang="pt-PT" dirty="0">
              <a:solidFill>
                <a:srgbClr val="003263"/>
              </a:solidFill>
              <a:latin typeface="+mj-lt"/>
              <a:cs typeface="Arial" charset="0"/>
            </a:endParaRPr>
          </a:p>
        </p:txBody>
      </p:sp>
      <p:cxnSp>
        <p:nvCxnSpPr>
          <p:cNvPr id="27" name="Conexão recta unidireccional 35"/>
          <p:cNvCxnSpPr/>
          <p:nvPr/>
        </p:nvCxnSpPr>
        <p:spPr>
          <a:xfrm>
            <a:off x="5487736" y="3792632"/>
            <a:ext cx="1176332" cy="1602209"/>
          </a:xfrm>
          <a:prstGeom prst="straightConnector1">
            <a:avLst/>
          </a:prstGeom>
          <a:ln w="38100">
            <a:solidFill>
              <a:srgbClr val="003263"/>
            </a:solidFill>
            <a:tailEnd type="arrow"/>
          </a:ln>
        </p:spPr>
        <p:style>
          <a:lnRef idx="1">
            <a:schemeClr val="accent1"/>
          </a:lnRef>
          <a:fillRef idx="0">
            <a:schemeClr val="accent1"/>
          </a:fillRef>
          <a:effectRef idx="0">
            <a:schemeClr val="accent1"/>
          </a:effectRef>
          <a:fontRef idx="minor">
            <a:schemeClr val="tx1"/>
          </a:fontRef>
        </p:style>
      </p:cxnSp>
      <p:sp>
        <p:nvSpPr>
          <p:cNvPr id="13" name="CaixaDeTexto 12"/>
          <p:cNvSpPr txBox="1"/>
          <p:nvPr/>
        </p:nvSpPr>
        <p:spPr>
          <a:xfrm>
            <a:off x="5805236" y="4180797"/>
            <a:ext cx="2825985" cy="923330"/>
          </a:xfrm>
          <a:prstGeom prst="rect">
            <a:avLst/>
          </a:prstGeom>
          <a:solidFill>
            <a:schemeClr val="accent1">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defRPr/>
            </a:pPr>
            <a:endParaRPr lang="pt-PT" dirty="0" smtClean="0">
              <a:solidFill>
                <a:srgbClr val="003263"/>
              </a:solidFill>
              <a:latin typeface="+mj-lt"/>
              <a:cs typeface="Arial" charset="0"/>
            </a:endParaRPr>
          </a:p>
          <a:p>
            <a:pPr algn="ctr">
              <a:defRPr/>
            </a:pPr>
            <a:r>
              <a:rPr lang="pt-PT" dirty="0" err="1" smtClean="0">
                <a:solidFill>
                  <a:srgbClr val="003263"/>
                </a:solidFill>
                <a:latin typeface="+mj-lt"/>
                <a:cs typeface="Arial" charset="0"/>
              </a:rPr>
              <a:t>Strategic</a:t>
            </a:r>
            <a:r>
              <a:rPr lang="pt-PT" dirty="0" smtClean="0">
                <a:solidFill>
                  <a:srgbClr val="003263"/>
                </a:solidFill>
                <a:latin typeface="+mj-lt"/>
                <a:cs typeface="Arial" charset="0"/>
              </a:rPr>
              <a:t> </a:t>
            </a:r>
            <a:r>
              <a:rPr lang="pt-PT" dirty="0" err="1" smtClean="0">
                <a:solidFill>
                  <a:srgbClr val="003263"/>
                </a:solidFill>
                <a:latin typeface="+mj-lt"/>
                <a:cs typeface="Arial" charset="0"/>
              </a:rPr>
              <a:t>comunication</a:t>
            </a:r>
            <a:endParaRPr lang="pt-PT" dirty="0" smtClean="0">
              <a:solidFill>
                <a:srgbClr val="003263"/>
              </a:solidFill>
              <a:latin typeface="+mj-lt"/>
              <a:cs typeface="Arial" charset="0"/>
            </a:endParaRPr>
          </a:p>
          <a:p>
            <a:pPr algn="ctr">
              <a:defRPr/>
            </a:pPr>
            <a:endParaRPr lang="pt-PT" dirty="0">
              <a:solidFill>
                <a:srgbClr val="003263"/>
              </a:solidFill>
              <a:latin typeface="+mj-lt"/>
              <a:cs typeface="Arial" charset="0"/>
            </a:endParaRPr>
          </a:p>
        </p:txBody>
      </p:sp>
      <p:sp>
        <p:nvSpPr>
          <p:cNvPr id="29" name="CaixaDeTexto 28"/>
          <p:cNvSpPr txBox="1"/>
          <p:nvPr/>
        </p:nvSpPr>
        <p:spPr>
          <a:xfrm>
            <a:off x="453772" y="5480089"/>
            <a:ext cx="2366963" cy="646331"/>
          </a:xfrm>
          <a:prstGeom prst="rect">
            <a:avLst/>
          </a:prstGeom>
          <a:solidFill>
            <a:schemeClr val="accent1">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spAutoFit/>
          </a:bodyPr>
          <a:lstStyle/>
          <a:p>
            <a:pPr algn="ctr">
              <a:defRPr/>
            </a:pPr>
            <a:r>
              <a:rPr lang="pt-PT" dirty="0" err="1" smtClean="0">
                <a:solidFill>
                  <a:srgbClr val="003263"/>
                </a:solidFill>
                <a:latin typeface="+mj-lt"/>
                <a:cs typeface="Arial" charset="0"/>
              </a:rPr>
              <a:t>Articulation</a:t>
            </a:r>
            <a:r>
              <a:rPr lang="pt-PT" dirty="0" smtClean="0">
                <a:solidFill>
                  <a:srgbClr val="003263"/>
                </a:solidFill>
                <a:latin typeface="+mj-lt"/>
                <a:cs typeface="Arial" charset="0"/>
              </a:rPr>
              <a:t> </a:t>
            </a:r>
            <a:r>
              <a:rPr lang="pt-PT" dirty="0" err="1" smtClean="0">
                <a:solidFill>
                  <a:srgbClr val="003263"/>
                </a:solidFill>
                <a:latin typeface="+mj-lt"/>
                <a:cs typeface="Arial" charset="0"/>
              </a:rPr>
              <a:t>with</a:t>
            </a:r>
            <a:r>
              <a:rPr lang="pt-PT" dirty="0" smtClean="0">
                <a:solidFill>
                  <a:srgbClr val="003263"/>
                </a:solidFill>
                <a:latin typeface="+mj-lt"/>
                <a:cs typeface="Arial" charset="0"/>
              </a:rPr>
              <a:t> </a:t>
            </a:r>
          </a:p>
          <a:p>
            <a:pPr algn="ctr">
              <a:defRPr/>
            </a:pPr>
            <a:r>
              <a:rPr lang="pt-PT" dirty="0" smtClean="0">
                <a:solidFill>
                  <a:srgbClr val="003263"/>
                </a:solidFill>
                <a:latin typeface="+mj-lt"/>
                <a:cs typeface="Arial" charset="0"/>
              </a:rPr>
              <a:t>ITI MAR </a:t>
            </a:r>
            <a:endParaRPr lang="pt-PT" dirty="0">
              <a:solidFill>
                <a:srgbClr val="003263"/>
              </a:solidFill>
              <a:latin typeface="+mj-lt"/>
              <a:cs typeface="Arial" charset="0"/>
            </a:endParaRPr>
          </a:p>
        </p:txBody>
      </p:sp>
      <p:sp>
        <p:nvSpPr>
          <p:cNvPr id="30" name="CaixaDeTexto 29"/>
          <p:cNvSpPr txBox="1"/>
          <p:nvPr/>
        </p:nvSpPr>
        <p:spPr>
          <a:xfrm>
            <a:off x="5788842" y="5517245"/>
            <a:ext cx="2842379" cy="646331"/>
          </a:xfrm>
          <a:prstGeom prst="rect">
            <a:avLst/>
          </a:prstGeom>
          <a:solidFill>
            <a:schemeClr val="accent1">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defRPr/>
            </a:pPr>
            <a:r>
              <a:rPr lang="pt-PT" dirty="0" err="1" smtClean="0">
                <a:solidFill>
                  <a:srgbClr val="003263"/>
                </a:solidFill>
                <a:latin typeface="+mj-lt"/>
                <a:cs typeface="Arial" charset="0"/>
              </a:rPr>
              <a:t>Articulation</a:t>
            </a:r>
            <a:r>
              <a:rPr lang="pt-PT" dirty="0" smtClean="0">
                <a:solidFill>
                  <a:srgbClr val="003263"/>
                </a:solidFill>
                <a:latin typeface="+mj-lt"/>
                <a:cs typeface="Arial" charset="0"/>
              </a:rPr>
              <a:t> </a:t>
            </a:r>
            <a:r>
              <a:rPr lang="pt-PT" dirty="0" err="1" smtClean="0">
                <a:solidFill>
                  <a:srgbClr val="003263"/>
                </a:solidFill>
                <a:latin typeface="+mj-lt"/>
                <a:cs typeface="Arial" charset="0"/>
              </a:rPr>
              <a:t>with</a:t>
            </a:r>
            <a:r>
              <a:rPr lang="pt-PT" dirty="0" smtClean="0">
                <a:solidFill>
                  <a:srgbClr val="003263"/>
                </a:solidFill>
                <a:latin typeface="+mj-lt"/>
                <a:cs typeface="Arial" charset="0"/>
              </a:rPr>
              <a:t> </a:t>
            </a:r>
            <a:r>
              <a:rPr lang="pt-PT" dirty="0" err="1" smtClean="0">
                <a:solidFill>
                  <a:srgbClr val="003263"/>
                </a:solidFill>
                <a:latin typeface="+mj-lt"/>
                <a:cs typeface="Arial" charset="0"/>
              </a:rPr>
              <a:t>Ocean</a:t>
            </a:r>
            <a:r>
              <a:rPr lang="pt-PT" dirty="0" smtClean="0">
                <a:solidFill>
                  <a:srgbClr val="003263"/>
                </a:solidFill>
                <a:latin typeface="+mj-lt"/>
                <a:cs typeface="Arial" charset="0"/>
              </a:rPr>
              <a:t> </a:t>
            </a:r>
            <a:r>
              <a:rPr lang="pt-PT" dirty="0">
                <a:solidFill>
                  <a:srgbClr val="003263"/>
                </a:solidFill>
                <a:cs typeface="Arial" charset="0"/>
              </a:rPr>
              <a:t>UN </a:t>
            </a:r>
            <a:r>
              <a:rPr lang="pt-PT" dirty="0" smtClean="0">
                <a:solidFill>
                  <a:srgbClr val="003263"/>
                </a:solidFill>
                <a:latin typeface="+mj-lt"/>
                <a:cs typeface="Arial" charset="0"/>
              </a:rPr>
              <a:t>SDG</a:t>
            </a:r>
            <a:r>
              <a:rPr lang="pt-PT" dirty="0">
                <a:solidFill>
                  <a:srgbClr val="003263"/>
                </a:solidFill>
                <a:latin typeface="+mj-lt"/>
                <a:cs typeface="Arial" charset="0"/>
              </a:rPr>
              <a:t> </a:t>
            </a:r>
            <a:r>
              <a:rPr lang="pt-PT" dirty="0" smtClean="0">
                <a:solidFill>
                  <a:srgbClr val="003263"/>
                </a:solidFill>
                <a:latin typeface="+mj-lt"/>
                <a:cs typeface="Arial" charset="0"/>
              </a:rPr>
              <a:t>Post2015 </a:t>
            </a:r>
            <a:r>
              <a:rPr lang="pt-PT" dirty="0" err="1" smtClean="0">
                <a:solidFill>
                  <a:srgbClr val="003263"/>
                </a:solidFill>
                <a:latin typeface="+mj-lt"/>
                <a:cs typeface="Arial" charset="0"/>
              </a:rPr>
              <a:t>Process</a:t>
            </a:r>
            <a:endParaRPr lang="pt-PT" dirty="0">
              <a:solidFill>
                <a:srgbClr val="003263"/>
              </a:solidFill>
              <a:latin typeface="+mj-lt"/>
              <a:cs typeface="Arial" charset="0"/>
            </a:endParaRPr>
          </a:p>
        </p:txBody>
      </p:sp>
    </p:spTree>
    <p:extLst>
      <p:ext uri="{BB962C8B-B14F-4D97-AF65-F5344CB8AC3E}">
        <p14:creationId xmlns:p14="http://schemas.microsoft.com/office/powerpoint/2010/main" val="33427725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m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5" name="Imagem 24"/>
          <p:cNvPicPr/>
          <p:nvPr/>
        </p:nvPicPr>
        <p:blipFill rotWithShape="1">
          <a:blip r:embed="rId4" cstate="print"/>
          <a:srcRect l="19579" t="7433" r="60666" b="10796"/>
          <a:stretch/>
        </p:blipFill>
        <p:spPr bwMode="auto">
          <a:xfrm>
            <a:off x="390279" y="4051646"/>
            <a:ext cx="1066800" cy="1466850"/>
          </a:xfrm>
          <a:prstGeom prst="rect">
            <a:avLst/>
          </a:prstGeom>
          <a:ln>
            <a:noFill/>
          </a:ln>
          <a:extLst>
            <a:ext uri="{53640926-AAD7-44D8-BBD7-CCE9431645EC}">
              <a14:shadowObscured xmlns:a14="http://schemas.microsoft.com/office/drawing/2010/main"/>
            </a:ext>
          </a:extLst>
        </p:spPr>
      </p:pic>
      <p:sp>
        <p:nvSpPr>
          <p:cNvPr id="27" name="Retângulo 26"/>
          <p:cNvSpPr/>
          <p:nvPr/>
        </p:nvSpPr>
        <p:spPr>
          <a:xfrm>
            <a:off x="379686" y="4037619"/>
            <a:ext cx="1068148" cy="148084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8" name="CaixaDeTexto 27"/>
          <p:cNvSpPr txBox="1"/>
          <p:nvPr/>
        </p:nvSpPr>
        <p:spPr>
          <a:xfrm>
            <a:off x="167094" y="5538836"/>
            <a:ext cx="2947167" cy="954107"/>
          </a:xfrm>
          <a:prstGeom prst="rect">
            <a:avLst/>
          </a:prstGeom>
          <a:noFill/>
        </p:spPr>
        <p:txBody>
          <a:bodyPr wrap="square" rtlCol="0">
            <a:spAutoFit/>
          </a:bodyPr>
          <a:lstStyle/>
          <a:p>
            <a:r>
              <a:rPr lang="pt-PT" sz="1400" b="1" dirty="0"/>
              <a:t>MSP </a:t>
            </a:r>
            <a:r>
              <a:rPr lang="pt-PT" sz="1400" b="1" dirty="0" err="1"/>
              <a:t>Exercise</a:t>
            </a:r>
            <a:r>
              <a:rPr lang="pt-PT" sz="1400" b="1" dirty="0"/>
              <a:t> </a:t>
            </a:r>
            <a:r>
              <a:rPr lang="pt-PT" sz="1400" dirty="0" smtClean="0"/>
              <a:t/>
            </a:r>
            <a:br>
              <a:rPr lang="pt-PT" sz="1400" dirty="0" smtClean="0"/>
            </a:br>
            <a:r>
              <a:rPr lang="pt-PT" sz="1400" dirty="0" err="1" smtClean="0"/>
              <a:t>Chapter</a:t>
            </a:r>
            <a:r>
              <a:rPr lang="pt-PT" sz="1400" dirty="0" smtClean="0"/>
              <a:t> 3 – </a:t>
            </a:r>
            <a:r>
              <a:rPr lang="pt-PT" sz="1400" dirty="0" err="1" smtClean="0"/>
              <a:t>Activities</a:t>
            </a:r>
            <a:r>
              <a:rPr lang="pt-PT" sz="1400" dirty="0" smtClean="0"/>
              <a:t>, Uses </a:t>
            </a:r>
            <a:r>
              <a:rPr lang="pt-PT" sz="1400" dirty="0" err="1" smtClean="0"/>
              <a:t>and</a:t>
            </a:r>
            <a:r>
              <a:rPr lang="pt-PT" sz="1400" dirty="0" smtClean="0"/>
              <a:t> </a:t>
            </a:r>
            <a:r>
              <a:rPr lang="pt-PT" sz="1400" dirty="0" err="1" smtClean="0"/>
              <a:t>Functions</a:t>
            </a:r>
            <a:r>
              <a:rPr lang="pt-PT" sz="1400" dirty="0" smtClean="0"/>
              <a:t> </a:t>
            </a:r>
            <a:r>
              <a:rPr lang="pt-PT" sz="1400" dirty="0" err="1" smtClean="0"/>
              <a:t>Caracterization</a:t>
            </a:r>
            <a:endParaRPr lang="pt-PT" sz="1400" dirty="0" smtClean="0"/>
          </a:p>
          <a:p>
            <a:r>
              <a:rPr lang="pt-PT" sz="1400" dirty="0" err="1" smtClean="0"/>
              <a:t>Chapter</a:t>
            </a:r>
            <a:r>
              <a:rPr lang="pt-PT" sz="1400" dirty="0" smtClean="0"/>
              <a:t> 4 – </a:t>
            </a:r>
            <a:r>
              <a:rPr lang="pt-PT" sz="1400" dirty="0" err="1" smtClean="0"/>
              <a:t>Economy</a:t>
            </a:r>
            <a:endParaRPr lang="pt-PT" sz="1400" dirty="0"/>
          </a:p>
        </p:txBody>
      </p:sp>
      <p:sp>
        <p:nvSpPr>
          <p:cNvPr id="29" name="CaixaDeTexto 28"/>
          <p:cNvSpPr txBox="1"/>
          <p:nvPr/>
        </p:nvSpPr>
        <p:spPr>
          <a:xfrm>
            <a:off x="313426" y="3676955"/>
            <a:ext cx="1184812" cy="307777"/>
          </a:xfrm>
          <a:prstGeom prst="rect">
            <a:avLst/>
          </a:prstGeom>
          <a:solidFill>
            <a:srgbClr val="FFC000"/>
          </a:solidFill>
          <a:ln>
            <a:solidFill>
              <a:srgbClr val="004478"/>
            </a:solidFill>
          </a:ln>
        </p:spPr>
        <p:txBody>
          <a:bodyPr wrap="none" rtlCol="0">
            <a:spAutoFit/>
          </a:bodyPr>
          <a:lstStyle/>
          <a:p>
            <a:r>
              <a:rPr lang="pt-PT" sz="1400" dirty="0" err="1" smtClean="0"/>
              <a:t>October</a:t>
            </a:r>
            <a:r>
              <a:rPr lang="pt-PT" sz="1400" dirty="0" smtClean="0"/>
              <a:t> 2011</a:t>
            </a:r>
            <a:endParaRPr lang="pt-PT" sz="1400" dirty="0"/>
          </a:p>
        </p:txBody>
      </p:sp>
      <p:sp>
        <p:nvSpPr>
          <p:cNvPr id="30" name="CaixaDeTexto 29"/>
          <p:cNvSpPr txBox="1"/>
          <p:nvPr/>
        </p:nvSpPr>
        <p:spPr>
          <a:xfrm>
            <a:off x="5241384" y="1264412"/>
            <a:ext cx="2373253" cy="954107"/>
          </a:xfrm>
          <a:prstGeom prst="rect">
            <a:avLst/>
          </a:prstGeom>
          <a:noFill/>
        </p:spPr>
        <p:txBody>
          <a:bodyPr wrap="square" rtlCol="0">
            <a:spAutoFit/>
          </a:bodyPr>
          <a:lstStyle/>
          <a:p>
            <a:r>
              <a:rPr lang="pt-PT" sz="1400" b="1" dirty="0" smtClean="0"/>
              <a:t>OSPAR </a:t>
            </a:r>
          </a:p>
          <a:p>
            <a:r>
              <a:rPr lang="pt-PT" sz="1400" i="1" dirty="0" err="1" smtClean="0"/>
              <a:t>Strategic</a:t>
            </a:r>
            <a:r>
              <a:rPr lang="pt-PT" sz="1400" i="1" dirty="0" smtClean="0"/>
              <a:t> </a:t>
            </a:r>
            <a:r>
              <a:rPr lang="pt-PT" sz="1400" i="1" dirty="0" err="1" smtClean="0"/>
              <a:t>Support</a:t>
            </a:r>
            <a:r>
              <a:rPr lang="pt-PT" sz="1400" i="1" dirty="0" smtClean="0"/>
              <a:t> for </a:t>
            </a:r>
            <a:r>
              <a:rPr lang="pt-PT" sz="1400" i="1" dirty="0" err="1" smtClean="0"/>
              <a:t>the</a:t>
            </a:r>
            <a:r>
              <a:rPr lang="pt-PT" sz="1400" i="1" dirty="0" smtClean="0"/>
              <a:t> OSPAR Regional </a:t>
            </a:r>
            <a:r>
              <a:rPr lang="pt-PT" sz="1400" i="1" dirty="0" err="1" smtClean="0"/>
              <a:t>Economic</a:t>
            </a:r>
            <a:r>
              <a:rPr lang="pt-PT" sz="1400" i="1" dirty="0" smtClean="0"/>
              <a:t> </a:t>
            </a:r>
            <a:r>
              <a:rPr lang="pt-PT" sz="1400" i="1" dirty="0" err="1" smtClean="0"/>
              <a:t>and</a:t>
            </a:r>
            <a:r>
              <a:rPr lang="pt-PT" sz="1400" i="1" dirty="0" smtClean="0"/>
              <a:t> Social </a:t>
            </a:r>
            <a:r>
              <a:rPr lang="pt-PT" sz="1400" i="1" dirty="0" err="1" smtClean="0"/>
              <a:t>Analysis</a:t>
            </a:r>
            <a:r>
              <a:rPr lang="pt-PT" sz="1400" i="1" dirty="0" smtClean="0"/>
              <a:t> </a:t>
            </a:r>
            <a:endParaRPr lang="pt-PT" sz="1400" i="1" dirty="0"/>
          </a:p>
        </p:txBody>
      </p:sp>
      <p:pic>
        <p:nvPicPr>
          <p:cNvPr id="31" name="Imagem 30"/>
          <p:cNvPicPr/>
          <p:nvPr/>
        </p:nvPicPr>
        <p:blipFill rotWithShape="1">
          <a:blip r:embed="rId5" cstate="print"/>
          <a:srcRect l="22754" t="4294" r="63664" b="32378"/>
          <a:stretch/>
        </p:blipFill>
        <p:spPr bwMode="auto">
          <a:xfrm>
            <a:off x="2287154" y="914540"/>
            <a:ext cx="1015555" cy="1387530"/>
          </a:xfrm>
          <a:prstGeom prst="rect">
            <a:avLst/>
          </a:prstGeom>
          <a:ln>
            <a:noFill/>
          </a:ln>
          <a:extLst>
            <a:ext uri="{53640926-AAD7-44D8-BBD7-CCE9431645EC}">
              <a14:shadowObscured xmlns:a14="http://schemas.microsoft.com/office/drawing/2010/main"/>
            </a:ext>
          </a:extLst>
        </p:spPr>
      </p:pic>
      <p:pic>
        <p:nvPicPr>
          <p:cNvPr id="32" name="Imagem 31"/>
          <p:cNvPicPr/>
          <p:nvPr/>
        </p:nvPicPr>
        <p:blipFill rotWithShape="1">
          <a:blip r:embed="rId6" cstate="print"/>
          <a:srcRect l="19579" t="5904" r="60313" b="5008"/>
          <a:stretch/>
        </p:blipFill>
        <p:spPr bwMode="auto">
          <a:xfrm>
            <a:off x="347059" y="1528671"/>
            <a:ext cx="1085850" cy="1581150"/>
          </a:xfrm>
          <a:prstGeom prst="rect">
            <a:avLst/>
          </a:prstGeom>
          <a:ln>
            <a:noFill/>
          </a:ln>
          <a:extLst>
            <a:ext uri="{53640926-AAD7-44D8-BBD7-CCE9431645EC}">
              <a14:shadowObscured xmlns:a14="http://schemas.microsoft.com/office/drawing/2010/main"/>
            </a:ext>
          </a:extLst>
        </p:spPr>
      </p:pic>
      <p:pic>
        <p:nvPicPr>
          <p:cNvPr id="33" name="Imagem 32"/>
          <p:cNvPicPr/>
          <p:nvPr/>
        </p:nvPicPr>
        <p:blipFill rotWithShape="1">
          <a:blip r:embed="rId7" cstate="print"/>
          <a:srcRect l="19226" t="5904" r="59960" b="3935"/>
          <a:stretch/>
        </p:blipFill>
        <p:spPr bwMode="auto">
          <a:xfrm>
            <a:off x="920919" y="1262344"/>
            <a:ext cx="1123950" cy="1600200"/>
          </a:xfrm>
          <a:prstGeom prst="rect">
            <a:avLst/>
          </a:prstGeom>
          <a:ln>
            <a:noFill/>
          </a:ln>
          <a:extLst>
            <a:ext uri="{53640926-AAD7-44D8-BBD7-CCE9431645EC}">
              <a14:shadowObscured xmlns:a14="http://schemas.microsoft.com/office/drawing/2010/main"/>
            </a:ext>
          </a:extLst>
        </p:spPr>
      </p:pic>
      <p:pic>
        <p:nvPicPr>
          <p:cNvPr id="34" name="Imagem 33"/>
          <p:cNvPicPr/>
          <p:nvPr/>
        </p:nvPicPr>
        <p:blipFill rotWithShape="1">
          <a:blip r:embed="rId8" cstate="print"/>
          <a:srcRect l="22754" t="5367" r="63488" b="33989"/>
          <a:stretch/>
        </p:blipFill>
        <p:spPr bwMode="auto">
          <a:xfrm>
            <a:off x="1843412" y="1363181"/>
            <a:ext cx="1048794" cy="1459607"/>
          </a:xfrm>
          <a:prstGeom prst="rect">
            <a:avLst/>
          </a:prstGeom>
          <a:ln>
            <a:noFill/>
          </a:ln>
          <a:extLst>
            <a:ext uri="{53640926-AAD7-44D8-BBD7-CCE9431645EC}">
              <a14:shadowObscured xmlns:a14="http://schemas.microsoft.com/office/drawing/2010/main"/>
            </a:ext>
          </a:extLst>
        </p:spPr>
      </p:pic>
      <p:sp>
        <p:nvSpPr>
          <p:cNvPr id="35" name="CaixaDeTexto 34"/>
          <p:cNvSpPr txBox="1"/>
          <p:nvPr/>
        </p:nvSpPr>
        <p:spPr>
          <a:xfrm>
            <a:off x="920919" y="980359"/>
            <a:ext cx="2071273" cy="307777"/>
          </a:xfrm>
          <a:prstGeom prst="rect">
            <a:avLst/>
          </a:prstGeom>
          <a:solidFill>
            <a:srgbClr val="FFC000"/>
          </a:solidFill>
          <a:ln>
            <a:solidFill>
              <a:srgbClr val="004478"/>
            </a:solidFill>
          </a:ln>
        </p:spPr>
        <p:txBody>
          <a:bodyPr wrap="none" rtlCol="0">
            <a:spAutoFit/>
          </a:bodyPr>
          <a:lstStyle/>
          <a:p>
            <a:r>
              <a:rPr lang="pt-PT" sz="1400" dirty="0" err="1" smtClean="0"/>
              <a:t>October</a:t>
            </a:r>
            <a:r>
              <a:rPr lang="pt-PT" sz="1400" dirty="0" smtClean="0"/>
              <a:t> 2012 e 2014 (AR)</a:t>
            </a:r>
            <a:endParaRPr lang="pt-PT" sz="1400" dirty="0"/>
          </a:p>
        </p:txBody>
      </p:sp>
      <p:sp>
        <p:nvSpPr>
          <p:cNvPr id="36" name="CaixaDeTexto 35"/>
          <p:cNvSpPr txBox="1"/>
          <p:nvPr/>
        </p:nvSpPr>
        <p:spPr>
          <a:xfrm>
            <a:off x="1430513" y="2877130"/>
            <a:ext cx="2116489" cy="738664"/>
          </a:xfrm>
          <a:prstGeom prst="rect">
            <a:avLst/>
          </a:prstGeom>
          <a:noFill/>
        </p:spPr>
        <p:txBody>
          <a:bodyPr wrap="square" rtlCol="0">
            <a:spAutoFit/>
          </a:bodyPr>
          <a:lstStyle/>
          <a:p>
            <a:r>
              <a:rPr lang="pt-PT" sz="1400" b="1" dirty="0" smtClean="0"/>
              <a:t>MSFD – </a:t>
            </a:r>
            <a:r>
              <a:rPr lang="pt-PT" sz="1400" b="1" dirty="0" err="1" smtClean="0"/>
              <a:t>Initial</a:t>
            </a:r>
            <a:r>
              <a:rPr lang="pt-PT" sz="1400" b="1" dirty="0" smtClean="0"/>
              <a:t> </a:t>
            </a:r>
            <a:r>
              <a:rPr lang="pt-PT" sz="1400" b="1" dirty="0" err="1" smtClean="0"/>
              <a:t>reports</a:t>
            </a:r>
            <a:endParaRPr lang="pt-PT" sz="1400" b="1" dirty="0" smtClean="0"/>
          </a:p>
          <a:p>
            <a:r>
              <a:rPr lang="pt-PT" sz="1400" dirty="0" err="1" smtClean="0"/>
              <a:t>Chapter</a:t>
            </a:r>
            <a:r>
              <a:rPr lang="pt-PT" sz="1400" dirty="0" smtClean="0"/>
              <a:t> – </a:t>
            </a:r>
            <a:r>
              <a:rPr lang="pt-PT" sz="1400" dirty="0" err="1" smtClean="0"/>
              <a:t>Socioeconomic</a:t>
            </a:r>
            <a:r>
              <a:rPr lang="pt-PT" sz="1400" dirty="0" smtClean="0"/>
              <a:t> </a:t>
            </a:r>
            <a:r>
              <a:rPr lang="pt-PT" sz="1400" dirty="0" err="1" smtClean="0"/>
              <a:t>analysis</a:t>
            </a:r>
            <a:r>
              <a:rPr lang="pt-PT" sz="1400" dirty="0" smtClean="0"/>
              <a:t> </a:t>
            </a:r>
            <a:endParaRPr lang="pt-PT" sz="1400" dirty="0"/>
          </a:p>
        </p:txBody>
      </p:sp>
      <p:pic>
        <p:nvPicPr>
          <p:cNvPr id="37" name="Imagem 36"/>
          <p:cNvPicPr/>
          <p:nvPr/>
        </p:nvPicPr>
        <p:blipFill rotWithShape="1">
          <a:blip r:embed="rId9" cstate="print"/>
          <a:srcRect l="29810" t="9661" r="56608" b="28085"/>
          <a:stretch/>
        </p:blipFill>
        <p:spPr bwMode="auto">
          <a:xfrm>
            <a:off x="3886730" y="1280963"/>
            <a:ext cx="1274087" cy="1688103"/>
          </a:xfrm>
          <a:prstGeom prst="rect">
            <a:avLst/>
          </a:prstGeom>
          <a:ln>
            <a:noFill/>
          </a:ln>
          <a:extLst>
            <a:ext uri="{53640926-AAD7-44D8-BBD7-CCE9431645EC}">
              <a14:shadowObscured xmlns:a14="http://schemas.microsoft.com/office/drawing/2010/main"/>
            </a:ext>
          </a:extLst>
        </p:spPr>
      </p:pic>
      <p:sp>
        <p:nvSpPr>
          <p:cNvPr id="38" name="CaixaDeTexto 37"/>
          <p:cNvSpPr txBox="1"/>
          <p:nvPr/>
        </p:nvSpPr>
        <p:spPr>
          <a:xfrm>
            <a:off x="3886730" y="980359"/>
            <a:ext cx="970137" cy="307777"/>
          </a:xfrm>
          <a:prstGeom prst="rect">
            <a:avLst/>
          </a:prstGeom>
          <a:solidFill>
            <a:srgbClr val="FFC000"/>
          </a:solidFill>
          <a:ln>
            <a:solidFill>
              <a:srgbClr val="004478"/>
            </a:solidFill>
          </a:ln>
        </p:spPr>
        <p:txBody>
          <a:bodyPr wrap="none" rtlCol="0">
            <a:spAutoFit/>
          </a:bodyPr>
          <a:lstStyle/>
          <a:p>
            <a:r>
              <a:rPr lang="pt-PT" sz="1400" dirty="0" smtClean="0"/>
              <a:t>2012-2013</a:t>
            </a:r>
            <a:endParaRPr lang="pt-PT" sz="1400" dirty="0"/>
          </a:p>
        </p:txBody>
      </p:sp>
      <p:pic>
        <p:nvPicPr>
          <p:cNvPr id="39" name="Imagem 38"/>
          <p:cNvPicPr/>
          <p:nvPr/>
        </p:nvPicPr>
        <p:blipFill rotWithShape="1">
          <a:blip r:embed="rId10" cstate="print"/>
          <a:srcRect l="19402" t="6977" r="60137" b="3399"/>
          <a:stretch/>
        </p:blipFill>
        <p:spPr bwMode="auto">
          <a:xfrm>
            <a:off x="4456599" y="3089902"/>
            <a:ext cx="1861732" cy="2463562"/>
          </a:xfrm>
          <a:prstGeom prst="rect">
            <a:avLst/>
          </a:prstGeom>
          <a:ln>
            <a:noFill/>
          </a:ln>
          <a:extLst>
            <a:ext uri="{53640926-AAD7-44D8-BBD7-CCE9431645EC}">
              <a14:shadowObscured xmlns:a14="http://schemas.microsoft.com/office/drawing/2010/main"/>
            </a:ext>
          </a:extLst>
        </p:spPr>
      </p:pic>
      <p:sp>
        <p:nvSpPr>
          <p:cNvPr id="40" name="CaixaDeTexto 39"/>
          <p:cNvSpPr txBox="1"/>
          <p:nvPr/>
        </p:nvSpPr>
        <p:spPr>
          <a:xfrm>
            <a:off x="5754072" y="2474669"/>
            <a:ext cx="2611606" cy="307777"/>
          </a:xfrm>
          <a:prstGeom prst="rect">
            <a:avLst/>
          </a:prstGeom>
          <a:solidFill>
            <a:srgbClr val="FFC000"/>
          </a:solidFill>
          <a:ln>
            <a:solidFill>
              <a:srgbClr val="004478"/>
            </a:solidFill>
          </a:ln>
        </p:spPr>
        <p:txBody>
          <a:bodyPr wrap="square" rtlCol="0">
            <a:spAutoFit/>
          </a:bodyPr>
          <a:lstStyle/>
          <a:p>
            <a:r>
              <a:rPr lang="pt-PT" sz="1400" dirty="0" err="1" smtClean="0"/>
              <a:t>December</a:t>
            </a:r>
            <a:r>
              <a:rPr lang="pt-PT" sz="1400" dirty="0" smtClean="0"/>
              <a:t> 2012/</a:t>
            </a:r>
            <a:r>
              <a:rPr lang="pt-PT" sz="1400" dirty="0" err="1" smtClean="0"/>
              <a:t>March</a:t>
            </a:r>
            <a:r>
              <a:rPr lang="pt-PT" sz="1400" dirty="0" smtClean="0"/>
              <a:t> 2015</a:t>
            </a:r>
            <a:endParaRPr lang="pt-PT" sz="1400" dirty="0"/>
          </a:p>
        </p:txBody>
      </p:sp>
      <p:sp>
        <p:nvSpPr>
          <p:cNvPr id="49" name="CaixaDeTexto 48"/>
          <p:cNvSpPr txBox="1"/>
          <p:nvPr/>
        </p:nvSpPr>
        <p:spPr>
          <a:xfrm>
            <a:off x="4456598" y="5710508"/>
            <a:ext cx="4854495" cy="830997"/>
          </a:xfrm>
          <a:prstGeom prst="rect">
            <a:avLst/>
          </a:prstGeom>
          <a:noFill/>
        </p:spPr>
        <p:txBody>
          <a:bodyPr wrap="square" rtlCol="0">
            <a:spAutoFit/>
          </a:bodyPr>
          <a:lstStyle/>
          <a:p>
            <a:r>
              <a:rPr lang="pt-PT" sz="1600" b="1" dirty="0" smtClean="0"/>
              <a:t>NOS 2013 - 2020</a:t>
            </a:r>
          </a:p>
          <a:p>
            <a:r>
              <a:rPr lang="pt-PT" sz="1600" dirty="0" err="1" smtClean="0"/>
              <a:t>Report</a:t>
            </a:r>
            <a:r>
              <a:rPr lang="pt-PT" sz="1600" dirty="0" smtClean="0"/>
              <a:t> “</a:t>
            </a:r>
            <a:r>
              <a:rPr lang="pt-PT" sz="1600" dirty="0" err="1" smtClean="0"/>
              <a:t>Ocean</a:t>
            </a:r>
            <a:r>
              <a:rPr lang="pt-PT" sz="1600" dirty="0" smtClean="0"/>
              <a:t> </a:t>
            </a:r>
            <a:r>
              <a:rPr lang="pt-PT" sz="1600" dirty="0" err="1" smtClean="0"/>
              <a:t>Economy</a:t>
            </a:r>
            <a:r>
              <a:rPr lang="pt-PT" sz="1600" dirty="0" smtClean="0"/>
              <a:t> in Portugal” (</a:t>
            </a:r>
            <a:r>
              <a:rPr lang="pt-PT" sz="1600" dirty="0" err="1" smtClean="0"/>
              <a:t>Dec</a:t>
            </a:r>
            <a:r>
              <a:rPr lang="pt-PT" sz="1600" dirty="0" smtClean="0"/>
              <a:t> 2012)</a:t>
            </a:r>
          </a:p>
          <a:p>
            <a:r>
              <a:rPr lang="pt-PT" sz="1600" dirty="0" err="1" smtClean="0"/>
              <a:t>Annex</a:t>
            </a:r>
            <a:r>
              <a:rPr lang="pt-PT" sz="1600" dirty="0" smtClean="0"/>
              <a:t> A of NOS (</a:t>
            </a:r>
            <a:r>
              <a:rPr lang="pt-PT" sz="1600" dirty="0" err="1" smtClean="0"/>
              <a:t>Nov</a:t>
            </a:r>
            <a:r>
              <a:rPr lang="pt-PT" sz="1600" dirty="0" smtClean="0"/>
              <a:t> 2013) </a:t>
            </a:r>
            <a:r>
              <a:rPr lang="pt-PT" sz="1600" dirty="0" err="1" smtClean="0"/>
              <a:t>and</a:t>
            </a:r>
            <a:r>
              <a:rPr lang="pt-PT" sz="1600" dirty="0" smtClean="0"/>
              <a:t> </a:t>
            </a:r>
            <a:r>
              <a:rPr lang="pt-PT" sz="1600" dirty="0" err="1" smtClean="0"/>
              <a:t>update</a:t>
            </a:r>
            <a:r>
              <a:rPr lang="pt-PT" sz="1600" dirty="0" smtClean="0"/>
              <a:t> (</a:t>
            </a:r>
            <a:r>
              <a:rPr lang="pt-PT" sz="1600" dirty="0" err="1" smtClean="0"/>
              <a:t>March</a:t>
            </a:r>
            <a:r>
              <a:rPr lang="pt-PT" sz="1600" dirty="0" smtClean="0"/>
              <a:t> 2015)</a:t>
            </a:r>
          </a:p>
        </p:txBody>
      </p:sp>
      <p:sp>
        <p:nvSpPr>
          <p:cNvPr id="51" name="CaixaDeTexto 50"/>
          <p:cNvSpPr txBox="1"/>
          <p:nvPr/>
        </p:nvSpPr>
        <p:spPr>
          <a:xfrm>
            <a:off x="6743" y="-11504"/>
            <a:ext cx="3213893" cy="307777"/>
          </a:xfrm>
          <a:prstGeom prst="rect">
            <a:avLst/>
          </a:prstGeom>
          <a:noFill/>
        </p:spPr>
        <p:txBody>
          <a:bodyPr wrap="none" rtlCol="0">
            <a:spAutoFit/>
          </a:bodyPr>
          <a:lstStyle/>
          <a:p>
            <a:r>
              <a:rPr lang="pt-PT" sz="1400" b="1" dirty="0" smtClean="0">
                <a:solidFill>
                  <a:schemeClr val="bg1"/>
                </a:solidFill>
              </a:rPr>
              <a:t>NOS 2013-2020: socio-</a:t>
            </a:r>
            <a:r>
              <a:rPr lang="pt-PT" sz="1400" b="1" dirty="0" err="1" smtClean="0">
                <a:solidFill>
                  <a:schemeClr val="bg1"/>
                </a:solidFill>
              </a:rPr>
              <a:t>economic</a:t>
            </a:r>
            <a:r>
              <a:rPr lang="pt-PT" sz="1400" b="1" dirty="0" smtClean="0">
                <a:solidFill>
                  <a:schemeClr val="bg1"/>
                </a:solidFill>
              </a:rPr>
              <a:t> </a:t>
            </a:r>
            <a:r>
              <a:rPr lang="pt-PT" sz="1400" b="1" dirty="0" err="1" smtClean="0">
                <a:solidFill>
                  <a:schemeClr val="bg1"/>
                </a:solidFill>
              </a:rPr>
              <a:t>analysis</a:t>
            </a:r>
            <a:endParaRPr lang="pt-PT" sz="1400" b="1" dirty="0">
              <a:solidFill>
                <a:schemeClr val="bg1"/>
              </a:solidFill>
            </a:endParaRPr>
          </a:p>
        </p:txBody>
      </p:sp>
      <p:pic>
        <p:nvPicPr>
          <p:cNvPr id="52" name="Imagem 51"/>
          <p:cNvPicPr/>
          <p:nvPr/>
        </p:nvPicPr>
        <p:blipFill rotWithShape="1">
          <a:blip r:embed="rId11" cstate="print">
            <a:duotone>
              <a:schemeClr val="bg2">
                <a:shade val="45000"/>
                <a:satMod val="135000"/>
              </a:schemeClr>
              <a:prstClr val="white"/>
            </a:duotone>
            <a:extLst>
              <a:ext uri="{BEBA8EAE-BF5A-486C-A8C5-ECC9F3942E4B}">
                <a14:imgProps xmlns:a14="http://schemas.microsoft.com/office/drawing/2010/main">
                  <a14:imgLayer r:embed="rId12">
                    <a14:imgEffect>
                      <a14:saturation sat="33000"/>
                    </a14:imgEffect>
                  </a14:imgLayer>
                </a14:imgProps>
              </a:ext>
            </a:extLst>
          </a:blip>
          <a:srcRect l="36689" t="33570" r="49906" b="34428"/>
          <a:stretch/>
        </p:blipFill>
        <p:spPr bwMode="auto">
          <a:xfrm>
            <a:off x="6909019" y="2800930"/>
            <a:ext cx="2103941" cy="2941908"/>
          </a:xfrm>
          <a:prstGeom prst="rect">
            <a:avLst/>
          </a:prstGeom>
          <a:ln>
            <a:noFill/>
          </a:ln>
          <a:extLst>
            <a:ext uri="{53640926-AAD7-44D8-BBD7-CCE9431645EC}">
              <a14:shadowObscured xmlns:a14="http://schemas.microsoft.com/office/drawing/2010/main"/>
            </a:ext>
          </a:extLst>
        </p:spPr>
      </p:pic>
      <p:sp>
        <p:nvSpPr>
          <p:cNvPr id="2" name="CaixaDeTexto 1"/>
          <p:cNvSpPr txBox="1"/>
          <p:nvPr/>
        </p:nvSpPr>
        <p:spPr>
          <a:xfrm>
            <a:off x="6065866" y="716850"/>
            <a:ext cx="2596160" cy="646331"/>
          </a:xfrm>
          <a:prstGeom prst="rect">
            <a:avLst/>
          </a:prstGeom>
          <a:solidFill>
            <a:srgbClr val="FF0000"/>
          </a:solidFill>
          <a:ln>
            <a:solidFill>
              <a:schemeClr val="accent5">
                <a:lumMod val="40000"/>
                <a:lumOff val="60000"/>
              </a:schemeClr>
            </a:solidFill>
          </a:ln>
        </p:spPr>
        <p:txBody>
          <a:bodyPr wrap="none" rtlCol="0">
            <a:spAutoFit/>
          </a:bodyPr>
          <a:lstStyle/>
          <a:p>
            <a:pPr algn="ctr"/>
            <a:r>
              <a:rPr lang="pt-PT" b="1" dirty="0" smtClean="0">
                <a:solidFill>
                  <a:schemeClr val="bg1"/>
                </a:solidFill>
              </a:rPr>
              <a:t>Socio-</a:t>
            </a:r>
            <a:r>
              <a:rPr lang="pt-PT" b="1" dirty="0" err="1" smtClean="0">
                <a:solidFill>
                  <a:schemeClr val="bg1"/>
                </a:solidFill>
              </a:rPr>
              <a:t>economic</a:t>
            </a:r>
            <a:r>
              <a:rPr lang="pt-PT" b="1" dirty="0" smtClean="0">
                <a:solidFill>
                  <a:schemeClr val="bg1"/>
                </a:solidFill>
              </a:rPr>
              <a:t> </a:t>
            </a:r>
            <a:r>
              <a:rPr lang="pt-PT" b="1" dirty="0" err="1" smtClean="0">
                <a:solidFill>
                  <a:schemeClr val="bg1"/>
                </a:solidFill>
              </a:rPr>
              <a:t>analysis</a:t>
            </a:r>
            <a:r>
              <a:rPr lang="pt-PT" b="1" dirty="0" smtClean="0">
                <a:solidFill>
                  <a:schemeClr val="bg1"/>
                </a:solidFill>
              </a:rPr>
              <a:t>  </a:t>
            </a:r>
          </a:p>
          <a:p>
            <a:pPr algn="ctr"/>
            <a:r>
              <a:rPr lang="pt-PT" b="1" dirty="0" smtClean="0">
                <a:solidFill>
                  <a:schemeClr val="bg1"/>
                </a:solidFill>
              </a:rPr>
              <a:t>- THE WORK DONE -</a:t>
            </a:r>
            <a:endParaRPr lang="pt-PT" b="1" dirty="0">
              <a:solidFill>
                <a:schemeClr val="bg1"/>
              </a:solidFill>
            </a:endParaRPr>
          </a:p>
        </p:txBody>
      </p:sp>
      <p:pic>
        <p:nvPicPr>
          <p:cNvPr id="50" name="Imagem 49"/>
          <p:cNvPicPr/>
          <p:nvPr/>
        </p:nvPicPr>
        <p:blipFill rotWithShape="1">
          <a:blip r:embed="rId13" cstate="print"/>
          <a:srcRect l="21872" t="6976" r="64546" b="33452"/>
          <a:stretch/>
        </p:blipFill>
        <p:spPr bwMode="auto">
          <a:xfrm>
            <a:off x="6203084" y="3437526"/>
            <a:ext cx="1916931" cy="2549716"/>
          </a:xfrm>
          <a:prstGeom prst="rect">
            <a:avLst/>
          </a:prstGeom>
          <a:ln>
            <a:noFill/>
          </a:ln>
          <a:extLst>
            <a:ext uri="{53640926-AAD7-44D8-BBD7-CCE9431645EC}">
              <a14:shadowObscured xmlns:a14="http://schemas.microsoft.com/office/drawing/2010/main"/>
            </a:ext>
          </a:extLst>
        </p:spPr>
      </p:pic>
      <p:pic>
        <p:nvPicPr>
          <p:cNvPr id="24" name="Imagem 23"/>
          <p:cNvPicPr/>
          <p:nvPr/>
        </p:nvPicPr>
        <p:blipFill rotWithShape="1">
          <a:blip r:embed="rId14" cstate="print"/>
          <a:srcRect l="39233" t="22203" r="39394" b="24698"/>
          <a:stretch/>
        </p:blipFill>
        <p:spPr bwMode="auto">
          <a:xfrm>
            <a:off x="5754072" y="2873599"/>
            <a:ext cx="1866368" cy="251630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977719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Imagem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421" y="-21656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CaixaDeTexto 24"/>
          <p:cNvSpPr txBox="1"/>
          <p:nvPr/>
        </p:nvSpPr>
        <p:spPr>
          <a:xfrm>
            <a:off x="2129589" y="1106507"/>
            <a:ext cx="4876800" cy="923330"/>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pt-PT" b="1" dirty="0" smtClean="0">
              <a:solidFill>
                <a:srgbClr val="002060"/>
              </a:solidFill>
            </a:endParaRPr>
          </a:p>
          <a:p>
            <a:r>
              <a:rPr lang="pt-PT" b="1" dirty="0" err="1" smtClean="0">
                <a:solidFill>
                  <a:srgbClr val="0070C0"/>
                </a:solidFill>
              </a:rPr>
              <a:t>Structure</a:t>
            </a:r>
            <a:r>
              <a:rPr lang="pt-PT" b="1" dirty="0" smtClean="0">
                <a:solidFill>
                  <a:srgbClr val="0070C0"/>
                </a:solidFill>
              </a:rPr>
              <a:t> of GVA </a:t>
            </a:r>
            <a:r>
              <a:rPr lang="pt-PT" b="1" dirty="0" err="1" smtClean="0">
                <a:solidFill>
                  <a:srgbClr val="0070C0"/>
                </a:solidFill>
              </a:rPr>
              <a:t>and</a:t>
            </a:r>
            <a:r>
              <a:rPr lang="pt-PT" b="1" dirty="0" smtClean="0">
                <a:solidFill>
                  <a:srgbClr val="0070C0"/>
                </a:solidFill>
              </a:rPr>
              <a:t> of the </a:t>
            </a:r>
            <a:r>
              <a:rPr lang="pt-PT" b="1" dirty="0" err="1" smtClean="0">
                <a:solidFill>
                  <a:srgbClr val="0070C0"/>
                </a:solidFill>
              </a:rPr>
              <a:t>Employment</a:t>
            </a:r>
            <a:r>
              <a:rPr lang="pt-PT" b="1" dirty="0" smtClean="0">
                <a:solidFill>
                  <a:srgbClr val="0070C0"/>
                </a:solidFill>
              </a:rPr>
              <a:t>, </a:t>
            </a:r>
            <a:r>
              <a:rPr lang="pt-PT" b="1" dirty="0">
                <a:solidFill>
                  <a:srgbClr val="0070C0"/>
                </a:solidFill>
              </a:rPr>
              <a:t>2013</a:t>
            </a:r>
          </a:p>
          <a:p>
            <a:endParaRPr lang="pt-PT" dirty="0"/>
          </a:p>
        </p:txBody>
      </p:sp>
      <p:sp>
        <p:nvSpPr>
          <p:cNvPr id="26" name="CaixaDeTexto 25"/>
          <p:cNvSpPr txBox="1"/>
          <p:nvPr/>
        </p:nvSpPr>
        <p:spPr>
          <a:xfrm>
            <a:off x="-232610" y="5193631"/>
            <a:ext cx="6096000" cy="307777"/>
          </a:xfrm>
          <a:prstGeom prst="rect">
            <a:avLst/>
          </a:prstGeom>
          <a:noFill/>
        </p:spPr>
        <p:txBody>
          <a:bodyPr wrap="square" rtlCol="0">
            <a:spAutoFit/>
          </a:bodyPr>
          <a:lstStyle/>
          <a:p>
            <a:r>
              <a:rPr lang="pt-PT" sz="1400" b="1" i="1" dirty="0" err="1" smtClean="0">
                <a:solidFill>
                  <a:srgbClr val="002060"/>
                </a:solidFill>
              </a:rPr>
              <a:t>Source</a:t>
            </a:r>
            <a:r>
              <a:rPr lang="pt-PT" sz="1400" b="1" i="1" dirty="0" smtClean="0">
                <a:solidFill>
                  <a:srgbClr val="002060"/>
                </a:solidFill>
              </a:rPr>
              <a:t>: DGPM 2015 (</a:t>
            </a:r>
            <a:r>
              <a:rPr lang="pt-PT" sz="1400" b="1" i="1" dirty="0" err="1" smtClean="0">
                <a:solidFill>
                  <a:srgbClr val="002060"/>
                </a:solidFill>
              </a:rPr>
              <a:t>based</a:t>
            </a:r>
            <a:r>
              <a:rPr lang="pt-PT" sz="1400" b="1" i="1" dirty="0" smtClean="0">
                <a:solidFill>
                  <a:srgbClr val="002060"/>
                </a:solidFill>
              </a:rPr>
              <a:t> </a:t>
            </a:r>
            <a:r>
              <a:rPr lang="pt-PT" sz="1400" b="1" i="1" dirty="0" err="1" smtClean="0">
                <a:solidFill>
                  <a:srgbClr val="002060"/>
                </a:solidFill>
              </a:rPr>
              <a:t>on</a:t>
            </a:r>
            <a:r>
              <a:rPr lang="pt-PT" sz="1400" b="1" i="1" dirty="0" smtClean="0">
                <a:solidFill>
                  <a:srgbClr val="002060"/>
                </a:solidFill>
              </a:rPr>
              <a:t> </a:t>
            </a:r>
            <a:r>
              <a:rPr lang="pt-PT" sz="1400" b="1" i="1" dirty="0" err="1" smtClean="0">
                <a:solidFill>
                  <a:srgbClr val="002060"/>
                </a:solidFill>
              </a:rPr>
              <a:t>Statistics</a:t>
            </a:r>
            <a:r>
              <a:rPr lang="pt-PT" sz="1400" b="1" i="1" dirty="0" smtClean="0">
                <a:solidFill>
                  <a:srgbClr val="002060"/>
                </a:solidFill>
              </a:rPr>
              <a:t> Portugal, </a:t>
            </a:r>
            <a:r>
              <a:rPr lang="pt-PT" sz="1400" b="1" i="1" dirty="0" err="1" smtClean="0">
                <a:solidFill>
                  <a:srgbClr val="002060"/>
                </a:solidFill>
              </a:rPr>
              <a:t>National</a:t>
            </a:r>
            <a:r>
              <a:rPr lang="pt-PT" sz="1400" b="1" i="1" dirty="0" smtClean="0">
                <a:solidFill>
                  <a:srgbClr val="002060"/>
                </a:solidFill>
              </a:rPr>
              <a:t> </a:t>
            </a:r>
            <a:r>
              <a:rPr lang="pt-PT" sz="1400" b="1" i="1" dirty="0" err="1" smtClean="0">
                <a:solidFill>
                  <a:srgbClr val="002060"/>
                </a:solidFill>
              </a:rPr>
              <a:t>Accounts</a:t>
            </a:r>
            <a:r>
              <a:rPr lang="pt-PT" sz="1400" b="1" i="1" dirty="0" smtClean="0">
                <a:solidFill>
                  <a:srgbClr val="002060"/>
                </a:solidFill>
              </a:rPr>
              <a:t>)</a:t>
            </a:r>
            <a:endParaRPr lang="pt-PT" sz="1400" b="1" i="1" dirty="0">
              <a:solidFill>
                <a:srgbClr val="002060"/>
              </a:solidFill>
            </a:endParaRPr>
          </a:p>
        </p:txBody>
      </p:sp>
      <p:pic>
        <p:nvPicPr>
          <p:cNvPr id="27" name="Imagem 26"/>
          <p:cNvPicPr>
            <a:picLocks noChangeAspect="1"/>
          </p:cNvPicPr>
          <p:nvPr/>
        </p:nvPicPr>
        <p:blipFill>
          <a:blip r:embed="rId4" cstate="print"/>
          <a:stretch>
            <a:fillRect/>
          </a:stretch>
        </p:blipFill>
        <p:spPr>
          <a:xfrm>
            <a:off x="4415589" y="1919331"/>
            <a:ext cx="4188689" cy="3145049"/>
          </a:xfrm>
          <a:prstGeom prst="rect">
            <a:avLst/>
          </a:prstGeom>
        </p:spPr>
      </p:pic>
      <p:pic>
        <p:nvPicPr>
          <p:cNvPr id="28" name="Imagem 27"/>
          <p:cNvPicPr>
            <a:picLocks noChangeAspect="1"/>
          </p:cNvPicPr>
          <p:nvPr/>
        </p:nvPicPr>
        <p:blipFill>
          <a:blip r:embed="rId5" cstate="print"/>
          <a:stretch>
            <a:fillRect/>
          </a:stretch>
        </p:blipFill>
        <p:spPr>
          <a:xfrm>
            <a:off x="-232610" y="1919332"/>
            <a:ext cx="4419600" cy="3145048"/>
          </a:xfrm>
          <a:prstGeom prst="rect">
            <a:avLst/>
          </a:prstGeom>
        </p:spPr>
      </p:pic>
      <p:sp>
        <p:nvSpPr>
          <p:cNvPr id="29" name="CaixaDeTexto 28"/>
          <p:cNvSpPr txBox="1"/>
          <p:nvPr/>
        </p:nvSpPr>
        <p:spPr>
          <a:xfrm>
            <a:off x="-385010" y="644843"/>
            <a:ext cx="9144000" cy="461665"/>
          </a:xfrm>
          <a:prstGeom prst="rect">
            <a:avLst/>
          </a:prstGeom>
          <a:solidFill>
            <a:srgbClr val="002060"/>
          </a:solidFill>
        </p:spPr>
        <p:txBody>
          <a:bodyPr wrap="square" rtlCol="0">
            <a:spAutoFit/>
          </a:bodyPr>
          <a:lstStyle/>
          <a:p>
            <a:pPr algn="ctr">
              <a:spcAft>
                <a:spcPts val="1800"/>
              </a:spcAft>
            </a:pPr>
            <a:r>
              <a:rPr lang="pt-PT" sz="2400" b="1" dirty="0" err="1" smtClean="0">
                <a:solidFill>
                  <a:schemeClr val="bg1"/>
                </a:solidFill>
              </a:rPr>
              <a:t>Characterisation</a:t>
            </a:r>
            <a:r>
              <a:rPr lang="pt-PT" sz="2400" b="1" dirty="0" smtClean="0">
                <a:solidFill>
                  <a:schemeClr val="bg1"/>
                </a:solidFill>
              </a:rPr>
              <a:t> </a:t>
            </a:r>
            <a:r>
              <a:rPr lang="pt-PT" sz="2400" b="1" dirty="0" err="1">
                <a:solidFill>
                  <a:schemeClr val="bg1"/>
                </a:solidFill>
              </a:rPr>
              <a:t>of</a:t>
            </a:r>
            <a:r>
              <a:rPr lang="pt-PT" sz="2400" b="1" dirty="0">
                <a:solidFill>
                  <a:schemeClr val="bg1"/>
                </a:solidFill>
              </a:rPr>
              <a:t>  </a:t>
            </a:r>
            <a:r>
              <a:rPr lang="pt-PT" sz="2400" b="1" dirty="0" err="1">
                <a:solidFill>
                  <a:schemeClr val="bg1"/>
                </a:solidFill>
              </a:rPr>
              <a:t>the</a:t>
            </a:r>
            <a:r>
              <a:rPr lang="pt-PT" sz="2400" b="1" dirty="0">
                <a:solidFill>
                  <a:schemeClr val="bg1"/>
                </a:solidFill>
              </a:rPr>
              <a:t> </a:t>
            </a:r>
            <a:r>
              <a:rPr lang="pt-PT" sz="2400" b="1" dirty="0" err="1">
                <a:solidFill>
                  <a:schemeClr val="bg1"/>
                </a:solidFill>
              </a:rPr>
              <a:t>Blue</a:t>
            </a:r>
            <a:r>
              <a:rPr lang="pt-PT" sz="2400" b="1" dirty="0">
                <a:solidFill>
                  <a:schemeClr val="bg1"/>
                </a:solidFill>
              </a:rPr>
              <a:t> </a:t>
            </a:r>
            <a:r>
              <a:rPr lang="pt-PT" sz="2400" b="1" dirty="0" err="1" smtClean="0">
                <a:solidFill>
                  <a:schemeClr val="bg1"/>
                </a:solidFill>
              </a:rPr>
              <a:t>Economy</a:t>
            </a:r>
            <a:r>
              <a:rPr lang="pt-PT" sz="2400" b="1" dirty="0" smtClean="0">
                <a:solidFill>
                  <a:schemeClr val="bg1"/>
                </a:solidFill>
              </a:rPr>
              <a:t> in Portugal</a:t>
            </a:r>
            <a:endParaRPr lang="pt-PT" sz="2400" b="1" dirty="0">
              <a:solidFill>
                <a:schemeClr val="bg1"/>
              </a:solidFill>
            </a:endParaRPr>
          </a:p>
        </p:txBody>
      </p:sp>
      <p:sp>
        <p:nvSpPr>
          <p:cNvPr id="8" name="CaixaDeTexto 7"/>
          <p:cNvSpPr txBox="1"/>
          <p:nvPr/>
        </p:nvSpPr>
        <p:spPr>
          <a:xfrm>
            <a:off x="-366244" y="-204016"/>
            <a:ext cx="3213893" cy="307777"/>
          </a:xfrm>
          <a:prstGeom prst="rect">
            <a:avLst/>
          </a:prstGeom>
          <a:noFill/>
        </p:spPr>
        <p:txBody>
          <a:bodyPr wrap="none" rtlCol="0">
            <a:spAutoFit/>
          </a:bodyPr>
          <a:lstStyle/>
          <a:p>
            <a:r>
              <a:rPr lang="pt-PT" sz="1400" b="1" dirty="0" smtClean="0">
                <a:solidFill>
                  <a:schemeClr val="bg1"/>
                </a:solidFill>
              </a:rPr>
              <a:t>NOS 2013-2020: socio-</a:t>
            </a:r>
            <a:r>
              <a:rPr lang="pt-PT" sz="1400" b="1" dirty="0" err="1" smtClean="0">
                <a:solidFill>
                  <a:schemeClr val="bg1"/>
                </a:solidFill>
              </a:rPr>
              <a:t>economic</a:t>
            </a:r>
            <a:r>
              <a:rPr lang="pt-PT" sz="1400" b="1" dirty="0" smtClean="0">
                <a:solidFill>
                  <a:schemeClr val="bg1"/>
                </a:solidFill>
              </a:rPr>
              <a:t> </a:t>
            </a:r>
            <a:r>
              <a:rPr lang="pt-PT" sz="1400" b="1" dirty="0" err="1" smtClean="0">
                <a:solidFill>
                  <a:schemeClr val="bg1"/>
                </a:solidFill>
              </a:rPr>
              <a:t>analysis</a:t>
            </a:r>
            <a:endParaRPr lang="pt-PT" sz="1400" b="1" dirty="0">
              <a:solidFill>
                <a:schemeClr val="bg1"/>
              </a:solidFill>
            </a:endParaRPr>
          </a:p>
        </p:txBody>
      </p:sp>
    </p:spTree>
    <p:extLst>
      <p:ext uri="{BB962C8B-B14F-4D97-AF65-F5344CB8AC3E}">
        <p14:creationId xmlns:p14="http://schemas.microsoft.com/office/powerpoint/2010/main" val="31149891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Imagem 2"/>
          <p:cNvPicPr>
            <a:picLocks noChangeAspect="1"/>
          </p:cNvPicPr>
          <p:nvPr/>
        </p:nvPicPr>
        <p:blipFill>
          <a:blip r:embed="rId4" cstate="print"/>
          <a:stretch>
            <a:fillRect/>
          </a:stretch>
        </p:blipFill>
        <p:spPr>
          <a:xfrm>
            <a:off x="6781800" y="1166904"/>
            <a:ext cx="2281898" cy="2643096"/>
          </a:xfrm>
          <a:prstGeom prst="rect">
            <a:avLst/>
          </a:prstGeom>
        </p:spPr>
      </p:pic>
      <p:pic>
        <p:nvPicPr>
          <p:cNvPr id="11" name="Imagem 10"/>
          <p:cNvPicPr>
            <a:picLocks noChangeAspect="1"/>
          </p:cNvPicPr>
          <p:nvPr/>
        </p:nvPicPr>
        <p:blipFill>
          <a:blip r:embed="rId5" cstate="print"/>
          <a:stretch>
            <a:fillRect/>
          </a:stretch>
        </p:blipFill>
        <p:spPr>
          <a:xfrm rot="1695254">
            <a:off x="6873104" y="3532496"/>
            <a:ext cx="1731115" cy="2582519"/>
          </a:xfrm>
          <a:prstGeom prst="rect">
            <a:avLst/>
          </a:prstGeom>
        </p:spPr>
      </p:pic>
      <p:pic>
        <p:nvPicPr>
          <p:cNvPr id="12" name="Imagem 11"/>
          <p:cNvPicPr>
            <a:picLocks noChangeAspect="1"/>
          </p:cNvPicPr>
          <p:nvPr/>
        </p:nvPicPr>
        <p:blipFill>
          <a:blip r:embed="rId6" cstate="print"/>
          <a:stretch>
            <a:fillRect/>
          </a:stretch>
        </p:blipFill>
        <p:spPr>
          <a:xfrm rot="20778619">
            <a:off x="227851" y="3393510"/>
            <a:ext cx="1176857" cy="1573506"/>
          </a:xfrm>
          <a:prstGeom prst="rect">
            <a:avLst/>
          </a:prstGeom>
        </p:spPr>
      </p:pic>
      <p:pic>
        <p:nvPicPr>
          <p:cNvPr id="10" name="Picture 10" descr="CAPA.jpg"/>
          <p:cNvPicPr>
            <a:picLocks noChangeAspect="1"/>
          </p:cNvPicPr>
          <p:nvPr/>
        </p:nvPicPr>
        <p:blipFill>
          <a:blip r:embed="rId7" cstate="print"/>
          <a:stretch>
            <a:fillRect/>
          </a:stretch>
        </p:blipFill>
        <p:spPr>
          <a:xfrm>
            <a:off x="381000" y="1199948"/>
            <a:ext cx="1752600" cy="2405893"/>
          </a:xfrm>
          <a:prstGeom prst="rect">
            <a:avLst/>
          </a:prstGeom>
          <a:ln>
            <a:noFill/>
          </a:ln>
          <a:effectLst>
            <a:outerShdw blurRad="292100" dist="139700" dir="2700000" algn="tl" rotWithShape="0">
              <a:srgbClr val="333333">
                <a:alpha val="65000"/>
              </a:srgbClr>
            </a:outerShdw>
          </a:effectLst>
        </p:spPr>
      </p:pic>
      <p:pic>
        <p:nvPicPr>
          <p:cNvPr id="13" name="Imagem 12"/>
          <p:cNvPicPr>
            <a:picLocks noChangeAspect="1"/>
          </p:cNvPicPr>
          <p:nvPr/>
        </p:nvPicPr>
        <p:blipFill>
          <a:blip r:embed="rId8" cstate="print"/>
          <a:stretch>
            <a:fillRect/>
          </a:stretch>
        </p:blipFill>
        <p:spPr>
          <a:xfrm>
            <a:off x="2734494" y="4838596"/>
            <a:ext cx="1842580" cy="1883526"/>
          </a:xfrm>
          <a:prstGeom prst="rect">
            <a:avLst/>
          </a:prstGeom>
        </p:spPr>
      </p:pic>
      <p:pic>
        <p:nvPicPr>
          <p:cNvPr id="14" name="Imagem 13"/>
          <p:cNvPicPr>
            <a:picLocks noChangeAspect="1"/>
          </p:cNvPicPr>
          <p:nvPr/>
        </p:nvPicPr>
        <p:blipFill>
          <a:blip r:embed="rId9" cstate="print"/>
          <a:stretch>
            <a:fillRect/>
          </a:stretch>
        </p:blipFill>
        <p:spPr>
          <a:xfrm rot="20024138">
            <a:off x="834365" y="4623103"/>
            <a:ext cx="1559680" cy="2017163"/>
          </a:xfrm>
          <a:prstGeom prst="rect">
            <a:avLst/>
          </a:prstGeom>
        </p:spPr>
      </p:pic>
      <p:pic>
        <p:nvPicPr>
          <p:cNvPr id="15" name="Imagem 14"/>
          <p:cNvPicPr>
            <a:picLocks noChangeAspect="1"/>
          </p:cNvPicPr>
          <p:nvPr/>
        </p:nvPicPr>
        <p:blipFill>
          <a:blip r:embed="rId10" cstate="print"/>
          <a:stretch>
            <a:fillRect/>
          </a:stretch>
        </p:blipFill>
        <p:spPr>
          <a:xfrm rot="2201170">
            <a:off x="5193997" y="5116671"/>
            <a:ext cx="1137470" cy="1581403"/>
          </a:xfrm>
          <a:prstGeom prst="rect">
            <a:avLst/>
          </a:prstGeom>
        </p:spPr>
      </p:pic>
      <p:sp>
        <p:nvSpPr>
          <p:cNvPr id="7" name="CaixaDeTexto 6"/>
          <p:cNvSpPr txBox="1"/>
          <p:nvPr/>
        </p:nvSpPr>
        <p:spPr>
          <a:xfrm>
            <a:off x="1221116" y="3890699"/>
            <a:ext cx="6701767" cy="2385268"/>
          </a:xfrm>
          <a:prstGeom prst="rect">
            <a:avLst/>
          </a:prstGeom>
          <a:solidFill>
            <a:schemeClr val="bg1"/>
          </a:solidFill>
          <a:ln w="12700">
            <a:solidFill>
              <a:srgbClr val="245794"/>
            </a:solidFill>
          </a:ln>
        </p:spPr>
        <p:txBody>
          <a:bodyPr wrap="square" rtlCol="0">
            <a:spAutoFit/>
          </a:bodyPr>
          <a:lstStyle/>
          <a:p>
            <a:pPr algn="just">
              <a:spcAft>
                <a:spcPts val="600"/>
              </a:spcAft>
            </a:pPr>
            <a:r>
              <a:rPr lang="pt-PT" b="1" u="sng" dirty="0" err="1" smtClean="0">
                <a:solidFill>
                  <a:srgbClr val="002060"/>
                </a:solidFill>
                <a:cs typeface="Arial" panose="020B0604020202020204" pitchFamily="34" charset="0"/>
              </a:rPr>
              <a:t>The</a:t>
            </a:r>
            <a:r>
              <a:rPr lang="pt-PT" b="1" u="sng" dirty="0" smtClean="0">
                <a:solidFill>
                  <a:srgbClr val="002060"/>
                </a:solidFill>
                <a:cs typeface="Arial" panose="020B0604020202020204" pitchFamily="34" charset="0"/>
              </a:rPr>
              <a:t> </a:t>
            </a:r>
            <a:r>
              <a:rPr lang="pt-PT" b="1" u="sng" dirty="0" err="1" smtClean="0">
                <a:solidFill>
                  <a:srgbClr val="002060"/>
                </a:solidFill>
                <a:cs typeface="Arial" panose="020B0604020202020204" pitchFamily="34" charset="0"/>
              </a:rPr>
              <a:t>Purpose</a:t>
            </a:r>
            <a:r>
              <a:rPr lang="pt-PT" b="1" u="sng" dirty="0" smtClean="0">
                <a:solidFill>
                  <a:srgbClr val="002060"/>
                </a:solidFill>
                <a:cs typeface="Arial" panose="020B0604020202020204" pitchFamily="34" charset="0"/>
              </a:rPr>
              <a:t>:</a:t>
            </a:r>
          </a:p>
          <a:p>
            <a:pPr marL="400050" indent="-400050">
              <a:buAutoNum type="romanLcParenR"/>
            </a:pPr>
            <a:r>
              <a:rPr lang="en-US" sz="1400" dirty="0" smtClean="0">
                <a:solidFill>
                  <a:srgbClr val="002060"/>
                </a:solidFill>
              </a:rPr>
              <a:t>to </a:t>
            </a:r>
            <a:r>
              <a:rPr lang="en-US" sz="1400" dirty="0">
                <a:solidFill>
                  <a:srgbClr val="002060"/>
                </a:solidFill>
              </a:rPr>
              <a:t>measure the relevance of the Ocean Economy; </a:t>
            </a:r>
            <a:endParaRPr lang="en-US" sz="1400" dirty="0" smtClean="0">
              <a:solidFill>
                <a:srgbClr val="002060"/>
              </a:solidFill>
            </a:endParaRPr>
          </a:p>
          <a:p>
            <a:pPr marL="400050" indent="-400050">
              <a:buAutoNum type="romanLcParenR"/>
            </a:pPr>
            <a:r>
              <a:rPr lang="en-US" sz="1400" dirty="0" smtClean="0">
                <a:solidFill>
                  <a:srgbClr val="002060"/>
                </a:solidFill>
              </a:rPr>
              <a:t>to </a:t>
            </a:r>
            <a:r>
              <a:rPr lang="en-US" sz="1400" dirty="0">
                <a:solidFill>
                  <a:srgbClr val="002060"/>
                </a:solidFill>
              </a:rPr>
              <a:t>support decision making regarding the coordination of public policies for the ocean; </a:t>
            </a:r>
            <a:endParaRPr lang="en-US" sz="1400" dirty="0" smtClean="0">
              <a:solidFill>
                <a:srgbClr val="002060"/>
              </a:solidFill>
            </a:endParaRPr>
          </a:p>
          <a:p>
            <a:pPr marL="400050" indent="-400050">
              <a:buAutoNum type="romanLcParenR"/>
            </a:pPr>
            <a:r>
              <a:rPr lang="en-US" sz="1400" dirty="0" smtClean="0">
                <a:solidFill>
                  <a:srgbClr val="002060"/>
                </a:solidFill>
              </a:rPr>
              <a:t>to </a:t>
            </a:r>
            <a:r>
              <a:rPr lang="en-US" sz="1400" dirty="0">
                <a:solidFill>
                  <a:srgbClr val="002060"/>
                </a:solidFill>
              </a:rPr>
              <a:t>monitor the National Ocean Strategy 2013-2020 (</a:t>
            </a:r>
            <a:r>
              <a:rPr lang="en-US" sz="1400" dirty="0" smtClean="0">
                <a:solidFill>
                  <a:srgbClr val="002060"/>
                </a:solidFill>
              </a:rPr>
              <a:t>NOS) </a:t>
            </a:r>
            <a:r>
              <a:rPr lang="en-US" sz="1400" dirty="0">
                <a:solidFill>
                  <a:srgbClr val="002060"/>
                </a:solidFill>
              </a:rPr>
              <a:t>in its economic component, giving support to the Inter-Ministerial Commission for Maritime Affairs (ICMA). </a:t>
            </a:r>
            <a:endParaRPr lang="en-US" sz="1400" dirty="0" smtClean="0">
              <a:solidFill>
                <a:srgbClr val="002060"/>
              </a:solidFill>
            </a:endParaRPr>
          </a:p>
          <a:p>
            <a:pPr marL="400050" indent="-400050">
              <a:buAutoNum type="romanLcParenR"/>
            </a:pPr>
            <a:r>
              <a:rPr lang="en-US" sz="1400" dirty="0">
                <a:solidFill>
                  <a:srgbClr val="002060"/>
                </a:solidFill>
              </a:rPr>
              <a:t>t</a:t>
            </a:r>
            <a:r>
              <a:rPr lang="en-US" sz="1400" dirty="0" smtClean="0">
                <a:solidFill>
                  <a:srgbClr val="002060"/>
                </a:solidFill>
              </a:rPr>
              <a:t>o provide </a:t>
            </a:r>
            <a:r>
              <a:rPr lang="en-US" sz="1400" dirty="0">
                <a:solidFill>
                  <a:srgbClr val="002060"/>
                </a:solidFill>
              </a:rPr>
              <a:t>reliable and adequate information for Portugal in the context of the Integrated Maritime Policy (IMP) and other processes where data for the Ocean Economy is decisive.</a:t>
            </a:r>
          </a:p>
        </p:txBody>
      </p:sp>
      <p:pic>
        <p:nvPicPr>
          <p:cNvPr id="17" name="Imagem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49891" y="0"/>
            <a:ext cx="2145323" cy="614099"/>
          </a:xfrm>
          <a:prstGeom prst="rect">
            <a:avLst/>
          </a:prstGeom>
        </p:spPr>
      </p:pic>
      <p:sp>
        <p:nvSpPr>
          <p:cNvPr id="18" name="CaixaDeTexto 17"/>
          <p:cNvSpPr txBox="1"/>
          <p:nvPr/>
        </p:nvSpPr>
        <p:spPr>
          <a:xfrm>
            <a:off x="1192696" y="1289761"/>
            <a:ext cx="6730187" cy="2539157"/>
          </a:xfrm>
          <a:prstGeom prst="rect">
            <a:avLst/>
          </a:prstGeom>
          <a:solidFill>
            <a:schemeClr val="bg1"/>
          </a:solidFill>
          <a:ln w="12700">
            <a:solidFill>
              <a:srgbClr val="245794"/>
            </a:solidFill>
          </a:ln>
        </p:spPr>
        <p:txBody>
          <a:bodyPr wrap="square" rtlCol="0">
            <a:spAutoFit/>
          </a:bodyPr>
          <a:lstStyle/>
          <a:p>
            <a:pPr algn="just">
              <a:spcAft>
                <a:spcPts val="600"/>
              </a:spcAft>
            </a:pPr>
            <a:r>
              <a:rPr lang="pt-PT" b="1" u="sng" dirty="0" err="1" smtClean="0">
                <a:solidFill>
                  <a:srgbClr val="002060"/>
                </a:solidFill>
                <a:cs typeface="Arial" panose="020B0604020202020204" pitchFamily="34" charset="0"/>
              </a:rPr>
              <a:t>The</a:t>
            </a:r>
            <a:r>
              <a:rPr lang="pt-PT" b="1" u="sng" dirty="0" smtClean="0">
                <a:solidFill>
                  <a:srgbClr val="002060"/>
                </a:solidFill>
                <a:cs typeface="Arial" panose="020B0604020202020204" pitchFamily="34" charset="0"/>
              </a:rPr>
              <a:t> Project:</a:t>
            </a:r>
          </a:p>
          <a:p>
            <a:pPr marL="355600" indent="-355600">
              <a:spcAft>
                <a:spcPts val="600"/>
              </a:spcAft>
              <a:buFont typeface="Arial" panose="020B0604020202020204" pitchFamily="34" charset="0"/>
              <a:buChar char="•"/>
            </a:pPr>
            <a:r>
              <a:rPr lang="en-US" sz="1400" dirty="0" smtClean="0">
                <a:solidFill>
                  <a:srgbClr val="002060"/>
                </a:solidFill>
              </a:rPr>
              <a:t>DGPM and </a:t>
            </a:r>
            <a:r>
              <a:rPr lang="en-US" sz="1400" dirty="0">
                <a:solidFill>
                  <a:srgbClr val="002060"/>
                </a:solidFill>
              </a:rPr>
              <a:t>Statistics Portugal (</a:t>
            </a:r>
            <a:r>
              <a:rPr lang="en-US" sz="1400" dirty="0" smtClean="0">
                <a:solidFill>
                  <a:srgbClr val="002060"/>
                </a:solidFill>
              </a:rPr>
              <a:t>INE) </a:t>
            </a:r>
            <a:r>
              <a:rPr lang="en-US" sz="1400" dirty="0">
                <a:solidFill>
                  <a:srgbClr val="002060"/>
                </a:solidFill>
              </a:rPr>
              <a:t>signed a Protocol in June 2013, for the  elaboration of a Satellite Account for the Sea (SAS</a:t>
            </a:r>
            <a:r>
              <a:rPr lang="en-US" sz="1400" dirty="0" smtClean="0">
                <a:solidFill>
                  <a:srgbClr val="002060"/>
                </a:solidFill>
              </a:rPr>
              <a:t>).</a:t>
            </a:r>
          </a:p>
          <a:p>
            <a:pPr marL="355600" indent="-355600">
              <a:spcAft>
                <a:spcPts val="600"/>
              </a:spcAft>
              <a:buFont typeface="Arial" panose="020B0604020202020204" pitchFamily="34" charset="0"/>
              <a:buChar char="•"/>
            </a:pPr>
            <a:r>
              <a:rPr lang="en-US" sz="1400" dirty="0" smtClean="0">
                <a:solidFill>
                  <a:srgbClr val="002060"/>
                </a:solidFill>
              </a:rPr>
              <a:t>A </a:t>
            </a:r>
            <a:r>
              <a:rPr lang="en-US" sz="1400" dirty="0">
                <a:solidFill>
                  <a:srgbClr val="002060"/>
                </a:solidFill>
              </a:rPr>
              <a:t>Satellite Account is an extension of the central system of accounts, with additional information, being the National Accounts (NA) the economic overview statistics, par excellence. </a:t>
            </a:r>
            <a:endParaRPr lang="en-US" sz="1400" dirty="0" smtClean="0">
              <a:solidFill>
                <a:srgbClr val="002060"/>
              </a:solidFill>
            </a:endParaRPr>
          </a:p>
          <a:p>
            <a:pPr marL="355600" indent="-355600">
              <a:spcAft>
                <a:spcPts val="600"/>
              </a:spcAft>
              <a:buFont typeface="Arial" panose="020B0604020202020204" pitchFamily="34" charset="0"/>
              <a:buChar char="•"/>
            </a:pPr>
            <a:r>
              <a:rPr lang="en-US" sz="1400" dirty="0" smtClean="0">
                <a:solidFill>
                  <a:srgbClr val="002060"/>
                </a:solidFill>
              </a:rPr>
              <a:t>The drawing </a:t>
            </a:r>
            <a:r>
              <a:rPr lang="en-US" sz="1400" dirty="0">
                <a:solidFill>
                  <a:srgbClr val="002060"/>
                </a:solidFill>
              </a:rPr>
              <a:t>up of a SAS is considered the most appropriate instrument to estimate the dimension and the importance of the Ocean Economy in the whole economy, as well as to provide information on the production structure of the economic activities related to the </a:t>
            </a:r>
            <a:r>
              <a:rPr lang="en-US" sz="1400" dirty="0" smtClean="0">
                <a:solidFill>
                  <a:srgbClr val="002060"/>
                </a:solidFill>
              </a:rPr>
              <a:t>sea.</a:t>
            </a:r>
          </a:p>
        </p:txBody>
      </p:sp>
      <p:sp>
        <p:nvSpPr>
          <p:cNvPr id="19" name="Text Box 10"/>
          <p:cNvSpPr txBox="1">
            <a:spLocks noChangeArrowheads="1"/>
          </p:cNvSpPr>
          <p:nvPr/>
        </p:nvSpPr>
        <p:spPr bwMode="auto">
          <a:xfrm>
            <a:off x="-13821" y="-18502"/>
            <a:ext cx="529568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pt-PT" sz="1600" dirty="0" smtClean="0">
                <a:solidFill>
                  <a:schemeClr val="bg1"/>
                </a:solidFill>
                <a:latin typeface="Arial" pitchFamily="34" charset="0"/>
                <a:cs typeface="Arial" pitchFamily="34" charset="0"/>
              </a:rPr>
              <a:t>NOS 2013-2020: </a:t>
            </a:r>
            <a:r>
              <a:rPr lang="pt-PT" sz="1600" dirty="0" err="1" smtClean="0">
                <a:solidFill>
                  <a:schemeClr val="bg1"/>
                </a:solidFill>
                <a:latin typeface="Arial" pitchFamily="34" charset="0"/>
                <a:cs typeface="Arial" pitchFamily="34" charset="0"/>
              </a:rPr>
              <a:t>Satelitte</a:t>
            </a:r>
            <a:r>
              <a:rPr lang="pt-PT" sz="1600" dirty="0" smtClean="0">
                <a:solidFill>
                  <a:schemeClr val="bg1"/>
                </a:solidFill>
                <a:latin typeface="Arial" pitchFamily="34" charset="0"/>
                <a:cs typeface="Arial" pitchFamily="34" charset="0"/>
              </a:rPr>
              <a:t> </a:t>
            </a:r>
            <a:r>
              <a:rPr lang="pt-PT" sz="1600" dirty="0" err="1" smtClean="0">
                <a:solidFill>
                  <a:schemeClr val="bg1"/>
                </a:solidFill>
                <a:latin typeface="Arial" pitchFamily="34" charset="0"/>
                <a:cs typeface="Arial" pitchFamily="34" charset="0"/>
              </a:rPr>
              <a:t>Account</a:t>
            </a:r>
            <a:r>
              <a:rPr lang="pt-PT" sz="1600" dirty="0" smtClean="0">
                <a:solidFill>
                  <a:schemeClr val="bg1"/>
                </a:solidFill>
                <a:latin typeface="Arial" pitchFamily="34" charset="0"/>
                <a:cs typeface="Arial" pitchFamily="34" charset="0"/>
              </a:rPr>
              <a:t> for the </a:t>
            </a:r>
            <a:r>
              <a:rPr lang="pt-PT" sz="1600" dirty="0" err="1" smtClean="0">
                <a:solidFill>
                  <a:schemeClr val="bg1"/>
                </a:solidFill>
                <a:latin typeface="Arial" pitchFamily="34" charset="0"/>
                <a:cs typeface="Arial" pitchFamily="34" charset="0"/>
              </a:rPr>
              <a:t>Sea</a:t>
            </a:r>
            <a:r>
              <a:rPr lang="pt-PT" sz="1600" dirty="0" smtClean="0">
                <a:solidFill>
                  <a:schemeClr val="bg1"/>
                </a:solidFill>
                <a:latin typeface="Arial" pitchFamily="34" charset="0"/>
                <a:cs typeface="Arial" pitchFamily="34" charset="0"/>
              </a:rPr>
              <a:t> (SAS)</a:t>
            </a:r>
          </a:p>
        </p:txBody>
      </p:sp>
      <p:pic>
        <p:nvPicPr>
          <p:cNvPr id="20" name="Imagem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54244" y="368830"/>
            <a:ext cx="2170702" cy="935295"/>
          </a:xfrm>
          <a:prstGeom prst="rect">
            <a:avLst/>
          </a:prstGeom>
        </p:spPr>
      </p:pic>
    </p:spTree>
    <p:extLst>
      <p:ext uri="{BB962C8B-B14F-4D97-AF65-F5344CB8AC3E}">
        <p14:creationId xmlns:p14="http://schemas.microsoft.com/office/powerpoint/2010/main" val="1249677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m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1" name="Imagem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49891" y="0"/>
            <a:ext cx="2145323" cy="614099"/>
          </a:xfrm>
          <a:prstGeom prst="rect">
            <a:avLst/>
          </a:prstGeom>
        </p:spPr>
      </p:pic>
      <p:grpSp>
        <p:nvGrpSpPr>
          <p:cNvPr id="22" name="Grupo 21"/>
          <p:cNvGrpSpPr/>
          <p:nvPr/>
        </p:nvGrpSpPr>
        <p:grpSpPr>
          <a:xfrm>
            <a:off x="942148" y="915309"/>
            <a:ext cx="7620000" cy="4616648"/>
            <a:chOff x="808444" y="1301779"/>
            <a:chExt cx="7620000" cy="4616648"/>
          </a:xfrm>
        </p:grpSpPr>
        <p:sp>
          <p:nvSpPr>
            <p:cNvPr id="23" name="CaixaDeTexto 22"/>
            <p:cNvSpPr txBox="1"/>
            <p:nvPr/>
          </p:nvSpPr>
          <p:spPr>
            <a:xfrm>
              <a:off x="808444" y="1301779"/>
              <a:ext cx="7620000" cy="4616648"/>
            </a:xfrm>
            <a:prstGeom prst="rect">
              <a:avLst/>
            </a:prstGeom>
            <a:solidFill>
              <a:schemeClr val="bg1"/>
            </a:solidFill>
            <a:ln w="12700">
              <a:solidFill>
                <a:srgbClr val="245794"/>
              </a:solidFill>
            </a:ln>
          </p:spPr>
          <p:txBody>
            <a:bodyPr wrap="square" rtlCol="0">
              <a:spAutoFit/>
            </a:bodyPr>
            <a:lstStyle/>
            <a:p>
              <a:pPr algn="just">
                <a:spcAft>
                  <a:spcPts val="600"/>
                </a:spcAft>
              </a:pPr>
              <a:endParaRPr lang="en-US" b="1" u="sng" dirty="0" smtClean="0">
                <a:solidFill>
                  <a:srgbClr val="002060"/>
                </a:solidFill>
                <a:cs typeface="Arial" panose="020B0604020202020204" pitchFamily="34" charset="0"/>
              </a:endParaRPr>
            </a:p>
            <a:p>
              <a:pPr algn="just">
                <a:spcAft>
                  <a:spcPts val="600"/>
                </a:spcAft>
              </a:pPr>
              <a:r>
                <a:rPr lang="en-US" b="1" u="sng" dirty="0" smtClean="0">
                  <a:solidFill>
                    <a:srgbClr val="002060"/>
                  </a:solidFill>
                  <a:cs typeface="Arial" panose="020B0604020202020204" pitchFamily="34" charset="0"/>
                </a:rPr>
                <a:t>First </a:t>
              </a:r>
              <a:r>
                <a:rPr lang="en-US" b="1" u="sng" dirty="0">
                  <a:solidFill>
                    <a:srgbClr val="002060"/>
                  </a:solidFill>
                  <a:cs typeface="Arial" panose="020B0604020202020204" pitchFamily="34" charset="0"/>
                </a:rPr>
                <a:t>draft concept of “Ocean Economy” </a:t>
              </a:r>
              <a:endParaRPr lang="en-US" b="1" u="sng" dirty="0" smtClean="0">
                <a:solidFill>
                  <a:srgbClr val="002060"/>
                </a:solidFill>
                <a:cs typeface="Arial" panose="020B0604020202020204" pitchFamily="34" charset="0"/>
              </a:endParaRPr>
            </a:p>
            <a:p>
              <a:pPr algn="just">
                <a:spcAft>
                  <a:spcPts val="600"/>
                </a:spcAft>
              </a:pPr>
              <a:endParaRPr lang="pt-PT" b="1" u="sng" dirty="0">
                <a:solidFill>
                  <a:srgbClr val="002060"/>
                </a:solidFill>
                <a:cs typeface="Arial" panose="020B0604020202020204" pitchFamily="34" charset="0"/>
              </a:endParaRPr>
            </a:p>
            <a:p>
              <a:pPr algn="just">
                <a:spcAft>
                  <a:spcPts val="600"/>
                </a:spcAft>
              </a:pPr>
              <a:endParaRPr lang="pt-PT" b="1" u="sng" dirty="0" smtClean="0">
                <a:solidFill>
                  <a:srgbClr val="002060"/>
                </a:solidFill>
                <a:cs typeface="Arial" panose="020B0604020202020204" pitchFamily="34" charset="0"/>
              </a:endParaRPr>
            </a:p>
            <a:p>
              <a:pPr algn="just">
                <a:spcAft>
                  <a:spcPts val="600"/>
                </a:spcAft>
              </a:pPr>
              <a:endParaRPr lang="pt-PT" b="1" u="sng" dirty="0">
                <a:solidFill>
                  <a:srgbClr val="002060"/>
                </a:solidFill>
                <a:cs typeface="Arial" panose="020B0604020202020204" pitchFamily="34" charset="0"/>
              </a:endParaRPr>
            </a:p>
            <a:p>
              <a:pPr algn="just">
                <a:spcAft>
                  <a:spcPts val="600"/>
                </a:spcAft>
              </a:pPr>
              <a:endParaRPr lang="pt-PT" b="1" u="sng" dirty="0" smtClean="0">
                <a:solidFill>
                  <a:srgbClr val="002060"/>
                </a:solidFill>
                <a:cs typeface="Arial" panose="020B0604020202020204" pitchFamily="34" charset="0"/>
              </a:endParaRPr>
            </a:p>
            <a:p>
              <a:pPr algn="just">
                <a:spcAft>
                  <a:spcPts val="600"/>
                </a:spcAft>
              </a:pPr>
              <a:endParaRPr lang="pt-PT" b="1" u="sng" dirty="0">
                <a:solidFill>
                  <a:srgbClr val="002060"/>
                </a:solidFill>
                <a:cs typeface="Arial" panose="020B0604020202020204" pitchFamily="34" charset="0"/>
              </a:endParaRPr>
            </a:p>
            <a:p>
              <a:pPr algn="just">
                <a:spcAft>
                  <a:spcPts val="600"/>
                </a:spcAft>
              </a:pPr>
              <a:endParaRPr lang="pt-PT" b="1" u="sng" dirty="0" smtClean="0">
                <a:solidFill>
                  <a:srgbClr val="002060"/>
                </a:solidFill>
                <a:cs typeface="Arial" panose="020B0604020202020204" pitchFamily="34" charset="0"/>
              </a:endParaRPr>
            </a:p>
            <a:p>
              <a:pPr algn="just">
                <a:spcAft>
                  <a:spcPts val="600"/>
                </a:spcAft>
              </a:pPr>
              <a:endParaRPr lang="pt-PT" b="1" u="sng" dirty="0">
                <a:solidFill>
                  <a:srgbClr val="002060"/>
                </a:solidFill>
                <a:cs typeface="Arial" panose="020B0604020202020204" pitchFamily="34" charset="0"/>
              </a:endParaRPr>
            </a:p>
            <a:p>
              <a:pPr algn="just">
                <a:spcAft>
                  <a:spcPts val="600"/>
                </a:spcAft>
              </a:pPr>
              <a:endParaRPr lang="pt-PT" b="1" u="sng" dirty="0" smtClean="0">
                <a:solidFill>
                  <a:srgbClr val="002060"/>
                </a:solidFill>
                <a:cs typeface="Arial" panose="020B0604020202020204" pitchFamily="34" charset="0"/>
              </a:endParaRPr>
            </a:p>
            <a:p>
              <a:pPr algn="just">
                <a:spcAft>
                  <a:spcPts val="600"/>
                </a:spcAft>
              </a:pPr>
              <a:endParaRPr lang="pt-PT" b="1" u="sng" dirty="0">
                <a:solidFill>
                  <a:srgbClr val="002060"/>
                </a:solidFill>
                <a:cs typeface="Arial" panose="020B0604020202020204" pitchFamily="34" charset="0"/>
              </a:endParaRPr>
            </a:p>
            <a:p>
              <a:pPr algn="just">
                <a:spcAft>
                  <a:spcPts val="600"/>
                </a:spcAft>
              </a:pPr>
              <a:endParaRPr lang="pt-PT" b="1" u="sng" dirty="0" smtClean="0">
                <a:solidFill>
                  <a:srgbClr val="002060"/>
                </a:solidFill>
                <a:cs typeface="Arial" panose="020B0604020202020204" pitchFamily="34" charset="0"/>
              </a:endParaRPr>
            </a:p>
            <a:p>
              <a:pPr algn="just">
                <a:spcAft>
                  <a:spcPts val="600"/>
                </a:spcAft>
              </a:pPr>
              <a:endParaRPr lang="pt-PT" b="1" u="sng" dirty="0">
                <a:solidFill>
                  <a:srgbClr val="002060"/>
                </a:solidFill>
                <a:cs typeface="Arial" panose="020B0604020202020204" pitchFamily="34" charset="0"/>
              </a:endParaRPr>
            </a:p>
          </p:txBody>
        </p:sp>
        <p:grpSp>
          <p:nvGrpSpPr>
            <p:cNvPr id="24" name="Grupo 23"/>
            <p:cNvGrpSpPr/>
            <p:nvPr/>
          </p:nvGrpSpPr>
          <p:grpSpPr>
            <a:xfrm>
              <a:off x="1101920" y="2322612"/>
              <a:ext cx="4038599" cy="2706588"/>
              <a:chOff x="825499" y="374651"/>
              <a:chExt cx="6026149" cy="3467101"/>
            </a:xfrm>
          </p:grpSpPr>
          <p:sp>
            <p:nvSpPr>
              <p:cNvPr id="26" name="Retângulo 25"/>
              <p:cNvSpPr/>
              <p:nvPr/>
            </p:nvSpPr>
            <p:spPr>
              <a:xfrm>
                <a:off x="825499" y="374651"/>
                <a:ext cx="4321575" cy="3467101"/>
              </a:xfrm>
              <a:prstGeom prst="rect">
                <a:avLst/>
              </a:prstGeom>
              <a:solidFill>
                <a:schemeClr val="bg2">
                  <a:lumMod val="90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150" dirty="0"/>
              </a:p>
            </p:txBody>
          </p:sp>
          <p:sp>
            <p:nvSpPr>
              <p:cNvPr id="27" name="Retângulo 26"/>
              <p:cNvSpPr/>
              <p:nvPr/>
            </p:nvSpPr>
            <p:spPr>
              <a:xfrm>
                <a:off x="1219896" y="659566"/>
                <a:ext cx="5631752" cy="2728686"/>
              </a:xfrm>
              <a:prstGeom prst="rect">
                <a:avLst/>
              </a:prstGeom>
              <a:solidFill>
                <a:schemeClr val="accent1">
                  <a:lumMod val="40000"/>
                  <a:lumOff val="60000"/>
                </a:schemeClr>
              </a:solid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150" dirty="0"/>
              </a:p>
            </p:txBody>
          </p:sp>
          <p:sp>
            <p:nvSpPr>
              <p:cNvPr id="28" name="Retângulo 27"/>
              <p:cNvSpPr/>
              <p:nvPr/>
            </p:nvSpPr>
            <p:spPr>
              <a:xfrm>
                <a:off x="1635187" y="1173389"/>
                <a:ext cx="3256124" cy="2002973"/>
              </a:xfrm>
              <a:prstGeom prst="rect">
                <a:avLst/>
              </a:prstGeom>
              <a:solidFill>
                <a:schemeClr val="accent1">
                  <a:lumMod val="75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150" dirty="0"/>
              </a:p>
            </p:txBody>
          </p:sp>
          <p:sp>
            <p:nvSpPr>
              <p:cNvPr id="29" name="CaixaDeTexto 28"/>
              <p:cNvSpPr txBox="1"/>
              <p:nvPr/>
            </p:nvSpPr>
            <p:spPr>
              <a:xfrm>
                <a:off x="1749703" y="1222729"/>
                <a:ext cx="2644062" cy="1379901"/>
              </a:xfrm>
              <a:prstGeom prst="rect">
                <a:avLst/>
              </a:prstGeom>
              <a:noFill/>
            </p:spPr>
            <p:txBody>
              <a:bodyPr wrap="square" rtlCol="0">
                <a:spAutoFit/>
              </a:bodyPr>
              <a:lstStyle/>
              <a:p>
                <a:r>
                  <a:rPr lang="pt-PT" sz="3200" b="1" i="1" dirty="0" smtClean="0">
                    <a:solidFill>
                      <a:schemeClr val="bg1"/>
                    </a:solidFill>
                  </a:rPr>
                  <a:t>SAS</a:t>
                </a:r>
                <a:r>
                  <a:rPr lang="pt-PT" sz="1846" b="1" i="1" dirty="0" smtClean="0">
                    <a:solidFill>
                      <a:schemeClr val="bg1"/>
                    </a:solidFill>
                  </a:rPr>
                  <a:t> – </a:t>
                </a:r>
                <a:r>
                  <a:rPr lang="pt-PT" sz="1600" b="1" i="1" dirty="0" err="1" smtClean="0">
                    <a:solidFill>
                      <a:schemeClr val="bg1"/>
                    </a:solidFill>
                  </a:rPr>
                  <a:t>Satellite</a:t>
                </a:r>
                <a:r>
                  <a:rPr lang="pt-PT" sz="1600" b="1" i="1" dirty="0" smtClean="0">
                    <a:solidFill>
                      <a:schemeClr val="bg1"/>
                    </a:solidFill>
                  </a:rPr>
                  <a:t> </a:t>
                </a:r>
                <a:r>
                  <a:rPr lang="pt-PT" sz="1600" b="1" i="1" dirty="0" err="1" smtClean="0">
                    <a:solidFill>
                      <a:schemeClr val="bg1"/>
                    </a:solidFill>
                  </a:rPr>
                  <a:t>Account</a:t>
                </a:r>
                <a:r>
                  <a:rPr lang="pt-PT" sz="1600" b="1" i="1" dirty="0" smtClean="0">
                    <a:solidFill>
                      <a:schemeClr val="bg1"/>
                    </a:solidFill>
                  </a:rPr>
                  <a:t> for </a:t>
                </a:r>
                <a:r>
                  <a:rPr lang="pt-PT" sz="1600" b="1" i="1" dirty="0" err="1" smtClean="0">
                    <a:solidFill>
                      <a:schemeClr val="bg1"/>
                    </a:solidFill>
                  </a:rPr>
                  <a:t>the</a:t>
                </a:r>
                <a:r>
                  <a:rPr lang="pt-PT" sz="1600" b="1" i="1" dirty="0" smtClean="0">
                    <a:solidFill>
                      <a:schemeClr val="bg1"/>
                    </a:solidFill>
                  </a:rPr>
                  <a:t> </a:t>
                </a:r>
                <a:r>
                  <a:rPr lang="pt-PT" sz="1600" b="1" i="1" dirty="0" err="1" smtClean="0">
                    <a:solidFill>
                      <a:schemeClr val="bg1"/>
                    </a:solidFill>
                  </a:rPr>
                  <a:t>Sea</a:t>
                </a:r>
                <a:endParaRPr lang="pt-PT" sz="1600" b="1" i="1" dirty="0">
                  <a:solidFill>
                    <a:schemeClr val="bg1"/>
                  </a:solidFill>
                </a:endParaRPr>
              </a:p>
            </p:txBody>
          </p:sp>
          <p:sp>
            <p:nvSpPr>
              <p:cNvPr id="30" name="Retângulo 29"/>
              <p:cNvSpPr/>
              <p:nvPr/>
            </p:nvSpPr>
            <p:spPr>
              <a:xfrm>
                <a:off x="5192593" y="1173389"/>
                <a:ext cx="1296307" cy="2002973"/>
              </a:xfrm>
              <a:prstGeom prst="rect">
                <a:avLst/>
              </a:prstGeom>
              <a:solidFill>
                <a:schemeClr val="accent3">
                  <a:lumMod val="60000"/>
                  <a:lumOff val="40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150" dirty="0"/>
              </a:p>
            </p:txBody>
          </p:sp>
          <p:sp>
            <p:nvSpPr>
              <p:cNvPr id="31" name="CaixaDeTexto 30"/>
              <p:cNvSpPr txBox="1"/>
              <p:nvPr/>
            </p:nvSpPr>
            <p:spPr>
              <a:xfrm>
                <a:off x="5229810" y="1335740"/>
                <a:ext cx="1327260" cy="1238743"/>
              </a:xfrm>
              <a:prstGeom prst="rect">
                <a:avLst/>
              </a:prstGeom>
              <a:noFill/>
            </p:spPr>
            <p:txBody>
              <a:bodyPr wrap="square" rtlCol="0">
                <a:spAutoFit/>
              </a:bodyPr>
              <a:lstStyle/>
              <a:p>
                <a:r>
                  <a:rPr lang="pt-PT" sz="1292" i="1" dirty="0" smtClean="0">
                    <a:solidFill>
                      <a:srgbClr val="002060"/>
                    </a:solidFill>
                  </a:rPr>
                  <a:t>Non </a:t>
                </a:r>
                <a:r>
                  <a:rPr lang="pt-PT" sz="1292" i="1" dirty="0" err="1" smtClean="0">
                    <a:solidFill>
                      <a:srgbClr val="002060"/>
                    </a:solidFill>
                  </a:rPr>
                  <a:t>tradable</a:t>
                </a:r>
                <a:r>
                  <a:rPr lang="pt-PT" sz="1292" i="1" dirty="0" smtClean="0">
                    <a:solidFill>
                      <a:srgbClr val="002060"/>
                    </a:solidFill>
                  </a:rPr>
                  <a:t> marine </a:t>
                </a:r>
                <a:r>
                  <a:rPr lang="pt-PT" sz="1292" i="1" dirty="0" err="1" smtClean="0">
                    <a:solidFill>
                      <a:srgbClr val="002060"/>
                    </a:solidFill>
                  </a:rPr>
                  <a:t>ecosystem</a:t>
                </a:r>
                <a:r>
                  <a:rPr lang="pt-PT" sz="1292" i="1" dirty="0" smtClean="0">
                    <a:solidFill>
                      <a:srgbClr val="002060"/>
                    </a:solidFill>
                  </a:rPr>
                  <a:t> </a:t>
                </a:r>
                <a:r>
                  <a:rPr lang="pt-PT" sz="1292" i="1" dirty="0" err="1" smtClean="0">
                    <a:solidFill>
                      <a:srgbClr val="002060"/>
                    </a:solidFill>
                  </a:rPr>
                  <a:t>services</a:t>
                </a:r>
                <a:endParaRPr lang="pt-PT" sz="1292" i="1" dirty="0" smtClean="0">
                  <a:solidFill>
                    <a:srgbClr val="002060"/>
                  </a:solidFill>
                </a:endParaRPr>
              </a:p>
              <a:p>
                <a:endParaRPr lang="pt-PT" sz="1662" dirty="0"/>
              </a:p>
            </p:txBody>
          </p:sp>
          <p:sp>
            <p:nvSpPr>
              <p:cNvPr id="32" name="CaixaDeTexto 31"/>
              <p:cNvSpPr txBox="1"/>
              <p:nvPr/>
            </p:nvSpPr>
            <p:spPr>
              <a:xfrm>
                <a:off x="2206807" y="532547"/>
                <a:ext cx="3865832" cy="670237"/>
              </a:xfrm>
              <a:prstGeom prst="rect">
                <a:avLst/>
              </a:prstGeom>
              <a:noFill/>
            </p:spPr>
            <p:txBody>
              <a:bodyPr wrap="square" rtlCol="0">
                <a:spAutoFit/>
              </a:bodyPr>
              <a:lstStyle/>
              <a:p>
                <a:r>
                  <a:rPr lang="pt-PT" sz="2800" b="1" i="1" dirty="0" err="1" smtClean="0">
                    <a:solidFill>
                      <a:srgbClr val="002060"/>
                    </a:solidFill>
                  </a:rPr>
                  <a:t>Ocean</a:t>
                </a:r>
                <a:r>
                  <a:rPr lang="pt-PT" sz="2800" b="1" i="1" dirty="0" smtClean="0">
                    <a:solidFill>
                      <a:srgbClr val="002060"/>
                    </a:solidFill>
                  </a:rPr>
                  <a:t> </a:t>
                </a:r>
                <a:r>
                  <a:rPr lang="pt-PT" sz="2800" b="1" i="1" dirty="0" err="1" smtClean="0">
                    <a:solidFill>
                      <a:srgbClr val="002060"/>
                    </a:solidFill>
                  </a:rPr>
                  <a:t>Economy</a:t>
                </a:r>
                <a:endParaRPr lang="pt-PT" sz="2800" b="1" i="1" dirty="0">
                  <a:solidFill>
                    <a:srgbClr val="002060"/>
                  </a:solidFill>
                </a:endParaRPr>
              </a:p>
            </p:txBody>
          </p:sp>
          <p:sp>
            <p:nvSpPr>
              <p:cNvPr id="33" name="CaixaDeTexto 32"/>
              <p:cNvSpPr txBox="1"/>
              <p:nvPr/>
            </p:nvSpPr>
            <p:spPr>
              <a:xfrm>
                <a:off x="2291419" y="3371885"/>
                <a:ext cx="1943660" cy="377118"/>
              </a:xfrm>
              <a:prstGeom prst="rect">
                <a:avLst/>
              </a:prstGeom>
              <a:noFill/>
            </p:spPr>
            <p:txBody>
              <a:bodyPr wrap="none" rtlCol="0">
                <a:spAutoFit/>
              </a:bodyPr>
              <a:lstStyle/>
              <a:p>
                <a:r>
                  <a:rPr lang="pt-PT" sz="1662" b="1" i="1" dirty="0" err="1" smtClean="0">
                    <a:solidFill>
                      <a:srgbClr val="002060"/>
                    </a:solidFill>
                  </a:rPr>
                  <a:t>National</a:t>
                </a:r>
                <a:r>
                  <a:rPr lang="pt-PT" sz="1662" b="1" i="1" dirty="0" smtClean="0">
                    <a:solidFill>
                      <a:srgbClr val="002060"/>
                    </a:solidFill>
                  </a:rPr>
                  <a:t> </a:t>
                </a:r>
                <a:r>
                  <a:rPr lang="pt-PT" sz="1662" b="1" i="1" dirty="0" err="1" smtClean="0">
                    <a:solidFill>
                      <a:srgbClr val="002060"/>
                    </a:solidFill>
                  </a:rPr>
                  <a:t>Accounts</a:t>
                </a:r>
                <a:endParaRPr lang="pt-PT" sz="1662" b="1" i="1" dirty="0">
                  <a:solidFill>
                    <a:srgbClr val="002060"/>
                  </a:solidFill>
                </a:endParaRPr>
              </a:p>
            </p:txBody>
          </p:sp>
        </p:grpSp>
        <p:sp>
          <p:nvSpPr>
            <p:cNvPr id="25" name="Retângulo 24"/>
            <p:cNvSpPr/>
            <p:nvPr/>
          </p:nvSpPr>
          <p:spPr>
            <a:xfrm>
              <a:off x="5548085" y="2545031"/>
              <a:ext cx="2436775" cy="1815882"/>
            </a:xfrm>
            <a:prstGeom prst="rect">
              <a:avLst/>
            </a:prstGeom>
            <a:solidFill>
              <a:schemeClr val="tx2">
                <a:lumMod val="75000"/>
              </a:schemeClr>
            </a:solidFill>
          </p:spPr>
          <p:txBody>
            <a:bodyPr wrap="square">
              <a:spAutoFit/>
            </a:bodyPr>
            <a:lstStyle/>
            <a:p>
              <a:r>
                <a:rPr lang="pt-PT" sz="1600" b="1" dirty="0" smtClean="0">
                  <a:solidFill>
                    <a:schemeClr val="bg1"/>
                  </a:solidFill>
                  <a:latin typeface="Arial" panose="020B0604020202020204" pitchFamily="34" charset="0"/>
                </a:rPr>
                <a:t>“</a:t>
              </a:r>
              <a:r>
                <a:rPr lang="pt-PT" sz="1600" b="1" i="1" dirty="0" smtClean="0">
                  <a:solidFill>
                    <a:schemeClr val="bg1"/>
                  </a:solidFill>
                  <a:latin typeface="Arial" panose="020B0604020202020204" pitchFamily="34" charset="0"/>
                </a:rPr>
                <a:t>Set </a:t>
              </a:r>
              <a:r>
                <a:rPr lang="pt-PT" sz="1600" b="1" i="1" dirty="0" err="1" smtClean="0">
                  <a:solidFill>
                    <a:schemeClr val="bg1"/>
                  </a:solidFill>
                  <a:latin typeface="Arial" panose="020B0604020202020204" pitchFamily="34" charset="0"/>
                </a:rPr>
                <a:t>of</a:t>
              </a:r>
              <a:r>
                <a:rPr lang="pt-PT" sz="1600" b="1" i="1" dirty="0" smtClean="0">
                  <a:solidFill>
                    <a:schemeClr val="bg1"/>
                  </a:solidFill>
                  <a:latin typeface="Arial" panose="020B0604020202020204" pitchFamily="34" charset="0"/>
                </a:rPr>
                <a:t> </a:t>
              </a:r>
              <a:r>
                <a:rPr lang="pt-PT" sz="1600" b="1" i="1" dirty="0" err="1" smtClean="0">
                  <a:solidFill>
                    <a:schemeClr val="bg1"/>
                  </a:solidFill>
                  <a:latin typeface="Arial" panose="020B0604020202020204" pitchFamily="34" charset="0"/>
                </a:rPr>
                <a:t>economic</a:t>
              </a:r>
              <a:r>
                <a:rPr lang="pt-PT" sz="1600" b="1" i="1" dirty="0" smtClean="0">
                  <a:solidFill>
                    <a:schemeClr val="bg1"/>
                  </a:solidFill>
                  <a:latin typeface="Arial" panose="020B0604020202020204" pitchFamily="34" charset="0"/>
                </a:rPr>
                <a:t> </a:t>
              </a:r>
              <a:r>
                <a:rPr lang="pt-PT" sz="1600" b="1" i="1" dirty="0" err="1" smtClean="0">
                  <a:solidFill>
                    <a:schemeClr val="bg1"/>
                  </a:solidFill>
                  <a:latin typeface="Arial" panose="020B0604020202020204" pitchFamily="34" charset="0"/>
                </a:rPr>
                <a:t>activities</a:t>
              </a:r>
              <a:r>
                <a:rPr lang="pt-PT" sz="1600" b="1" i="1" dirty="0" smtClean="0">
                  <a:solidFill>
                    <a:schemeClr val="bg1"/>
                  </a:solidFill>
                  <a:latin typeface="Arial" panose="020B0604020202020204" pitchFamily="34" charset="0"/>
                </a:rPr>
                <a:t> </a:t>
              </a:r>
              <a:r>
                <a:rPr lang="pt-PT" sz="1600" b="1" i="1" dirty="0" err="1" smtClean="0">
                  <a:solidFill>
                    <a:schemeClr val="bg1"/>
                  </a:solidFill>
                  <a:latin typeface="Arial" panose="020B0604020202020204" pitchFamily="34" charset="0"/>
                </a:rPr>
                <a:t>carried</a:t>
              </a:r>
              <a:r>
                <a:rPr lang="pt-PT" sz="1600" b="1" i="1" dirty="0" smtClean="0">
                  <a:solidFill>
                    <a:schemeClr val="bg1"/>
                  </a:solidFill>
                  <a:latin typeface="Arial" panose="020B0604020202020204" pitchFamily="34" charset="0"/>
                </a:rPr>
                <a:t> out in </a:t>
              </a:r>
              <a:r>
                <a:rPr lang="pt-PT" sz="1600" b="1" i="1" dirty="0" err="1" smtClean="0">
                  <a:solidFill>
                    <a:schemeClr val="bg1"/>
                  </a:solidFill>
                  <a:latin typeface="Arial" panose="020B0604020202020204" pitchFamily="34" charset="0"/>
                </a:rPr>
                <a:t>the</a:t>
              </a:r>
              <a:r>
                <a:rPr lang="pt-PT" sz="1600" b="1" i="1" dirty="0" smtClean="0">
                  <a:solidFill>
                    <a:schemeClr val="bg1"/>
                  </a:solidFill>
                  <a:latin typeface="Arial" panose="020B0604020202020204" pitchFamily="34" charset="0"/>
                </a:rPr>
                <a:t> </a:t>
              </a:r>
              <a:r>
                <a:rPr lang="pt-PT" sz="1600" b="1" i="1" dirty="0" err="1" smtClean="0">
                  <a:solidFill>
                    <a:schemeClr val="bg1"/>
                  </a:solidFill>
                  <a:latin typeface="Arial" panose="020B0604020202020204" pitchFamily="34" charset="0"/>
                </a:rPr>
                <a:t>sea</a:t>
              </a:r>
              <a:r>
                <a:rPr lang="pt-PT" sz="1600" b="1" i="1" dirty="0" smtClean="0">
                  <a:solidFill>
                    <a:schemeClr val="bg1"/>
                  </a:solidFill>
                  <a:latin typeface="Arial" panose="020B0604020202020204" pitchFamily="34" charset="0"/>
                </a:rPr>
                <a:t> </a:t>
              </a:r>
              <a:r>
                <a:rPr lang="pt-PT" sz="1600" b="1" i="1" dirty="0" err="1" smtClean="0">
                  <a:solidFill>
                    <a:schemeClr val="bg1"/>
                  </a:solidFill>
                  <a:latin typeface="Arial" panose="020B0604020202020204" pitchFamily="34" charset="0"/>
                </a:rPr>
                <a:t>and</a:t>
              </a:r>
              <a:r>
                <a:rPr lang="pt-PT" sz="1600" b="1" i="1" dirty="0" smtClean="0">
                  <a:solidFill>
                    <a:schemeClr val="bg1"/>
                  </a:solidFill>
                  <a:latin typeface="Arial" panose="020B0604020202020204" pitchFamily="34" charset="0"/>
                </a:rPr>
                <a:t> </a:t>
              </a:r>
              <a:r>
                <a:rPr lang="pt-PT" sz="1600" b="1" i="1" dirty="0" err="1" smtClean="0">
                  <a:solidFill>
                    <a:schemeClr val="bg1"/>
                  </a:solidFill>
                  <a:latin typeface="Arial" panose="020B0604020202020204" pitchFamily="34" charset="0"/>
                </a:rPr>
                <a:t>others</a:t>
              </a:r>
              <a:r>
                <a:rPr lang="pt-PT" sz="1600" b="1" i="1" dirty="0" smtClean="0">
                  <a:solidFill>
                    <a:schemeClr val="bg1"/>
                  </a:solidFill>
                  <a:latin typeface="Arial" panose="020B0604020202020204" pitchFamily="34" charset="0"/>
                </a:rPr>
                <a:t>, </a:t>
              </a:r>
              <a:r>
                <a:rPr lang="pt-PT" sz="1600" b="1" i="1" dirty="0" err="1" smtClean="0">
                  <a:solidFill>
                    <a:schemeClr val="bg1"/>
                  </a:solidFill>
                  <a:latin typeface="Arial" panose="020B0604020202020204" pitchFamily="34" charset="0"/>
                </a:rPr>
                <a:t>dependent</a:t>
              </a:r>
              <a:r>
                <a:rPr lang="pt-PT" sz="1600" b="1" i="1" dirty="0" smtClean="0">
                  <a:solidFill>
                    <a:schemeClr val="bg1"/>
                  </a:solidFill>
                  <a:latin typeface="Arial" panose="020B0604020202020204" pitchFamily="34" charset="0"/>
                </a:rPr>
                <a:t> </a:t>
              </a:r>
              <a:r>
                <a:rPr lang="pt-PT" sz="1600" b="1" i="1" dirty="0" err="1" smtClean="0">
                  <a:solidFill>
                    <a:schemeClr val="bg1"/>
                  </a:solidFill>
                  <a:latin typeface="Arial" panose="020B0604020202020204" pitchFamily="34" charset="0"/>
                </a:rPr>
                <a:t>upon</a:t>
              </a:r>
              <a:r>
                <a:rPr lang="pt-PT" sz="1600" b="1" i="1" dirty="0" smtClean="0">
                  <a:solidFill>
                    <a:schemeClr val="bg1"/>
                  </a:solidFill>
                  <a:latin typeface="Arial" panose="020B0604020202020204" pitchFamily="34" charset="0"/>
                </a:rPr>
                <a:t> </a:t>
              </a:r>
              <a:r>
                <a:rPr lang="pt-PT" sz="1600" b="1" i="1" dirty="0" err="1" smtClean="0">
                  <a:solidFill>
                    <a:schemeClr val="bg1"/>
                  </a:solidFill>
                  <a:latin typeface="Arial" panose="020B0604020202020204" pitchFamily="34" charset="0"/>
                </a:rPr>
                <a:t>the</a:t>
              </a:r>
              <a:r>
                <a:rPr lang="pt-PT" sz="1600" b="1" i="1" dirty="0" smtClean="0">
                  <a:solidFill>
                    <a:schemeClr val="bg1"/>
                  </a:solidFill>
                  <a:latin typeface="Arial" panose="020B0604020202020204" pitchFamily="34" charset="0"/>
                </a:rPr>
                <a:t> </a:t>
              </a:r>
              <a:r>
                <a:rPr lang="pt-PT" sz="1600" b="1" i="1" dirty="0" err="1" smtClean="0">
                  <a:solidFill>
                    <a:schemeClr val="bg1"/>
                  </a:solidFill>
                  <a:latin typeface="Arial" panose="020B0604020202020204" pitchFamily="34" charset="0"/>
                </a:rPr>
                <a:t>sea</a:t>
              </a:r>
              <a:r>
                <a:rPr lang="pt-PT" sz="1600" b="1" i="1" dirty="0" smtClean="0">
                  <a:solidFill>
                    <a:schemeClr val="bg1"/>
                  </a:solidFill>
                  <a:latin typeface="Arial" panose="020B0604020202020204" pitchFamily="34" charset="0"/>
                </a:rPr>
                <a:t>, </a:t>
              </a:r>
              <a:r>
                <a:rPr lang="pt-PT" sz="1600" b="1" i="1" dirty="0" err="1" smtClean="0">
                  <a:solidFill>
                    <a:schemeClr val="bg1"/>
                  </a:solidFill>
                  <a:latin typeface="Arial" panose="020B0604020202020204" pitchFamily="34" charset="0"/>
                </a:rPr>
                <a:t>including</a:t>
              </a:r>
              <a:r>
                <a:rPr lang="pt-PT" sz="1600" b="1" i="1" dirty="0" smtClean="0">
                  <a:solidFill>
                    <a:schemeClr val="bg1"/>
                  </a:solidFill>
                  <a:latin typeface="Arial" panose="020B0604020202020204" pitchFamily="34" charset="0"/>
                </a:rPr>
                <a:t> non </a:t>
              </a:r>
              <a:r>
                <a:rPr lang="pt-PT" sz="1600" b="1" i="1" dirty="0" err="1" smtClean="0">
                  <a:solidFill>
                    <a:schemeClr val="bg1"/>
                  </a:solidFill>
                  <a:latin typeface="Arial" panose="020B0604020202020204" pitchFamily="34" charset="0"/>
                </a:rPr>
                <a:t>tradable</a:t>
              </a:r>
              <a:r>
                <a:rPr lang="pt-PT" sz="1600" b="1" i="1" dirty="0" smtClean="0">
                  <a:solidFill>
                    <a:schemeClr val="bg1"/>
                  </a:solidFill>
                  <a:latin typeface="Arial" panose="020B0604020202020204" pitchFamily="34" charset="0"/>
                </a:rPr>
                <a:t> marine </a:t>
              </a:r>
              <a:r>
                <a:rPr lang="pt-PT" sz="1600" b="1" i="1" dirty="0" err="1" smtClean="0">
                  <a:solidFill>
                    <a:schemeClr val="bg1"/>
                  </a:solidFill>
                  <a:latin typeface="Arial" panose="020B0604020202020204" pitchFamily="34" charset="0"/>
                </a:rPr>
                <a:t>ecosystem</a:t>
              </a:r>
              <a:r>
                <a:rPr lang="pt-PT" sz="1600" b="1" i="1" dirty="0" smtClean="0">
                  <a:solidFill>
                    <a:schemeClr val="bg1"/>
                  </a:solidFill>
                  <a:latin typeface="Arial" panose="020B0604020202020204" pitchFamily="34" charset="0"/>
                </a:rPr>
                <a:t> </a:t>
              </a:r>
              <a:r>
                <a:rPr lang="pt-PT" sz="1600" b="1" i="1" dirty="0" err="1" smtClean="0">
                  <a:solidFill>
                    <a:schemeClr val="bg1"/>
                  </a:solidFill>
                  <a:latin typeface="Arial" panose="020B0604020202020204" pitchFamily="34" charset="0"/>
                </a:rPr>
                <a:t>services</a:t>
              </a:r>
              <a:r>
                <a:rPr lang="pt-PT" sz="1600" b="1" dirty="0" smtClean="0">
                  <a:solidFill>
                    <a:schemeClr val="bg1"/>
                  </a:solidFill>
                  <a:latin typeface="Arial" panose="020B0604020202020204" pitchFamily="34" charset="0"/>
                </a:rPr>
                <a:t>”</a:t>
              </a:r>
              <a:endParaRPr lang="pt-PT" sz="1600" b="1" dirty="0">
                <a:solidFill>
                  <a:schemeClr val="bg1"/>
                </a:solidFill>
              </a:endParaRPr>
            </a:p>
          </p:txBody>
        </p:sp>
      </p:grpSp>
      <p:pic>
        <p:nvPicPr>
          <p:cNvPr id="15" name="Imagem 14"/>
          <p:cNvPicPr>
            <a:picLocks noChangeAspect="1"/>
          </p:cNvPicPr>
          <p:nvPr/>
        </p:nvPicPr>
        <p:blipFill rotWithShape="1">
          <a:blip r:embed="rId5" cstate="print"/>
          <a:srcRect b="34175"/>
          <a:stretch/>
        </p:blipFill>
        <p:spPr>
          <a:xfrm rot="20826625">
            <a:off x="5526232" y="4838399"/>
            <a:ext cx="2468722" cy="1387116"/>
          </a:xfrm>
          <a:prstGeom prst="rect">
            <a:avLst/>
          </a:prstGeom>
        </p:spPr>
      </p:pic>
      <p:sp>
        <p:nvSpPr>
          <p:cNvPr id="19" name="Text Box 10"/>
          <p:cNvSpPr txBox="1">
            <a:spLocks noChangeArrowheads="1"/>
          </p:cNvSpPr>
          <p:nvPr/>
        </p:nvSpPr>
        <p:spPr bwMode="auto">
          <a:xfrm>
            <a:off x="-13821" y="-18502"/>
            <a:ext cx="529568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pt-PT" sz="1600" dirty="0" smtClean="0">
                <a:solidFill>
                  <a:schemeClr val="bg1"/>
                </a:solidFill>
                <a:latin typeface="Arial" pitchFamily="34" charset="0"/>
                <a:cs typeface="Arial" pitchFamily="34" charset="0"/>
              </a:rPr>
              <a:t>NOS 2013-2020: </a:t>
            </a:r>
            <a:r>
              <a:rPr lang="pt-PT" sz="1600" dirty="0" err="1" smtClean="0">
                <a:solidFill>
                  <a:schemeClr val="bg1"/>
                </a:solidFill>
                <a:latin typeface="Arial" pitchFamily="34" charset="0"/>
                <a:cs typeface="Arial" pitchFamily="34" charset="0"/>
              </a:rPr>
              <a:t>Satelitte</a:t>
            </a:r>
            <a:r>
              <a:rPr lang="pt-PT" sz="1600" dirty="0" smtClean="0">
                <a:solidFill>
                  <a:schemeClr val="bg1"/>
                </a:solidFill>
                <a:latin typeface="Arial" pitchFamily="34" charset="0"/>
                <a:cs typeface="Arial" pitchFamily="34" charset="0"/>
              </a:rPr>
              <a:t> </a:t>
            </a:r>
            <a:r>
              <a:rPr lang="pt-PT" sz="1600" dirty="0" err="1" smtClean="0">
                <a:solidFill>
                  <a:schemeClr val="bg1"/>
                </a:solidFill>
                <a:latin typeface="Arial" pitchFamily="34" charset="0"/>
                <a:cs typeface="Arial" pitchFamily="34" charset="0"/>
              </a:rPr>
              <a:t>Account</a:t>
            </a:r>
            <a:r>
              <a:rPr lang="pt-PT" sz="1600" dirty="0" smtClean="0">
                <a:solidFill>
                  <a:schemeClr val="bg1"/>
                </a:solidFill>
                <a:latin typeface="Arial" pitchFamily="34" charset="0"/>
                <a:cs typeface="Arial" pitchFamily="34" charset="0"/>
              </a:rPr>
              <a:t> for the </a:t>
            </a:r>
            <a:r>
              <a:rPr lang="pt-PT" sz="1600" dirty="0" err="1" smtClean="0">
                <a:solidFill>
                  <a:schemeClr val="bg1"/>
                </a:solidFill>
                <a:latin typeface="Arial" pitchFamily="34" charset="0"/>
                <a:cs typeface="Arial" pitchFamily="34" charset="0"/>
              </a:rPr>
              <a:t>Sea</a:t>
            </a:r>
            <a:r>
              <a:rPr lang="pt-PT" sz="1600" dirty="0" smtClean="0">
                <a:solidFill>
                  <a:schemeClr val="bg1"/>
                </a:solidFill>
                <a:latin typeface="Arial" pitchFamily="34" charset="0"/>
                <a:cs typeface="Arial" pitchFamily="34" charset="0"/>
              </a:rPr>
              <a:t> (SAS)</a:t>
            </a:r>
          </a:p>
        </p:txBody>
      </p:sp>
    </p:spTree>
    <p:extLst>
      <p:ext uri="{BB962C8B-B14F-4D97-AF65-F5344CB8AC3E}">
        <p14:creationId xmlns:p14="http://schemas.microsoft.com/office/powerpoint/2010/main" val="35892845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m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1" name="Imagem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49891" y="0"/>
            <a:ext cx="2145323" cy="614099"/>
          </a:xfrm>
          <a:prstGeom prst="rect">
            <a:avLst/>
          </a:prstGeom>
        </p:spPr>
      </p:pic>
      <p:pic>
        <p:nvPicPr>
          <p:cNvPr id="8" name="Imagem 7"/>
          <p:cNvPicPr>
            <a:picLocks noChangeAspect="1"/>
          </p:cNvPicPr>
          <p:nvPr/>
        </p:nvPicPr>
        <p:blipFill>
          <a:blip r:embed="rId5" cstate="print"/>
          <a:stretch>
            <a:fillRect/>
          </a:stretch>
        </p:blipFill>
        <p:spPr>
          <a:xfrm rot="662520">
            <a:off x="467078" y="1355264"/>
            <a:ext cx="1716320" cy="1987993"/>
          </a:xfrm>
          <a:prstGeom prst="rect">
            <a:avLst/>
          </a:prstGeom>
        </p:spPr>
      </p:pic>
      <p:pic>
        <p:nvPicPr>
          <p:cNvPr id="12" name="Imagem 11"/>
          <p:cNvPicPr>
            <a:picLocks noChangeAspect="1"/>
          </p:cNvPicPr>
          <p:nvPr/>
        </p:nvPicPr>
        <p:blipFill>
          <a:blip r:embed="rId6" cstate="print"/>
          <a:stretch>
            <a:fillRect/>
          </a:stretch>
        </p:blipFill>
        <p:spPr>
          <a:xfrm rot="19913644">
            <a:off x="899197" y="4113039"/>
            <a:ext cx="1489312" cy="2221791"/>
          </a:xfrm>
          <a:prstGeom prst="rect">
            <a:avLst/>
          </a:prstGeom>
        </p:spPr>
      </p:pic>
      <p:pic>
        <p:nvPicPr>
          <p:cNvPr id="13" name="Picture 10" descr="CAPA.jpg"/>
          <p:cNvPicPr>
            <a:picLocks noChangeAspect="1"/>
          </p:cNvPicPr>
          <p:nvPr/>
        </p:nvPicPr>
        <p:blipFill>
          <a:blip r:embed="rId7" cstate="print"/>
          <a:stretch>
            <a:fillRect/>
          </a:stretch>
        </p:blipFill>
        <p:spPr>
          <a:xfrm>
            <a:off x="1206670" y="2286271"/>
            <a:ext cx="1752600" cy="2405893"/>
          </a:xfrm>
          <a:prstGeom prst="rect">
            <a:avLst/>
          </a:prstGeom>
          <a:ln>
            <a:noFill/>
          </a:ln>
          <a:effectLst>
            <a:outerShdw blurRad="292100" dist="139700" dir="2700000" algn="tl" rotWithShape="0">
              <a:srgbClr val="333333">
                <a:alpha val="65000"/>
              </a:srgbClr>
            </a:outerShdw>
          </a:effectLst>
        </p:spPr>
      </p:pic>
      <p:sp>
        <p:nvSpPr>
          <p:cNvPr id="14" name="CaixaDeTexto 13"/>
          <p:cNvSpPr txBox="1"/>
          <p:nvPr/>
        </p:nvSpPr>
        <p:spPr>
          <a:xfrm>
            <a:off x="2367896" y="614761"/>
            <a:ext cx="5404278" cy="3123932"/>
          </a:xfrm>
          <a:prstGeom prst="rect">
            <a:avLst/>
          </a:prstGeom>
          <a:solidFill>
            <a:schemeClr val="bg1"/>
          </a:solidFill>
          <a:ln w="12700">
            <a:solidFill>
              <a:srgbClr val="245794"/>
            </a:solidFill>
          </a:ln>
        </p:spPr>
        <p:txBody>
          <a:bodyPr wrap="square" rtlCol="0">
            <a:spAutoFit/>
          </a:bodyPr>
          <a:lstStyle/>
          <a:p>
            <a:pPr algn="just">
              <a:spcAft>
                <a:spcPts val="600"/>
              </a:spcAft>
            </a:pPr>
            <a:r>
              <a:rPr lang="pt-PT" b="1" u="sng" dirty="0" err="1" smtClean="0">
                <a:solidFill>
                  <a:srgbClr val="002060"/>
                </a:solidFill>
                <a:cs typeface="Arial" panose="020B0604020202020204" pitchFamily="34" charset="0"/>
              </a:rPr>
              <a:t>Expected</a:t>
            </a:r>
            <a:r>
              <a:rPr lang="pt-PT" b="1" u="sng" dirty="0" smtClean="0">
                <a:solidFill>
                  <a:srgbClr val="002060"/>
                </a:solidFill>
                <a:cs typeface="Arial" panose="020B0604020202020204" pitchFamily="34" charset="0"/>
              </a:rPr>
              <a:t> </a:t>
            </a:r>
            <a:r>
              <a:rPr lang="pt-PT" b="1" u="sng" dirty="0" err="1" smtClean="0">
                <a:solidFill>
                  <a:srgbClr val="002060"/>
                </a:solidFill>
                <a:cs typeface="Arial" panose="020B0604020202020204" pitchFamily="34" charset="0"/>
              </a:rPr>
              <a:t>results</a:t>
            </a:r>
            <a:r>
              <a:rPr lang="pt-PT" b="1" u="sng" dirty="0" smtClean="0">
                <a:solidFill>
                  <a:srgbClr val="002060"/>
                </a:solidFill>
                <a:cs typeface="Arial" panose="020B0604020202020204" pitchFamily="34" charset="0"/>
              </a:rPr>
              <a:t>:</a:t>
            </a:r>
          </a:p>
          <a:p>
            <a:pPr lvl="1" indent="-457200"/>
            <a:r>
              <a:rPr lang="en-US" sz="1400" dirty="0">
                <a:solidFill>
                  <a:srgbClr val="245794"/>
                </a:solidFill>
              </a:rPr>
              <a:t>Country Portugal (Mainland and Islands)</a:t>
            </a:r>
          </a:p>
          <a:p>
            <a:pPr marL="742950" lvl="1" indent="-285750">
              <a:buFont typeface="Arial" panose="020B0604020202020204" pitchFamily="34" charset="0"/>
              <a:buChar char="•"/>
            </a:pPr>
            <a:r>
              <a:rPr lang="en-US" sz="1400" dirty="0">
                <a:solidFill>
                  <a:srgbClr val="245794"/>
                </a:solidFill>
              </a:rPr>
              <a:t>Output</a:t>
            </a:r>
            <a:endParaRPr lang="pt-PT" sz="1400" dirty="0">
              <a:solidFill>
                <a:srgbClr val="245794"/>
              </a:solidFill>
            </a:endParaRPr>
          </a:p>
          <a:p>
            <a:pPr marL="742950" lvl="1" indent="-285750">
              <a:buFont typeface="Arial" panose="020B0604020202020204" pitchFamily="34" charset="0"/>
              <a:buChar char="•"/>
            </a:pPr>
            <a:r>
              <a:rPr lang="en-US" sz="1400" dirty="0">
                <a:solidFill>
                  <a:srgbClr val="245794"/>
                </a:solidFill>
              </a:rPr>
              <a:t>Intermediate Consumption</a:t>
            </a:r>
            <a:endParaRPr lang="pt-PT" sz="1400" dirty="0">
              <a:solidFill>
                <a:srgbClr val="245794"/>
              </a:solidFill>
            </a:endParaRPr>
          </a:p>
          <a:p>
            <a:pPr marL="742950" lvl="1" indent="-285750">
              <a:buFont typeface="Arial" panose="020B0604020202020204" pitchFamily="34" charset="0"/>
              <a:buChar char="•"/>
            </a:pPr>
            <a:r>
              <a:rPr lang="en-US" sz="2400" b="1" dirty="0">
                <a:solidFill>
                  <a:srgbClr val="245794"/>
                </a:solidFill>
              </a:rPr>
              <a:t>Gross Value Added</a:t>
            </a:r>
            <a:endParaRPr lang="pt-PT" sz="2400" b="1" dirty="0">
              <a:solidFill>
                <a:srgbClr val="245794"/>
              </a:solidFill>
            </a:endParaRPr>
          </a:p>
          <a:p>
            <a:pPr marL="742950" lvl="1" indent="-285750">
              <a:buFont typeface="Arial" panose="020B0604020202020204" pitchFamily="34" charset="0"/>
              <a:buChar char="•"/>
            </a:pPr>
            <a:r>
              <a:rPr lang="en-US" sz="1400" dirty="0">
                <a:solidFill>
                  <a:srgbClr val="245794"/>
                </a:solidFill>
              </a:rPr>
              <a:t>Gross Operating Surplus</a:t>
            </a:r>
            <a:endParaRPr lang="pt-PT" sz="1400" dirty="0">
              <a:solidFill>
                <a:srgbClr val="245794"/>
              </a:solidFill>
            </a:endParaRPr>
          </a:p>
          <a:p>
            <a:pPr marL="742950" lvl="1" indent="-285750">
              <a:buFont typeface="Arial" panose="020B0604020202020204" pitchFamily="34" charset="0"/>
              <a:buChar char="•"/>
            </a:pPr>
            <a:r>
              <a:rPr lang="en-US" sz="2400" b="1" dirty="0">
                <a:solidFill>
                  <a:srgbClr val="245794"/>
                </a:solidFill>
              </a:rPr>
              <a:t>Employment</a:t>
            </a:r>
            <a:endParaRPr lang="pt-PT" sz="2400" b="1" dirty="0">
              <a:solidFill>
                <a:srgbClr val="245794"/>
              </a:solidFill>
            </a:endParaRPr>
          </a:p>
          <a:p>
            <a:pPr marL="742950" lvl="1" indent="-285750">
              <a:buFont typeface="Arial" panose="020B0604020202020204" pitchFamily="34" charset="0"/>
              <a:buChar char="•"/>
            </a:pPr>
            <a:r>
              <a:rPr lang="en-US" sz="1400" dirty="0">
                <a:solidFill>
                  <a:srgbClr val="245794"/>
                </a:solidFill>
              </a:rPr>
              <a:t>Compensation of Employees</a:t>
            </a:r>
            <a:endParaRPr lang="pt-PT" sz="1400" dirty="0">
              <a:solidFill>
                <a:srgbClr val="245794"/>
              </a:solidFill>
            </a:endParaRPr>
          </a:p>
          <a:p>
            <a:pPr marL="742950" lvl="1" indent="-285750">
              <a:buFont typeface="Arial" panose="020B0604020202020204" pitchFamily="34" charset="0"/>
              <a:buChar char="•"/>
            </a:pPr>
            <a:r>
              <a:rPr lang="en-US" sz="1400" dirty="0">
                <a:solidFill>
                  <a:srgbClr val="245794"/>
                </a:solidFill>
              </a:rPr>
              <a:t>Other Subsidies on Production</a:t>
            </a:r>
            <a:endParaRPr lang="pt-PT" sz="1400" dirty="0">
              <a:solidFill>
                <a:srgbClr val="245794"/>
              </a:solidFill>
            </a:endParaRPr>
          </a:p>
          <a:p>
            <a:pPr marL="742950" lvl="1" indent="-285750">
              <a:buFont typeface="Arial" panose="020B0604020202020204" pitchFamily="34" charset="0"/>
              <a:buChar char="•"/>
            </a:pPr>
            <a:r>
              <a:rPr lang="en-US" sz="1400" dirty="0">
                <a:solidFill>
                  <a:srgbClr val="245794"/>
                </a:solidFill>
              </a:rPr>
              <a:t>Other Taxes on Production</a:t>
            </a:r>
            <a:endParaRPr lang="pt-PT" sz="1400" dirty="0">
              <a:solidFill>
                <a:srgbClr val="245794"/>
              </a:solidFill>
            </a:endParaRPr>
          </a:p>
          <a:p>
            <a:pPr marL="742950" lvl="1" indent="-285750">
              <a:buFont typeface="Arial" panose="020B0604020202020204" pitchFamily="34" charset="0"/>
              <a:buChar char="•"/>
            </a:pPr>
            <a:r>
              <a:rPr lang="en-US" sz="1400" dirty="0">
                <a:solidFill>
                  <a:srgbClr val="245794"/>
                </a:solidFill>
              </a:rPr>
              <a:t>Gross Fixed Capital Formation</a:t>
            </a:r>
            <a:endParaRPr lang="pt-PT" sz="1400" dirty="0">
              <a:solidFill>
                <a:srgbClr val="245794"/>
              </a:solidFill>
            </a:endParaRPr>
          </a:p>
          <a:p>
            <a:pPr marL="742950" lvl="1" indent="-285750">
              <a:buFont typeface="Arial" panose="020B0604020202020204" pitchFamily="34" charset="0"/>
              <a:buChar char="•"/>
            </a:pPr>
            <a:r>
              <a:rPr lang="en-US" sz="1400" dirty="0">
                <a:solidFill>
                  <a:srgbClr val="245794"/>
                </a:solidFill>
              </a:rPr>
              <a:t>Imports and Exports of Goods and Services.</a:t>
            </a:r>
            <a:endParaRPr lang="pt-PT" sz="1400" dirty="0">
              <a:solidFill>
                <a:srgbClr val="245794"/>
              </a:solidFill>
            </a:endParaRPr>
          </a:p>
        </p:txBody>
      </p:sp>
      <p:sp>
        <p:nvSpPr>
          <p:cNvPr id="16" name="Seta de movimento para a direita 15"/>
          <p:cNvSpPr/>
          <p:nvPr/>
        </p:nvSpPr>
        <p:spPr bwMode="auto">
          <a:xfrm>
            <a:off x="5767142" y="1676607"/>
            <a:ext cx="771144" cy="381000"/>
          </a:xfrm>
          <a:prstGeom prst="stripedRightArrow">
            <a:avLst/>
          </a:prstGeom>
          <a:solidFill>
            <a:schemeClr val="accent1">
              <a:lumMod val="60000"/>
              <a:lumOff val="40000"/>
            </a:schemeClr>
          </a:solidFill>
          <a:ln>
            <a:solidFill>
              <a:srgbClr val="245794"/>
            </a:solidFill>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dk1"/>
          </a:lnRef>
          <a:fillRef idx="2">
            <a:schemeClr val="dk1"/>
          </a:fillRef>
          <a:effectRef idx="1">
            <a:schemeClr val="dk1"/>
          </a:effectRef>
          <a:fontRef idx="minor">
            <a:schemeClr val="dk1"/>
          </a:fontRef>
        </p:style>
        <p:txBody>
          <a:bodyPr wrap="none" rtlCol="0" anchor="ctr"/>
          <a:lstStyle/>
          <a:p>
            <a:pPr algn="ctr"/>
            <a:endParaRPr lang="pt-PT">
              <a:solidFill>
                <a:srgbClr val="000066"/>
              </a:solidFill>
            </a:endParaRPr>
          </a:p>
        </p:txBody>
      </p:sp>
      <p:sp>
        <p:nvSpPr>
          <p:cNvPr id="17" name="CaixaDeTexto 16"/>
          <p:cNvSpPr txBox="1"/>
          <p:nvPr/>
        </p:nvSpPr>
        <p:spPr>
          <a:xfrm>
            <a:off x="6554518" y="1451608"/>
            <a:ext cx="2292095" cy="830997"/>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spcBef>
                <a:spcPts val="300"/>
              </a:spcBef>
            </a:pPr>
            <a:r>
              <a:rPr lang="pt-PT" sz="1600" b="1" dirty="0" err="1" smtClean="0">
                <a:solidFill>
                  <a:schemeClr val="bg1"/>
                </a:solidFill>
                <a:effectLst>
                  <a:outerShdw blurRad="38100" dist="38100" dir="2700000" algn="tl">
                    <a:srgbClr val="000000">
                      <a:alpha val="43137"/>
                    </a:srgbClr>
                  </a:outerShdw>
                </a:effectLst>
              </a:rPr>
              <a:t>Direct</a:t>
            </a:r>
            <a:r>
              <a:rPr lang="pt-PT" sz="1600" b="1" dirty="0" smtClean="0">
                <a:solidFill>
                  <a:schemeClr val="bg1"/>
                </a:solidFill>
                <a:effectLst>
                  <a:outerShdw blurRad="38100" dist="38100" dir="2700000" algn="tl">
                    <a:srgbClr val="000000">
                      <a:alpha val="43137"/>
                    </a:srgbClr>
                  </a:outerShdw>
                </a:effectLst>
              </a:rPr>
              <a:t> </a:t>
            </a:r>
            <a:r>
              <a:rPr lang="pt-PT" sz="1600" b="1" dirty="0" err="1" smtClean="0">
                <a:solidFill>
                  <a:schemeClr val="bg1"/>
                </a:solidFill>
                <a:effectLst>
                  <a:outerShdw blurRad="38100" dist="38100" dir="2700000" algn="tl">
                    <a:srgbClr val="000000">
                      <a:alpha val="43137"/>
                    </a:srgbClr>
                  </a:outerShdw>
                </a:effectLst>
              </a:rPr>
              <a:t>contribution</a:t>
            </a:r>
            <a:r>
              <a:rPr lang="pt-PT" sz="1600" b="1" dirty="0" smtClean="0">
                <a:solidFill>
                  <a:schemeClr val="bg1"/>
                </a:solidFill>
                <a:effectLst>
                  <a:outerShdw blurRad="38100" dist="38100" dir="2700000" algn="tl">
                    <a:srgbClr val="000000">
                      <a:alpha val="43137"/>
                    </a:srgbClr>
                  </a:outerShdw>
                </a:effectLst>
              </a:rPr>
              <a:t> </a:t>
            </a:r>
            <a:r>
              <a:rPr lang="pt-PT" sz="1600" b="1" dirty="0" err="1" smtClean="0">
                <a:solidFill>
                  <a:schemeClr val="bg1"/>
                </a:solidFill>
                <a:effectLst>
                  <a:outerShdw blurRad="38100" dist="38100" dir="2700000" algn="tl">
                    <a:srgbClr val="000000">
                      <a:alpha val="43137"/>
                    </a:srgbClr>
                  </a:outerShdw>
                </a:effectLst>
              </a:rPr>
              <a:t>of</a:t>
            </a:r>
            <a:r>
              <a:rPr lang="pt-PT" sz="1600" b="1" dirty="0" smtClean="0">
                <a:solidFill>
                  <a:schemeClr val="bg1"/>
                </a:solidFill>
                <a:effectLst>
                  <a:outerShdw blurRad="38100" dist="38100" dir="2700000" algn="tl">
                    <a:srgbClr val="000000">
                      <a:alpha val="43137"/>
                    </a:srgbClr>
                  </a:outerShdw>
                </a:effectLst>
              </a:rPr>
              <a:t> </a:t>
            </a:r>
            <a:r>
              <a:rPr lang="pt-PT" sz="1600" b="1" dirty="0" err="1" smtClean="0">
                <a:solidFill>
                  <a:schemeClr val="bg1"/>
                </a:solidFill>
                <a:effectLst>
                  <a:outerShdw blurRad="38100" dist="38100" dir="2700000" algn="tl">
                    <a:srgbClr val="000000">
                      <a:alpha val="43137"/>
                    </a:srgbClr>
                  </a:outerShdw>
                </a:effectLst>
              </a:rPr>
              <a:t>the</a:t>
            </a:r>
            <a:r>
              <a:rPr lang="pt-PT" sz="1600" b="1" dirty="0" smtClean="0">
                <a:solidFill>
                  <a:schemeClr val="bg1"/>
                </a:solidFill>
                <a:effectLst>
                  <a:outerShdw blurRad="38100" dist="38100" dir="2700000" algn="tl">
                    <a:srgbClr val="000000">
                      <a:alpha val="43137"/>
                    </a:srgbClr>
                  </a:outerShdw>
                </a:effectLst>
              </a:rPr>
              <a:t> </a:t>
            </a:r>
            <a:r>
              <a:rPr lang="pt-PT" sz="1600" b="1" dirty="0" err="1" smtClean="0">
                <a:solidFill>
                  <a:schemeClr val="bg1"/>
                </a:solidFill>
                <a:effectLst>
                  <a:outerShdw blurRad="38100" dist="38100" dir="2700000" algn="tl">
                    <a:srgbClr val="000000">
                      <a:alpha val="43137"/>
                    </a:srgbClr>
                  </a:outerShdw>
                </a:effectLst>
              </a:rPr>
              <a:t>Sea</a:t>
            </a:r>
            <a:r>
              <a:rPr lang="pt-PT" sz="1600" b="1" dirty="0" smtClean="0">
                <a:solidFill>
                  <a:schemeClr val="bg1"/>
                </a:solidFill>
                <a:effectLst>
                  <a:outerShdw blurRad="38100" dist="38100" dir="2700000" algn="tl">
                    <a:srgbClr val="000000">
                      <a:alpha val="43137"/>
                    </a:srgbClr>
                  </a:outerShdw>
                </a:effectLst>
              </a:rPr>
              <a:t> </a:t>
            </a:r>
            <a:r>
              <a:rPr lang="pt-PT" sz="1600" b="1" dirty="0" err="1">
                <a:solidFill>
                  <a:schemeClr val="bg1"/>
                </a:solidFill>
                <a:effectLst>
                  <a:outerShdw blurRad="38100" dist="38100" dir="2700000" algn="tl">
                    <a:srgbClr val="000000">
                      <a:alpha val="43137"/>
                    </a:srgbClr>
                  </a:outerShdw>
                </a:effectLst>
              </a:rPr>
              <a:t>E</a:t>
            </a:r>
            <a:r>
              <a:rPr lang="pt-PT" sz="1600" b="1" dirty="0" err="1" smtClean="0">
                <a:solidFill>
                  <a:schemeClr val="bg1"/>
                </a:solidFill>
                <a:effectLst>
                  <a:outerShdw blurRad="38100" dist="38100" dir="2700000" algn="tl">
                    <a:srgbClr val="000000">
                      <a:alpha val="43137"/>
                    </a:srgbClr>
                  </a:outerShdw>
                </a:effectLst>
              </a:rPr>
              <a:t>conomy</a:t>
            </a:r>
            <a:r>
              <a:rPr lang="pt-PT" sz="1600" b="1" dirty="0" smtClean="0">
                <a:solidFill>
                  <a:schemeClr val="bg1"/>
                </a:solidFill>
                <a:effectLst>
                  <a:outerShdw blurRad="38100" dist="38100" dir="2700000" algn="tl">
                    <a:srgbClr val="000000">
                      <a:alpha val="43137"/>
                    </a:srgbClr>
                  </a:outerShdw>
                </a:effectLst>
              </a:rPr>
              <a:t>  to </a:t>
            </a:r>
            <a:r>
              <a:rPr lang="pt-PT" sz="1600" b="1" dirty="0" err="1" smtClean="0">
                <a:solidFill>
                  <a:schemeClr val="bg1"/>
                </a:solidFill>
                <a:effectLst>
                  <a:outerShdw blurRad="38100" dist="38100" dir="2700000" algn="tl">
                    <a:srgbClr val="000000">
                      <a:alpha val="43137"/>
                    </a:srgbClr>
                  </a:outerShdw>
                </a:effectLst>
              </a:rPr>
              <a:t>the</a:t>
            </a:r>
            <a:r>
              <a:rPr lang="pt-PT" sz="1600" b="1" dirty="0" smtClean="0">
                <a:solidFill>
                  <a:schemeClr val="bg1"/>
                </a:solidFill>
                <a:effectLst>
                  <a:outerShdw blurRad="38100" dist="38100" dir="2700000" algn="tl">
                    <a:srgbClr val="000000">
                      <a:alpha val="43137"/>
                    </a:srgbClr>
                  </a:outerShdw>
                </a:effectLst>
              </a:rPr>
              <a:t> </a:t>
            </a:r>
            <a:r>
              <a:rPr lang="pt-PT" sz="1600" b="1" dirty="0" err="1" smtClean="0">
                <a:solidFill>
                  <a:schemeClr val="bg1"/>
                </a:solidFill>
                <a:effectLst>
                  <a:outerShdw blurRad="38100" dist="38100" dir="2700000" algn="tl">
                    <a:srgbClr val="000000">
                      <a:alpha val="43137"/>
                    </a:srgbClr>
                  </a:outerShdw>
                </a:effectLst>
              </a:rPr>
              <a:t>whole</a:t>
            </a:r>
            <a:r>
              <a:rPr lang="pt-PT" sz="1600" b="1" dirty="0" smtClean="0">
                <a:solidFill>
                  <a:schemeClr val="bg1"/>
                </a:solidFill>
                <a:effectLst>
                  <a:outerShdw blurRad="38100" dist="38100" dir="2700000" algn="tl">
                    <a:srgbClr val="000000">
                      <a:alpha val="43137"/>
                    </a:srgbClr>
                  </a:outerShdw>
                </a:effectLst>
              </a:rPr>
              <a:t> </a:t>
            </a:r>
            <a:r>
              <a:rPr lang="pt-PT" sz="1600" b="1" dirty="0" err="1" smtClean="0">
                <a:solidFill>
                  <a:schemeClr val="bg1"/>
                </a:solidFill>
                <a:effectLst>
                  <a:outerShdw blurRad="38100" dist="38100" dir="2700000" algn="tl">
                    <a:srgbClr val="000000">
                      <a:alpha val="43137"/>
                    </a:srgbClr>
                  </a:outerShdw>
                </a:effectLst>
              </a:rPr>
              <a:t>Economy</a:t>
            </a:r>
            <a:r>
              <a:rPr lang="pt-PT" sz="1600" b="1" dirty="0" smtClean="0">
                <a:solidFill>
                  <a:schemeClr val="bg1"/>
                </a:solidFill>
                <a:effectLst>
                  <a:outerShdw blurRad="38100" dist="38100" dir="2700000" algn="tl">
                    <a:srgbClr val="000000">
                      <a:alpha val="43137"/>
                    </a:srgbClr>
                  </a:outerShdw>
                </a:effectLst>
              </a:rPr>
              <a:t> (% GVA)</a:t>
            </a:r>
            <a:endParaRPr lang="pt-PT" sz="1600" b="1" dirty="0">
              <a:solidFill>
                <a:schemeClr val="bg1"/>
              </a:solidFill>
              <a:effectLst>
                <a:outerShdw blurRad="38100" dist="38100" dir="2700000" algn="tl">
                  <a:srgbClr val="000000">
                    <a:alpha val="43137"/>
                  </a:srgbClr>
                </a:outerShdw>
              </a:effectLst>
            </a:endParaRPr>
          </a:p>
        </p:txBody>
      </p:sp>
      <p:sp>
        <p:nvSpPr>
          <p:cNvPr id="23" name="CaixaDeTexto 22"/>
          <p:cNvSpPr txBox="1"/>
          <p:nvPr/>
        </p:nvSpPr>
        <p:spPr>
          <a:xfrm>
            <a:off x="2367896" y="3769784"/>
            <a:ext cx="5404278" cy="2769989"/>
          </a:xfrm>
          <a:prstGeom prst="rect">
            <a:avLst/>
          </a:prstGeom>
          <a:solidFill>
            <a:schemeClr val="bg1"/>
          </a:solidFill>
          <a:ln w="12700">
            <a:solidFill>
              <a:srgbClr val="245794"/>
            </a:solidFill>
          </a:ln>
        </p:spPr>
        <p:txBody>
          <a:bodyPr wrap="square" rtlCol="0">
            <a:spAutoFit/>
          </a:bodyPr>
          <a:lstStyle/>
          <a:p>
            <a:pPr algn="just">
              <a:spcAft>
                <a:spcPts val="600"/>
              </a:spcAft>
            </a:pPr>
            <a:r>
              <a:rPr lang="pt-PT" b="1" u="sng" dirty="0" err="1" smtClean="0">
                <a:solidFill>
                  <a:srgbClr val="002060"/>
                </a:solidFill>
                <a:cs typeface="Arial" panose="020B0604020202020204" pitchFamily="34" charset="0"/>
              </a:rPr>
              <a:t>Advantages</a:t>
            </a:r>
            <a:r>
              <a:rPr lang="pt-PT" b="1" u="sng" dirty="0" smtClean="0">
                <a:solidFill>
                  <a:srgbClr val="002060"/>
                </a:solidFill>
                <a:cs typeface="Arial" panose="020B0604020202020204" pitchFamily="34" charset="0"/>
              </a:rPr>
              <a:t>:</a:t>
            </a:r>
          </a:p>
          <a:p>
            <a:pPr marL="742950" lvl="1" indent="-285750">
              <a:spcAft>
                <a:spcPts val="600"/>
              </a:spcAft>
              <a:buFont typeface="Arial" panose="020B0604020202020204" pitchFamily="34" charset="0"/>
              <a:buChar char="•"/>
            </a:pPr>
            <a:r>
              <a:rPr lang="pt-PT" sz="1400" dirty="0" err="1">
                <a:solidFill>
                  <a:srgbClr val="245794"/>
                </a:solidFill>
              </a:rPr>
              <a:t>Coherent</a:t>
            </a:r>
            <a:r>
              <a:rPr lang="pt-PT" sz="1400" dirty="0">
                <a:solidFill>
                  <a:srgbClr val="245794"/>
                </a:solidFill>
              </a:rPr>
              <a:t> </a:t>
            </a:r>
            <a:r>
              <a:rPr lang="pt-PT" sz="1400" dirty="0" err="1">
                <a:solidFill>
                  <a:srgbClr val="245794"/>
                </a:solidFill>
              </a:rPr>
              <a:t>approach</a:t>
            </a:r>
            <a:r>
              <a:rPr lang="pt-PT" sz="1400" dirty="0">
                <a:solidFill>
                  <a:srgbClr val="245794"/>
                </a:solidFill>
              </a:rPr>
              <a:t> to compare </a:t>
            </a:r>
            <a:r>
              <a:rPr lang="pt-PT" sz="1400" dirty="0" err="1">
                <a:solidFill>
                  <a:srgbClr val="245794"/>
                </a:solidFill>
              </a:rPr>
              <a:t>all</a:t>
            </a:r>
            <a:r>
              <a:rPr lang="pt-PT" sz="1400" dirty="0">
                <a:solidFill>
                  <a:srgbClr val="245794"/>
                </a:solidFill>
              </a:rPr>
              <a:t> </a:t>
            </a:r>
            <a:r>
              <a:rPr lang="pt-PT" sz="1400" dirty="0" err="1">
                <a:solidFill>
                  <a:srgbClr val="245794"/>
                </a:solidFill>
              </a:rPr>
              <a:t>sectors</a:t>
            </a:r>
            <a:r>
              <a:rPr lang="pt-PT" sz="1400" dirty="0">
                <a:solidFill>
                  <a:srgbClr val="245794"/>
                </a:solidFill>
              </a:rPr>
              <a:t> </a:t>
            </a:r>
          </a:p>
          <a:p>
            <a:pPr marL="742950" lvl="1" indent="-285750">
              <a:spcAft>
                <a:spcPts val="600"/>
              </a:spcAft>
              <a:buFont typeface="Arial" panose="020B0604020202020204" pitchFamily="34" charset="0"/>
              <a:buChar char="•"/>
            </a:pPr>
            <a:r>
              <a:rPr lang="pt-PT" sz="1400" dirty="0" err="1">
                <a:solidFill>
                  <a:srgbClr val="245794"/>
                </a:solidFill>
              </a:rPr>
              <a:t>Consistent</a:t>
            </a:r>
            <a:r>
              <a:rPr lang="pt-PT" sz="1400" dirty="0">
                <a:solidFill>
                  <a:srgbClr val="245794"/>
                </a:solidFill>
              </a:rPr>
              <a:t> </a:t>
            </a:r>
            <a:r>
              <a:rPr lang="pt-PT" sz="1400" dirty="0" err="1">
                <a:solidFill>
                  <a:srgbClr val="245794"/>
                </a:solidFill>
              </a:rPr>
              <a:t>with</a:t>
            </a:r>
            <a:r>
              <a:rPr lang="pt-PT" sz="1400" dirty="0">
                <a:solidFill>
                  <a:srgbClr val="245794"/>
                </a:solidFill>
              </a:rPr>
              <a:t> </a:t>
            </a:r>
            <a:r>
              <a:rPr lang="pt-PT" sz="1400" dirty="0" err="1">
                <a:solidFill>
                  <a:srgbClr val="245794"/>
                </a:solidFill>
              </a:rPr>
              <a:t>National</a:t>
            </a:r>
            <a:r>
              <a:rPr lang="pt-PT" sz="1400" dirty="0">
                <a:solidFill>
                  <a:srgbClr val="245794"/>
                </a:solidFill>
              </a:rPr>
              <a:t> </a:t>
            </a:r>
            <a:r>
              <a:rPr lang="pt-PT" sz="1400" dirty="0" err="1">
                <a:solidFill>
                  <a:srgbClr val="245794"/>
                </a:solidFill>
              </a:rPr>
              <a:t>Accounts</a:t>
            </a:r>
            <a:r>
              <a:rPr lang="pt-PT" sz="1400" dirty="0">
                <a:solidFill>
                  <a:srgbClr val="245794"/>
                </a:solidFill>
              </a:rPr>
              <a:t> </a:t>
            </a:r>
            <a:r>
              <a:rPr lang="pt-PT" sz="1400" dirty="0" err="1">
                <a:solidFill>
                  <a:srgbClr val="245794"/>
                </a:solidFill>
              </a:rPr>
              <a:t>and</a:t>
            </a:r>
            <a:r>
              <a:rPr lang="pt-PT" sz="1400" dirty="0">
                <a:solidFill>
                  <a:srgbClr val="245794"/>
                </a:solidFill>
              </a:rPr>
              <a:t> GDP</a:t>
            </a:r>
          </a:p>
          <a:p>
            <a:pPr marL="742950" lvl="1" indent="-285750">
              <a:spcAft>
                <a:spcPts val="600"/>
              </a:spcAft>
              <a:buFont typeface="Arial" panose="020B0604020202020204" pitchFamily="34" charset="0"/>
              <a:buChar char="•"/>
            </a:pPr>
            <a:r>
              <a:rPr lang="pt-PT" sz="1400" dirty="0">
                <a:solidFill>
                  <a:srgbClr val="245794"/>
                </a:solidFill>
              </a:rPr>
              <a:t>Support </a:t>
            </a:r>
            <a:r>
              <a:rPr lang="pt-PT" sz="1400" dirty="0" err="1" smtClean="0">
                <a:solidFill>
                  <a:srgbClr val="245794"/>
                </a:solidFill>
              </a:rPr>
              <a:t>long-term</a:t>
            </a:r>
            <a:r>
              <a:rPr lang="pt-PT" sz="1400" dirty="0">
                <a:solidFill>
                  <a:srgbClr val="245794"/>
                </a:solidFill>
              </a:rPr>
              <a:t>, </a:t>
            </a:r>
            <a:r>
              <a:rPr lang="pt-PT" sz="1400" dirty="0" err="1">
                <a:solidFill>
                  <a:srgbClr val="245794"/>
                </a:solidFill>
              </a:rPr>
              <a:t>macroeconomic</a:t>
            </a:r>
            <a:r>
              <a:rPr lang="pt-PT" sz="1400" dirty="0">
                <a:solidFill>
                  <a:srgbClr val="245794"/>
                </a:solidFill>
              </a:rPr>
              <a:t> </a:t>
            </a:r>
            <a:r>
              <a:rPr lang="pt-PT" sz="1400" dirty="0" err="1">
                <a:solidFill>
                  <a:srgbClr val="245794"/>
                </a:solidFill>
              </a:rPr>
              <a:t>and</a:t>
            </a:r>
            <a:r>
              <a:rPr lang="pt-PT" sz="1400" dirty="0">
                <a:solidFill>
                  <a:srgbClr val="245794"/>
                </a:solidFill>
              </a:rPr>
              <a:t> </a:t>
            </a:r>
            <a:r>
              <a:rPr lang="pt-PT" sz="1400" dirty="0" err="1">
                <a:solidFill>
                  <a:srgbClr val="245794"/>
                </a:solidFill>
              </a:rPr>
              <a:t>structural</a:t>
            </a:r>
            <a:r>
              <a:rPr lang="pt-PT" sz="1400" dirty="0">
                <a:solidFill>
                  <a:srgbClr val="245794"/>
                </a:solidFill>
              </a:rPr>
              <a:t> </a:t>
            </a:r>
            <a:r>
              <a:rPr lang="pt-PT" sz="1400" dirty="0" err="1">
                <a:solidFill>
                  <a:srgbClr val="245794"/>
                </a:solidFill>
              </a:rPr>
              <a:t>analysis</a:t>
            </a:r>
            <a:endParaRPr lang="pt-PT" sz="1400" dirty="0">
              <a:solidFill>
                <a:srgbClr val="245794"/>
              </a:solidFill>
            </a:endParaRPr>
          </a:p>
          <a:p>
            <a:pPr marL="742950" lvl="1" indent="-285750">
              <a:spcAft>
                <a:spcPts val="600"/>
              </a:spcAft>
              <a:buFont typeface="Arial" panose="020B0604020202020204" pitchFamily="34" charset="0"/>
              <a:buChar char="•"/>
            </a:pPr>
            <a:r>
              <a:rPr lang="pt-PT" sz="1400" dirty="0" err="1">
                <a:solidFill>
                  <a:srgbClr val="245794"/>
                </a:solidFill>
              </a:rPr>
              <a:t>Produce</a:t>
            </a:r>
            <a:r>
              <a:rPr lang="pt-PT" sz="1400" dirty="0">
                <a:solidFill>
                  <a:srgbClr val="245794"/>
                </a:solidFill>
              </a:rPr>
              <a:t> a </a:t>
            </a:r>
            <a:r>
              <a:rPr lang="pt-PT" sz="1400" dirty="0" err="1">
                <a:solidFill>
                  <a:srgbClr val="245794"/>
                </a:solidFill>
              </a:rPr>
              <a:t>supply</a:t>
            </a:r>
            <a:r>
              <a:rPr lang="pt-PT" sz="1400" dirty="0">
                <a:solidFill>
                  <a:srgbClr val="245794"/>
                </a:solidFill>
              </a:rPr>
              <a:t> </a:t>
            </a:r>
            <a:r>
              <a:rPr lang="pt-PT" sz="1400" dirty="0" err="1">
                <a:solidFill>
                  <a:srgbClr val="245794"/>
                </a:solidFill>
              </a:rPr>
              <a:t>and</a:t>
            </a:r>
            <a:r>
              <a:rPr lang="pt-PT" sz="1400" dirty="0">
                <a:solidFill>
                  <a:srgbClr val="245794"/>
                </a:solidFill>
              </a:rPr>
              <a:t> use </a:t>
            </a:r>
            <a:r>
              <a:rPr lang="pt-PT" sz="1400" dirty="0" err="1">
                <a:solidFill>
                  <a:srgbClr val="245794"/>
                </a:solidFill>
              </a:rPr>
              <a:t>table</a:t>
            </a:r>
            <a:r>
              <a:rPr lang="pt-PT" sz="1400" dirty="0">
                <a:solidFill>
                  <a:srgbClr val="245794"/>
                </a:solidFill>
              </a:rPr>
              <a:t> for </a:t>
            </a:r>
            <a:r>
              <a:rPr lang="pt-PT" sz="1400" dirty="0" err="1">
                <a:solidFill>
                  <a:srgbClr val="245794"/>
                </a:solidFill>
              </a:rPr>
              <a:t>the</a:t>
            </a:r>
            <a:r>
              <a:rPr lang="pt-PT" sz="1400" dirty="0">
                <a:solidFill>
                  <a:srgbClr val="245794"/>
                </a:solidFill>
              </a:rPr>
              <a:t> </a:t>
            </a:r>
            <a:r>
              <a:rPr lang="pt-PT" sz="1400" dirty="0" err="1" smtClean="0">
                <a:solidFill>
                  <a:srgbClr val="245794"/>
                </a:solidFill>
              </a:rPr>
              <a:t>ocean</a:t>
            </a:r>
            <a:r>
              <a:rPr lang="pt-PT" sz="1400" dirty="0" smtClean="0">
                <a:solidFill>
                  <a:srgbClr val="245794"/>
                </a:solidFill>
              </a:rPr>
              <a:t> </a:t>
            </a:r>
            <a:r>
              <a:rPr lang="pt-PT" sz="1400" dirty="0" err="1" smtClean="0">
                <a:solidFill>
                  <a:srgbClr val="245794"/>
                </a:solidFill>
              </a:rPr>
              <a:t>economy</a:t>
            </a:r>
            <a:endParaRPr lang="pt-PT" sz="1400" dirty="0">
              <a:solidFill>
                <a:srgbClr val="245794"/>
              </a:solidFill>
            </a:endParaRPr>
          </a:p>
          <a:p>
            <a:pPr algn="just">
              <a:spcAft>
                <a:spcPts val="600"/>
              </a:spcAft>
            </a:pPr>
            <a:r>
              <a:rPr lang="pt-PT" b="1" u="sng" dirty="0" err="1" smtClean="0">
                <a:solidFill>
                  <a:srgbClr val="002060"/>
                </a:solidFill>
                <a:cs typeface="Arial" panose="020B0604020202020204" pitchFamily="34" charset="0"/>
              </a:rPr>
              <a:t>Limitations</a:t>
            </a:r>
            <a:r>
              <a:rPr lang="pt-PT" b="1" u="sng" dirty="0" smtClean="0">
                <a:solidFill>
                  <a:srgbClr val="002060"/>
                </a:solidFill>
                <a:cs typeface="Arial" panose="020B0604020202020204" pitchFamily="34" charset="0"/>
              </a:rPr>
              <a:t>:</a:t>
            </a:r>
          </a:p>
          <a:p>
            <a:pPr marL="742950" lvl="1" indent="-285750">
              <a:spcAft>
                <a:spcPts val="600"/>
              </a:spcAft>
              <a:buFont typeface="Arial" panose="020B0604020202020204" pitchFamily="34" charset="0"/>
              <a:buChar char="•"/>
            </a:pPr>
            <a:r>
              <a:rPr lang="pt-PT" sz="1400" dirty="0">
                <a:solidFill>
                  <a:srgbClr val="245794"/>
                </a:solidFill>
              </a:rPr>
              <a:t>Time </a:t>
            </a:r>
            <a:r>
              <a:rPr lang="pt-PT" sz="1400" dirty="0" err="1">
                <a:solidFill>
                  <a:srgbClr val="245794"/>
                </a:solidFill>
              </a:rPr>
              <a:t>lag</a:t>
            </a:r>
            <a:r>
              <a:rPr lang="pt-PT" sz="1400" dirty="0">
                <a:solidFill>
                  <a:srgbClr val="245794"/>
                </a:solidFill>
              </a:rPr>
              <a:t> - </a:t>
            </a:r>
            <a:r>
              <a:rPr lang="pt-PT" sz="1400" dirty="0" err="1">
                <a:solidFill>
                  <a:srgbClr val="245794"/>
                </a:solidFill>
              </a:rPr>
              <a:t>Results</a:t>
            </a:r>
            <a:r>
              <a:rPr lang="pt-PT" sz="1400" dirty="0">
                <a:solidFill>
                  <a:srgbClr val="245794"/>
                </a:solidFill>
              </a:rPr>
              <a:t>  </a:t>
            </a:r>
            <a:r>
              <a:rPr lang="pt-PT" sz="1400" dirty="0" err="1">
                <a:solidFill>
                  <a:srgbClr val="245794"/>
                </a:solidFill>
              </a:rPr>
              <a:t>with</a:t>
            </a:r>
            <a:r>
              <a:rPr lang="pt-PT" sz="1400" dirty="0">
                <a:solidFill>
                  <a:srgbClr val="245794"/>
                </a:solidFill>
              </a:rPr>
              <a:t> 21 </a:t>
            </a:r>
            <a:r>
              <a:rPr lang="pt-PT" sz="1400" dirty="0" err="1">
                <a:solidFill>
                  <a:srgbClr val="245794"/>
                </a:solidFill>
              </a:rPr>
              <a:t>months</a:t>
            </a:r>
            <a:r>
              <a:rPr lang="pt-PT" sz="1400" dirty="0">
                <a:solidFill>
                  <a:srgbClr val="245794"/>
                </a:solidFill>
              </a:rPr>
              <a:t> </a:t>
            </a:r>
            <a:r>
              <a:rPr lang="pt-PT" sz="1400" dirty="0" err="1">
                <a:solidFill>
                  <a:srgbClr val="245794"/>
                </a:solidFill>
              </a:rPr>
              <a:t>lag</a:t>
            </a:r>
            <a:endParaRPr lang="pt-PT" sz="1400" dirty="0">
              <a:solidFill>
                <a:srgbClr val="245794"/>
              </a:solidFill>
            </a:endParaRPr>
          </a:p>
          <a:p>
            <a:pPr marL="742950" lvl="1" indent="-285750">
              <a:spcAft>
                <a:spcPts val="600"/>
              </a:spcAft>
              <a:buFont typeface="Arial" panose="020B0604020202020204" pitchFamily="34" charset="0"/>
              <a:buChar char="•"/>
            </a:pPr>
            <a:r>
              <a:rPr lang="pt-PT" sz="1400" dirty="0" err="1">
                <a:solidFill>
                  <a:srgbClr val="245794"/>
                </a:solidFill>
              </a:rPr>
              <a:t>Geographic</a:t>
            </a:r>
            <a:r>
              <a:rPr lang="pt-PT" sz="1400" dirty="0">
                <a:solidFill>
                  <a:srgbClr val="245794"/>
                </a:solidFill>
              </a:rPr>
              <a:t> </a:t>
            </a:r>
            <a:r>
              <a:rPr lang="pt-PT" sz="1400" dirty="0" err="1">
                <a:solidFill>
                  <a:srgbClr val="245794"/>
                </a:solidFill>
              </a:rPr>
              <a:t>disagreggation</a:t>
            </a:r>
            <a:r>
              <a:rPr lang="pt-PT" sz="1400" dirty="0">
                <a:solidFill>
                  <a:srgbClr val="245794"/>
                </a:solidFill>
              </a:rPr>
              <a:t> - </a:t>
            </a:r>
            <a:r>
              <a:rPr lang="pt-PT" sz="1400" dirty="0" err="1">
                <a:solidFill>
                  <a:srgbClr val="245794"/>
                </a:solidFill>
              </a:rPr>
              <a:t>May</a:t>
            </a:r>
            <a:r>
              <a:rPr lang="pt-PT" sz="1400" dirty="0">
                <a:solidFill>
                  <a:srgbClr val="245794"/>
                </a:solidFill>
              </a:rPr>
              <a:t> </a:t>
            </a:r>
            <a:r>
              <a:rPr lang="pt-PT" sz="1400" dirty="0" err="1">
                <a:solidFill>
                  <a:srgbClr val="245794"/>
                </a:solidFill>
              </a:rPr>
              <a:t>be</a:t>
            </a:r>
            <a:r>
              <a:rPr lang="pt-PT" sz="1400" dirty="0">
                <a:solidFill>
                  <a:srgbClr val="245794"/>
                </a:solidFill>
              </a:rPr>
              <a:t> NUT II, </a:t>
            </a:r>
            <a:r>
              <a:rPr lang="pt-PT" sz="1400" dirty="0" err="1">
                <a:solidFill>
                  <a:srgbClr val="245794"/>
                </a:solidFill>
              </a:rPr>
              <a:t>but</a:t>
            </a:r>
            <a:r>
              <a:rPr lang="pt-PT" sz="1400" dirty="0">
                <a:solidFill>
                  <a:srgbClr val="245794"/>
                </a:solidFill>
              </a:rPr>
              <a:t> </a:t>
            </a:r>
            <a:r>
              <a:rPr lang="pt-PT" sz="1400" dirty="0" err="1">
                <a:solidFill>
                  <a:srgbClr val="245794"/>
                </a:solidFill>
              </a:rPr>
              <a:t>not</a:t>
            </a:r>
            <a:r>
              <a:rPr lang="pt-PT" sz="1400" dirty="0">
                <a:solidFill>
                  <a:srgbClr val="245794"/>
                </a:solidFill>
              </a:rPr>
              <a:t> NUT III</a:t>
            </a:r>
          </a:p>
          <a:p>
            <a:pPr marL="742950" lvl="1" indent="-285750">
              <a:spcAft>
                <a:spcPts val="600"/>
              </a:spcAft>
              <a:buFont typeface="Arial" panose="020B0604020202020204" pitchFamily="34" charset="0"/>
              <a:buChar char="•"/>
            </a:pPr>
            <a:r>
              <a:rPr lang="pt-PT" sz="1400" dirty="0" err="1">
                <a:solidFill>
                  <a:srgbClr val="245794"/>
                </a:solidFill>
              </a:rPr>
              <a:t>It</a:t>
            </a:r>
            <a:r>
              <a:rPr lang="pt-PT" sz="1400" dirty="0">
                <a:solidFill>
                  <a:srgbClr val="245794"/>
                </a:solidFill>
              </a:rPr>
              <a:t> </a:t>
            </a:r>
            <a:r>
              <a:rPr lang="pt-PT" sz="1400" dirty="0" err="1">
                <a:solidFill>
                  <a:srgbClr val="245794"/>
                </a:solidFill>
              </a:rPr>
              <a:t>doesn’t</a:t>
            </a:r>
            <a:r>
              <a:rPr lang="pt-PT" sz="1400" dirty="0">
                <a:solidFill>
                  <a:srgbClr val="245794"/>
                </a:solidFill>
              </a:rPr>
              <a:t> </a:t>
            </a:r>
            <a:r>
              <a:rPr lang="pt-PT" sz="1400" dirty="0" err="1">
                <a:solidFill>
                  <a:srgbClr val="245794"/>
                </a:solidFill>
              </a:rPr>
              <a:t>include</a:t>
            </a:r>
            <a:r>
              <a:rPr lang="pt-PT" sz="1400" dirty="0">
                <a:solidFill>
                  <a:srgbClr val="245794"/>
                </a:solidFill>
              </a:rPr>
              <a:t> </a:t>
            </a:r>
            <a:r>
              <a:rPr lang="pt-PT" sz="1400" dirty="0" err="1">
                <a:solidFill>
                  <a:srgbClr val="245794"/>
                </a:solidFill>
              </a:rPr>
              <a:t>environment</a:t>
            </a:r>
            <a:r>
              <a:rPr lang="pt-PT" sz="1400" dirty="0">
                <a:solidFill>
                  <a:srgbClr val="245794"/>
                </a:solidFill>
              </a:rPr>
              <a:t> </a:t>
            </a:r>
            <a:r>
              <a:rPr lang="pt-PT" sz="1400" dirty="0" err="1">
                <a:solidFill>
                  <a:srgbClr val="245794"/>
                </a:solidFill>
              </a:rPr>
              <a:t>dimension</a:t>
            </a:r>
            <a:endParaRPr lang="pt-PT" sz="1400" dirty="0">
              <a:solidFill>
                <a:srgbClr val="245794"/>
              </a:solidFill>
            </a:endParaRPr>
          </a:p>
        </p:txBody>
      </p:sp>
      <p:pic>
        <p:nvPicPr>
          <p:cNvPr id="25" name="Imagem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7188" y="377182"/>
            <a:ext cx="2170702" cy="935295"/>
          </a:xfrm>
          <a:prstGeom prst="rect">
            <a:avLst/>
          </a:prstGeom>
        </p:spPr>
      </p:pic>
      <p:pic>
        <p:nvPicPr>
          <p:cNvPr id="15" name="Imagem 14"/>
          <p:cNvPicPr>
            <a:picLocks noChangeAspect="1"/>
          </p:cNvPicPr>
          <p:nvPr/>
        </p:nvPicPr>
        <p:blipFill rotWithShape="1">
          <a:blip r:embed="rId9" cstate="print"/>
          <a:srcRect b="34175"/>
          <a:stretch/>
        </p:blipFill>
        <p:spPr>
          <a:xfrm rot="20826625">
            <a:off x="7525708" y="5369723"/>
            <a:ext cx="1541127" cy="865922"/>
          </a:xfrm>
          <a:prstGeom prst="rect">
            <a:avLst/>
          </a:prstGeom>
        </p:spPr>
      </p:pic>
      <p:sp>
        <p:nvSpPr>
          <p:cNvPr id="18" name="Text Box 10"/>
          <p:cNvSpPr txBox="1">
            <a:spLocks noChangeArrowheads="1"/>
          </p:cNvSpPr>
          <p:nvPr/>
        </p:nvSpPr>
        <p:spPr bwMode="auto">
          <a:xfrm>
            <a:off x="-13821" y="-18502"/>
            <a:ext cx="529568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pt-PT" sz="1600" dirty="0" smtClean="0">
                <a:solidFill>
                  <a:schemeClr val="bg1"/>
                </a:solidFill>
                <a:latin typeface="Arial" pitchFamily="34" charset="0"/>
                <a:cs typeface="Arial" pitchFamily="34" charset="0"/>
              </a:rPr>
              <a:t>NOS 2013-2020: </a:t>
            </a:r>
            <a:r>
              <a:rPr lang="pt-PT" sz="1600" dirty="0" err="1" smtClean="0">
                <a:solidFill>
                  <a:schemeClr val="bg1"/>
                </a:solidFill>
                <a:latin typeface="Arial" pitchFamily="34" charset="0"/>
                <a:cs typeface="Arial" pitchFamily="34" charset="0"/>
              </a:rPr>
              <a:t>Satelitte</a:t>
            </a:r>
            <a:r>
              <a:rPr lang="pt-PT" sz="1600" dirty="0" smtClean="0">
                <a:solidFill>
                  <a:schemeClr val="bg1"/>
                </a:solidFill>
                <a:latin typeface="Arial" pitchFamily="34" charset="0"/>
                <a:cs typeface="Arial" pitchFamily="34" charset="0"/>
              </a:rPr>
              <a:t> </a:t>
            </a:r>
            <a:r>
              <a:rPr lang="pt-PT" sz="1600" dirty="0" err="1" smtClean="0">
                <a:solidFill>
                  <a:schemeClr val="bg1"/>
                </a:solidFill>
                <a:latin typeface="Arial" pitchFamily="34" charset="0"/>
                <a:cs typeface="Arial" pitchFamily="34" charset="0"/>
              </a:rPr>
              <a:t>Account</a:t>
            </a:r>
            <a:r>
              <a:rPr lang="pt-PT" sz="1600" dirty="0" smtClean="0">
                <a:solidFill>
                  <a:schemeClr val="bg1"/>
                </a:solidFill>
                <a:latin typeface="Arial" pitchFamily="34" charset="0"/>
                <a:cs typeface="Arial" pitchFamily="34" charset="0"/>
              </a:rPr>
              <a:t> for the </a:t>
            </a:r>
            <a:r>
              <a:rPr lang="pt-PT" sz="1600" dirty="0" err="1" smtClean="0">
                <a:solidFill>
                  <a:schemeClr val="bg1"/>
                </a:solidFill>
                <a:latin typeface="Arial" pitchFamily="34" charset="0"/>
                <a:cs typeface="Arial" pitchFamily="34" charset="0"/>
              </a:rPr>
              <a:t>Sea</a:t>
            </a:r>
            <a:r>
              <a:rPr lang="pt-PT" sz="1600" dirty="0" smtClean="0">
                <a:solidFill>
                  <a:schemeClr val="bg1"/>
                </a:solidFill>
                <a:latin typeface="Arial" pitchFamily="34" charset="0"/>
                <a:cs typeface="Arial" pitchFamily="34" charset="0"/>
              </a:rPr>
              <a:t> (SAS)</a:t>
            </a:r>
          </a:p>
        </p:txBody>
      </p:sp>
    </p:spTree>
    <p:extLst>
      <p:ext uri="{BB962C8B-B14F-4D97-AF65-F5344CB8AC3E}">
        <p14:creationId xmlns:p14="http://schemas.microsoft.com/office/powerpoint/2010/main" val="847544442"/>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11105</TotalTime>
  <Words>3640</Words>
  <Application>Microsoft Office PowerPoint</Application>
  <PresentationFormat>Apresentação no Ecrã (4:3)</PresentationFormat>
  <Paragraphs>417</Paragraphs>
  <Slides>23</Slides>
  <Notes>23</Notes>
  <HiddenSlides>0</HiddenSlides>
  <MMClips>0</MMClips>
  <ScaleCrop>false</ScaleCrop>
  <HeadingPairs>
    <vt:vector size="6" baseType="variant">
      <vt:variant>
        <vt:lpstr>Tipos de letra usados</vt:lpstr>
      </vt:variant>
      <vt:variant>
        <vt:i4>4</vt:i4>
      </vt:variant>
      <vt:variant>
        <vt:lpstr>Tema</vt:lpstr>
      </vt:variant>
      <vt:variant>
        <vt:i4>1</vt:i4>
      </vt:variant>
      <vt:variant>
        <vt:lpstr>Títulos dos diapositivos</vt:lpstr>
      </vt:variant>
      <vt:variant>
        <vt:i4>23</vt:i4>
      </vt:variant>
    </vt:vector>
  </HeadingPairs>
  <TitlesOfParts>
    <vt:vector size="28" baseType="lpstr">
      <vt:lpstr>Arial</vt:lpstr>
      <vt:lpstr>Calibri</vt:lpstr>
      <vt:lpstr>Times New Roman</vt:lpstr>
      <vt:lpstr>Trebuchet MS</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MDN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Gonçalo Viegas</dc:creator>
  <cp:lastModifiedBy>Conceição Santos</cp:lastModifiedBy>
  <cp:revision>793</cp:revision>
  <cp:lastPrinted>2015-09-28T08:03:01Z</cp:lastPrinted>
  <dcterms:created xsi:type="dcterms:W3CDTF">2012-08-31T10:36:59Z</dcterms:created>
  <dcterms:modified xsi:type="dcterms:W3CDTF">2015-09-29T05:28:43Z</dcterms:modified>
</cp:coreProperties>
</file>