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0" r:id="rId5"/>
    <p:sldId id="314" r:id="rId6"/>
    <p:sldId id="303" r:id="rId7"/>
    <p:sldId id="317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0C852"/>
    <a:srgbClr val="073449"/>
    <a:srgbClr val="F98A0F"/>
    <a:srgbClr val="55813B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gna, Laura" userId="5cebb9d3-eed6-4fe7-9661-36e821b61a1a" providerId="ADAL" clId="{CAEC5DE8-D73C-4318-B2BB-5C030B028BA4}"/>
    <pc:docChg chg="delSld modSld">
      <pc:chgData name="Maragna, Laura" userId="5cebb9d3-eed6-4fe7-9661-36e821b61a1a" providerId="ADAL" clId="{CAEC5DE8-D73C-4318-B2BB-5C030B028BA4}" dt="2023-12-08T13:38:22.715" v="1" actId="6549"/>
      <pc:docMkLst>
        <pc:docMk/>
      </pc:docMkLst>
      <pc:sldChg chg="del">
        <pc:chgData name="Maragna, Laura" userId="5cebb9d3-eed6-4fe7-9661-36e821b61a1a" providerId="ADAL" clId="{CAEC5DE8-D73C-4318-B2BB-5C030B028BA4}" dt="2023-12-08T13:38:11.301" v="0" actId="47"/>
        <pc:sldMkLst>
          <pc:docMk/>
          <pc:sldMk cId="1932945924" sldId="304"/>
        </pc:sldMkLst>
      </pc:sldChg>
      <pc:sldChg chg="modSp mod">
        <pc:chgData name="Maragna, Laura" userId="5cebb9d3-eed6-4fe7-9661-36e821b61a1a" providerId="ADAL" clId="{CAEC5DE8-D73C-4318-B2BB-5C030B028BA4}" dt="2023-12-08T13:38:22.715" v="1" actId="6549"/>
        <pc:sldMkLst>
          <pc:docMk/>
          <pc:sldMk cId="1093404047" sldId="317"/>
        </pc:sldMkLst>
        <pc:spChg chg="mod">
          <ac:chgData name="Maragna, Laura" userId="5cebb9d3-eed6-4fe7-9661-36e821b61a1a" providerId="ADAL" clId="{CAEC5DE8-D73C-4318-B2BB-5C030B028BA4}" dt="2023-12-08T13:38:22.715" v="1" actId="6549"/>
          <ac:spMkLst>
            <pc:docMk/>
            <pc:sldMk cId="1093404047" sldId="317"/>
            <ac:spMk id="3" creationId="{BF10666B-CEB8-0BD4-7B84-3E72CCC3EED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1DC11-557A-0A8A-4EBD-0ADDF12111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AA04DD-86F9-E100-754E-88D94EEFE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B1F63E-54E5-3BFA-1DE5-43B61612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B8A8E5-1B47-BE82-B17A-6176F880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838FE-8D49-8AC3-1322-07375391C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E80695-8D1B-8DC0-098A-33E354CCA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092" y="0"/>
            <a:ext cx="12384184" cy="696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0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1F34D-0339-FF90-8428-CDB3B11C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3BBEA9D-F088-7039-E864-4ACCBE04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ADFC30-3D4E-55D6-B085-D3CDE0B4D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11EFA74-0A3F-5321-1C0D-D0B41AD3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19F771A-45D0-EC97-E75C-200A8EB6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4E37B33-8803-B0CA-5E40-E6C46C2D5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899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08F3-D65B-47E2-A04A-E6501BB9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E2D01D-1A9A-9924-0E58-0C7C7C76DE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261BD-8EF6-0629-1A86-5BE1234AF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1E3748-5EBC-6B9B-1CA5-272A42CA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B1107-20B4-0ECC-7477-FED3FBBD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857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8EB88B7-7CA0-CBCA-C9DD-86A0718BE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F77694-DF35-B952-DDFD-08143D793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BD6145-8896-61C9-4CE2-91FB7309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32DFEC-B7B4-382E-6221-BF9B55468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7D99E4-7692-4FBA-1CA2-60DDF3C15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5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A9C9-AC6A-BB78-7DAA-B0A3B6DD9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40B05-B8F9-4B45-E6B1-3E0797BD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7701D-721D-D3F4-E04E-8503706FB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8A821-24A5-B240-76CB-E7CE9F95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 descr="A white line drawing of a wave&#10;&#10;Description automatically generated with medium confidence">
            <a:extLst>
              <a:ext uri="{FF2B5EF4-FFF2-40B4-BE49-F238E27FC236}">
                <a16:creationId xmlns:a16="http://schemas.microsoft.com/office/drawing/2014/main" id="{90FF5E32-30F1-1DDE-A128-6357E80A1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39580"/>
            <a:ext cx="12399819" cy="68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9E940-5DEB-9DB8-0CC8-4A54AF18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1560EE-55B7-F05F-2C1F-124BACE63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30EBF3-FB12-5643-7CF2-3E7C767E8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D27A63-4C85-8D25-72AA-BF2D2162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9B4DFA-2B89-6DBC-7421-9B7C1BB6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0820E-9425-5E82-73BE-4DF874BD4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791" y="-35813"/>
            <a:ext cx="12331582" cy="692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F1F23-DD3B-6BE2-5A39-BCE3BA37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9E599D-9085-5B8A-4CA8-6A418215D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BE184C-25D7-D731-FCC4-1E6E3485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6F79CD-921A-7C57-B898-ECE8DCD6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48754D-43F0-86B7-B7DE-53FC8F78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31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4AC66-6375-356F-C313-F911D36EA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0794E6-F83B-6E20-4058-42FCED8F1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C196AC-55BA-7912-5640-67D0F2239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D4E12C3-76FB-D39A-6817-C4FE97C3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C3A1A4-6868-7EE3-CFAB-E27A7A77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191A462-2B1C-B8CB-556E-384462B3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48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3FC19-C1C6-7B7B-8ECE-A715E5C02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B04F23-7B45-46C7-1092-F5E1C2506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D8D810F-9C73-9460-5728-7CCB104BA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D845CEE-725F-9D57-9A95-1D9FEEAB2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6DB5621-213A-E1AE-D830-436CF1BBF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7960D-080B-976F-B47C-D2F32D755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3B31CF0-BF54-702D-7206-9EC1579E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9EE843A-7C0C-5FFC-6F29-B359B24B3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15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8BCAC-681D-1370-71FC-F02C3FF78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97DAA9F-A876-F497-02CB-556920BD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AE58D1C-C40E-674C-FFAF-53937611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E093886-9504-6217-B3DD-CAE41AC9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03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B6E7189-A34C-7DC2-4A4A-4802DF00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5FF2A5F-3880-5881-FEB5-4198485A0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6ADAE8-6602-7A8D-3219-6CB75469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57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A3E63-04FD-B4F5-E380-D12505C20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4B4D9-6F39-BE3B-9FD8-56B0F3CD7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ED3461-CAD2-2A36-A024-830B241A4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05310F-B6E3-8FDD-5108-06E55115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9C5DC4-54CF-6194-BEBA-4AF39636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F91644-24FF-35C4-A4B6-2D54C1BB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937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FC091D0-9AE1-2A27-583A-102A5DEC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F38FDF-896F-D91D-DD7E-DE5C32EF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729BCA-DD3D-B101-F2BA-BA69F5EAB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B80EF-72FC-4D16-A950-B90A09A6556A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AFF52B-27A8-4184-B1A4-148128703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59133F-F444-00AF-AC86-9295D8559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3C62-FD4B-4FC1-A0D0-610BF259E19A}" type="slidenum">
              <a:rPr lang="nl-NL" smtClean="0"/>
              <a:t>‹#›</a:t>
            </a:fld>
            <a:endParaRPr lang="nl-NL"/>
          </a:p>
        </p:txBody>
      </p:sp>
      <p:pic>
        <p:nvPicPr>
          <p:cNvPr id="10" name="Picture 9" descr="A green and blue background with a leaf&#10;&#10;Description automatically generated">
            <a:extLst>
              <a:ext uri="{FF2B5EF4-FFF2-40B4-BE49-F238E27FC236}">
                <a16:creationId xmlns:a16="http://schemas.microsoft.com/office/drawing/2014/main" id="{59B01AAE-5E5B-230F-AEE1-2158D8BDA92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33" y="0"/>
            <a:ext cx="12328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A60D3F-D8C7-284E-D4D7-E9B57C1D3FBB}"/>
              </a:ext>
            </a:extLst>
          </p:cNvPr>
          <p:cNvSpPr txBox="1"/>
          <p:nvPr/>
        </p:nvSpPr>
        <p:spPr>
          <a:xfrm>
            <a:off x="3015143" y="3881846"/>
            <a:ext cx="61617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i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EU4Algae in 2023 and 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164076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7A28D0-70F5-51D5-BF0C-39C877F8CBA7}"/>
              </a:ext>
            </a:extLst>
          </p:cNvPr>
          <p:cNvSpPr txBox="1"/>
          <p:nvPr/>
        </p:nvSpPr>
        <p:spPr>
          <a:xfrm>
            <a:off x="153823" y="130243"/>
            <a:ext cx="4681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EU4Algae in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F2BB0-1619-1B64-E78C-21E7D627BEC8}"/>
              </a:ext>
            </a:extLst>
          </p:cNvPr>
          <p:cNvSpPr txBox="1"/>
          <p:nvPr/>
        </p:nvSpPr>
        <p:spPr>
          <a:xfrm>
            <a:off x="153822" y="831047"/>
            <a:ext cx="9485127" cy="5769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 Algae Initiative and EU4Algae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tasks alignment on 9 February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participated in the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1st Mission Ocean Forum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 on 17 February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EU4Ocean met EU4Algae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7 March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Workshops with EU policymakers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23-24 March to addressed crucial aspects of licensing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Exchange session with the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Knowledge Centre for bioeconomy (JRC)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18 April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Webinar on the latest developments in hatchery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, selective breeding, and seeding of macroalgae on 21 April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Meeting with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EMODNET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 on 3 May focusing on deriving algae-related data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joined forces at the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 Open Doors Day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6 May on algae visibility/awareness corner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exchanged with the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European Committee for Standardisation (CEN)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11 May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workshop at the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European Maritime Day (EMD) 2023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in Brest on 24-25 May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participated in an </a:t>
            </a: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EABA webinar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31 May highlighting EU programs for the algae biomass sector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EU4Algae Info Session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15 June: EU4Algae stakeholders' contribution to the EU Algae Initiative 23 Actions  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1st EU Algae Awareness Summit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on 5-7 October: quiz to test knowledge and consumer preferences. 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b="1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BlueInvest e-Pitching </a:t>
            </a:r>
            <a:r>
              <a:rPr lang="en-GB" sz="1600" kern="100" dirty="0">
                <a:solidFill>
                  <a:schemeClr val="bg1"/>
                </a:solidFill>
                <a:latin typeface="EC Square Sans Cond Pro" panose="020B0506040000020004"/>
                <a:cs typeface="Times New Roman" panose="02020603050405020304" pitchFamily="18" charset="0"/>
              </a:rPr>
              <a:t>event with EU4Algae on 11 October: 5 companies with algae innovative solutions</a:t>
            </a:r>
            <a:endParaRPr lang="en-US" sz="1600" kern="100" dirty="0">
              <a:solidFill>
                <a:schemeClr val="bg1"/>
              </a:solidFill>
              <a:latin typeface="EC Square Sans Cond Pro" panose="020B05060400000200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5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DD9C14-BA50-D974-AE79-99611BEB3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92" r="14804" b="-2"/>
          <a:stretch/>
        </p:blipFill>
        <p:spPr>
          <a:xfrm>
            <a:off x="3052049" y="3206153"/>
            <a:ext cx="2062143" cy="3543104"/>
          </a:xfrm>
          <a:prstGeom prst="rect">
            <a:avLst/>
          </a:prstGeom>
        </p:spPr>
      </p:pic>
      <p:pic>
        <p:nvPicPr>
          <p:cNvPr id="12" name="Picture 11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4A0061AE-D368-2E2E-7488-26A3173B5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r="2" b="2"/>
          <a:stretch/>
        </p:blipFill>
        <p:spPr>
          <a:xfrm>
            <a:off x="8460182" y="2584184"/>
            <a:ext cx="3419643" cy="2848856"/>
          </a:xfrm>
          <a:prstGeom prst="rect">
            <a:avLst/>
          </a:prstGeom>
        </p:spPr>
      </p:pic>
      <p:pic>
        <p:nvPicPr>
          <p:cNvPr id="19" name="Picture 18" descr="A person in a white coat holding a bunch of red flowers&#10;&#10;Description automatically generated">
            <a:extLst>
              <a:ext uri="{FF2B5EF4-FFF2-40B4-BE49-F238E27FC236}">
                <a16:creationId xmlns:a16="http://schemas.microsoft.com/office/drawing/2014/main" id="{AFB89257-92AD-AEC3-C28F-EF837A5B9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7" y="244842"/>
            <a:ext cx="3176488" cy="2120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6E6E45-5A24-3A26-F95D-4F0EBA29D6A9}"/>
              </a:ext>
            </a:extLst>
          </p:cNvPr>
          <p:cNvSpPr txBox="1"/>
          <p:nvPr/>
        </p:nvSpPr>
        <p:spPr>
          <a:xfrm>
            <a:off x="8801480" y="2644171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EMD 2023</a:t>
            </a:r>
            <a:endParaRPr lang="en-US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06CEB-F829-2B55-4E87-3C88E0B47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27" b="5678"/>
          <a:stretch/>
        </p:blipFill>
        <p:spPr>
          <a:xfrm>
            <a:off x="141623" y="158958"/>
            <a:ext cx="3176488" cy="163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6FF84-5CDB-56DC-12E1-D74932FDA3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3" r="5741"/>
          <a:stretch/>
        </p:blipFill>
        <p:spPr>
          <a:xfrm>
            <a:off x="3555513" y="158958"/>
            <a:ext cx="4677165" cy="1372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62C4C3-5969-63FC-BEAF-330F4C3820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360" y="1630654"/>
            <a:ext cx="2077318" cy="2078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53BB4-2119-13B9-EBDD-744BA5F1B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8094" y="1630654"/>
            <a:ext cx="2535633" cy="1423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A24D-6238-A0E3-ACA7-FD6B24FF7F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76" r="11076" b="-2"/>
          <a:stretch/>
        </p:blipFill>
        <p:spPr>
          <a:xfrm>
            <a:off x="108812" y="2105675"/>
            <a:ext cx="2711175" cy="46435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0324A7-ED94-6F16-FD35-AACE6C9D6E73}"/>
              </a:ext>
            </a:extLst>
          </p:cNvPr>
          <p:cNvSpPr txBox="1"/>
          <p:nvPr/>
        </p:nvSpPr>
        <p:spPr>
          <a:xfrm>
            <a:off x="139052" y="2319059"/>
            <a:ext cx="322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tx2"/>
                </a:solidFill>
                <a:latin typeface="EC Square Sans Cond Pro" panose="020B0506040000020004" pitchFamily="34" charset="0"/>
              </a:rPr>
              <a:t>1st EU Algae Awareness Summit</a:t>
            </a:r>
            <a:endParaRPr lang="en-US" sz="1400" b="1" dirty="0">
              <a:solidFill>
                <a:schemeClr val="tx2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D4DB72-9BE8-5581-720C-50CAD8948E3B}"/>
              </a:ext>
            </a:extLst>
          </p:cNvPr>
          <p:cNvSpPr txBox="1"/>
          <p:nvPr/>
        </p:nvSpPr>
        <p:spPr>
          <a:xfrm>
            <a:off x="8906700" y="183764"/>
            <a:ext cx="1817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  <a:latin typeface="EC Square Sans Cond Pro" panose="020B0506040000020004" pitchFamily="34" charset="0"/>
              </a:rPr>
              <a:t>EU Open Doors Day</a:t>
            </a:r>
            <a:endParaRPr lang="en-US" sz="1600" dirty="0">
              <a:solidFill>
                <a:schemeClr val="bg1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FEEC7-68DF-9DD8-FE5D-CA7F69A94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4438" y="4008612"/>
            <a:ext cx="2062143" cy="2747537"/>
          </a:xfrm>
          <a:prstGeom prst="rect">
            <a:avLst/>
          </a:prstGeom>
        </p:spPr>
      </p:pic>
      <p:pic>
        <p:nvPicPr>
          <p:cNvPr id="9" name="Picture 8" descr="A blue background with orange text&#10;&#10;Description automatically generated">
            <a:extLst>
              <a:ext uri="{FF2B5EF4-FFF2-40B4-BE49-F238E27FC236}">
                <a16:creationId xmlns:a16="http://schemas.microsoft.com/office/drawing/2014/main" id="{3C446B2D-CE8B-F499-0610-83C5742BEF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09" y="5585692"/>
            <a:ext cx="4641691" cy="11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8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A90ADFF-D731-083F-DA34-7E7153120313}"/>
              </a:ext>
            </a:extLst>
          </p:cNvPr>
          <p:cNvSpPr txBox="1"/>
          <p:nvPr/>
        </p:nvSpPr>
        <p:spPr>
          <a:xfrm>
            <a:off x="1397905" y="4389726"/>
            <a:ext cx="29759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073449"/>
                </a:solidFill>
                <a:effectLst/>
                <a:latin typeface="EC Square Sans Cond Pro" panose="020B0506040000020004" pitchFamily="34" charset="0"/>
              </a:rPr>
              <a:t>Seaweed Tea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0637F9-227F-8DB7-DE4A-4CC42CD6FE3D}"/>
              </a:ext>
            </a:extLst>
          </p:cNvPr>
          <p:cNvSpPr txBox="1"/>
          <p:nvPr/>
        </p:nvSpPr>
        <p:spPr>
          <a:xfrm>
            <a:off x="153822" y="130243"/>
            <a:ext cx="7790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200" b="1" dirty="0">
                <a:solidFill>
                  <a:srgbClr val="90C852"/>
                </a:solidFill>
                <a:latin typeface="EC Square Sans Cond Pro" panose="020B0506040000020004" pitchFamily="34" charset="0"/>
              </a:rPr>
              <a:t>What is coming up under EU4Algae in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0666B-CEB8-0BD4-7B84-3E72CCC3EED8}"/>
              </a:ext>
            </a:extLst>
          </p:cNvPr>
          <p:cNvSpPr txBox="1"/>
          <p:nvPr/>
        </p:nvSpPr>
        <p:spPr>
          <a:xfrm>
            <a:off x="153822" y="1029913"/>
            <a:ext cx="9132790" cy="4165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600" b="1" kern="1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Documents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outcomes coming up: </a:t>
            </a: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WG2 - micro (Fact Sheets):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Biobanks in the EU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Composition &amp; Nutritional Value of microalgae species</a:t>
            </a:r>
            <a:r>
              <a:rPr lang="en-GB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of microalgae production systems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WG3 - food: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regulation Fact Sheet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 Food Candidate lists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Food Fact Sheet </a:t>
            </a:r>
            <a:endParaRPr lang="en-GB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1.7 -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 of social aspects related to the algae industry growth</a:t>
            </a:r>
            <a:r>
              <a:rPr lang="en-GB" sz="18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WG4 – feed – </a:t>
            </a:r>
            <a:r>
              <a:rPr lang="en-US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Gaps in the regulatory framework for bringing algae feed products to market</a:t>
            </a:r>
            <a:endParaRPr lang="en-GB" sz="16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WG6 - materials: </a:t>
            </a:r>
            <a:r>
              <a:rPr lang="en-US" sz="16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Database available pilot/demo facilities; Survey on processing-related companies and major needs; Position paper with academia and industry, regulators and policymakers </a:t>
            </a: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1.6 -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algae-related business support initiatives, effectiveness and gaps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 of existing support tools to engage young scientists/entrepreneurs/start-ups into algae Industry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1.9 - </a:t>
            </a:r>
            <a:r>
              <a:rPr lang="en-GB" sz="1600" b="1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Summary of results by previous &amp; ongoing projects/studies on bioremediation potential</a:t>
            </a:r>
            <a:r>
              <a:rPr lang="en-GB" sz="16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04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a505a3aa-4ccd-4fd3-abaf-48af8a364fa5">
      <Terms xmlns="http://schemas.microsoft.com/office/infopath/2007/PartnerControls"/>
    </lcf76f155ced4ddcb4097134ff3c332f>
    <TaxCatchAll xmlns="14906338-d88f-4a39-9274-142124749d1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E242CF4817748B64E7079EF2FD0A3" ma:contentTypeVersion="18" ma:contentTypeDescription="Create a new document." ma:contentTypeScope="" ma:versionID="0e3a630c7ccaa75b7db963fcae05fdfe">
  <xsd:schema xmlns:xsd="http://www.w3.org/2001/XMLSchema" xmlns:xs="http://www.w3.org/2001/XMLSchema" xmlns:p="http://schemas.microsoft.com/office/2006/metadata/properties" xmlns:ns1="http://schemas.microsoft.com/sharepoint/v3" xmlns:ns2="a505a3aa-4ccd-4fd3-abaf-48af8a364fa5" xmlns:ns3="14906338-d88f-4a39-9274-142124749d1b" targetNamespace="http://schemas.microsoft.com/office/2006/metadata/properties" ma:root="true" ma:fieldsID="871c01ebd203c8fd9354aade34517f23" ns1:_="" ns2:_="" ns3:_="">
    <xsd:import namespace="http://schemas.microsoft.com/sharepoint/v3"/>
    <xsd:import namespace="a505a3aa-4ccd-4fd3-abaf-48af8a364fa5"/>
    <xsd:import namespace="14906338-d88f-4a39-9274-142124749d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5a3aa-4ccd-4fd3-abaf-48af8a364f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dac7193-a067-47c6-9c54-93550889dc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06338-d88f-4a39-9274-142124749d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a1649a5-79f4-4170-b052-4133ad9e7ad6}" ma:internalName="TaxCatchAll" ma:showField="CatchAllData" ma:web="14906338-d88f-4a39-9274-142124749d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3BCE20-5B64-4BD3-9DEA-BFD3753AB8A1}">
  <ds:schemaRefs>
    <ds:schemaRef ds:uri="14906338-d88f-4a39-9274-142124749d1b"/>
    <ds:schemaRef ds:uri="a505a3aa-4ccd-4fd3-abaf-48af8a364f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18D3C2C-1F61-4F9B-925D-0D58FB60E203}"/>
</file>

<file path=customXml/itemProps3.xml><?xml version="1.0" encoding="utf-8"?>
<ds:datastoreItem xmlns:ds="http://schemas.openxmlformats.org/officeDocument/2006/customXml" ds:itemID="{D9F7D387-D696-4ADE-8A7A-EB1333C5A0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386</Words>
  <Application>Microsoft Office PowerPoint</Application>
  <PresentationFormat>Widescreen</PresentationFormat>
  <Paragraphs>29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Courier New</vt:lpstr>
      <vt:lpstr>EC Square Sans Cond Pro</vt:lpstr>
      <vt:lpstr>Wingdings</vt:lpstr>
      <vt:lpstr>Kantoorthema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</dc:title>
  <dc:creator>Christie de Vrij</dc:creator>
  <cp:lastModifiedBy>Maragna, Laura</cp:lastModifiedBy>
  <cp:revision>8</cp:revision>
  <dcterms:created xsi:type="dcterms:W3CDTF">2022-06-30T12:53:37Z</dcterms:created>
  <dcterms:modified xsi:type="dcterms:W3CDTF">2023-12-08T13:38:26Z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0x01010019BE242CF4817748B64E7079EF2FD0A3</vt:lpwstr>
  </property>
  <property fmtid="{D5CDD505-2E9C-101B-9397-08002B2CF9AE}" pid="3" name="MediaServiceImageTags">
    <vt:lpwstr/>
  </property>
</Properties>
</file>