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tif" ContentType="image/tiff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08" r:id="rId1"/>
    <p:sldMasterId id="2147484096" r:id="rId2"/>
  </p:sldMasterIdLst>
  <p:sldIdLst>
    <p:sldId id="264" r:id="rId3"/>
    <p:sldId id="276" r:id="rId4"/>
    <p:sldId id="265" r:id="rId5"/>
    <p:sldId id="267" r:id="rId6"/>
    <p:sldId id="269" r:id="rId7"/>
    <p:sldId id="268" r:id="rId8"/>
    <p:sldId id="289" r:id="rId9"/>
    <p:sldId id="263" r:id="rId10"/>
    <p:sldId id="270" r:id="rId11"/>
    <p:sldId id="285" r:id="rId12"/>
    <p:sldId id="292" r:id="rId13"/>
    <p:sldId id="294" r:id="rId14"/>
    <p:sldId id="279" r:id="rId15"/>
    <p:sldId id="282" r:id="rId16"/>
    <p:sldId id="296" r:id="rId17"/>
    <p:sldId id="295" r:id="rId18"/>
    <p:sldId id="297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BCDD"/>
    <a:srgbClr val="EE7026"/>
    <a:srgbClr val="7F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765" autoAdjust="0"/>
  </p:normalViewPr>
  <p:slideViewPr>
    <p:cSldViewPr snapToGrid="0" snapToObjects="1">
      <p:cViewPr>
        <p:scale>
          <a:sx n="81" d="100"/>
          <a:sy n="81" d="100"/>
        </p:scale>
        <p:origin x="-880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6148424" y="1958581"/>
            <a:ext cx="2646908" cy="9208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332347" y="3038768"/>
            <a:ext cx="8462985" cy="34898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234351"/>
            <a:ext cx="7772400" cy="1470025"/>
          </a:xfrm>
        </p:spPr>
        <p:txBody>
          <a:bodyPr anchor="t">
            <a:normAutofit/>
          </a:bodyPr>
          <a:lstStyle>
            <a:lvl1pPr>
              <a:defRPr sz="3600">
                <a:solidFill>
                  <a:srgbClr val="EE7026"/>
                </a:solidFill>
              </a:defRPr>
            </a:lvl1pPr>
          </a:lstStyle>
          <a:p>
            <a:r>
              <a:rPr lang="fr-CH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847684"/>
            <a:ext cx="7772400" cy="1479124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38BCD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dirty="0" smtClean="0"/>
              <a:t>Click to edit Master subtitle style</a:t>
            </a:r>
            <a:endParaRPr lang="en-US" dirty="0"/>
          </a:p>
        </p:txBody>
      </p:sp>
      <p:pic>
        <p:nvPicPr>
          <p:cNvPr id="9" name="Picture 8" descr="BRAAVOO_logo_vector_100x30mm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123" y="2041672"/>
            <a:ext cx="2438706" cy="76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113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5225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804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95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92524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H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42505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6723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503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129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675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3562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7504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Relationship Id="rId3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.jpg"/><Relationship Id="rId1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5" Type="http://schemas.openxmlformats.org/officeDocument/2006/relationships/slideLayout" Target="../slideLayouts/slideLayout6.xml"/><Relationship Id="rId6" Type="http://schemas.openxmlformats.org/officeDocument/2006/relationships/slideLayout" Target="../slideLayouts/slideLayout7.xml"/><Relationship Id="rId7" Type="http://schemas.openxmlformats.org/officeDocument/2006/relationships/slideLayout" Target="../slideLayouts/slideLayout8.xml"/><Relationship Id="rId8" Type="http://schemas.openxmlformats.org/officeDocument/2006/relationships/slideLayout" Target="../slideLayouts/slideLayout9.xml"/><Relationship Id="rId9" Type="http://schemas.openxmlformats.org/officeDocument/2006/relationships/slideLayout" Target="../slideLayouts/slideLayout10.xml"/><Relationship Id="rId10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H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dirty="0" smtClean="0"/>
              <a:t>Click to edit Master text styles</a:t>
            </a:r>
          </a:p>
          <a:p>
            <a:pPr lvl="1"/>
            <a:r>
              <a:rPr lang="fr-CH" dirty="0" smtClean="0"/>
              <a:t>Second level</a:t>
            </a:r>
          </a:p>
          <a:p>
            <a:pPr lvl="2"/>
            <a:r>
              <a:rPr lang="fr-CH" dirty="0" smtClean="0"/>
              <a:t>Third level</a:t>
            </a:r>
          </a:p>
          <a:p>
            <a:pPr lvl="3"/>
            <a:r>
              <a:rPr lang="fr-CH" dirty="0" smtClean="0"/>
              <a:t>Fourth level</a:t>
            </a:r>
          </a:p>
          <a:p>
            <a:pPr lvl="4"/>
            <a:r>
              <a:rPr lang="fr-CH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035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7F8080"/>
          </a:solidFill>
          <a:latin typeface="Arial Rounded MT Bold"/>
          <a:ea typeface="+mj-ea"/>
          <a:cs typeface="Arial Rounded MT 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7F8080"/>
          </a:solidFill>
          <a:latin typeface="Arial Rounded MT Bold"/>
          <a:ea typeface="+mn-ea"/>
          <a:cs typeface="Arial Rounded MT Bold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7F8080"/>
          </a:solidFill>
          <a:latin typeface="Arial Rounded MT Bold"/>
          <a:ea typeface="+mn-ea"/>
          <a:cs typeface="Arial Rounded MT Bold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7F8080"/>
          </a:solidFill>
          <a:latin typeface="Arial Rounded MT Bold"/>
          <a:ea typeface="+mn-ea"/>
          <a:cs typeface="Arial Rounded MT Bold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7F8080"/>
          </a:solidFill>
          <a:latin typeface="Arial Rounded MT Bold"/>
          <a:ea typeface="+mn-ea"/>
          <a:cs typeface="Arial Rounded MT Bold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7F8080"/>
          </a:solidFill>
          <a:latin typeface="Arial Rounded MT Bold"/>
          <a:ea typeface="+mn-ea"/>
          <a:cs typeface="Arial Rounded MT Bol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_1.jp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7755"/>
            <a:ext cx="9144000" cy="56024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H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dirty="0" smtClean="0"/>
              <a:t>Click to edit Master text styles</a:t>
            </a:r>
          </a:p>
          <a:p>
            <a:pPr lvl="1"/>
            <a:r>
              <a:rPr lang="fr-CH" dirty="0" smtClean="0"/>
              <a:t>Second level</a:t>
            </a:r>
          </a:p>
          <a:p>
            <a:pPr lvl="2"/>
            <a:r>
              <a:rPr lang="fr-CH" dirty="0" smtClean="0"/>
              <a:t>Third level</a:t>
            </a:r>
          </a:p>
          <a:p>
            <a:pPr lvl="3"/>
            <a:r>
              <a:rPr lang="fr-CH" dirty="0" smtClean="0"/>
              <a:t>Fourth level</a:t>
            </a:r>
          </a:p>
          <a:p>
            <a:pPr lvl="4"/>
            <a:r>
              <a:rPr lang="fr-CH" dirty="0" smtClean="0"/>
              <a:t>Fifth level</a:t>
            </a:r>
            <a:endParaRPr lang="en-US" dirty="0"/>
          </a:p>
        </p:txBody>
      </p:sp>
      <p:pic>
        <p:nvPicPr>
          <p:cNvPr id="8" name="Picture 7" descr="BRAAVOO_logo_vector_100x30mm.pdf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08" y="6219986"/>
            <a:ext cx="1259521" cy="39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590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2" r:id="rId6"/>
    <p:sldLayoutId id="2147484103" r:id="rId7"/>
    <p:sldLayoutId id="2147484104" r:id="rId8"/>
    <p:sldLayoutId id="2147484105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3200" kern="1200">
          <a:solidFill>
            <a:srgbClr val="EE7026"/>
          </a:solidFill>
          <a:latin typeface="Arial Rounded MT Bold"/>
          <a:ea typeface="+mj-ea"/>
          <a:cs typeface="Arial Rounded MT 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rgbClr val="7F8080"/>
          </a:solidFill>
          <a:latin typeface="Arial Rounded MT Bold"/>
          <a:ea typeface="+mn-ea"/>
          <a:cs typeface="Arial Rounded MT Bold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rgbClr val="7F8080"/>
          </a:solidFill>
          <a:latin typeface="Arial Rounded MT Bold"/>
          <a:ea typeface="+mn-ea"/>
          <a:cs typeface="Arial Rounded MT Bold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7F8080"/>
          </a:solidFill>
          <a:latin typeface="Arial Rounded MT Bold"/>
          <a:ea typeface="+mn-ea"/>
          <a:cs typeface="Arial Rounded MT Bold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7F8080"/>
          </a:solidFill>
          <a:latin typeface="Arial Rounded MT Bold"/>
          <a:ea typeface="+mn-ea"/>
          <a:cs typeface="Arial Rounded MT Bold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rgbClr val="7F8080"/>
          </a:solidFill>
          <a:latin typeface="Arial Rounded MT Bold"/>
          <a:ea typeface="+mn-ea"/>
          <a:cs typeface="Arial Rounded MT Bol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emf"/><Relationship Id="rId3" Type="http://schemas.openxmlformats.org/officeDocument/2006/relationships/image" Target="../media/image28.t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t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5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jpeg"/><Relationship Id="rId12" Type="http://schemas.openxmlformats.org/officeDocument/2006/relationships/image" Target="../media/image13.jpeg"/><Relationship Id="rId13" Type="http://schemas.openxmlformats.org/officeDocument/2006/relationships/image" Target="../media/image14.jpeg"/><Relationship Id="rId14" Type="http://schemas.openxmlformats.org/officeDocument/2006/relationships/image" Target="../media/image15.jpeg"/><Relationship Id="rId15" Type="http://schemas.openxmlformats.org/officeDocument/2006/relationships/image" Target="../media/image16.jpeg"/><Relationship Id="rId16" Type="http://schemas.openxmlformats.org/officeDocument/2006/relationships/image" Target="../media/image17.jpeg"/><Relationship Id="rId17" Type="http://schemas.openxmlformats.org/officeDocument/2006/relationships/image" Target="../media/image18.jpeg"/><Relationship Id="rId1" Type="http://schemas.microsoft.com/office/2007/relationships/media" Target="../media/media1.mp4"/><Relationship Id="rId2" Type="http://schemas.openxmlformats.org/officeDocument/2006/relationships/video" Target="../media/media1.mp4"/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jpeg"/><Relationship Id="rId8" Type="http://schemas.openxmlformats.org/officeDocument/2006/relationships/image" Target="../media/image9.jpeg"/><Relationship Id="rId9" Type="http://schemas.openxmlformats.org/officeDocument/2006/relationships/image" Target="../media/image10.jpeg"/><Relationship Id="rId10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2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package" Target="../embeddings/Microsoft_Word_Document2.docx"/><Relationship Id="rId5" Type="http://schemas.openxmlformats.org/officeDocument/2006/relationships/image" Target="../media/image22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image" Target="../media/image24.t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tif"/><Relationship Id="rId3" Type="http://schemas.openxmlformats.org/officeDocument/2006/relationships/image" Target="../media/image26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Biosensors for real time monitoring of marine contaminants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4476" y="4847684"/>
            <a:ext cx="7772400" cy="1479124"/>
          </a:xfrm>
        </p:spPr>
        <p:txBody>
          <a:bodyPr/>
          <a:lstStyle/>
          <a:p>
            <a:r>
              <a:rPr lang="en-US" dirty="0" smtClean="0"/>
              <a:t>Jan Roelof van der Meer </a:t>
            </a:r>
            <a:br>
              <a:rPr lang="en-US" dirty="0" smtClean="0"/>
            </a:br>
            <a:r>
              <a:rPr lang="en-US" dirty="0" smtClean="0"/>
              <a:t>Coordinator </a:t>
            </a:r>
          </a:p>
          <a:p>
            <a:r>
              <a:rPr lang="en-US" dirty="0" err="1"/>
              <a:t>www.braavoo.org</a:t>
            </a:r>
            <a:r>
              <a:rPr lang="en-US" dirty="0"/>
              <a:t>/</a:t>
            </a:r>
            <a:r>
              <a:rPr lang="en-US" dirty="0" err="1"/>
              <a:t>info@braavoo.org</a:t>
            </a:r>
            <a:r>
              <a:rPr lang="en-US" sz="2000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818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7F8080"/>
          </a:solidFill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Integration of a waveguide </a:t>
            </a:r>
            <a:r>
              <a:rPr lang="en-US" dirty="0" err="1" smtClean="0">
                <a:solidFill>
                  <a:srgbClr val="FFFFFF"/>
                </a:solidFill>
              </a:rPr>
              <a:t>immunosensor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751" y="1638721"/>
            <a:ext cx="6478103" cy="2359656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58"/>
          <a:stretch/>
        </p:blipFill>
        <p:spPr>
          <a:xfrm>
            <a:off x="141101" y="3998377"/>
            <a:ext cx="6835462" cy="18541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1101" y="1778955"/>
            <a:ext cx="2492751" cy="1460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dirty="0" err="1" smtClean="0">
                <a:solidFill>
                  <a:srgbClr val="7F8080"/>
                </a:solidFill>
                <a:latin typeface="Arial Rounded MT Bold"/>
                <a:cs typeface="Arial Rounded MT Bold"/>
              </a:rPr>
              <a:t>aMZI</a:t>
            </a:r>
            <a:r>
              <a:rPr lang="en-US" dirty="0" smtClean="0">
                <a:solidFill>
                  <a:srgbClr val="7F8080"/>
                </a:solidFill>
                <a:latin typeface="Arial Rounded MT Bold"/>
                <a:cs typeface="Arial Rounded MT Bold"/>
              </a:rPr>
              <a:t> triple platform with empty control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dirty="0" smtClean="0">
                <a:solidFill>
                  <a:srgbClr val="7F8080"/>
                </a:solidFill>
                <a:latin typeface="Arial Rounded MT Bold"/>
                <a:cs typeface="Arial Rounded MT Bold"/>
              </a:rPr>
              <a:t>Tight custom-made fluidic couplings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62030" y="3996684"/>
            <a:ext cx="2081970" cy="161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dirty="0" smtClean="0">
                <a:solidFill>
                  <a:srgbClr val="7F8080"/>
                </a:solidFill>
                <a:latin typeface="Arial Rounded MT Bold"/>
                <a:cs typeface="Arial Rounded MT Bold"/>
              </a:rPr>
              <a:t>Specific rotary valves to operate the reagents and samples at smallest volumes</a:t>
            </a:r>
            <a:endParaRPr lang="en-US" dirty="0">
              <a:solidFill>
                <a:srgbClr val="7F808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332335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38BCDD"/>
          </a:solidFill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Integration of bacterial sensors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79" y="1794260"/>
            <a:ext cx="8360522" cy="35212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6280" y="5491729"/>
            <a:ext cx="8688380" cy="1001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dirty="0" err="1" smtClean="0">
                <a:solidFill>
                  <a:srgbClr val="7F8080"/>
                </a:solidFill>
                <a:latin typeface="Arial Rounded MT Bold"/>
                <a:cs typeface="Arial Rounded MT Bold"/>
              </a:rPr>
              <a:t>Multiwell</a:t>
            </a:r>
            <a:r>
              <a:rPr lang="en-US" dirty="0" smtClean="0">
                <a:solidFill>
                  <a:srgbClr val="7F8080"/>
                </a:solidFill>
                <a:latin typeface="Arial Rounded MT Bold"/>
                <a:cs typeface="Arial Rounded MT Bold"/>
              </a:rPr>
              <a:t> holder for 2x5 lyophilized strains – a </a:t>
            </a:r>
            <a:r>
              <a:rPr lang="en-US" dirty="0" err="1" smtClean="0">
                <a:solidFill>
                  <a:srgbClr val="7F8080"/>
                </a:solidFill>
                <a:latin typeface="Arial Rounded MT Bold"/>
                <a:cs typeface="Arial Rounded MT Bold"/>
              </a:rPr>
              <a:t>carroussel</a:t>
            </a:r>
            <a:r>
              <a:rPr lang="en-US" dirty="0" smtClean="0">
                <a:solidFill>
                  <a:srgbClr val="7F8080"/>
                </a:solidFill>
                <a:latin typeface="Arial Rounded MT Bold"/>
                <a:cs typeface="Arial Rounded MT Bold"/>
              </a:rPr>
              <a:t> with 30 positions – automated sample and reagent injection and kinetic bioluminescence readout </a:t>
            </a:r>
            <a:endParaRPr lang="en-US" dirty="0">
              <a:solidFill>
                <a:srgbClr val="7F808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56735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EE7026"/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Final deployment platforms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00622"/>
            <a:ext cx="8229600" cy="24582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4960042"/>
            <a:ext cx="8229600" cy="697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dirty="0" smtClean="0">
                <a:solidFill>
                  <a:srgbClr val="7F8080"/>
                </a:solidFill>
                <a:latin typeface="Arial Rounded MT Bold"/>
                <a:cs typeface="Arial Rounded MT Bold"/>
              </a:rPr>
              <a:t>Robust buoy and USV – new waypoint control and obstacle removal implements – autonomous sampling systems</a:t>
            </a:r>
          </a:p>
        </p:txBody>
      </p:sp>
    </p:spTree>
    <p:extLst>
      <p:ext uri="{BB962C8B-B14F-4D97-AF65-F5344CB8AC3E}">
        <p14:creationId xmlns:p14="http://schemas.microsoft.com/office/powerpoint/2010/main" val="3665513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0515_A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78" y="358987"/>
            <a:ext cx="2470198" cy="3024000"/>
          </a:xfrm>
          <a:prstGeom prst="rect">
            <a:avLst/>
          </a:prstGeom>
        </p:spPr>
      </p:pic>
      <p:pic>
        <p:nvPicPr>
          <p:cNvPr id="3" name="Picture 2" descr="020515_C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55" y="358987"/>
            <a:ext cx="2529960" cy="3024000"/>
          </a:xfrm>
          <a:prstGeom prst="rect">
            <a:avLst/>
          </a:prstGeom>
        </p:spPr>
      </p:pic>
      <p:pic>
        <p:nvPicPr>
          <p:cNvPr id="4" name="Picture 3" descr="020515_Hg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241" y="3667760"/>
            <a:ext cx="2400474" cy="3024000"/>
          </a:xfrm>
          <a:prstGeom prst="rect">
            <a:avLst/>
          </a:prstGeom>
        </p:spPr>
      </p:pic>
      <p:pic>
        <p:nvPicPr>
          <p:cNvPr id="5" name="Picture 4" descr="290415_OCT_replicates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79" y="3667760"/>
            <a:ext cx="2726263" cy="3024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27889" y="3719622"/>
            <a:ext cx="30762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STANDARDIZED CONDITIONS</a:t>
            </a:r>
          </a:p>
          <a:p>
            <a:r>
              <a:rPr lang="en-US" dirty="0" smtClean="0"/>
              <a:t>As: 0, 10 and 100 µg/L</a:t>
            </a:r>
          </a:p>
          <a:p>
            <a:r>
              <a:rPr lang="en-US" dirty="0" smtClean="0"/>
              <a:t>Cd: 0, 0.5 and 1 mg/L</a:t>
            </a:r>
          </a:p>
          <a:p>
            <a:r>
              <a:rPr lang="en-US" dirty="0" smtClean="0"/>
              <a:t>OCT: 0, 5 and 50 µM</a:t>
            </a:r>
          </a:p>
          <a:p>
            <a:r>
              <a:rPr lang="en-US" dirty="0" smtClean="0"/>
              <a:t>Hg: 0, 5 and 50 µg/L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108223" y="274638"/>
            <a:ext cx="3795889" cy="1689629"/>
          </a:xfrm>
          <a:solidFill>
            <a:srgbClr val="38BCDD"/>
          </a:solidFill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Light output from biosensors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6066" y="137388"/>
            <a:ext cx="1919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84807"/>
                </a:solidFill>
                <a:latin typeface="Arial Rounded MT Bold"/>
                <a:cs typeface="Arial Rounded MT Bold"/>
              </a:rPr>
              <a:t>Arsenic</a:t>
            </a:r>
            <a:endParaRPr lang="en-US" dirty="0">
              <a:solidFill>
                <a:srgbClr val="984807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82605" y="137388"/>
            <a:ext cx="1919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84807"/>
                </a:solidFill>
                <a:latin typeface="Arial Rounded MT Bold"/>
                <a:cs typeface="Arial Rounded MT Bold"/>
              </a:rPr>
              <a:t>Cadmium</a:t>
            </a:r>
            <a:endParaRPr lang="en-US" dirty="0">
              <a:solidFill>
                <a:srgbClr val="984807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6066" y="3446161"/>
            <a:ext cx="1919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84807"/>
                </a:solidFill>
                <a:latin typeface="Arial Rounded MT Bold"/>
                <a:cs typeface="Arial Rounded MT Bold"/>
              </a:rPr>
              <a:t>Alkane</a:t>
            </a:r>
            <a:endParaRPr lang="en-US" dirty="0">
              <a:solidFill>
                <a:srgbClr val="984807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82605" y="3428481"/>
            <a:ext cx="1919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84807"/>
                </a:solidFill>
                <a:latin typeface="Arial Rounded MT Bold"/>
                <a:cs typeface="Arial Rounded MT Bold"/>
              </a:rPr>
              <a:t>Mercury</a:t>
            </a:r>
            <a:endParaRPr lang="en-US" dirty="0">
              <a:solidFill>
                <a:srgbClr val="984807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966458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006170"/>
          </a:xfrm>
          <a:solidFill>
            <a:srgbClr val="38BCDD"/>
          </a:solidFill>
        </p:spPr>
        <p:txBody>
          <a:bodyPr/>
          <a:lstStyle/>
          <a:p>
            <a:r>
              <a:rPr lang="en-US" b="1" dirty="0" smtClean="0">
                <a:solidFill>
                  <a:srgbClr val="000000"/>
                </a:solidFill>
              </a:rPr>
              <a:t>Automated? How to calibrate?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3" name="Picture 2" descr="5_strain_Chip_C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300" y="1783080"/>
            <a:ext cx="3060700" cy="3291840"/>
          </a:xfrm>
          <a:prstGeom prst="rect">
            <a:avLst/>
          </a:prstGeom>
        </p:spPr>
      </p:pic>
      <p:pic>
        <p:nvPicPr>
          <p:cNvPr id="4" name="Picture 3" descr="5_strain_Chip_Me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61" y="1783080"/>
            <a:ext cx="3060700" cy="32918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36535" y="2061342"/>
            <a:ext cx="274061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fr-CH" dirty="0" smtClean="0"/>
              <a:t>Cells re</a:t>
            </a:r>
            <a:r>
              <a:rPr lang="fr-CH" dirty="0"/>
              <a:t>-hydrated with 10 µL 0.9% </a:t>
            </a:r>
            <a:r>
              <a:rPr lang="fr-CH" dirty="0" smtClean="0"/>
              <a:t>NaCl</a:t>
            </a:r>
          </a:p>
          <a:p>
            <a:pPr marL="342900" indent="-342900">
              <a:buAutoNum type="arabicParenR"/>
            </a:pPr>
            <a:r>
              <a:rPr lang="fr-CH" dirty="0" smtClean="0"/>
              <a:t>10 </a:t>
            </a:r>
            <a:r>
              <a:rPr lang="fr-CH" dirty="0"/>
              <a:t>µL ONR7a (</a:t>
            </a:r>
            <a:r>
              <a:rPr lang="fr-CH" dirty="0" smtClean="0"/>
              <a:t>bl) </a:t>
            </a:r>
            <a:r>
              <a:rPr lang="fr-CH" dirty="0"/>
              <a:t>or 10 µL sample </a:t>
            </a:r>
            <a:r>
              <a:rPr lang="fr-CH" dirty="0" smtClean="0"/>
              <a:t>(sa)</a:t>
            </a:r>
          </a:p>
          <a:p>
            <a:pPr marL="342900" indent="-342900">
              <a:buAutoNum type="arabicParenR"/>
            </a:pPr>
            <a:r>
              <a:rPr lang="fr-CH" dirty="0" smtClean="0"/>
              <a:t>10 </a:t>
            </a:r>
            <a:r>
              <a:rPr lang="fr-CH" dirty="0"/>
              <a:t>µL </a:t>
            </a:r>
            <a:r>
              <a:rPr lang="fr-CH" dirty="0" smtClean="0"/>
              <a:t>calibration solution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040396" y="3680298"/>
            <a:ext cx="0" cy="826852"/>
          </a:xfrm>
          <a:prstGeom prst="straightConnector1">
            <a:avLst/>
          </a:prstGeom>
          <a:ln w="38100" cmpd="sng"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76057" y="3188462"/>
            <a:ext cx="575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1,2</a:t>
            </a:r>
            <a:endParaRPr lang="en-US" sz="2400" b="1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149015" y="3266873"/>
            <a:ext cx="0" cy="826852"/>
          </a:xfrm>
          <a:prstGeom prst="straightConnector1">
            <a:avLst/>
          </a:prstGeom>
          <a:ln w="38100" cmpd="sng"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984673" y="2775035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3</a:t>
            </a:r>
          </a:p>
        </p:txBody>
      </p:sp>
      <p:pic>
        <p:nvPicPr>
          <p:cNvPr id="15" name="Grafik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1067" y="5513390"/>
            <a:ext cx="2567212" cy="1051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756235" y="5835290"/>
            <a:ext cx="4539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Wells 1-5: </a:t>
            </a:r>
            <a:r>
              <a:rPr lang="en-US" dirty="0" err="1" smtClean="0"/>
              <a:t>Mer</a:t>
            </a:r>
            <a:r>
              <a:rPr lang="en-US" dirty="0" smtClean="0"/>
              <a:t>, Cd, PQ, Oct, </a:t>
            </a:r>
            <a:r>
              <a:rPr lang="en-US" dirty="0" err="1" smtClean="0"/>
              <a:t>const</a:t>
            </a:r>
            <a:r>
              <a:rPr lang="en-US" dirty="0" smtClean="0"/>
              <a:t> + </a:t>
            </a:r>
            <a:r>
              <a:rPr lang="en-US" dirty="0" err="1" smtClean="0"/>
              <a:t>sa</a:t>
            </a:r>
            <a:endParaRPr lang="en-US" dirty="0" smtClean="0"/>
          </a:p>
          <a:p>
            <a:r>
              <a:rPr lang="en-US" dirty="0" smtClean="0"/>
              <a:t>Wells 6-10: </a:t>
            </a:r>
            <a:r>
              <a:rPr lang="en-US" dirty="0" err="1" smtClean="0"/>
              <a:t>Mer</a:t>
            </a:r>
            <a:r>
              <a:rPr lang="en-US" dirty="0" smtClean="0"/>
              <a:t>, Cd, PQ, Oct, </a:t>
            </a:r>
            <a:r>
              <a:rPr lang="en-US" dirty="0" err="1" smtClean="0"/>
              <a:t>const</a:t>
            </a:r>
            <a:r>
              <a:rPr lang="en-US" dirty="0" smtClean="0"/>
              <a:t> + </a:t>
            </a:r>
            <a:r>
              <a:rPr lang="en-US" dirty="0" err="1" smtClean="0"/>
              <a:t>bl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-562979" y="3082206"/>
            <a:ext cx="176487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bioluminescence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384579" y="4853321"/>
            <a:ext cx="1200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(min)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128979" y="4853321"/>
            <a:ext cx="1200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(min)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246207" y="3787001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 µg/L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251100" y="3782212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 µg/L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252020" y="2079269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35 µg/L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875854" y="3737669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</a:t>
            </a:r>
            <a:r>
              <a:rPr lang="en-US" dirty="0"/>
              <a:t>m</a:t>
            </a:r>
            <a:r>
              <a:rPr lang="en-US" dirty="0" smtClean="0"/>
              <a:t>g/L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212489" y="3735333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1.5 </a:t>
            </a:r>
            <a:r>
              <a:rPr lang="en-US" dirty="0"/>
              <a:t>m</a:t>
            </a:r>
            <a:r>
              <a:rPr lang="en-US" dirty="0" smtClean="0"/>
              <a:t>g/L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837964" y="2207946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2.5 </a:t>
            </a:r>
            <a:r>
              <a:rPr lang="en-US" dirty="0"/>
              <a:t>m</a:t>
            </a:r>
            <a:r>
              <a:rPr lang="en-US" dirty="0" smtClean="0"/>
              <a:t>g/L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1788045" y="1465386"/>
            <a:ext cx="68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Rounded MT Bold"/>
                <a:cs typeface="Arial Rounded MT Bold"/>
              </a:rPr>
              <a:t>Hg</a:t>
            </a:r>
            <a:r>
              <a:rPr lang="en-US" baseline="30000" dirty="0" smtClean="0">
                <a:latin typeface="Arial Rounded MT Bold"/>
                <a:cs typeface="Arial Rounded MT Bold"/>
              </a:rPr>
              <a:t>2+</a:t>
            </a:r>
            <a:endParaRPr lang="en-US" baseline="30000" dirty="0">
              <a:latin typeface="Arial Rounded MT Bold"/>
              <a:cs typeface="Arial Rounded MT Bold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527010" y="1465386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Rounded MT Bold"/>
                <a:cs typeface="Arial Rounded MT Bold"/>
              </a:rPr>
              <a:t>Cd</a:t>
            </a:r>
            <a:r>
              <a:rPr lang="en-US" baseline="30000" dirty="0" smtClean="0">
                <a:latin typeface="Arial Rounded MT Bold"/>
                <a:cs typeface="Arial Rounded MT Bold"/>
              </a:rPr>
              <a:t>2+</a:t>
            </a:r>
            <a:endParaRPr lang="en-US" baseline="30000" dirty="0"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4051757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EE7026"/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Harbor sample analysis with bacterial biosensor instrument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 descr="2010_overvie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73" y="1417638"/>
            <a:ext cx="5737461" cy="52745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10042" y="2101108"/>
            <a:ext cx="1976758" cy="3134705"/>
          </a:xfrm>
          <a:prstGeom prst="rect">
            <a:avLst/>
          </a:prstGeom>
          <a:solidFill>
            <a:srgbClr val="38BCDD"/>
          </a:solidFill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dirty="0" smtClean="0">
                <a:solidFill>
                  <a:srgbClr val="7F8080"/>
                </a:solidFill>
                <a:latin typeface="Arial Rounded MT Bold"/>
                <a:cs typeface="Arial Rounded MT Bold"/>
              </a:rPr>
              <a:t>Different slopes to sample compared to clean seawater suggest presence of compounds inducing Cd and OCT sensors</a:t>
            </a:r>
          </a:p>
        </p:txBody>
      </p:sp>
    </p:spTree>
    <p:extLst>
      <p:ext uri="{BB962C8B-B14F-4D97-AF65-F5344CB8AC3E}">
        <p14:creationId xmlns:p14="http://schemas.microsoft.com/office/powerpoint/2010/main" val="3901405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and final observations of the project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1800" dirty="0"/>
              <a:t>The market needs for biosensors for water analysis in marine environments are clearly present</a:t>
            </a:r>
            <a:r>
              <a:rPr lang="fr-CH" sz="1800" dirty="0"/>
              <a:t> </a:t>
            </a:r>
            <a:endParaRPr lang="fr-CH" sz="1800" dirty="0" smtClean="0"/>
          </a:p>
          <a:p>
            <a:pPr>
              <a:spcAft>
                <a:spcPts val="600"/>
              </a:spcAft>
            </a:pPr>
            <a:r>
              <a:rPr lang="en-US" sz="1800" dirty="0"/>
              <a:t>Stakeholders highly appreciated the objectives of BRAAVOO, the technical solutions developed. </a:t>
            </a:r>
            <a:endParaRPr lang="en-US" sz="1800" dirty="0" smtClean="0"/>
          </a:p>
          <a:p>
            <a:pPr>
              <a:spcAft>
                <a:spcPts val="600"/>
              </a:spcAft>
            </a:pPr>
            <a:r>
              <a:rPr lang="en-US" sz="1800" dirty="0"/>
              <a:t>Accurate quantification and also “first-line warning” properties are attractive.</a:t>
            </a:r>
            <a:r>
              <a:rPr lang="fr-CH" sz="1800" dirty="0"/>
              <a:t> </a:t>
            </a:r>
            <a:endParaRPr lang="en-US" sz="1800" dirty="0" smtClean="0"/>
          </a:p>
          <a:p>
            <a:pPr>
              <a:spcAft>
                <a:spcPts val="600"/>
              </a:spcAft>
            </a:pPr>
            <a:r>
              <a:rPr lang="en-US" sz="1800" dirty="0"/>
              <a:t>Ring-testing and calibration, plus testing in </a:t>
            </a:r>
            <a:r>
              <a:rPr lang="en-US" sz="1800" dirty="0" err="1"/>
              <a:t>mesocosm</a:t>
            </a:r>
            <a:r>
              <a:rPr lang="en-US" sz="1800" dirty="0"/>
              <a:t> facilities under realistic scenarios showed reasonable comparison between the biosensor measurements and classical high-end analytics</a:t>
            </a:r>
            <a:r>
              <a:rPr lang="fr-CH" sz="1800" dirty="0"/>
              <a:t> </a:t>
            </a:r>
            <a:endParaRPr lang="en-US" sz="1800" dirty="0" smtClean="0"/>
          </a:p>
          <a:p>
            <a:pPr>
              <a:spcAft>
                <a:spcPts val="600"/>
              </a:spcAft>
            </a:pPr>
            <a:r>
              <a:rPr lang="en-US" sz="1800" dirty="0"/>
              <a:t>There is still a long way to go for biosensor assays and instruments, </a:t>
            </a:r>
            <a:r>
              <a:rPr lang="en-US" sz="1800" dirty="0" smtClean="0"/>
              <a:t>particularly in terms of robustness</a:t>
            </a:r>
          </a:p>
          <a:p>
            <a:pPr>
              <a:spcAft>
                <a:spcPts val="600"/>
              </a:spcAft>
            </a:pPr>
            <a:r>
              <a:rPr lang="en-US" sz="1800" dirty="0"/>
              <a:t>The increasing growth of the global environmental sensing and monitoring market will surely have an impact on demand for floating platforms. </a:t>
            </a: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3501050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Panel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the key challenges for ocean observation in your area of interest?</a:t>
            </a:r>
          </a:p>
          <a:p>
            <a:r>
              <a:rPr lang="en-US" dirty="0"/>
              <a:t>What are the major impacts of improved measurements?</a:t>
            </a:r>
          </a:p>
          <a:p>
            <a:r>
              <a:rPr lang="en-US" dirty="0"/>
              <a:t>Where would be the first applications?</a:t>
            </a:r>
          </a:p>
          <a:p>
            <a:r>
              <a:rPr lang="en-US" dirty="0"/>
              <a:t>What is the future vision?</a:t>
            </a:r>
          </a:p>
          <a:p>
            <a:r>
              <a:rPr lang="en-US" dirty="0"/>
              <a:t>What is the potential market - size and timing?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391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2316"/>
            <a:ext cx="8229600" cy="1143000"/>
          </a:xfrm>
          <a:solidFill>
            <a:srgbClr val="EE7026"/>
          </a:solidFill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</a:rPr>
              <a:t>Partners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428" y="2618504"/>
            <a:ext cx="44838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Rounded MT Bold"/>
                <a:cs typeface="Arial Rounded MT Bold"/>
              </a:rPr>
              <a:t>4 Academic partners</a:t>
            </a:r>
          </a:p>
          <a:p>
            <a:r>
              <a:rPr lang="en-US" sz="2400" dirty="0" smtClean="0">
                <a:latin typeface="Arial Rounded MT Bold"/>
                <a:cs typeface="Arial Rounded MT Bold"/>
              </a:rPr>
              <a:t>4 SME partners</a:t>
            </a:r>
          </a:p>
          <a:p>
            <a:r>
              <a:rPr lang="en-US" sz="2400" dirty="0" smtClean="0">
                <a:latin typeface="Arial Rounded MT Bold"/>
                <a:cs typeface="Arial Rounded MT Bold"/>
              </a:rPr>
              <a:t>1 SME project coordination</a:t>
            </a:r>
          </a:p>
          <a:p>
            <a:endParaRPr lang="en-US" sz="2400" dirty="0" smtClean="0">
              <a:latin typeface="Arial Rounded MT Bold"/>
              <a:cs typeface="Arial Rounded MT Bold"/>
            </a:endParaRPr>
          </a:p>
          <a:p>
            <a:r>
              <a:rPr lang="en-US" sz="2400" dirty="0" smtClean="0">
                <a:latin typeface="Arial Rounded MT Bold"/>
                <a:cs typeface="Arial Rounded MT Bold"/>
              </a:rPr>
              <a:t>Project duration: 3y</a:t>
            </a:r>
          </a:p>
          <a:p>
            <a:r>
              <a:rPr lang="en-US" sz="2400" dirty="0" smtClean="0">
                <a:latin typeface="Arial Rounded MT Bold"/>
                <a:cs typeface="Arial Rounded MT Bold"/>
              </a:rPr>
              <a:t>Project finished Nov 30, 2016</a:t>
            </a:r>
            <a:endParaRPr lang="en-US" sz="2400" dirty="0">
              <a:latin typeface="Arial Rounded MT Bold"/>
              <a:cs typeface="Arial Rounded MT Bold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186" y="1256733"/>
            <a:ext cx="3043765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931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Picture 519" descr="C:\Users\Mariateresa\Desktop\FIGURE BIOSENSOR\fig symbiosis\simbiosi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9047" y="1482245"/>
            <a:ext cx="3737685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movie_Hg_100_biolum_2h3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lum bright="20000"/>
          </a:blip>
          <a:srcRect l="30508" t="38440" r="31052"/>
          <a:stretch/>
        </p:blipFill>
        <p:spPr>
          <a:xfrm>
            <a:off x="5032043" y="1329575"/>
            <a:ext cx="3514979" cy="3166332"/>
          </a:xfrm>
          <a:prstGeom prst="rect">
            <a:avLst/>
          </a:prstGeom>
        </p:spPr>
      </p:pic>
      <p:sp>
        <p:nvSpPr>
          <p:cNvPr id="260" name="Rectangle 259"/>
          <p:cNvSpPr/>
          <p:nvPr/>
        </p:nvSpPr>
        <p:spPr>
          <a:xfrm>
            <a:off x="2595904" y="4658760"/>
            <a:ext cx="4511151" cy="1877115"/>
          </a:xfrm>
          <a:prstGeom prst="rect">
            <a:avLst/>
          </a:prstGeom>
          <a:solidFill>
            <a:schemeClr val="bg1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1987"/>
            <a:ext cx="8229600" cy="1143000"/>
          </a:xfrm>
          <a:solidFill>
            <a:srgbClr val="EE7026"/>
          </a:solidFill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BRAAVOO 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developed three sensor types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61" name="TextBox 260"/>
          <p:cNvSpPr txBox="1"/>
          <p:nvPr/>
        </p:nvSpPr>
        <p:spPr>
          <a:xfrm>
            <a:off x="1836046" y="1504299"/>
            <a:ext cx="340838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EE7026"/>
                </a:solidFill>
                <a:latin typeface="Arial Rounded MT Bold"/>
                <a:cs typeface="Arial Rounded MT Bold"/>
              </a:rPr>
              <a:t>1. </a:t>
            </a:r>
            <a:r>
              <a:rPr lang="en-US" dirty="0" smtClean="0">
                <a:solidFill>
                  <a:srgbClr val="EE7026"/>
                </a:solidFill>
                <a:latin typeface="Arial Rounded MT Bold"/>
                <a:cs typeface="Arial Rounded MT Bold"/>
              </a:rPr>
              <a:t>Photosystem II fluorescence</a:t>
            </a:r>
            <a:br>
              <a:rPr lang="en-US" dirty="0" smtClean="0">
                <a:solidFill>
                  <a:srgbClr val="EE7026"/>
                </a:solidFill>
                <a:latin typeface="Arial Rounded MT Bold"/>
                <a:cs typeface="Arial Rounded MT Bold"/>
              </a:rPr>
            </a:br>
            <a:r>
              <a:rPr lang="en-US" dirty="0" smtClean="0">
                <a:solidFill>
                  <a:srgbClr val="EE7026"/>
                </a:solidFill>
                <a:latin typeface="Arial Rounded MT Bold"/>
                <a:cs typeface="Arial Rounded MT Bold"/>
              </a:rPr>
              <a:t>of marine algae</a:t>
            </a:r>
          </a:p>
        </p:txBody>
      </p:sp>
      <p:sp>
        <p:nvSpPr>
          <p:cNvPr id="262" name="TextBox 261"/>
          <p:cNvSpPr txBox="1"/>
          <p:nvPr/>
        </p:nvSpPr>
        <p:spPr>
          <a:xfrm>
            <a:off x="5414540" y="1480694"/>
            <a:ext cx="303803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/>
                <a:cs typeface="Arial Rounded MT Bold"/>
              </a:rPr>
              <a:t>2. </a:t>
            </a:r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/>
                <a:cs typeface="Arial Rounded MT Bold"/>
              </a:rPr>
              <a:t>Bioluminescence </a:t>
            </a:r>
            <a:b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/>
                <a:cs typeface="Arial Rounded MT Bold"/>
              </a:rPr>
            </a:br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/>
                <a:cs typeface="Arial Rounded MT Bold"/>
              </a:rPr>
              <a:t>from engineered bacteria</a:t>
            </a:r>
          </a:p>
        </p:txBody>
      </p:sp>
      <p:sp>
        <p:nvSpPr>
          <p:cNvPr id="263" name="TextBox 262"/>
          <p:cNvSpPr txBox="1"/>
          <p:nvPr/>
        </p:nvSpPr>
        <p:spPr>
          <a:xfrm>
            <a:off x="386727" y="4914642"/>
            <a:ext cx="281173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7F8080"/>
                </a:solidFill>
                <a:latin typeface="Arial Rounded MT Bold"/>
                <a:cs typeface="Arial Rounded MT Bold"/>
              </a:rPr>
              <a:t>3. </a:t>
            </a:r>
            <a:r>
              <a:rPr lang="en-US" dirty="0" err="1" smtClean="0">
                <a:solidFill>
                  <a:srgbClr val="7F8080"/>
                </a:solidFill>
                <a:latin typeface="Arial Rounded MT Bold"/>
                <a:cs typeface="Arial Rounded MT Bold"/>
              </a:rPr>
              <a:t>Immuno</a:t>
            </a:r>
            <a:r>
              <a:rPr lang="en-US" dirty="0" smtClean="0">
                <a:solidFill>
                  <a:srgbClr val="7F8080"/>
                </a:solidFill>
                <a:latin typeface="Arial Rounded MT Bold"/>
                <a:cs typeface="Arial Rounded MT Bold"/>
              </a:rPr>
              <a:t>-</a:t>
            </a:r>
            <a:br>
              <a:rPr lang="en-US" dirty="0" smtClean="0">
                <a:solidFill>
                  <a:srgbClr val="7F8080"/>
                </a:solidFill>
                <a:latin typeface="Arial Rounded MT Bold"/>
                <a:cs typeface="Arial Rounded MT Bold"/>
              </a:rPr>
            </a:br>
            <a:r>
              <a:rPr lang="en-US" dirty="0" smtClean="0">
                <a:solidFill>
                  <a:srgbClr val="7F8080"/>
                </a:solidFill>
                <a:latin typeface="Arial Rounded MT Bold"/>
                <a:cs typeface="Arial Rounded MT Bold"/>
              </a:rPr>
              <a:t>sensing</a:t>
            </a:r>
            <a:r>
              <a:rPr lang="en-US" dirty="0">
                <a:solidFill>
                  <a:srgbClr val="7F8080"/>
                </a:solidFill>
                <a:latin typeface="Arial Rounded MT Bold"/>
                <a:cs typeface="Arial Rounded MT Bold"/>
              </a:rPr>
              <a:t> </a:t>
            </a:r>
            <a:r>
              <a:rPr lang="en-US" dirty="0" smtClean="0">
                <a:solidFill>
                  <a:srgbClr val="7F8080"/>
                </a:solidFill>
                <a:latin typeface="Arial Rounded MT Bold"/>
                <a:cs typeface="Arial Rounded MT Bold"/>
              </a:rPr>
              <a:t>by wave-</a:t>
            </a:r>
            <a:br>
              <a:rPr lang="en-US" dirty="0" smtClean="0">
                <a:solidFill>
                  <a:srgbClr val="7F8080"/>
                </a:solidFill>
                <a:latin typeface="Arial Rounded MT Bold"/>
                <a:cs typeface="Arial Rounded MT Bold"/>
              </a:rPr>
            </a:br>
            <a:r>
              <a:rPr lang="en-US" dirty="0" smtClean="0">
                <a:solidFill>
                  <a:srgbClr val="7F8080"/>
                </a:solidFill>
                <a:latin typeface="Arial Rounded MT Bold"/>
                <a:cs typeface="Arial Rounded MT Bold"/>
              </a:rPr>
              <a:t>guide</a:t>
            </a:r>
            <a:r>
              <a:rPr lang="en-US" dirty="0">
                <a:solidFill>
                  <a:srgbClr val="7F8080"/>
                </a:solidFill>
                <a:latin typeface="Arial Rounded MT Bold"/>
                <a:cs typeface="Arial Rounded MT Bold"/>
              </a:rPr>
              <a:t> </a:t>
            </a:r>
            <a:r>
              <a:rPr lang="en-US" dirty="0" smtClean="0">
                <a:solidFill>
                  <a:srgbClr val="7F8080"/>
                </a:solidFill>
                <a:latin typeface="Arial Rounded MT Bold"/>
                <a:cs typeface="Arial Rounded MT Bold"/>
              </a:rPr>
              <a:t>interference</a:t>
            </a:r>
          </a:p>
        </p:txBody>
      </p:sp>
      <p:grpSp>
        <p:nvGrpSpPr>
          <p:cNvPr id="264" name="11 Grupo"/>
          <p:cNvGrpSpPr/>
          <p:nvPr/>
        </p:nvGrpSpPr>
        <p:grpSpPr>
          <a:xfrm>
            <a:off x="2767992" y="4658760"/>
            <a:ext cx="4320000" cy="1644952"/>
            <a:chOff x="1672562" y="2000923"/>
            <a:chExt cx="5509728" cy="1644952"/>
          </a:xfrm>
        </p:grpSpPr>
        <p:grpSp>
          <p:nvGrpSpPr>
            <p:cNvPr id="265" name="Group 31"/>
            <p:cNvGrpSpPr>
              <a:grpSpLocks noChangeAspect="1"/>
            </p:cNvGrpSpPr>
            <p:nvPr/>
          </p:nvGrpSpPr>
          <p:grpSpPr>
            <a:xfrm>
              <a:off x="1815485" y="2744246"/>
              <a:ext cx="1040813" cy="653611"/>
              <a:chOff x="900754" y="3061148"/>
              <a:chExt cx="2602033" cy="1634028"/>
            </a:xfrm>
          </p:grpSpPr>
          <p:sp>
            <p:nvSpPr>
              <p:cNvPr id="454" name="Freeform 120"/>
              <p:cNvSpPr>
                <a:spLocks/>
              </p:cNvSpPr>
              <p:nvPr/>
            </p:nvSpPr>
            <p:spPr bwMode="blackWhite">
              <a:xfrm>
                <a:off x="952666" y="4133630"/>
                <a:ext cx="2550121" cy="423868"/>
              </a:xfrm>
              <a:custGeom>
                <a:avLst/>
                <a:gdLst>
                  <a:gd name="connsiteX0" fmla="*/ 0 w 2756780"/>
                  <a:gd name="connsiteY0" fmla="*/ 697117 h 701643"/>
                  <a:gd name="connsiteX1" fmla="*/ 724277 w 2756780"/>
                  <a:gd name="connsiteY1" fmla="*/ 0 h 701643"/>
                  <a:gd name="connsiteX2" fmla="*/ 2756780 w 2756780"/>
                  <a:gd name="connsiteY2" fmla="*/ 0 h 701643"/>
                  <a:gd name="connsiteX3" fmla="*/ 2127564 w 2756780"/>
                  <a:gd name="connsiteY3" fmla="*/ 701643 h 701643"/>
                  <a:gd name="connsiteX4" fmla="*/ 0 w 2756780"/>
                  <a:gd name="connsiteY4" fmla="*/ 697117 h 701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6780" h="701643">
                    <a:moveTo>
                      <a:pt x="0" y="697117"/>
                    </a:moveTo>
                    <a:lnTo>
                      <a:pt x="724277" y="0"/>
                    </a:lnTo>
                    <a:lnTo>
                      <a:pt x="2756780" y="0"/>
                    </a:lnTo>
                    <a:lnTo>
                      <a:pt x="2127564" y="701643"/>
                    </a:lnTo>
                    <a:lnTo>
                      <a:pt x="0" y="69711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15000">
                    <a:srgbClr val="8B8C7B"/>
                  </a:gs>
                  <a:gs pos="37000">
                    <a:srgbClr val="85865B"/>
                  </a:gs>
                  <a:gs pos="66000">
                    <a:srgbClr val="8B8C7B"/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8100000" scaled="1"/>
                <a:tileRect/>
              </a:gradFill>
              <a:ln>
                <a:noFill/>
              </a:ln>
              <a:effectLst>
                <a:outerShdw blurRad="40000" dist="25400" dir="5400000" rotWithShape="0">
                  <a:schemeClr val="accent1">
                    <a:lumMod val="75000"/>
                    <a:alpha val="50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/>
              </a:p>
            </p:txBody>
          </p:sp>
          <p:cxnSp>
            <p:nvCxnSpPr>
              <p:cNvPr id="455" name="Straight Connector 33"/>
              <p:cNvCxnSpPr/>
              <p:nvPr/>
            </p:nvCxnSpPr>
            <p:spPr>
              <a:xfrm flipV="1">
                <a:off x="1365476" y="4278025"/>
                <a:ext cx="0" cy="156130"/>
              </a:xfrm>
              <a:prstGeom prst="line">
                <a:avLst/>
              </a:prstGeom>
              <a:ln w="63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6" name="Straight Connector 34"/>
              <p:cNvCxnSpPr/>
              <p:nvPr/>
            </p:nvCxnSpPr>
            <p:spPr>
              <a:xfrm flipV="1">
                <a:off x="2499300" y="4157243"/>
                <a:ext cx="0" cy="156130"/>
              </a:xfrm>
              <a:prstGeom prst="line">
                <a:avLst/>
              </a:prstGeom>
              <a:ln w="63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7" name="Straight Connector 35"/>
              <p:cNvCxnSpPr/>
              <p:nvPr/>
            </p:nvCxnSpPr>
            <p:spPr>
              <a:xfrm flipV="1">
                <a:off x="1709385" y="4241527"/>
                <a:ext cx="0" cy="156130"/>
              </a:xfrm>
              <a:prstGeom prst="line">
                <a:avLst/>
              </a:prstGeom>
              <a:ln w="63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8" name="Straight Connector 36"/>
              <p:cNvCxnSpPr/>
              <p:nvPr/>
            </p:nvCxnSpPr>
            <p:spPr>
              <a:xfrm flipV="1">
                <a:off x="2021052" y="4121896"/>
                <a:ext cx="0" cy="156130"/>
              </a:xfrm>
              <a:prstGeom prst="line">
                <a:avLst/>
              </a:prstGeom>
              <a:ln w="63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9" name="Straight Connector 37"/>
              <p:cNvCxnSpPr/>
              <p:nvPr/>
            </p:nvCxnSpPr>
            <p:spPr>
              <a:xfrm flipV="1">
                <a:off x="3090393" y="4100238"/>
                <a:ext cx="0" cy="156130"/>
              </a:xfrm>
              <a:prstGeom prst="line">
                <a:avLst/>
              </a:prstGeom>
              <a:ln w="63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0" name="Straight Connector 38"/>
              <p:cNvCxnSpPr/>
              <p:nvPr/>
            </p:nvCxnSpPr>
            <p:spPr>
              <a:xfrm flipV="1">
                <a:off x="1671770" y="4030954"/>
                <a:ext cx="0" cy="156130"/>
              </a:xfrm>
              <a:prstGeom prst="line">
                <a:avLst/>
              </a:prstGeom>
              <a:ln w="63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1" name="Straight Connector 39"/>
              <p:cNvCxnSpPr/>
              <p:nvPr/>
            </p:nvCxnSpPr>
            <p:spPr>
              <a:xfrm flipV="1">
                <a:off x="2035609" y="4337065"/>
                <a:ext cx="0" cy="156130"/>
              </a:xfrm>
              <a:prstGeom prst="line">
                <a:avLst/>
              </a:prstGeom>
              <a:ln w="63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2" name="Straight Connector 40"/>
              <p:cNvCxnSpPr/>
              <p:nvPr/>
            </p:nvCxnSpPr>
            <p:spPr>
              <a:xfrm flipV="1">
                <a:off x="2712680" y="4283763"/>
                <a:ext cx="0" cy="156130"/>
              </a:xfrm>
              <a:prstGeom prst="line">
                <a:avLst/>
              </a:prstGeom>
              <a:ln w="63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463" name="Group 41"/>
              <p:cNvGrpSpPr/>
              <p:nvPr/>
            </p:nvGrpSpPr>
            <p:grpSpPr>
              <a:xfrm>
                <a:off x="1219981" y="3061148"/>
                <a:ext cx="925650" cy="1077631"/>
                <a:chOff x="640288" y="2056832"/>
                <a:chExt cx="925650" cy="1077631"/>
              </a:xfrm>
            </p:grpSpPr>
            <p:sp>
              <p:nvSpPr>
                <p:cNvPr id="513" name="Oval 91"/>
                <p:cNvSpPr>
                  <a:spLocks noChangeAspect="1"/>
                </p:cNvSpPr>
                <p:nvPr/>
              </p:nvSpPr>
              <p:spPr>
                <a:xfrm>
                  <a:off x="1374552" y="2096135"/>
                  <a:ext cx="72000" cy="72000"/>
                </a:xfrm>
                <a:prstGeom prst="ellipse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100"/>
                </a:p>
              </p:txBody>
            </p:sp>
            <p:pic>
              <p:nvPicPr>
                <p:cNvPr id="514" name="Picture 104" descr="BSA_accesibility1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000033"/>
                    </a:clrFrom>
                    <a:clrTo>
                      <a:srgbClr val="000033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8519" r="14815"/>
                <a:stretch>
                  <a:fillRect/>
                </a:stretch>
              </p:blipFill>
              <p:spPr bwMode="auto">
                <a:xfrm rot="19972381">
                  <a:off x="640288" y="2056832"/>
                  <a:ext cx="925650" cy="1077631"/>
                </a:xfrm>
                <a:prstGeom prst="rect">
                  <a:avLst/>
                </a:prstGeom>
                <a:noFill/>
                <a:ln>
                  <a:noFill/>
                </a:ln>
                <a:scene3d>
                  <a:camera prst="orthographicFront">
                    <a:rot lat="0" lon="0" rev="19800000"/>
                  </a:camera>
                  <a:lightRig rig="threePt" dir="t"/>
                </a:scene3d>
              </p:spPr>
            </p:pic>
            <p:sp>
              <p:nvSpPr>
                <p:cNvPr id="515" name="Oval 93"/>
                <p:cNvSpPr>
                  <a:spLocks noChangeAspect="1"/>
                </p:cNvSpPr>
                <p:nvPr/>
              </p:nvSpPr>
              <p:spPr>
                <a:xfrm>
                  <a:off x="887981" y="2070144"/>
                  <a:ext cx="72000" cy="72000"/>
                </a:xfrm>
                <a:prstGeom prst="ellipse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100"/>
                </a:p>
              </p:txBody>
            </p:sp>
            <p:sp>
              <p:nvSpPr>
                <p:cNvPr id="516" name="Oval 94"/>
                <p:cNvSpPr>
                  <a:spLocks noChangeAspect="1"/>
                </p:cNvSpPr>
                <p:nvPr/>
              </p:nvSpPr>
              <p:spPr>
                <a:xfrm>
                  <a:off x="1076381" y="2132135"/>
                  <a:ext cx="72000" cy="72000"/>
                </a:xfrm>
                <a:prstGeom prst="ellipse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100"/>
                </a:p>
              </p:txBody>
            </p:sp>
            <p:sp>
              <p:nvSpPr>
                <p:cNvPr id="517" name="Oval 95"/>
                <p:cNvSpPr>
                  <a:spLocks noChangeAspect="1"/>
                </p:cNvSpPr>
                <p:nvPr/>
              </p:nvSpPr>
              <p:spPr>
                <a:xfrm>
                  <a:off x="1329476" y="2373467"/>
                  <a:ext cx="72000" cy="72000"/>
                </a:xfrm>
                <a:prstGeom prst="ellipse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100"/>
                </a:p>
              </p:txBody>
            </p:sp>
            <p:sp>
              <p:nvSpPr>
                <p:cNvPr id="518" name="Oval 96"/>
                <p:cNvSpPr>
                  <a:spLocks noChangeAspect="1"/>
                </p:cNvSpPr>
                <p:nvPr/>
              </p:nvSpPr>
              <p:spPr>
                <a:xfrm>
                  <a:off x="880666" y="2347226"/>
                  <a:ext cx="72000" cy="72000"/>
                </a:xfrm>
                <a:prstGeom prst="ellipse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100" b="1" dirty="0"/>
                </a:p>
              </p:txBody>
            </p:sp>
          </p:grpSp>
          <p:grpSp>
            <p:nvGrpSpPr>
              <p:cNvPr id="464" name="Group 42"/>
              <p:cNvGrpSpPr/>
              <p:nvPr/>
            </p:nvGrpSpPr>
            <p:grpSpPr>
              <a:xfrm>
                <a:off x="1745111" y="3349105"/>
                <a:ext cx="800563" cy="894977"/>
                <a:chOff x="1746193" y="2391247"/>
                <a:chExt cx="800563" cy="894977"/>
              </a:xfrm>
            </p:grpSpPr>
            <p:sp>
              <p:nvSpPr>
                <p:cNvPr id="506" name="Oval 84"/>
                <p:cNvSpPr>
                  <a:spLocks noChangeAspect="1"/>
                </p:cNvSpPr>
                <p:nvPr/>
              </p:nvSpPr>
              <p:spPr>
                <a:xfrm>
                  <a:off x="2474756" y="2596134"/>
                  <a:ext cx="72000" cy="72000"/>
                </a:xfrm>
                <a:prstGeom prst="ellipse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100"/>
                </a:p>
              </p:txBody>
            </p:sp>
            <p:pic>
              <p:nvPicPr>
                <p:cNvPr id="507" name="Picture 104" descr="BSA_accesibility1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000033"/>
                    </a:clrFrom>
                    <a:clrTo>
                      <a:srgbClr val="000033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8519" r="14815"/>
                <a:stretch>
                  <a:fillRect/>
                </a:stretch>
              </p:blipFill>
              <p:spPr bwMode="auto">
                <a:xfrm>
                  <a:off x="1746193" y="2409467"/>
                  <a:ext cx="753107" cy="876757"/>
                </a:xfrm>
                <a:prstGeom prst="rect">
                  <a:avLst/>
                </a:prstGeom>
                <a:noFill/>
                <a:ln>
                  <a:noFill/>
                </a:ln>
                <a:scene3d>
                  <a:camera prst="orthographicFront">
                    <a:rot lat="0" lon="0" rev="19800000"/>
                  </a:camera>
                  <a:lightRig rig="threePt" dir="t"/>
                </a:scene3d>
              </p:spPr>
            </p:pic>
            <p:sp>
              <p:nvSpPr>
                <p:cNvPr id="508" name="Oval 86"/>
                <p:cNvSpPr>
                  <a:spLocks noChangeAspect="1"/>
                </p:cNvSpPr>
                <p:nvPr/>
              </p:nvSpPr>
              <p:spPr>
                <a:xfrm>
                  <a:off x="2122746" y="2391247"/>
                  <a:ext cx="72000" cy="72000"/>
                </a:xfrm>
                <a:prstGeom prst="ellipse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100"/>
                </a:p>
              </p:txBody>
            </p:sp>
            <p:sp>
              <p:nvSpPr>
                <p:cNvPr id="509" name="Oval 87"/>
                <p:cNvSpPr>
                  <a:spLocks noChangeAspect="1"/>
                </p:cNvSpPr>
                <p:nvPr/>
              </p:nvSpPr>
              <p:spPr>
                <a:xfrm>
                  <a:off x="2227726" y="2595647"/>
                  <a:ext cx="72000" cy="72000"/>
                </a:xfrm>
                <a:prstGeom prst="ellipse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100"/>
                </a:p>
              </p:txBody>
            </p:sp>
            <p:sp>
              <p:nvSpPr>
                <p:cNvPr id="510" name="Oval 88"/>
                <p:cNvSpPr>
                  <a:spLocks noChangeAspect="1"/>
                </p:cNvSpPr>
                <p:nvPr/>
              </p:nvSpPr>
              <p:spPr>
                <a:xfrm>
                  <a:off x="1985052" y="2667647"/>
                  <a:ext cx="72000" cy="72000"/>
                </a:xfrm>
                <a:prstGeom prst="ellipse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100"/>
                </a:p>
              </p:txBody>
            </p:sp>
            <p:sp>
              <p:nvSpPr>
                <p:cNvPr id="511" name="Oval 89"/>
                <p:cNvSpPr>
                  <a:spLocks noChangeAspect="1"/>
                </p:cNvSpPr>
                <p:nvPr/>
              </p:nvSpPr>
              <p:spPr>
                <a:xfrm>
                  <a:off x="1845096" y="2840376"/>
                  <a:ext cx="72000" cy="72000"/>
                </a:xfrm>
                <a:prstGeom prst="ellipse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100"/>
                </a:p>
              </p:txBody>
            </p:sp>
            <p:sp>
              <p:nvSpPr>
                <p:cNvPr id="512" name="Oval 90"/>
                <p:cNvSpPr>
                  <a:spLocks noChangeAspect="1"/>
                </p:cNvSpPr>
                <p:nvPr/>
              </p:nvSpPr>
              <p:spPr>
                <a:xfrm>
                  <a:off x="2194905" y="2841205"/>
                  <a:ext cx="72000" cy="72000"/>
                </a:xfrm>
                <a:prstGeom prst="ellipse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100"/>
                </a:p>
              </p:txBody>
            </p:sp>
          </p:grpSp>
          <p:grpSp>
            <p:nvGrpSpPr>
              <p:cNvPr id="465" name="Group 43"/>
              <p:cNvGrpSpPr/>
              <p:nvPr/>
            </p:nvGrpSpPr>
            <p:grpSpPr>
              <a:xfrm>
                <a:off x="2696484" y="3310305"/>
                <a:ext cx="753107" cy="876757"/>
                <a:chOff x="3376540" y="2385050"/>
                <a:chExt cx="753107" cy="876757"/>
              </a:xfrm>
            </p:grpSpPr>
            <p:sp>
              <p:nvSpPr>
                <p:cNvPr id="500" name="Oval 78"/>
                <p:cNvSpPr>
                  <a:spLocks noChangeAspect="1"/>
                </p:cNvSpPr>
                <p:nvPr/>
              </p:nvSpPr>
              <p:spPr>
                <a:xfrm>
                  <a:off x="3896066" y="2416481"/>
                  <a:ext cx="72000" cy="72000"/>
                </a:xfrm>
                <a:prstGeom prst="ellipse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100"/>
                </a:p>
              </p:txBody>
            </p:sp>
            <p:sp>
              <p:nvSpPr>
                <p:cNvPr id="501" name="Oval 79"/>
                <p:cNvSpPr>
                  <a:spLocks noChangeAspect="1"/>
                </p:cNvSpPr>
                <p:nvPr/>
              </p:nvSpPr>
              <p:spPr>
                <a:xfrm>
                  <a:off x="3935412" y="2632134"/>
                  <a:ext cx="72000" cy="72000"/>
                </a:xfrm>
                <a:prstGeom prst="ellipse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100"/>
                </a:p>
              </p:txBody>
            </p:sp>
            <p:pic>
              <p:nvPicPr>
                <p:cNvPr id="502" name="Picture 104" descr="BSA_accesibility1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000033"/>
                    </a:clrFrom>
                    <a:clrTo>
                      <a:srgbClr val="000033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8519" r="14815"/>
                <a:stretch>
                  <a:fillRect/>
                </a:stretch>
              </p:blipFill>
              <p:spPr bwMode="auto">
                <a:xfrm rot="20134492">
                  <a:off x="3376540" y="2385050"/>
                  <a:ext cx="753107" cy="876757"/>
                </a:xfrm>
                <a:prstGeom prst="rect">
                  <a:avLst/>
                </a:prstGeom>
                <a:noFill/>
                <a:ln>
                  <a:noFill/>
                </a:ln>
                <a:scene3d>
                  <a:camera prst="orthographicFront">
                    <a:rot lat="0" lon="0" rev="19800000"/>
                  </a:camera>
                  <a:lightRig rig="threePt" dir="t"/>
                </a:scene3d>
              </p:spPr>
            </p:pic>
            <p:sp>
              <p:nvSpPr>
                <p:cNvPr id="503" name="Oval 81"/>
                <p:cNvSpPr>
                  <a:spLocks noChangeAspect="1"/>
                </p:cNvSpPr>
                <p:nvPr/>
              </p:nvSpPr>
              <p:spPr>
                <a:xfrm>
                  <a:off x="3620517" y="2452481"/>
                  <a:ext cx="72000" cy="72000"/>
                </a:xfrm>
                <a:prstGeom prst="ellipse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100"/>
                </a:p>
              </p:txBody>
            </p:sp>
            <p:sp>
              <p:nvSpPr>
                <p:cNvPr id="504" name="Oval 82"/>
                <p:cNvSpPr>
                  <a:spLocks noChangeAspect="1"/>
                </p:cNvSpPr>
                <p:nvPr/>
              </p:nvSpPr>
              <p:spPr>
                <a:xfrm>
                  <a:off x="3671989" y="2666375"/>
                  <a:ext cx="72000" cy="72000"/>
                </a:xfrm>
                <a:prstGeom prst="ellipse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100"/>
                </a:p>
              </p:txBody>
            </p:sp>
            <p:sp>
              <p:nvSpPr>
                <p:cNvPr id="505" name="Oval 83"/>
                <p:cNvSpPr>
                  <a:spLocks noChangeAspect="1"/>
                </p:cNvSpPr>
                <p:nvPr/>
              </p:nvSpPr>
              <p:spPr>
                <a:xfrm>
                  <a:off x="3636980" y="2875751"/>
                  <a:ext cx="72000" cy="72000"/>
                </a:xfrm>
                <a:prstGeom prst="ellipse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100"/>
                </a:p>
              </p:txBody>
            </p:sp>
          </p:grpSp>
          <p:grpSp>
            <p:nvGrpSpPr>
              <p:cNvPr id="466" name="Group 44"/>
              <p:cNvGrpSpPr/>
              <p:nvPr/>
            </p:nvGrpSpPr>
            <p:grpSpPr>
              <a:xfrm>
                <a:off x="2112714" y="3153825"/>
                <a:ext cx="925650" cy="1077631"/>
                <a:chOff x="2112714" y="3153825"/>
                <a:chExt cx="925650" cy="1077631"/>
              </a:xfrm>
            </p:grpSpPr>
            <p:sp>
              <p:nvSpPr>
                <p:cNvPr id="493" name="Oval 71"/>
                <p:cNvSpPr>
                  <a:spLocks noChangeAspect="1"/>
                </p:cNvSpPr>
                <p:nvPr/>
              </p:nvSpPr>
              <p:spPr>
                <a:xfrm>
                  <a:off x="2315600" y="3347819"/>
                  <a:ext cx="72000" cy="72000"/>
                </a:xfrm>
                <a:prstGeom prst="ellipse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100"/>
                </a:p>
              </p:txBody>
            </p:sp>
            <p:sp>
              <p:nvSpPr>
                <p:cNvPr id="494" name="Oval 72"/>
                <p:cNvSpPr>
                  <a:spLocks noChangeAspect="1"/>
                </p:cNvSpPr>
                <p:nvPr/>
              </p:nvSpPr>
              <p:spPr>
                <a:xfrm>
                  <a:off x="2794849" y="3158410"/>
                  <a:ext cx="72000" cy="72000"/>
                </a:xfrm>
                <a:prstGeom prst="ellipse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100"/>
                </a:p>
              </p:txBody>
            </p:sp>
            <p:pic>
              <p:nvPicPr>
                <p:cNvPr id="495" name="Picture 104" descr="BSA_accesibility1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000033"/>
                    </a:clrFrom>
                    <a:clrTo>
                      <a:srgbClr val="000033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8519" r="14815"/>
                <a:stretch>
                  <a:fillRect/>
                </a:stretch>
              </p:blipFill>
              <p:spPr bwMode="auto">
                <a:xfrm rot="8567505">
                  <a:off x="2112714" y="3153825"/>
                  <a:ext cx="925650" cy="1077631"/>
                </a:xfrm>
                <a:prstGeom prst="rect">
                  <a:avLst/>
                </a:prstGeom>
                <a:noFill/>
                <a:ln>
                  <a:noFill/>
                </a:ln>
                <a:scene3d>
                  <a:camera prst="orthographicFront">
                    <a:rot lat="0" lon="0" rev="19800000"/>
                  </a:camera>
                  <a:lightRig rig="threePt" dir="t"/>
                </a:scene3d>
              </p:spPr>
            </p:pic>
            <p:sp>
              <p:nvSpPr>
                <p:cNvPr id="496" name="Oval 74"/>
                <p:cNvSpPr>
                  <a:spLocks noChangeAspect="1"/>
                </p:cNvSpPr>
                <p:nvPr/>
              </p:nvSpPr>
              <p:spPr>
                <a:xfrm>
                  <a:off x="2473513" y="3173880"/>
                  <a:ext cx="72000" cy="72000"/>
                </a:xfrm>
                <a:prstGeom prst="ellipse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100"/>
                </a:p>
              </p:txBody>
            </p:sp>
            <p:sp>
              <p:nvSpPr>
                <p:cNvPr id="497" name="Oval 75"/>
                <p:cNvSpPr>
                  <a:spLocks noChangeAspect="1"/>
                </p:cNvSpPr>
                <p:nvPr/>
              </p:nvSpPr>
              <p:spPr>
                <a:xfrm>
                  <a:off x="2825523" y="3378767"/>
                  <a:ext cx="72000" cy="72000"/>
                </a:xfrm>
                <a:prstGeom prst="ellipse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100"/>
                </a:p>
              </p:txBody>
            </p:sp>
            <p:sp>
              <p:nvSpPr>
                <p:cNvPr id="498" name="Oval 76"/>
                <p:cNvSpPr>
                  <a:spLocks noChangeAspect="1"/>
                </p:cNvSpPr>
                <p:nvPr/>
              </p:nvSpPr>
              <p:spPr>
                <a:xfrm>
                  <a:off x="2578493" y="3378280"/>
                  <a:ext cx="72000" cy="72000"/>
                </a:xfrm>
                <a:prstGeom prst="ellipse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100"/>
                </a:p>
              </p:txBody>
            </p:sp>
            <p:sp>
              <p:nvSpPr>
                <p:cNvPr id="499" name="Oval 77"/>
                <p:cNvSpPr>
                  <a:spLocks noChangeAspect="1"/>
                </p:cNvSpPr>
                <p:nvPr/>
              </p:nvSpPr>
              <p:spPr>
                <a:xfrm>
                  <a:off x="2195863" y="3623009"/>
                  <a:ext cx="72000" cy="72000"/>
                </a:xfrm>
                <a:prstGeom prst="ellipse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100"/>
                </a:p>
              </p:txBody>
            </p:sp>
          </p:grpSp>
          <p:grpSp>
            <p:nvGrpSpPr>
              <p:cNvPr id="467" name="Group 45"/>
              <p:cNvGrpSpPr/>
              <p:nvPr/>
            </p:nvGrpSpPr>
            <p:grpSpPr>
              <a:xfrm>
                <a:off x="900754" y="3391442"/>
                <a:ext cx="1435348" cy="1232917"/>
                <a:chOff x="198137" y="4540731"/>
                <a:chExt cx="1435348" cy="1232917"/>
              </a:xfrm>
            </p:grpSpPr>
            <p:sp>
              <p:nvSpPr>
                <p:cNvPr id="481" name="Oval 59"/>
                <p:cNvSpPr>
                  <a:spLocks noChangeAspect="1"/>
                </p:cNvSpPr>
                <p:nvPr/>
              </p:nvSpPr>
              <p:spPr>
                <a:xfrm>
                  <a:off x="1260992" y="5486354"/>
                  <a:ext cx="72000" cy="72000"/>
                </a:xfrm>
                <a:prstGeom prst="ellipse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100"/>
                </a:p>
              </p:txBody>
            </p:sp>
            <p:sp>
              <p:nvSpPr>
                <p:cNvPr id="482" name="Oval 60"/>
                <p:cNvSpPr>
                  <a:spLocks noChangeAspect="1"/>
                </p:cNvSpPr>
                <p:nvPr/>
              </p:nvSpPr>
              <p:spPr>
                <a:xfrm>
                  <a:off x="327614" y="4645703"/>
                  <a:ext cx="72000" cy="72000"/>
                </a:xfrm>
                <a:prstGeom prst="ellipse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100"/>
                </a:p>
              </p:txBody>
            </p:sp>
            <p:sp>
              <p:nvSpPr>
                <p:cNvPr id="483" name="Oval 61"/>
                <p:cNvSpPr>
                  <a:spLocks noChangeAspect="1"/>
                </p:cNvSpPr>
                <p:nvPr/>
              </p:nvSpPr>
              <p:spPr>
                <a:xfrm>
                  <a:off x="1346919" y="4771268"/>
                  <a:ext cx="72000" cy="72000"/>
                </a:xfrm>
                <a:prstGeom prst="ellipse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100"/>
                </a:p>
              </p:txBody>
            </p:sp>
            <p:sp>
              <p:nvSpPr>
                <p:cNvPr id="484" name="Oval 62"/>
                <p:cNvSpPr>
                  <a:spLocks noChangeAspect="1"/>
                </p:cNvSpPr>
                <p:nvPr/>
              </p:nvSpPr>
              <p:spPr>
                <a:xfrm>
                  <a:off x="1035915" y="4807402"/>
                  <a:ext cx="72000" cy="72000"/>
                </a:xfrm>
                <a:prstGeom prst="ellipse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100"/>
                </a:p>
              </p:txBody>
            </p:sp>
            <p:pic>
              <p:nvPicPr>
                <p:cNvPr id="485" name="Picture 104" descr="BSA_accesibility1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000033"/>
                    </a:clrFrom>
                    <a:clrTo>
                      <a:srgbClr val="000033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8519" r="14815"/>
                <a:stretch>
                  <a:fillRect/>
                </a:stretch>
              </p:blipFill>
              <p:spPr bwMode="auto">
                <a:xfrm rot="3629753">
                  <a:off x="299352" y="4439516"/>
                  <a:ext cx="1232917" cy="1435348"/>
                </a:xfrm>
                <a:prstGeom prst="rect">
                  <a:avLst/>
                </a:prstGeom>
                <a:noFill/>
                <a:ln>
                  <a:noFill/>
                </a:ln>
                <a:scene3d>
                  <a:camera prst="orthographicFront">
                    <a:rot lat="0" lon="0" rev="19800000"/>
                  </a:camera>
                  <a:lightRig rig="threePt" dir="t"/>
                </a:scene3d>
              </p:spPr>
            </p:pic>
            <p:sp>
              <p:nvSpPr>
                <p:cNvPr id="486" name="Oval 64"/>
                <p:cNvSpPr>
                  <a:spLocks noChangeAspect="1"/>
                </p:cNvSpPr>
                <p:nvPr/>
              </p:nvSpPr>
              <p:spPr>
                <a:xfrm>
                  <a:off x="1387925" y="5012289"/>
                  <a:ext cx="72000" cy="72000"/>
                </a:xfrm>
                <a:prstGeom prst="ellipse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100"/>
                </a:p>
              </p:txBody>
            </p:sp>
            <p:sp>
              <p:nvSpPr>
                <p:cNvPr id="487" name="Oval 65"/>
                <p:cNvSpPr>
                  <a:spLocks noChangeAspect="1"/>
                </p:cNvSpPr>
                <p:nvPr/>
              </p:nvSpPr>
              <p:spPr>
                <a:xfrm>
                  <a:off x="590507" y="4707160"/>
                  <a:ext cx="72000" cy="72000"/>
                </a:xfrm>
                <a:prstGeom prst="ellipse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100"/>
                </a:p>
              </p:txBody>
            </p:sp>
            <p:sp>
              <p:nvSpPr>
                <p:cNvPr id="488" name="Oval 66"/>
                <p:cNvSpPr>
                  <a:spLocks noChangeAspect="1"/>
                </p:cNvSpPr>
                <p:nvPr/>
              </p:nvSpPr>
              <p:spPr>
                <a:xfrm>
                  <a:off x="268970" y="5084289"/>
                  <a:ext cx="72000" cy="72000"/>
                </a:xfrm>
                <a:prstGeom prst="ellipse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100"/>
                </a:p>
              </p:txBody>
            </p:sp>
            <p:sp>
              <p:nvSpPr>
                <p:cNvPr id="489" name="Oval 67"/>
                <p:cNvSpPr>
                  <a:spLocks noChangeAspect="1"/>
                </p:cNvSpPr>
                <p:nvPr/>
              </p:nvSpPr>
              <p:spPr>
                <a:xfrm>
                  <a:off x="1035915" y="5039301"/>
                  <a:ext cx="72000" cy="72000"/>
                </a:xfrm>
                <a:prstGeom prst="ellipse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100"/>
                </a:p>
              </p:txBody>
            </p:sp>
            <p:sp>
              <p:nvSpPr>
                <p:cNvPr id="490" name="Oval 68"/>
                <p:cNvSpPr>
                  <a:spLocks noChangeAspect="1"/>
                </p:cNvSpPr>
                <p:nvPr/>
              </p:nvSpPr>
              <p:spPr>
                <a:xfrm>
                  <a:off x="552691" y="5092756"/>
                  <a:ext cx="72000" cy="72000"/>
                </a:xfrm>
                <a:prstGeom prst="ellipse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100"/>
                </a:p>
              </p:txBody>
            </p:sp>
            <p:sp>
              <p:nvSpPr>
                <p:cNvPr id="491" name="Oval 69"/>
                <p:cNvSpPr>
                  <a:spLocks noChangeAspect="1"/>
                </p:cNvSpPr>
                <p:nvPr/>
              </p:nvSpPr>
              <p:spPr>
                <a:xfrm>
                  <a:off x="1260992" y="5254455"/>
                  <a:ext cx="72000" cy="72000"/>
                </a:xfrm>
                <a:prstGeom prst="ellipse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100"/>
                </a:p>
              </p:txBody>
            </p:sp>
            <p:sp>
              <p:nvSpPr>
                <p:cNvPr id="492" name="Oval 70"/>
                <p:cNvSpPr>
                  <a:spLocks noChangeAspect="1"/>
                </p:cNvSpPr>
                <p:nvPr/>
              </p:nvSpPr>
              <p:spPr>
                <a:xfrm>
                  <a:off x="815584" y="5154213"/>
                  <a:ext cx="72000" cy="72000"/>
                </a:xfrm>
                <a:prstGeom prst="ellipse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100"/>
                </a:p>
              </p:txBody>
            </p:sp>
          </p:grpSp>
          <p:grpSp>
            <p:nvGrpSpPr>
              <p:cNvPr id="468" name="Group 46"/>
              <p:cNvGrpSpPr/>
              <p:nvPr/>
            </p:nvGrpSpPr>
            <p:grpSpPr>
              <a:xfrm rot="1859907">
                <a:off x="2011192" y="3201308"/>
                <a:ext cx="1232917" cy="1493868"/>
                <a:chOff x="1312596" y="4570137"/>
                <a:chExt cx="1232917" cy="1493868"/>
              </a:xfrm>
            </p:grpSpPr>
            <p:sp>
              <p:nvSpPr>
                <p:cNvPr id="469" name="Oval 47"/>
                <p:cNvSpPr>
                  <a:spLocks noChangeAspect="1"/>
                </p:cNvSpPr>
                <p:nvPr/>
              </p:nvSpPr>
              <p:spPr>
                <a:xfrm>
                  <a:off x="1895417" y="4570137"/>
                  <a:ext cx="72000" cy="72000"/>
                </a:xfrm>
                <a:prstGeom prst="ellipse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100"/>
                </a:p>
              </p:txBody>
            </p:sp>
            <p:sp>
              <p:nvSpPr>
                <p:cNvPr id="470" name="Oval 48"/>
                <p:cNvSpPr>
                  <a:spLocks noChangeAspect="1"/>
                </p:cNvSpPr>
                <p:nvPr/>
              </p:nvSpPr>
              <p:spPr>
                <a:xfrm>
                  <a:off x="2422351" y="4950880"/>
                  <a:ext cx="72000" cy="72000"/>
                </a:xfrm>
                <a:prstGeom prst="ellipse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100"/>
                </a:p>
              </p:txBody>
            </p:sp>
            <p:sp>
              <p:nvSpPr>
                <p:cNvPr id="471" name="Oval 49"/>
                <p:cNvSpPr>
                  <a:spLocks noChangeAspect="1"/>
                </p:cNvSpPr>
                <p:nvPr/>
              </p:nvSpPr>
              <p:spPr>
                <a:xfrm>
                  <a:off x="1371802" y="5345478"/>
                  <a:ext cx="72000" cy="72000"/>
                </a:xfrm>
                <a:prstGeom prst="ellipse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100"/>
                </a:p>
              </p:txBody>
            </p:sp>
            <p:pic>
              <p:nvPicPr>
                <p:cNvPr id="472" name="Picture 104" descr="BSA_accesibility1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000033"/>
                    </a:clrFrom>
                    <a:clrTo>
                      <a:srgbClr val="000033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8519" r="14815"/>
                <a:stretch>
                  <a:fillRect/>
                </a:stretch>
              </p:blipFill>
              <p:spPr bwMode="auto">
                <a:xfrm>
                  <a:off x="1312596" y="4628657"/>
                  <a:ext cx="1232917" cy="1435348"/>
                </a:xfrm>
                <a:prstGeom prst="rect">
                  <a:avLst/>
                </a:prstGeom>
                <a:noFill/>
                <a:ln>
                  <a:noFill/>
                </a:ln>
                <a:scene3d>
                  <a:camera prst="orthographicFront">
                    <a:rot lat="0" lon="0" rev="19800000"/>
                  </a:camera>
                  <a:lightRig rig="threePt" dir="t"/>
                </a:scene3d>
              </p:spPr>
            </p:pic>
            <p:sp>
              <p:nvSpPr>
                <p:cNvPr id="473" name="Oval 51"/>
                <p:cNvSpPr>
                  <a:spLocks noChangeAspect="1"/>
                </p:cNvSpPr>
                <p:nvPr/>
              </p:nvSpPr>
              <p:spPr>
                <a:xfrm>
                  <a:off x="2132678" y="4837999"/>
                  <a:ext cx="72000" cy="72000"/>
                </a:xfrm>
                <a:prstGeom prst="ellipse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100"/>
                </a:p>
              </p:txBody>
            </p:sp>
            <p:sp>
              <p:nvSpPr>
                <p:cNvPr id="474" name="Oval 52"/>
                <p:cNvSpPr>
                  <a:spLocks noChangeAspect="1"/>
                </p:cNvSpPr>
                <p:nvPr/>
              </p:nvSpPr>
              <p:spPr>
                <a:xfrm>
                  <a:off x="1903843" y="4893158"/>
                  <a:ext cx="72000" cy="72000"/>
                </a:xfrm>
                <a:prstGeom prst="ellipse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100"/>
                </a:p>
              </p:txBody>
            </p:sp>
            <p:sp>
              <p:nvSpPr>
                <p:cNvPr id="475" name="Oval 53"/>
                <p:cNvSpPr>
                  <a:spLocks noChangeAspect="1"/>
                </p:cNvSpPr>
                <p:nvPr/>
              </p:nvSpPr>
              <p:spPr>
                <a:xfrm>
                  <a:off x="2173684" y="5079020"/>
                  <a:ext cx="72000" cy="72000"/>
                </a:xfrm>
                <a:prstGeom prst="ellipse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100"/>
                </a:p>
              </p:txBody>
            </p:sp>
            <p:sp>
              <p:nvSpPr>
                <p:cNvPr id="476" name="Oval 54"/>
                <p:cNvSpPr>
                  <a:spLocks noChangeAspect="1"/>
                </p:cNvSpPr>
                <p:nvPr/>
              </p:nvSpPr>
              <p:spPr>
                <a:xfrm>
                  <a:off x="1770603" y="5118213"/>
                  <a:ext cx="72000" cy="72000"/>
                </a:xfrm>
                <a:prstGeom prst="ellipse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100"/>
                </a:p>
              </p:txBody>
            </p:sp>
            <p:sp>
              <p:nvSpPr>
                <p:cNvPr id="477" name="Oval 55"/>
                <p:cNvSpPr>
                  <a:spLocks noChangeAspect="1"/>
                </p:cNvSpPr>
                <p:nvPr/>
              </p:nvSpPr>
              <p:spPr>
                <a:xfrm>
                  <a:off x="1646806" y="5605939"/>
                  <a:ext cx="72000" cy="72000"/>
                </a:xfrm>
                <a:prstGeom prst="ellipse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100"/>
                </a:p>
              </p:txBody>
            </p:sp>
            <p:sp>
              <p:nvSpPr>
                <p:cNvPr id="478" name="Oval 56"/>
                <p:cNvSpPr>
                  <a:spLocks noChangeAspect="1"/>
                </p:cNvSpPr>
                <p:nvPr/>
              </p:nvSpPr>
              <p:spPr>
                <a:xfrm>
                  <a:off x="1335802" y="5642073"/>
                  <a:ext cx="72000" cy="72000"/>
                </a:xfrm>
                <a:prstGeom prst="ellipse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100"/>
                </a:p>
              </p:txBody>
            </p:sp>
            <p:sp>
              <p:nvSpPr>
                <p:cNvPr id="479" name="Oval 57"/>
                <p:cNvSpPr>
                  <a:spLocks noChangeAspect="1"/>
                </p:cNvSpPr>
                <p:nvPr/>
              </p:nvSpPr>
              <p:spPr>
                <a:xfrm>
                  <a:off x="1687812" y="5846960"/>
                  <a:ext cx="72000" cy="72000"/>
                </a:xfrm>
                <a:prstGeom prst="ellipse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100"/>
                </a:p>
              </p:txBody>
            </p:sp>
            <p:sp>
              <p:nvSpPr>
                <p:cNvPr id="480" name="Oval 58"/>
                <p:cNvSpPr>
                  <a:spLocks noChangeAspect="1"/>
                </p:cNvSpPr>
                <p:nvPr/>
              </p:nvSpPr>
              <p:spPr>
                <a:xfrm>
                  <a:off x="2023834" y="5448673"/>
                  <a:ext cx="72000" cy="72000"/>
                </a:xfrm>
                <a:prstGeom prst="ellipse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100"/>
                </a:p>
              </p:txBody>
            </p:sp>
          </p:grpSp>
        </p:grpSp>
        <p:grpSp>
          <p:nvGrpSpPr>
            <p:cNvPr id="266" name="Group 97"/>
            <p:cNvGrpSpPr/>
            <p:nvPr/>
          </p:nvGrpSpPr>
          <p:grpSpPr>
            <a:xfrm>
              <a:off x="3914215" y="2000923"/>
              <a:ext cx="1293068" cy="1396934"/>
              <a:chOff x="3070596" y="3266471"/>
              <a:chExt cx="2586135" cy="2793868"/>
            </a:xfrm>
          </p:grpSpPr>
          <p:grpSp>
            <p:nvGrpSpPr>
              <p:cNvPr id="367" name="Group 98"/>
              <p:cNvGrpSpPr>
                <a:grpSpLocks noChangeAspect="1"/>
              </p:cNvGrpSpPr>
              <p:nvPr/>
            </p:nvGrpSpPr>
            <p:grpSpPr>
              <a:xfrm>
                <a:off x="3485897" y="4753117"/>
                <a:ext cx="2081626" cy="1307222"/>
                <a:chOff x="900754" y="3061148"/>
                <a:chExt cx="2602033" cy="1634028"/>
              </a:xfrm>
            </p:grpSpPr>
            <p:sp>
              <p:nvSpPr>
                <p:cNvPr id="389" name="Freeform 120"/>
                <p:cNvSpPr>
                  <a:spLocks/>
                </p:cNvSpPr>
                <p:nvPr/>
              </p:nvSpPr>
              <p:spPr bwMode="blackWhite">
                <a:xfrm>
                  <a:off x="952666" y="4133630"/>
                  <a:ext cx="2550121" cy="423868"/>
                </a:xfrm>
                <a:custGeom>
                  <a:avLst/>
                  <a:gdLst>
                    <a:gd name="connsiteX0" fmla="*/ 0 w 2756780"/>
                    <a:gd name="connsiteY0" fmla="*/ 697117 h 701643"/>
                    <a:gd name="connsiteX1" fmla="*/ 724277 w 2756780"/>
                    <a:gd name="connsiteY1" fmla="*/ 0 h 701643"/>
                    <a:gd name="connsiteX2" fmla="*/ 2756780 w 2756780"/>
                    <a:gd name="connsiteY2" fmla="*/ 0 h 701643"/>
                    <a:gd name="connsiteX3" fmla="*/ 2127564 w 2756780"/>
                    <a:gd name="connsiteY3" fmla="*/ 701643 h 701643"/>
                    <a:gd name="connsiteX4" fmla="*/ 0 w 2756780"/>
                    <a:gd name="connsiteY4" fmla="*/ 697117 h 701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56780" h="701643">
                      <a:moveTo>
                        <a:pt x="0" y="697117"/>
                      </a:moveTo>
                      <a:lnTo>
                        <a:pt x="724277" y="0"/>
                      </a:lnTo>
                      <a:lnTo>
                        <a:pt x="2756780" y="0"/>
                      </a:lnTo>
                      <a:lnTo>
                        <a:pt x="2127564" y="701643"/>
                      </a:lnTo>
                      <a:lnTo>
                        <a:pt x="0" y="697117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5000">
                      <a:srgbClr val="8B8C7B"/>
                    </a:gs>
                    <a:gs pos="37000">
                      <a:srgbClr val="85865B"/>
                    </a:gs>
                    <a:gs pos="66000">
                      <a:srgbClr val="8B8C7B"/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8100000" scaled="1"/>
                  <a:tileRect/>
                </a:gradFill>
                <a:ln>
                  <a:noFill/>
                </a:ln>
                <a:effectLst>
                  <a:outerShdw blurRad="40000" dist="25400" dir="5400000" rotWithShape="0">
                    <a:schemeClr val="accent1">
                      <a:lumMod val="75000"/>
                      <a:alpha val="50000"/>
                    </a:scheme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100"/>
                </a:p>
              </p:txBody>
            </p:sp>
            <p:cxnSp>
              <p:nvCxnSpPr>
                <p:cNvPr id="390" name="Straight Connector 126"/>
                <p:cNvCxnSpPr/>
                <p:nvPr/>
              </p:nvCxnSpPr>
              <p:spPr>
                <a:xfrm flipV="1">
                  <a:off x="1365476" y="4278025"/>
                  <a:ext cx="0" cy="156130"/>
                </a:xfrm>
                <a:prstGeom prst="line">
                  <a:avLst/>
                </a:prstGeom>
                <a:ln w="63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91" name="Straight Connector 127"/>
                <p:cNvCxnSpPr/>
                <p:nvPr/>
              </p:nvCxnSpPr>
              <p:spPr>
                <a:xfrm flipV="1">
                  <a:off x="2499300" y="4157243"/>
                  <a:ext cx="0" cy="156130"/>
                </a:xfrm>
                <a:prstGeom prst="line">
                  <a:avLst/>
                </a:prstGeom>
                <a:ln w="63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92" name="Straight Connector 128"/>
                <p:cNvCxnSpPr/>
                <p:nvPr/>
              </p:nvCxnSpPr>
              <p:spPr>
                <a:xfrm flipV="1">
                  <a:off x="1709385" y="4241527"/>
                  <a:ext cx="0" cy="156130"/>
                </a:xfrm>
                <a:prstGeom prst="line">
                  <a:avLst/>
                </a:prstGeom>
                <a:ln w="63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93" name="Straight Connector 131"/>
                <p:cNvCxnSpPr/>
                <p:nvPr/>
              </p:nvCxnSpPr>
              <p:spPr>
                <a:xfrm flipV="1">
                  <a:off x="2021052" y="4121896"/>
                  <a:ext cx="0" cy="156130"/>
                </a:xfrm>
                <a:prstGeom prst="line">
                  <a:avLst/>
                </a:prstGeom>
                <a:ln w="63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94" name="Straight Connector 134"/>
                <p:cNvCxnSpPr/>
                <p:nvPr/>
              </p:nvCxnSpPr>
              <p:spPr>
                <a:xfrm flipV="1">
                  <a:off x="3090393" y="4100238"/>
                  <a:ext cx="0" cy="156130"/>
                </a:xfrm>
                <a:prstGeom prst="line">
                  <a:avLst/>
                </a:prstGeom>
                <a:ln w="63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95" name="Straight Connector 135"/>
                <p:cNvCxnSpPr/>
                <p:nvPr/>
              </p:nvCxnSpPr>
              <p:spPr>
                <a:xfrm flipV="1">
                  <a:off x="1671770" y="4030954"/>
                  <a:ext cx="0" cy="156130"/>
                </a:xfrm>
                <a:prstGeom prst="line">
                  <a:avLst/>
                </a:prstGeom>
                <a:ln w="63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96" name="Straight Connector 136"/>
                <p:cNvCxnSpPr/>
                <p:nvPr/>
              </p:nvCxnSpPr>
              <p:spPr>
                <a:xfrm flipV="1">
                  <a:off x="2035609" y="4337065"/>
                  <a:ext cx="0" cy="156130"/>
                </a:xfrm>
                <a:prstGeom prst="line">
                  <a:avLst/>
                </a:prstGeom>
                <a:ln w="63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97" name="Straight Connector 137"/>
                <p:cNvCxnSpPr/>
                <p:nvPr/>
              </p:nvCxnSpPr>
              <p:spPr>
                <a:xfrm flipV="1">
                  <a:off x="2712680" y="4283763"/>
                  <a:ext cx="0" cy="156130"/>
                </a:xfrm>
                <a:prstGeom prst="line">
                  <a:avLst/>
                </a:prstGeom>
                <a:ln w="63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398" name="Group 138"/>
                <p:cNvGrpSpPr/>
                <p:nvPr/>
              </p:nvGrpSpPr>
              <p:grpSpPr>
                <a:xfrm>
                  <a:off x="1219981" y="3061148"/>
                  <a:ext cx="925650" cy="1077631"/>
                  <a:chOff x="640288" y="2056832"/>
                  <a:chExt cx="925650" cy="1077631"/>
                </a:xfrm>
              </p:grpSpPr>
              <p:sp>
                <p:nvSpPr>
                  <p:cNvPr id="448" name="Oval 193"/>
                  <p:cNvSpPr>
                    <a:spLocks noChangeAspect="1"/>
                  </p:cNvSpPr>
                  <p:nvPr/>
                </p:nvSpPr>
                <p:spPr>
                  <a:xfrm>
                    <a:off x="1374552" y="2096135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pic>
                <p:nvPicPr>
                  <p:cNvPr id="449" name="Picture 104" descr="BSA_accesibility1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clrChange>
                      <a:clrFrom>
                        <a:srgbClr val="000033"/>
                      </a:clrFrom>
                      <a:clrTo>
                        <a:srgbClr val="000033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8519" r="14815"/>
                  <a:stretch>
                    <a:fillRect/>
                  </a:stretch>
                </p:blipFill>
                <p:spPr bwMode="auto">
                  <a:xfrm rot="19972381">
                    <a:off x="640288" y="2056832"/>
                    <a:ext cx="925650" cy="1077631"/>
                  </a:xfrm>
                  <a:prstGeom prst="rect">
                    <a:avLst/>
                  </a:prstGeom>
                  <a:noFill/>
                  <a:ln>
                    <a:noFill/>
                  </a:ln>
                  <a:scene3d>
                    <a:camera prst="orthographicFront">
                      <a:rot lat="0" lon="0" rev="19800000"/>
                    </a:camera>
                    <a:lightRig rig="threePt" dir="t"/>
                  </a:scene3d>
                </p:spPr>
              </p:pic>
              <p:sp>
                <p:nvSpPr>
                  <p:cNvPr id="450" name="Oval 195"/>
                  <p:cNvSpPr>
                    <a:spLocks noChangeAspect="1"/>
                  </p:cNvSpPr>
                  <p:nvPr/>
                </p:nvSpPr>
                <p:spPr>
                  <a:xfrm>
                    <a:off x="887981" y="2070144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sp>
                <p:nvSpPr>
                  <p:cNvPr id="451" name="Oval 196"/>
                  <p:cNvSpPr>
                    <a:spLocks noChangeAspect="1"/>
                  </p:cNvSpPr>
                  <p:nvPr/>
                </p:nvSpPr>
                <p:spPr>
                  <a:xfrm>
                    <a:off x="1076381" y="2132135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sp>
                <p:nvSpPr>
                  <p:cNvPr id="452" name="Oval 197"/>
                  <p:cNvSpPr>
                    <a:spLocks noChangeAspect="1"/>
                  </p:cNvSpPr>
                  <p:nvPr/>
                </p:nvSpPr>
                <p:spPr>
                  <a:xfrm>
                    <a:off x="1329476" y="2373467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sp>
                <p:nvSpPr>
                  <p:cNvPr id="453" name="Oval 198"/>
                  <p:cNvSpPr>
                    <a:spLocks noChangeAspect="1"/>
                  </p:cNvSpPr>
                  <p:nvPr/>
                </p:nvSpPr>
                <p:spPr>
                  <a:xfrm>
                    <a:off x="880666" y="2347226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 b="1" dirty="0"/>
                  </a:p>
                </p:txBody>
              </p:sp>
            </p:grpSp>
            <p:grpSp>
              <p:nvGrpSpPr>
                <p:cNvPr id="399" name="Group 139"/>
                <p:cNvGrpSpPr/>
                <p:nvPr/>
              </p:nvGrpSpPr>
              <p:grpSpPr>
                <a:xfrm>
                  <a:off x="1745111" y="3349105"/>
                  <a:ext cx="800563" cy="894977"/>
                  <a:chOff x="1746193" y="2391247"/>
                  <a:chExt cx="800563" cy="894977"/>
                </a:xfrm>
              </p:grpSpPr>
              <p:sp>
                <p:nvSpPr>
                  <p:cNvPr id="441" name="Oval 186"/>
                  <p:cNvSpPr>
                    <a:spLocks noChangeAspect="1"/>
                  </p:cNvSpPr>
                  <p:nvPr/>
                </p:nvSpPr>
                <p:spPr>
                  <a:xfrm>
                    <a:off x="2474756" y="2596134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pic>
                <p:nvPicPr>
                  <p:cNvPr id="442" name="Picture 104" descr="BSA_accesibility1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clrChange>
                      <a:clrFrom>
                        <a:srgbClr val="000033"/>
                      </a:clrFrom>
                      <a:clrTo>
                        <a:srgbClr val="000033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8519" r="14815"/>
                  <a:stretch>
                    <a:fillRect/>
                  </a:stretch>
                </p:blipFill>
                <p:spPr bwMode="auto">
                  <a:xfrm>
                    <a:off x="1746193" y="2409467"/>
                    <a:ext cx="753107" cy="876757"/>
                  </a:xfrm>
                  <a:prstGeom prst="rect">
                    <a:avLst/>
                  </a:prstGeom>
                  <a:noFill/>
                  <a:ln>
                    <a:noFill/>
                  </a:ln>
                  <a:scene3d>
                    <a:camera prst="orthographicFront">
                      <a:rot lat="0" lon="0" rev="19800000"/>
                    </a:camera>
                    <a:lightRig rig="threePt" dir="t"/>
                  </a:scene3d>
                </p:spPr>
              </p:pic>
              <p:sp>
                <p:nvSpPr>
                  <p:cNvPr id="443" name="Oval 188"/>
                  <p:cNvSpPr>
                    <a:spLocks noChangeAspect="1"/>
                  </p:cNvSpPr>
                  <p:nvPr/>
                </p:nvSpPr>
                <p:spPr>
                  <a:xfrm>
                    <a:off x="2122746" y="2391247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sp>
                <p:nvSpPr>
                  <p:cNvPr id="444" name="Oval 189"/>
                  <p:cNvSpPr>
                    <a:spLocks noChangeAspect="1"/>
                  </p:cNvSpPr>
                  <p:nvPr/>
                </p:nvSpPr>
                <p:spPr>
                  <a:xfrm>
                    <a:off x="2227726" y="2595647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sp>
                <p:nvSpPr>
                  <p:cNvPr id="445" name="Oval 190"/>
                  <p:cNvSpPr>
                    <a:spLocks noChangeAspect="1"/>
                  </p:cNvSpPr>
                  <p:nvPr/>
                </p:nvSpPr>
                <p:spPr>
                  <a:xfrm>
                    <a:off x="1985052" y="2667647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sp>
                <p:nvSpPr>
                  <p:cNvPr id="446" name="Oval 191"/>
                  <p:cNvSpPr>
                    <a:spLocks noChangeAspect="1"/>
                  </p:cNvSpPr>
                  <p:nvPr/>
                </p:nvSpPr>
                <p:spPr>
                  <a:xfrm>
                    <a:off x="1845096" y="2840376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sp>
                <p:nvSpPr>
                  <p:cNvPr id="447" name="Oval 192"/>
                  <p:cNvSpPr>
                    <a:spLocks noChangeAspect="1"/>
                  </p:cNvSpPr>
                  <p:nvPr/>
                </p:nvSpPr>
                <p:spPr>
                  <a:xfrm>
                    <a:off x="2194905" y="2841205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</p:grpSp>
            <p:grpSp>
              <p:nvGrpSpPr>
                <p:cNvPr id="400" name="Group 142"/>
                <p:cNvGrpSpPr/>
                <p:nvPr/>
              </p:nvGrpSpPr>
              <p:grpSpPr>
                <a:xfrm>
                  <a:off x="2696484" y="3310305"/>
                  <a:ext cx="753107" cy="876757"/>
                  <a:chOff x="3376540" y="2385050"/>
                  <a:chExt cx="753107" cy="876757"/>
                </a:xfrm>
              </p:grpSpPr>
              <p:sp>
                <p:nvSpPr>
                  <p:cNvPr id="435" name="Oval 180"/>
                  <p:cNvSpPr>
                    <a:spLocks noChangeAspect="1"/>
                  </p:cNvSpPr>
                  <p:nvPr/>
                </p:nvSpPr>
                <p:spPr>
                  <a:xfrm>
                    <a:off x="3896066" y="2416481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sp>
                <p:nvSpPr>
                  <p:cNvPr id="436" name="Oval 181"/>
                  <p:cNvSpPr>
                    <a:spLocks noChangeAspect="1"/>
                  </p:cNvSpPr>
                  <p:nvPr/>
                </p:nvSpPr>
                <p:spPr>
                  <a:xfrm>
                    <a:off x="3935412" y="2632134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pic>
                <p:nvPicPr>
                  <p:cNvPr id="437" name="Picture 104" descr="BSA_accesibility1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clrChange>
                      <a:clrFrom>
                        <a:srgbClr val="000033"/>
                      </a:clrFrom>
                      <a:clrTo>
                        <a:srgbClr val="000033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8519" r="14815"/>
                  <a:stretch>
                    <a:fillRect/>
                  </a:stretch>
                </p:blipFill>
                <p:spPr bwMode="auto">
                  <a:xfrm rot="20134492">
                    <a:off x="3376540" y="2385050"/>
                    <a:ext cx="753107" cy="876757"/>
                  </a:xfrm>
                  <a:prstGeom prst="rect">
                    <a:avLst/>
                  </a:prstGeom>
                  <a:noFill/>
                  <a:ln>
                    <a:noFill/>
                  </a:ln>
                  <a:scene3d>
                    <a:camera prst="orthographicFront">
                      <a:rot lat="0" lon="0" rev="19800000"/>
                    </a:camera>
                    <a:lightRig rig="threePt" dir="t"/>
                  </a:scene3d>
                </p:spPr>
              </p:pic>
              <p:sp>
                <p:nvSpPr>
                  <p:cNvPr id="438" name="Oval 183"/>
                  <p:cNvSpPr>
                    <a:spLocks noChangeAspect="1"/>
                  </p:cNvSpPr>
                  <p:nvPr/>
                </p:nvSpPr>
                <p:spPr>
                  <a:xfrm>
                    <a:off x="3620517" y="2452481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sp>
                <p:nvSpPr>
                  <p:cNvPr id="439" name="Oval 184"/>
                  <p:cNvSpPr>
                    <a:spLocks noChangeAspect="1"/>
                  </p:cNvSpPr>
                  <p:nvPr/>
                </p:nvSpPr>
                <p:spPr>
                  <a:xfrm>
                    <a:off x="3671989" y="2666375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sp>
                <p:nvSpPr>
                  <p:cNvPr id="440" name="Oval 185"/>
                  <p:cNvSpPr>
                    <a:spLocks noChangeAspect="1"/>
                  </p:cNvSpPr>
                  <p:nvPr/>
                </p:nvSpPr>
                <p:spPr>
                  <a:xfrm>
                    <a:off x="3636980" y="2875751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</p:grpSp>
            <p:grpSp>
              <p:nvGrpSpPr>
                <p:cNvPr id="401" name="Group 143"/>
                <p:cNvGrpSpPr/>
                <p:nvPr/>
              </p:nvGrpSpPr>
              <p:grpSpPr>
                <a:xfrm>
                  <a:off x="2112714" y="3153825"/>
                  <a:ext cx="925650" cy="1077631"/>
                  <a:chOff x="2112714" y="3153825"/>
                  <a:chExt cx="925650" cy="1077631"/>
                </a:xfrm>
              </p:grpSpPr>
              <p:sp>
                <p:nvSpPr>
                  <p:cNvPr id="428" name="Oval 173"/>
                  <p:cNvSpPr>
                    <a:spLocks noChangeAspect="1"/>
                  </p:cNvSpPr>
                  <p:nvPr/>
                </p:nvSpPr>
                <p:spPr>
                  <a:xfrm>
                    <a:off x="2315600" y="3347819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sp>
                <p:nvSpPr>
                  <p:cNvPr id="429" name="Oval 174"/>
                  <p:cNvSpPr>
                    <a:spLocks noChangeAspect="1"/>
                  </p:cNvSpPr>
                  <p:nvPr/>
                </p:nvSpPr>
                <p:spPr>
                  <a:xfrm>
                    <a:off x="2794849" y="3158410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pic>
                <p:nvPicPr>
                  <p:cNvPr id="430" name="Picture 104" descr="BSA_accesibility1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clrChange>
                      <a:clrFrom>
                        <a:srgbClr val="000033"/>
                      </a:clrFrom>
                      <a:clrTo>
                        <a:srgbClr val="000033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8519" r="14815"/>
                  <a:stretch>
                    <a:fillRect/>
                  </a:stretch>
                </p:blipFill>
                <p:spPr bwMode="auto">
                  <a:xfrm rot="8567505">
                    <a:off x="2112714" y="3153825"/>
                    <a:ext cx="925650" cy="1077631"/>
                  </a:xfrm>
                  <a:prstGeom prst="rect">
                    <a:avLst/>
                  </a:prstGeom>
                  <a:noFill/>
                  <a:ln>
                    <a:noFill/>
                  </a:ln>
                  <a:scene3d>
                    <a:camera prst="orthographicFront">
                      <a:rot lat="0" lon="0" rev="19800000"/>
                    </a:camera>
                    <a:lightRig rig="threePt" dir="t"/>
                  </a:scene3d>
                </p:spPr>
              </p:pic>
              <p:sp>
                <p:nvSpPr>
                  <p:cNvPr id="431" name="Oval 176"/>
                  <p:cNvSpPr>
                    <a:spLocks noChangeAspect="1"/>
                  </p:cNvSpPr>
                  <p:nvPr/>
                </p:nvSpPr>
                <p:spPr>
                  <a:xfrm>
                    <a:off x="2473513" y="3173880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sp>
                <p:nvSpPr>
                  <p:cNvPr id="432" name="Oval 177"/>
                  <p:cNvSpPr>
                    <a:spLocks noChangeAspect="1"/>
                  </p:cNvSpPr>
                  <p:nvPr/>
                </p:nvSpPr>
                <p:spPr>
                  <a:xfrm>
                    <a:off x="2825523" y="3378767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sp>
                <p:nvSpPr>
                  <p:cNvPr id="433" name="Oval 178"/>
                  <p:cNvSpPr>
                    <a:spLocks noChangeAspect="1"/>
                  </p:cNvSpPr>
                  <p:nvPr/>
                </p:nvSpPr>
                <p:spPr>
                  <a:xfrm>
                    <a:off x="2578493" y="3378280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sp>
                <p:nvSpPr>
                  <p:cNvPr id="434" name="Oval 179"/>
                  <p:cNvSpPr>
                    <a:spLocks noChangeAspect="1"/>
                  </p:cNvSpPr>
                  <p:nvPr/>
                </p:nvSpPr>
                <p:spPr>
                  <a:xfrm>
                    <a:off x="2195863" y="3623009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</p:grpSp>
            <p:grpSp>
              <p:nvGrpSpPr>
                <p:cNvPr id="402" name="Group 145"/>
                <p:cNvGrpSpPr/>
                <p:nvPr/>
              </p:nvGrpSpPr>
              <p:grpSpPr>
                <a:xfrm>
                  <a:off x="900754" y="3391442"/>
                  <a:ext cx="1435348" cy="1232917"/>
                  <a:chOff x="198137" y="4540731"/>
                  <a:chExt cx="1435348" cy="1232917"/>
                </a:xfrm>
              </p:grpSpPr>
              <p:sp>
                <p:nvSpPr>
                  <p:cNvPr id="416" name="Oval 161"/>
                  <p:cNvSpPr>
                    <a:spLocks noChangeAspect="1"/>
                  </p:cNvSpPr>
                  <p:nvPr/>
                </p:nvSpPr>
                <p:spPr>
                  <a:xfrm>
                    <a:off x="1260992" y="5486354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sp>
                <p:nvSpPr>
                  <p:cNvPr id="417" name="Oval 162"/>
                  <p:cNvSpPr>
                    <a:spLocks noChangeAspect="1"/>
                  </p:cNvSpPr>
                  <p:nvPr/>
                </p:nvSpPr>
                <p:spPr>
                  <a:xfrm>
                    <a:off x="327614" y="4645703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sp>
                <p:nvSpPr>
                  <p:cNvPr id="418" name="Oval 163"/>
                  <p:cNvSpPr>
                    <a:spLocks noChangeAspect="1"/>
                  </p:cNvSpPr>
                  <p:nvPr/>
                </p:nvSpPr>
                <p:spPr>
                  <a:xfrm>
                    <a:off x="1346919" y="4771268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sp>
                <p:nvSpPr>
                  <p:cNvPr id="419" name="Oval 164"/>
                  <p:cNvSpPr>
                    <a:spLocks noChangeAspect="1"/>
                  </p:cNvSpPr>
                  <p:nvPr/>
                </p:nvSpPr>
                <p:spPr>
                  <a:xfrm>
                    <a:off x="1035915" y="4807402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pic>
                <p:nvPicPr>
                  <p:cNvPr id="420" name="Picture 104" descr="BSA_accesibility1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clrChange>
                      <a:clrFrom>
                        <a:srgbClr val="000033"/>
                      </a:clrFrom>
                      <a:clrTo>
                        <a:srgbClr val="000033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8519" r="14815"/>
                  <a:stretch>
                    <a:fillRect/>
                  </a:stretch>
                </p:blipFill>
                <p:spPr bwMode="auto">
                  <a:xfrm rot="3629753">
                    <a:off x="299352" y="4439516"/>
                    <a:ext cx="1232917" cy="1435348"/>
                  </a:xfrm>
                  <a:prstGeom prst="rect">
                    <a:avLst/>
                  </a:prstGeom>
                  <a:noFill/>
                  <a:ln>
                    <a:noFill/>
                  </a:ln>
                  <a:scene3d>
                    <a:camera prst="orthographicFront">
                      <a:rot lat="0" lon="0" rev="19800000"/>
                    </a:camera>
                    <a:lightRig rig="threePt" dir="t"/>
                  </a:scene3d>
                </p:spPr>
              </p:pic>
              <p:sp>
                <p:nvSpPr>
                  <p:cNvPr id="421" name="Oval 166"/>
                  <p:cNvSpPr>
                    <a:spLocks noChangeAspect="1"/>
                  </p:cNvSpPr>
                  <p:nvPr/>
                </p:nvSpPr>
                <p:spPr>
                  <a:xfrm>
                    <a:off x="1387925" y="5012289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sp>
                <p:nvSpPr>
                  <p:cNvPr id="422" name="Oval 167"/>
                  <p:cNvSpPr>
                    <a:spLocks noChangeAspect="1"/>
                  </p:cNvSpPr>
                  <p:nvPr/>
                </p:nvSpPr>
                <p:spPr>
                  <a:xfrm>
                    <a:off x="590507" y="4707160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sp>
                <p:nvSpPr>
                  <p:cNvPr id="423" name="Oval 168"/>
                  <p:cNvSpPr>
                    <a:spLocks noChangeAspect="1"/>
                  </p:cNvSpPr>
                  <p:nvPr/>
                </p:nvSpPr>
                <p:spPr>
                  <a:xfrm>
                    <a:off x="268970" y="5084289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sp>
                <p:nvSpPr>
                  <p:cNvPr id="424" name="Oval 169"/>
                  <p:cNvSpPr>
                    <a:spLocks noChangeAspect="1"/>
                  </p:cNvSpPr>
                  <p:nvPr/>
                </p:nvSpPr>
                <p:spPr>
                  <a:xfrm>
                    <a:off x="1035915" y="5039301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sp>
                <p:nvSpPr>
                  <p:cNvPr id="425" name="Oval 170"/>
                  <p:cNvSpPr>
                    <a:spLocks noChangeAspect="1"/>
                  </p:cNvSpPr>
                  <p:nvPr/>
                </p:nvSpPr>
                <p:spPr>
                  <a:xfrm>
                    <a:off x="552691" y="5092756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sp>
                <p:nvSpPr>
                  <p:cNvPr id="426" name="Oval 171"/>
                  <p:cNvSpPr>
                    <a:spLocks noChangeAspect="1"/>
                  </p:cNvSpPr>
                  <p:nvPr/>
                </p:nvSpPr>
                <p:spPr>
                  <a:xfrm>
                    <a:off x="1260992" y="5254455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sp>
                <p:nvSpPr>
                  <p:cNvPr id="427" name="Oval 172"/>
                  <p:cNvSpPr>
                    <a:spLocks noChangeAspect="1"/>
                  </p:cNvSpPr>
                  <p:nvPr/>
                </p:nvSpPr>
                <p:spPr>
                  <a:xfrm>
                    <a:off x="815584" y="5154213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</p:grpSp>
            <p:grpSp>
              <p:nvGrpSpPr>
                <p:cNvPr id="403" name="Group 147"/>
                <p:cNvGrpSpPr/>
                <p:nvPr/>
              </p:nvGrpSpPr>
              <p:grpSpPr>
                <a:xfrm rot="1859907">
                  <a:off x="2011192" y="3201308"/>
                  <a:ext cx="1232917" cy="1493868"/>
                  <a:chOff x="1312596" y="4570137"/>
                  <a:chExt cx="1232917" cy="1493868"/>
                </a:xfrm>
              </p:grpSpPr>
              <p:sp>
                <p:nvSpPr>
                  <p:cNvPr id="404" name="Oval 148"/>
                  <p:cNvSpPr>
                    <a:spLocks noChangeAspect="1"/>
                  </p:cNvSpPr>
                  <p:nvPr/>
                </p:nvSpPr>
                <p:spPr>
                  <a:xfrm>
                    <a:off x="1895417" y="4570137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sp>
                <p:nvSpPr>
                  <p:cNvPr id="405" name="Oval 149"/>
                  <p:cNvSpPr>
                    <a:spLocks noChangeAspect="1"/>
                  </p:cNvSpPr>
                  <p:nvPr/>
                </p:nvSpPr>
                <p:spPr>
                  <a:xfrm>
                    <a:off x="2422351" y="4950880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sp>
                <p:nvSpPr>
                  <p:cNvPr id="406" name="Oval 151"/>
                  <p:cNvSpPr>
                    <a:spLocks noChangeAspect="1"/>
                  </p:cNvSpPr>
                  <p:nvPr/>
                </p:nvSpPr>
                <p:spPr>
                  <a:xfrm>
                    <a:off x="1371802" y="5345478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pic>
                <p:nvPicPr>
                  <p:cNvPr id="407" name="Picture 104" descr="BSA_accesibility1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clrChange>
                      <a:clrFrom>
                        <a:srgbClr val="000033"/>
                      </a:clrFrom>
                      <a:clrTo>
                        <a:srgbClr val="000033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8519" r="14815"/>
                  <a:stretch>
                    <a:fillRect/>
                  </a:stretch>
                </p:blipFill>
                <p:spPr bwMode="auto">
                  <a:xfrm>
                    <a:off x="1312596" y="4628657"/>
                    <a:ext cx="1232917" cy="1435348"/>
                  </a:xfrm>
                  <a:prstGeom prst="rect">
                    <a:avLst/>
                  </a:prstGeom>
                  <a:noFill/>
                  <a:ln>
                    <a:noFill/>
                  </a:ln>
                  <a:scene3d>
                    <a:camera prst="orthographicFront">
                      <a:rot lat="0" lon="0" rev="19800000"/>
                    </a:camera>
                    <a:lightRig rig="threePt" dir="t"/>
                  </a:scene3d>
                </p:spPr>
              </p:pic>
              <p:sp>
                <p:nvSpPr>
                  <p:cNvPr id="408" name="Oval 153"/>
                  <p:cNvSpPr>
                    <a:spLocks noChangeAspect="1"/>
                  </p:cNvSpPr>
                  <p:nvPr/>
                </p:nvSpPr>
                <p:spPr>
                  <a:xfrm>
                    <a:off x="2132678" y="4837999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sp>
                <p:nvSpPr>
                  <p:cNvPr id="409" name="Oval 154"/>
                  <p:cNvSpPr>
                    <a:spLocks noChangeAspect="1"/>
                  </p:cNvSpPr>
                  <p:nvPr/>
                </p:nvSpPr>
                <p:spPr>
                  <a:xfrm>
                    <a:off x="1903843" y="4893158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sp>
                <p:nvSpPr>
                  <p:cNvPr id="410" name="Oval 155"/>
                  <p:cNvSpPr>
                    <a:spLocks noChangeAspect="1"/>
                  </p:cNvSpPr>
                  <p:nvPr/>
                </p:nvSpPr>
                <p:spPr>
                  <a:xfrm>
                    <a:off x="2173684" y="5079020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sp>
                <p:nvSpPr>
                  <p:cNvPr id="411" name="Oval 156"/>
                  <p:cNvSpPr>
                    <a:spLocks noChangeAspect="1"/>
                  </p:cNvSpPr>
                  <p:nvPr/>
                </p:nvSpPr>
                <p:spPr>
                  <a:xfrm>
                    <a:off x="1770603" y="5118213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sp>
                <p:nvSpPr>
                  <p:cNvPr id="412" name="Oval 157"/>
                  <p:cNvSpPr>
                    <a:spLocks noChangeAspect="1"/>
                  </p:cNvSpPr>
                  <p:nvPr/>
                </p:nvSpPr>
                <p:spPr>
                  <a:xfrm>
                    <a:off x="1646806" y="5605939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sp>
                <p:nvSpPr>
                  <p:cNvPr id="413" name="Oval 158"/>
                  <p:cNvSpPr>
                    <a:spLocks noChangeAspect="1"/>
                  </p:cNvSpPr>
                  <p:nvPr/>
                </p:nvSpPr>
                <p:spPr>
                  <a:xfrm>
                    <a:off x="1335802" y="5642073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sp>
                <p:nvSpPr>
                  <p:cNvPr id="414" name="Oval 159"/>
                  <p:cNvSpPr>
                    <a:spLocks noChangeAspect="1"/>
                  </p:cNvSpPr>
                  <p:nvPr/>
                </p:nvSpPr>
                <p:spPr>
                  <a:xfrm>
                    <a:off x="1687812" y="5846960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sp>
                <p:nvSpPr>
                  <p:cNvPr id="415" name="Oval 160"/>
                  <p:cNvSpPr>
                    <a:spLocks noChangeAspect="1"/>
                  </p:cNvSpPr>
                  <p:nvPr/>
                </p:nvSpPr>
                <p:spPr>
                  <a:xfrm>
                    <a:off x="2023834" y="5448673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</p:grpSp>
          </p:grpSp>
          <p:pic>
            <p:nvPicPr>
              <p:cNvPr id="368" name="Picture 2" descr="http://www.rcsb.org/pdb/education_discussion/molecule_of_the_month/images/136-Nanobodies_antibody_nanobody.jpg"/>
              <p:cNvPicPr>
                <a:picLocks noChangeAspect="1" noChangeArrowheads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20415251">
                <a:off x="4462309" y="4366491"/>
                <a:ext cx="518713" cy="5124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9" name="Picture 2" descr="http://www.rcsb.org/pdb/education_discussion/molecule_of_the_month/images/136-Nanobodies_antibody_nanobody.jpg"/>
              <p:cNvPicPr>
                <a:picLocks noChangeAspect="1" noChangeArrowheads="1"/>
              </p:cNvPicPr>
              <p:nvPr/>
            </p:nvPicPr>
            <p:blipFill rotWithShape="1"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13245090">
                <a:off x="3070596" y="4097768"/>
                <a:ext cx="979825" cy="9679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0" name="Picture 2" descr="http://www.rcsb.org/pdb/education_discussion/molecule_of_the_month/images/136-Nanobodies_antibody_nanobody.jpg"/>
              <p:cNvPicPr>
                <a:picLocks noChangeAspect="1" noChangeArrowheads="1"/>
              </p:cNvPicPr>
              <p:nvPr/>
            </p:nvPicPr>
            <p:blipFill rotWithShape="1"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10403730">
                <a:off x="4953439" y="4566396"/>
                <a:ext cx="703292" cy="6947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71" name="Oval 102"/>
              <p:cNvSpPr>
                <a:spLocks noChangeAspect="1"/>
              </p:cNvSpPr>
              <p:nvPr/>
            </p:nvSpPr>
            <p:spPr>
              <a:xfrm>
                <a:off x="4254863" y="3266471"/>
                <a:ext cx="68256" cy="68256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/>
              </a:p>
            </p:txBody>
          </p:sp>
          <p:sp>
            <p:nvSpPr>
              <p:cNvPr id="372" name="Oval 103"/>
              <p:cNvSpPr>
                <a:spLocks noChangeAspect="1"/>
              </p:cNvSpPr>
              <p:nvPr/>
            </p:nvSpPr>
            <p:spPr>
              <a:xfrm>
                <a:off x="4268039" y="4095090"/>
                <a:ext cx="68256" cy="68256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/>
              </a:p>
            </p:txBody>
          </p:sp>
          <p:sp>
            <p:nvSpPr>
              <p:cNvPr id="373" name="Oval 104"/>
              <p:cNvSpPr>
                <a:spLocks noChangeAspect="1"/>
              </p:cNvSpPr>
              <p:nvPr/>
            </p:nvSpPr>
            <p:spPr>
              <a:xfrm>
                <a:off x="4340045" y="4232304"/>
                <a:ext cx="60480" cy="60480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/>
              </a:p>
            </p:txBody>
          </p:sp>
          <p:sp>
            <p:nvSpPr>
              <p:cNvPr id="374" name="Oval 105"/>
              <p:cNvSpPr>
                <a:spLocks noChangeAspect="1"/>
              </p:cNvSpPr>
              <p:nvPr/>
            </p:nvSpPr>
            <p:spPr>
              <a:xfrm>
                <a:off x="4651918" y="4101518"/>
                <a:ext cx="51840" cy="51840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/>
              </a:p>
            </p:txBody>
          </p:sp>
          <p:grpSp>
            <p:nvGrpSpPr>
              <p:cNvPr id="375" name="Group 106"/>
              <p:cNvGrpSpPr/>
              <p:nvPr/>
            </p:nvGrpSpPr>
            <p:grpSpPr>
              <a:xfrm rot="1101378">
                <a:off x="4105051" y="3605436"/>
                <a:ext cx="387445" cy="379162"/>
                <a:chOff x="4311190" y="3391369"/>
                <a:chExt cx="387445" cy="379162"/>
              </a:xfrm>
            </p:grpSpPr>
            <p:pic>
              <p:nvPicPr>
                <p:cNvPr id="386" name="Picture 2" descr="http://www.rcsb.org/pdb/education_discussion/molecule_of_the_month/images/136-Nanobodies_antibody_nanobody.jpg"/>
                <p:cNvPicPr>
                  <a:picLocks noChangeAspect="1" noChangeArrowheads="1"/>
                </p:cNvPicPr>
                <p:nvPr/>
              </p:nvPicPr>
              <p:blipFill rotWithShape="1">
                <a:blip r:embed="rId1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 rot="71484">
                  <a:off x="4311190" y="3391369"/>
                  <a:ext cx="383814" cy="379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87" name="Oval 122"/>
                <p:cNvSpPr>
                  <a:spLocks noChangeAspect="1"/>
                </p:cNvSpPr>
                <p:nvPr/>
              </p:nvSpPr>
              <p:spPr>
                <a:xfrm>
                  <a:off x="4324992" y="3399808"/>
                  <a:ext cx="43200" cy="43200"/>
                </a:xfrm>
                <a:prstGeom prst="ellipse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100"/>
                </a:p>
              </p:txBody>
            </p:sp>
            <p:sp>
              <p:nvSpPr>
                <p:cNvPr id="388" name="Oval 124"/>
                <p:cNvSpPr>
                  <a:spLocks noChangeAspect="1"/>
                </p:cNvSpPr>
                <p:nvPr/>
              </p:nvSpPr>
              <p:spPr>
                <a:xfrm>
                  <a:off x="4655435" y="3416034"/>
                  <a:ext cx="43200" cy="43200"/>
                </a:xfrm>
                <a:prstGeom prst="ellipse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100"/>
                </a:p>
              </p:txBody>
            </p:sp>
          </p:grpSp>
          <p:sp>
            <p:nvSpPr>
              <p:cNvPr id="376" name="Oval 107"/>
              <p:cNvSpPr>
                <a:spLocks noChangeAspect="1"/>
              </p:cNvSpPr>
              <p:nvPr/>
            </p:nvSpPr>
            <p:spPr>
              <a:xfrm>
                <a:off x="3911598" y="4037310"/>
                <a:ext cx="68256" cy="68256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/>
              </a:p>
            </p:txBody>
          </p:sp>
          <p:grpSp>
            <p:nvGrpSpPr>
              <p:cNvPr id="377" name="Group 108"/>
              <p:cNvGrpSpPr/>
              <p:nvPr/>
            </p:nvGrpSpPr>
            <p:grpSpPr>
              <a:xfrm>
                <a:off x="3290657" y="3336073"/>
                <a:ext cx="744708" cy="749318"/>
                <a:chOff x="4887116" y="2693749"/>
                <a:chExt cx="744708" cy="749318"/>
              </a:xfrm>
            </p:grpSpPr>
            <p:sp>
              <p:nvSpPr>
                <p:cNvPr id="384" name="Oval 115"/>
                <p:cNvSpPr>
                  <a:spLocks noChangeAspect="1"/>
                </p:cNvSpPr>
                <p:nvPr/>
              </p:nvSpPr>
              <p:spPr>
                <a:xfrm>
                  <a:off x="4887116" y="2693749"/>
                  <a:ext cx="108000" cy="108000"/>
                </a:xfrm>
                <a:prstGeom prst="ellipse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100"/>
                </a:p>
              </p:txBody>
            </p:sp>
            <p:pic>
              <p:nvPicPr>
                <p:cNvPr id="385" name="Picture 2" descr="http://www.rcsb.org/pdb/education_discussion/molecule_of_the_month/images/136-Nanobodies_antibody_nanobody.jpg"/>
                <p:cNvPicPr>
                  <a:picLocks noChangeAspect="1" noChangeArrowheads="1"/>
                </p:cNvPicPr>
                <p:nvPr/>
              </p:nvPicPr>
              <p:blipFill rotWithShape="1"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 rot="71484">
                  <a:off x="4887619" y="2707880"/>
                  <a:ext cx="744205" cy="73518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378" name="Picture 2" descr="http://www.rcsb.org/pdb/education_discussion/molecule_of_the_month/images/136-Nanobodies_antibody_nanobody.jpg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8921540">
                <a:off x="3943056" y="4465644"/>
                <a:ext cx="759137" cy="7499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379" name="Group 110"/>
              <p:cNvGrpSpPr/>
              <p:nvPr/>
            </p:nvGrpSpPr>
            <p:grpSpPr>
              <a:xfrm rot="20040841">
                <a:off x="4678334" y="3527439"/>
                <a:ext cx="826138" cy="855716"/>
                <a:chOff x="4250022" y="3431051"/>
                <a:chExt cx="826138" cy="855716"/>
              </a:xfrm>
            </p:grpSpPr>
            <p:sp>
              <p:nvSpPr>
                <p:cNvPr id="381" name="Oval 112"/>
                <p:cNvSpPr>
                  <a:spLocks noChangeAspect="1"/>
                </p:cNvSpPr>
                <p:nvPr/>
              </p:nvSpPr>
              <p:spPr>
                <a:xfrm>
                  <a:off x="5004160" y="3964086"/>
                  <a:ext cx="72000" cy="72000"/>
                </a:xfrm>
                <a:prstGeom prst="ellipse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100"/>
                </a:p>
              </p:txBody>
            </p:sp>
            <p:sp>
              <p:nvSpPr>
                <p:cNvPr id="382" name="Oval 113"/>
                <p:cNvSpPr>
                  <a:spLocks noChangeAspect="1"/>
                </p:cNvSpPr>
                <p:nvPr/>
              </p:nvSpPr>
              <p:spPr>
                <a:xfrm rot="3018893">
                  <a:off x="4613410" y="3431051"/>
                  <a:ext cx="72000" cy="72000"/>
                </a:xfrm>
                <a:prstGeom prst="ellipse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100"/>
                </a:p>
              </p:txBody>
            </p:sp>
            <p:pic>
              <p:nvPicPr>
                <p:cNvPr id="383" name="Picture 2" descr="http://www.rcsb.org/pdb/education_discussion/molecule_of_the_month/images/136-Nanobodies_antibody_nanobody.jpg"/>
                <p:cNvPicPr>
                  <a:picLocks noChangeAspect="1" noChangeArrowheads="1"/>
                </p:cNvPicPr>
                <p:nvPr/>
              </p:nvPicPr>
              <p:blipFill rotWithShape="1">
                <a:blip r:embed="rId1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 rot="3090377">
                  <a:off x="4245513" y="3547071"/>
                  <a:ext cx="744205" cy="73518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380" name="Picture 2" descr="http://www.rcsb.org/pdb/education_discussion/molecule_of_the_month/images/136-Nanobodies_antibody_nanobody.jpg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19672254">
                <a:off x="4208256" y="3877439"/>
                <a:ext cx="590170" cy="5830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67" name="Rectangle 270"/>
            <p:cNvSpPr/>
            <p:nvPr/>
          </p:nvSpPr>
          <p:spPr>
            <a:xfrm>
              <a:off x="1672562" y="3347410"/>
              <a:ext cx="1576695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="1" dirty="0" smtClean="0">
                  <a:solidFill>
                    <a:srgbClr val="7F8080"/>
                  </a:solidFill>
                  <a:latin typeface="Arial Rounded MT Bold"/>
                  <a:cs typeface="Arial Rounded MT Bold"/>
                </a:rPr>
                <a:t>Sensor surface</a:t>
              </a:r>
              <a:endParaRPr lang="en-GB" sz="1100" b="1" dirty="0">
                <a:solidFill>
                  <a:srgbClr val="7F8080"/>
                </a:solidFill>
                <a:latin typeface="Arial Rounded MT Bold"/>
                <a:cs typeface="Arial Rounded MT Bold"/>
              </a:endParaRPr>
            </a:p>
          </p:txBody>
        </p:sp>
        <p:pic>
          <p:nvPicPr>
            <p:cNvPr id="268" name="Picture 2" descr="http://www.rcsb.org/pdb/education_discussion/molecule_of_the_month/images/136-Nanobodies_antibody_nanobody.jpg"/>
            <p:cNvPicPr>
              <a:picLocks noChangeAspect="1" noChangeArrowheads="1"/>
            </p:cNvPicPr>
            <p:nvPr/>
          </p:nvPicPr>
          <p:blipFill rotWithShape="1"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3035418">
              <a:off x="3525632" y="2701262"/>
              <a:ext cx="216131" cy="213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9" name="Picture 2" descr="http://www.rcsb.org/pdb/education_discussion/molecule_of_the_month/images/136-Nanobodies_antibody_nanobody.jpg"/>
            <p:cNvPicPr>
              <a:picLocks noChangeAspect="1" noChangeArrowheads="1"/>
            </p:cNvPicPr>
            <p:nvPr/>
          </p:nvPicPr>
          <p:blipFill rotWithShape="1"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5244009">
              <a:off x="3462085" y="2408060"/>
              <a:ext cx="216131" cy="213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0" name="Picture 2" descr="http://www.rcsb.org/pdb/education_discussion/molecule_of_the_month/images/136-Nanobodies_antibody_nanobody.jpg"/>
            <p:cNvPicPr>
              <a:picLocks noChangeAspect="1" noChangeArrowheads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71484">
              <a:off x="3153542" y="2370072"/>
              <a:ext cx="293039" cy="289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1" name="Picture 2" descr="http://www.rcsb.org/pdb/education_discussion/molecule_of_the_month/images/136-Nanobodies_antibody_nanobody.jpg"/>
            <p:cNvPicPr>
              <a:picLocks noChangeAspect="1" noChangeArrowheads="1"/>
            </p:cNvPicPr>
            <p:nvPr/>
          </p:nvPicPr>
          <p:blipFill rotWithShape="1"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71484">
              <a:off x="3372460" y="2613947"/>
              <a:ext cx="159922" cy="1579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2" name="Picture 2" descr="http://www.rcsb.org/pdb/education_discussion/molecule_of_the_month/images/136-Nanobodies_antibody_nanobody.jpg"/>
            <p:cNvPicPr>
              <a:picLocks noChangeAspect="1" noChangeArrowheads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2310799">
              <a:off x="3201171" y="2766264"/>
              <a:ext cx="293039" cy="289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3" name="Picture 2" descr="http://www.rcsb.org/pdb/education_discussion/molecule_of_the_month/images/136-Nanobodies_antibody_nanobody.jpg"/>
            <p:cNvPicPr>
              <a:picLocks noChangeAspect="1" noChangeArrowheads="1"/>
            </p:cNvPicPr>
            <p:nvPr/>
          </p:nvPicPr>
          <p:blipFill rotWithShape="1"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71484">
              <a:off x="3122258" y="2661197"/>
              <a:ext cx="159923" cy="1579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" name="Oval 278"/>
            <p:cNvSpPr>
              <a:spLocks noChangeAspect="1"/>
            </p:cNvSpPr>
            <p:nvPr/>
          </p:nvSpPr>
          <p:spPr>
            <a:xfrm>
              <a:off x="3098789" y="2511184"/>
              <a:ext cx="28440" cy="2844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00"/>
            </a:p>
          </p:txBody>
        </p:sp>
        <p:sp>
          <p:nvSpPr>
            <p:cNvPr id="275" name="Oval 279"/>
            <p:cNvSpPr>
              <a:spLocks noChangeAspect="1"/>
            </p:cNvSpPr>
            <p:nvPr/>
          </p:nvSpPr>
          <p:spPr>
            <a:xfrm>
              <a:off x="3190132" y="2852463"/>
              <a:ext cx="28440" cy="2844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00"/>
            </a:p>
          </p:txBody>
        </p:sp>
        <p:sp>
          <p:nvSpPr>
            <p:cNvPr id="276" name="Oval 280"/>
            <p:cNvSpPr>
              <a:spLocks noChangeAspect="1"/>
            </p:cNvSpPr>
            <p:nvPr/>
          </p:nvSpPr>
          <p:spPr>
            <a:xfrm>
              <a:off x="3421119" y="2780463"/>
              <a:ext cx="25200" cy="252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00"/>
            </a:p>
          </p:txBody>
        </p:sp>
        <p:sp>
          <p:nvSpPr>
            <p:cNvPr id="277" name="Oval 281"/>
            <p:cNvSpPr>
              <a:spLocks noChangeAspect="1"/>
            </p:cNvSpPr>
            <p:nvPr/>
          </p:nvSpPr>
          <p:spPr>
            <a:xfrm>
              <a:off x="3370835" y="2611599"/>
              <a:ext cx="18000" cy="180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00"/>
            </a:p>
          </p:txBody>
        </p:sp>
        <p:sp>
          <p:nvSpPr>
            <p:cNvPr id="278" name="Oval 282"/>
            <p:cNvSpPr>
              <a:spLocks noChangeAspect="1"/>
            </p:cNvSpPr>
            <p:nvPr/>
          </p:nvSpPr>
          <p:spPr>
            <a:xfrm>
              <a:off x="3551066" y="2725969"/>
              <a:ext cx="21600" cy="216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00"/>
            </a:p>
          </p:txBody>
        </p:sp>
        <p:sp>
          <p:nvSpPr>
            <p:cNvPr id="279" name="Oval 283"/>
            <p:cNvSpPr>
              <a:spLocks noChangeAspect="1"/>
            </p:cNvSpPr>
            <p:nvPr/>
          </p:nvSpPr>
          <p:spPr>
            <a:xfrm>
              <a:off x="3683977" y="2642529"/>
              <a:ext cx="28440" cy="2844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00"/>
            </a:p>
          </p:txBody>
        </p:sp>
        <p:sp>
          <p:nvSpPr>
            <p:cNvPr id="280" name="Oval 284"/>
            <p:cNvSpPr>
              <a:spLocks noChangeAspect="1"/>
            </p:cNvSpPr>
            <p:nvPr/>
          </p:nvSpPr>
          <p:spPr>
            <a:xfrm>
              <a:off x="3705871" y="2821297"/>
              <a:ext cx="18000" cy="180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00"/>
            </a:p>
          </p:txBody>
        </p:sp>
        <p:sp>
          <p:nvSpPr>
            <p:cNvPr id="281" name="Oval 285"/>
            <p:cNvSpPr>
              <a:spLocks noChangeAspect="1"/>
            </p:cNvSpPr>
            <p:nvPr/>
          </p:nvSpPr>
          <p:spPr>
            <a:xfrm>
              <a:off x="3417879" y="2393213"/>
              <a:ext cx="28440" cy="2844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00"/>
            </a:p>
          </p:txBody>
        </p:sp>
        <p:sp>
          <p:nvSpPr>
            <p:cNvPr id="282" name="Oval 286"/>
            <p:cNvSpPr>
              <a:spLocks noChangeAspect="1"/>
            </p:cNvSpPr>
            <p:nvPr/>
          </p:nvSpPr>
          <p:spPr>
            <a:xfrm>
              <a:off x="3534008" y="2952903"/>
              <a:ext cx="28440" cy="2844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00"/>
            </a:p>
          </p:txBody>
        </p:sp>
        <p:grpSp>
          <p:nvGrpSpPr>
            <p:cNvPr id="283" name="Group 287"/>
            <p:cNvGrpSpPr/>
            <p:nvPr/>
          </p:nvGrpSpPr>
          <p:grpSpPr>
            <a:xfrm rot="5400000">
              <a:off x="3155979" y="2430828"/>
              <a:ext cx="420643" cy="565688"/>
              <a:chOff x="1533954" y="4126281"/>
              <a:chExt cx="841285" cy="1131376"/>
            </a:xfrm>
          </p:grpSpPr>
          <p:sp>
            <p:nvSpPr>
              <p:cNvPr id="359" name="5-Point Star 288"/>
              <p:cNvSpPr>
                <a:spLocks noChangeAspect="1"/>
              </p:cNvSpPr>
              <p:nvPr/>
            </p:nvSpPr>
            <p:spPr>
              <a:xfrm>
                <a:off x="2091126" y="4391256"/>
                <a:ext cx="36000" cy="36000"/>
              </a:xfrm>
              <a:prstGeom prst="star5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/>
              </a:p>
            </p:txBody>
          </p:sp>
          <p:sp>
            <p:nvSpPr>
              <p:cNvPr id="360" name="5-Point Star 289"/>
              <p:cNvSpPr>
                <a:spLocks noChangeAspect="1"/>
              </p:cNvSpPr>
              <p:nvPr/>
            </p:nvSpPr>
            <p:spPr>
              <a:xfrm>
                <a:off x="1708463" y="5043284"/>
                <a:ext cx="72000" cy="72000"/>
              </a:xfrm>
              <a:prstGeom prst="star5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/>
              </a:p>
            </p:txBody>
          </p:sp>
          <p:sp>
            <p:nvSpPr>
              <p:cNvPr id="361" name="5-Point Star 290"/>
              <p:cNvSpPr>
                <a:spLocks noChangeAspect="1"/>
              </p:cNvSpPr>
              <p:nvPr/>
            </p:nvSpPr>
            <p:spPr>
              <a:xfrm>
                <a:off x="2064885" y="5203657"/>
                <a:ext cx="54000" cy="54000"/>
              </a:xfrm>
              <a:prstGeom prst="star5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/>
              </a:p>
            </p:txBody>
          </p:sp>
          <p:sp>
            <p:nvSpPr>
              <p:cNvPr id="362" name="5-Point Star 291"/>
              <p:cNvSpPr>
                <a:spLocks noChangeAspect="1"/>
              </p:cNvSpPr>
              <p:nvPr/>
            </p:nvSpPr>
            <p:spPr>
              <a:xfrm>
                <a:off x="1647380" y="4370324"/>
                <a:ext cx="72000" cy="72000"/>
              </a:xfrm>
              <a:prstGeom prst="star5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/>
              </a:p>
            </p:txBody>
          </p:sp>
          <p:sp>
            <p:nvSpPr>
              <p:cNvPr id="363" name="Diamond 292"/>
              <p:cNvSpPr/>
              <p:nvPr/>
            </p:nvSpPr>
            <p:spPr>
              <a:xfrm>
                <a:off x="1760224" y="4204065"/>
                <a:ext cx="43200" cy="43200"/>
              </a:xfrm>
              <a:prstGeom prst="diamond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/>
              </a:p>
            </p:txBody>
          </p:sp>
          <p:sp>
            <p:nvSpPr>
              <p:cNvPr id="364" name="Diamond 293"/>
              <p:cNvSpPr/>
              <p:nvPr/>
            </p:nvSpPr>
            <p:spPr>
              <a:xfrm>
                <a:off x="1876521" y="4698295"/>
                <a:ext cx="72000" cy="72000"/>
              </a:xfrm>
              <a:prstGeom prst="diamond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/>
              </a:p>
            </p:txBody>
          </p:sp>
          <p:sp>
            <p:nvSpPr>
              <p:cNvPr id="365" name="Diamond 294"/>
              <p:cNvSpPr/>
              <p:nvPr/>
            </p:nvSpPr>
            <p:spPr>
              <a:xfrm>
                <a:off x="2321239" y="4126281"/>
                <a:ext cx="54000" cy="54000"/>
              </a:xfrm>
              <a:prstGeom prst="diamond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/>
              </a:p>
            </p:txBody>
          </p:sp>
          <p:sp>
            <p:nvSpPr>
              <p:cNvPr id="366" name="Diamond 295"/>
              <p:cNvSpPr/>
              <p:nvPr/>
            </p:nvSpPr>
            <p:spPr>
              <a:xfrm>
                <a:off x="1533954" y="4547380"/>
                <a:ext cx="36000" cy="36000"/>
              </a:xfrm>
              <a:prstGeom prst="diamond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/>
              </a:p>
            </p:txBody>
          </p:sp>
        </p:grpSp>
        <p:cxnSp>
          <p:nvCxnSpPr>
            <p:cNvPr id="284" name="Straight Arrow Connector 298"/>
            <p:cNvCxnSpPr/>
            <p:nvPr/>
          </p:nvCxnSpPr>
          <p:spPr>
            <a:xfrm flipV="1">
              <a:off x="2977172" y="3217420"/>
              <a:ext cx="9360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85" name="Rectangle 302"/>
            <p:cNvSpPr/>
            <p:nvPr/>
          </p:nvSpPr>
          <p:spPr>
            <a:xfrm>
              <a:off x="2486580" y="2013289"/>
              <a:ext cx="1491798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50" dirty="0" smtClean="0">
                  <a:solidFill>
                    <a:srgbClr val="7F8080"/>
                  </a:solidFill>
                  <a:latin typeface="Arial Rounded MT Bold"/>
                  <a:cs typeface="Arial Rounded MT Bold"/>
                </a:rPr>
                <a:t>Sample + Ab</a:t>
              </a:r>
              <a:endParaRPr lang="en-GB" sz="1050" dirty="0">
                <a:solidFill>
                  <a:srgbClr val="7F8080"/>
                </a:solidFill>
                <a:latin typeface="Arial Rounded MT Bold"/>
                <a:cs typeface="Arial Rounded MT Bold"/>
              </a:endParaRPr>
            </a:p>
          </p:txBody>
        </p:sp>
        <p:sp>
          <p:nvSpPr>
            <p:cNvPr id="286" name="Rectangle 306"/>
            <p:cNvSpPr/>
            <p:nvPr/>
          </p:nvSpPr>
          <p:spPr>
            <a:xfrm>
              <a:off x="4494897" y="3384265"/>
              <a:ext cx="1979279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rgbClr val="7F8080"/>
                  </a:solidFill>
                  <a:latin typeface="Arial Rounded MT Bold"/>
                  <a:cs typeface="Arial Rounded MT Bold"/>
                </a:rPr>
                <a:t>Sample analysis</a:t>
              </a:r>
              <a:endParaRPr lang="en-GB" sz="1100" b="1" dirty="0">
                <a:solidFill>
                  <a:srgbClr val="7F8080"/>
                </a:solidFill>
                <a:latin typeface="Arial Rounded MT Bold"/>
                <a:cs typeface="Arial Rounded MT Bold"/>
              </a:endParaRPr>
            </a:p>
          </p:txBody>
        </p:sp>
        <p:grpSp>
          <p:nvGrpSpPr>
            <p:cNvPr id="287" name="41 Grupo"/>
            <p:cNvGrpSpPr/>
            <p:nvPr/>
          </p:nvGrpSpPr>
          <p:grpSpPr>
            <a:xfrm>
              <a:off x="5889222" y="2406348"/>
              <a:ext cx="1293068" cy="981285"/>
              <a:chOff x="6699312" y="2314479"/>
              <a:chExt cx="1293068" cy="981285"/>
            </a:xfrm>
          </p:grpSpPr>
          <p:grpSp>
            <p:nvGrpSpPr>
              <p:cNvPr id="289" name="Group 98"/>
              <p:cNvGrpSpPr>
                <a:grpSpLocks noChangeAspect="1"/>
              </p:cNvGrpSpPr>
              <p:nvPr/>
            </p:nvGrpSpPr>
            <p:grpSpPr>
              <a:xfrm>
                <a:off x="6906963" y="2642153"/>
                <a:ext cx="1040813" cy="653611"/>
                <a:chOff x="900754" y="3061148"/>
                <a:chExt cx="2602033" cy="1634028"/>
              </a:xfrm>
            </p:grpSpPr>
            <p:sp>
              <p:nvSpPr>
                <p:cNvPr id="294" name="Freeform 120"/>
                <p:cNvSpPr>
                  <a:spLocks/>
                </p:cNvSpPr>
                <p:nvPr/>
              </p:nvSpPr>
              <p:spPr bwMode="blackWhite">
                <a:xfrm>
                  <a:off x="952666" y="4133630"/>
                  <a:ext cx="2550121" cy="423868"/>
                </a:xfrm>
                <a:custGeom>
                  <a:avLst/>
                  <a:gdLst>
                    <a:gd name="connsiteX0" fmla="*/ 0 w 2756780"/>
                    <a:gd name="connsiteY0" fmla="*/ 697117 h 701643"/>
                    <a:gd name="connsiteX1" fmla="*/ 724277 w 2756780"/>
                    <a:gd name="connsiteY1" fmla="*/ 0 h 701643"/>
                    <a:gd name="connsiteX2" fmla="*/ 2756780 w 2756780"/>
                    <a:gd name="connsiteY2" fmla="*/ 0 h 701643"/>
                    <a:gd name="connsiteX3" fmla="*/ 2127564 w 2756780"/>
                    <a:gd name="connsiteY3" fmla="*/ 701643 h 701643"/>
                    <a:gd name="connsiteX4" fmla="*/ 0 w 2756780"/>
                    <a:gd name="connsiteY4" fmla="*/ 697117 h 701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56780" h="701643">
                      <a:moveTo>
                        <a:pt x="0" y="697117"/>
                      </a:moveTo>
                      <a:lnTo>
                        <a:pt x="724277" y="0"/>
                      </a:lnTo>
                      <a:lnTo>
                        <a:pt x="2756780" y="0"/>
                      </a:lnTo>
                      <a:lnTo>
                        <a:pt x="2127564" y="701643"/>
                      </a:lnTo>
                      <a:lnTo>
                        <a:pt x="0" y="697117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5000">
                      <a:srgbClr val="8B8C7B"/>
                    </a:gs>
                    <a:gs pos="37000">
                      <a:srgbClr val="85865B"/>
                    </a:gs>
                    <a:gs pos="66000">
                      <a:srgbClr val="8B8C7B"/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8100000" scaled="1"/>
                  <a:tileRect/>
                </a:gradFill>
                <a:ln>
                  <a:noFill/>
                </a:ln>
                <a:effectLst>
                  <a:outerShdw blurRad="40000" dist="25400" dir="5400000" rotWithShape="0">
                    <a:schemeClr val="accent1">
                      <a:lumMod val="75000"/>
                      <a:alpha val="50000"/>
                    </a:scheme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100"/>
                </a:p>
              </p:txBody>
            </p:sp>
            <p:cxnSp>
              <p:nvCxnSpPr>
                <p:cNvPr id="295" name="Straight Connector 126"/>
                <p:cNvCxnSpPr/>
                <p:nvPr/>
              </p:nvCxnSpPr>
              <p:spPr>
                <a:xfrm flipV="1">
                  <a:off x="1365476" y="4278025"/>
                  <a:ext cx="0" cy="156130"/>
                </a:xfrm>
                <a:prstGeom prst="line">
                  <a:avLst/>
                </a:prstGeom>
                <a:ln w="63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96" name="Straight Connector 127"/>
                <p:cNvCxnSpPr/>
                <p:nvPr/>
              </p:nvCxnSpPr>
              <p:spPr>
                <a:xfrm flipV="1">
                  <a:off x="2499300" y="4157243"/>
                  <a:ext cx="0" cy="156130"/>
                </a:xfrm>
                <a:prstGeom prst="line">
                  <a:avLst/>
                </a:prstGeom>
                <a:ln w="63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97" name="Straight Connector 128"/>
                <p:cNvCxnSpPr/>
                <p:nvPr/>
              </p:nvCxnSpPr>
              <p:spPr>
                <a:xfrm flipV="1">
                  <a:off x="1709385" y="4241527"/>
                  <a:ext cx="0" cy="156130"/>
                </a:xfrm>
                <a:prstGeom prst="line">
                  <a:avLst/>
                </a:prstGeom>
                <a:ln w="63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98" name="Straight Connector 131"/>
                <p:cNvCxnSpPr/>
                <p:nvPr/>
              </p:nvCxnSpPr>
              <p:spPr>
                <a:xfrm flipV="1">
                  <a:off x="2021052" y="4121896"/>
                  <a:ext cx="0" cy="156130"/>
                </a:xfrm>
                <a:prstGeom prst="line">
                  <a:avLst/>
                </a:prstGeom>
                <a:ln w="63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99" name="Straight Connector 134"/>
                <p:cNvCxnSpPr/>
                <p:nvPr/>
              </p:nvCxnSpPr>
              <p:spPr>
                <a:xfrm flipV="1">
                  <a:off x="3090393" y="4100238"/>
                  <a:ext cx="0" cy="156130"/>
                </a:xfrm>
                <a:prstGeom prst="line">
                  <a:avLst/>
                </a:prstGeom>
                <a:ln w="63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0" name="Straight Connector 135"/>
                <p:cNvCxnSpPr/>
                <p:nvPr/>
              </p:nvCxnSpPr>
              <p:spPr>
                <a:xfrm flipV="1">
                  <a:off x="1671770" y="4030954"/>
                  <a:ext cx="0" cy="156130"/>
                </a:xfrm>
                <a:prstGeom prst="line">
                  <a:avLst/>
                </a:prstGeom>
                <a:ln w="63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Straight Connector 136"/>
                <p:cNvCxnSpPr/>
                <p:nvPr/>
              </p:nvCxnSpPr>
              <p:spPr>
                <a:xfrm flipV="1">
                  <a:off x="2035609" y="4337065"/>
                  <a:ext cx="0" cy="156130"/>
                </a:xfrm>
                <a:prstGeom prst="line">
                  <a:avLst/>
                </a:prstGeom>
                <a:ln w="63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2" name="Straight Connector 137"/>
                <p:cNvCxnSpPr/>
                <p:nvPr/>
              </p:nvCxnSpPr>
              <p:spPr>
                <a:xfrm flipV="1">
                  <a:off x="2712680" y="4283763"/>
                  <a:ext cx="0" cy="156130"/>
                </a:xfrm>
                <a:prstGeom prst="line">
                  <a:avLst/>
                </a:prstGeom>
                <a:ln w="63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303" name="Group 138"/>
                <p:cNvGrpSpPr/>
                <p:nvPr/>
              </p:nvGrpSpPr>
              <p:grpSpPr>
                <a:xfrm>
                  <a:off x="1219981" y="3061148"/>
                  <a:ext cx="925650" cy="1077631"/>
                  <a:chOff x="640288" y="2056832"/>
                  <a:chExt cx="925650" cy="1077631"/>
                </a:xfrm>
              </p:grpSpPr>
              <p:sp>
                <p:nvSpPr>
                  <p:cNvPr id="353" name="Oval 193"/>
                  <p:cNvSpPr>
                    <a:spLocks noChangeAspect="1"/>
                  </p:cNvSpPr>
                  <p:nvPr/>
                </p:nvSpPr>
                <p:spPr>
                  <a:xfrm>
                    <a:off x="1374552" y="2096135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pic>
                <p:nvPicPr>
                  <p:cNvPr id="354" name="Picture 104" descr="BSA_accesibility1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clrChange>
                      <a:clrFrom>
                        <a:srgbClr val="000033"/>
                      </a:clrFrom>
                      <a:clrTo>
                        <a:srgbClr val="000033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8519" r="14815"/>
                  <a:stretch>
                    <a:fillRect/>
                  </a:stretch>
                </p:blipFill>
                <p:spPr bwMode="auto">
                  <a:xfrm rot="19972381">
                    <a:off x="640288" y="2056832"/>
                    <a:ext cx="925650" cy="1077631"/>
                  </a:xfrm>
                  <a:prstGeom prst="rect">
                    <a:avLst/>
                  </a:prstGeom>
                  <a:noFill/>
                  <a:ln>
                    <a:noFill/>
                  </a:ln>
                  <a:scene3d>
                    <a:camera prst="orthographicFront">
                      <a:rot lat="0" lon="0" rev="19800000"/>
                    </a:camera>
                    <a:lightRig rig="threePt" dir="t"/>
                  </a:scene3d>
                </p:spPr>
              </p:pic>
              <p:sp>
                <p:nvSpPr>
                  <p:cNvPr id="355" name="Oval 195"/>
                  <p:cNvSpPr>
                    <a:spLocks noChangeAspect="1"/>
                  </p:cNvSpPr>
                  <p:nvPr/>
                </p:nvSpPr>
                <p:spPr>
                  <a:xfrm>
                    <a:off x="887981" y="2070144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sp>
                <p:nvSpPr>
                  <p:cNvPr id="356" name="Oval 196"/>
                  <p:cNvSpPr>
                    <a:spLocks noChangeAspect="1"/>
                  </p:cNvSpPr>
                  <p:nvPr/>
                </p:nvSpPr>
                <p:spPr>
                  <a:xfrm>
                    <a:off x="1076381" y="2132135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sp>
                <p:nvSpPr>
                  <p:cNvPr id="357" name="Oval 197"/>
                  <p:cNvSpPr>
                    <a:spLocks noChangeAspect="1"/>
                  </p:cNvSpPr>
                  <p:nvPr/>
                </p:nvSpPr>
                <p:spPr>
                  <a:xfrm>
                    <a:off x="1329476" y="2373467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sp>
                <p:nvSpPr>
                  <p:cNvPr id="358" name="Oval 198"/>
                  <p:cNvSpPr>
                    <a:spLocks noChangeAspect="1"/>
                  </p:cNvSpPr>
                  <p:nvPr/>
                </p:nvSpPr>
                <p:spPr>
                  <a:xfrm>
                    <a:off x="880666" y="2347226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 b="1" dirty="0"/>
                  </a:p>
                </p:txBody>
              </p:sp>
            </p:grpSp>
            <p:grpSp>
              <p:nvGrpSpPr>
                <p:cNvPr id="304" name="Group 139"/>
                <p:cNvGrpSpPr/>
                <p:nvPr/>
              </p:nvGrpSpPr>
              <p:grpSpPr>
                <a:xfrm>
                  <a:off x="1745111" y="3349105"/>
                  <a:ext cx="800563" cy="894977"/>
                  <a:chOff x="1746193" y="2391247"/>
                  <a:chExt cx="800563" cy="894977"/>
                </a:xfrm>
              </p:grpSpPr>
              <p:sp>
                <p:nvSpPr>
                  <p:cNvPr id="346" name="Oval 186"/>
                  <p:cNvSpPr>
                    <a:spLocks noChangeAspect="1"/>
                  </p:cNvSpPr>
                  <p:nvPr/>
                </p:nvSpPr>
                <p:spPr>
                  <a:xfrm>
                    <a:off x="2474756" y="2596134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pic>
                <p:nvPicPr>
                  <p:cNvPr id="347" name="Picture 104" descr="BSA_accesibility1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clrChange>
                      <a:clrFrom>
                        <a:srgbClr val="000033"/>
                      </a:clrFrom>
                      <a:clrTo>
                        <a:srgbClr val="000033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8519" r="14815"/>
                  <a:stretch>
                    <a:fillRect/>
                  </a:stretch>
                </p:blipFill>
                <p:spPr bwMode="auto">
                  <a:xfrm>
                    <a:off x="1746193" y="2409467"/>
                    <a:ext cx="753107" cy="876757"/>
                  </a:xfrm>
                  <a:prstGeom prst="rect">
                    <a:avLst/>
                  </a:prstGeom>
                  <a:noFill/>
                  <a:ln>
                    <a:noFill/>
                  </a:ln>
                  <a:scene3d>
                    <a:camera prst="orthographicFront">
                      <a:rot lat="0" lon="0" rev="19800000"/>
                    </a:camera>
                    <a:lightRig rig="threePt" dir="t"/>
                  </a:scene3d>
                </p:spPr>
              </p:pic>
              <p:sp>
                <p:nvSpPr>
                  <p:cNvPr id="348" name="Oval 188"/>
                  <p:cNvSpPr>
                    <a:spLocks noChangeAspect="1"/>
                  </p:cNvSpPr>
                  <p:nvPr/>
                </p:nvSpPr>
                <p:spPr>
                  <a:xfrm>
                    <a:off x="2122746" y="2391247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sp>
                <p:nvSpPr>
                  <p:cNvPr id="349" name="Oval 189"/>
                  <p:cNvSpPr>
                    <a:spLocks noChangeAspect="1"/>
                  </p:cNvSpPr>
                  <p:nvPr/>
                </p:nvSpPr>
                <p:spPr>
                  <a:xfrm>
                    <a:off x="2227726" y="2595647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sp>
                <p:nvSpPr>
                  <p:cNvPr id="350" name="Oval 190"/>
                  <p:cNvSpPr>
                    <a:spLocks noChangeAspect="1"/>
                  </p:cNvSpPr>
                  <p:nvPr/>
                </p:nvSpPr>
                <p:spPr>
                  <a:xfrm>
                    <a:off x="1985052" y="2667647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sp>
                <p:nvSpPr>
                  <p:cNvPr id="351" name="Oval 191"/>
                  <p:cNvSpPr>
                    <a:spLocks noChangeAspect="1"/>
                  </p:cNvSpPr>
                  <p:nvPr/>
                </p:nvSpPr>
                <p:spPr>
                  <a:xfrm>
                    <a:off x="1845096" y="2840376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sp>
                <p:nvSpPr>
                  <p:cNvPr id="352" name="Oval 192"/>
                  <p:cNvSpPr>
                    <a:spLocks noChangeAspect="1"/>
                  </p:cNvSpPr>
                  <p:nvPr/>
                </p:nvSpPr>
                <p:spPr>
                  <a:xfrm>
                    <a:off x="2194905" y="2841205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</p:grpSp>
            <p:grpSp>
              <p:nvGrpSpPr>
                <p:cNvPr id="305" name="Group 142"/>
                <p:cNvGrpSpPr/>
                <p:nvPr/>
              </p:nvGrpSpPr>
              <p:grpSpPr>
                <a:xfrm>
                  <a:off x="2696484" y="3310305"/>
                  <a:ext cx="753107" cy="876757"/>
                  <a:chOff x="3376540" y="2385050"/>
                  <a:chExt cx="753107" cy="876757"/>
                </a:xfrm>
              </p:grpSpPr>
              <p:sp>
                <p:nvSpPr>
                  <p:cNvPr id="340" name="Oval 180"/>
                  <p:cNvSpPr>
                    <a:spLocks noChangeAspect="1"/>
                  </p:cNvSpPr>
                  <p:nvPr/>
                </p:nvSpPr>
                <p:spPr>
                  <a:xfrm>
                    <a:off x="3896066" y="2416481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sp>
                <p:nvSpPr>
                  <p:cNvPr id="341" name="Oval 181"/>
                  <p:cNvSpPr>
                    <a:spLocks noChangeAspect="1"/>
                  </p:cNvSpPr>
                  <p:nvPr/>
                </p:nvSpPr>
                <p:spPr>
                  <a:xfrm>
                    <a:off x="3935412" y="2632134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pic>
                <p:nvPicPr>
                  <p:cNvPr id="342" name="Picture 104" descr="BSA_accesibility1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clrChange>
                      <a:clrFrom>
                        <a:srgbClr val="000033"/>
                      </a:clrFrom>
                      <a:clrTo>
                        <a:srgbClr val="000033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8519" r="14815"/>
                  <a:stretch>
                    <a:fillRect/>
                  </a:stretch>
                </p:blipFill>
                <p:spPr bwMode="auto">
                  <a:xfrm rot="20134492">
                    <a:off x="3376540" y="2385050"/>
                    <a:ext cx="753107" cy="876757"/>
                  </a:xfrm>
                  <a:prstGeom prst="rect">
                    <a:avLst/>
                  </a:prstGeom>
                  <a:noFill/>
                  <a:ln>
                    <a:noFill/>
                  </a:ln>
                  <a:scene3d>
                    <a:camera prst="orthographicFront">
                      <a:rot lat="0" lon="0" rev="19800000"/>
                    </a:camera>
                    <a:lightRig rig="threePt" dir="t"/>
                  </a:scene3d>
                </p:spPr>
              </p:pic>
              <p:sp>
                <p:nvSpPr>
                  <p:cNvPr id="343" name="Oval 183"/>
                  <p:cNvSpPr>
                    <a:spLocks noChangeAspect="1"/>
                  </p:cNvSpPr>
                  <p:nvPr/>
                </p:nvSpPr>
                <p:spPr>
                  <a:xfrm>
                    <a:off x="3620517" y="2452481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sp>
                <p:nvSpPr>
                  <p:cNvPr id="344" name="Oval 184"/>
                  <p:cNvSpPr>
                    <a:spLocks noChangeAspect="1"/>
                  </p:cNvSpPr>
                  <p:nvPr/>
                </p:nvSpPr>
                <p:spPr>
                  <a:xfrm>
                    <a:off x="3671989" y="2666375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sp>
                <p:nvSpPr>
                  <p:cNvPr id="345" name="Oval 185"/>
                  <p:cNvSpPr>
                    <a:spLocks noChangeAspect="1"/>
                  </p:cNvSpPr>
                  <p:nvPr/>
                </p:nvSpPr>
                <p:spPr>
                  <a:xfrm>
                    <a:off x="3636980" y="2875751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</p:grpSp>
            <p:grpSp>
              <p:nvGrpSpPr>
                <p:cNvPr id="306" name="Group 143"/>
                <p:cNvGrpSpPr/>
                <p:nvPr/>
              </p:nvGrpSpPr>
              <p:grpSpPr>
                <a:xfrm>
                  <a:off x="2112714" y="3153825"/>
                  <a:ext cx="925650" cy="1077631"/>
                  <a:chOff x="2112714" y="3153825"/>
                  <a:chExt cx="925650" cy="1077631"/>
                </a:xfrm>
              </p:grpSpPr>
              <p:sp>
                <p:nvSpPr>
                  <p:cNvPr id="333" name="Oval 173"/>
                  <p:cNvSpPr>
                    <a:spLocks noChangeAspect="1"/>
                  </p:cNvSpPr>
                  <p:nvPr/>
                </p:nvSpPr>
                <p:spPr>
                  <a:xfrm>
                    <a:off x="2315600" y="3347819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sp>
                <p:nvSpPr>
                  <p:cNvPr id="334" name="Oval 174"/>
                  <p:cNvSpPr>
                    <a:spLocks noChangeAspect="1"/>
                  </p:cNvSpPr>
                  <p:nvPr/>
                </p:nvSpPr>
                <p:spPr>
                  <a:xfrm>
                    <a:off x="2794849" y="3158410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pic>
                <p:nvPicPr>
                  <p:cNvPr id="335" name="Picture 104" descr="BSA_accesibility1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clrChange>
                      <a:clrFrom>
                        <a:srgbClr val="000033"/>
                      </a:clrFrom>
                      <a:clrTo>
                        <a:srgbClr val="000033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8519" r="14815"/>
                  <a:stretch>
                    <a:fillRect/>
                  </a:stretch>
                </p:blipFill>
                <p:spPr bwMode="auto">
                  <a:xfrm rot="8567505">
                    <a:off x="2112714" y="3153825"/>
                    <a:ext cx="925650" cy="1077631"/>
                  </a:xfrm>
                  <a:prstGeom prst="rect">
                    <a:avLst/>
                  </a:prstGeom>
                  <a:noFill/>
                  <a:ln>
                    <a:noFill/>
                  </a:ln>
                  <a:scene3d>
                    <a:camera prst="orthographicFront">
                      <a:rot lat="0" lon="0" rev="19800000"/>
                    </a:camera>
                    <a:lightRig rig="threePt" dir="t"/>
                  </a:scene3d>
                </p:spPr>
              </p:pic>
              <p:sp>
                <p:nvSpPr>
                  <p:cNvPr id="336" name="Oval 176"/>
                  <p:cNvSpPr>
                    <a:spLocks noChangeAspect="1"/>
                  </p:cNvSpPr>
                  <p:nvPr/>
                </p:nvSpPr>
                <p:spPr>
                  <a:xfrm>
                    <a:off x="2473513" y="3173880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sp>
                <p:nvSpPr>
                  <p:cNvPr id="337" name="Oval 177"/>
                  <p:cNvSpPr>
                    <a:spLocks noChangeAspect="1"/>
                  </p:cNvSpPr>
                  <p:nvPr/>
                </p:nvSpPr>
                <p:spPr>
                  <a:xfrm>
                    <a:off x="2825523" y="3378767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sp>
                <p:nvSpPr>
                  <p:cNvPr id="338" name="Oval 178"/>
                  <p:cNvSpPr>
                    <a:spLocks noChangeAspect="1"/>
                  </p:cNvSpPr>
                  <p:nvPr/>
                </p:nvSpPr>
                <p:spPr>
                  <a:xfrm>
                    <a:off x="2578493" y="3378280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sp>
                <p:nvSpPr>
                  <p:cNvPr id="339" name="Oval 179"/>
                  <p:cNvSpPr>
                    <a:spLocks noChangeAspect="1"/>
                  </p:cNvSpPr>
                  <p:nvPr/>
                </p:nvSpPr>
                <p:spPr>
                  <a:xfrm>
                    <a:off x="2195863" y="3623009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</p:grpSp>
            <p:grpSp>
              <p:nvGrpSpPr>
                <p:cNvPr id="307" name="Group 145"/>
                <p:cNvGrpSpPr/>
                <p:nvPr/>
              </p:nvGrpSpPr>
              <p:grpSpPr>
                <a:xfrm>
                  <a:off x="900754" y="3391442"/>
                  <a:ext cx="1435348" cy="1232917"/>
                  <a:chOff x="198137" y="4540731"/>
                  <a:chExt cx="1435348" cy="1232917"/>
                </a:xfrm>
              </p:grpSpPr>
              <p:sp>
                <p:nvSpPr>
                  <p:cNvPr id="321" name="Oval 161"/>
                  <p:cNvSpPr>
                    <a:spLocks noChangeAspect="1"/>
                  </p:cNvSpPr>
                  <p:nvPr/>
                </p:nvSpPr>
                <p:spPr>
                  <a:xfrm>
                    <a:off x="1260992" y="5486354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sp>
                <p:nvSpPr>
                  <p:cNvPr id="322" name="Oval 162"/>
                  <p:cNvSpPr>
                    <a:spLocks noChangeAspect="1"/>
                  </p:cNvSpPr>
                  <p:nvPr/>
                </p:nvSpPr>
                <p:spPr>
                  <a:xfrm>
                    <a:off x="327614" y="4645703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sp>
                <p:nvSpPr>
                  <p:cNvPr id="323" name="Oval 163"/>
                  <p:cNvSpPr>
                    <a:spLocks noChangeAspect="1"/>
                  </p:cNvSpPr>
                  <p:nvPr/>
                </p:nvSpPr>
                <p:spPr>
                  <a:xfrm>
                    <a:off x="1346919" y="4771268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sp>
                <p:nvSpPr>
                  <p:cNvPr id="324" name="Oval 164"/>
                  <p:cNvSpPr>
                    <a:spLocks noChangeAspect="1"/>
                  </p:cNvSpPr>
                  <p:nvPr/>
                </p:nvSpPr>
                <p:spPr>
                  <a:xfrm>
                    <a:off x="1035915" y="4807402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pic>
                <p:nvPicPr>
                  <p:cNvPr id="325" name="Picture 104" descr="BSA_accesibility1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clrChange>
                      <a:clrFrom>
                        <a:srgbClr val="000033"/>
                      </a:clrFrom>
                      <a:clrTo>
                        <a:srgbClr val="000033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8519" r="14815"/>
                  <a:stretch>
                    <a:fillRect/>
                  </a:stretch>
                </p:blipFill>
                <p:spPr bwMode="auto">
                  <a:xfrm rot="3629753">
                    <a:off x="299352" y="4439516"/>
                    <a:ext cx="1232917" cy="1435348"/>
                  </a:xfrm>
                  <a:prstGeom prst="rect">
                    <a:avLst/>
                  </a:prstGeom>
                  <a:noFill/>
                  <a:ln>
                    <a:noFill/>
                  </a:ln>
                  <a:scene3d>
                    <a:camera prst="orthographicFront">
                      <a:rot lat="0" lon="0" rev="19800000"/>
                    </a:camera>
                    <a:lightRig rig="threePt" dir="t"/>
                  </a:scene3d>
                </p:spPr>
              </p:pic>
              <p:sp>
                <p:nvSpPr>
                  <p:cNvPr id="326" name="Oval 166"/>
                  <p:cNvSpPr>
                    <a:spLocks noChangeAspect="1"/>
                  </p:cNvSpPr>
                  <p:nvPr/>
                </p:nvSpPr>
                <p:spPr>
                  <a:xfrm>
                    <a:off x="1387925" y="5012289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sp>
                <p:nvSpPr>
                  <p:cNvPr id="327" name="Oval 167"/>
                  <p:cNvSpPr>
                    <a:spLocks noChangeAspect="1"/>
                  </p:cNvSpPr>
                  <p:nvPr/>
                </p:nvSpPr>
                <p:spPr>
                  <a:xfrm>
                    <a:off x="590507" y="4707160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sp>
                <p:nvSpPr>
                  <p:cNvPr id="328" name="Oval 168"/>
                  <p:cNvSpPr>
                    <a:spLocks noChangeAspect="1"/>
                  </p:cNvSpPr>
                  <p:nvPr/>
                </p:nvSpPr>
                <p:spPr>
                  <a:xfrm>
                    <a:off x="268970" y="5084289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sp>
                <p:nvSpPr>
                  <p:cNvPr id="329" name="Oval 169"/>
                  <p:cNvSpPr>
                    <a:spLocks noChangeAspect="1"/>
                  </p:cNvSpPr>
                  <p:nvPr/>
                </p:nvSpPr>
                <p:spPr>
                  <a:xfrm>
                    <a:off x="1035915" y="5039301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sp>
                <p:nvSpPr>
                  <p:cNvPr id="330" name="Oval 170"/>
                  <p:cNvSpPr>
                    <a:spLocks noChangeAspect="1"/>
                  </p:cNvSpPr>
                  <p:nvPr/>
                </p:nvSpPr>
                <p:spPr>
                  <a:xfrm>
                    <a:off x="552691" y="5092756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sp>
                <p:nvSpPr>
                  <p:cNvPr id="331" name="Oval 171"/>
                  <p:cNvSpPr>
                    <a:spLocks noChangeAspect="1"/>
                  </p:cNvSpPr>
                  <p:nvPr/>
                </p:nvSpPr>
                <p:spPr>
                  <a:xfrm>
                    <a:off x="1260992" y="5254455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sp>
                <p:nvSpPr>
                  <p:cNvPr id="332" name="Oval 172"/>
                  <p:cNvSpPr>
                    <a:spLocks noChangeAspect="1"/>
                  </p:cNvSpPr>
                  <p:nvPr/>
                </p:nvSpPr>
                <p:spPr>
                  <a:xfrm>
                    <a:off x="815584" y="5154213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</p:grpSp>
            <p:grpSp>
              <p:nvGrpSpPr>
                <p:cNvPr id="308" name="Group 147"/>
                <p:cNvGrpSpPr/>
                <p:nvPr/>
              </p:nvGrpSpPr>
              <p:grpSpPr>
                <a:xfrm rot="1859907">
                  <a:off x="2011192" y="3201308"/>
                  <a:ext cx="1232917" cy="1493868"/>
                  <a:chOff x="1312596" y="4570137"/>
                  <a:chExt cx="1232917" cy="1493868"/>
                </a:xfrm>
              </p:grpSpPr>
              <p:sp>
                <p:nvSpPr>
                  <p:cNvPr id="309" name="Oval 148"/>
                  <p:cNvSpPr>
                    <a:spLocks noChangeAspect="1"/>
                  </p:cNvSpPr>
                  <p:nvPr/>
                </p:nvSpPr>
                <p:spPr>
                  <a:xfrm>
                    <a:off x="1895417" y="4570137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sp>
                <p:nvSpPr>
                  <p:cNvPr id="310" name="Oval 149"/>
                  <p:cNvSpPr>
                    <a:spLocks noChangeAspect="1"/>
                  </p:cNvSpPr>
                  <p:nvPr/>
                </p:nvSpPr>
                <p:spPr>
                  <a:xfrm>
                    <a:off x="2422351" y="4950880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sp>
                <p:nvSpPr>
                  <p:cNvPr id="311" name="Oval 151"/>
                  <p:cNvSpPr>
                    <a:spLocks noChangeAspect="1"/>
                  </p:cNvSpPr>
                  <p:nvPr/>
                </p:nvSpPr>
                <p:spPr>
                  <a:xfrm>
                    <a:off x="1371802" y="5345478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pic>
                <p:nvPicPr>
                  <p:cNvPr id="312" name="Picture 104" descr="BSA_accesibility1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clrChange>
                      <a:clrFrom>
                        <a:srgbClr val="000033"/>
                      </a:clrFrom>
                      <a:clrTo>
                        <a:srgbClr val="000033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8519" r="14815"/>
                  <a:stretch>
                    <a:fillRect/>
                  </a:stretch>
                </p:blipFill>
                <p:spPr bwMode="auto">
                  <a:xfrm>
                    <a:off x="1312596" y="4628657"/>
                    <a:ext cx="1232917" cy="1435348"/>
                  </a:xfrm>
                  <a:prstGeom prst="rect">
                    <a:avLst/>
                  </a:prstGeom>
                  <a:noFill/>
                  <a:ln>
                    <a:noFill/>
                  </a:ln>
                  <a:scene3d>
                    <a:camera prst="orthographicFront">
                      <a:rot lat="0" lon="0" rev="19800000"/>
                    </a:camera>
                    <a:lightRig rig="threePt" dir="t"/>
                  </a:scene3d>
                </p:spPr>
              </p:pic>
              <p:sp>
                <p:nvSpPr>
                  <p:cNvPr id="313" name="Oval 153"/>
                  <p:cNvSpPr>
                    <a:spLocks noChangeAspect="1"/>
                  </p:cNvSpPr>
                  <p:nvPr/>
                </p:nvSpPr>
                <p:spPr>
                  <a:xfrm>
                    <a:off x="2132678" y="4837999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sp>
                <p:nvSpPr>
                  <p:cNvPr id="314" name="Oval 154"/>
                  <p:cNvSpPr>
                    <a:spLocks noChangeAspect="1"/>
                  </p:cNvSpPr>
                  <p:nvPr/>
                </p:nvSpPr>
                <p:spPr>
                  <a:xfrm>
                    <a:off x="1903843" y="4893158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sp>
                <p:nvSpPr>
                  <p:cNvPr id="315" name="Oval 155"/>
                  <p:cNvSpPr>
                    <a:spLocks noChangeAspect="1"/>
                  </p:cNvSpPr>
                  <p:nvPr/>
                </p:nvSpPr>
                <p:spPr>
                  <a:xfrm>
                    <a:off x="2173684" y="5079020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sp>
                <p:nvSpPr>
                  <p:cNvPr id="316" name="Oval 156"/>
                  <p:cNvSpPr>
                    <a:spLocks noChangeAspect="1"/>
                  </p:cNvSpPr>
                  <p:nvPr/>
                </p:nvSpPr>
                <p:spPr>
                  <a:xfrm>
                    <a:off x="1770603" y="5118213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sp>
                <p:nvSpPr>
                  <p:cNvPr id="317" name="Oval 157"/>
                  <p:cNvSpPr>
                    <a:spLocks noChangeAspect="1"/>
                  </p:cNvSpPr>
                  <p:nvPr/>
                </p:nvSpPr>
                <p:spPr>
                  <a:xfrm>
                    <a:off x="1646806" y="5605939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sp>
                <p:nvSpPr>
                  <p:cNvPr id="318" name="Oval 158"/>
                  <p:cNvSpPr>
                    <a:spLocks noChangeAspect="1"/>
                  </p:cNvSpPr>
                  <p:nvPr/>
                </p:nvSpPr>
                <p:spPr>
                  <a:xfrm>
                    <a:off x="1335802" y="5642073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sp>
                <p:nvSpPr>
                  <p:cNvPr id="319" name="Oval 159"/>
                  <p:cNvSpPr>
                    <a:spLocks noChangeAspect="1"/>
                  </p:cNvSpPr>
                  <p:nvPr/>
                </p:nvSpPr>
                <p:spPr>
                  <a:xfrm>
                    <a:off x="1687812" y="5846960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sp>
                <p:nvSpPr>
                  <p:cNvPr id="320" name="Oval 160"/>
                  <p:cNvSpPr>
                    <a:spLocks noChangeAspect="1"/>
                  </p:cNvSpPr>
                  <p:nvPr/>
                </p:nvSpPr>
                <p:spPr>
                  <a:xfrm>
                    <a:off x="2023834" y="5448673"/>
                    <a:ext cx="72000" cy="72000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</p:grpSp>
          </p:grpSp>
          <p:pic>
            <p:nvPicPr>
              <p:cNvPr id="290" name="Picture 2" descr="http://www.rcsb.org/pdb/education_discussion/molecule_of_the_month/images/136-Nanobodies_antibody_nanobody.jpg"/>
              <p:cNvPicPr>
                <a:picLocks noChangeAspect="1" noChangeArrowheads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20415251">
                <a:off x="7395169" y="2448840"/>
                <a:ext cx="259357" cy="2562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1" name="Picture 2" descr="http://www.rcsb.org/pdb/education_discussion/molecule_of_the_month/images/136-Nanobodies_antibody_nanobody.jpg"/>
              <p:cNvPicPr>
                <a:picLocks noChangeAspect="1" noChangeArrowheads="1"/>
              </p:cNvPicPr>
              <p:nvPr/>
            </p:nvPicPr>
            <p:blipFill rotWithShape="1"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13245090">
                <a:off x="6699312" y="2314479"/>
                <a:ext cx="489913" cy="4839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2" name="Picture 2" descr="http://www.rcsb.org/pdb/education_discussion/molecule_of_the_month/images/136-Nanobodies_antibody_nanobody.jpg"/>
              <p:cNvPicPr>
                <a:picLocks noChangeAspect="1" noChangeArrowheads="1"/>
              </p:cNvPicPr>
              <p:nvPr/>
            </p:nvPicPr>
            <p:blipFill rotWithShape="1"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10403730">
                <a:off x="7640734" y="2548793"/>
                <a:ext cx="351646" cy="3473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3" name="Picture 2" descr="http://www.rcsb.org/pdb/education_discussion/molecule_of_the_month/images/136-Nanobodies_antibody_nanobody.jpg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8921540">
                <a:off x="7135542" y="2498417"/>
                <a:ext cx="379569" cy="3749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288" name="Straight Arrow Connector 298"/>
            <p:cNvCxnSpPr/>
            <p:nvPr/>
          </p:nvCxnSpPr>
          <p:spPr>
            <a:xfrm flipV="1">
              <a:off x="5231203" y="3213785"/>
              <a:ext cx="8280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06715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EE7026"/>
          </a:solidFill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What do the sensors measure?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ALGAE: general toxicity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33784" y="5396765"/>
            <a:ext cx="7358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E7026"/>
                </a:solidFill>
                <a:latin typeface="Arial Rounded MT Bold"/>
                <a:cs typeface="Arial Rounded MT Bold"/>
              </a:rPr>
              <a:t>Potentially anything that causes interference with photosystem fluorescence</a:t>
            </a:r>
            <a:endParaRPr lang="en-US" dirty="0">
              <a:solidFill>
                <a:srgbClr val="EE7026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06" y="1788307"/>
            <a:ext cx="4997765" cy="3436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910481" y="1788307"/>
            <a:ext cx="2776319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dirty="0" err="1" smtClean="0">
                <a:solidFill>
                  <a:srgbClr val="7F8080"/>
                </a:solidFill>
                <a:latin typeface="Arial Rounded MT Bold"/>
                <a:cs typeface="Arial Rounded MT Bold"/>
              </a:rPr>
              <a:t>Multilight</a:t>
            </a:r>
            <a:r>
              <a:rPr lang="en-US" sz="1600" dirty="0" smtClean="0">
                <a:solidFill>
                  <a:srgbClr val="7F8080"/>
                </a:solidFill>
                <a:latin typeface="Arial Rounded MT Bold"/>
                <a:cs typeface="Arial Rounded MT Bold"/>
              </a:rPr>
              <a:t> Sensor: </a:t>
            </a:r>
            <a:endParaRPr lang="en-US" sz="1600" dirty="0">
              <a:solidFill>
                <a:srgbClr val="7F8080"/>
              </a:solidFill>
              <a:latin typeface="Arial Rounded MT Bold"/>
              <a:cs typeface="Arial Rounded MT Bold"/>
            </a:endParaRPr>
          </a:p>
          <a:p>
            <a:pPr>
              <a:spcAft>
                <a:spcPts val="1200"/>
              </a:spcAft>
            </a:pPr>
            <a:r>
              <a:rPr lang="en-US" sz="1600" dirty="0" smtClean="0">
                <a:solidFill>
                  <a:srgbClr val="7F8080"/>
                </a:solidFill>
                <a:latin typeface="Arial Rounded MT Bold"/>
                <a:cs typeface="Arial Rounded MT Bold"/>
              </a:rPr>
              <a:t>10 </a:t>
            </a:r>
            <a:r>
              <a:rPr lang="en-US" sz="1600" dirty="0">
                <a:solidFill>
                  <a:srgbClr val="7F8080"/>
                </a:solidFill>
                <a:latin typeface="Arial Rounded MT Bold"/>
                <a:cs typeface="Arial Rounded MT Bold"/>
              </a:rPr>
              <a:t>min dark, 11 </a:t>
            </a:r>
            <a:r>
              <a:rPr lang="en-US" sz="1600" dirty="0" smtClean="0">
                <a:solidFill>
                  <a:srgbClr val="7F8080"/>
                </a:solidFill>
                <a:latin typeface="Arial Rounded MT Bold"/>
                <a:cs typeface="Arial Rounded MT Bold"/>
              </a:rPr>
              <a:t>s light, </a:t>
            </a:r>
            <a:r>
              <a:rPr lang="en-US" sz="1600" dirty="0">
                <a:solidFill>
                  <a:srgbClr val="7F8080"/>
                </a:solidFill>
                <a:latin typeface="Arial Rounded MT Bold"/>
                <a:cs typeface="Arial Rounded MT Bold"/>
              </a:rPr>
              <a:t>10 </a:t>
            </a:r>
            <a:r>
              <a:rPr lang="en-US" sz="1600" dirty="0" smtClean="0">
                <a:solidFill>
                  <a:srgbClr val="7F8080"/>
                </a:solidFill>
                <a:latin typeface="Arial Rounded MT Bold"/>
                <a:cs typeface="Arial Rounded MT Bold"/>
              </a:rPr>
              <a:t>s </a:t>
            </a:r>
            <a:r>
              <a:rPr lang="en-US" sz="1600" dirty="0">
                <a:solidFill>
                  <a:srgbClr val="7F8080"/>
                </a:solidFill>
                <a:latin typeface="Arial Rounded MT Bold"/>
                <a:cs typeface="Arial Rounded MT Bold"/>
              </a:rPr>
              <a:t>recording. </a:t>
            </a:r>
          </a:p>
          <a:p>
            <a:pPr>
              <a:spcAft>
                <a:spcPts val="1200"/>
              </a:spcAft>
            </a:pPr>
            <a:r>
              <a:rPr lang="en-US" sz="1600" dirty="0" smtClean="0">
                <a:solidFill>
                  <a:srgbClr val="7F8080"/>
                </a:solidFill>
                <a:latin typeface="Arial Rounded MT Bold"/>
                <a:cs typeface="Arial Rounded MT Bold"/>
              </a:rPr>
              <a:t>Immobilized </a:t>
            </a:r>
            <a:r>
              <a:rPr lang="en-US" sz="1600" dirty="0">
                <a:solidFill>
                  <a:srgbClr val="7F8080"/>
                </a:solidFill>
                <a:latin typeface="Arial Rounded MT Bold"/>
                <a:cs typeface="Arial Rounded MT Bold"/>
              </a:rPr>
              <a:t>algae with prior exposition to light at 50 µ</a:t>
            </a:r>
            <a:r>
              <a:rPr lang="en-US" sz="1600" dirty="0" err="1">
                <a:solidFill>
                  <a:srgbClr val="7F8080"/>
                </a:solidFill>
                <a:latin typeface="Arial Rounded MT Bold"/>
                <a:cs typeface="Arial Rounded MT Bold"/>
              </a:rPr>
              <a:t>mol</a:t>
            </a:r>
            <a:r>
              <a:rPr lang="en-US" sz="1600" dirty="0">
                <a:solidFill>
                  <a:srgbClr val="7F8080"/>
                </a:solidFill>
                <a:latin typeface="Arial Rounded MT Bold"/>
                <a:cs typeface="Arial Rounded MT Bold"/>
              </a:rPr>
              <a:t>/m</a:t>
            </a:r>
            <a:r>
              <a:rPr lang="en-US" sz="1600" baseline="30000" dirty="0">
                <a:solidFill>
                  <a:srgbClr val="7F8080"/>
                </a:solidFill>
                <a:latin typeface="Arial Rounded MT Bold"/>
                <a:cs typeface="Arial Rounded MT Bold"/>
              </a:rPr>
              <a:t>2</a:t>
            </a:r>
            <a:r>
              <a:rPr lang="en-US" sz="1600" dirty="0">
                <a:solidFill>
                  <a:srgbClr val="7F8080"/>
                </a:solidFill>
                <a:latin typeface="Arial Rounded MT Bold"/>
                <a:cs typeface="Arial Rounded MT Bold"/>
              </a:rPr>
              <a:t>s for 5 min. </a:t>
            </a:r>
            <a:endParaRPr lang="en-US" sz="1600" dirty="0" smtClean="0">
              <a:solidFill>
                <a:srgbClr val="7F8080"/>
              </a:solidFill>
              <a:latin typeface="Arial Rounded MT Bold"/>
              <a:cs typeface="Arial Rounded MT Bold"/>
            </a:endParaRPr>
          </a:p>
          <a:p>
            <a:pPr>
              <a:spcAft>
                <a:spcPts val="1200"/>
              </a:spcAft>
            </a:pPr>
            <a:r>
              <a:rPr lang="en-US" sz="1600" dirty="0" err="1" smtClean="0">
                <a:solidFill>
                  <a:srgbClr val="7F8080"/>
                </a:solidFill>
                <a:latin typeface="Arial Rounded MT Bold"/>
                <a:cs typeface="Arial Rounded MT Bold"/>
              </a:rPr>
              <a:t>Diuron</a:t>
            </a:r>
            <a:r>
              <a:rPr lang="en-US" sz="1600" dirty="0" smtClean="0">
                <a:solidFill>
                  <a:srgbClr val="7F8080"/>
                </a:solidFill>
                <a:latin typeface="Arial Rounded MT Bold"/>
                <a:cs typeface="Arial Rounded MT Bold"/>
              </a:rPr>
              <a:t> at 0.5 µg/L.</a:t>
            </a:r>
          </a:p>
          <a:p>
            <a:pPr>
              <a:spcAft>
                <a:spcPts val="1200"/>
              </a:spcAft>
            </a:pPr>
            <a:endParaRPr lang="en-US" sz="1600" dirty="0">
              <a:solidFill>
                <a:srgbClr val="7F808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125790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755" y="274638"/>
            <a:ext cx="8686800" cy="1143000"/>
          </a:xfrm>
          <a:solidFill>
            <a:srgbClr val="7F8080"/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What do the sensors measure?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rgbClr val="38BCDD"/>
                </a:solidFill>
              </a:rPr>
              <a:t>IMMUNOSENSORS: Individual compounds</a:t>
            </a:r>
            <a:endParaRPr lang="en-US" dirty="0">
              <a:solidFill>
                <a:srgbClr val="38BCDD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7393" y="4967265"/>
            <a:ext cx="8478685" cy="851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>
                <a:solidFill>
                  <a:srgbClr val="7F8080"/>
                </a:solidFill>
                <a:latin typeface="Arial Rounded MT Bold"/>
                <a:cs typeface="Arial Rounded MT Bold"/>
              </a:rPr>
              <a:t>Different antibodies (and chemistry) for each target </a:t>
            </a:r>
          </a:p>
          <a:p>
            <a:pPr marL="342900" indent="-342900">
              <a:lnSpc>
                <a:spcPct val="11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>
                <a:solidFill>
                  <a:srgbClr val="7F8080"/>
                </a:solidFill>
                <a:latin typeface="Arial Rounded MT Bold"/>
                <a:cs typeface="Arial Rounded MT Bold"/>
              </a:rPr>
              <a:t>Different measurement strategies possible (e.g., direct, competition)</a:t>
            </a:r>
          </a:p>
        </p:txBody>
      </p:sp>
      <p:graphicFrame>
        <p:nvGraphicFramePr>
          <p:cNvPr id="261" name="Object 2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5826298"/>
              </p:ext>
            </p:extLst>
          </p:nvPr>
        </p:nvGraphicFramePr>
        <p:xfrm>
          <a:off x="-58582" y="2106530"/>
          <a:ext cx="9256649" cy="2597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Document" r:id="rId4" imgW="6743700" imgH="1892300" progId="Word.Document.12">
                  <p:embed/>
                </p:oleObj>
              </mc:Choice>
              <mc:Fallback>
                <p:oleObj name="Document" r:id="rId4" imgW="6743700" imgH="18923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58582" y="2106530"/>
                        <a:ext cx="9256649" cy="25974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82465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755" y="274638"/>
            <a:ext cx="8686800" cy="1143000"/>
          </a:xfrm>
          <a:solidFill>
            <a:srgbClr val="38BCDD"/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What do the sensors measure?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BACTERIA: Compound classes or </a:t>
            </a:r>
            <a:r>
              <a:rPr lang="en-US" dirty="0" smtClean="0">
                <a:solidFill>
                  <a:srgbClr val="000000"/>
                </a:solidFill>
              </a:rPr>
              <a:t>toxicity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15900" y="2091480"/>
            <a:ext cx="3249540" cy="3747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>
                <a:solidFill>
                  <a:srgbClr val="7F8080"/>
                </a:solidFill>
                <a:latin typeface="Arial Rounded MT Bold"/>
                <a:cs typeface="Arial Rounded MT Bold"/>
              </a:rPr>
              <a:t>Different strains for each target </a:t>
            </a:r>
          </a:p>
          <a:p>
            <a:pPr marL="342900" indent="-342900">
              <a:lnSpc>
                <a:spcPct val="11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>
                <a:solidFill>
                  <a:srgbClr val="7F8080"/>
                </a:solidFill>
                <a:latin typeface="Arial Rounded MT Bold"/>
                <a:cs typeface="Arial Rounded MT Bold"/>
              </a:rPr>
              <a:t>Carry genetic circuits that enable detection of specific compounds (e.g., Hg</a:t>
            </a:r>
            <a:r>
              <a:rPr lang="en-US" baseline="30000" dirty="0" smtClean="0">
                <a:solidFill>
                  <a:srgbClr val="7F8080"/>
                </a:solidFill>
                <a:latin typeface="Arial Rounded MT Bold"/>
                <a:cs typeface="Arial Rounded MT Bold"/>
              </a:rPr>
              <a:t>2+</a:t>
            </a:r>
            <a:r>
              <a:rPr lang="en-US" dirty="0" smtClean="0">
                <a:solidFill>
                  <a:srgbClr val="7F8080"/>
                </a:solidFill>
                <a:latin typeface="Arial Rounded MT Bold"/>
                <a:cs typeface="Arial Rounded MT Bold"/>
              </a:rPr>
              <a:t>) or compound classes (e.g., BTEX), or general toxicity.</a:t>
            </a:r>
          </a:p>
          <a:p>
            <a:pPr marL="342900" indent="-342900">
              <a:lnSpc>
                <a:spcPct val="11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>
                <a:solidFill>
                  <a:srgbClr val="7F8080"/>
                </a:solidFill>
                <a:latin typeface="Arial Rounded MT Bold"/>
                <a:cs typeface="Arial Rounded MT Bold"/>
              </a:rPr>
              <a:t>All strains maintain the same output (e.g., luciferase)</a:t>
            </a:r>
            <a:endParaRPr lang="en-US" dirty="0">
              <a:solidFill>
                <a:srgbClr val="7F8080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05" y="2428799"/>
            <a:ext cx="4289233" cy="269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91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38BCDD"/>
          </a:solidFill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Example </a:t>
            </a:r>
            <a:r>
              <a:rPr lang="en-US" dirty="0" err="1" smtClean="0">
                <a:solidFill>
                  <a:schemeClr val="tx1"/>
                </a:solidFill>
              </a:rPr>
              <a:t>bioreporter</a:t>
            </a:r>
            <a:r>
              <a:rPr lang="en-US" dirty="0" smtClean="0">
                <a:solidFill>
                  <a:schemeClr val="tx1"/>
                </a:solidFill>
              </a:rPr>
              <a:t> strain specificities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9639090"/>
              </p:ext>
            </p:extLst>
          </p:nvPr>
        </p:nvGraphicFramePr>
        <p:xfrm>
          <a:off x="457200" y="1576219"/>
          <a:ext cx="8073473" cy="47741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Document" r:id="rId4" imgW="6743700" imgH="3987800" progId="Word.Document.12">
                  <p:embed/>
                </p:oleObj>
              </mc:Choice>
              <mc:Fallback>
                <p:oleObj name="Document" r:id="rId4" imgW="6743700" imgH="3987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7200" y="1576219"/>
                        <a:ext cx="8073473" cy="47741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4081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SV&amp;Buoy_19May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82" y="1323718"/>
            <a:ext cx="6480000" cy="484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Biosensor integration in </a:t>
            </a:r>
            <a:r>
              <a:rPr lang="en-US" dirty="0"/>
              <a:t>t</a:t>
            </a:r>
            <a:r>
              <a:rPr lang="en-US" dirty="0" smtClean="0"/>
              <a:t>wo platforms: a marine buoy and a USV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76558" y="2067623"/>
            <a:ext cx="5042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Long term monitoring</a:t>
            </a:r>
            <a:endParaRPr lang="en-US" sz="24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76558" y="5471461"/>
            <a:ext cx="5042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Specific campaign monitoring</a:t>
            </a:r>
            <a:endParaRPr lang="en-US" sz="2400" dirty="0">
              <a:solidFill>
                <a:schemeClr val="bg1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6" y="2922467"/>
            <a:ext cx="8893257" cy="190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307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6577"/>
            <a:ext cx="8229600" cy="1143000"/>
          </a:xfrm>
          <a:solidFill>
            <a:srgbClr val="EE7026"/>
          </a:solidFill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How does integration work?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4294" y="3996273"/>
            <a:ext cx="8001146" cy="2226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>
                <a:solidFill>
                  <a:srgbClr val="7F8080"/>
                </a:solidFill>
                <a:latin typeface="Arial Rounded MT Bold"/>
                <a:cs typeface="Arial Rounded MT Bold"/>
              </a:rPr>
              <a:t>Six identical parallel algal reactors</a:t>
            </a:r>
          </a:p>
          <a:p>
            <a:pPr marL="342900" indent="-342900">
              <a:lnSpc>
                <a:spcPct val="11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>
                <a:solidFill>
                  <a:srgbClr val="7F8080"/>
                </a:solidFill>
                <a:latin typeface="Arial Rounded MT Bold"/>
                <a:cs typeface="Arial Rounded MT Bold"/>
              </a:rPr>
              <a:t>Maintenance under low light – several weeks </a:t>
            </a:r>
          </a:p>
          <a:p>
            <a:pPr marL="342900" indent="-342900">
              <a:lnSpc>
                <a:spcPct val="11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>
                <a:solidFill>
                  <a:srgbClr val="7F8080"/>
                </a:solidFill>
                <a:latin typeface="Arial Rounded MT Bold"/>
                <a:cs typeface="Arial Rounded MT Bold"/>
              </a:rPr>
              <a:t>Filtered sample flown over algae reactor</a:t>
            </a:r>
          </a:p>
          <a:p>
            <a:pPr marL="342900" indent="-342900">
              <a:lnSpc>
                <a:spcPct val="11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>
                <a:solidFill>
                  <a:srgbClr val="7F8080"/>
                </a:solidFill>
                <a:latin typeface="Arial Rounded MT Bold"/>
                <a:cs typeface="Arial Rounded MT Bold"/>
              </a:rPr>
              <a:t>Instrument makes fluorescence measurement </a:t>
            </a:r>
          </a:p>
          <a:p>
            <a:pPr marL="342900" indent="-342900">
              <a:lnSpc>
                <a:spcPct val="11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>
                <a:solidFill>
                  <a:srgbClr val="7F8080"/>
                </a:solidFill>
                <a:latin typeface="Arial Rounded MT Bold"/>
                <a:cs typeface="Arial Rounded MT Bold"/>
              </a:rPr>
              <a:t>Comparison to standard</a:t>
            </a: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75" y="1607311"/>
            <a:ext cx="6286744" cy="2388962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772" y="1449577"/>
            <a:ext cx="4283028" cy="258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206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RAVOO_BOD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RAAVOO_BOD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1466</TotalTime>
  <Words>634</Words>
  <Application>Microsoft Macintosh PowerPoint</Application>
  <PresentationFormat>On-screen Show (4:3)</PresentationFormat>
  <Paragraphs>92</Paragraphs>
  <Slides>17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BRAVOO_BODY</vt:lpstr>
      <vt:lpstr>BRAAVOO_BODY</vt:lpstr>
      <vt:lpstr>Document</vt:lpstr>
      <vt:lpstr>Biosensors for real time monitoring of marine contaminants</vt:lpstr>
      <vt:lpstr>Partners</vt:lpstr>
      <vt:lpstr>BRAAVOO  developed three sensor types</vt:lpstr>
      <vt:lpstr>What do the sensors measure? ALGAE: general toxicity</vt:lpstr>
      <vt:lpstr>What do the sensors measure? IMMUNOSENSORS: Individual compounds</vt:lpstr>
      <vt:lpstr>What do the sensors measure? BACTERIA: Compound classes or toxicity</vt:lpstr>
      <vt:lpstr>Example bioreporter strain specificities</vt:lpstr>
      <vt:lpstr>Biosensor integration in two platforms: a marine buoy and a USV</vt:lpstr>
      <vt:lpstr>How does integration work?</vt:lpstr>
      <vt:lpstr>Integration of a waveguide immunosensor</vt:lpstr>
      <vt:lpstr>Integration of bacterial sensors</vt:lpstr>
      <vt:lpstr>Final deployment platforms</vt:lpstr>
      <vt:lpstr>Light output from biosensors</vt:lpstr>
      <vt:lpstr>Automated? How to calibrate?</vt:lpstr>
      <vt:lpstr>Harbor sample analysis with bacterial biosensor instrument</vt:lpstr>
      <vt:lpstr>Conclusions and final observations of the project</vt:lpstr>
      <vt:lpstr>Panel questions</vt:lpstr>
    </vt:vector>
  </TitlesOfParts>
  <Company>SCIPROM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Filippo Gander</dc:creator>
  <cp:lastModifiedBy>Jan Roelof Van der Meer</cp:lastModifiedBy>
  <cp:revision>43</cp:revision>
  <dcterms:created xsi:type="dcterms:W3CDTF">2014-02-04T08:45:09Z</dcterms:created>
  <dcterms:modified xsi:type="dcterms:W3CDTF">2017-06-21T19:42:53Z</dcterms:modified>
</cp:coreProperties>
</file>