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2" r:id="rId1"/>
  </p:sldMasterIdLst>
  <p:notesMasterIdLst>
    <p:notesMasterId r:id="rId18"/>
  </p:notesMasterIdLst>
  <p:handoutMasterIdLst>
    <p:handoutMasterId r:id="rId19"/>
  </p:handoutMasterIdLst>
  <p:sldIdLst>
    <p:sldId id="455" r:id="rId2"/>
    <p:sldId id="474" r:id="rId3"/>
    <p:sldId id="482" r:id="rId4"/>
    <p:sldId id="484" r:id="rId5"/>
    <p:sldId id="475" r:id="rId6"/>
    <p:sldId id="481" r:id="rId7"/>
    <p:sldId id="486" r:id="rId8"/>
    <p:sldId id="476" r:id="rId9"/>
    <p:sldId id="487" r:id="rId10"/>
    <p:sldId id="491" r:id="rId11"/>
    <p:sldId id="490" r:id="rId12"/>
    <p:sldId id="488" r:id="rId13"/>
    <p:sldId id="479" r:id="rId14"/>
    <p:sldId id="489" r:id="rId15"/>
    <p:sldId id="480" r:id="rId16"/>
    <p:sldId id="39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1pPr>
    <a:lvl2pPr marL="457156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2pPr>
    <a:lvl3pPr marL="914312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3pPr>
    <a:lvl4pPr marL="1371468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4pPr>
    <a:lvl5pPr marL="1828624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5pPr>
    <a:lvl6pPr marL="2285780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6pPr>
    <a:lvl7pPr marL="2742936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7pPr>
    <a:lvl8pPr marL="3200092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8pPr>
    <a:lvl9pPr marL="3657249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36F80B3-A3FF-4FC5-8312-9E6B26312945}">
          <p14:sldIdLst>
            <p14:sldId id="455"/>
            <p14:sldId id="474"/>
            <p14:sldId id="482"/>
            <p14:sldId id="484"/>
            <p14:sldId id="475"/>
            <p14:sldId id="481"/>
            <p14:sldId id="486"/>
            <p14:sldId id="476"/>
            <p14:sldId id="487"/>
            <p14:sldId id="491"/>
            <p14:sldId id="490"/>
            <p14:sldId id="488"/>
            <p14:sldId id="479"/>
            <p14:sldId id="489"/>
            <p14:sldId id="480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D'HON Xavier (MARE)" initials="XP" lastIdx="6" clrIdx="0"/>
  <p:cmAuthor id="1" name="STRASSER Thomas (MARE)" initials="ST(" lastIdx="1" clrIdx="1"/>
  <p:cmAuthor id="2" name="STRASSER Thomas (MARE)" initials="ST" lastIdx="1" clrIdx="2"/>
  <p:cmAuthor id="3" name="Franco Oliveri" initials="FO" lastIdx="2" clrIdx="3">
    <p:extLst>
      <p:ext uri="{19B8F6BF-5375-455C-9EA6-DF929625EA0E}">
        <p15:presenceInfo xmlns:p15="http://schemas.microsoft.com/office/powerpoint/2012/main" userId="S-1-5-21-149846649-1408977838-612134452-10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389"/>
    <a:srgbClr val="6699FF"/>
    <a:srgbClr val="2D5EC1"/>
    <a:srgbClr val="FF3300"/>
    <a:srgbClr val="00EA6A"/>
    <a:srgbClr val="40E878"/>
    <a:srgbClr val="19D156"/>
    <a:srgbClr val="00DE64"/>
    <a:srgbClr val="3166CF"/>
    <a:srgbClr val="ED5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14" autoAdjust="0"/>
  </p:normalViewPr>
  <p:slideViewPr>
    <p:cSldViewPr snapToGrid="0">
      <p:cViewPr varScale="1">
        <p:scale>
          <a:sx n="84" d="100"/>
          <a:sy n="84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26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61" y="0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575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61" y="8829575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2FA0ED9-CF7A-46E5-96FB-C342BAD53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95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61" y="0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5531"/>
            <a:ext cx="5608975" cy="418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575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61" y="8829575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F7426AD-F365-4334-961F-8B2DDD081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42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1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80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6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2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9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2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say a remark on the benefits for EUCISE vs the benefits for CISE.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0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4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20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>
                <a:solidFill>
                  <a:prstClr val="black"/>
                </a:solidFill>
              </a:rPr>
              <a:pPr/>
              <a:t>16</a:t>
            </a:fld>
            <a:endParaRPr lang="ca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92476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4" y="3328988"/>
            <a:ext cx="2847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4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6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6"/>
            <a:ext cx="7869600" cy="307626"/>
          </a:xfrm>
        </p:spPr>
        <p:txBody>
          <a:bodyPr/>
          <a:lstStyle>
            <a:lvl1pPr algn="r">
              <a:defRPr/>
            </a:lvl1pPr>
            <a:lvl2pPr marL="228578" indent="-228578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1988-8798-420D-A968-C72FB47B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7E-EB53-4096-A26C-7E3B19E943B5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7" y="1339850"/>
            <a:ext cx="861774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1" y="1339850"/>
            <a:ext cx="153888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F1C6-BA60-4957-9643-1039B4BF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8773-50AD-4EBD-B1D4-2D361A19EE26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4342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230503"/>
          </a:xfrm>
        </p:spPr>
        <p:txBody>
          <a:bodyPr/>
          <a:lstStyle>
            <a:lvl1pPr marL="0" indent="-342867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3133D81F-DF56-49AF-976B-9B4E5ACDC5D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4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578" indent="-228578">
              <a:buFont typeface="Verdana"/>
              <a:buChar char="•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EECA-EADA-48ED-BB11-63F73CF9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8C4C-F407-4C20-9395-A26D37BA3126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275"/>
            <a:ext cx="7772400" cy="307626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156" indent="0">
              <a:buNone/>
              <a:defRPr sz="1800"/>
            </a:lvl2pPr>
            <a:lvl3pPr marL="914312" indent="0">
              <a:buNone/>
              <a:defRPr sz="1600"/>
            </a:lvl3pPr>
            <a:lvl4pPr marL="1371468" indent="0">
              <a:buNone/>
              <a:defRPr sz="1400"/>
            </a:lvl4pPr>
            <a:lvl5pPr marL="1828624" indent="0">
              <a:buNone/>
              <a:defRPr sz="1400"/>
            </a:lvl5pPr>
            <a:lvl6pPr marL="2285780" indent="0">
              <a:buNone/>
              <a:defRPr sz="1400"/>
            </a:lvl6pPr>
            <a:lvl7pPr marL="2742936" indent="0">
              <a:buNone/>
              <a:defRPr sz="1400"/>
            </a:lvl7pPr>
            <a:lvl8pPr marL="3200092" indent="0">
              <a:buNone/>
              <a:defRPr sz="1400"/>
            </a:lvl8pPr>
            <a:lvl9pPr marL="3657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0409-9397-4F51-BCA6-107D173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2AEC-EB35-485C-9F89-57C2A0DB4B3B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0D96-BD0A-4792-8BAE-A46E79E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6F6-04CD-44FC-9DD5-4A074E92F830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718-D43B-46E8-A563-FF586DB37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8852-DBC7-49A3-AC8B-B3D54EC80B0B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E60F-8A47-4A97-8A11-B91D737C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2A4-6850-4C02-82F4-DCB865CB9852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1845755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1538129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A17-80D4-42DD-BF9C-6127703F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B3C6-B3AB-4DDF-90B1-38F8BE7B2AD0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626"/>
          </a:xfrm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12" indent="0">
              <a:buNone/>
              <a:defRPr sz="2400"/>
            </a:lvl3pPr>
            <a:lvl4pPr marL="1371468" indent="0">
              <a:buNone/>
              <a:defRPr sz="2000"/>
            </a:lvl4pPr>
            <a:lvl5pPr marL="1828624" indent="0">
              <a:buNone/>
              <a:defRPr sz="2000"/>
            </a:lvl5pPr>
            <a:lvl6pPr marL="2285780" indent="0">
              <a:buNone/>
              <a:defRPr sz="2000"/>
            </a:lvl6pPr>
            <a:lvl7pPr marL="2742936" indent="0">
              <a:buNone/>
              <a:defRPr sz="2000"/>
            </a:lvl7pPr>
            <a:lvl8pPr marL="3200092" indent="0">
              <a:buNone/>
              <a:defRPr sz="2000"/>
            </a:lvl8pPr>
            <a:lvl9pPr marL="365724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23524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156" indent="0">
              <a:buNone/>
              <a:defRPr sz="1200"/>
            </a:lvl2pPr>
            <a:lvl3pPr marL="914312" indent="0">
              <a:buNone/>
              <a:defRPr sz="1000"/>
            </a:lvl3pPr>
            <a:lvl4pPr marL="1371468" indent="0">
              <a:buNone/>
              <a:defRPr sz="900"/>
            </a:lvl4pPr>
            <a:lvl5pPr marL="1828624" indent="0">
              <a:buNone/>
              <a:defRPr sz="900"/>
            </a:lvl5pPr>
            <a:lvl6pPr marL="2285780" indent="0">
              <a:buNone/>
              <a:defRPr sz="900"/>
            </a:lvl6pPr>
            <a:lvl7pPr marL="2742936" indent="0">
              <a:buNone/>
              <a:defRPr sz="900"/>
            </a:lvl7pPr>
            <a:lvl8pPr marL="3200092" indent="0">
              <a:buNone/>
              <a:defRPr sz="900"/>
            </a:lvl8pPr>
            <a:lvl9pPr marL="36572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BE4F-17F2-4820-835A-1C7ED973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29-BD09-4B39-8EE3-D1DE8646B209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5" y="2416175"/>
            <a:ext cx="2769989" cy="18457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BC69-87CC-404C-9B20-77776AC9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6E3-A510-4BE9-A011-CB1879F671B6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9" y="1612901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9" y="2416175"/>
            <a:ext cx="7870825" cy="184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AB27D22-B93F-429E-BCDC-FC2FF205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58C8BE-8A4F-4C2F-8040-9B54B7B16689}" type="datetime3">
              <a:rPr lang="en-US"/>
              <a:pPr>
                <a:defRPr/>
              </a:pPr>
              <a:t>17 November 2015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261302" y="6464808"/>
            <a:ext cx="612648" cy="393192"/>
          </a:xfrm>
          <a:prstGeom prst="rect">
            <a:avLst/>
          </a:prstGeom>
          <a:solidFill>
            <a:srgbClr val="20B1B4"/>
          </a:solidFill>
          <a:ln>
            <a:noFill/>
          </a:ln>
          <a:effectLst/>
          <a:extLst/>
        </p:spPr>
        <p:txBody>
          <a:bodyPr vert="horz" wrap="square" lIns="91431" tIns="45715" rIns="91431" bIns="45715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89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052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20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36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867" indent="-342867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578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156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734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312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358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514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8670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5826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8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4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9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AEECA-EADA-48ED-BB11-63F73CF908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1518C4C-F407-4C20-9395-A26D37BA3126}" type="datetime3">
              <a:rPr lang="en-US" smtClean="0"/>
              <a:pPr>
                <a:defRPr/>
              </a:pPr>
              <a:t>17 November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387929"/>
            <a:ext cx="9144000" cy="5470071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r>
              <a:rPr lang="ca-ES" sz="1800" b="0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Picture 6" descr="fig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1" y="2870804"/>
            <a:ext cx="3792539" cy="3987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764" y="1914496"/>
            <a:ext cx="5622898" cy="35732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a-ES" sz="3200" spc="-28" dirty="0" smtClean="0">
                <a:solidFill>
                  <a:prstClr val="white"/>
                </a:solidFill>
                <a:latin typeface="PFSquareSansPro-Medium"/>
                <a:cs typeface="PFSquareSansPro-Medium"/>
              </a:rPr>
              <a:t>Outcome of the workshop on Security for EUCISE 2020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 err="1" smtClean="0">
                <a:solidFill>
                  <a:schemeClr val="bg1"/>
                </a:solidFill>
              </a:rPr>
              <a:t>Technical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Advisory</a:t>
            </a:r>
            <a:r>
              <a:rPr lang="fr-FR" sz="2400" dirty="0" smtClean="0">
                <a:solidFill>
                  <a:schemeClr val="bg1"/>
                </a:solidFill>
              </a:rPr>
              <a:t> Group</a:t>
            </a:r>
            <a:endParaRPr lang="en-GB" sz="2400" i="1" dirty="0">
              <a:solidFill>
                <a:schemeClr val="bg1"/>
              </a:solidFill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i="1" dirty="0" smtClean="0">
                <a:solidFill>
                  <a:schemeClr val="bg1"/>
                </a:solidFill>
              </a:rPr>
              <a:t>18</a:t>
            </a:r>
            <a:r>
              <a:rPr lang="en-GB" sz="2400" i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i="1" dirty="0" smtClean="0">
                <a:solidFill>
                  <a:schemeClr val="bg1"/>
                </a:solidFill>
              </a:rPr>
              <a:t> </a:t>
            </a:r>
            <a:r>
              <a:rPr lang="en-GB" sz="2400" i="1" dirty="0">
                <a:solidFill>
                  <a:schemeClr val="bg1"/>
                </a:solidFill>
              </a:rPr>
              <a:t>November 2015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2400" i="1" spc="-28" dirty="0" smtClean="0">
              <a:solidFill>
                <a:schemeClr val="tx1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8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4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17999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the Classified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462213"/>
          </a:xfrm>
        </p:spPr>
        <p:txBody>
          <a:bodyPr/>
          <a:lstStyle/>
          <a:p>
            <a:pPr marL="228611" lvl="1" indent="-342900">
              <a:buFont typeface="+mj-lt"/>
              <a:buAutoNum type="arabicPeriod"/>
            </a:pPr>
            <a:r>
              <a:rPr lang="en-US" dirty="0" smtClean="0"/>
              <a:t>Create a new </a:t>
            </a:r>
            <a:r>
              <a:rPr lang="en-US" dirty="0"/>
              <a:t>network set up by the </a:t>
            </a:r>
            <a:r>
              <a:rPr lang="en-US" dirty="0" smtClean="0"/>
              <a:t>industry</a:t>
            </a:r>
          </a:p>
          <a:p>
            <a:pPr marL="685767" lvl="3" indent="-342900"/>
            <a:r>
              <a:rPr lang="en-US" dirty="0" smtClean="0"/>
              <a:t>Process already used in the past to connect classified systems in the MSs</a:t>
            </a:r>
          </a:p>
          <a:p>
            <a:pPr marL="685767" lvl="3" indent="-342900"/>
            <a:r>
              <a:rPr lang="en-US" dirty="0" smtClean="0"/>
              <a:t>Independent network + crypto device</a:t>
            </a:r>
          </a:p>
          <a:p>
            <a:pPr marL="685767" lvl="3" indent="-342900"/>
            <a:r>
              <a:rPr lang="en-US" dirty="0" smtClean="0"/>
              <a:t>Internet + crypto device (only for EU-RESTRICTED information)</a:t>
            </a:r>
          </a:p>
          <a:p>
            <a:pPr marL="685767" lvl="3" indent="-342900"/>
            <a:r>
              <a:rPr lang="en-US" dirty="0" smtClean="0"/>
              <a:t>Existing solutions by the industry</a:t>
            </a:r>
            <a:endParaRPr lang="en-US" dirty="0"/>
          </a:p>
          <a:p>
            <a:pPr marL="228611" lvl="1" indent="-342900">
              <a:buFont typeface="+mj-lt"/>
              <a:buAutoNum type="arabicPeriod"/>
            </a:pPr>
            <a:r>
              <a:rPr lang="en-US" dirty="0" smtClean="0"/>
              <a:t>Reuse existing </a:t>
            </a:r>
            <a:r>
              <a:rPr lang="en-US" dirty="0"/>
              <a:t>networks </a:t>
            </a:r>
            <a:endParaRPr lang="en-US" dirty="0" smtClean="0"/>
          </a:p>
          <a:p>
            <a:pPr marL="685767" lvl="3" indent="-342900"/>
            <a:r>
              <a:rPr lang="en-US" dirty="0" smtClean="0"/>
              <a:t>s-TESTA: Secure network at EU level among MSs</a:t>
            </a:r>
          </a:p>
          <a:p>
            <a:pPr marL="685767" lvl="3" indent="-342900"/>
            <a:r>
              <a:rPr lang="en-US" dirty="0" smtClean="0"/>
              <a:t>Other national networks used for bilateral exchange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S-TESTA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769989"/>
          </a:xfrm>
        </p:spPr>
        <p:txBody>
          <a:bodyPr/>
          <a:lstStyle/>
          <a:p>
            <a:pPr marL="285750" indent="-285750"/>
            <a:r>
              <a:rPr lang="en-US" dirty="0" smtClean="0"/>
              <a:t>Introduction of the main features by the EC representatives</a:t>
            </a:r>
          </a:p>
          <a:p>
            <a:pPr marL="285750" indent="-285750"/>
            <a:endParaRPr lang="en-US" dirty="0" smtClean="0"/>
          </a:p>
          <a:p>
            <a:pPr marL="285750" indent="-285750"/>
            <a:r>
              <a:rPr lang="en-US" dirty="0" smtClean="0"/>
              <a:t>Open questions from the participants:</a:t>
            </a:r>
          </a:p>
          <a:p>
            <a:pPr marL="742906" lvl="2" indent="-285750"/>
            <a:r>
              <a:rPr lang="en-US" dirty="0" smtClean="0"/>
              <a:t>Accreditation level for classified information</a:t>
            </a:r>
          </a:p>
          <a:p>
            <a:pPr marL="742906" lvl="2" indent="-285750"/>
            <a:r>
              <a:rPr lang="en-US" dirty="0" smtClean="0"/>
              <a:t>Possibility of creating a specific subnetwork for the project</a:t>
            </a:r>
          </a:p>
          <a:p>
            <a:pPr marL="742906" lvl="2" indent="-285750"/>
            <a:r>
              <a:rPr lang="en-US" dirty="0" smtClean="0"/>
              <a:t>Availability of the network in the Member States</a:t>
            </a:r>
          </a:p>
          <a:p>
            <a:pPr marL="971484" lvl="3" indent="-285750"/>
            <a:r>
              <a:rPr lang="en-US" dirty="0"/>
              <a:t>Connection procedure to the </a:t>
            </a:r>
            <a:r>
              <a:rPr lang="en-US" dirty="0" smtClean="0"/>
              <a:t>network</a:t>
            </a:r>
          </a:p>
          <a:p>
            <a:pPr marL="971484" lvl="3" indent="-285750"/>
            <a:r>
              <a:rPr lang="en-US" dirty="0" smtClean="0"/>
              <a:t>Contact points?</a:t>
            </a:r>
          </a:p>
          <a:p>
            <a:pPr marL="742906" lvl="2" indent="-285750"/>
            <a:r>
              <a:rPr lang="en-US" dirty="0" smtClean="0"/>
              <a:t>Availability for military partners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Flows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586443"/>
          </a:xfrm>
        </p:spPr>
        <p:txBody>
          <a:bodyPr/>
          <a:lstStyle/>
          <a:p>
            <a:r>
              <a:rPr lang="en-US" dirty="0" smtClean="0"/>
              <a:t>From the unclassified network to the classified one (</a:t>
            </a:r>
            <a:r>
              <a:rPr lang="en-US" dirty="0" err="1" smtClean="0"/>
              <a:t>uni</a:t>
            </a:r>
            <a:r>
              <a:rPr lang="en-US" dirty="0" smtClean="0"/>
              <a:t>-directional)</a:t>
            </a:r>
          </a:p>
          <a:p>
            <a:r>
              <a:rPr lang="en-US" dirty="0" smtClean="0"/>
              <a:t>Where to implement them: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901525" y="4089116"/>
            <a:ext cx="90297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1.1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23105" y="4005773"/>
            <a:ext cx="960120" cy="731520"/>
            <a:chOff x="1851660" y="3297554"/>
            <a:chExt cx="960120" cy="731520"/>
          </a:xfrm>
        </p:grpSpPr>
        <p:sp>
          <p:nvSpPr>
            <p:cNvPr id="8" name="TextBox 7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7367095" y="4096022"/>
            <a:ext cx="91821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29335" y="4005773"/>
            <a:ext cx="891540" cy="731520"/>
            <a:chOff x="1851660" y="3297554"/>
            <a:chExt cx="891540" cy="731520"/>
          </a:xfrm>
        </p:grpSpPr>
        <p:sp>
          <p:nvSpPr>
            <p:cNvPr id="12" name="TextBox 11"/>
            <p:cNvSpPr txBox="1"/>
            <p:nvPr/>
          </p:nvSpPr>
          <p:spPr>
            <a:xfrm>
              <a:off x="1873899" y="3510191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GW1.1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41905" y="4005773"/>
            <a:ext cx="1428750" cy="721281"/>
            <a:chOff x="3394710" y="3379947"/>
            <a:chExt cx="1428750" cy="721281"/>
          </a:xfrm>
        </p:grpSpPr>
        <p:sp>
          <p:nvSpPr>
            <p:cNvPr id="15" name="Cloud 14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79483" y="3396258"/>
              <a:ext cx="11715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 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/>
          <p:cNvCxnSpPr>
            <a:stCxn id="6" idx="6"/>
            <a:endCxn id="13" idx="1"/>
          </p:cNvCxnSpPr>
          <p:nvPr/>
        </p:nvCxnSpPr>
        <p:spPr bwMode="auto">
          <a:xfrm>
            <a:off x="1804495" y="4369151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3" idx="3"/>
            <a:endCxn id="15" idx="2"/>
          </p:cNvCxnSpPr>
          <p:nvPr/>
        </p:nvCxnSpPr>
        <p:spPr bwMode="auto">
          <a:xfrm flipV="1">
            <a:off x="3320875" y="4366414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15" idx="0"/>
            <a:endCxn id="9" idx="1"/>
          </p:cNvCxnSpPr>
          <p:nvPr/>
        </p:nvCxnSpPr>
        <p:spPr bwMode="auto">
          <a:xfrm>
            <a:off x="5369464" y="4366414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9" idx="3"/>
            <a:endCxn id="10" idx="2"/>
          </p:cNvCxnSpPr>
          <p:nvPr/>
        </p:nvCxnSpPr>
        <p:spPr bwMode="auto">
          <a:xfrm>
            <a:off x="6814645" y="4371533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 bwMode="auto">
          <a:xfrm>
            <a:off x="901525" y="5168266"/>
            <a:ext cx="90297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1.2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923105" y="5084923"/>
            <a:ext cx="960120" cy="731520"/>
            <a:chOff x="1851660" y="3297554"/>
            <a:chExt cx="960120" cy="731520"/>
          </a:xfrm>
        </p:grpSpPr>
        <p:sp>
          <p:nvSpPr>
            <p:cNvPr id="23" name="TextBox 22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GW3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25" name="Oval 24"/>
          <p:cNvSpPr/>
          <p:nvPr/>
        </p:nvSpPr>
        <p:spPr bwMode="auto">
          <a:xfrm>
            <a:off x="7367095" y="5175172"/>
            <a:ext cx="91821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3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29335" y="5084923"/>
            <a:ext cx="891540" cy="731520"/>
            <a:chOff x="1851660" y="3297554"/>
            <a:chExt cx="891540" cy="731520"/>
          </a:xfrm>
        </p:grpSpPr>
        <p:sp>
          <p:nvSpPr>
            <p:cNvPr id="27" name="TextBox 26"/>
            <p:cNvSpPr txBox="1"/>
            <p:nvPr/>
          </p:nvSpPr>
          <p:spPr>
            <a:xfrm>
              <a:off x="1913718" y="3519073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GW1.2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15711" y="5084923"/>
            <a:ext cx="1454944" cy="721281"/>
            <a:chOff x="3368516" y="3379947"/>
            <a:chExt cx="1454944" cy="721281"/>
          </a:xfrm>
        </p:grpSpPr>
        <p:sp>
          <p:nvSpPr>
            <p:cNvPr id="30" name="Cloud 29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68516" y="3417421"/>
              <a:ext cx="141255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non-restricted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Straight Arrow Connector 31"/>
          <p:cNvCxnSpPr>
            <a:stCxn id="21" idx="6"/>
            <a:endCxn id="28" idx="1"/>
          </p:cNvCxnSpPr>
          <p:nvPr/>
        </p:nvCxnSpPr>
        <p:spPr bwMode="auto">
          <a:xfrm>
            <a:off x="1804495" y="5448301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28" idx="3"/>
            <a:endCxn id="30" idx="2"/>
          </p:cNvCxnSpPr>
          <p:nvPr/>
        </p:nvCxnSpPr>
        <p:spPr bwMode="auto">
          <a:xfrm flipV="1">
            <a:off x="3320875" y="5445564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30" idx="0"/>
            <a:endCxn id="24" idx="1"/>
          </p:cNvCxnSpPr>
          <p:nvPr/>
        </p:nvCxnSpPr>
        <p:spPr bwMode="auto">
          <a:xfrm>
            <a:off x="5369464" y="5445564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24" idx="3"/>
            <a:endCxn id="25" idx="2"/>
          </p:cNvCxnSpPr>
          <p:nvPr/>
        </p:nvCxnSpPr>
        <p:spPr bwMode="auto">
          <a:xfrm>
            <a:off x="6814645" y="5450683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ounded Rectangle 35"/>
          <p:cNvSpPr/>
          <p:nvPr/>
        </p:nvSpPr>
        <p:spPr bwMode="auto">
          <a:xfrm>
            <a:off x="604345" y="3717641"/>
            <a:ext cx="3028950" cy="2606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576395" y="3658650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93015" y="6067198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1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0345" y="4687554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2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5576395" y="4996015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00345" y="6024919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3</a:t>
            </a:r>
            <a:endParaRPr lang="it-IT" sz="12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83620" y="4649186"/>
            <a:ext cx="338779" cy="519080"/>
            <a:chOff x="1183620" y="4649186"/>
            <a:chExt cx="338779" cy="519080"/>
          </a:xfrm>
        </p:grpSpPr>
        <p:grpSp>
          <p:nvGrpSpPr>
            <p:cNvPr id="42" name="Group 41"/>
            <p:cNvGrpSpPr/>
            <p:nvPr/>
          </p:nvGrpSpPr>
          <p:grpSpPr>
            <a:xfrm>
              <a:off x="1183620" y="4825831"/>
              <a:ext cx="338779" cy="241993"/>
              <a:chOff x="4419911" y="5564447"/>
              <a:chExt cx="338779" cy="241993"/>
            </a:xfrm>
          </p:grpSpPr>
          <p:sp>
            <p:nvSpPr>
              <p:cNvPr id="43" name="Isosceles Triangle 42"/>
              <p:cNvSpPr/>
              <p:nvPr/>
            </p:nvSpPr>
            <p:spPr bwMode="auto">
              <a:xfrm>
                <a:off x="4419911" y="5564447"/>
                <a:ext cx="338779" cy="241993"/>
              </a:xfrm>
              <a:prstGeom prst="triangl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7600" b="1" i="0" u="none" strike="noStrike" cap="none" normalizeH="0" baseline="0">
                  <a:ln>
                    <a:noFill/>
                  </a:ln>
                  <a:solidFill>
                    <a:srgbClr val="FFD624"/>
                  </a:solidFill>
                  <a:effectLst/>
                  <a:latin typeface="Verdana" charset="0"/>
                  <a:ea typeface="ＭＳ Ｐゴシック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>
                <a:off x="4419911" y="5564447"/>
                <a:ext cx="338779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5" name="Straight Arrow Connector 44"/>
            <p:cNvCxnSpPr>
              <a:stCxn id="6" idx="4"/>
              <a:endCxn id="21" idx="0"/>
            </p:cNvCxnSpPr>
            <p:nvPr/>
          </p:nvCxnSpPr>
          <p:spPr bwMode="auto">
            <a:xfrm>
              <a:off x="1353010" y="4649186"/>
              <a:ext cx="0" cy="519080"/>
            </a:xfrm>
            <a:prstGeom prst="straightConnector1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oup 49"/>
          <p:cNvGrpSpPr/>
          <p:nvPr/>
        </p:nvGrpSpPr>
        <p:grpSpPr>
          <a:xfrm>
            <a:off x="3320875" y="4371533"/>
            <a:ext cx="625462" cy="1074031"/>
            <a:chOff x="3320875" y="4371533"/>
            <a:chExt cx="625462" cy="1074031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3320875" y="4371533"/>
              <a:ext cx="625462" cy="1074031"/>
            </a:xfrm>
            <a:prstGeom prst="straightConnector1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7" name="Group 46"/>
            <p:cNvGrpSpPr/>
            <p:nvPr/>
          </p:nvGrpSpPr>
          <p:grpSpPr>
            <a:xfrm rot="19177501">
              <a:off x="3538896" y="4875019"/>
              <a:ext cx="338779" cy="241993"/>
              <a:chOff x="4419911" y="5564447"/>
              <a:chExt cx="338779" cy="241993"/>
            </a:xfrm>
          </p:grpSpPr>
          <p:sp>
            <p:nvSpPr>
              <p:cNvPr id="48" name="Isosceles Triangle 47"/>
              <p:cNvSpPr/>
              <p:nvPr/>
            </p:nvSpPr>
            <p:spPr bwMode="auto">
              <a:xfrm>
                <a:off x="4419911" y="5564447"/>
                <a:ext cx="338779" cy="241993"/>
              </a:xfrm>
              <a:prstGeom prst="triangl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7600" b="1" i="0" u="none" strike="noStrike" cap="none" normalizeH="0" baseline="0">
                  <a:ln>
                    <a:noFill/>
                  </a:ln>
                  <a:solidFill>
                    <a:srgbClr val="FFD624"/>
                  </a:solidFill>
                  <a:effectLst/>
                  <a:latin typeface="Verdana" charset="0"/>
                  <a:ea typeface="ＭＳ Ｐゴシック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>
                <a:off x="4419911" y="5564447"/>
                <a:ext cx="338779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428523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442"/>
            <a:ext cx="8229600" cy="1538883"/>
          </a:xfrm>
        </p:spPr>
        <p:txBody>
          <a:bodyPr/>
          <a:lstStyle/>
          <a:p>
            <a:pPr marL="285750" indent="-285750"/>
            <a:r>
              <a:rPr lang="en-US" dirty="0" smtClean="0"/>
              <a:t>For EUCISE2020, legacy systems should implement the information flow between networks</a:t>
            </a:r>
          </a:p>
          <a:p>
            <a:pPr lvl="2"/>
            <a:r>
              <a:rPr lang="en-US" dirty="0" smtClean="0"/>
              <a:t>Full control of the information partners can provide in each network</a:t>
            </a:r>
          </a:p>
          <a:p>
            <a:pPr lvl="2"/>
            <a:r>
              <a:rPr lang="en-US" dirty="0" smtClean="0"/>
              <a:t>No impact on the design of the common infrastructure</a:t>
            </a:r>
          </a:p>
          <a:p>
            <a:pPr lvl="2"/>
            <a:endParaRPr lang="en-US" dirty="0"/>
          </a:p>
        </p:txBody>
      </p:sp>
      <p:sp>
        <p:nvSpPr>
          <p:cNvPr id="93" name="Oval 92"/>
          <p:cNvSpPr/>
          <p:nvPr/>
        </p:nvSpPr>
        <p:spPr bwMode="auto">
          <a:xfrm>
            <a:off x="901525" y="4089116"/>
            <a:ext cx="90297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1.1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5923105" y="4005773"/>
            <a:ext cx="960120" cy="731520"/>
            <a:chOff x="1851660" y="3297554"/>
            <a:chExt cx="960120" cy="731520"/>
          </a:xfrm>
        </p:grpSpPr>
        <p:sp>
          <p:nvSpPr>
            <p:cNvPr id="95" name="TextBox 94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97" name="Oval 96"/>
          <p:cNvSpPr/>
          <p:nvPr/>
        </p:nvSpPr>
        <p:spPr bwMode="auto">
          <a:xfrm>
            <a:off x="7367095" y="4096022"/>
            <a:ext cx="91821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429335" y="4005773"/>
            <a:ext cx="891540" cy="731520"/>
            <a:chOff x="1851660" y="3297554"/>
            <a:chExt cx="891540" cy="731520"/>
          </a:xfrm>
        </p:grpSpPr>
        <p:sp>
          <p:nvSpPr>
            <p:cNvPr id="99" name="TextBox 98"/>
            <p:cNvSpPr txBox="1"/>
            <p:nvPr/>
          </p:nvSpPr>
          <p:spPr>
            <a:xfrm>
              <a:off x="1873899" y="3510191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GW1.1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941905" y="4005773"/>
            <a:ext cx="1428750" cy="721281"/>
            <a:chOff x="3394710" y="3379947"/>
            <a:chExt cx="1428750" cy="721281"/>
          </a:xfrm>
        </p:grpSpPr>
        <p:sp>
          <p:nvSpPr>
            <p:cNvPr id="102" name="Cloud 101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479483" y="3396258"/>
              <a:ext cx="11715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 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4" name="Straight Arrow Connector 103"/>
          <p:cNvCxnSpPr>
            <a:stCxn id="93" idx="6"/>
            <a:endCxn id="100" idx="1"/>
          </p:cNvCxnSpPr>
          <p:nvPr/>
        </p:nvCxnSpPr>
        <p:spPr bwMode="auto">
          <a:xfrm>
            <a:off x="1804495" y="4369151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>
            <a:stCxn id="100" idx="3"/>
            <a:endCxn id="102" idx="2"/>
          </p:cNvCxnSpPr>
          <p:nvPr/>
        </p:nvCxnSpPr>
        <p:spPr bwMode="auto">
          <a:xfrm flipV="1">
            <a:off x="3320875" y="4366414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>
            <a:stCxn id="102" idx="0"/>
            <a:endCxn id="96" idx="1"/>
          </p:cNvCxnSpPr>
          <p:nvPr/>
        </p:nvCxnSpPr>
        <p:spPr bwMode="auto">
          <a:xfrm>
            <a:off x="5369464" y="4366414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>
            <a:stCxn id="96" idx="3"/>
            <a:endCxn id="97" idx="2"/>
          </p:cNvCxnSpPr>
          <p:nvPr/>
        </p:nvCxnSpPr>
        <p:spPr bwMode="auto">
          <a:xfrm>
            <a:off x="6814645" y="4371533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Oval 107"/>
          <p:cNvSpPr/>
          <p:nvPr/>
        </p:nvSpPr>
        <p:spPr bwMode="auto">
          <a:xfrm>
            <a:off x="901525" y="5168266"/>
            <a:ext cx="90297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1.2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923105" y="5084923"/>
            <a:ext cx="960120" cy="731520"/>
            <a:chOff x="1851660" y="3297554"/>
            <a:chExt cx="960120" cy="731520"/>
          </a:xfrm>
        </p:grpSpPr>
        <p:sp>
          <p:nvSpPr>
            <p:cNvPr id="110" name="TextBox 109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GW3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112" name="Oval 111"/>
          <p:cNvSpPr/>
          <p:nvPr/>
        </p:nvSpPr>
        <p:spPr bwMode="auto">
          <a:xfrm>
            <a:off x="7367095" y="5175172"/>
            <a:ext cx="91821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3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29335" y="5084923"/>
            <a:ext cx="891540" cy="731520"/>
            <a:chOff x="1851660" y="3297554"/>
            <a:chExt cx="891540" cy="731520"/>
          </a:xfrm>
        </p:grpSpPr>
        <p:sp>
          <p:nvSpPr>
            <p:cNvPr id="114" name="TextBox 113"/>
            <p:cNvSpPr txBox="1"/>
            <p:nvPr/>
          </p:nvSpPr>
          <p:spPr>
            <a:xfrm>
              <a:off x="1913718" y="3519073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GW1.2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915711" y="5084923"/>
            <a:ext cx="1454944" cy="721281"/>
            <a:chOff x="3368516" y="3379947"/>
            <a:chExt cx="1454944" cy="721281"/>
          </a:xfrm>
        </p:grpSpPr>
        <p:sp>
          <p:nvSpPr>
            <p:cNvPr id="117" name="Cloud 116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8516" y="3417421"/>
              <a:ext cx="141255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non-restricted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9" name="Straight Arrow Connector 118"/>
          <p:cNvCxnSpPr>
            <a:stCxn id="108" idx="6"/>
            <a:endCxn id="115" idx="1"/>
          </p:cNvCxnSpPr>
          <p:nvPr/>
        </p:nvCxnSpPr>
        <p:spPr bwMode="auto">
          <a:xfrm>
            <a:off x="1804495" y="5448301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>
            <a:stCxn id="115" idx="3"/>
            <a:endCxn id="117" idx="2"/>
          </p:cNvCxnSpPr>
          <p:nvPr/>
        </p:nvCxnSpPr>
        <p:spPr bwMode="auto">
          <a:xfrm flipV="1">
            <a:off x="3320875" y="5445564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>
            <a:stCxn id="117" idx="0"/>
            <a:endCxn id="111" idx="1"/>
          </p:cNvCxnSpPr>
          <p:nvPr/>
        </p:nvCxnSpPr>
        <p:spPr bwMode="auto">
          <a:xfrm>
            <a:off x="5369464" y="5445564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>
            <a:stCxn id="111" idx="3"/>
            <a:endCxn id="112" idx="2"/>
          </p:cNvCxnSpPr>
          <p:nvPr/>
        </p:nvCxnSpPr>
        <p:spPr bwMode="auto">
          <a:xfrm>
            <a:off x="6814645" y="5450683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ounded Rectangle 122"/>
          <p:cNvSpPr/>
          <p:nvPr/>
        </p:nvSpPr>
        <p:spPr bwMode="auto">
          <a:xfrm>
            <a:off x="604345" y="3717641"/>
            <a:ext cx="3028950" cy="2606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576395" y="3658650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93015" y="6067198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1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00345" y="4687554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2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 bwMode="auto">
          <a:xfrm>
            <a:off x="5576395" y="4996015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700345" y="6024919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3</a:t>
            </a:r>
            <a:endParaRPr lang="it-IT" sz="1200" dirty="0">
              <a:solidFill>
                <a:schemeClr val="tx1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1183620" y="4825831"/>
            <a:ext cx="338779" cy="241993"/>
            <a:chOff x="4419911" y="5564447"/>
            <a:chExt cx="338779" cy="241993"/>
          </a:xfrm>
        </p:grpSpPr>
        <p:sp>
          <p:nvSpPr>
            <p:cNvPr id="130" name="Isosceles Triangle 129"/>
            <p:cNvSpPr/>
            <p:nvPr/>
          </p:nvSpPr>
          <p:spPr bwMode="auto">
            <a:xfrm>
              <a:off x="4419911" y="5564447"/>
              <a:ext cx="338779" cy="241993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 bwMode="auto">
            <a:xfrm>
              <a:off x="4419911" y="5564447"/>
              <a:ext cx="33877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Straight Arrow Connector 131"/>
          <p:cNvCxnSpPr>
            <a:stCxn id="93" idx="4"/>
            <a:endCxn id="108" idx="0"/>
          </p:cNvCxnSpPr>
          <p:nvPr/>
        </p:nvCxnSpPr>
        <p:spPr bwMode="auto">
          <a:xfrm>
            <a:off x="1353010" y="4649186"/>
            <a:ext cx="0" cy="519080"/>
          </a:xfrm>
          <a:prstGeom prst="straightConnector1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94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of the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01095"/>
          </a:xfrm>
        </p:spPr>
        <p:txBody>
          <a:bodyPr/>
          <a:lstStyle/>
          <a:p>
            <a:pPr marL="285750" indent="-285750"/>
            <a:r>
              <a:rPr lang="en-US" dirty="0" smtClean="0"/>
              <a:t>At the end of the EUCISE2020 Phase 2 </a:t>
            </a:r>
          </a:p>
          <a:p>
            <a:pPr lvl="2"/>
            <a:r>
              <a:rPr lang="en-US" dirty="0" smtClean="0"/>
              <a:t>Once the EUCISE2020 components are developed and tested</a:t>
            </a:r>
          </a:p>
          <a:p>
            <a:pPr lvl="2"/>
            <a:r>
              <a:rPr lang="en-US" dirty="0" smtClean="0"/>
              <a:t>Before connecting the real legacy systems</a:t>
            </a:r>
          </a:p>
          <a:p>
            <a:pPr lvl="2"/>
            <a:endParaRPr lang="en-US" dirty="0" smtClean="0"/>
          </a:p>
          <a:p>
            <a:pPr marL="285750" indent="-285750"/>
            <a:r>
              <a:rPr lang="en-US" dirty="0" smtClean="0"/>
              <a:t>Each member state participating in the restricted validation should launch their national accreditation process</a:t>
            </a:r>
          </a:p>
          <a:p>
            <a:pPr lvl="2"/>
            <a:r>
              <a:rPr lang="en-US" dirty="0" smtClean="0"/>
              <a:t>Managed by their National Security Agency</a:t>
            </a:r>
          </a:p>
          <a:p>
            <a:pPr lvl="2"/>
            <a:r>
              <a:rPr lang="en-US" dirty="0" smtClean="0"/>
              <a:t>The duration depends on the MSs involved (no less than 2 months)</a:t>
            </a:r>
          </a:p>
          <a:p>
            <a:pPr lvl="2"/>
            <a:endParaRPr lang="en-US" dirty="0" smtClean="0"/>
          </a:p>
          <a:p>
            <a:pPr marL="285750" lvl="3" indent="-285750">
              <a:buClr>
                <a:srgbClr val="0F5494"/>
              </a:buClr>
              <a:buSzPct val="120000"/>
            </a:pPr>
            <a:r>
              <a:rPr lang="en-US" dirty="0" smtClean="0"/>
              <a:t>For the accreditation, the contractors or the partners will need to provide the SSRS </a:t>
            </a:r>
            <a:r>
              <a:rPr lang="en-US" dirty="0"/>
              <a:t>(System specific security requirement statement</a:t>
            </a:r>
            <a:r>
              <a:rPr lang="en-US" dirty="0" smtClean="0"/>
              <a:t>)</a:t>
            </a:r>
          </a:p>
          <a:p>
            <a:pPr lvl="2">
              <a:buSzPct val="120000"/>
            </a:pPr>
            <a:r>
              <a:rPr lang="en-US" dirty="0"/>
              <a:t>To be added as a requirement in the call for tenders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Review</a:t>
            </a:r>
            <a:r>
              <a:rPr lang="it-IT" dirty="0" smtClean="0"/>
              <a:t> of the Security </a:t>
            </a:r>
            <a:r>
              <a:rPr lang="it-IT" dirty="0" err="1" smtClean="0"/>
              <a:t>Requirements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77766"/>
          </a:xfrm>
        </p:spPr>
        <p:txBody>
          <a:bodyPr/>
          <a:lstStyle/>
          <a:p>
            <a:pPr marL="285750" indent="-285750"/>
            <a:r>
              <a:rPr lang="en-US" dirty="0" smtClean="0"/>
              <a:t>Requirements that apply to the exchange of both unclassified and classified information</a:t>
            </a:r>
          </a:p>
          <a:p>
            <a:pPr marL="285750" indent="-285750"/>
            <a:r>
              <a:rPr lang="en-US" dirty="0" smtClean="0"/>
              <a:t>Main topics discussed:</a:t>
            </a:r>
          </a:p>
          <a:p>
            <a:pPr marL="742906" lvl="2" indent="-285750"/>
            <a:r>
              <a:rPr lang="en-US" dirty="0" smtClean="0"/>
              <a:t>Identification of participants</a:t>
            </a:r>
          </a:p>
          <a:p>
            <a:pPr marL="742906" lvl="2" indent="-285750"/>
            <a:r>
              <a:rPr lang="en-US" dirty="0" smtClean="0"/>
              <a:t>Authentication participants</a:t>
            </a:r>
          </a:p>
          <a:p>
            <a:pPr marL="742906" lvl="2" indent="-285750"/>
            <a:r>
              <a:rPr lang="en-US" dirty="0" err="1" smtClean="0"/>
              <a:t>Authorisation</a:t>
            </a:r>
            <a:r>
              <a:rPr lang="en-US" dirty="0" smtClean="0"/>
              <a:t>/Access Rights to the information</a:t>
            </a:r>
          </a:p>
          <a:p>
            <a:pPr marL="742906" lvl="2" indent="-285750"/>
            <a:r>
              <a:rPr lang="en-US" dirty="0" smtClean="0"/>
              <a:t>Logging</a:t>
            </a:r>
          </a:p>
          <a:p>
            <a:pPr marL="742906" lvl="2" indent="-285750"/>
            <a:r>
              <a:rPr lang="en-US" dirty="0" smtClean="0"/>
              <a:t>Accounting</a:t>
            </a:r>
          </a:p>
          <a:p>
            <a:pPr marL="285750" indent="-285750"/>
            <a:r>
              <a:rPr lang="en-US" dirty="0" smtClean="0"/>
              <a:t>The results will be included </a:t>
            </a:r>
            <a:r>
              <a:rPr lang="en-US" dirty="0"/>
              <a:t>in </a:t>
            </a:r>
            <a:r>
              <a:rPr lang="en-US" dirty="0" smtClean="0"/>
              <a:t>the WP4 deliverable D4.3</a:t>
            </a:r>
            <a:endParaRPr lang="en-US" dirty="0"/>
          </a:p>
          <a:p>
            <a:pPr marL="285750" indent="-2857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"/>
            <a:ext cx="9144000" cy="6857999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12" y="5865194"/>
            <a:ext cx="1844921" cy="48385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2074" y="236764"/>
            <a:ext cx="8338909" cy="688339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500" spc="-71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2074" y="925103"/>
            <a:ext cx="8236591" cy="1339286"/>
          </a:xfrm>
          <a:prstGeom prst="rect">
            <a:avLst/>
          </a:prstGeom>
          <a:noFill/>
          <a:ln>
            <a:noFill/>
          </a:ln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0" dirty="0" smtClean="0">
              <a:solidFill>
                <a:prstClr val="white"/>
              </a:solidFill>
              <a:latin typeface="PFSquareSansPro-Regular"/>
              <a:cs typeface="PFSquareSansPro-Regular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u="sng" dirty="0" smtClean="0">
                <a:solidFill>
                  <a:prstClr val="white"/>
                </a:solidFill>
                <a:latin typeface="PFSquareSansPro-Regular"/>
                <a:cs typeface="PFSquareSansPro-Regular"/>
              </a:rPr>
              <a:t>https://webgate.ec.europa.eu/maritimeforum/en/cise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0" dirty="0">
              <a:solidFill>
                <a:prstClr val="white"/>
              </a:solidFill>
              <a:latin typeface="PFSquareSansPro-Regular"/>
              <a:cs typeface="PFSquareSansPro-Regular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0" spc="-71" dirty="0">
              <a:solidFill>
                <a:srgbClr val="FFFFFF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1392"/>
            <a:ext cx="6781800" cy="443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Security Challenges in EUCISE2020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358805"/>
            <a:ext cx="5221287" cy="4385816"/>
          </a:xfrm>
        </p:spPr>
        <p:txBody>
          <a:bodyPr/>
          <a:lstStyle/>
          <a:p>
            <a:pPr marL="361950" indent="-341313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Protect the exchange of real information</a:t>
            </a:r>
          </a:p>
          <a:p>
            <a:pPr lvl="2"/>
            <a:r>
              <a:rPr lang="en-US" sz="1800" dirty="0" smtClean="0"/>
              <a:t>Not fully tested in pilot projects</a:t>
            </a:r>
          </a:p>
          <a:p>
            <a:pPr lvl="2"/>
            <a:r>
              <a:rPr lang="en-US" sz="1800" dirty="0" smtClean="0"/>
              <a:t>Sensitive data, personal data</a:t>
            </a:r>
          </a:p>
          <a:p>
            <a:pPr marL="361950" indent="-341313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Dual use architecture</a:t>
            </a:r>
          </a:p>
          <a:p>
            <a:pPr lvl="2"/>
            <a:r>
              <a:rPr lang="en-US" sz="1800" dirty="0" smtClean="0"/>
              <a:t>to support the cooperation between military and civilian </a:t>
            </a:r>
            <a:br>
              <a:rPr lang="en-US" sz="1800" dirty="0" smtClean="0"/>
            </a:br>
            <a:r>
              <a:rPr lang="en-US" sz="1800" dirty="0" smtClean="0"/>
              <a:t>partners</a:t>
            </a:r>
          </a:p>
          <a:p>
            <a:pPr marL="361950" indent="-341313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Exchange of classified and unclassified information</a:t>
            </a:r>
          </a:p>
          <a:p>
            <a:pPr lvl="2"/>
            <a:r>
              <a:rPr lang="en-US" sz="1800" dirty="0" smtClean="0"/>
              <a:t>classified </a:t>
            </a:r>
            <a:r>
              <a:rPr lang="en-US" sz="1800" dirty="0"/>
              <a:t>information up to </a:t>
            </a:r>
            <a:r>
              <a:rPr lang="en-US" sz="1800" dirty="0" smtClean="0"/>
              <a:t>EU-RESTRICTED level</a:t>
            </a:r>
          </a:p>
          <a:p>
            <a:pPr lvl="2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365254" y="2810360"/>
            <a:ext cx="3434757" cy="2879239"/>
            <a:chOff x="3981" y="2492"/>
            <a:chExt cx="1638" cy="182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81" y="2492"/>
              <a:ext cx="1638" cy="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" y="2492"/>
              <a:ext cx="1640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47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in EUCISE2020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85015"/>
            <a:ext cx="8229600" cy="392415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WP4 Deliverables</a:t>
            </a:r>
          </a:p>
          <a:p>
            <a:pPr lvl="2"/>
            <a:r>
              <a:rPr lang="en-US" sz="1800" dirty="0" smtClean="0"/>
              <a:t>User needs</a:t>
            </a:r>
          </a:p>
          <a:p>
            <a:pPr lvl="2"/>
            <a:r>
              <a:rPr lang="en-US" sz="1800" dirty="0" smtClean="0"/>
              <a:t>Technical specifications</a:t>
            </a:r>
          </a:p>
          <a:p>
            <a:pPr lvl="2"/>
            <a:r>
              <a:rPr lang="en-US" sz="1800" dirty="0" smtClean="0"/>
              <a:t>Security requirements </a:t>
            </a:r>
          </a:p>
          <a:p>
            <a:pPr lvl="2"/>
            <a:r>
              <a:rPr lang="en-US" sz="1800" dirty="0" smtClean="0"/>
              <a:t>Deliverables</a:t>
            </a:r>
          </a:p>
          <a:p>
            <a:pPr lvl="3"/>
            <a:r>
              <a:rPr lang="en-US" sz="1800" dirty="0" smtClean="0"/>
              <a:t>4.3 Technical specifications </a:t>
            </a:r>
            <a:r>
              <a:rPr lang="en-US" sz="1800" dirty="0" smtClean="0">
                <a:sym typeface="Wingdings" panose="05000000000000000000" pitchFamily="2" charset="2"/>
              </a:rPr>
              <a:t> Security requirements for unclassified info</a:t>
            </a:r>
          </a:p>
          <a:p>
            <a:pPr lvl="3"/>
            <a:r>
              <a:rPr lang="en-US" sz="1800" dirty="0" smtClean="0">
                <a:sym typeface="Wingdings" panose="05000000000000000000" pitchFamily="2" charset="2"/>
              </a:rPr>
              <a:t>4.5 Security requirements  for the exchange of classified info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ym typeface="Wingdings" panose="05000000000000000000" pitchFamily="2" charset="2"/>
              </a:rPr>
              <a:t>Security board</a:t>
            </a:r>
          </a:p>
          <a:p>
            <a:pPr lvl="2"/>
            <a:r>
              <a:rPr lang="en-US" sz="1800" dirty="0" smtClean="0">
                <a:sym typeface="Wingdings" panose="05000000000000000000" pitchFamily="2" charset="2"/>
              </a:rPr>
              <a:t>Review WP4 deliverables</a:t>
            </a:r>
          </a:p>
          <a:p>
            <a:pPr lvl="2"/>
            <a:r>
              <a:rPr lang="en-US" sz="1800" dirty="0" smtClean="0">
                <a:sym typeface="Wingdings" panose="05000000000000000000" pitchFamily="2" charset="2"/>
              </a:rPr>
              <a:t>Advise EUCISE2020 about security and the national security procedures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369332"/>
          </a:xfrm>
        </p:spPr>
        <p:txBody>
          <a:bodyPr/>
          <a:lstStyle/>
          <a:p>
            <a:r>
              <a:rPr lang="fr-FR" sz="2400" dirty="0" smtClean="0"/>
              <a:t>EUCISE2020 Workshop on Information Security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231380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EUCISE2020 WP4 </a:t>
            </a:r>
            <a:r>
              <a:rPr lang="en-US" sz="2400" dirty="0" err="1"/>
              <a:t>organised</a:t>
            </a:r>
            <a:r>
              <a:rPr lang="en-US" sz="2400" dirty="0"/>
              <a:t> a workshop on Information Security on October 6-7 2015</a:t>
            </a:r>
          </a:p>
          <a:p>
            <a:pPr lvl="2"/>
            <a:r>
              <a:rPr lang="en-US" sz="1800" dirty="0" smtClean="0"/>
              <a:t>Held in the JRC premises (</a:t>
            </a:r>
            <a:r>
              <a:rPr lang="en-US" sz="1800" dirty="0" err="1" smtClean="0"/>
              <a:t>Ispra</a:t>
            </a:r>
            <a:r>
              <a:rPr lang="en-US" sz="1800" dirty="0" smtClean="0"/>
              <a:t>)</a:t>
            </a:r>
          </a:p>
          <a:p>
            <a:pPr lvl="2"/>
            <a:endParaRPr lang="en-US" sz="1800" dirty="0" smtClean="0"/>
          </a:p>
          <a:p>
            <a:r>
              <a:rPr lang="en-US" sz="2000" dirty="0" smtClean="0"/>
              <a:t>Participants:</a:t>
            </a:r>
          </a:p>
          <a:p>
            <a:pPr lvl="2"/>
            <a:r>
              <a:rPr lang="en-US" dirty="0" smtClean="0"/>
              <a:t>15 MS participants, including 2 from NSA</a:t>
            </a:r>
          </a:p>
          <a:p>
            <a:pPr lvl="2"/>
            <a:r>
              <a:rPr lang="en-US" dirty="0" smtClean="0"/>
              <a:t>Commission: 3 from DIGIT, 5 from JRC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369332"/>
          </a:xfrm>
        </p:spPr>
        <p:txBody>
          <a:bodyPr/>
          <a:lstStyle/>
          <a:p>
            <a:r>
              <a:rPr lang="fr-FR" sz="2400" dirty="0" smtClean="0"/>
              <a:t>EUCISE2020 Workshop on Information Security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259144"/>
            <a:ext cx="8229600" cy="4078039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Objectives: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sz="2000" dirty="0" smtClean="0"/>
              <a:t>Agree on the information security requirements for the exchange of classified data</a:t>
            </a:r>
          </a:p>
          <a:p>
            <a:pPr lvl="3"/>
            <a:r>
              <a:rPr lang="en-US" sz="2000" dirty="0" smtClean="0"/>
              <a:t>For deliverable 4.5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sz="2000" dirty="0" smtClean="0"/>
              <a:t>Review the requirements for the exchange of unclassified data</a:t>
            </a:r>
          </a:p>
          <a:p>
            <a:pPr lvl="3"/>
            <a:r>
              <a:rPr lang="en-US" sz="2000" dirty="0" smtClean="0"/>
              <a:t>For deliverable 4.3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sz="2000" dirty="0" smtClean="0"/>
              <a:t>Better understand the security accreditation cycle</a:t>
            </a:r>
          </a:p>
          <a:p>
            <a:pPr lvl="3"/>
            <a:r>
              <a:rPr lang="en-US" sz="2000" dirty="0" smtClean="0"/>
              <a:t>Define the requirements of the accreditation for the IT systems</a:t>
            </a:r>
          </a:p>
          <a:p>
            <a:pPr lvl="3"/>
            <a:r>
              <a:rPr lang="en-US" sz="2000" dirty="0" smtClean="0"/>
              <a:t>Identify potential delays at national level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sz="2000" dirty="0" err="1" smtClean="0"/>
              <a:t>Analyse</a:t>
            </a:r>
            <a:r>
              <a:rPr lang="en-US" sz="2000" dirty="0" smtClean="0"/>
              <a:t> the potential benefits of using the s-TESTA network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7557"/>
            <a:ext cx="8229600" cy="430887"/>
          </a:xfrm>
        </p:spPr>
        <p:txBody>
          <a:bodyPr/>
          <a:lstStyle/>
          <a:p>
            <a:r>
              <a:rPr lang="en-US" dirty="0" smtClean="0"/>
              <a:t>Security for Classified </a:t>
            </a:r>
            <a:r>
              <a:rPr lang="en-US" dirty="0"/>
              <a:t>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4012"/>
            <a:ext cx="8229600" cy="2462213"/>
          </a:xfrm>
        </p:spPr>
        <p:txBody>
          <a:bodyPr/>
          <a:lstStyle/>
          <a:p>
            <a:r>
              <a:rPr lang="en-US" dirty="0" smtClean="0"/>
              <a:t>Main requirements for the validation phase: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At least 2 partners with existing restricted systems 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An agreement to exchange real classified data for the validation period</a:t>
            </a:r>
          </a:p>
          <a:p>
            <a:pPr marL="3429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Status: 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yet identified, the </a:t>
            </a:r>
            <a:r>
              <a:rPr lang="en-US" dirty="0" smtClean="0"/>
              <a:t>EUCISE2020 Project Coordinator </a:t>
            </a:r>
            <a:r>
              <a:rPr lang="en-US" dirty="0"/>
              <a:t>is working on binding agreements</a:t>
            </a:r>
          </a:p>
          <a:p>
            <a:pPr marL="342900" lvl="1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7557"/>
            <a:ext cx="8229600" cy="430887"/>
          </a:xfrm>
        </p:spPr>
        <p:txBody>
          <a:bodyPr/>
          <a:lstStyle/>
          <a:p>
            <a:r>
              <a:rPr lang="en-US" dirty="0" smtClean="0"/>
              <a:t>Security for Classified </a:t>
            </a:r>
            <a:r>
              <a:rPr lang="en-US" dirty="0"/>
              <a:t>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4012"/>
            <a:ext cx="8229600" cy="1846659"/>
          </a:xfrm>
        </p:spPr>
        <p:txBody>
          <a:bodyPr/>
          <a:lstStyle/>
          <a:p>
            <a:r>
              <a:rPr lang="en-US" dirty="0" smtClean="0"/>
              <a:t>Building the exchange of EU-RESTRICTED information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Set up a EU-RESTRICTED accredited network</a:t>
            </a:r>
          </a:p>
          <a:p>
            <a:pPr lvl="3"/>
            <a:r>
              <a:rPr lang="en-US" dirty="0" smtClean="0"/>
              <a:t>Independent and segregated channel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Enhance/Document the CISE components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Accreditation of the full solution (network + software)</a:t>
            </a:r>
          </a:p>
          <a:p>
            <a:pPr marL="571478" lvl="2" indent="-342900">
              <a:buFont typeface="+mj-lt"/>
              <a:buAutoNum type="arabicPeriod"/>
            </a:pPr>
            <a:r>
              <a:rPr lang="en-US" dirty="0" smtClean="0"/>
              <a:t>Validation of the solution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442"/>
            <a:ext cx="8229600" cy="1231106"/>
          </a:xfrm>
        </p:spPr>
        <p:txBody>
          <a:bodyPr/>
          <a:lstStyle/>
          <a:p>
            <a:pPr marL="285750" indent="-285750"/>
            <a:r>
              <a:rPr lang="en-US" dirty="0" smtClean="0"/>
              <a:t>The exchange of </a:t>
            </a:r>
            <a:r>
              <a:rPr lang="en-US" b="1" dirty="0" smtClean="0"/>
              <a:t>EU restricted </a:t>
            </a:r>
            <a:r>
              <a:rPr lang="en-US" dirty="0" smtClean="0"/>
              <a:t>information will require a change in </a:t>
            </a:r>
            <a:r>
              <a:rPr lang="en-US" dirty="0"/>
              <a:t>the implementation of the </a:t>
            </a:r>
            <a:r>
              <a:rPr lang="en-US" dirty="0" smtClean="0"/>
              <a:t>CISE architecture</a:t>
            </a:r>
          </a:p>
          <a:p>
            <a:pPr marL="742906" lvl="2" indent="-285750"/>
            <a:r>
              <a:rPr lang="en-US" dirty="0" smtClean="0"/>
              <a:t>The creation of a separate network between existing accredited systems</a:t>
            </a:r>
          </a:p>
          <a:p>
            <a:pPr marL="742906" lvl="2" indent="-285750"/>
            <a:r>
              <a:rPr lang="en-US" dirty="0" smtClean="0"/>
              <a:t>The definition of information flows between networks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 bwMode="auto">
          <a:xfrm>
            <a:off x="827953" y="4124381"/>
            <a:ext cx="90297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849533" y="4041038"/>
            <a:ext cx="960120" cy="731520"/>
            <a:chOff x="1851660" y="3297554"/>
            <a:chExt cx="960120" cy="731520"/>
          </a:xfrm>
        </p:grpSpPr>
        <p:sp>
          <p:nvSpPr>
            <p:cNvPr id="92" name="TextBox 91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94" name="Oval 93"/>
          <p:cNvSpPr/>
          <p:nvPr/>
        </p:nvSpPr>
        <p:spPr bwMode="auto">
          <a:xfrm>
            <a:off x="7293523" y="4131287"/>
            <a:ext cx="91821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2355763" y="4041038"/>
            <a:ext cx="891540" cy="731520"/>
            <a:chOff x="1851660" y="3297554"/>
            <a:chExt cx="891540" cy="731520"/>
          </a:xfrm>
        </p:grpSpPr>
        <p:sp>
          <p:nvSpPr>
            <p:cNvPr id="96" name="TextBox 95"/>
            <p:cNvSpPr txBox="1"/>
            <p:nvPr/>
          </p:nvSpPr>
          <p:spPr>
            <a:xfrm>
              <a:off x="1914328" y="3525820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GW1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868333" y="4041038"/>
            <a:ext cx="1428750" cy="721281"/>
            <a:chOff x="3394710" y="3379947"/>
            <a:chExt cx="1428750" cy="721281"/>
          </a:xfrm>
        </p:grpSpPr>
        <p:sp>
          <p:nvSpPr>
            <p:cNvPr id="99" name="Cloud 98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79483" y="3396258"/>
              <a:ext cx="11715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 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Straight Arrow Connector 100"/>
          <p:cNvCxnSpPr>
            <a:stCxn id="90" idx="6"/>
            <a:endCxn id="97" idx="1"/>
          </p:cNvCxnSpPr>
          <p:nvPr/>
        </p:nvCxnSpPr>
        <p:spPr bwMode="auto">
          <a:xfrm>
            <a:off x="1730923" y="4404416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>
            <a:stCxn id="97" idx="3"/>
            <a:endCxn id="99" idx="2"/>
          </p:cNvCxnSpPr>
          <p:nvPr/>
        </p:nvCxnSpPr>
        <p:spPr bwMode="auto">
          <a:xfrm flipV="1">
            <a:off x="3247303" y="4401679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>
            <a:stCxn id="99" idx="0"/>
            <a:endCxn id="93" idx="1"/>
          </p:cNvCxnSpPr>
          <p:nvPr/>
        </p:nvCxnSpPr>
        <p:spPr bwMode="auto">
          <a:xfrm>
            <a:off x="5295892" y="4401679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>
            <a:stCxn id="93" idx="3"/>
            <a:endCxn id="94" idx="2"/>
          </p:cNvCxnSpPr>
          <p:nvPr/>
        </p:nvCxnSpPr>
        <p:spPr bwMode="auto">
          <a:xfrm>
            <a:off x="6741073" y="4406798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Oval 104"/>
          <p:cNvSpPr/>
          <p:nvPr/>
        </p:nvSpPr>
        <p:spPr bwMode="auto">
          <a:xfrm>
            <a:off x="827953" y="5203531"/>
            <a:ext cx="90297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4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849533" y="5359830"/>
            <a:ext cx="8915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GW3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849533" y="5120188"/>
            <a:ext cx="89154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 dirty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293523" y="5210437"/>
            <a:ext cx="918210" cy="5600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3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2355763" y="5120188"/>
            <a:ext cx="902970" cy="731520"/>
            <a:chOff x="1851660" y="3297554"/>
            <a:chExt cx="902970" cy="731520"/>
          </a:xfrm>
        </p:grpSpPr>
        <p:sp>
          <p:nvSpPr>
            <p:cNvPr id="110" name="TextBox 109"/>
            <p:cNvSpPr txBox="1"/>
            <p:nvPr/>
          </p:nvSpPr>
          <p:spPr>
            <a:xfrm>
              <a:off x="1851660" y="3524814"/>
              <a:ext cx="90297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GW4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842139" y="5120188"/>
            <a:ext cx="1454944" cy="721281"/>
            <a:chOff x="3368516" y="3379947"/>
            <a:chExt cx="1454944" cy="721281"/>
          </a:xfrm>
        </p:grpSpPr>
        <p:sp>
          <p:nvSpPr>
            <p:cNvPr id="113" name="Cloud 112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368516" y="3417421"/>
              <a:ext cx="141255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unclassified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5" name="Straight Arrow Connector 114"/>
          <p:cNvCxnSpPr>
            <a:stCxn id="105" idx="6"/>
            <a:endCxn id="111" idx="1"/>
          </p:cNvCxnSpPr>
          <p:nvPr/>
        </p:nvCxnSpPr>
        <p:spPr bwMode="auto">
          <a:xfrm>
            <a:off x="1730923" y="5483566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>
            <a:stCxn id="111" idx="3"/>
            <a:endCxn id="113" idx="2"/>
          </p:cNvCxnSpPr>
          <p:nvPr/>
        </p:nvCxnSpPr>
        <p:spPr bwMode="auto">
          <a:xfrm flipV="1">
            <a:off x="3247303" y="5480829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113" idx="0"/>
            <a:endCxn id="107" idx="1"/>
          </p:cNvCxnSpPr>
          <p:nvPr/>
        </p:nvCxnSpPr>
        <p:spPr bwMode="auto">
          <a:xfrm>
            <a:off x="5295892" y="5480829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107" idx="3"/>
            <a:endCxn id="108" idx="2"/>
          </p:cNvCxnSpPr>
          <p:nvPr/>
        </p:nvCxnSpPr>
        <p:spPr bwMode="auto">
          <a:xfrm>
            <a:off x="6741073" y="5485948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ounded Rectangle 118"/>
          <p:cNvSpPr/>
          <p:nvPr/>
        </p:nvSpPr>
        <p:spPr bwMode="auto">
          <a:xfrm>
            <a:off x="5502823" y="3693915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626773" y="4722819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2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5502823" y="5031280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626773" y="6060184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3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 bwMode="auto">
          <a:xfrm>
            <a:off x="543791" y="3693915"/>
            <a:ext cx="3028950" cy="259054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23901" y="5982588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1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442"/>
            <a:ext cx="8229600" cy="1201996"/>
          </a:xfrm>
        </p:spPr>
        <p:txBody>
          <a:bodyPr/>
          <a:lstStyle/>
          <a:p>
            <a:pPr marL="285750" indent="-285750"/>
            <a:r>
              <a:rPr lang="en-US" dirty="0" smtClean="0"/>
              <a:t>The implementation of the EU-RESTRICTED network will be driven by </a:t>
            </a:r>
            <a:r>
              <a:rPr lang="en-US" dirty="0"/>
              <a:t>the </a:t>
            </a:r>
            <a:r>
              <a:rPr lang="en-US" b="1" dirty="0"/>
              <a:t>EU Information Assurance Security Policies and Guidelines</a:t>
            </a:r>
          </a:p>
          <a:p>
            <a:pPr indent="0">
              <a:buNone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827953" y="4124381"/>
            <a:ext cx="90297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1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849533" y="4041038"/>
            <a:ext cx="960120" cy="731520"/>
            <a:chOff x="1851660" y="3297554"/>
            <a:chExt cx="960120" cy="731520"/>
          </a:xfrm>
        </p:grpSpPr>
        <p:sp>
          <p:nvSpPr>
            <p:cNvPr id="50" name="TextBox 49"/>
            <p:cNvSpPr txBox="1"/>
            <p:nvPr/>
          </p:nvSpPr>
          <p:spPr>
            <a:xfrm>
              <a:off x="1988820" y="3524814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GW2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53" name="Oval 52"/>
          <p:cNvSpPr/>
          <p:nvPr/>
        </p:nvSpPr>
        <p:spPr bwMode="auto">
          <a:xfrm>
            <a:off x="7293523" y="4131287"/>
            <a:ext cx="918210" cy="56007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0"/>
              </a:rPr>
              <a:t>LS 2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355763" y="4041038"/>
            <a:ext cx="891540" cy="731520"/>
            <a:chOff x="1851660" y="3297554"/>
            <a:chExt cx="891540" cy="731520"/>
          </a:xfrm>
        </p:grpSpPr>
        <p:sp>
          <p:nvSpPr>
            <p:cNvPr id="55" name="TextBox 54"/>
            <p:cNvSpPr txBox="1"/>
            <p:nvPr/>
          </p:nvSpPr>
          <p:spPr>
            <a:xfrm>
              <a:off x="1914328" y="3525820"/>
              <a:ext cx="82296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GW1</a:t>
              </a:r>
              <a:endParaRPr lang="it-IT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851660" y="3297554"/>
              <a:ext cx="891540" cy="73152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868333" y="4041038"/>
            <a:ext cx="1428750" cy="721281"/>
            <a:chOff x="3394710" y="3379947"/>
            <a:chExt cx="1428750" cy="721281"/>
          </a:xfrm>
        </p:grpSpPr>
        <p:sp>
          <p:nvSpPr>
            <p:cNvPr id="62" name="Cloud 61"/>
            <p:cNvSpPr/>
            <p:nvPr/>
          </p:nvSpPr>
          <p:spPr bwMode="auto">
            <a:xfrm>
              <a:off x="3394710" y="3379947"/>
              <a:ext cx="1428750" cy="721281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7600" b="1" i="0" u="none" strike="noStrike" cap="none" normalizeH="0" baseline="0">
                <a:ln>
                  <a:noFill/>
                </a:ln>
                <a:solidFill>
                  <a:srgbClr val="FFD624"/>
                </a:solidFill>
                <a:effectLst/>
                <a:latin typeface="Verdana" charset="0"/>
                <a:ea typeface="ＭＳ Ｐゴシック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479483" y="3396258"/>
              <a:ext cx="11715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CISE restricted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network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>
            <a:stCxn id="47" idx="6"/>
            <a:endCxn id="56" idx="1"/>
          </p:cNvCxnSpPr>
          <p:nvPr/>
        </p:nvCxnSpPr>
        <p:spPr bwMode="auto">
          <a:xfrm>
            <a:off x="1730923" y="4404416"/>
            <a:ext cx="624840" cy="23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56" idx="3"/>
            <a:endCxn id="62" idx="2"/>
          </p:cNvCxnSpPr>
          <p:nvPr/>
        </p:nvCxnSpPr>
        <p:spPr bwMode="auto">
          <a:xfrm flipV="1">
            <a:off x="3247303" y="4401679"/>
            <a:ext cx="625462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>
            <a:stCxn id="62" idx="0"/>
            <a:endCxn id="52" idx="1"/>
          </p:cNvCxnSpPr>
          <p:nvPr/>
        </p:nvCxnSpPr>
        <p:spPr bwMode="auto">
          <a:xfrm>
            <a:off x="5295892" y="4401679"/>
            <a:ext cx="553641" cy="511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/>
          <p:cNvCxnSpPr>
            <a:stCxn id="52" idx="3"/>
            <a:endCxn id="53" idx="2"/>
          </p:cNvCxnSpPr>
          <p:nvPr/>
        </p:nvCxnSpPr>
        <p:spPr bwMode="auto">
          <a:xfrm>
            <a:off x="6741073" y="4406798"/>
            <a:ext cx="552450" cy="45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ounded Rectangle 81"/>
          <p:cNvSpPr/>
          <p:nvPr/>
        </p:nvSpPr>
        <p:spPr bwMode="auto">
          <a:xfrm>
            <a:off x="5502823" y="3693915"/>
            <a:ext cx="3028950" cy="12980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26773" y="4722819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2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43791" y="3693915"/>
            <a:ext cx="3028950" cy="259054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423901" y="5982588"/>
            <a:ext cx="12344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1200" dirty="0" err="1" smtClean="0">
                <a:solidFill>
                  <a:schemeClr val="tx1"/>
                </a:solidFill>
              </a:rPr>
              <a:t>Authority</a:t>
            </a:r>
            <a:r>
              <a:rPr lang="fr-FR" sz="1200" dirty="0" smtClean="0">
                <a:solidFill>
                  <a:schemeClr val="tx1"/>
                </a:solidFill>
              </a:rPr>
              <a:t> 1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7733</TotalTime>
  <Words>762</Words>
  <Application>Microsoft Office PowerPoint</Application>
  <PresentationFormat>On-screen Show (4:3)</PresentationFormat>
  <Paragraphs>190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MS PGothic</vt:lpstr>
      <vt:lpstr>MS PGothic</vt:lpstr>
      <vt:lpstr>Arial</vt:lpstr>
      <vt:lpstr>PFSquareSansPro-Bold</vt:lpstr>
      <vt:lpstr>PFSquareSansPro-Medium</vt:lpstr>
      <vt:lpstr>PFSquareSansPro-Regular</vt:lpstr>
      <vt:lpstr>Verdana</vt:lpstr>
      <vt:lpstr>Wingdings</vt:lpstr>
      <vt:lpstr>1_JRC_Slide_Template_EN</vt:lpstr>
      <vt:lpstr>PowerPoint Presentation</vt:lpstr>
      <vt:lpstr>Security Challenges in EUCISE2020</vt:lpstr>
      <vt:lpstr>Information Security in EUCISE2020</vt:lpstr>
      <vt:lpstr>EUCISE2020 Workshop on Information Security</vt:lpstr>
      <vt:lpstr>EUCISE2020 Workshop on Information Security</vt:lpstr>
      <vt:lpstr>Security for Classified Information </vt:lpstr>
      <vt:lpstr>Security for Classified Information </vt:lpstr>
      <vt:lpstr>Architecture options</vt:lpstr>
      <vt:lpstr>Architecture options</vt:lpstr>
      <vt:lpstr>Solutions for the Classified Network</vt:lpstr>
      <vt:lpstr>S-TESTA</vt:lpstr>
      <vt:lpstr>Information Flows</vt:lpstr>
      <vt:lpstr>Information Flows</vt:lpstr>
      <vt:lpstr>Accreditation of the Solution</vt:lpstr>
      <vt:lpstr>Review of the Security Requirements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David Berger</cp:lastModifiedBy>
  <cp:revision>817</cp:revision>
  <cp:lastPrinted>2015-11-17T14:57:22Z</cp:lastPrinted>
  <dcterms:created xsi:type="dcterms:W3CDTF">2012-03-21T15:19:35Z</dcterms:created>
  <dcterms:modified xsi:type="dcterms:W3CDTF">2015-11-17T14:57:26Z</dcterms:modified>
</cp:coreProperties>
</file>