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22" r:id="rId1"/>
  </p:sldMasterIdLst>
  <p:notesMasterIdLst>
    <p:notesMasterId r:id="rId18"/>
  </p:notesMasterIdLst>
  <p:handoutMasterIdLst>
    <p:handoutMasterId r:id="rId19"/>
  </p:handoutMasterIdLst>
  <p:sldIdLst>
    <p:sldId id="455" r:id="rId2"/>
    <p:sldId id="474" r:id="rId3"/>
    <p:sldId id="482" r:id="rId4"/>
    <p:sldId id="484" r:id="rId5"/>
    <p:sldId id="475" r:id="rId6"/>
    <p:sldId id="481" r:id="rId7"/>
    <p:sldId id="486" r:id="rId8"/>
    <p:sldId id="476" r:id="rId9"/>
    <p:sldId id="487" r:id="rId10"/>
    <p:sldId id="491" r:id="rId11"/>
    <p:sldId id="490" r:id="rId12"/>
    <p:sldId id="488" r:id="rId13"/>
    <p:sldId id="479" r:id="rId14"/>
    <p:sldId id="489" r:id="rId15"/>
    <p:sldId id="480" r:id="rId16"/>
    <p:sldId id="391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1pPr>
    <a:lvl2pPr marL="457156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2pPr>
    <a:lvl3pPr marL="914312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3pPr>
    <a:lvl4pPr marL="1371468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4pPr>
    <a:lvl5pPr marL="1828624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5pPr>
    <a:lvl6pPr marL="2285780" algn="l" defTabSz="914312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6pPr>
    <a:lvl7pPr marL="2742936" algn="l" defTabSz="914312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7pPr>
    <a:lvl8pPr marL="3200092" algn="l" defTabSz="914312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8pPr>
    <a:lvl9pPr marL="3657249" algn="l" defTabSz="914312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D36F80B3-A3FF-4FC5-8312-9E6B26312945}">
          <p14:sldIdLst>
            <p14:sldId id="455"/>
            <p14:sldId id="474"/>
            <p14:sldId id="482"/>
            <p14:sldId id="484"/>
            <p14:sldId id="475"/>
            <p14:sldId id="481"/>
            <p14:sldId id="486"/>
            <p14:sldId id="476"/>
            <p14:sldId id="487"/>
            <p14:sldId id="491"/>
            <p14:sldId id="490"/>
            <p14:sldId id="488"/>
            <p14:sldId id="479"/>
            <p14:sldId id="489"/>
            <p14:sldId id="480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UD'HON Xavier (MARE)" initials="XP" lastIdx="6" clrIdx="0"/>
  <p:cmAuthor id="1" name="STRASSER Thomas (MARE)" initials="ST(" lastIdx="1" clrIdx="1"/>
  <p:cmAuthor id="2" name="STRASSER Thomas (MARE)" initials="ST" lastIdx="1" clrIdx="2"/>
  <p:cmAuthor id="3" name="Franco Oliveri" initials="FO" lastIdx="2" clrIdx="3">
    <p:extLst>
      <p:ext uri="{19B8F6BF-5375-455C-9EA6-DF929625EA0E}">
        <p15:presenceInfo xmlns:p15="http://schemas.microsoft.com/office/powerpoint/2012/main" userId="S-1-5-21-149846649-1408977838-612134452-100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389"/>
    <a:srgbClr val="6699FF"/>
    <a:srgbClr val="2D5EC1"/>
    <a:srgbClr val="FF3300"/>
    <a:srgbClr val="00EA6A"/>
    <a:srgbClr val="40E878"/>
    <a:srgbClr val="19D156"/>
    <a:srgbClr val="00DE64"/>
    <a:srgbClr val="3166CF"/>
    <a:srgbClr val="ED57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314" autoAdjust="0"/>
  </p:normalViewPr>
  <p:slideViewPr>
    <p:cSldViewPr snapToGrid="0">
      <p:cViewPr varScale="1">
        <p:scale>
          <a:sx n="84" d="100"/>
          <a:sy n="84" d="100"/>
        </p:scale>
        <p:origin x="178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4026" y="-108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604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161" y="0"/>
            <a:ext cx="3038604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575"/>
            <a:ext cx="3038604" cy="4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161" y="8829575"/>
            <a:ext cx="3038604" cy="4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E2FA0ED9-CF7A-46E5-96FB-C342BAD53F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995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604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161" y="0"/>
            <a:ext cx="3038604" cy="46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714" y="4415531"/>
            <a:ext cx="5608975" cy="4183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575"/>
            <a:ext cx="3038604" cy="4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161" y="8829575"/>
            <a:ext cx="3038604" cy="465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566" tIns="45784" rIns="91566" bIns="4578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6F7426AD-F365-4334-961F-8B2DDD0814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4422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ＭＳ Ｐゴシック" charset="0"/>
      </a:defRPr>
    </a:lvl1pPr>
    <a:lvl2pPr marL="45715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31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46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62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5780" algn="l" defTabSz="457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6" algn="l" defTabSz="457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2" algn="l" defTabSz="457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49" algn="l" defTabSz="457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7426AD-F365-4334-961F-8B2DDD0814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428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say a remark on the benefits for EUCISE vs the benefits for CISE.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7426AD-F365-4334-961F-8B2DDD0814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600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7426AD-F365-4334-961F-8B2DDD0814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344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F7426AD-F365-4334-961F-8B2DDD0814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520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6A86C-7C96-0641-B25B-E96FD211E4BA}" type="slidenum">
              <a:rPr lang="ca-ES" smtClean="0">
                <a:solidFill>
                  <a:prstClr val="black"/>
                </a:solidFill>
              </a:rPr>
              <a:pPr/>
              <a:t>16</a:t>
            </a:fld>
            <a:endParaRPr lang="ca-E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208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collage_3_2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292476"/>
            <a:ext cx="4886325" cy="356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JRC_Slides_Foo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4" y="6461126"/>
            <a:ext cx="612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1"/>
            <a:ext cx="9144000" cy="957263"/>
          </a:xfrm>
          <a:prstGeom prst="rect">
            <a:avLst/>
          </a:prstGeom>
          <a:solidFill>
            <a:srgbClr val="20B1B4"/>
          </a:solidFill>
          <a:ln>
            <a:solidFill>
              <a:srgbClr val="37ACD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 defTabSz="45715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pic>
        <p:nvPicPr>
          <p:cNvPr id="7" name="Picture 10" descr="JRC_Slides_Logo_E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258764"/>
            <a:ext cx="1435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497514" y="3328988"/>
            <a:ext cx="28479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solidFill>
                  <a:srgbClr val="004494"/>
                </a:solidFill>
              </a:rPr>
              <a:t>www.jrc.ec.europa.eu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78463" y="5059364"/>
            <a:ext cx="3160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399"/>
              </a:lnSpc>
              <a:defRPr/>
            </a:pPr>
            <a:r>
              <a:rPr lang="en-US" sz="1800" b="0" i="1" smtClean="0">
                <a:solidFill>
                  <a:srgbClr val="004494"/>
                </a:solidFill>
              </a:rPr>
              <a:t>Serving society</a:t>
            </a:r>
          </a:p>
          <a:p>
            <a:pPr eaLnBrk="1" hangingPunct="1">
              <a:lnSpc>
                <a:spcPts val="2399"/>
              </a:lnSpc>
              <a:defRPr/>
            </a:pPr>
            <a:r>
              <a:rPr lang="en-US" sz="1800" b="0" i="1" smtClean="0">
                <a:solidFill>
                  <a:srgbClr val="004494"/>
                </a:solidFill>
              </a:rPr>
              <a:t>Stimulating innovation</a:t>
            </a:r>
          </a:p>
          <a:p>
            <a:pPr eaLnBrk="1" hangingPunct="1">
              <a:lnSpc>
                <a:spcPts val="2399"/>
              </a:lnSpc>
              <a:defRPr/>
            </a:pPr>
            <a:r>
              <a:rPr lang="en-US" sz="1800" b="0" i="1" smtClean="0">
                <a:solidFill>
                  <a:srgbClr val="004494"/>
                </a:solidFill>
              </a:rPr>
              <a:t>Supporting legislation</a:t>
            </a:r>
          </a:p>
        </p:txBody>
      </p: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7200" y="1612256"/>
            <a:ext cx="78696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5" name="Content Placeholder 2"/>
          <p:cNvSpPr>
            <a:spLocks noGrp="1"/>
          </p:cNvSpPr>
          <p:nvPr>
            <p:ph idx="10"/>
          </p:nvPr>
        </p:nvSpPr>
        <p:spPr>
          <a:xfrm>
            <a:off x="637200" y="2416176"/>
            <a:ext cx="7869600" cy="307626"/>
          </a:xfrm>
        </p:spPr>
        <p:txBody>
          <a:bodyPr/>
          <a:lstStyle>
            <a:lvl1pPr algn="r">
              <a:defRPr/>
            </a:lvl1pPr>
            <a:lvl2pPr marL="228578" indent="-228578">
              <a:buFont typeface="Wingdings" charset="2"/>
              <a:buChar char="§"/>
              <a:defRPr sz="1800" b="0" i="0" baseline="0">
                <a:latin typeface="Verdana"/>
              </a:defRPr>
            </a:lvl2pPr>
            <a:lvl3pPr marL="457156" indent="-228578">
              <a:buClr>
                <a:srgbClr val="37ACDE"/>
              </a:buClr>
              <a:buFont typeface="Verdana"/>
              <a:buChar char="•"/>
              <a:defRPr sz="1600" baseline="0">
                <a:latin typeface="Verdana"/>
              </a:defRPr>
            </a:lvl3pPr>
            <a:lvl4pPr marL="685734" indent="-228578">
              <a:lnSpc>
                <a:spcPts val="2399"/>
              </a:lnSpc>
              <a:spcBef>
                <a:spcPts val="0"/>
              </a:spcBef>
              <a:buClr>
                <a:srgbClr val="37ACDE"/>
              </a:buClr>
              <a:buFont typeface="Arial"/>
              <a:buChar char="•"/>
              <a:defRPr sz="1600" baseline="0">
                <a:solidFill>
                  <a:srgbClr val="004494"/>
                </a:solidFill>
                <a:latin typeface="Verdana"/>
              </a:defRPr>
            </a:lvl4pPr>
            <a:lvl5pPr marL="914312" indent="-228578">
              <a:lnSpc>
                <a:spcPts val="2399"/>
              </a:lnSpc>
              <a:spcBef>
                <a:spcPts val="0"/>
              </a:spcBef>
              <a:buClr>
                <a:srgbClr val="37ACDE"/>
              </a:buClr>
              <a:buFont typeface="Verdana"/>
              <a:buChar char="–"/>
              <a:defRPr sz="1600" baseline="0">
                <a:solidFill>
                  <a:srgbClr val="004494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51988-8798-420D-A968-C72FB47B9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4997E-EB53-4096-A26C-7E3B19E943B5}" type="datetime3">
              <a:rPr lang="en-US"/>
              <a:pPr>
                <a:defRPr/>
              </a:pPr>
              <a:t>17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97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5027" y="1339850"/>
            <a:ext cx="861774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23831" y="1339850"/>
            <a:ext cx="1538883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5F1C6-BA60-4957-9643-1039B4BFD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18773-50AD-4EBD-B1D4-2D361A19EE26}" type="datetime3">
              <a:rPr lang="en-US"/>
              <a:pPr>
                <a:defRPr/>
              </a:pPr>
              <a:t>17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2"/>
            <a:ext cx="8229600" cy="43429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1230503"/>
          </a:xfrm>
        </p:spPr>
        <p:txBody>
          <a:bodyPr/>
          <a:lstStyle>
            <a:lvl1pPr marL="0" indent="-342867">
              <a:buClr>
                <a:srgbClr val="0F5494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rgbClr val="009FBA"/>
              </a:buClr>
              <a:defRPr/>
            </a:lvl2pPr>
            <a:lvl3pPr>
              <a:buFontTx/>
              <a:buChar char="-"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092825"/>
            <a:ext cx="2133600" cy="244358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092825"/>
            <a:ext cx="2895600" cy="476250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092825"/>
            <a:ext cx="2133600" cy="244358"/>
          </a:xfrm>
          <a:prstGeom prst="rect">
            <a:avLst/>
          </a:prstGeom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3133D81F-DF56-49AF-976B-9B4E5ACDC5DC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442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200" y="2416175"/>
            <a:ext cx="7869600" cy="1528624"/>
          </a:xfrm>
        </p:spPr>
        <p:txBody>
          <a:bodyPr/>
          <a:lstStyle>
            <a:lvl2pPr marL="228578" indent="-228578">
              <a:buFont typeface="Verdana"/>
              <a:buChar char="•"/>
              <a:defRPr sz="1800" b="0" i="0" baseline="0">
                <a:latin typeface="Verdana"/>
              </a:defRPr>
            </a:lvl2pPr>
            <a:lvl3pPr marL="457156" indent="-228578">
              <a:buClr>
                <a:srgbClr val="37ACDE"/>
              </a:buClr>
              <a:buFont typeface="Wingdings" charset="2"/>
              <a:buChar char="§"/>
              <a:defRPr sz="1600" baseline="0">
                <a:latin typeface="Verdana"/>
              </a:defRPr>
            </a:lvl3pPr>
            <a:lvl4pPr marL="685734" indent="-228578">
              <a:lnSpc>
                <a:spcPts val="2399"/>
              </a:lnSpc>
              <a:spcBef>
                <a:spcPts val="0"/>
              </a:spcBef>
              <a:buClr>
                <a:srgbClr val="37ACDE"/>
              </a:buClr>
              <a:buFont typeface="Arial"/>
              <a:buChar char="•"/>
              <a:defRPr sz="1600" baseline="0">
                <a:solidFill>
                  <a:srgbClr val="004494"/>
                </a:solidFill>
                <a:latin typeface="Verdana"/>
              </a:defRPr>
            </a:lvl4pPr>
            <a:lvl5pPr marL="914312" indent="-228578">
              <a:lnSpc>
                <a:spcPts val="2399"/>
              </a:lnSpc>
              <a:spcBef>
                <a:spcPts val="0"/>
              </a:spcBef>
              <a:buClr>
                <a:srgbClr val="37ACDE"/>
              </a:buClr>
              <a:buFont typeface="Verdana"/>
              <a:buChar char="–"/>
              <a:defRPr sz="1600" baseline="0">
                <a:solidFill>
                  <a:srgbClr val="004494"/>
                </a:solidFill>
                <a:latin typeface="Verdan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AEECA-EADA-48ED-BB11-63F73CF90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18C4C-F407-4C20-9395-A26D37BA3126}" type="datetime3">
              <a:rPr lang="en-US"/>
              <a:pPr>
                <a:defRPr/>
              </a:pPr>
              <a:t>17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0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430887"/>
          </a:xfrm>
        </p:spPr>
        <p:txBody>
          <a:bodyPr/>
          <a:lstStyle>
            <a:lvl1pPr algn="l">
              <a:defRPr sz="2800" b="1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99275"/>
            <a:ext cx="7772400" cy="307626"/>
          </a:xfrm>
        </p:spPr>
        <p:txBody>
          <a:bodyPr anchor="b"/>
          <a:lstStyle>
            <a:lvl1pPr marL="0" indent="0">
              <a:buNone/>
              <a:defRPr sz="1800" baseline="0"/>
            </a:lvl1pPr>
            <a:lvl2pPr marL="457156" indent="0">
              <a:buNone/>
              <a:defRPr sz="1800"/>
            </a:lvl2pPr>
            <a:lvl3pPr marL="914312" indent="0">
              <a:buNone/>
              <a:defRPr sz="1600"/>
            </a:lvl3pPr>
            <a:lvl4pPr marL="1371468" indent="0">
              <a:buNone/>
              <a:defRPr sz="1400"/>
            </a:lvl4pPr>
            <a:lvl5pPr marL="1828624" indent="0">
              <a:buNone/>
              <a:defRPr sz="1400"/>
            </a:lvl5pPr>
            <a:lvl6pPr marL="2285780" indent="0">
              <a:buNone/>
              <a:defRPr sz="1400"/>
            </a:lvl6pPr>
            <a:lvl7pPr marL="2742936" indent="0">
              <a:buNone/>
              <a:defRPr sz="1400"/>
            </a:lvl7pPr>
            <a:lvl8pPr marL="3200092" indent="0">
              <a:buNone/>
              <a:defRPr sz="1400"/>
            </a:lvl8pPr>
            <a:lvl9pPr marL="3657249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E0409-9397-4F51-BCA6-107D173FC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42AEC-EB35-485C-9F89-57C2A0DB4B3B}" type="datetime3">
              <a:rPr lang="en-US"/>
              <a:pPr>
                <a:defRPr/>
              </a:pPr>
              <a:t>17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76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200" y="1612256"/>
            <a:ext cx="7869600" cy="430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7200" y="2492375"/>
            <a:ext cx="3819600" cy="1528624"/>
          </a:xfrm>
        </p:spPr>
        <p:txBody>
          <a:bodyPr/>
          <a:lstStyle>
            <a:lvl1pPr>
              <a:defRPr sz="1800"/>
            </a:lvl1pPr>
            <a:lvl2pPr marL="228578" indent="-228578">
              <a:buFont typeface="Verdana"/>
              <a:buChar char="•"/>
              <a:defRPr sz="1800" baseline="0"/>
            </a:lvl2pPr>
            <a:lvl3pPr marL="457156" indent="-228578">
              <a:buFont typeface="Wingdings" charset="2"/>
              <a:buChar char="§"/>
              <a:defRPr sz="1600"/>
            </a:lvl3pPr>
            <a:lvl4pPr>
              <a:defRPr sz="1600" baseline="0"/>
            </a:lvl4pPr>
            <a:lvl5pPr marL="914312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7200" y="2492375"/>
            <a:ext cx="3819600" cy="1533753"/>
          </a:xfrm>
        </p:spPr>
        <p:txBody>
          <a:bodyPr/>
          <a:lstStyle>
            <a:lvl1pPr>
              <a:defRPr sz="1800"/>
            </a:lvl1pPr>
            <a:lvl2pPr marL="228578" indent="-228578">
              <a:buFont typeface="Verdana"/>
              <a:buChar char="•"/>
              <a:defRPr sz="1800"/>
            </a:lvl2pPr>
            <a:lvl3pPr marL="457156" indent="-228578">
              <a:buFont typeface="Wingdings" charset="2"/>
              <a:buChar char="§"/>
              <a:defRPr sz="1600"/>
            </a:lvl3pPr>
            <a:lvl4pPr>
              <a:defRPr sz="1600" baseline="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60D96-BD0A-4792-8BAE-A46E79EED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016F6-04CD-44FC-9DD5-4A074E92F830}" type="datetime3">
              <a:rPr lang="en-US"/>
              <a:pPr>
                <a:defRPr/>
              </a:pPr>
              <a:t>17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20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CA718-D43B-46E8-A563-FF586DB37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E8852-DBC7-49A3-AC8B-B3D54EC80B0B}" type="datetime3">
              <a:rPr lang="en-US"/>
              <a:pPr>
                <a:defRPr/>
              </a:pPr>
              <a:t>17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24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1E60F-8A47-4A97-8A11-B91D737CC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E62A4-6850-4C02-82F4-DCB865CB9852}" type="datetime3">
              <a:rPr lang="en-US"/>
              <a:pPr>
                <a:defRPr/>
              </a:pPr>
              <a:t>17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5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200" y="1612256"/>
            <a:ext cx="2520000" cy="615553"/>
          </a:xfr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7200" y="2492374"/>
            <a:ext cx="2520000" cy="1845755"/>
          </a:xfrm>
        </p:spPr>
        <p:txBody>
          <a:bodyPr/>
          <a:lstStyle>
            <a:lvl1pPr>
              <a:defRPr sz="1800"/>
            </a:lvl1pPr>
            <a:lvl2pPr marL="228578" indent="-228578">
              <a:buFont typeface="Verdana"/>
              <a:buChar char="•"/>
              <a:defRPr sz="1800" baseline="0"/>
            </a:lvl2pPr>
            <a:lvl3pPr marL="457156" indent="-228578">
              <a:buFont typeface="Wingdings" charset="2"/>
              <a:buChar char="§"/>
              <a:defRPr sz="1600"/>
            </a:lvl3pPr>
            <a:lvl4pPr>
              <a:defRPr sz="1600" baseline="0"/>
            </a:lvl4pPr>
            <a:lvl5pPr marL="914312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6800" y="1612255"/>
            <a:ext cx="5040000" cy="1538129"/>
          </a:xfrm>
        </p:spPr>
        <p:txBody>
          <a:bodyPr/>
          <a:lstStyle>
            <a:lvl1pPr>
              <a:defRPr sz="1800"/>
            </a:lvl1pPr>
            <a:lvl2pPr marL="228578" indent="-228578">
              <a:buFont typeface="Verdana"/>
              <a:buChar char="•"/>
              <a:defRPr sz="1800"/>
            </a:lvl2pPr>
            <a:lvl3pPr marL="457156" indent="-228578">
              <a:buFont typeface="Wingdings" charset="2"/>
              <a:buChar char="§"/>
              <a:defRPr sz="1600"/>
            </a:lvl3pPr>
            <a:lvl4pPr>
              <a:defRPr sz="1600" baseline="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EFA17-80D4-42DD-BF9C-6127703F7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EB3C6-B3AB-4DDF-90B1-38F8BE7B2AD0}" type="datetime3">
              <a:rPr lang="en-US"/>
              <a:pPr>
                <a:defRPr/>
              </a:pPr>
              <a:t>17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9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059561"/>
            <a:ext cx="5486400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612800"/>
            <a:ext cx="5486400" cy="307626"/>
          </a:xfrm>
        </p:spPr>
        <p:txBody>
          <a:bodyPr/>
          <a:lstStyle>
            <a:lvl1pPr marL="0" indent="0">
              <a:buNone/>
              <a:defRPr sz="3200"/>
            </a:lvl1pPr>
            <a:lvl2pPr marL="457156" indent="0">
              <a:buNone/>
              <a:defRPr sz="2800"/>
            </a:lvl2pPr>
            <a:lvl3pPr marL="914312" indent="0">
              <a:buNone/>
              <a:defRPr sz="2400"/>
            </a:lvl3pPr>
            <a:lvl4pPr marL="1371468" indent="0">
              <a:buNone/>
              <a:defRPr sz="2000"/>
            </a:lvl4pPr>
            <a:lvl5pPr marL="1828624" indent="0">
              <a:buNone/>
              <a:defRPr sz="2000"/>
            </a:lvl5pPr>
            <a:lvl6pPr marL="2285780" indent="0">
              <a:buNone/>
              <a:defRPr sz="2000"/>
            </a:lvl6pPr>
            <a:lvl7pPr marL="2742936" indent="0">
              <a:buNone/>
              <a:defRPr sz="2000"/>
            </a:lvl7pPr>
            <a:lvl8pPr marL="3200092" indent="0">
              <a:buNone/>
              <a:defRPr sz="2000"/>
            </a:lvl8pPr>
            <a:lvl9pPr marL="3657249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486400" cy="235243"/>
          </a:xfrm>
        </p:spPr>
        <p:txBody>
          <a:bodyPr/>
          <a:lstStyle>
            <a:lvl1pPr marL="0" indent="0">
              <a:lnSpc>
                <a:spcPts val="1800"/>
              </a:lnSpc>
              <a:buNone/>
              <a:defRPr sz="1400"/>
            </a:lvl1pPr>
            <a:lvl2pPr marL="457156" indent="0">
              <a:buNone/>
              <a:defRPr sz="1200"/>
            </a:lvl2pPr>
            <a:lvl3pPr marL="914312" indent="0">
              <a:buNone/>
              <a:defRPr sz="1000"/>
            </a:lvl3pPr>
            <a:lvl4pPr marL="1371468" indent="0">
              <a:buNone/>
              <a:defRPr sz="900"/>
            </a:lvl4pPr>
            <a:lvl5pPr marL="1828624" indent="0">
              <a:buNone/>
              <a:defRPr sz="900"/>
            </a:lvl5pPr>
            <a:lvl6pPr marL="2285780" indent="0">
              <a:buNone/>
              <a:defRPr sz="900"/>
            </a:lvl6pPr>
            <a:lvl7pPr marL="2742936" indent="0">
              <a:buNone/>
              <a:defRPr sz="900"/>
            </a:lvl7pPr>
            <a:lvl8pPr marL="3200092" indent="0">
              <a:buNone/>
              <a:defRPr sz="900"/>
            </a:lvl8pPr>
            <a:lvl9pPr marL="365724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BBE4F-17F2-4820-835A-1C7ED973F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DC229-BD09-4B39-8EE3-D1DE8646B209}" type="datetime3">
              <a:rPr lang="en-US"/>
              <a:pPr>
                <a:defRPr/>
              </a:pPr>
              <a:t>17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38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37425" y="2416175"/>
            <a:ext cx="2769989" cy="184575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1BC69-87CC-404C-9B20-77776AC98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D6E3-A510-4BE9-A011-CB1879F671B6}" type="datetime3">
              <a:rPr lang="en-US"/>
              <a:pPr>
                <a:defRPr/>
              </a:pPr>
              <a:t>17 November 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6589" y="1612901"/>
            <a:ext cx="787082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9" y="2416175"/>
            <a:ext cx="7870825" cy="1845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26200"/>
            <a:ext cx="21336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 b="0">
                <a:solidFill>
                  <a:srgbClr val="004494"/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2AB27D22-B93F-429E-BCDC-FC2FF205A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1"/>
            <a:ext cx="9144000" cy="957263"/>
          </a:xfrm>
          <a:prstGeom prst="rect">
            <a:avLst/>
          </a:prstGeom>
          <a:solidFill>
            <a:srgbClr val="20B1B4"/>
          </a:solidFill>
          <a:ln>
            <a:solidFill>
              <a:srgbClr val="37ACD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 defTabSz="457156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  <p:pic>
        <p:nvPicPr>
          <p:cNvPr id="2" name="Picture 5" descr="JRC_Slides_Footer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4" y="6461126"/>
            <a:ext cx="612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" descr="JRC_Slides_Logo_EN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258764"/>
            <a:ext cx="14351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6588" y="6426200"/>
            <a:ext cx="21336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004494"/>
                </a:solidFill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CD58C8BE-8A4F-4C2F-8040-9B54B7B16689}" type="datetime3">
              <a:rPr lang="en-US"/>
              <a:pPr>
                <a:defRPr/>
              </a:pPr>
              <a:t>17 November 2015</a:t>
            </a:fld>
            <a:endParaRPr lang="en-US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4261302" y="6464808"/>
            <a:ext cx="612648" cy="393192"/>
          </a:xfrm>
          <a:prstGeom prst="rect">
            <a:avLst/>
          </a:prstGeom>
          <a:solidFill>
            <a:srgbClr val="20B1B4"/>
          </a:solidFill>
          <a:ln>
            <a:noFill/>
          </a:ln>
          <a:effectLst/>
          <a:extLst/>
        </p:spPr>
        <p:txBody>
          <a:bodyPr vert="horz" wrap="square" lIns="91431" tIns="45715" rIns="91431" bIns="45715" numCol="1" rtlCol="0" anchor="ctr" anchorCtr="0" compatLnSpc="1">
            <a:prstTxWarp prst="textNoShape">
              <a:avLst/>
            </a:prstTxWarp>
          </a:bodyPr>
          <a:lstStyle/>
          <a:p>
            <a:pPr marL="3175"/>
            <a:endParaRPr lang="en-US">
              <a:latin typeface="Verdan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83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/>
          <a:ea typeface="ＭＳ Ｐゴシック" pitchFamily="34" charset="-128"/>
          <a:cs typeface="ＭＳ Ｐゴシック" charset="0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ＭＳ Ｐゴシック" pitchFamily="34" charset="-128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ＭＳ Ｐゴシック" pitchFamily="34" charset="-128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ＭＳ Ｐゴシック" pitchFamily="34" charset="-128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4494"/>
          </a:solidFill>
          <a:latin typeface="Verdana" charset="0"/>
          <a:ea typeface="ＭＳ Ｐゴシック" pitchFamily="34" charset="-128"/>
          <a:cs typeface="ＭＳ Ｐゴシック" charset="0"/>
        </a:defRPr>
      </a:lvl5pPr>
      <a:lvl6pPr marL="815897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6pPr>
      <a:lvl7pPr marL="1273052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7pPr>
      <a:lvl8pPr marL="1730209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8pPr>
      <a:lvl9pPr marL="218736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charset="0"/>
          <a:ea typeface="ＭＳ Ｐゴシック" charset="0"/>
        </a:defRPr>
      </a:lvl9pPr>
    </p:titleStyle>
    <p:bodyStyle>
      <a:lvl1pPr marL="342867" indent="-342867" algn="l" rtl="0" fontAlgn="base">
        <a:lnSpc>
          <a:spcPts val="2399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defRPr>
          <a:solidFill>
            <a:srgbClr val="004494"/>
          </a:solidFill>
          <a:latin typeface="Verdana"/>
          <a:ea typeface="ＭＳ Ｐゴシック" pitchFamily="34" charset="-128"/>
          <a:cs typeface="ＭＳ Ｐゴシック" charset="0"/>
        </a:defRPr>
      </a:lvl1pPr>
      <a:lvl2pPr marL="228578" indent="-228578" algn="l" rtl="0" fontAlgn="base">
        <a:lnSpc>
          <a:spcPts val="2399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buChar char="•"/>
        <a:defRPr>
          <a:solidFill>
            <a:srgbClr val="004494"/>
          </a:solidFill>
          <a:latin typeface="Verdana"/>
          <a:ea typeface="ＭＳ Ｐゴシック" pitchFamily="34" charset="-128"/>
        </a:defRPr>
      </a:lvl2pPr>
      <a:lvl3pPr marL="457156" indent="-228578" algn="l" rtl="0" fontAlgn="base">
        <a:lnSpc>
          <a:spcPts val="2399"/>
        </a:lnSpc>
        <a:spcBef>
          <a:spcPct val="0"/>
        </a:spcBef>
        <a:spcAft>
          <a:spcPct val="0"/>
        </a:spcAft>
        <a:buClr>
          <a:srgbClr val="37ACDE"/>
        </a:buClr>
        <a:buFont typeface="Wingdings" pitchFamily="2" charset="2"/>
        <a:buChar char="§"/>
        <a:defRPr sz="1600">
          <a:solidFill>
            <a:srgbClr val="004494"/>
          </a:solidFill>
          <a:latin typeface="Verdana"/>
          <a:ea typeface="ＭＳ Ｐゴシック" pitchFamily="34" charset="-128"/>
        </a:defRPr>
      </a:lvl3pPr>
      <a:lvl4pPr marL="685734" indent="-228578" algn="l" rtl="0" fontAlgn="base">
        <a:lnSpc>
          <a:spcPts val="2399"/>
        </a:lnSpc>
        <a:spcBef>
          <a:spcPct val="0"/>
        </a:spcBef>
        <a:spcAft>
          <a:spcPct val="0"/>
        </a:spcAft>
        <a:buClr>
          <a:srgbClr val="37ACDE"/>
        </a:buClr>
        <a:buFont typeface="Arial" pitchFamily="34" charset="0"/>
        <a:buChar char="•"/>
        <a:defRPr sz="1600">
          <a:solidFill>
            <a:srgbClr val="004494"/>
          </a:solidFill>
          <a:latin typeface="Verdana"/>
          <a:ea typeface="ＭＳ Ｐゴシック" pitchFamily="34" charset="-128"/>
        </a:defRPr>
      </a:lvl4pPr>
      <a:lvl5pPr marL="914312" indent="-228578" algn="l" rtl="0" fontAlgn="base">
        <a:lnSpc>
          <a:spcPts val="2399"/>
        </a:lnSpc>
        <a:spcBef>
          <a:spcPct val="0"/>
        </a:spcBef>
        <a:spcAft>
          <a:spcPct val="0"/>
        </a:spcAft>
        <a:buClr>
          <a:srgbClr val="37ACDE"/>
        </a:buClr>
        <a:buFont typeface="Verdana" pitchFamily="34" charset="0"/>
        <a:buChar char="–"/>
        <a:defRPr sz="1600">
          <a:solidFill>
            <a:srgbClr val="004494"/>
          </a:solidFill>
          <a:latin typeface="Verdana"/>
          <a:ea typeface="ＭＳ Ｐゴシック" pitchFamily="34" charset="-128"/>
        </a:defRPr>
      </a:lvl5pPr>
      <a:lvl6pPr marL="2514358" indent="-22857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6pPr>
      <a:lvl7pPr marL="2971514" indent="-22857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7pPr>
      <a:lvl8pPr marL="3428670" indent="-22857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8pPr>
      <a:lvl9pPr marL="3885826" indent="-228578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6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2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8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4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0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36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92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49" algn="l" defTabSz="457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4AEECA-EADA-48ED-BB11-63F73CF9084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1518C4C-F407-4C20-9395-A26D37BA3126}" type="datetime3">
              <a:rPr lang="en-US" smtClean="0"/>
              <a:pPr>
                <a:defRPr/>
              </a:pPr>
              <a:t>17 November 2015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387929"/>
            <a:ext cx="9144000" cy="5470071"/>
          </a:xfrm>
          <a:prstGeom prst="rect">
            <a:avLst/>
          </a:prstGeom>
          <a:solidFill>
            <a:srgbClr val="20B1B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463" tIns="32231" rIns="64463" bIns="32231" spcCol="0" rtlCol="0" anchor="ctr"/>
          <a:lstStyle/>
          <a:p>
            <a:pPr algn="ctr" defTabSz="456943" fontAlgn="auto">
              <a:spcBef>
                <a:spcPts val="0"/>
              </a:spcBef>
              <a:spcAft>
                <a:spcPts val="0"/>
              </a:spcAft>
            </a:pPr>
            <a:r>
              <a:rPr lang="ca-ES" sz="1800" b="0" dirty="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7" name="Picture 6" descr="fig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1" y="2870804"/>
            <a:ext cx="3792539" cy="3987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4764" y="1914496"/>
            <a:ext cx="5622898" cy="35732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ca-ES" sz="3200" spc="-28" dirty="0" smtClean="0">
                <a:solidFill>
                  <a:prstClr val="white"/>
                </a:solidFill>
                <a:latin typeface="PFSquareSansPro-Medium"/>
                <a:cs typeface="PFSquareSansPro-Medium"/>
              </a:rPr>
              <a:t>Outcome of the workshop on Security for EUCISE 2020</a:t>
            </a: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000" spc="-28" dirty="0" smtClean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000" spc="-28" dirty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000" spc="-28" dirty="0" smtClean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000" spc="-28" dirty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000" spc="-28" dirty="0" smtClean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000" spc="-28" dirty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000" spc="-28" dirty="0" smtClean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000" spc="-28" dirty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000" spc="-28" dirty="0" smtClean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400" dirty="0" err="1" smtClean="0">
                <a:solidFill>
                  <a:schemeClr val="bg1"/>
                </a:solidFill>
              </a:rPr>
              <a:t>Technical</a:t>
            </a:r>
            <a:r>
              <a:rPr lang="fr-FR" sz="2400" dirty="0" smtClean="0">
                <a:solidFill>
                  <a:schemeClr val="bg1"/>
                </a:solidFill>
              </a:rPr>
              <a:t> </a:t>
            </a:r>
            <a:r>
              <a:rPr lang="fr-FR" sz="2400" dirty="0" err="1" smtClean="0">
                <a:solidFill>
                  <a:schemeClr val="bg1"/>
                </a:solidFill>
              </a:rPr>
              <a:t>Advisory</a:t>
            </a:r>
            <a:r>
              <a:rPr lang="fr-FR" sz="2400" dirty="0" smtClean="0">
                <a:solidFill>
                  <a:schemeClr val="bg1"/>
                </a:solidFill>
              </a:rPr>
              <a:t> Group</a:t>
            </a:r>
            <a:endParaRPr lang="en-GB" sz="2400" i="1" dirty="0">
              <a:solidFill>
                <a:schemeClr val="bg1"/>
              </a:solidFill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400" i="1" dirty="0" smtClean="0">
                <a:solidFill>
                  <a:schemeClr val="bg1"/>
                </a:solidFill>
              </a:rPr>
              <a:t>18</a:t>
            </a:r>
            <a:r>
              <a:rPr lang="en-GB" sz="2400" i="1" baseline="30000" dirty="0" smtClean="0">
                <a:solidFill>
                  <a:schemeClr val="bg1"/>
                </a:solidFill>
              </a:rPr>
              <a:t>th</a:t>
            </a:r>
            <a:r>
              <a:rPr lang="en-GB" sz="2400" i="1" dirty="0" smtClean="0">
                <a:solidFill>
                  <a:schemeClr val="bg1"/>
                </a:solidFill>
              </a:rPr>
              <a:t> </a:t>
            </a:r>
            <a:r>
              <a:rPr lang="en-GB" sz="2400" i="1" dirty="0">
                <a:solidFill>
                  <a:schemeClr val="bg1"/>
                </a:solidFill>
              </a:rPr>
              <a:t>November 2015</a:t>
            </a: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2400" i="1" spc="-28" dirty="0" smtClean="0">
              <a:solidFill>
                <a:schemeClr val="tx1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800" spc="-28" dirty="0">
              <a:solidFill>
                <a:prstClr val="white"/>
              </a:solidFill>
              <a:latin typeface="PFSquareSansPro-Medium"/>
              <a:cs typeface="PFSquareSansPro-Medium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ca-ES" sz="1400" spc="-28" dirty="0">
              <a:solidFill>
                <a:prstClr val="white"/>
              </a:solidFill>
              <a:latin typeface="PFSquareSansPro-Medium"/>
              <a:cs typeface="PFSquareSansPro-Medium"/>
            </a:endParaRPr>
          </a:p>
        </p:txBody>
      </p:sp>
    </p:spTree>
    <p:extLst>
      <p:ext uri="{BB962C8B-B14F-4D97-AF65-F5344CB8AC3E}">
        <p14:creationId xmlns:p14="http://schemas.microsoft.com/office/powerpoint/2010/main" val="17999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for the Classified Network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462213"/>
          </a:xfrm>
        </p:spPr>
        <p:txBody>
          <a:bodyPr/>
          <a:lstStyle/>
          <a:p>
            <a:pPr marL="228611" lvl="1" indent="-342900">
              <a:buFont typeface="+mj-lt"/>
              <a:buAutoNum type="arabicPeriod"/>
            </a:pPr>
            <a:r>
              <a:rPr lang="en-US" dirty="0" smtClean="0"/>
              <a:t>Create a new </a:t>
            </a:r>
            <a:r>
              <a:rPr lang="en-US" dirty="0"/>
              <a:t>network set up by the </a:t>
            </a:r>
            <a:r>
              <a:rPr lang="en-US" dirty="0" smtClean="0"/>
              <a:t>industry</a:t>
            </a:r>
          </a:p>
          <a:p>
            <a:pPr marL="685767" lvl="3" indent="-342900"/>
            <a:r>
              <a:rPr lang="en-US" dirty="0" smtClean="0"/>
              <a:t>Process already used in the past to connect classified systems in the MSs</a:t>
            </a:r>
          </a:p>
          <a:p>
            <a:pPr marL="685767" lvl="3" indent="-342900"/>
            <a:r>
              <a:rPr lang="en-US" dirty="0" smtClean="0"/>
              <a:t>Independent network + crypto device</a:t>
            </a:r>
          </a:p>
          <a:p>
            <a:pPr marL="685767" lvl="3" indent="-342900"/>
            <a:r>
              <a:rPr lang="en-US" dirty="0" smtClean="0"/>
              <a:t>Internet + crypto device (only for EU-RESTRICTED information)</a:t>
            </a:r>
          </a:p>
          <a:p>
            <a:pPr marL="685767" lvl="3" indent="-342900"/>
            <a:r>
              <a:rPr lang="en-US" dirty="0" smtClean="0"/>
              <a:t>Existing solutions by the industry</a:t>
            </a:r>
            <a:endParaRPr lang="en-US" dirty="0"/>
          </a:p>
          <a:p>
            <a:pPr marL="228611" lvl="1" indent="-342900">
              <a:buFont typeface="+mj-lt"/>
              <a:buAutoNum type="arabicPeriod"/>
            </a:pPr>
            <a:r>
              <a:rPr lang="en-US" dirty="0" smtClean="0"/>
              <a:t>Reuse existing </a:t>
            </a:r>
            <a:r>
              <a:rPr lang="en-US" dirty="0"/>
              <a:t>networks </a:t>
            </a:r>
            <a:endParaRPr lang="en-US" dirty="0" smtClean="0"/>
          </a:p>
          <a:p>
            <a:pPr marL="685767" lvl="3" indent="-342900"/>
            <a:r>
              <a:rPr lang="en-US" dirty="0" smtClean="0"/>
              <a:t>s-TESTA: Secure network at EU level among MSs</a:t>
            </a:r>
          </a:p>
          <a:p>
            <a:pPr marL="685767" lvl="3" indent="-342900"/>
            <a:r>
              <a:rPr lang="en-US" dirty="0" smtClean="0"/>
              <a:t>Other national networks used for bilateral exchange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61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S-TESTA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769989"/>
          </a:xfrm>
        </p:spPr>
        <p:txBody>
          <a:bodyPr/>
          <a:lstStyle/>
          <a:p>
            <a:pPr marL="285750" indent="-285750"/>
            <a:r>
              <a:rPr lang="en-US" dirty="0" smtClean="0"/>
              <a:t>Introduction of the main features by the EC representatives</a:t>
            </a:r>
          </a:p>
          <a:p>
            <a:pPr marL="285750" indent="-285750"/>
            <a:endParaRPr lang="en-US" dirty="0" smtClean="0"/>
          </a:p>
          <a:p>
            <a:pPr marL="285750" indent="-285750"/>
            <a:r>
              <a:rPr lang="en-US" dirty="0" smtClean="0"/>
              <a:t>Open questions from the participants:</a:t>
            </a:r>
          </a:p>
          <a:p>
            <a:pPr marL="742906" lvl="2" indent="-285750"/>
            <a:r>
              <a:rPr lang="en-US" dirty="0" smtClean="0"/>
              <a:t>Accreditation level for classified information</a:t>
            </a:r>
          </a:p>
          <a:p>
            <a:pPr marL="742906" lvl="2" indent="-285750"/>
            <a:r>
              <a:rPr lang="en-US" dirty="0" smtClean="0"/>
              <a:t>Possibility of creating a specific subnetwork for the project</a:t>
            </a:r>
          </a:p>
          <a:p>
            <a:pPr marL="742906" lvl="2" indent="-285750"/>
            <a:r>
              <a:rPr lang="en-US" dirty="0" smtClean="0"/>
              <a:t>Availability of the network in the Member States</a:t>
            </a:r>
          </a:p>
          <a:p>
            <a:pPr marL="971484" lvl="3" indent="-285750"/>
            <a:r>
              <a:rPr lang="en-US" dirty="0"/>
              <a:t>Connection procedure to the </a:t>
            </a:r>
            <a:r>
              <a:rPr lang="en-US" dirty="0" smtClean="0"/>
              <a:t>network</a:t>
            </a:r>
          </a:p>
          <a:p>
            <a:pPr marL="971484" lvl="3" indent="-285750"/>
            <a:r>
              <a:rPr lang="en-US" dirty="0" smtClean="0"/>
              <a:t>Contact points?</a:t>
            </a:r>
          </a:p>
          <a:p>
            <a:pPr marL="742906" lvl="2" indent="-285750"/>
            <a:r>
              <a:rPr lang="en-US" dirty="0" smtClean="0"/>
              <a:t>Availability for military partners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Information </a:t>
            </a:r>
            <a:r>
              <a:rPr lang="it-IT" dirty="0" err="1" smtClean="0"/>
              <a:t>Flows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586443"/>
          </a:xfrm>
        </p:spPr>
        <p:txBody>
          <a:bodyPr/>
          <a:lstStyle/>
          <a:p>
            <a:r>
              <a:rPr lang="en-US" dirty="0" smtClean="0"/>
              <a:t>From the unclassified network to the classified one (</a:t>
            </a:r>
            <a:r>
              <a:rPr lang="en-US" dirty="0" err="1" smtClean="0"/>
              <a:t>uni</a:t>
            </a:r>
            <a:r>
              <a:rPr lang="en-US" dirty="0" smtClean="0"/>
              <a:t>-directional)</a:t>
            </a:r>
          </a:p>
          <a:p>
            <a:r>
              <a:rPr lang="en-US" dirty="0" smtClean="0"/>
              <a:t>Where to implement them: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901525" y="4089116"/>
            <a:ext cx="902970" cy="56007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1.1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923105" y="4005773"/>
            <a:ext cx="960120" cy="731520"/>
            <a:chOff x="1851660" y="3297554"/>
            <a:chExt cx="960120" cy="731520"/>
          </a:xfrm>
        </p:grpSpPr>
        <p:sp>
          <p:nvSpPr>
            <p:cNvPr id="8" name="TextBox 7"/>
            <p:cNvSpPr txBox="1"/>
            <p:nvPr/>
          </p:nvSpPr>
          <p:spPr>
            <a:xfrm>
              <a:off x="1988820" y="3524814"/>
              <a:ext cx="8229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fr-FR" sz="1200" dirty="0" smtClean="0">
                  <a:solidFill>
                    <a:schemeClr val="tx1"/>
                  </a:solidFill>
                </a:rPr>
                <a:t>GW2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sp>
        <p:nvSpPr>
          <p:cNvPr id="10" name="Oval 9"/>
          <p:cNvSpPr/>
          <p:nvPr/>
        </p:nvSpPr>
        <p:spPr bwMode="auto">
          <a:xfrm>
            <a:off x="7367095" y="4096022"/>
            <a:ext cx="918210" cy="56007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2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429335" y="4005773"/>
            <a:ext cx="891540" cy="731520"/>
            <a:chOff x="1851660" y="3297554"/>
            <a:chExt cx="891540" cy="731520"/>
          </a:xfrm>
        </p:grpSpPr>
        <p:sp>
          <p:nvSpPr>
            <p:cNvPr id="12" name="TextBox 11"/>
            <p:cNvSpPr txBox="1"/>
            <p:nvPr/>
          </p:nvSpPr>
          <p:spPr>
            <a:xfrm>
              <a:off x="1873899" y="3510191"/>
              <a:ext cx="8229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GW1.1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941905" y="4005773"/>
            <a:ext cx="1428750" cy="721281"/>
            <a:chOff x="3394710" y="3379947"/>
            <a:chExt cx="1428750" cy="721281"/>
          </a:xfrm>
        </p:grpSpPr>
        <p:sp>
          <p:nvSpPr>
            <p:cNvPr id="15" name="Cloud 14"/>
            <p:cNvSpPr/>
            <p:nvPr/>
          </p:nvSpPr>
          <p:spPr bwMode="auto">
            <a:xfrm>
              <a:off x="3394710" y="3379947"/>
              <a:ext cx="1428750" cy="721281"/>
            </a:xfrm>
            <a:prstGeom prst="cloud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79483" y="3396258"/>
              <a:ext cx="117157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CISE restricted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network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7" name="Straight Arrow Connector 16"/>
          <p:cNvCxnSpPr>
            <a:stCxn id="6" idx="6"/>
            <a:endCxn id="13" idx="1"/>
          </p:cNvCxnSpPr>
          <p:nvPr/>
        </p:nvCxnSpPr>
        <p:spPr bwMode="auto">
          <a:xfrm>
            <a:off x="1804495" y="4369151"/>
            <a:ext cx="624840" cy="238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13" idx="3"/>
            <a:endCxn id="15" idx="2"/>
          </p:cNvCxnSpPr>
          <p:nvPr/>
        </p:nvCxnSpPr>
        <p:spPr bwMode="auto">
          <a:xfrm flipV="1">
            <a:off x="3320875" y="4366414"/>
            <a:ext cx="625462" cy="5119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>
            <a:stCxn id="15" idx="0"/>
            <a:endCxn id="9" idx="1"/>
          </p:cNvCxnSpPr>
          <p:nvPr/>
        </p:nvCxnSpPr>
        <p:spPr bwMode="auto">
          <a:xfrm>
            <a:off x="5369464" y="4366414"/>
            <a:ext cx="553641" cy="5119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>
            <a:stCxn id="9" idx="3"/>
            <a:endCxn id="10" idx="2"/>
          </p:cNvCxnSpPr>
          <p:nvPr/>
        </p:nvCxnSpPr>
        <p:spPr bwMode="auto">
          <a:xfrm>
            <a:off x="6814645" y="4371533"/>
            <a:ext cx="552450" cy="452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Oval 20"/>
          <p:cNvSpPr/>
          <p:nvPr/>
        </p:nvSpPr>
        <p:spPr bwMode="auto">
          <a:xfrm>
            <a:off x="901525" y="5168266"/>
            <a:ext cx="902970" cy="5600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1.2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923105" y="5084923"/>
            <a:ext cx="960120" cy="731520"/>
            <a:chOff x="1851660" y="3297554"/>
            <a:chExt cx="960120" cy="731520"/>
          </a:xfrm>
        </p:grpSpPr>
        <p:sp>
          <p:nvSpPr>
            <p:cNvPr id="23" name="TextBox 22"/>
            <p:cNvSpPr txBox="1"/>
            <p:nvPr/>
          </p:nvSpPr>
          <p:spPr>
            <a:xfrm>
              <a:off x="1988820" y="3524814"/>
              <a:ext cx="8229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fr-FR" sz="1200" dirty="0" smtClean="0">
                  <a:solidFill>
                    <a:schemeClr val="tx1"/>
                  </a:solidFill>
                </a:rPr>
                <a:t>GW3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sp>
        <p:nvSpPr>
          <p:cNvPr id="25" name="Oval 24"/>
          <p:cNvSpPr/>
          <p:nvPr/>
        </p:nvSpPr>
        <p:spPr bwMode="auto">
          <a:xfrm>
            <a:off x="7367095" y="5175172"/>
            <a:ext cx="918210" cy="5600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3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429335" y="5084923"/>
            <a:ext cx="891540" cy="731520"/>
            <a:chOff x="1851660" y="3297554"/>
            <a:chExt cx="891540" cy="731520"/>
          </a:xfrm>
        </p:grpSpPr>
        <p:sp>
          <p:nvSpPr>
            <p:cNvPr id="27" name="TextBox 26"/>
            <p:cNvSpPr txBox="1"/>
            <p:nvPr/>
          </p:nvSpPr>
          <p:spPr>
            <a:xfrm>
              <a:off x="1913718" y="3519073"/>
              <a:ext cx="8229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fr-FR" sz="1200" dirty="0" smtClean="0">
                  <a:solidFill>
                    <a:schemeClr val="tx1"/>
                  </a:solidFill>
                </a:rPr>
                <a:t>GW1.2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915711" y="5084923"/>
            <a:ext cx="1454944" cy="721281"/>
            <a:chOff x="3368516" y="3379947"/>
            <a:chExt cx="1454944" cy="721281"/>
          </a:xfrm>
        </p:grpSpPr>
        <p:sp>
          <p:nvSpPr>
            <p:cNvPr id="30" name="Cloud 29"/>
            <p:cNvSpPr/>
            <p:nvPr/>
          </p:nvSpPr>
          <p:spPr bwMode="auto">
            <a:xfrm>
              <a:off x="3394710" y="3379947"/>
              <a:ext cx="1428750" cy="721281"/>
            </a:xfrm>
            <a:prstGeom prst="cloud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68516" y="3417421"/>
              <a:ext cx="141255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CISE</a:t>
              </a:r>
              <a:br>
                <a:rPr lang="en-US" sz="1200" dirty="0" smtClean="0">
                  <a:solidFill>
                    <a:schemeClr val="tx1"/>
                  </a:solidFill>
                </a:rPr>
              </a:br>
              <a:r>
                <a:rPr lang="en-US" sz="1200" dirty="0" smtClean="0">
                  <a:solidFill>
                    <a:schemeClr val="tx1"/>
                  </a:solidFill>
                </a:rPr>
                <a:t>non-restricted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network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2" name="Straight Arrow Connector 31"/>
          <p:cNvCxnSpPr>
            <a:stCxn id="21" idx="6"/>
            <a:endCxn id="28" idx="1"/>
          </p:cNvCxnSpPr>
          <p:nvPr/>
        </p:nvCxnSpPr>
        <p:spPr bwMode="auto">
          <a:xfrm>
            <a:off x="1804495" y="5448301"/>
            <a:ext cx="624840" cy="238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Arrow Connector 32"/>
          <p:cNvCxnSpPr>
            <a:stCxn id="28" idx="3"/>
            <a:endCxn id="30" idx="2"/>
          </p:cNvCxnSpPr>
          <p:nvPr/>
        </p:nvCxnSpPr>
        <p:spPr bwMode="auto">
          <a:xfrm flipV="1">
            <a:off x="3320875" y="5445564"/>
            <a:ext cx="625462" cy="511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/>
          <p:cNvCxnSpPr>
            <a:stCxn id="30" idx="0"/>
            <a:endCxn id="24" idx="1"/>
          </p:cNvCxnSpPr>
          <p:nvPr/>
        </p:nvCxnSpPr>
        <p:spPr bwMode="auto">
          <a:xfrm>
            <a:off x="5369464" y="5445564"/>
            <a:ext cx="553641" cy="511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>
            <a:stCxn id="24" idx="3"/>
            <a:endCxn id="25" idx="2"/>
          </p:cNvCxnSpPr>
          <p:nvPr/>
        </p:nvCxnSpPr>
        <p:spPr bwMode="auto">
          <a:xfrm>
            <a:off x="6814645" y="5450683"/>
            <a:ext cx="552450" cy="452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ounded Rectangle 35"/>
          <p:cNvSpPr/>
          <p:nvPr/>
        </p:nvSpPr>
        <p:spPr bwMode="auto">
          <a:xfrm>
            <a:off x="604345" y="3717641"/>
            <a:ext cx="3028950" cy="2606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37" name="Rounded Rectangle 36"/>
          <p:cNvSpPr/>
          <p:nvPr/>
        </p:nvSpPr>
        <p:spPr bwMode="auto">
          <a:xfrm>
            <a:off x="5576395" y="3658650"/>
            <a:ext cx="3028950" cy="12980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93015" y="6067198"/>
            <a:ext cx="12344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1200" dirty="0" err="1" smtClean="0">
                <a:solidFill>
                  <a:schemeClr val="tx1"/>
                </a:solidFill>
              </a:rPr>
              <a:t>Authority</a:t>
            </a:r>
            <a:r>
              <a:rPr lang="fr-FR" sz="1200" dirty="0" smtClean="0">
                <a:solidFill>
                  <a:schemeClr val="tx1"/>
                </a:solidFill>
              </a:rPr>
              <a:t> 1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700345" y="4687554"/>
            <a:ext cx="12344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1200" dirty="0" err="1" smtClean="0">
                <a:solidFill>
                  <a:schemeClr val="tx1"/>
                </a:solidFill>
              </a:rPr>
              <a:t>Authority</a:t>
            </a:r>
            <a:r>
              <a:rPr lang="fr-FR" sz="1200" dirty="0" smtClean="0">
                <a:solidFill>
                  <a:schemeClr val="tx1"/>
                </a:solidFill>
              </a:rPr>
              <a:t> 2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5576395" y="4996015"/>
            <a:ext cx="3028950" cy="12980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700345" y="6024919"/>
            <a:ext cx="12344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1200" dirty="0" err="1" smtClean="0">
                <a:solidFill>
                  <a:schemeClr val="tx1"/>
                </a:solidFill>
              </a:rPr>
              <a:t>Authority</a:t>
            </a:r>
            <a:r>
              <a:rPr lang="fr-FR" sz="1200" dirty="0" smtClean="0">
                <a:solidFill>
                  <a:schemeClr val="tx1"/>
                </a:solidFill>
              </a:rPr>
              <a:t> 3</a:t>
            </a:r>
            <a:endParaRPr lang="it-IT" sz="1200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183620" y="4649186"/>
            <a:ext cx="338779" cy="519080"/>
            <a:chOff x="1183620" y="4649186"/>
            <a:chExt cx="338779" cy="519080"/>
          </a:xfrm>
        </p:grpSpPr>
        <p:grpSp>
          <p:nvGrpSpPr>
            <p:cNvPr id="42" name="Group 41"/>
            <p:cNvGrpSpPr/>
            <p:nvPr/>
          </p:nvGrpSpPr>
          <p:grpSpPr>
            <a:xfrm>
              <a:off x="1183620" y="4825831"/>
              <a:ext cx="338779" cy="241993"/>
              <a:chOff x="4419911" y="5564447"/>
              <a:chExt cx="338779" cy="241993"/>
            </a:xfrm>
          </p:grpSpPr>
          <p:sp>
            <p:nvSpPr>
              <p:cNvPr id="43" name="Isosceles Triangle 42"/>
              <p:cNvSpPr/>
              <p:nvPr/>
            </p:nvSpPr>
            <p:spPr bwMode="auto">
              <a:xfrm>
                <a:off x="4419911" y="5564447"/>
                <a:ext cx="338779" cy="241993"/>
              </a:xfrm>
              <a:prstGeom prst="triangl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7600" b="1" i="0" u="none" strike="noStrike" cap="none" normalizeH="0" baseline="0">
                  <a:ln>
                    <a:noFill/>
                  </a:ln>
                  <a:solidFill>
                    <a:srgbClr val="FFD624"/>
                  </a:solidFill>
                  <a:effectLst/>
                  <a:latin typeface="Verdana" charset="0"/>
                  <a:ea typeface="ＭＳ Ｐゴシック" charset="0"/>
                </a:endParaRPr>
              </a:p>
            </p:txBody>
          </p:sp>
          <p:cxnSp>
            <p:nvCxnSpPr>
              <p:cNvPr id="44" name="Straight Connector 43"/>
              <p:cNvCxnSpPr/>
              <p:nvPr/>
            </p:nvCxnSpPr>
            <p:spPr bwMode="auto">
              <a:xfrm>
                <a:off x="4419911" y="5564447"/>
                <a:ext cx="338779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45" name="Straight Arrow Connector 44"/>
            <p:cNvCxnSpPr>
              <a:stCxn id="6" idx="4"/>
              <a:endCxn id="21" idx="0"/>
            </p:cNvCxnSpPr>
            <p:nvPr/>
          </p:nvCxnSpPr>
          <p:spPr bwMode="auto">
            <a:xfrm>
              <a:off x="1353010" y="4649186"/>
              <a:ext cx="0" cy="519080"/>
            </a:xfrm>
            <a:prstGeom prst="straightConnector1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0" name="Group 49"/>
          <p:cNvGrpSpPr/>
          <p:nvPr/>
        </p:nvGrpSpPr>
        <p:grpSpPr>
          <a:xfrm>
            <a:off x="3320875" y="4371533"/>
            <a:ext cx="625462" cy="1074031"/>
            <a:chOff x="3320875" y="4371533"/>
            <a:chExt cx="625462" cy="1074031"/>
          </a:xfrm>
        </p:grpSpPr>
        <p:cxnSp>
          <p:nvCxnSpPr>
            <p:cNvPr id="46" name="Straight Arrow Connector 45"/>
            <p:cNvCxnSpPr/>
            <p:nvPr/>
          </p:nvCxnSpPr>
          <p:spPr bwMode="auto">
            <a:xfrm>
              <a:off x="3320875" y="4371533"/>
              <a:ext cx="625462" cy="1074031"/>
            </a:xfrm>
            <a:prstGeom prst="straightConnector1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7" name="Group 46"/>
            <p:cNvGrpSpPr/>
            <p:nvPr/>
          </p:nvGrpSpPr>
          <p:grpSpPr>
            <a:xfrm rot="19177501">
              <a:off x="3538896" y="4875019"/>
              <a:ext cx="338779" cy="241993"/>
              <a:chOff x="4419911" y="5564447"/>
              <a:chExt cx="338779" cy="241993"/>
            </a:xfrm>
          </p:grpSpPr>
          <p:sp>
            <p:nvSpPr>
              <p:cNvPr id="48" name="Isosceles Triangle 47"/>
              <p:cNvSpPr/>
              <p:nvPr/>
            </p:nvSpPr>
            <p:spPr bwMode="auto">
              <a:xfrm>
                <a:off x="4419911" y="5564447"/>
                <a:ext cx="338779" cy="241993"/>
              </a:xfrm>
              <a:prstGeom prst="triangle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it-IT" sz="7600" b="1" i="0" u="none" strike="noStrike" cap="none" normalizeH="0" baseline="0">
                  <a:ln>
                    <a:noFill/>
                  </a:ln>
                  <a:solidFill>
                    <a:srgbClr val="FFD624"/>
                  </a:solidFill>
                  <a:effectLst/>
                  <a:latin typeface="Verdana" charset="0"/>
                  <a:ea typeface="ＭＳ Ｐゴシック" charset="0"/>
                </a:endParaRPr>
              </a:p>
            </p:txBody>
          </p:sp>
          <p:cxnSp>
            <p:nvCxnSpPr>
              <p:cNvPr id="49" name="Straight Connector 48"/>
              <p:cNvCxnSpPr/>
              <p:nvPr/>
            </p:nvCxnSpPr>
            <p:spPr bwMode="auto">
              <a:xfrm>
                <a:off x="4419911" y="5564447"/>
                <a:ext cx="338779" cy="0"/>
              </a:xfrm>
              <a:prstGeom prst="line">
                <a:avLst/>
              </a:prstGeom>
              <a:no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428523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5442"/>
            <a:ext cx="8229600" cy="1538883"/>
          </a:xfrm>
        </p:spPr>
        <p:txBody>
          <a:bodyPr/>
          <a:lstStyle/>
          <a:p>
            <a:pPr marL="285750" indent="-285750"/>
            <a:r>
              <a:rPr lang="en-US" dirty="0" smtClean="0"/>
              <a:t>For EUCISE2020, legacy systems should implement the information flow between networks</a:t>
            </a:r>
          </a:p>
          <a:p>
            <a:pPr lvl="2"/>
            <a:r>
              <a:rPr lang="en-US" dirty="0" smtClean="0"/>
              <a:t>Full control of the information partners can provide in each network</a:t>
            </a:r>
          </a:p>
          <a:p>
            <a:pPr lvl="2"/>
            <a:r>
              <a:rPr lang="en-US" dirty="0" smtClean="0"/>
              <a:t>No impact on the design of the common infrastructure</a:t>
            </a:r>
          </a:p>
          <a:p>
            <a:pPr lvl="2"/>
            <a:endParaRPr lang="en-US" dirty="0"/>
          </a:p>
        </p:txBody>
      </p:sp>
      <p:sp>
        <p:nvSpPr>
          <p:cNvPr id="93" name="Oval 92"/>
          <p:cNvSpPr/>
          <p:nvPr/>
        </p:nvSpPr>
        <p:spPr bwMode="auto">
          <a:xfrm>
            <a:off x="901525" y="4089116"/>
            <a:ext cx="902970" cy="56007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1.1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5923105" y="4005773"/>
            <a:ext cx="960120" cy="731520"/>
            <a:chOff x="1851660" y="3297554"/>
            <a:chExt cx="960120" cy="731520"/>
          </a:xfrm>
        </p:grpSpPr>
        <p:sp>
          <p:nvSpPr>
            <p:cNvPr id="95" name="TextBox 94"/>
            <p:cNvSpPr txBox="1"/>
            <p:nvPr/>
          </p:nvSpPr>
          <p:spPr>
            <a:xfrm>
              <a:off x="1988820" y="3524814"/>
              <a:ext cx="8229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fr-FR" sz="1200" dirty="0" smtClean="0">
                  <a:solidFill>
                    <a:schemeClr val="tx1"/>
                  </a:solidFill>
                </a:rPr>
                <a:t>GW2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sp>
        <p:nvSpPr>
          <p:cNvPr id="97" name="Oval 96"/>
          <p:cNvSpPr/>
          <p:nvPr/>
        </p:nvSpPr>
        <p:spPr bwMode="auto">
          <a:xfrm>
            <a:off x="7367095" y="4096022"/>
            <a:ext cx="918210" cy="56007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2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98" name="Group 97"/>
          <p:cNvGrpSpPr/>
          <p:nvPr/>
        </p:nvGrpSpPr>
        <p:grpSpPr>
          <a:xfrm>
            <a:off x="2429335" y="4005773"/>
            <a:ext cx="891540" cy="731520"/>
            <a:chOff x="1851660" y="3297554"/>
            <a:chExt cx="891540" cy="731520"/>
          </a:xfrm>
        </p:grpSpPr>
        <p:sp>
          <p:nvSpPr>
            <p:cNvPr id="99" name="TextBox 98"/>
            <p:cNvSpPr txBox="1"/>
            <p:nvPr/>
          </p:nvSpPr>
          <p:spPr>
            <a:xfrm>
              <a:off x="1873899" y="3510191"/>
              <a:ext cx="8229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GW1.1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3941905" y="4005773"/>
            <a:ext cx="1428750" cy="721281"/>
            <a:chOff x="3394710" y="3379947"/>
            <a:chExt cx="1428750" cy="721281"/>
          </a:xfrm>
        </p:grpSpPr>
        <p:sp>
          <p:nvSpPr>
            <p:cNvPr id="102" name="Cloud 101"/>
            <p:cNvSpPr/>
            <p:nvPr/>
          </p:nvSpPr>
          <p:spPr bwMode="auto">
            <a:xfrm>
              <a:off x="3394710" y="3379947"/>
              <a:ext cx="1428750" cy="721281"/>
            </a:xfrm>
            <a:prstGeom prst="cloud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479483" y="3396258"/>
              <a:ext cx="117157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CISE restricted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network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4" name="Straight Arrow Connector 103"/>
          <p:cNvCxnSpPr>
            <a:stCxn id="93" idx="6"/>
            <a:endCxn id="100" idx="1"/>
          </p:cNvCxnSpPr>
          <p:nvPr/>
        </p:nvCxnSpPr>
        <p:spPr bwMode="auto">
          <a:xfrm>
            <a:off x="1804495" y="4369151"/>
            <a:ext cx="624840" cy="238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Arrow Connector 104"/>
          <p:cNvCxnSpPr>
            <a:stCxn id="100" idx="3"/>
            <a:endCxn id="102" idx="2"/>
          </p:cNvCxnSpPr>
          <p:nvPr/>
        </p:nvCxnSpPr>
        <p:spPr bwMode="auto">
          <a:xfrm flipV="1">
            <a:off x="3320875" y="4366414"/>
            <a:ext cx="625462" cy="5119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Arrow Connector 105"/>
          <p:cNvCxnSpPr>
            <a:stCxn id="102" idx="0"/>
            <a:endCxn id="96" idx="1"/>
          </p:cNvCxnSpPr>
          <p:nvPr/>
        </p:nvCxnSpPr>
        <p:spPr bwMode="auto">
          <a:xfrm>
            <a:off x="5369464" y="4366414"/>
            <a:ext cx="553641" cy="5119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Arrow Connector 106"/>
          <p:cNvCxnSpPr>
            <a:stCxn id="96" idx="3"/>
            <a:endCxn id="97" idx="2"/>
          </p:cNvCxnSpPr>
          <p:nvPr/>
        </p:nvCxnSpPr>
        <p:spPr bwMode="auto">
          <a:xfrm>
            <a:off x="6814645" y="4371533"/>
            <a:ext cx="552450" cy="452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Oval 107"/>
          <p:cNvSpPr/>
          <p:nvPr/>
        </p:nvSpPr>
        <p:spPr bwMode="auto">
          <a:xfrm>
            <a:off x="901525" y="5168266"/>
            <a:ext cx="902970" cy="5600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1.2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5923105" y="5084923"/>
            <a:ext cx="960120" cy="731520"/>
            <a:chOff x="1851660" y="3297554"/>
            <a:chExt cx="960120" cy="731520"/>
          </a:xfrm>
        </p:grpSpPr>
        <p:sp>
          <p:nvSpPr>
            <p:cNvPr id="110" name="TextBox 109"/>
            <p:cNvSpPr txBox="1"/>
            <p:nvPr/>
          </p:nvSpPr>
          <p:spPr>
            <a:xfrm>
              <a:off x="1988820" y="3524814"/>
              <a:ext cx="8229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fr-FR" sz="1200" dirty="0" smtClean="0">
                  <a:solidFill>
                    <a:schemeClr val="tx1"/>
                  </a:solidFill>
                </a:rPr>
                <a:t>GW3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sp>
        <p:nvSpPr>
          <p:cNvPr id="112" name="Oval 111"/>
          <p:cNvSpPr/>
          <p:nvPr/>
        </p:nvSpPr>
        <p:spPr bwMode="auto">
          <a:xfrm>
            <a:off x="7367095" y="5175172"/>
            <a:ext cx="918210" cy="5600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3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2429335" y="5084923"/>
            <a:ext cx="891540" cy="731520"/>
            <a:chOff x="1851660" y="3297554"/>
            <a:chExt cx="891540" cy="731520"/>
          </a:xfrm>
        </p:grpSpPr>
        <p:sp>
          <p:nvSpPr>
            <p:cNvPr id="114" name="TextBox 113"/>
            <p:cNvSpPr txBox="1"/>
            <p:nvPr/>
          </p:nvSpPr>
          <p:spPr>
            <a:xfrm>
              <a:off x="1913718" y="3519073"/>
              <a:ext cx="8229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fr-FR" sz="1200" dirty="0" smtClean="0">
                  <a:solidFill>
                    <a:schemeClr val="tx1"/>
                  </a:solidFill>
                </a:rPr>
                <a:t>GW1.2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915711" y="5084923"/>
            <a:ext cx="1454944" cy="721281"/>
            <a:chOff x="3368516" y="3379947"/>
            <a:chExt cx="1454944" cy="721281"/>
          </a:xfrm>
        </p:grpSpPr>
        <p:sp>
          <p:nvSpPr>
            <p:cNvPr id="117" name="Cloud 116"/>
            <p:cNvSpPr/>
            <p:nvPr/>
          </p:nvSpPr>
          <p:spPr bwMode="auto">
            <a:xfrm>
              <a:off x="3394710" y="3379947"/>
              <a:ext cx="1428750" cy="721281"/>
            </a:xfrm>
            <a:prstGeom prst="cloud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3368516" y="3417421"/>
              <a:ext cx="141255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CISE</a:t>
              </a:r>
              <a:br>
                <a:rPr lang="en-US" sz="1200" dirty="0" smtClean="0">
                  <a:solidFill>
                    <a:schemeClr val="tx1"/>
                  </a:solidFill>
                </a:rPr>
              </a:br>
              <a:r>
                <a:rPr lang="en-US" sz="1200" dirty="0" smtClean="0">
                  <a:solidFill>
                    <a:schemeClr val="tx1"/>
                  </a:solidFill>
                </a:rPr>
                <a:t>non-restricted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network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9" name="Straight Arrow Connector 118"/>
          <p:cNvCxnSpPr>
            <a:stCxn id="108" idx="6"/>
            <a:endCxn id="115" idx="1"/>
          </p:cNvCxnSpPr>
          <p:nvPr/>
        </p:nvCxnSpPr>
        <p:spPr bwMode="auto">
          <a:xfrm>
            <a:off x="1804495" y="5448301"/>
            <a:ext cx="624840" cy="238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Arrow Connector 119"/>
          <p:cNvCxnSpPr>
            <a:stCxn id="115" idx="3"/>
            <a:endCxn id="117" idx="2"/>
          </p:cNvCxnSpPr>
          <p:nvPr/>
        </p:nvCxnSpPr>
        <p:spPr bwMode="auto">
          <a:xfrm flipV="1">
            <a:off x="3320875" y="5445564"/>
            <a:ext cx="625462" cy="511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Arrow Connector 120"/>
          <p:cNvCxnSpPr>
            <a:stCxn id="117" idx="0"/>
            <a:endCxn id="111" idx="1"/>
          </p:cNvCxnSpPr>
          <p:nvPr/>
        </p:nvCxnSpPr>
        <p:spPr bwMode="auto">
          <a:xfrm>
            <a:off x="5369464" y="5445564"/>
            <a:ext cx="553641" cy="511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Arrow Connector 121"/>
          <p:cNvCxnSpPr>
            <a:stCxn id="111" idx="3"/>
            <a:endCxn id="112" idx="2"/>
          </p:cNvCxnSpPr>
          <p:nvPr/>
        </p:nvCxnSpPr>
        <p:spPr bwMode="auto">
          <a:xfrm>
            <a:off x="6814645" y="5450683"/>
            <a:ext cx="552450" cy="452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Rounded Rectangle 122"/>
          <p:cNvSpPr/>
          <p:nvPr/>
        </p:nvSpPr>
        <p:spPr bwMode="auto">
          <a:xfrm>
            <a:off x="604345" y="3717641"/>
            <a:ext cx="3028950" cy="2606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124" name="Rounded Rectangle 123"/>
          <p:cNvSpPr/>
          <p:nvPr/>
        </p:nvSpPr>
        <p:spPr bwMode="auto">
          <a:xfrm>
            <a:off x="5576395" y="3658650"/>
            <a:ext cx="3028950" cy="12980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1393015" y="6067198"/>
            <a:ext cx="12344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1200" dirty="0" err="1" smtClean="0">
                <a:solidFill>
                  <a:schemeClr val="tx1"/>
                </a:solidFill>
              </a:rPr>
              <a:t>Authority</a:t>
            </a:r>
            <a:r>
              <a:rPr lang="fr-FR" sz="1200" dirty="0" smtClean="0">
                <a:solidFill>
                  <a:schemeClr val="tx1"/>
                </a:solidFill>
              </a:rPr>
              <a:t> 1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6700345" y="4687554"/>
            <a:ext cx="12344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1200" dirty="0" err="1" smtClean="0">
                <a:solidFill>
                  <a:schemeClr val="tx1"/>
                </a:solidFill>
              </a:rPr>
              <a:t>Authority</a:t>
            </a:r>
            <a:r>
              <a:rPr lang="fr-FR" sz="1200" dirty="0" smtClean="0">
                <a:solidFill>
                  <a:schemeClr val="tx1"/>
                </a:solidFill>
              </a:rPr>
              <a:t> 2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127" name="Rounded Rectangle 126"/>
          <p:cNvSpPr/>
          <p:nvPr/>
        </p:nvSpPr>
        <p:spPr bwMode="auto">
          <a:xfrm>
            <a:off x="5576395" y="4996015"/>
            <a:ext cx="3028950" cy="12980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700345" y="6024919"/>
            <a:ext cx="12344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1200" dirty="0" err="1" smtClean="0">
                <a:solidFill>
                  <a:schemeClr val="tx1"/>
                </a:solidFill>
              </a:rPr>
              <a:t>Authority</a:t>
            </a:r>
            <a:r>
              <a:rPr lang="fr-FR" sz="1200" dirty="0" smtClean="0">
                <a:solidFill>
                  <a:schemeClr val="tx1"/>
                </a:solidFill>
              </a:rPr>
              <a:t> 3</a:t>
            </a:r>
            <a:endParaRPr lang="it-IT" sz="1200" dirty="0">
              <a:solidFill>
                <a:schemeClr val="tx1"/>
              </a:solidFill>
            </a:endParaRPr>
          </a:p>
        </p:txBody>
      </p:sp>
      <p:grpSp>
        <p:nvGrpSpPr>
          <p:cNvPr id="129" name="Group 128"/>
          <p:cNvGrpSpPr/>
          <p:nvPr/>
        </p:nvGrpSpPr>
        <p:grpSpPr>
          <a:xfrm>
            <a:off x="1183620" y="4825831"/>
            <a:ext cx="338779" cy="241993"/>
            <a:chOff x="4419911" y="5564447"/>
            <a:chExt cx="338779" cy="241993"/>
          </a:xfrm>
        </p:grpSpPr>
        <p:sp>
          <p:nvSpPr>
            <p:cNvPr id="130" name="Isosceles Triangle 129"/>
            <p:cNvSpPr/>
            <p:nvPr/>
          </p:nvSpPr>
          <p:spPr bwMode="auto">
            <a:xfrm>
              <a:off x="4419911" y="5564447"/>
              <a:ext cx="338779" cy="241993"/>
            </a:xfrm>
            <a:prstGeom prst="triangl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  <p:cxnSp>
          <p:nvCxnSpPr>
            <p:cNvPr id="131" name="Straight Connector 130"/>
            <p:cNvCxnSpPr/>
            <p:nvPr/>
          </p:nvCxnSpPr>
          <p:spPr bwMode="auto">
            <a:xfrm>
              <a:off x="4419911" y="5564447"/>
              <a:ext cx="338779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2" name="Straight Arrow Connector 131"/>
          <p:cNvCxnSpPr>
            <a:stCxn id="93" idx="4"/>
            <a:endCxn id="108" idx="0"/>
          </p:cNvCxnSpPr>
          <p:nvPr/>
        </p:nvCxnSpPr>
        <p:spPr bwMode="auto">
          <a:xfrm>
            <a:off x="1353010" y="4649186"/>
            <a:ext cx="0" cy="519080"/>
          </a:xfrm>
          <a:prstGeom prst="straightConnector1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945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Accreditation of the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4001095"/>
          </a:xfrm>
        </p:spPr>
        <p:txBody>
          <a:bodyPr/>
          <a:lstStyle/>
          <a:p>
            <a:pPr marL="285750" indent="-285750"/>
            <a:r>
              <a:rPr lang="en-US" dirty="0" smtClean="0"/>
              <a:t>At the end of the EUCISE2020 Phase 2 </a:t>
            </a:r>
          </a:p>
          <a:p>
            <a:pPr lvl="2"/>
            <a:r>
              <a:rPr lang="en-US" dirty="0" smtClean="0"/>
              <a:t>Once the EUCISE2020 components are developed and tested</a:t>
            </a:r>
          </a:p>
          <a:p>
            <a:pPr lvl="2"/>
            <a:r>
              <a:rPr lang="en-US" dirty="0" smtClean="0"/>
              <a:t>Before connecting the real legacy systems</a:t>
            </a:r>
          </a:p>
          <a:p>
            <a:pPr lvl="2"/>
            <a:endParaRPr lang="en-US" dirty="0" smtClean="0"/>
          </a:p>
          <a:p>
            <a:pPr marL="285750" indent="-285750"/>
            <a:r>
              <a:rPr lang="en-US" dirty="0" smtClean="0"/>
              <a:t>Each member state participating in the restricted validation should launch their national accreditation process</a:t>
            </a:r>
          </a:p>
          <a:p>
            <a:pPr lvl="2"/>
            <a:r>
              <a:rPr lang="en-US" dirty="0" smtClean="0"/>
              <a:t>Managed by their National Security Agency</a:t>
            </a:r>
          </a:p>
          <a:p>
            <a:pPr lvl="2"/>
            <a:r>
              <a:rPr lang="en-US" dirty="0" smtClean="0"/>
              <a:t>The duration depends on the MSs involved (no less than 2 months)</a:t>
            </a:r>
          </a:p>
          <a:p>
            <a:pPr lvl="2"/>
            <a:endParaRPr lang="en-US" dirty="0" smtClean="0"/>
          </a:p>
          <a:p>
            <a:pPr marL="285750" lvl="3" indent="-285750">
              <a:buClr>
                <a:srgbClr val="0F5494"/>
              </a:buClr>
              <a:buSzPct val="120000"/>
            </a:pPr>
            <a:r>
              <a:rPr lang="en-US" dirty="0" smtClean="0"/>
              <a:t>For the accreditation, the contractors or the partners will need to provide the SSRS </a:t>
            </a:r>
            <a:r>
              <a:rPr lang="en-US" dirty="0"/>
              <a:t>(System specific security requirement statement</a:t>
            </a:r>
            <a:r>
              <a:rPr lang="en-US" dirty="0" smtClean="0"/>
              <a:t>)</a:t>
            </a:r>
          </a:p>
          <a:p>
            <a:pPr lvl="2">
              <a:buSzPct val="120000"/>
            </a:pPr>
            <a:r>
              <a:rPr lang="en-US" dirty="0"/>
              <a:t>To be added as a requirement in the call for tenders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24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Review</a:t>
            </a:r>
            <a:r>
              <a:rPr lang="it-IT" dirty="0" smtClean="0"/>
              <a:t> of the Security </a:t>
            </a:r>
            <a:r>
              <a:rPr lang="it-IT" dirty="0" err="1" smtClean="0"/>
              <a:t>Requirements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077766"/>
          </a:xfrm>
        </p:spPr>
        <p:txBody>
          <a:bodyPr/>
          <a:lstStyle/>
          <a:p>
            <a:pPr marL="285750" indent="-285750"/>
            <a:r>
              <a:rPr lang="en-US" dirty="0" smtClean="0"/>
              <a:t>Requirements that apply to the exchange of both unclassified and classified information</a:t>
            </a:r>
          </a:p>
          <a:p>
            <a:pPr marL="285750" indent="-285750"/>
            <a:r>
              <a:rPr lang="en-US" dirty="0" smtClean="0"/>
              <a:t>Main topics discussed:</a:t>
            </a:r>
          </a:p>
          <a:p>
            <a:pPr marL="742906" lvl="2" indent="-285750"/>
            <a:r>
              <a:rPr lang="en-US" dirty="0" smtClean="0"/>
              <a:t>Identification of participants</a:t>
            </a:r>
          </a:p>
          <a:p>
            <a:pPr marL="742906" lvl="2" indent="-285750"/>
            <a:r>
              <a:rPr lang="en-US" dirty="0" smtClean="0"/>
              <a:t>Authentication participants</a:t>
            </a:r>
          </a:p>
          <a:p>
            <a:pPr marL="742906" lvl="2" indent="-285750"/>
            <a:r>
              <a:rPr lang="en-US" dirty="0" err="1" smtClean="0"/>
              <a:t>Authorisation</a:t>
            </a:r>
            <a:r>
              <a:rPr lang="en-US" dirty="0" smtClean="0"/>
              <a:t>/Access Rights to the information</a:t>
            </a:r>
          </a:p>
          <a:p>
            <a:pPr marL="742906" lvl="2" indent="-285750"/>
            <a:r>
              <a:rPr lang="en-US" dirty="0" smtClean="0"/>
              <a:t>Logging</a:t>
            </a:r>
          </a:p>
          <a:p>
            <a:pPr marL="742906" lvl="2" indent="-285750"/>
            <a:r>
              <a:rPr lang="en-US" dirty="0" smtClean="0"/>
              <a:t>Accounting</a:t>
            </a:r>
          </a:p>
          <a:p>
            <a:pPr marL="285750" indent="-285750"/>
            <a:r>
              <a:rPr lang="en-US" dirty="0" smtClean="0"/>
              <a:t>The results will be included </a:t>
            </a:r>
            <a:r>
              <a:rPr lang="en-US" dirty="0"/>
              <a:t>in </a:t>
            </a:r>
            <a:r>
              <a:rPr lang="en-US" dirty="0" smtClean="0"/>
              <a:t>the WP4 deliverable D4.3</a:t>
            </a:r>
            <a:endParaRPr lang="en-US" dirty="0"/>
          </a:p>
          <a:p>
            <a:pPr marL="285750" indent="-28575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55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2"/>
            <a:ext cx="9144000" cy="6857999"/>
          </a:xfrm>
          <a:prstGeom prst="rect">
            <a:avLst/>
          </a:prstGeom>
          <a:solidFill>
            <a:srgbClr val="20B1B4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4463" tIns="32231" rIns="64463" bIns="32231" spcCol="0" rtlCol="0" anchor="ctr"/>
          <a:lstStyle/>
          <a:p>
            <a:pPr algn="ctr" defTabSz="456943" fontAlgn="auto">
              <a:spcBef>
                <a:spcPts val="0"/>
              </a:spcBef>
              <a:spcAft>
                <a:spcPts val="0"/>
              </a:spcAft>
            </a:pPr>
            <a:endParaRPr lang="ca-ES" sz="1800" b="0" dirty="0">
              <a:solidFill>
                <a:prstClr val="white"/>
              </a:solidFill>
            </a:endParaRPr>
          </a:p>
        </p:txBody>
      </p:sp>
      <p:pic>
        <p:nvPicPr>
          <p:cNvPr id="12" name="Picture 11" descr="logo_comisso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112" y="5865194"/>
            <a:ext cx="1844921" cy="48385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02074" y="236764"/>
            <a:ext cx="8338909" cy="688339"/>
          </a:xfrm>
          <a:prstGeom prst="rect">
            <a:avLst/>
          </a:prstGeom>
          <a:noFill/>
        </p:spPr>
        <p:txBody>
          <a:bodyPr wrap="square" lIns="64463" tIns="32231" rIns="64463" bIns="32231" rtlCol="0">
            <a:spAutoFit/>
          </a:bodyPr>
          <a:lstStyle/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4500" spc="-71" dirty="0">
                <a:solidFill>
                  <a:srgbClr val="FFFFFF"/>
                </a:solidFill>
                <a:latin typeface="PFSquareSansPro-Bold"/>
                <a:cs typeface="PFSquareSansPro-Bold"/>
              </a:rPr>
              <a:t>Thank You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2074" y="925103"/>
            <a:ext cx="8236591" cy="1339286"/>
          </a:xfrm>
          <a:prstGeom prst="rect">
            <a:avLst/>
          </a:prstGeom>
          <a:noFill/>
          <a:ln>
            <a:noFill/>
          </a:ln>
        </p:spPr>
        <p:txBody>
          <a:bodyPr wrap="square" lIns="64463" tIns="32231" rIns="64463" bIns="32231" rtlCol="0">
            <a:spAutoFit/>
          </a:bodyPr>
          <a:lstStyle/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000" b="0" dirty="0" smtClean="0">
              <a:solidFill>
                <a:prstClr val="white"/>
              </a:solidFill>
              <a:latin typeface="PFSquareSansPro-Regular"/>
              <a:cs typeface="PFSquareSansPro-Regular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2000" u="sng" dirty="0" smtClean="0">
                <a:solidFill>
                  <a:prstClr val="white"/>
                </a:solidFill>
                <a:latin typeface="PFSquareSansPro-Regular"/>
                <a:cs typeface="PFSquareSansPro-Regular"/>
              </a:rPr>
              <a:t>https://webgate.ec.europa.eu/maritimeforum/en/cise</a:t>
            </a: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GB" sz="2000" b="0" dirty="0">
              <a:solidFill>
                <a:prstClr val="white"/>
              </a:solidFill>
              <a:latin typeface="PFSquareSansPro-Regular"/>
              <a:cs typeface="PFSquareSansPro-Regular"/>
            </a:endParaRPr>
          </a:p>
          <a:p>
            <a:pPr defTabSz="456943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US" sz="3200" b="0" spc="-71" dirty="0">
              <a:solidFill>
                <a:srgbClr val="FFFFFF"/>
              </a:solidFill>
              <a:latin typeface="PFSquareSansPro-Medium"/>
              <a:cs typeface="PFSquareSansPro-Medium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21392"/>
            <a:ext cx="6781800" cy="4436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52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Security Challenges in EUCISE2020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358805"/>
            <a:ext cx="5221287" cy="4385816"/>
          </a:xfrm>
        </p:spPr>
        <p:txBody>
          <a:bodyPr/>
          <a:lstStyle/>
          <a:p>
            <a:pPr marL="361950" indent="-341313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Protect the exchange of real information</a:t>
            </a:r>
          </a:p>
          <a:p>
            <a:pPr lvl="2"/>
            <a:r>
              <a:rPr lang="en-US" sz="1800" dirty="0" smtClean="0"/>
              <a:t>Not fully tested in pilot projects</a:t>
            </a:r>
          </a:p>
          <a:p>
            <a:pPr lvl="2"/>
            <a:r>
              <a:rPr lang="en-US" sz="1800" dirty="0" smtClean="0"/>
              <a:t>Sensitive data, personal data</a:t>
            </a:r>
          </a:p>
          <a:p>
            <a:pPr marL="361950" indent="-341313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Dual use architecture</a:t>
            </a:r>
          </a:p>
          <a:p>
            <a:pPr lvl="2"/>
            <a:r>
              <a:rPr lang="en-US" sz="1800" dirty="0" smtClean="0"/>
              <a:t>to support the cooperation between military and civilian </a:t>
            </a:r>
            <a:br>
              <a:rPr lang="en-US" sz="1800" dirty="0" smtClean="0"/>
            </a:br>
            <a:r>
              <a:rPr lang="en-US" sz="1800" dirty="0" smtClean="0"/>
              <a:t>partners</a:t>
            </a:r>
          </a:p>
          <a:p>
            <a:pPr marL="361950" indent="-341313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Exchange of classified and unclassified information</a:t>
            </a:r>
          </a:p>
          <a:p>
            <a:pPr lvl="2"/>
            <a:r>
              <a:rPr lang="en-US" sz="1800" dirty="0" smtClean="0"/>
              <a:t>classified </a:t>
            </a:r>
            <a:r>
              <a:rPr lang="en-US" sz="1800" dirty="0"/>
              <a:t>information up to </a:t>
            </a:r>
            <a:r>
              <a:rPr lang="en-US" sz="1800" dirty="0" smtClean="0"/>
              <a:t>EU-RESTRICTED level</a:t>
            </a:r>
          </a:p>
          <a:p>
            <a:pPr lvl="2"/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GB" altLang="en-US" dirty="0">
              <a:solidFill>
                <a:srgbClr val="000000"/>
              </a:solidFill>
            </a:endParaRPr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5365254" y="2810360"/>
            <a:ext cx="3434757" cy="2879239"/>
            <a:chOff x="3981" y="2492"/>
            <a:chExt cx="1638" cy="182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3981" y="2492"/>
              <a:ext cx="1638" cy="18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1" y="2492"/>
              <a:ext cx="1640" cy="1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7473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Security in EUCISE2020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185015"/>
            <a:ext cx="8229600" cy="392415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WP4 Deliverables</a:t>
            </a:r>
          </a:p>
          <a:p>
            <a:pPr lvl="2"/>
            <a:r>
              <a:rPr lang="en-US" sz="1800" dirty="0" smtClean="0"/>
              <a:t>User needs</a:t>
            </a:r>
          </a:p>
          <a:p>
            <a:pPr lvl="2"/>
            <a:r>
              <a:rPr lang="en-US" sz="1800" dirty="0" smtClean="0"/>
              <a:t>Technical specifications</a:t>
            </a:r>
          </a:p>
          <a:p>
            <a:pPr lvl="2"/>
            <a:r>
              <a:rPr lang="en-US" sz="1800" dirty="0" smtClean="0"/>
              <a:t>Security requirements </a:t>
            </a:r>
          </a:p>
          <a:p>
            <a:pPr lvl="2"/>
            <a:r>
              <a:rPr lang="en-US" sz="1800" dirty="0" smtClean="0"/>
              <a:t>Deliverables</a:t>
            </a:r>
          </a:p>
          <a:p>
            <a:pPr lvl="3"/>
            <a:r>
              <a:rPr lang="en-US" sz="1800" dirty="0" smtClean="0"/>
              <a:t>4.3 Technical specifications </a:t>
            </a:r>
            <a:r>
              <a:rPr lang="en-US" sz="1800" dirty="0" smtClean="0">
                <a:sym typeface="Wingdings" panose="05000000000000000000" pitchFamily="2" charset="2"/>
              </a:rPr>
              <a:t> Security requirements for unclassified info</a:t>
            </a:r>
          </a:p>
          <a:p>
            <a:pPr lvl="3"/>
            <a:r>
              <a:rPr lang="en-US" sz="1800" dirty="0" smtClean="0">
                <a:sym typeface="Wingdings" panose="05000000000000000000" pitchFamily="2" charset="2"/>
              </a:rPr>
              <a:t>4.5 Security requirements  for the exchange of classified info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ym typeface="Wingdings" panose="05000000000000000000" pitchFamily="2" charset="2"/>
              </a:rPr>
              <a:t>Security board</a:t>
            </a:r>
          </a:p>
          <a:p>
            <a:pPr lvl="2"/>
            <a:r>
              <a:rPr lang="en-US" sz="1800" dirty="0" smtClean="0">
                <a:sym typeface="Wingdings" panose="05000000000000000000" pitchFamily="2" charset="2"/>
              </a:rPr>
              <a:t>Review WP4 deliverables</a:t>
            </a:r>
          </a:p>
          <a:p>
            <a:pPr lvl="2"/>
            <a:r>
              <a:rPr lang="en-US" sz="1800" dirty="0" smtClean="0">
                <a:sym typeface="Wingdings" panose="05000000000000000000" pitchFamily="2" charset="2"/>
              </a:rPr>
              <a:t>Advise EUCISE2020 about security and the national security procedures</a:t>
            </a:r>
            <a:endParaRPr lang="en-GB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05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2"/>
            <a:ext cx="8229600" cy="369332"/>
          </a:xfrm>
        </p:spPr>
        <p:txBody>
          <a:bodyPr/>
          <a:lstStyle/>
          <a:p>
            <a:r>
              <a:rPr lang="fr-FR" sz="2400" dirty="0" smtClean="0"/>
              <a:t>EUCISE2020 Workshop on Information Security</a:t>
            </a:r>
            <a:endParaRPr lang="it-IT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231380"/>
          </a:xfrm>
        </p:spPr>
        <p:txBody>
          <a:bodyPr/>
          <a:lstStyle/>
          <a:p>
            <a:pPr marL="341313" indent="-341313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EUCISE2020 WP4 </a:t>
            </a:r>
            <a:r>
              <a:rPr lang="en-US" sz="2400" dirty="0" err="1"/>
              <a:t>organised</a:t>
            </a:r>
            <a:r>
              <a:rPr lang="en-US" sz="2400" dirty="0"/>
              <a:t> a workshop on Information Security on October 6-7 2015</a:t>
            </a:r>
          </a:p>
          <a:p>
            <a:pPr lvl="2"/>
            <a:r>
              <a:rPr lang="en-US" sz="1800" dirty="0" smtClean="0"/>
              <a:t>Held in the JRC premises (</a:t>
            </a:r>
            <a:r>
              <a:rPr lang="en-US" sz="1800" dirty="0" err="1" smtClean="0"/>
              <a:t>Ispra</a:t>
            </a:r>
            <a:r>
              <a:rPr lang="en-US" sz="1800" dirty="0" smtClean="0"/>
              <a:t>)</a:t>
            </a:r>
          </a:p>
          <a:p>
            <a:pPr lvl="2"/>
            <a:endParaRPr lang="en-US" sz="1800" dirty="0" smtClean="0"/>
          </a:p>
          <a:p>
            <a:r>
              <a:rPr lang="en-US" sz="2000" dirty="0" smtClean="0"/>
              <a:t>Participants:</a:t>
            </a:r>
          </a:p>
          <a:p>
            <a:pPr lvl="2"/>
            <a:r>
              <a:rPr lang="en-US" dirty="0" smtClean="0"/>
              <a:t>15 MS participants, including 2 from NSA</a:t>
            </a:r>
          </a:p>
          <a:p>
            <a:pPr lvl="2"/>
            <a:r>
              <a:rPr lang="en-US" dirty="0" smtClean="0"/>
              <a:t>Commission: 3 from DIGIT, 5 from JRC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00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556272"/>
            <a:ext cx="8229600" cy="369332"/>
          </a:xfrm>
        </p:spPr>
        <p:txBody>
          <a:bodyPr/>
          <a:lstStyle/>
          <a:p>
            <a:r>
              <a:rPr lang="fr-FR" sz="2400" dirty="0" smtClean="0"/>
              <a:t>EUCISE2020 Workshop on Information Security</a:t>
            </a:r>
            <a:endParaRPr lang="it-IT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2259144"/>
            <a:ext cx="8229600" cy="4078039"/>
          </a:xfrm>
        </p:spPr>
        <p:txBody>
          <a:bodyPr/>
          <a:lstStyle/>
          <a:p>
            <a:pPr marL="341313" indent="-341313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Objectives:</a:t>
            </a:r>
          </a:p>
          <a:p>
            <a:pPr marL="571478" lvl="2" indent="-342900">
              <a:buFont typeface="+mj-lt"/>
              <a:buAutoNum type="arabicPeriod"/>
            </a:pPr>
            <a:r>
              <a:rPr lang="en-US" sz="2000" dirty="0" smtClean="0"/>
              <a:t>Agree on the information security requirements for the exchange of classified data</a:t>
            </a:r>
          </a:p>
          <a:p>
            <a:pPr lvl="3"/>
            <a:r>
              <a:rPr lang="en-US" sz="2000" dirty="0" smtClean="0"/>
              <a:t>For deliverable 4.5</a:t>
            </a:r>
          </a:p>
          <a:p>
            <a:pPr marL="571478" lvl="2" indent="-342900">
              <a:buFont typeface="+mj-lt"/>
              <a:buAutoNum type="arabicPeriod"/>
            </a:pPr>
            <a:r>
              <a:rPr lang="en-US" sz="2000" dirty="0" smtClean="0"/>
              <a:t>Review the requirements for the exchange of unclassified data</a:t>
            </a:r>
          </a:p>
          <a:p>
            <a:pPr lvl="3"/>
            <a:r>
              <a:rPr lang="en-US" sz="2000" dirty="0" smtClean="0"/>
              <a:t>For deliverable 4.3</a:t>
            </a:r>
          </a:p>
          <a:p>
            <a:pPr marL="571478" lvl="2" indent="-342900">
              <a:buFont typeface="+mj-lt"/>
              <a:buAutoNum type="arabicPeriod"/>
            </a:pPr>
            <a:r>
              <a:rPr lang="en-US" sz="2000" dirty="0" smtClean="0"/>
              <a:t>Better understand the security accreditation cycle</a:t>
            </a:r>
          </a:p>
          <a:p>
            <a:pPr lvl="3"/>
            <a:r>
              <a:rPr lang="en-US" sz="2000" dirty="0" smtClean="0"/>
              <a:t>Define the requirements of the accreditation for the IT systems</a:t>
            </a:r>
          </a:p>
          <a:p>
            <a:pPr lvl="3"/>
            <a:r>
              <a:rPr lang="en-US" sz="2000" dirty="0" smtClean="0"/>
              <a:t>Identify potential delays at national level</a:t>
            </a:r>
          </a:p>
          <a:p>
            <a:pPr marL="571478" lvl="2" indent="-342900">
              <a:buFont typeface="+mj-lt"/>
              <a:buAutoNum type="arabicPeriod"/>
            </a:pPr>
            <a:r>
              <a:rPr lang="en-US" sz="2000" dirty="0" err="1" smtClean="0"/>
              <a:t>Analyse</a:t>
            </a:r>
            <a:r>
              <a:rPr lang="en-US" sz="2000" dirty="0" smtClean="0"/>
              <a:t> the potential benefits of using the s-TESTA network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74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487557"/>
            <a:ext cx="8229600" cy="430887"/>
          </a:xfrm>
        </p:spPr>
        <p:txBody>
          <a:bodyPr/>
          <a:lstStyle/>
          <a:p>
            <a:r>
              <a:rPr lang="en-US" dirty="0" smtClean="0"/>
              <a:t>Security for Classified </a:t>
            </a:r>
            <a:r>
              <a:rPr lang="en-US" dirty="0"/>
              <a:t>Information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4012"/>
            <a:ext cx="8229600" cy="2462213"/>
          </a:xfrm>
        </p:spPr>
        <p:txBody>
          <a:bodyPr/>
          <a:lstStyle/>
          <a:p>
            <a:r>
              <a:rPr lang="en-US" dirty="0" smtClean="0"/>
              <a:t>Main requirements for the validation phase:</a:t>
            </a:r>
          </a:p>
          <a:p>
            <a:pPr marL="571478" lvl="2" indent="-342900">
              <a:buFont typeface="+mj-lt"/>
              <a:buAutoNum type="arabicPeriod"/>
            </a:pPr>
            <a:r>
              <a:rPr lang="en-US" dirty="0" smtClean="0"/>
              <a:t>At least 2 partners with existing restricted systems </a:t>
            </a:r>
          </a:p>
          <a:p>
            <a:pPr marL="571478" lvl="2" indent="-342900">
              <a:buFont typeface="+mj-lt"/>
              <a:buAutoNum type="arabicPeriod"/>
            </a:pPr>
            <a:r>
              <a:rPr lang="en-US" dirty="0" smtClean="0"/>
              <a:t>An agreement to exchange real classified data for the validation period</a:t>
            </a:r>
          </a:p>
          <a:p>
            <a:pPr marL="342900" lvl="1" indent="-342900">
              <a:buFont typeface="+mj-lt"/>
              <a:buAutoNum type="arabicPeriod"/>
            </a:pPr>
            <a:endParaRPr lang="en-US" dirty="0"/>
          </a:p>
          <a:p>
            <a:r>
              <a:rPr lang="en-US" dirty="0" smtClean="0"/>
              <a:t>Status: </a:t>
            </a:r>
          </a:p>
          <a:p>
            <a:pPr lvl="2"/>
            <a:r>
              <a:rPr lang="en-US" dirty="0" smtClean="0"/>
              <a:t>Not </a:t>
            </a:r>
            <a:r>
              <a:rPr lang="en-US" dirty="0"/>
              <a:t>yet identified, the </a:t>
            </a:r>
            <a:r>
              <a:rPr lang="en-US" dirty="0" smtClean="0"/>
              <a:t>EUCISE2020 Project Coordinator </a:t>
            </a:r>
            <a:r>
              <a:rPr lang="en-US" dirty="0"/>
              <a:t>is working on binding agreements</a:t>
            </a:r>
          </a:p>
          <a:p>
            <a:pPr marL="342900" lvl="1" indent="-3429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44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487557"/>
            <a:ext cx="8229600" cy="430887"/>
          </a:xfrm>
        </p:spPr>
        <p:txBody>
          <a:bodyPr/>
          <a:lstStyle/>
          <a:p>
            <a:r>
              <a:rPr lang="en-US" dirty="0" smtClean="0"/>
              <a:t>Security for Classified </a:t>
            </a:r>
            <a:r>
              <a:rPr lang="en-US" dirty="0"/>
              <a:t>Information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4012"/>
            <a:ext cx="8229600" cy="1846659"/>
          </a:xfrm>
        </p:spPr>
        <p:txBody>
          <a:bodyPr/>
          <a:lstStyle/>
          <a:p>
            <a:r>
              <a:rPr lang="en-US" dirty="0" smtClean="0"/>
              <a:t>Building the exchange of EU-RESTRICTED information</a:t>
            </a:r>
          </a:p>
          <a:p>
            <a:pPr marL="571478" lvl="2" indent="-342900">
              <a:buFont typeface="+mj-lt"/>
              <a:buAutoNum type="arabicPeriod"/>
            </a:pPr>
            <a:r>
              <a:rPr lang="en-US" dirty="0" smtClean="0"/>
              <a:t>Set up a EU-RESTRICTED accredited network</a:t>
            </a:r>
          </a:p>
          <a:p>
            <a:pPr lvl="3"/>
            <a:r>
              <a:rPr lang="en-US" dirty="0" smtClean="0"/>
              <a:t>Independent and segregated channel</a:t>
            </a:r>
          </a:p>
          <a:p>
            <a:pPr marL="571478" lvl="2" indent="-342900">
              <a:buFont typeface="+mj-lt"/>
              <a:buAutoNum type="arabicPeriod"/>
            </a:pPr>
            <a:r>
              <a:rPr lang="en-US" dirty="0" smtClean="0"/>
              <a:t>Enhance/Document the CISE components</a:t>
            </a:r>
          </a:p>
          <a:p>
            <a:pPr marL="571478" lvl="2" indent="-342900">
              <a:buFont typeface="+mj-lt"/>
              <a:buAutoNum type="arabicPeriod"/>
            </a:pPr>
            <a:r>
              <a:rPr lang="en-US" dirty="0" smtClean="0"/>
              <a:t>Accreditation of the full solution (network + software)</a:t>
            </a:r>
          </a:p>
          <a:p>
            <a:pPr marL="571478" lvl="2" indent="-342900">
              <a:buFont typeface="+mj-lt"/>
              <a:buAutoNum type="arabicPeriod"/>
            </a:pPr>
            <a:r>
              <a:rPr lang="en-US" dirty="0" smtClean="0"/>
              <a:t>Validation of the solution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33D81F-DF56-49AF-976B-9B4E5ACDC5DC}" type="slidenum">
              <a:rPr lang="en-GB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GB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5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</a:t>
            </a:r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5442"/>
            <a:ext cx="8229600" cy="1231106"/>
          </a:xfrm>
        </p:spPr>
        <p:txBody>
          <a:bodyPr/>
          <a:lstStyle/>
          <a:p>
            <a:pPr marL="285750" indent="-285750"/>
            <a:r>
              <a:rPr lang="en-US" dirty="0" smtClean="0"/>
              <a:t>The exchange of </a:t>
            </a:r>
            <a:r>
              <a:rPr lang="en-US" b="1" dirty="0" smtClean="0"/>
              <a:t>EU restricted </a:t>
            </a:r>
            <a:r>
              <a:rPr lang="en-US" dirty="0" smtClean="0"/>
              <a:t>information will require a change in </a:t>
            </a:r>
            <a:r>
              <a:rPr lang="en-US" dirty="0"/>
              <a:t>the implementation of the </a:t>
            </a:r>
            <a:r>
              <a:rPr lang="en-US" dirty="0" smtClean="0"/>
              <a:t>CISE architecture</a:t>
            </a:r>
          </a:p>
          <a:p>
            <a:pPr marL="742906" lvl="2" indent="-285750"/>
            <a:r>
              <a:rPr lang="en-US" dirty="0" smtClean="0"/>
              <a:t>The creation of a separate network between existing accredited systems</a:t>
            </a:r>
          </a:p>
          <a:p>
            <a:pPr marL="742906" lvl="2" indent="-285750"/>
            <a:r>
              <a:rPr lang="en-US" dirty="0" smtClean="0"/>
              <a:t>The definition of information flows between networks</a:t>
            </a:r>
            <a:endParaRPr lang="en-US" dirty="0"/>
          </a:p>
        </p:txBody>
      </p:sp>
      <p:sp>
        <p:nvSpPr>
          <p:cNvPr id="90" name="Oval 89"/>
          <p:cNvSpPr/>
          <p:nvPr/>
        </p:nvSpPr>
        <p:spPr bwMode="auto">
          <a:xfrm>
            <a:off x="827953" y="4124381"/>
            <a:ext cx="902970" cy="56007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1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5849533" y="4041038"/>
            <a:ext cx="960120" cy="731520"/>
            <a:chOff x="1851660" y="3297554"/>
            <a:chExt cx="960120" cy="731520"/>
          </a:xfrm>
        </p:grpSpPr>
        <p:sp>
          <p:nvSpPr>
            <p:cNvPr id="92" name="TextBox 91"/>
            <p:cNvSpPr txBox="1"/>
            <p:nvPr/>
          </p:nvSpPr>
          <p:spPr>
            <a:xfrm>
              <a:off x="1988820" y="3524814"/>
              <a:ext cx="8229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fr-FR" sz="1200" dirty="0" smtClean="0">
                  <a:solidFill>
                    <a:schemeClr val="tx1"/>
                  </a:solidFill>
                </a:rPr>
                <a:t>GW2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sp>
        <p:nvSpPr>
          <p:cNvPr id="94" name="Oval 93"/>
          <p:cNvSpPr/>
          <p:nvPr/>
        </p:nvSpPr>
        <p:spPr bwMode="auto">
          <a:xfrm>
            <a:off x="7293523" y="4131287"/>
            <a:ext cx="918210" cy="56007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2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2355763" y="4041038"/>
            <a:ext cx="891540" cy="731520"/>
            <a:chOff x="1851660" y="3297554"/>
            <a:chExt cx="891540" cy="731520"/>
          </a:xfrm>
        </p:grpSpPr>
        <p:sp>
          <p:nvSpPr>
            <p:cNvPr id="96" name="TextBox 95"/>
            <p:cNvSpPr txBox="1"/>
            <p:nvPr/>
          </p:nvSpPr>
          <p:spPr>
            <a:xfrm>
              <a:off x="1914328" y="3525820"/>
              <a:ext cx="8229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GW1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868333" y="4041038"/>
            <a:ext cx="1428750" cy="721281"/>
            <a:chOff x="3394710" y="3379947"/>
            <a:chExt cx="1428750" cy="721281"/>
          </a:xfrm>
        </p:grpSpPr>
        <p:sp>
          <p:nvSpPr>
            <p:cNvPr id="99" name="Cloud 98"/>
            <p:cNvSpPr/>
            <p:nvPr/>
          </p:nvSpPr>
          <p:spPr bwMode="auto">
            <a:xfrm>
              <a:off x="3394710" y="3379947"/>
              <a:ext cx="1428750" cy="721281"/>
            </a:xfrm>
            <a:prstGeom prst="cloud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479483" y="3396258"/>
              <a:ext cx="117157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CISE restricted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network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1" name="Straight Arrow Connector 100"/>
          <p:cNvCxnSpPr>
            <a:stCxn id="90" idx="6"/>
            <a:endCxn id="97" idx="1"/>
          </p:cNvCxnSpPr>
          <p:nvPr/>
        </p:nvCxnSpPr>
        <p:spPr bwMode="auto">
          <a:xfrm>
            <a:off x="1730923" y="4404416"/>
            <a:ext cx="624840" cy="238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Arrow Connector 101"/>
          <p:cNvCxnSpPr>
            <a:stCxn id="97" idx="3"/>
            <a:endCxn id="99" idx="2"/>
          </p:cNvCxnSpPr>
          <p:nvPr/>
        </p:nvCxnSpPr>
        <p:spPr bwMode="auto">
          <a:xfrm flipV="1">
            <a:off x="3247303" y="4401679"/>
            <a:ext cx="625462" cy="5119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Arrow Connector 102"/>
          <p:cNvCxnSpPr>
            <a:stCxn id="99" idx="0"/>
            <a:endCxn id="93" idx="1"/>
          </p:cNvCxnSpPr>
          <p:nvPr/>
        </p:nvCxnSpPr>
        <p:spPr bwMode="auto">
          <a:xfrm>
            <a:off x="5295892" y="4401679"/>
            <a:ext cx="553641" cy="5119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Arrow Connector 103"/>
          <p:cNvCxnSpPr>
            <a:stCxn id="93" idx="3"/>
            <a:endCxn id="94" idx="2"/>
          </p:cNvCxnSpPr>
          <p:nvPr/>
        </p:nvCxnSpPr>
        <p:spPr bwMode="auto">
          <a:xfrm>
            <a:off x="6741073" y="4406798"/>
            <a:ext cx="552450" cy="452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Oval 104"/>
          <p:cNvSpPr/>
          <p:nvPr/>
        </p:nvSpPr>
        <p:spPr bwMode="auto">
          <a:xfrm>
            <a:off x="827953" y="5203531"/>
            <a:ext cx="902970" cy="5600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4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849533" y="5359830"/>
            <a:ext cx="8915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GW3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5849533" y="5120188"/>
            <a:ext cx="891540" cy="73152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 dirty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7293523" y="5210437"/>
            <a:ext cx="918210" cy="56007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3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2355763" y="5120188"/>
            <a:ext cx="902970" cy="731520"/>
            <a:chOff x="1851660" y="3297554"/>
            <a:chExt cx="902970" cy="731520"/>
          </a:xfrm>
        </p:grpSpPr>
        <p:sp>
          <p:nvSpPr>
            <p:cNvPr id="110" name="TextBox 109"/>
            <p:cNvSpPr txBox="1"/>
            <p:nvPr/>
          </p:nvSpPr>
          <p:spPr>
            <a:xfrm>
              <a:off x="1851660" y="3524814"/>
              <a:ext cx="90297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GW4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3842139" y="5120188"/>
            <a:ext cx="1454944" cy="721281"/>
            <a:chOff x="3368516" y="3379947"/>
            <a:chExt cx="1454944" cy="721281"/>
          </a:xfrm>
        </p:grpSpPr>
        <p:sp>
          <p:nvSpPr>
            <p:cNvPr id="113" name="Cloud 112"/>
            <p:cNvSpPr/>
            <p:nvPr/>
          </p:nvSpPr>
          <p:spPr bwMode="auto">
            <a:xfrm>
              <a:off x="3394710" y="3379947"/>
              <a:ext cx="1428750" cy="721281"/>
            </a:xfrm>
            <a:prstGeom prst="cloud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368516" y="3417421"/>
              <a:ext cx="141255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CISE</a:t>
              </a:r>
              <a:br>
                <a:rPr lang="en-US" sz="1200" dirty="0" smtClean="0">
                  <a:solidFill>
                    <a:schemeClr val="tx1"/>
                  </a:solidFill>
                </a:rPr>
              </a:br>
              <a:r>
                <a:rPr lang="en-US" sz="1200" dirty="0" smtClean="0">
                  <a:solidFill>
                    <a:schemeClr val="tx1"/>
                  </a:solidFill>
                </a:rPr>
                <a:t>unclassified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network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5" name="Straight Arrow Connector 114"/>
          <p:cNvCxnSpPr>
            <a:stCxn id="105" idx="6"/>
            <a:endCxn id="111" idx="1"/>
          </p:cNvCxnSpPr>
          <p:nvPr/>
        </p:nvCxnSpPr>
        <p:spPr bwMode="auto">
          <a:xfrm>
            <a:off x="1730923" y="5483566"/>
            <a:ext cx="624840" cy="238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Arrow Connector 115"/>
          <p:cNvCxnSpPr>
            <a:stCxn id="111" idx="3"/>
            <a:endCxn id="113" idx="2"/>
          </p:cNvCxnSpPr>
          <p:nvPr/>
        </p:nvCxnSpPr>
        <p:spPr bwMode="auto">
          <a:xfrm flipV="1">
            <a:off x="3247303" y="5480829"/>
            <a:ext cx="625462" cy="511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Arrow Connector 116"/>
          <p:cNvCxnSpPr>
            <a:stCxn id="113" idx="0"/>
            <a:endCxn id="107" idx="1"/>
          </p:cNvCxnSpPr>
          <p:nvPr/>
        </p:nvCxnSpPr>
        <p:spPr bwMode="auto">
          <a:xfrm>
            <a:off x="5295892" y="5480829"/>
            <a:ext cx="553641" cy="511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Arrow Connector 117"/>
          <p:cNvCxnSpPr>
            <a:stCxn id="107" idx="3"/>
            <a:endCxn id="108" idx="2"/>
          </p:cNvCxnSpPr>
          <p:nvPr/>
        </p:nvCxnSpPr>
        <p:spPr bwMode="auto">
          <a:xfrm>
            <a:off x="6741073" y="5485948"/>
            <a:ext cx="552450" cy="452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Rounded Rectangle 118"/>
          <p:cNvSpPr/>
          <p:nvPr/>
        </p:nvSpPr>
        <p:spPr bwMode="auto">
          <a:xfrm>
            <a:off x="5502823" y="3693915"/>
            <a:ext cx="3028950" cy="12980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626773" y="4722819"/>
            <a:ext cx="12344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1200" dirty="0" err="1" smtClean="0">
                <a:solidFill>
                  <a:schemeClr val="tx1"/>
                </a:solidFill>
              </a:rPr>
              <a:t>Authority</a:t>
            </a:r>
            <a:r>
              <a:rPr lang="fr-FR" sz="1200" dirty="0" smtClean="0">
                <a:solidFill>
                  <a:schemeClr val="tx1"/>
                </a:solidFill>
              </a:rPr>
              <a:t> 2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121" name="Rounded Rectangle 120"/>
          <p:cNvSpPr/>
          <p:nvPr/>
        </p:nvSpPr>
        <p:spPr bwMode="auto">
          <a:xfrm>
            <a:off x="5502823" y="5031280"/>
            <a:ext cx="3028950" cy="12980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6626773" y="6060184"/>
            <a:ext cx="12344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1200" dirty="0" err="1" smtClean="0">
                <a:solidFill>
                  <a:schemeClr val="tx1"/>
                </a:solidFill>
              </a:rPr>
              <a:t>Authority</a:t>
            </a:r>
            <a:r>
              <a:rPr lang="fr-FR" sz="1200" dirty="0" smtClean="0">
                <a:solidFill>
                  <a:schemeClr val="tx1"/>
                </a:solidFill>
              </a:rPr>
              <a:t> 3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123" name="Rounded Rectangle 122"/>
          <p:cNvSpPr/>
          <p:nvPr/>
        </p:nvSpPr>
        <p:spPr bwMode="auto">
          <a:xfrm>
            <a:off x="543791" y="3693915"/>
            <a:ext cx="3028950" cy="2590541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423901" y="5982588"/>
            <a:ext cx="12344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1200" dirty="0" err="1" smtClean="0">
                <a:solidFill>
                  <a:schemeClr val="tx1"/>
                </a:solidFill>
              </a:rPr>
              <a:t>Authority</a:t>
            </a:r>
            <a:r>
              <a:rPr lang="fr-FR" sz="1200" dirty="0" smtClean="0">
                <a:solidFill>
                  <a:schemeClr val="tx1"/>
                </a:solidFill>
              </a:rPr>
              <a:t> 1</a:t>
            </a:r>
            <a:endParaRPr 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52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</a:t>
            </a:r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05442"/>
            <a:ext cx="8229600" cy="1201996"/>
          </a:xfrm>
        </p:spPr>
        <p:txBody>
          <a:bodyPr/>
          <a:lstStyle/>
          <a:p>
            <a:pPr marL="285750" indent="-285750"/>
            <a:r>
              <a:rPr lang="en-US" dirty="0" smtClean="0"/>
              <a:t>The implementation of the EU-RESTRICTED network will be driven by </a:t>
            </a:r>
            <a:r>
              <a:rPr lang="en-US" dirty="0"/>
              <a:t>the </a:t>
            </a:r>
            <a:r>
              <a:rPr lang="en-US" b="1" dirty="0"/>
              <a:t>EU Information Assurance Security Policies and Guidelines</a:t>
            </a:r>
          </a:p>
          <a:p>
            <a:pPr indent="0">
              <a:buNone/>
            </a:pPr>
            <a:endParaRPr lang="en-US" dirty="0"/>
          </a:p>
        </p:txBody>
      </p:sp>
      <p:sp>
        <p:nvSpPr>
          <p:cNvPr id="47" name="Oval 46"/>
          <p:cNvSpPr/>
          <p:nvPr/>
        </p:nvSpPr>
        <p:spPr bwMode="auto">
          <a:xfrm>
            <a:off x="827953" y="4124381"/>
            <a:ext cx="902970" cy="56007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1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5849533" y="4041038"/>
            <a:ext cx="960120" cy="731520"/>
            <a:chOff x="1851660" y="3297554"/>
            <a:chExt cx="960120" cy="731520"/>
          </a:xfrm>
        </p:grpSpPr>
        <p:sp>
          <p:nvSpPr>
            <p:cNvPr id="50" name="TextBox 49"/>
            <p:cNvSpPr txBox="1"/>
            <p:nvPr/>
          </p:nvSpPr>
          <p:spPr>
            <a:xfrm>
              <a:off x="1988820" y="3524814"/>
              <a:ext cx="8229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r>
                <a:rPr lang="fr-FR" sz="1200" dirty="0" smtClean="0">
                  <a:solidFill>
                    <a:schemeClr val="tx1"/>
                  </a:solidFill>
                </a:rPr>
                <a:t>GW2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sp>
        <p:nvSpPr>
          <p:cNvPr id="53" name="Oval 52"/>
          <p:cNvSpPr/>
          <p:nvPr/>
        </p:nvSpPr>
        <p:spPr bwMode="auto">
          <a:xfrm>
            <a:off x="7293523" y="4131287"/>
            <a:ext cx="918210" cy="56007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charset="0"/>
                <a:ea typeface="ＭＳ Ｐゴシック" charset="0"/>
              </a:rPr>
              <a:t>LS 2</a:t>
            </a:r>
            <a:endParaRPr kumimoji="0" lang="it-IT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charset="0"/>
              <a:ea typeface="ＭＳ Ｐゴシック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355763" y="4041038"/>
            <a:ext cx="891540" cy="731520"/>
            <a:chOff x="1851660" y="3297554"/>
            <a:chExt cx="891540" cy="731520"/>
          </a:xfrm>
        </p:grpSpPr>
        <p:sp>
          <p:nvSpPr>
            <p:cNvPr id="55" name="TextBox 54"/>
            <p:cNvSpPr txBox="1"/>
            <p:nvPr/>
          </p:nvSpPr>
          <p:spPr>
            <a:xfrm>
              <a:off x="1914328" y="3525820"/>
              <a:ext cx="82296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GW1</a:t>
              </a:r>
              <a:endParaRPr lang="it-IT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1851660" y="3297554"/>
              <a:ext cx="891540" cy="731520"/>
            </a:xfrm>
            <a:prstGeom prst="rect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868333" y="4041038"/>
            <a:ext cx="1428750" cy="721281"/>
            <a:chOff x="3394710" y="3379947"/>
            <a:chExt cx="1428750" cy="721281"/>
          </a:xfrm>
        </p:grpSpPr>
        <p:sp>
          <p:nvSpPr>
            <p:cNvPr id="62" name="Cloud 61"/>
            <p:cNvSpPr/>
            <p:nvPr/>
          </p:nvSpPr>
          <p:spPr bwMode="auto">
            <a:xfrm>
              <a:off x="3394710" y="3379947"/>
              <a:ext cx="1428750" cy="721281"/>
            </a:xfrm>
            <a:prstGeom prst="cloud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7600" b="1" i="0" u="none" strike="noStrike" cap="none" normalizeH="0" baseline="0">
                <a:ln>
                  <a:noFill/>
                </a:ln>
                <a:solidFill>
                  <a:srgbClr val="FFD624"/>
                </a:solidFill>
                <a:effectLst/>
                <a:latin typeface="Verdana" charset="0"/>
                <a:ea typeface="ＭＳ Ｐゴシック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479483" y="3396258"/>
              <a:ext cx="1171575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CISE restricted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network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4" name="Straight Arrow Connector 63"/>
          <p:cNvCxnSpPr>
            <a:stCxn id="47" idx="6"/>
            <a:endCxn id="56" idx="1"/>
          </p:cNvCxnSpPr>
          <p:nvPr/>
        </p:nvCxnSpPr>
        <p:spPr bwMode="auto">
          <a:xfrm>
            <a:off x="1730923" y="4404416"/>
            <a:ext cx="624840" cy="2382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Arrow Connector 64"/>
          <p:cNvCxnSpPr>
            <a:stCxn id="56" idx="3"/>
            <a:endCxn id="62" idx="2"/>
          </p:cNvCxnSpPr>
          <p:nvPr/>
        </p:nvCxnSpPr>
        <p:spPr bwMode="auto">
          <a:xfrm flipV="1">
            <a:off x="3247303" y="4401679"/>
            <a:ext cx="625462" cy="5119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Arrow Connector 65"/>
          <p:cNvCxnSpPr>
            <a:stCxn id="62" idx="0"/>
            <a:endCxn id="52" idx="1"/>
          </p:cNvCxnSpPr>
          <p:nvPr/>
        </p:nvCxnSpPr>
        <p:spPr bwMode="auto">
          <a:xfrm>
            <a:off x="5295892" y="4401679"/>
            <a:ext cx="553641" cy="5119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Arrow Connector 66"/>
          <p:cNvCxnSpPr>
            <a:stCxn id="52" idx="3"/>
            <a:endCxn id="53" idx="2"/>
          </p:cNvCxnSpPr>
          <p:nvPr/>
        </p:nvCxnSpPr>
        <p:spPr bwMode="auto">
          <a:xfrm>
            <a:off x="6741073" y="4406798"/>
            <a:ext cx="552450" cy="4524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Rounded Rectangle 81"/>
          <p:cNvSpPr/>
          <p:nvPr/>
        </p:nvSpPr>
        <p:spPr bwMode="auto">
          <a:xfrm>
            <a:off x="5502823" y="3693915"/>
            <a:ext cx="3028950" cy="129801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626773" y="4722819"/>
            <a:ext cx="12344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1200" dirty="0" err="1" smtClean="0">
                <a:solidFill>
                  <a:schemeClr val="tx1"/>
                </a:solidFill>
              </a:rPr>
              <a:t>Authority</a:t>
            </a:r>
            <a:r>
              <a:rPr lang="fr-FR" sz="1200" dirty="0" smtClean="0">
                <a:solidFill>
                  <a:schemeClr val="tx1"/>
                </a:solidFill>
              </a:rPr>
              <a:t> 2</a:t>
            </a:r>
            <a:endParaRPr lang="it-IT" sz="1200" dirty="0">
              <a:solidFill>
                <a:schemeClr val="tx1"/>
              </a:solidFill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543791" y="3693915"/>
            <a:ext cx="3028950" cy="2590541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7600" b="1" i="0" u="none" strike="noStrike" cap="none" normalizeH="0" baseline="0">
              <a:ln>
                <a:noFill/>
              </a:ln>
              <a:solidFill>
                <a:srgbClr val="FFD624"/>
              </a:solidFill>
              <a:effectLst/>
              <a:latin typeface="Verdana" charset="0"/>
              <a:ea typeface="ＭＳ Ｐゴシック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423901" y="5982588"/>
            <a:ext cx="123444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fr-FR" sz="1200" dirty="0" err="1" smtClean="0">
                <a:solidFill>
                  <a:schemeClr val="tx1"/>
                </a:solidFill>
              </a:rPr>
              <a:t>Authority</a:t>
            </a:r>
            <a:r>
              <a:rPr lang="fr-FR" sz="1200" dirty="0" smtClean="0">
                <a:solidFill>
                  <a:schemeClr val="tx1"/>
                </a:solidFill>
              </a:rPr>
              <a:t> 1</a:t>
            </a:r>
            <a:endParaRPr lang="it-IT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82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JRC_Slide_Template_EN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>
            <a:ln>
              <a:noFill/>
            </a:ln>
            <a:solidFill>
              <a:srgbClr val="FFD624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>
            <a:ln>
              <a:noFill/>
            </a:ln>
            <a:solidFill>
              <a:srgbClr val="FFD624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JRC_Slide_Template_EN</Template>
  <TotalTime>7733</TotalTime>
  <Words>762</Words>
  <Application>Microsoft Office PowerPoint</Application>
  <PresentationFormat>On-screen Show (4:3)</PresentationFormat>
  <Paragraphs>190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MS PGothic</vt:lpstr>
      <vt:lpstr>MS PGothic</vt:lpstr>
      <vt:lpstr>Arial</vt:lpstr>
      <vt:lpstr>PFSquareSansPro-Bold</vt:lpstr>
      <vt:lpstr>PFSquareSansPro-Medium</vt:lpstr>
      <vt:lpstr>PFSquareSansPro-Regular</vt:lpstr>
      <vt:lpstr>Verdana</vt:lpstr>
      <vt:lpstr>Wingdings</vt:lpstr>
      <vt:lpstr>1_JRC_Slide_Template_EN</vt:lpstr>
      <vt:lpstr>PowerPoint Presentation</vt:lpstr>
      <vt:lpstr>Security Challenges in EUCISE2020</vt:lpstr>
      <vt:lpstr>Information Security in EUCISE2020</vt:lpstr>
      <vt:lpstr>EUCISE2020 Workshop on Information Security</vt:lpstr>
      <vt:lpstr>EUCISE2020 Workshop on Information Security</vt:lpstr>
      <vt:lpstr>Security for Classified Information </vt:lpstr>
      <vt:lpstr>Security for Classified Information </vt:lpstr>
      <vt:lpstr>Architecture options</vt:lpstr>
      <vt:lpstr>Architecture options</vt:lpstr>
      <vt:lpstr>Solutions for the Classified Network</vt:lpstr>
      <vt:lpstr>S-TESTA</vt:lpstr>
      <vt:lpstr>Information Flows</vt:lpstr>
      <vt:lpstr>Information Flows</vt:lpstr>
      <vt:lpstr>Accreditation of the Solution</vt:lpstr>
      <vt:lpstr>Review of the Security Requirements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Research Centre</dc:title>
  <dc:creator>Grainne Mulhern</dc:creator>
  <cp:lastModifiedBy>David Berger</cp:lastModifiedBy>
  <cp:revision>817</cp:revision>
  <cp:lastPrinted>2015-11-17T14:57:22Z</cp:lastPrinted>
  <dcterms:created xsi:type="dcterms:W3CDTF">2012-03-21T15:19:35Z</dcterms:created>
  <dcterms:modified xsi:type="dcterms:W3CDTF">2015-11-17T14:57:26Z</dcterms:modified>
</cp:coreProperties>
</file>