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diagrams/drawing3.xml" ContentType="application/vnd.ms-office.drawingml.diagramDrawing+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diagrams/quickStyle3.xml" ContentType="application/vnd.openxmlformats-officedocument.drawingml.diagramStyle+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diagrams/data3.xml" ContentType="application/vnd.openxmlformats-officedocument.drawingml.diagramData+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3" r:id="rId1"/>
    <p:sldMasterId id="2147483648" r:id="rId2"/>
    <p:sldMasterId id="2147483661" r:id="rId3"/>
    <p:sldMasterId id="2147483673" r:id="rId4"/>
    <p:sldMasterId id="2147483757" r:id="rId5"/>
    <p:sldMasterId id="2147483937" r:id="rId6"/>
    <p:sldMasterId id="2147483769" r:id="rId7"/>
    <p:sldMasterId id="2147483841" r:id="rId8"/>
    <p:sldMasterId id="2147483793" r:id="rId9"/>
    <p:sldMasterId id="2147483805" r:id="rId10"/>
    <p:sldMasterId id="2147483817" r:id="rId11"/>
    <p:sldMasterId id="2147483829" r:id="rId12"/>
    <p:sldMasterId id="2147483685" r:id="rId13"/>
    <p:sldMasterId id="2147483853" r:id="rId14"/>
    <p:sldMasterId id="2147483865" r:id="rId15"/>
    <p:sldMasterId id="2147483877" r:id="rId16"/>
    <p:sldMasterId id="2147483889" r:id="rId17"/>
    <p:sldMasterId id="2147483901" r:id="rId18"/>
    <p:sldMasterId id="2147483913" r:id="rId19"/>
    <p:sldMasterId id="2147483925" r:id="rId20"/>
  </p:sldMasterIdLst>
  <p:notesMasterIdLst>
    <p:notesMasterId r:id="rId57"/>
  </p:notesMasterIdLst>
  <p:handoutMasterIdLst>
    <p:handoutMasterId r:id="rId58"/>
  </p:handoutMasterIdLst>
  <p:sldIdLst>
    <p:sldId id="439" r:id="rId21"/>
    <p:sldId id="447" r:id="rId22"/>
    <p:sldId id="444" r:id="rId23"/>
    <p:sldId id="446" r:id="rId24"/>
    <p:sldId id="448" r:id="rId25"/>
    <p:sldId id="449" r:id="rId26"/>
    <p:sldId id="441" r:id="rId27"/>
    <p:sldId id="451" r:id="rId28"/>
    <p:sldId id="435"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436" r:id="rId49"/>
    <p:sldId id="316" r:id="rId50"/>
    <p:sldId id="437" r:id="rId51"/>
    <p:sldId id="304" r:id="rId52"/>
    <p:sldId id="438" r:id="rId53"/>
    <p:sldId id="319" r:id="rId54"/>
    <p:sldId id="313" r:id="rId55"/>
    <p:sldId id="450" r:id="rId56"/>
  </p:sldIdLst>
  <p:sldSz cx="9144000" cy="6858000" type="screen4x3"/>
  <p:notesSz cx="9926638" cy="6797675"/>
  <p:defaultTextStyle>
    <a:defPPr>
      <a:defRPr lang="en-GB"/>
    </a:defPPr>
    <a:lvl1pPr algn="l" rtl="0" eaLnBrk="0" fontAlgn="base" hangingPunct="0">
      <a:spcBef>
        <a:spcPct val="0"/>
      </a:spcBef>
      <a:spcAft>
        <a:spcPct val="0"/>
      </a:spcAft>
      <a:defRPr sz="1200" kern="1200">
        <a:solidFill>
          <a:schemeClr val="tx1"/>
        </a:solidFill>
        <a:latin typeface="Arial" charset="0"/>
        <a:ea typeface="ＭＳ Ｐゴシック" pitchFamily="-80" charset="-128"/>
        <a:cs typeface="+mn-cs"/>
      </a:defRPr>
    </a:lvl1pPr>
    <a:lvl2pPr marL="457200" algn="l" rtl="0" eaLnBrk="0" fontAlgn="base" hangingPunct="0">
      <a:spcBef>
        <a:spcPct val="0"/>
      </a:spcBef>
      <a:spcAft>
        <a:spcPct val="0"/>
      </a:spcAft>
      <a:defRPr sz="1200" kern="1200">
        <a:solidFill>
          <a:schemeClr val="tx1"/>
        </a:solidFill>
        <a:latin typeface="Arial" charset="0"/>
        <a:ea typeface="ＭＳ Ｐゴシック" pitchFamily="-80" charset="-128"/>
        <a:cs typeface="+mn-cs"/>
      </a:defRPr>
    </a:lvl2pPr>
    <a:lvl3pPr marL="914400" algn="l" rtl="0" eaLnBrk="0" fontAlgn="base" hangingPunct="0">
      <a:spcBef>
        <a:spcPct val="0"/>
      </a:spcBef>
      <a:spcAft>
        <a:spcPct val="0"/>
      </a:spcAft>
      <a:defRPr sz="1200" kern="1200">
        <a:solidFill>
          <a:schemeClr val="tx1"/>
        </a:solidFill>
        <a:latin typeface="Arial" charset="0"/>
        <a:ea typeface="ＭＳ Ｐゴシック" pitchFamily="-80" charset="-128"/>
        <a:cs typeface="+mn-cs"/>
      </a:defRPr>
    </a:lvl3pPr>
    <a:lvl4pPr marL="1371600" algn="l" rtl="0" eaLnBrk="0" fontAlgn="base" hangingPunct="0">
      <a:spcBef>
        <a:spcPct val="0"/>
      </a:spcBef>
      <a:spcAft>
        <a:spcPct val="0"/>
      </a:spcAft>
      <a:defRPr sz="1200" kern="1200">
        <a:solidFill>
          <a:schemeClr val="tx1"/>
        </a:solidFill>
        <a:latin typeface="Arial" charset="0"/>
        <a:ea typeface="ＭＳ Ｐゴシック" pitchFamily="-80" charset="-128"/>
        <a:cs typeface="+mn-cs"/>
      </a:defRPr>
    </a:lvl4pPr>
    <a:lvl5pPr marL="1828800" algn="l" rtl="0" eaLnBrk="0" fontAlgn="base" hangingPunct="0">
      <a:spcBef>
        <a:spcPct val="0"/>
      </a:spcBef>
      <a:spcAft>
        <a:spcPct val="0"/>
      </a:spcAft>
      <a:defRPr sz="1200" kern="1200">
        <a:solidFill>
          <a:schemeClr val="tx1"/>
        </a:solidFill>
        <a:latin typeface="Arial" charset="0"/>
        <a:ea typeface="ＭＳ Ｐゴシック" pitchFamily="-80" charset="-128"/>
        <a:cs typeface="+mn-cs"/>
      </a:defRPr>
    </a:lvl5pPr>
    <a:lvl6pPr marL="2286000" algn="l" defTabSz="914400" rtl="0" eaLnBrk="1" latinLnBrk="0" hangingPunct="1">
      <a:defRPr sz="1200" kern="1200">
        <a:solidFill>
          <a:schemeClr val="tx1"/>
        </a:solidFill>
        <a:latin typeface="Arial" charset="0"/>
        <a:ea typeface="ＭＳ Ｐゴシック" pitchFamily="-80" charset="-128"/>
        <a:cs typeface="+mn-cs"/>
      </a:defRPr>
    </a:lvl6pPr>
    <a:lvl7pPr marL="2743200" algn="l" defTabSz="914400" rtl="0" eaLnBrk="1" latinLnBrk="0" hangingPunct="1">
      <a:defRPr sz="1200" kern="1200">
        <a:solidFill>
          <a:schemeClr val="tx1"/>
        </a:solidFill>
        <a:latin typeface="Arial" charset="0"/>
        <a:ea typeface="ＭＳ Ｐゴシック" pitchFamily="-80" charset="-128"/>
        <a:cs typeface="+mn-cs"/>
      </a:defRPr>
    </a:lvl7pPr>
    <a:lvl8pPr marL="3200400" algn="l" defTabSz="914400" rtl="0" eaLnBrk="1" latinLnBrk="0" hangingPunct="1">
      <a:defRPr sz="1200" kern="1200">
        <a:solidFill>
          <a:schemeClr val="tx1"/>
        </a:solidFill>
        <a:latin typeface="Arial" charset="0"/>
        <a:ea typeface="ＭＳ Ｐゴシック" pitchFamily="-80" charset="-128"/>
        <a:cs typeface="+mn-cs"/>
      </a:defRPr>
    </a:lvl8pPr>
    <a:lvl9pPr marL="3657600" algn="l" defTabSz="914400" rtl="0" eaLnBrk="1" latinLnBrk="0" hangingPunct="1">
      <a:defRPr sz="1200" kern="1200">
        <a:solidFill>
          <a:schemeClr val="tx1"/>
        </a:solidFill>
        <a:latin typeface="Arial"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3292"/>
    <a:srgbClr val="C1DEFF"/>
    <a:srgbClr val="C5E1DB"/>
    <a:srgbClr val="DDE6CB"/>
    <a:srgbClr val="CDE4F6"/>
    <a:srgbClr val="DFCEE5"/>
    <a:srgbClr val="EDCBCE"/>
    <a:srgbClr val="F5D6C6"/>
    <a:srgbClr val="F2E7C7"/>
    <a:srgbClr val="00538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89307" autoAdjust="0"/>
  </p:normalViewPr>
  <p:slideViewPr>
    <p:cSldViewPr snapToGrid="0">
      <p:cViewPr>
        <p:scale>
          <a:sx n="100" d="100"/>
          <a:sy n="100" d="100"/>
        </p:scale>
        <p:origin x="-18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image" Target="../media/image46.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3E10E-F2DD-4EA0-97D7-27E1536B5D84}" type="doc">
      <dgm:prSet loTypeId="urn:microsoft.com/office/officeart/2005/8/layout/pyramid2" loCatId="pyramid" qsTypeId="urn:microsoft.com/office/officeart/2005/8/quickstyle/simple4" qsCatId="simple" csTypeId="urn:microsoft.com/office/officeart/2005/8/colors/accent2_2" csCatId="accent2" phldr="1"/>
      <dgm:spPr/>
    </dgm:pt>
    <dgm:pt modelId="{086897F3-FCD7-45EA-9075-7CB191D2C352}">
      <dgm:prSet phldrT="[Text]"/>
      <dgm:spPr/>
      <dgm:t>
        <a:bodyPr/>
        <a:lstStyle/>
        <a:p>
          <a:r>
            <a:rPr lang="en-GB" smtClean="0"/>
            <a:t>Suitability Mapping</a:t>
          </a:r>
          <a:endParaRPr lang="en-GB" dirty="0"/>
        </a:p>
      </dgm:t>
    </dgm:pt>
    <dgm:pt modelId="{ABD8630B-A33C-4DA6-8D1B-69C32268C563}" type="parTrans" cxnId="{E5DEC3CE-8D55-429B-88A5-9B3BF10A2C9D}">
      <dgm:prSet/>
      <dgm:spPr/>
      <dgm:t>
        <a:bodyPr/>
        <a:lstStyle/>
        <a:p>
          <a:endParaRPr lang="en-GB">
            <a:solidFill>
              <a:schemeClr val="tx1">
                <a:lumMod val="95000"/>
                <a:lumOff val="5000"/>
              </a:schemeClr>
            </a:solidFill>
          </a:endParaRPr>
        </a:p>
      </dgm:t>
    </dgm:pt>
    <dgm:pt modelId="{880E6874-40D5-463A-AA8F-FF20BD6B12D4}" type="sibTrans" cxnId="{E5DEC3CE-8D55-429B-88A5-9B3BF10A2C9D}">
      <dgm:prSet/>
      <dgm:spPr/>
      <dgm:t>
        <a:bodyPr/>
        <a:lstStyle/>
        <a:p>
          <a:endParaRPr lang="en-GB">
            <a:solidFill>
              <a:schemeClr val="tx1">
                <a:lumMod val="95000"/>
                <a:lumOff val="5000"/>
              </a:schemeClr>
            </a:solidFill>
          </a:endParaRPr>
        </a:p>
      </dgm:t>
    </dgm:pt>
    <dgm:pt modelId="{74E010F1-3AD7-4246-AE4F-B3C0997EF2B2}">
      <dgm:prSet phldrT="[Text]"/>
      <dgm:spPr/>
      <dgm:t>
        <a:bodyPr/>
        <a:lstStyle/>
        <a:p>
          <a:r>
            <a:rPr lang="en-GB" smtClean="0"/>
            <a:t>Restrictions</a:t>
          </a:r>
          <a:endParaRPr lang="en-GB" dirty="0"/>
        </a:p>
      </dgm:t>
    </dgm:pt>
    <dgm:pt modelId="{5F2A7836-F206-4570-9CCA-1BF5E2E94719}" type="parTrans" cxnId="{887725EA-A28A-4310-AB0A-04D6779B71AC}">
      <dgm:prSet/>
      <dgm:spPr/>
      <dgm:t>
        <a:bodyPr/>
        <a:lstStyle/>
        <a:p>
          <a:endParaRPr lang="en-GB">
            <a:solidFill>
              <a:schemeClr val="tx1">
                <a:lumMod val="95000"/>
                <a:lumOff val="5000"/>
              </a:schemeClr>
            </a:solidFill>
          </a:endParaRPr>
        </a:p>
      </dgm:t>
    </dgm:pt>
    <dgm:pt modelId="{7A0997A6-9F3C-471D-B8D0-0817046B8219}" type="sibTrans" cxnId="{887725EA-A28A-4310-AB0A-04D6779B71AC}">
      <dgm:prSet/>
      <dgm:spPr/>
      <dgm:t>
        <a:bodyPr/>
        <a:lstStyle/>
        <a:p>
          <a:endParaRPr lang="en-GB">
            <a:solidFill>
              <a:schemeClr val="tx1">
                <a:lumMod val="95000"/>
                <a:lumOff val="5000"/>
              </a:schemeClr>
            </a:solidFill>
          </a:endParaRPr>
        </a:p>
      </dgm:t>
    </dgm:pt>
    <dgm:pt modelId="{81C9C5EF-76F9-4B67-AB6C-79CE51536CC1}">
      <dgm:prSet phldrT="[Text]"/>
      <dgm:spPr/>
      <dgm:t>
        <a:bodyPr/>
        <a:lstStyle/>
        <a:p>
          <a:r>
            <a:rPr lang="en-GB" smtClean="0"/>
            <a:t>Exclusions</a:t>
          </a:r>
          <a:endParaRPr lang="en-GB" dirty="0"/>
        </a:p>
      </dgm:t>
    </dgm:pt>
    <dgm:pt modelId="{182D8373-FFAF-42F4-A868-C8EEA8A750BB}" type="parTrans" cxnId="{8D10E30C-C03B-4D24-92D1-4DB44B436406}">
      <dgm:prSet/>
      <dgm:spPr/>
      <dgm:t>
        <a:bodyPr/>
        <a:lstStyle/>
        <a:p>
          <a:endParaRPr lang="en-GB">
            <a:solidFill>
              <a:schemeClr val="tx1">
                <a:lumMod val="95000"/>
                <a:lumOff val="5000"/>
              </a:schemeClr>
            </a:solidFill>
          </a:endParaRPr>
        </a:p>
      </dgm:t>
    </dgm:pt>
    <dgm:pt modelId="{92BFE2FF-32E8-4490-96A6-909DDA2A1DC0}" type="sibTrans" cxnId="{8D10E30C-C03B-4D24-92D1-4DB44B436406}">
      <dgm:prSet/>
      <dgm:spPr/>
      <dgm:t>
        <a:bodyPr/>
        <a:lstStyle/>
        <a:p>
          <a:endParaRPr lang="en-GB">
            <a:solidFill>
              <a:schemeClr val="tx1">
                <a:lumMod val="95000"/>
                <a:lumOff val="5000"/>
              </a:schemeClr>
            </a:solidFill>
          </a:endParaRPr>
        </a:p>
      </dgm:t>
    </dgm:pt>
    <dgm:pt modelId="{59FA4590-61FC-4933-B7E1-ECEADEAE1496}">
      <dgm:prSet phldrT="[Text]"/>
      <dgm:spPr/>
      <dgm:t>
        <a:bodyPr/>
        <a:lstStyle/>
        <a:p>
          <a:r>
            <a:rPr lang="en-GB" smtClean="0"/>
            <a:t>Data</a:t>
          </a:r>
          <a:endParaRPr lang="en-GB" dirty="0"/>
        </a:p>
      </dgm:t>
    </dgm:pt>
    <dgm:pt modelId="{48A6A3FA-943C-4C62-8009-C3EEA8AC7404}" type="parTrans" cxnId="{BB9DA19F-B39F-47FB-AFBF-2292E55E81F7}">
      <dgm:prSet/>
      <dgm:spPr/>
      <dgm:t>
        <a:bodyPr/>
        <a:lstStyle/>
        <a:p>
          <a:endParaRPr lang="en-GB">
            <a:solidFill>
              <a:schemeClr val="tx1">
                <a:lumMod val="95000"/>
                <a:lumOff val="5000"/>
              </a:schemeClr>
            </a:solidFill>
          </a:endParaRPr>
        </a:p>
      </dgm:t>
    </dgm:pt>
    <dgm:pt modelId="{726737A0-9AF8-4419-872E-5B081ABD9653}" type="sibTrans" cxnId="{BB9DA19F-B39F-47FB-AFBF-2292E55E81F7}">
      <dgm:prSet/>
      <dgm:spPr/>
      <dgm:t>
        <a:bodyPr/>
        <a:lstStyle/>
        <a:p>
          <a:endParaRPr lang="en-GB">
            <a:solidFill>
              <a:schemeClr val="tx1">
                <a:lumMod val="95000"/>
                <a:lumOff val="5000"/>
              </a:schemeClr>
            </a:solidFill>
          </a:endParaRPr>
        </a:p>
      </dgm:t>
    </dgm:pt>
    <dgm:pt modelId="{63E81FC2-5592-470A-B919-536F74A08254}">
      <dgm:prSet phldrT="[Text]"/>
      <dgm:spPr/>
      <dgm:t>
        <a:bodyPr/>
        <a:lstStyle/>
        <a:p>
          <a:r>
            <a:rPr lang="en-GB" smtClean="0"/>
            <a:t>Policy, Weights, Scores</a:t>
          </a:r>
          <a:endParaRPr lang="en-GB" dirty="0"/>
        </a:p>
      </dgm:t>
    </dgm:pt>
    <dgm:pt modelId="{B6E26376-6F88-4C0B-BA00-6756007C2E44}" type="parTrans" cxnId="{431A6B61-5800-448F-8E5F-3E4938AD4663}">
      <dgm:prSet/>
      <dgm:spPr/>
      <dgm:t>
        <a:bodyPr/>
        <a:lstStyle/>
        <a:p>
          <a:endParaRPr lang="en-GB">
            <a:solidFill>
              <a:schemeClr val="tx1">
                <a:lumMod val="95000"/>
                <a:lumOff val="5000"/>
              </a:schemeClr>
            </a:solidFill>
          </a:endParaRPr>
        </a:p>
      </dgm:t>
    </dgm:pt>
    <dgm:pt modelId="{BD039727-F562-4E28-83B4-0A414BD03EEB}" type="sibTrans" cxnId="{431A6B61-5800-448F-8E5F-3E4938AD4663}">
      <dgm:prSet/>
      <dgm:spPr/>
      <dgm:t>
        <a:bodyPr/>
        <a:lstStyle/>
        <a:p>
          <a:endParaRPr lang="en-GB">
            <a:solidFill>
              <a:schemeClr val="tx1">
                <a:lumMod val="95000"/>
                <a:lumOff val="5000"/>
              </a:schemeClr>
            </a:solidFill>
          </a:endParaRPr>
        </a:p>
      </dgm:t>
    </dgm:pt>
    <dgm:pt modelId="{34C72188-D065-4EC6-BDDC-F756AB95AC99}" type="pres">
      <dgm:prSet presAssocID="{CDE3E10E-F2DD-4EA0-97D7-27E1536B5D84}" presName="compositeShape" presStyleCnt="0">
        <dgm:presLayoutVars>
          <dgm:dir/>
          <dgm:resizeHandles/>
        </dgm:presLayoutVars>
      </dgm:prSet>
      <dgm:spPr/>
    </dgm:pt>
    <dgm:pt modelId="{F858E7AE-FC2E-44CF-9FE7-2E6599CF7202}" type="pres">
      <dgm:prSet presAssocID="{CDE3E10E-F2DD-4EA0-97D7-27E1536B5D84}" presName="pyramid" presStyleLbl="node1" presStyleIdx="0" presStyleCnt="1"/>
      <dgm:spPr/>
    </dgm:pt>
    <dgm:pt modelId="{21F7CE2C-A1C9-4310-9898-E26B6DC4C200}" type="pres">
      <dgm:prSet presAssocID="{CDE3E10E-F2DD-4EA0-97D7-27E1536B5D84}" presName="theList" presStyleCnt="0"/>
      <dgm:spPr/>
    </dgm:pt>
    <dgm:pt modelId="{AE8C5108-F19F-4459-A9EA-7A6B5E0DBA12}" type="pres">
      <dgm:prSet presAssocID="{086897F3-FCD7-45EA-9075-7CB191D2C352}" presName="aNode" presStyleLbl="fgAcc1" presStyleIdx="0" presStyleCnt="5">
        <dgm:presLayoutVars>
          <dgm:bulletEnabled val="1"/>
        </dgm:presLayoutVars>
      </dgm:prSet>
      <dgm:spPr/>
      <dgm:t>
        <a:bodyPr/>
        <a:lstStyle/>
        <a:p>
          <a:endParaRPr lang="en-GB"/>
        </a:p>
      </dgm:t>
    </dgm:pt>
    <dgm:pt modelId="{D7973FF5-9526-4787-97BE-947B0959B8DA}" type="pres">
      <dgm:prSet presAssocID="{086897F3-FCD7-45EA-9075-7CB191D2C352}" presName="aSpace" presStyleCnt="0"/>
      <dgm:spPr/>
    </dgm:pt>
    <dgm:pt modelId="{E51C1682-645D-47E1-83A7-9C5950ABBD30}" type="pres">
      <dgm:prSet presAssocID="{74E010F1-3AD7-4246-AE4F-B3C0997EF2B2}" presName="aNode" presStyleLbl="fgAcc1" presStyleIdx="1" presStyleCnt="5">
        <dgm:presLayoutVars>
          <dgm:bulletEnabled val="1"/>
        </dgm:presLayoutVars>
      </dgm:prSet>
      <dgm:spPr/>
      <dgm:t>
        <a:bodyPr/>
        <a:lstStyle/>
        <a:p>
          <a:endParaRPr lang="en-GB"/>
        </a:p>
      </dgm:t>
    </dgm:pt>
    <dgm:pt modelId="{AA116C31-4C24-4835-A7F8-FE403E6E3D3B}" type="pres">
      <dgm:prSet presAssocID="{74E010F1-3AD7-4246-AE4F-B3C0997EF2B2}" presName="aSpace" presStyleCnt="0"/>
      <dgm:spPr/>
    </dgm:pt>
    <dgm:pt modelId="{A8F7323E-1C7A-4152-90E4-4F76D7F77F10}" type="pres">
      <dgm:prSet presAssocID="{81C9C5EF-76F9-4B67-AB6C-79CE51536CC1}" presName="aNode" presStyleLbl="fgAcc1" presStyleIdx="2" presStyleCnt="5">
        <dgm:presLayoutVars>
          <dgm:bulletEnabled val="1"/>
        </dgm:presLayoutVars>
      </dgm:prSet>
      <dgm:spPr/>
      <dgm:t>
        <a:bodyPr/>
        <a:lstStyle/>
        <a:p>
          <a:endParaRPr lang="en-GB"/>
        </a:p>
      </dgm:t>
    </dgm:pt>
    <dgm:pt modelId="{7808A3BC-9C29-48B1-8578-8F8AC16FAE4D}" type="pres">
      <dgm:prSet presAssocID="{81C9C5EF-76F9-4B67-AB6C-79CE51536CC1}" presName="aSpace" presStyleCnt="0"/>
      <dgm:spPr/>
    </dgm:pt>
    <dgm:pt modelId="{FBD52608-A890-495E-96C0-6F6C6118ADFC}" type="pres">
      <dgm:prSet presAssocID="{63E81FC2-5592-470A-B919-536F74A08254}" presName="aNode" presStyleLbl="fgAcc1" presStyleIdx="3" presStyleCnt="5">
        <dgm:presLayoutVars>
          <dgm:bulletEnabled val="1"/>
        </dgm:presLayoutVars>
      </dgm:prSet>
      <dgm:spPr/>
      <dgm:t>
        <a:bodyPr/>
        <a:lstStyle/>
        <a:p>
          <a:endParaRPr lang="en-GB"/>
        </a:p>
      </dgm:t>
    </dgm:pt>
    <dgm:pt modelId="{F487CA3F-3F5B-4309-95CA-DAAA37FA66D2}" type="pres">
      <dgm:prSet presAssocID="{63E81FC2-5592-470A-B919-536F74A08254}" presName="aSpace" presStyleCnt="0"/>
      <dgm:spPr/>
    </dgm:pt>
    <dgm:pt modelId="{D75E3A87-5511-4C5B-ACB2-F48638AD46BC}" type="pres">
      <dgm:prSet presAssocID="{59FA4590-61FC-4933-B7E1-ECEADEAE1496}" presName="aNode" presStyleLbl="fgAcc1" presStyleIdx="4" presStyleCnt="5">
        <dgm:presLayoutVars>
          <dgm:bulletEnabled val="1"/>
        </dgm:presLayoutVars>
      </dgm:prSet>
      <dgm:spPr/>
      <dgm:t>
        <a:bodyPr/>
        <a:lstStyle/>
        <a:p>
          <a:endParaRPr lang="en-GB"/>
        </a:p>
      </dgm:t>
    </dgm:pt>
    <dgm:pt modelId="{AE5FA640-480F-424B-B36C-899241420A8D}" type="pres">
      <dgm:prSet presAssocID="{59FA4590-61FC-4933-B7E1-ECEADEAE1496}" presName="aSpace" presStyleCnt="0"/>
      <dgm:spPr/>
    </dgm:pt>
  </dgm:ptLst>
  <dgm:cxnLst>
    <dgm:cxn modelId="{431A6B61-5800-448F-8E5F-3E4938AD4663}" srcId="{CDE3E10E-F2DD-4EA0-97D7-27E1536B5D84}" destId="{63E81FC2-5592-470A-B919-536F74A08254}" srcOrd="3" destOrd="0" parTransId="{B6E26376-6F88-4C0B-BA00-6756007C2E44}" sibTransId="{BD039727-F562-4E28-83B4-0A414BD03EEB}"/>
    <dgm:cxn modelId="{E5DEC3CE-8D55-429B-88A5-9B3BF10A2C9D}" srcId="{CDE3E10E-F2DD-4EA0-97D7-27E1536B5D84}" destId="{086897F3-FCD7-45EA-9075-7CB191D2C352}" srcOrd="0" destOrd="0" parTransId="{ABD8630B-A33C-4DA6-8D1B-69C32268C563}" sibTransId="{880E6874-40D5-463A-AA8F-FF20BD6B12D4}"/>
    <dgm:cxn modelId="{19E6D55D-C520-47F3-9611-E609D5E94CE7}" type="presOf" srcId="{81C9C5EF-76F9-4B67-AB6C-79CE51536CC1}" destId="{A8F7323E-1C7A-4152-90E4-4F76D7F77F10}" srcOrd="0" destOrd="0" presId="urn:microsoft.com/office/officeart/2005/8/layout/pyramid2"/>
    <dgm:cxn modelId="{3848D50B-F064-4590-9DFB-341325DFC966}" type="presOf" srcId="{086897F3-FCD7-45EA-9075-7CB191D2C352}" destId="{AE8C5108-F19F-4459-A9EA-7A6B5E0DBA12}" srcOrd="0" destOrd="0" presId="urn:microsoft.com/office/officeart/2005/8/layout/pyramid2"/>
    <dgm:cxn modelId="{887725EA-A28A-4310-AB0A-04D6779B71AC}" srcId="{CDE3E10E-F2DD-4EA0-97D7-27E1536B5D84}" destId="{74E010F1-3AD7-4246-AE4F-B3C0997EF2B2}" srcOrd="1" destOrd="0" parTransId="{5F2A7836-F206-4570-9CCA-1BF5E2E94719}" sibTransId="{7A0997A6-9F3C-471D-B8D0-0817046B8219}"/>
    <dgm:cxn modelId="{6C6A039C-0B05-4CF9-9828-FBB851B26C75}" type="presOf" srcId="{74E010F1-3AD7-4246-AE4F-B3C0997EF2B2}" destId="{E51C1682-645D-47E1-83A7-9C5950ABBD30}" srcOrd="0" destOrd="0" presId="urn:microsoft.com/office/officeart/2005/8/layout/pyramid2"/>
    <dgm:cxn modelId="{88DDABA3-B196-47B0-96DC-2CBF84AD909F}" type="presOf" srcId="{63E81FC2-5592-470A-B919-536F74A08254}" destId="{FBD52608-A890-495E-96C0-6F6C6118ADFC}" srcOrd="0" destOrd="0" presId="urn:microsoft.com/office/officeart/2005/8/layout/pyramid2"/>
    <dgm:cxn modelId="{698DBD10-D554-4DEC-A818-E8E3C122CEDD}" type="presOf" srcId="{CDE3E10E-F2DD-4EA0-97D7-27E1536B5D84}" destId="{34C72188-D065-4EC6-BDDC-F756AB95AC99}" srcOrd="0" destOrd="0" presId="urn:microsoft.com/office/officeart/2005/8/layout/pyramid2"/>
    <dgm:cxn modelId="{BB9DA19F-B39F-47FB-AFBF-2292E55E81F7}" srcId="{CDE3E10E-F2DD-4EA0-97D7-27E1536B5D84}" destId="{59FA4590-61FC-4933-B7E1-ECEADEAE1496}" srcOrd="4" destOrd="0" parTransId="{48A6A3FA-943C-4C62-8009-C3EEA8AC7404}" sibTransId="{726737A0-9AF8-4419-872E-5B081ABD9653}"/>
    <dgm:cxn modelId="{8D10E30C-C03B-4D24-92D1-4DB44B436406}" srcId="{CDE3E10E-F2DD-4EA0-97D7-27E1536B5D84}" destId="{81C9C5EF-76F9-4B67-AB6C-79CE51536CC1}" srcOrd="2" destOrd="0" parTransId="{182D8373-FFAF-42F4-A868-C8EEA8A750BB}" sibTransId="{92BFE2FF-32E8-4490-96A6-909DDA2A1DC0}"/>
    <dgm:cxn modelId="{AC2F21A9-32FB-4F39-83B9-DB4B78864C9B}" type="presOf" srcId="{59FA4590-61FC-4933-B7E1-ECEADEAE1496}" destId="{D75E3A87-5511-4C5B-ACB2-F48638AD46BC}" srcOrd="0" destOrd="0" presId="urn:microsoft.com/office/officeart/2005/8/layout/pyramid2"/>
    <dgm:cxn modelId="{BD9423C1-9942-41C0-90DE-912FC11F890F}" type="presParOf" srcId="{34C72188-D065-4EC6-BDDC-F756AB95AC99}" destId="{F858E7AE-FC2E-44CF-9FE7-2E6599CF7202}" srcOrd="0" destOrd="0" presId="urn:microsoft.com/office/officeart/2005/8/layout/pyramid2"/>
    <dgm:cxn modelId="{A029259F-737E-47A7-8BE0-4A0ABB8F9F43}" type="presParOf" srcId="{34C72188-D065-4EC6-BDDC-F756AB95AC99}" destId="{21F7CE2C-A1C9-4310-9898-E26B6DC4C200}" srcOrd="1" destOrd="0" presId="urn:microsoft.com/office/officeart/2005/8/layout/pyramid2"/>
    <dgm:cxn modelId="{C5D169A3-3269-4808-935F-CE540492F34E}" type="presParOf" srcId="{21F7CE2C-A1C9-4310-9898-E26B6DC4C200}" destId="{AE8C5108-F19F-4459-A9EA-7A6B5E0DBA12}" srcOrd="0" destOrd="0" presId="urn:microsoft.com/office/officeart/2005/8/layout/pyramid2"/>
    <dgm:cxn modelId="{C2AB237D-831E-4C49-BCCC-89CD9F99BFE2}" type="presParOf" srcId="{21F7CE2C-A1C9-4310-9898-E26B6DC4C200}" destId="{D7973FF5-9526-4787-97BE-947B0959B8DA}" srcOrd="1" destOrd="0" presId="urn:microsoft.com/office/officeart/2005/8/layout/pyramid2"/>
    <dgm:cxn modelId="{19AFF1C4-BEF9-4D04-AABC-3D60A3F207BC}" type="presParOf" srcId="{21F7CE2C-A1C9-4310-9898-E26B6DC4C200}" destId="{E51C1682-645D-47E1-83A7-9C5950ABBD30}" srcOrd="2" destOrd="0" presId="urn:microsoft.com/office/officeart/2005/8/layout/pyramid2"/>
    <dgm:cxn modelId="{C4D78F19-652D-4EB6-9959-916BF6824599}" type="presParOf" srcId="{21F7CE2C-A1C9-4310-9898-E26B6DC4C200}" destId="{AA116C31-4C24-4835-A7F8-FE403E6E3D3B}" srcOrd="3" destOrd="0" presId="urn:microsoft.com/office/officeart/2005/8/layout/pyramid2"/>
    <dgm:cxn modelId="{DEB9FB8C-0EDA-4EEE-BDF7-C444EE9BB3FB}" type="presParOf" srcId="{21F7CE2C-A1C9-4310-9898-E26B6DC4C200}" destId="{A8F7323E-1C7A-4152-90E4-4F76D7F77F10}" srcOrd="4" destOrd="0" presId="urn:microsoft.com/office/officeart/2005/8/layout/pyramid2"/>
    <dgm:cxn modelId="{3C0AC762-C26C-40D7-B829-06F4788D08D1}" type="presParOf" srcId="{21F7CE2C-A1C9-4310-9898-E26B6DC4C200}" destId="{7808A3BC-9C29-48B1-8578-8F8AC16FAE4D}" srcOrd="5" destOrd="0" presId="urn:microsoft.com/office/officeart/2005/8/layout/pyramid2"/>
    <dgm:cxn modelId="{DEFA4FC1-D4C0-4CED-8623-5F19E63F3E79}" type="presParOf" srcId="{21F7CE2C-A1C9-4310-9898-E26B6DC4C200}" destId="{FBD52608-A890-495E-96C0-6F6C6118ADFC}" srcOrd="6" destOrd="0" presId="urn:microsoft.com/office/officeart/2005/8/layout/pyramid2"/>
    <dgm:cxn modelId="{16C1D549-3ED5-4840-A91A-3C03D0043D13}" type="presParOf" srcId="{21F7CE2C-A1C9-4310-9898-E26B6DC4C200}" destId="{F487CA3F-3F5B-4309-95CA-DAAA37FA66D2}" srcOrd="7" destOrd="0" presId="urn:microsoft.com/office/officeart/2005/8/layout/pyramid2"/>
    <dgm:cxn modelId="{BB23D3AE-8A9B-4655-9F8E-DC42AE748DB0}" type="presParOf" srcId="{21F7CE2C-A1C9-4310-9898-E26B6DC4C200}" destId="{D75E3A87-5511-4C5B-ACB2-F48638AD46BC}" srcOrd="8" destOrd="0" presId="urn:microsoft.com/office/officeart/2005/8/layout/pyramid2"/>
    <dgm:cxn modelId="{BD11A7A7-83A4-483B-A004-098C90F935EF}" type="presParOf" srcId="{21F7CE2C-A1C9-4310-9898-E26B6DC4C200}" destId="{AE5FA640-480F-424B-B36C-899241420A8D}" srcOrd="9"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96E419-A1AA-49FD-A5C6-C73415856E95}"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GB"/>
        </a:p>
      </dgm:t>
    </dgm:pt>
    <dgm:pt modelId="{43BC967B-3CE9-400F-AB7F-2A2B017F1D53}">
      <dgm:prSet phldrT="[Text]" phldr="1"/>
      <dgm:spPr>
        <a:blipFill rotWithShape="0">
          <a:blip xmlns:r="http://schemas.openxmlformats.org/officeDocument/2006/relationships" r:embed="rId1"/>
          <a:stretch>
            <a:fillRect/>
          </a:stretch>
        </a:blipFill>
      </dgm:spPr>
      <dgm:t>
        <a:bodyPr/>
        <a:lstStyle/>
        <a:p>
          <a:endParaRPr lang="en-GB" dirty="0"/>
        </a:p>
      </dgm:t>
    </dgm:pt>
    <dgm:pt modelId="{D5166D42-B7CC-4A9D-89CF-E88FAD5EFCF9}" type="parTrans" cxnId="{FCBD3EEE-3640-43C4-9AE0-6F0FEB531850}">
      <dgm:prSet/>
      <dgm:spPr/>
      <dgm:t>
        <a:bodyPr/>
        <a:lstStyle/>
        <a:p>
          <a:endParaRPr lang="en-GB"/>
        </a:p>
      </dgm:t>
    </dgm:pt>
    <dgm:pt modelId="{2F6FCAF3-328D-4797-AB4B-BE46ED98C02E}" type="sibTrans" cxnId="{FCBD3EEE-3640-43C4-9AE0-6F0FEB531850}">
      <dgm:prSet/>
      <dgm:spPr/>
      <dgm:t>
        <a:bodyPr/>
        <a:lstStyle/>
        <a:p>
          <a:endParaRPr lang="en-GB"/>
        </a:p>
      </dgm:t>
    </dgm:pt>
    <dgm:pt modelId="{58DE5E7E-F4D7-4772-8A9A-9698BE5772C3}">
      <dgm:prSet phldrT="[Text]" phldr="1"/>
      <dgm:spPr>
        <a:blipFill rotWithShape="0">
          <a:blip xmlns:r="http://schemas.openxmlformats.org/officeDocument/2006/relationships" r:embed="rId2"/>
          <a:stretch>
            <a:fillRect/>
          </a:stretch>
        </a:blipFill>
      </dgm:spPr>
      <dgm:t>
        <a:bodyPr/>
        <a:lstStyle/>
        <a:p>
          <a:endParaRPr lang="en-GB" dirty="0"/>
        </a:p>
      </dgm:t>
    </dgm:pt>
    <dgm:pt modelId="{7E841E9E-87CA-4EDE-A4F2-4719E29C92E0}" type="parTrans" cxnId="{6193913E-2A3B-496D-A688-646296453669}">
      <dgm:prSet/>
      <dgm:spPr/>
      <dgm:t>
        <a:bodyPr/>
        <a:lstStyle/>
        <a:p>
          <a:endParaRPr lang="en-GB"/>
        </a:p>
      </dgm:t>
    </dgm:pt>
    <dgm:pt modelId="{415AB13A-7416-46B0-AD31-350EEFE4F9DF}" type="sibTrans" cxnId="{6193913E-2A3B-496D-A688-646296453669}">
      <dgm:prSet/>
      <dgm:spPr/>
      <dgm:t>
        <a:bodyPr/>
        <a:lstStyle/>
        <a:p>
          <a:endParaRPr lang="en-GB"/>
        </a:p>
      </dgm:t>
    </dgm:pt>
    <dgm:pt modelId="{3CC65F97-61DF-4C67-989F-21E493635708}">
      <dgm:prSet phldrT="[Text]" phldr="1"/>
      <dgm:spPr>
        <a:blipFill rotWithShape="0">
          <a:blip xmlns:r="http://schemas.openxmlformats.org/officeDocument/2006/relationships" r:embed="rId3"/>
          <a:stretch>
            <a:fillRect/>
          </a:stretch>
        </a:blipFill>
      </dgm:spPr>
      <dgm:t>
        <a:bodyPr/>
        <a:lstStyle/>
        <a:p>
          <a:endParaRPr lang="en-GB" dirty="0"/>
        </a:p>
      </dgm:t>
    </dgm:pt>
    <dgm:pt modelId="{339338DF-D0D1-4CEB-80EA-B024FDF7DB14}" type="parTrans" cxnId="{9EF446DE-1CBD-4947-A8D5-793B0EBE76BB}">
      <dgm:prSet/>
      <dgm:spPr/>
      <dgm:t>
        <a:bodyPr/>
        <a:lstStyle/>
        <a:p>
          <a:endParaRPr lang="en-GB"/>
        </a:p>
      </dgm:t>
    </dgm:pt>
    <dgm:pt modelId="{DC0DE783-F38F-4A46-BC93-89C65889C942}" type="sibTrans" cxnId="{9EF446DE-1CBD-4947-A8D5-793B0EBE76BB}">
      <dgm:prSet/>
      <dgm:spPr/>
      <dgm:t>
        <a:bodyPr/>
        <a:lstStyle/>
        <a:p>
          <a:endParaRPr lang="en-GB"/>
        </a:p>
      </dgm:t>
    </dgm:pt>
    <dgm:pt modelId="{3BF51A3A-6CD3-40D7-8739-A06FBED64A30}">
      <dgm:prSet phldrT="[Text]" phldr="1"/>
      <dgm:spPr>
        <a:blipFill rotWithShape="0">
          <a:blip xmlns:r="http://schemas.openxmlformats.org/officeDocument/2006/relationships" r:embed="rId4"/>
          <a:stretch>
            <a:fillRect/>
          </a:stretch>
        </a:blipFill>
      </dgm:spPr>
      <dgm:t>
        <a:bodyPr/>
        <a:lstStyle/>
        <a:p>
          <a:endParaRPr lang="en-GB" dirty="0"/>
        </a:p>
      </dgm:t>
    </dgm:pt>
    <dgm:pt modelId="{15969F98-762A-4381-91EF-EA5C63C767C1}" type="parTrans" cxnId="{290D462C-C6DB-4EF8-987F-FA97F76D7C4C}">
      <dgm:prSet/>
      <dgm:spPr/>
      <dgm:t>
        <a:bodyPr/>
        <a:lstStyle/>
        <a:p>
          <a:endParaRPr lang="en-GB"/>
        </a:p>
      </dgm:t>
    </dgm:pt>
    <dgm:pt modelId="{EFFA98FA-6FF3-406E-82ED-40197400CC96}" type="sibTrans" cxnId="{290D462C-C6DB-4EF8-987F-FA97F76D7C4C}">
      <dgm:prSet/>
      <dgm:spPr>
        <a:ln>
          <a:solidFill>
            <a:schemeClr val="tx2"/>
          </a:solidFill>
        </a:ln>
      </dgm:spPr>
      <dgm:t>
        <a:bodyPr/>
        <a:lstStyle/>
        <a:p>
          <a:endParaRPr lang="en-GB"/>
        </a:p>
      </dgm:t>
    </dgm:pt>
    <dgm:pt modelId="{0B91F0F2-E239-4C98-97F9-6BD3C973EDDF}">
      <dgm:prSet phldrT="[Text]" phldr="1"/>
      <dgm:spPr>
        <a:blipFill rotWithShape="0">
          <a:blip xmlns:r="http://schemas.openxmlformats.org/officeDocument/2006/relationships" r:embed="rId5"/>
          <a:stretch>
            <a:fillRect/>
          </a:stretch>
        </a:blipFill>
      </dgm:spPr>
      <dgm:t>
        <a:bodyPr/>
        <a:lstStyle/>
        <a:p>
          <a:endParaRPr lang="en-GB" dirty="0"/>
        </a:p>
      </dgm:t>
    </dgm:pt>
    <dgm:pt modelId="{DE08FD7F-8ECD-4CBA-83DE-030F251FC8B4}" type="sibTrans" cxnId="{F77D3CDF-28F2-4F2E-A98B-D0FEC29F43EF}">
      <dgm:prSet/>
      <dgm:spPr/>
      <dgm:t>
        <a:bodyPr/>
        <a:lstStyle/>
        <a:p>
          <a:endParaRPr lang="en-GB"/>
        </a:p>
      </dgm:t>
    </dgm:pt>
    <dgm:pt modelId="{E692B616-7AA7-413E-A3E5-471C956B1071}" type="parTrans" cxnId="{F77D3CDF-28F2-4F2E-A98B-D0FEC29F43EF}">
      <dgm:prSet/>
      <dgm:spPr/>
      <dgm:t>
        <a:bodyPr/>
        <a:lstStyle/>
        <a:p>
          <a:endParaRPr lang="en-GB"/>
        </a:p>
      </dgm:t>
    </dgm:pt>
    <dgm:pt modelId="{5B04E64D-E4E9-4E35-9EA7-36DBDF7C5CEA}" type="pres">
      <dgm:prSet presAssocID="{4096E419-A1AA-49FD-A5C6-C73415856E95}" presName="cycle" presStyleCnt="0">
        <dgm:presLayoutVars>
          <dgm:dir/>
          <dgm:resizeHandles val="exact"/>
        </dgm:presLayoutVars>
      </dgm:prSet>
      <dgm:spPr/>
      <dgm:t>
        <a:bodyPr/>
        <a:lstStyle/>
        <a:p>
          <a:endParaRPr lang="en-GB"/>
        </a:p>
      </dgm:t>
    </dgm:pt>
    <dgm:pt modelId="{8DEC7472-8B5B-4624-874F-24D598B9A110}" type="pres">
      <dgm:prSet presAssocID="{43BC967B-3CE9-400F-AB7F-2A2B017F1D53}" presName="node" presStyleLbl="node1" presStyleIdx="0" presStyleCnt="5" custScaleX="89784" custScaleY="116816">
        <dgm:presLayoutVars>
          <dgm:bulletEnabled val="1"/>
        </dgm:presLayoutVars>
      </dgm:prSet>
      <dgm:spPr/>
      <dgm:t>
        <a:bodyPr/>
        <a:lstStyle/>
        <a:p>
          <a:endParaRPr lang="en-GB"/>
        </a:p>
      </dgm:t>
    </dgm:pt>
    <dgm:pt modelId="{5101474D-AB74-49A9-A90C-308BBFFC3486}" type="pres">
      <dgm:prSet presAssocID="{43BC967B-3CE9-400F-AB7F-2A2B017F1D53}" presName="spNode" presStyleCnt="0"/>
      <dgm:spPr/>
    </dgm:pt>
    <dgm:pt modelId="{19B4832B-5490-4148-8133-549A5BED1F74}" type="pres">
      <dgm:prSet presAssocID="{2F6FCAF3-328D-4797-AB4B-BE46ED98C02E}" presName="sibTrans" presStyleLbl="sibTrans1D1" presStyleIdx="0" presStyleCnt="5"/>
      <dgm:spPr/>
      <dgm:t>
        <a:bodyPr/>
        <a:lstStyle/>
        <a:p>
          <a:endParaRPr lang="en-GB"/>
        </a:p>
      </dgm:t>
    </dgm:pt>
    <dgm:pt modelId="{E2704875-E425-4225-A49A-465FF8A579A3}" type="pres">
      <dgm:prSet presAssocID="{0B91F0F2-E239-4C98-97F9-6BD3C973EDDF}" presName="node" presStyleLbl="node1" presStyleIdx="1" presStyleCnt="5" custScaleX="89784" custScaleY="116816">
        <dgm:presLayoutVars>
          <dgm:bulletEnabled val="1"/>
        </dgm:presLayoutVars>
      </dgm:prSet>
      <dgm:spPr/>
      <dgm:t>
        <a:bodyPr/>
        <a:lstStyle/>
        <a:p>
          <a:endParaRPr lang="en-GB"/>
        </a:p>
      </dgm:t>
    </dgm:pt>
    <dgm:pt modelId="{FEAE65D0-949B-42AE-91DD-EBEC29FAC5CD}" type="pres">
      <dgm:prSet presAssocID="{0B91F0F2-E239-4C98-97F9-6BD3C973EDDF}" presName="spNode" presStyleCnt="0"/>
      <dgm:spPr/>
    </dgm:pt>
    <dgm:pt modelId="{30E8D00A-C2B7-497F-851C-E4D6A108568D}" type="pres">
      <dgm:prSet presAssocID="{DE08FD7F-8ECD-4CBA-83DE-030F251FC8B4}" presName="sibTrans" presStyleLbl="sibTrans1D1" presStyleIdx="1" presStyleCnt="5"/>
      <dgm:spPr/>
      <dgm:t>
        <a:bodyPr/>
        <a:lstStyle/>
        <a:p>
          <a:endParaRPr lang="en-GB"/>
        </a:p>
      </dgm:t>
    </dgm:pt>
    <dgm:pt modelId="{BA7B8B99-6C84-4976-9A80-11606A6B6D49}" type="pres">
      <dgm:prSet presAssocID="{58DE5E7E-F4D7-4772-8A9A-9698BE5772C3}" presName="node" presStyleLbl="node1" presStyleIdx="2" presStyleCnt="5" custScaleX="89784" custScaleY="116816">
        <dgm:presLayoutVars>
          <dgm:bulletEnabled val="1"/>
        </dgm:presLayoutVars>
      </dgm:prSet>
      <dgm:spPr/>
      <dgm:t>
        <a:bodyPr/>
        <a:lstStyle/>
        <a:p>
          <a:endParaRPr lang="en-GB"/>
        </a:p>
      </dgm:t>
    </dgm:pt>
    <dgm:pt modelId="{3D623A24-FD01-4127-AA41-4DFE8AFA84A8}" type="pres">
      <dgm:prSet presAssocID="{58DE5E7E-F4D7-4772-8A9A-9698BE5772C3}" presName="spNode" presStyleCnt="0"/>
      <dgm:spPr/>
    </dgm:pt>
    <dgm:pt modelId="{2F382BC2-3886-47D5-902F-C8559EF8C482}" type="pres">
      <dgm:prSet presAssocID="{415AB13A-7416-46B0-AD31-350EEFE4F9DF}" presName="sibTrans" presStyleLbl="sibTrans1D1" presStyleIdx="2" presStyleCnt="5"/>
      <dgm:spPr/>
      <dgm:t>
        <a:bodyPr/>
        <a:lstStyle/>
        <a:p>
          <a:endParaRPr lang="en-GB"/>
        </a:p>
      </dgm:t>
    </dgm:pt>
    <dgm:pt modelId="{5DD7CCE6-2AAA-46BA-BD6B-4D3C6F738737}" type="pres">
      <dgm:prSet presAssocID="{3CC65F97-61DF-4C67-989F-21E493635708}" presName="node" presStyleLbl="node1" presStyleIdx="3" presStyleCnt="5" custScaleX="89784" custScaleY="116816">
        <dgm:presLayoutVars>
          <dgm:bulletEnabled val="1"/>
        </dgm:presLayoutVars>
      </dgm:prSet>
      <dgm:spPr/>
      <dgm:t>
        <a:bodyPr/>
        <a:lstStyle/>
        <a:p>
          <a:endParaRPr lang="en-GB"/>
        </a:p>
      </dgm:t>
    </dgm:pt>
    <dgm:pt modelId="{728FAAF7-A320-42C9-80D2-1FBB91588DDB}" type="pres">
      <dgm:prSet presAssocID="{3CC65F97-61DF-4C67-989F-21E493635708}" presName="spNode" presStyleCnt="0"/>
      <dgm:spPr/>
    </dgm:pt>
    <dgm:pt modelId="{65C65855-3D16-42B3-9671-2926AD5944A5}" type="pres">
      <dgm:prSet presAssocID="{DC0DE783-F38F-4A46-BC93-89C65889C942}" presName="sibTrans" presStyleLbl="sibTrans1D1" presStyleIdx="3" presStyleCnt="5"/>
      <dgm:spPr/>
      <dgm:t>
        <a:bodyPr/>
        <a:lstStyle/>
        <a:p>
          <a:endParaRPr lang="en-GB"/>
        </a:p>
      </dgm:t>
    </dgm:pt>
    <dgm:pt modelId="{2DA3F5B2-BE95-4B0C-8C57-9FB71A72B78E}" type="pres">
      <dgm:prSet presAssocID="{3BF51A3A-6CD3-40D7-8739-A06FBED64A30}" presName="node" presStyleLbl="node1" presStyleIdx="4" presStyleCnt="5" custScaleX="89784" custScaleY="116816">
        <dgm:presLayoutVars>
          <dgm:bulletEnabled val="1"/>
        </dgm:presLayoutVars>
      </dgm:prSet>
      <dgm:spPr/>
      <dgm:t>
        <a:bodyPr/>
        <a:lstStyle/>
        <a:p>
          <a:endParaRPr lang="en-GB"/>
        </a:p>
      </dgm:t>
    </dgm:pt>
    <dgm:pt modelId="{6A2B1507-AD97-442E-B454-35CC9CCA1D77}" type="pres">
      <dgm:prSet presAssocID="{3BF51A3A-6CD3-40D7-8739-A06FBED64A30}" presName="spNode" presStyleCnt="0"/>
      <dgm:spPr/>
    </dgm:pt>
    <dgm:pt modelId="{27DB9A68-AD01-4C61-B3D1-D7ADFEC0FC42}" type="pres">
      <dgm:prSet presAssocID="{EFFA98FA-6FF3-406E-82ED-40197400CC96}" presName="sibTrans" presStyleLbl="sibTrans1D1" presStyleIdx="4" presStyleCnt="5"/>
      <dgm:spPr/>
      <dgm:t>
        <a:bodyPr/>
        <a:lstStyle/>
        <a:p>
          <a:endParaRPr lang="en-GB"/>
        </a:p>
      </dgm:t>
    </dgm:pt>
  </dgm:ptLst>
  <dgm:cxnLst>
    <dgm:cxn modelId="{111BD96A-0DDD-426B-92F4-E50895A383FF}" type="presOf" srcId="{3CC65F97-61DF-4C67-989F-21E493635708}" destId="{5DD7CCE6-2AAA-46BA-BD6B-4D3C6F738737}" srcOrd="0" destOrd="0" presId="urn:microsoft.com/office/officeart/2005/8/layout/cycle6"/>
    <dgm:cxn modelId="{59CFBEFC-7BB2-411C-B9ED-5F8DD7F7428B}" type="presOf" srcId="{DE08FD7F-8ECD-4CBA-83DE-030F251FC8B4}" destId="{30E8D00A-C2B7-497F-851C-E4D6A108568D}" srcOrd="0" destOrd="0" presId="urn:microsoft.com/office/officeart/2005/8/layout/cycle6"/>
    <dgm:cxn modelId="{FCBD3EEE-3640-43C4-9AE0-6F0FEB531850}" srcId="{4096E419-A1AA-49FD-A5C6-C73415856E95}" destId="{43BC967B-3CE9-400F-AB7F-2A2B017F1D53}" srcOrd="0" destOrd="0" parTransId="{D5166D42-B7CC-4A9D-89CF-E88FAD5EFCF9}" sibTransId="{2F6FCAF3-328D-4797-AB4B-BE46ED98C02E}"/>
    <dgm:cxn modelId="{6193913E-2A3B-496D-A688-646296453669}" srcId="{4096E419-A1AA-49FD-A5C6-C73415856E95}" destId="{58DE5E7E-F4D7-4772-8A9A-9698BE5772C3}" srcOrd="2" destOrd="0" parTransId="{7E841E9E-87CA-4EDE-A4F2-4719E29C92E0}" sibTransId="{415AB13A-7416-46B0-AD31-350EEFE4F9DF}"/>
    <dgm:cxn modelId="{9EF446DE-1CBD-4947-A8D5-793B0EBE76BB}" srcId="{4096E419-A1AA-49FD-A5C6-C73415856E95}" destId="{3CC65F97-61DF-4C67-989F-21E493635708}" srcOrd="3" destOrd="0" parTransId="{339338DF-D0D1-4CEB-80EA-B024FDF7DB14}" sibTransId="{DC0DE783-F38F-4A46-BC93-89C65889C942}"/>
    <dgm:cxn modelId="{DCB53980-1B4F-460B-900D-717EBBB9132C}" type="presOf" srcId="{DC0DE783-F38F-4A46-BC93-89C65889C942}" destId="{65C65855-3D16-42B3-9671-2926AD5944A5}" srcOrd="0" destOrd="0" presId="urn:microsoft.com/office/officeart/2005/8/layout/cycle6"/>
    <dgm:cxn modelId="{F77D3CDF-28F2-4F2E-A98B-D0FEC29F43EF}" srcId="{4096E419-A1AA-49FD-A5C6-C73415856E95}" destId="{0B91F0F2-E239-4C98-97F9-6BD3C973EDDF}" srcOrd="1" destOrd="0" parTransId="{E692B616-7AA7-413E-A3E5-471C956B1071}" sibTransId="{DE08FD7F-8ECD-4CBA-83DE-030F251FC8B4}"/>
    <dgm:cxn modelId="{F7742ECA-9E2D-40E4-B965-A5894EB25A2E}" type="presOf" srcId="{EFFA98FA-6FF3-406E-82ED-40197400CC96}" destId="{27DB9A68-AD01-4C61-B3D1-D7ADFEC0FC42}" srcOrd="0" destOrd="0" presId="urn:microsoft.com/office/officeart/2005/8/layout/cycle6"/>
    <dgm:cxn modelId="{1F22EBD2-2448-4F12-A216-7EB850260E82}" type="presOf" srcId="{43BC967B-3CE9-400F-AB7F-2A2B017F1D53}" destId="{8DEC7472-8B5B-4624-874F-24D598B9A110}" srcOrd="0" destOrd="0" presId="urn:microsoft.com/office/officeart/2005/8/layout/cycle6"/>
    <dgm:cxn modelId="{C1B8F0F4-A570-46E8-A655-36A2876F1E3C}" type="presOf" srcId="{415AB13A-7416-46B0-AD31-350EEFE4F9DF}" destId="{2F382BC2-3886-47D5-902F-C8559EF8C482}" srcOrd="0" destOrd="0" presId="urn:microsoft.com/office/officeart/2005/8/layout/cycle6"/>
    <dgm:cxn modelId="{89BBEF71-0C49-47FC-9D08-3F43166F561D}" type="presOf" srcId="{3BF51A3A-6CD3-40D7-8739-A06FBED64A30}" destId="{2DA3F5B2-BE95-4B0C-8C57-9FB71A72B78E}" srcOrd="0" destOrd="0" presId="urn:microsoft.com/office/officeart/2005/8/layout/cycle6"/>
    <dgm:cxn modelId="{3F6EA7CE-1BA8-423A-9D58-01C9840B2F71}" type="presOf" srcId="{58DE5E7E-F4D7-4772-8A9A-9698BE5772C3}" destId="{BA7B8B99-6C84-4976-9A80-11606A6B6D49}" srcOrd="0" destOrd="0" presId="urn:microsoft.com/office/officeart/2005/8/layout/cycle6"/>
    <dgm:cxn modelId="{342B3E65-39F5-4928-B0C1-96EF44C8026C}" type="presOf" srcId="{4096E419-A1AA-49FD-A5C6-C73415856E95}" destId="{5B04E64D-E4E9-4E35-9EA7-36DBDF7C5CEA}" srcOrd="0" destOrd="0" presId="urn:microsoft.com/office/officeart/2005/8/layout/cycle6"/>
    <dgm:cxn modelId="{3C41A4F1-A494-48D4-93BC-47101FB46AEB}" type="presOf" srcId="{2F6FCAF3-328D-4797-AB4B-BE46ED98C02E}" destId="{19B4832B-5490-4148-8133-549A5BED1F74}" srcOrd="0" destOrd="0" presId="urn:microsoft.com/office/officeart/2005/8/layout/cycle6"/>
    <dgm:cxn modelId="{290D462C-C6DB-4EF8-987F-FA97F76D7C4C}" srcId="{4096E419-A1AA-49FD-A5C6-C73415856E95}" destId="{3BF51A3A-6CD3-40D7-8739-A06FBED64A30}" srcOrd="4" destOrd="0" parTransId="{15969F98-762A-4381-91EF-EA5C63C767C1}" sibTransId="{EFFA98FA-6FF3-406E-82ED-40197400CC96}"/>
    <dgm:cxn modelId="{63FD11A8-98FD-4BFD-A1D3-8EA615C187E2}" type="presOf" srcId="{0B91F0F2-E239-4C98-97F9-6BD3C973EDDF}" destId="{E2704875-E425-4225-A49A-465FF8A579A3}" srcOrd="0" destOrd="0" presId="urn:microsoft.com/office/officeart/2005/8/layout/cycle6"/>
    <dgm:cxn modelId="{D2461D52-4ABC-42A5-9FCD-CC38EE011536}" type="presParOf" srcId="{5B04E64D-E4E9-4E35-9EA7-36DBDF7C5CEA}" destId="{8DEC7472-8B5B-4624-874F-24D598B9A110}" srcOrd="0" destOrd="0" presId="urn:microsoft.com/office/officeart/2005/8/layout/cycle6"/>
    <dgm:cxn modelId="{5D08FDF7-35E8-4808-A48E-F80C30CCFDA2}" type="presParOf" srcId="{5B04E64D-E4E9-4E35-9EA7-36DBDF7C5CEA}" destId="{5101474D-AB74-49A9-A90C-308BBFFC3486}" srcOrd="1" destOrd="0" presId="urn:microsoft.com/office/officeart/2005/8/layout/cycle6"/>
    <dgm:cxn modelId="{943AA815-52D9-41D8-A20F-B333714B473A}" type="presParOf" srcId="{5B04E64D-E4E9-4E35-9EA7-36DBDF7C5CEA}" destId="{19B4832B-5490-4148-8133-549A5BED1F74}" srcOrd="2" destOrd="0" presId="urn:microsoft.com/office/officeart/2005/8/layout/cycle6"/>
    <dgm:cxn modelId="{24D27535-575E-4A92-86FB-E26BDA02AF51}" type="presParOf" srcId="{5B04E64D-E4E9-4E35-9EA7-36DBDF7C5CEA}" destId="{E2704875-E425-4225-A49A-465FF8A579A3}" srcOrd="3" destOrd="0" presId="urn:microsoft.com/office/officeart/2005/8/layout/cycle6"/>
    <dgm:cxn modelId="{54D7AAB6-3033-40FE-9A60-174C4973B8D0}" type="presParOf" srcId="{5B04E64D-E4E9-4E35-9EA7-36DBDF7C5CEA}" destId="{FEAE65D0-949B-42AE-91DD-EBEC29FAC5CD}" srcOrd="4" destOrd="0" presId="urn:microsoft.com/office/officeart/2005/8/layout/cycle6"/>
    <dgm:cxn modelId="{BA551A0C-23E0-464F-AC29-61D3E2A732B5}" type="presParOf" srcId="{5B04E64D-E4E9-4E35-9EA7-36DBDF7C5CEA}" destId="{30E8D00A-C2B7-497F-851C-E4D6A108568D}" srcOrd="5" destOrd="0" presId="urn:microsoft.com/office/officeart/2005/8/layout/cycle6"/>
    <dgm:cxn modelId="{A10A8BF2-6885-4DB3-81A8-67451AB79A98}" type="presParOf" srcId="{5B04E64D-E4E9-4E35-9EA7-36DBDF7C5CEA}" destId="{BA7B8B99-6C84-4976-9A80-11606A6B6D49}" srcOrd="6" destOrd="0" presId="urn:microsoft.com/office/officeart/2005/8/layout/cycle6"/>
    <dgm:cxn modelId="{3E0B1ADD-466B-4AA8-95A2-FD0440460736}" type="presParOf" srcId="{5B04E64D-E4E9-4E35-9EA7-36DBDF7C5CEA}" destId="{3D623A24-FD01-4127-AA41-4DFE8AFA84A8}" srcOrd="7" destOrd="0" presId="urn:microsoft.com/office/officeart/2005/8/layout/cycle6"/>
    <dgm:cxn modelId="{A4206D8B-3ACA-4C86-BB72-AD0F77D48E2F}" type="presParOf" srcId="{5B04E64D-E4E9-4E35-9EA7-36DBDF7C5CEA}" destId="{2F382BC2-3886-47D5-902F-C8559EF8C482}" srcOrd="8" destOrd="0" presId="urn:microsoft.com/office/officeart/2005/8/layout/cycle6"/>
    <dgm:cxn modelId="{260B49B0-CCDB-46DD-8AC5-815A72EBBBB7}" type="presParOf" srcId="{5B04E64D-E4E9-4E35-9EA7-36DBDF7C5CEA}" destId="{5DD7CCE6-2AAA-46BA-BD6B-4D3C6F738737}" srcOrd="9" destOrd="0" presId="urn:microsoft.com/office/officeart/2005/8/layout/cycle6"/>
    <dgm:cxn modelId="{F6C4A381-556E-43D2-9709-CB2DFFD21068}" type="presParOf" srcId="{5B04E64D-E4E9-4E35-9EA7-36DBDF7C5CEA}" destId="{728FAAF7-A320-42C9-80D2-1FBB91588DDB}" srcOrd="10" destOrd="0" presId="urn:microsoft.com/office/officeart/2005/8/layout/cycle6"/>
    <dgm:cxn modelId="{C19C60A6-5BDB-4B6F-80E4-C6BDAACCB03C}" type="presParOf" srcId="{5B04E64D-E4E9-4E35-9EA7-36DBDF7C5CEA}" destId="{65C65855-3D16-42B3-9671-2926AD5944A5}" srcOrd="11" destOrd="0" presId="urn:microsoft.com/office/officeart/2005/8/layout/cycle6"/>
    <dgm:cxn modelId="{0973BBAE-2EBB-446F-866A-8626E0CCC44E}" type="presParOf" srcId="{5B04E64D-E4E9-4E35-9EA7-36DBDF7C5CEA}" destId="{2DA3F5B2-BE95-4B0C-8C57-9FB71A72B78E}" srcOrd="12" destOrd="0" presId="urn:microsoft.com/office/officeart/2005/8/layout/cycle6"/>
    <dgm:cxn modelId="{9F595FDD-2E59-4B65-A3BF-1BE7F13B7D9A}" type="presParOf" srcId="{5B04E64D-E4E9-4E35-9EA7-36DBDF7C5CEA}" destId="{6A2B1507-AD97-442E-B454-35CC9CCA1D77}" srcOrd="13" destOrd="0" presId="urn:microsoft.com/office/officeart/2005/8/layout/cycle6"/>
    <dgm:cxn modelId="{C5DD4FA8-4954-421B-B7F2-8F14DA490C3C}" type="presParOf" srcId="{5B04E64D-E4E9-4E35-9EA7-36DBDF7C5CEA}" destId="{27DB9A68-AD01-4C61-B3D1-D7ADFEC0FC42}" srcOrd="14" destOrd="0" presId="urn:microsoft.com/office/officeart/2005/8/layout/cycle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96E419-A1AA-49FD-A5C6-C73415856E95}"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GB"/>
        </a:p>
      </dgm:t>
    </dgm:pt>
    <dgm:pt modelId="{43BC967B-3CE9-400F-AB7F-2A2B017F1D53}">
      <dgm:prSet phldrT="[Text]" phldr="1"/>
      <dgm:spPr>
        <a:blipFill rotWithShape="0">
          <a:blip xmlns:r="http://schemas.openxmlformats.org/officeDocument/2006/relationships" r:embed="rId1"/>
          <a:stretch>
            <a:fillRect/>
          </a:stretch>
        </a:blipFill>
      </dgm:spPr>
      <dgm:t>
        <a:bodyPr/>
        <a:lstStyle/>
        <a:p>
          <a:endParaRPr lang="en-GB" dirty="0"/>
        </a:p>
      </dgm:t>
    </dgm:pt>
    <dgm:pt modelId="{D5166D42-B7CC-4A9D-89CF-E88FAD5EFCF9}" type="parTrans" cxnId="{FCBD3EEE-3640-43C4-9AE0-6F0FEB531850}">
      <dgm:prSet/>
      <dgm:spPr/>
      <dgm:t>
        <a:bodyPr/>
        <a:lstStyle/>
        <a:p>
          <a:endParaRPr lang="en-GB"/>
        </a:p>
      </dgm:t>
    </dgm:pt>
    <dgm:pt modelId="{2F6FCAF3-328D-4797-AB4B-BE46ED98C02E}" type="sibTrans" cxnId="{FCBD3EEE-3640-43C4-9AE0-6F0FEB531850}">
      <dgm:prSet/>
      <dgm:spPr/>
      <dgm:t>
        <a:bodyPr/>
        <a:lstStyle/>
        <a:p>
          <a:endParaRPr lang="en-GB"/>
        </a:p>
      </dgm:t>
    </dgm:pt>
    <dgm:pt modelId="{58DE5E7E-F4D7-4772-8A9A-9698BE5772C3}">
      <dgm:prSet phldrT="[Text]" phldr="1"/>
      <dgm:spPr>
        <a:blipFill rotWithShape="0">
          <a:blip xmlns:r="http://schemas.openxmlformats.org/officeDocument/2006/relationships" r:embed="rId2"/>
          <a:stretch>
            <a:fillRect/>
          </a:stretch>
        </a:blipFill>
      </dgm:spPr>
      <dgm:t>
        <a:bodyPr/>
        <a:lstStyle/>
        <a:p>
          <a:endParaRPr lang="en-GB" dirty="0"/>
        </a:p>
      </dgm:t>
    </dgm:pt>
    <dgm:pt modelId="{7E841E9E-87CA-4EDE-A4F2-4719E29C92E0}" type="parTrans" cxnId="{6193913E-2A3B-496D-A688-646296453669}">
      <dgm:prSet/>
      <dgm:spPr/>
      <dgm:t>
        <a:bodyPr/>
        <a:lstStyle/>
        <a:p>
          <a:endParaRPr lang="en-GB"/>
        </a:p>
      </dgm:t>
    </dgm:pt>
    <dgm:pt modelId="{415AB13A-7416-46B0-AD31-350EEFE4F9DF}" type="sibTrans" cxnId="{6193913E-2A3B-496D-A688-646296453669}">
      <dgm:prSet/>
      <dgm:spPr/>
      <dgm:t>
        <a:bodyPr/>
        <a:lstStyle/>
        <a:p>
          <a:endParaRPr lang="en-GB"/>
        </a:p>
      </dgm:t>
    </dgm:pt>
    <dgm:pt modelId="{3CC65F97-61DF-4C67-989F-21E493635708}">
      <dgm:prSet phldrT="[Text]" phldr="1"/>
      <dgm:spPr>
        <a:blipFill rotWithShape="0">
          <a:blip xmlns:r="http://schemas.openxmlformats.org/officeDocument/2006/relationships" r:embed="rId3"/>
          <a:stretch>
            <a:fillRect/>
          </a:stretch>
        </a:blipFill>
      </dgm:spPr>
      <dgm:t>
        <a:bodyPr/>
        <a:lstStyle/>
        <a:p>
          <a:endParaRPr lang="en-GB" dirty="0"/>
        </a:p>
      </dgm:t>
    </dgm:pt>
    <dgm:pt modelId="{339338DF-D0D1-4CEB-80EA-B024FDF7DB14}" type="parTrans" cxnId="{9EF446DE-1CBD-4947-A8D5-793B0EBE76BB}">
      <dgm:prSet/>
      <dgm:spPr/>
      <dgm:t>
        <a:bodyPr/>
        <a:lstStyle/>
        <a:p>
          <a:endParaRPr lang="en-GB"/>
        </a:p>
      </dgm:t>
    </dgm:pt>
    <dgm:pt modelId="{DC0DE783-F38F-4A46-BC93-89C65889C942}" type="sibTrans" cxnId="{9EF446DE-1CBD-4947-A8D5-793B0EBE76BB}">
      <dgm:prSet/>
      <dgm:spPr/>
      <dgm:t>
        <a:bodyPr/>
        <a:lstStyle/>
        <a:p>
          <a:endParaRPr lang="en-GB"/>
        </a:p>
      </dgm:t>
    </dgm:pt>
    <dgm:pt modelId="{3BF51A3A-6CD3-40D7-8739-A06FBED64A30}">
      <dgm:prSet phldrT="[Text]" phldr="1"/>
      <dgm:spPr>
        <a:blipFill rotWithShape="0">
          <a:blip xmlns:r="http://schemas.openxmlformats.org/officeDocument/2006/relationships" r:embed="rId4"/>
          <a:stretch>
            <a:fillRect/>
          </a:stretch>
        </a:blipFill>
      </dgm:spPr>
      <dgm:t>
        <a:bodyPr/>
        <a:lstStyle/>
        <a:p>
          <a:endParaRPr lang="en-GB" dirty="0"/>
        </a:p>
      </dgm:t>
    </dgm:pt>
    <dgm:pt modelId="{15969F98-762A-4381-91EF-EA5C63C767C1}" type="parTrans" cxnId="{290D462C-C6DB-4EF8-987F-FA97F76D7C4C}">
      <dgm:prSet/>
      <dgm:spPr/>
      <dgm:t>
        <a:bodyPr/>
        <a:lstStyle/>
        <a:p>
          <a:endParaRPr lang="en-GB"/>
        </a:p>
      </dgm:t>
    </dgm:pt>
    <dgm:pt modelId="{EFFA98FA-6FF3-406E-82ED-40197400CC96}" type="sibTrans" cxnId="{290D462C-C6DB-4EF8-987F-FA97F76D7C4C}">
      <dgm:prSet/>
      <dgm:spPr>
        <a:ln>
          <a:solidFill>
            <a:schemeClr val="tx2"/>
          </a:solidFill>
        </a:ln>
      </dgm:spPr>
      <dgm:t>
        <a:bodyPr/>
        <a:lstStyle/>
        <a:p>
          <a:endParaRPr lang="en-GB"/>
        </a:p>
      </dgm:t>
    </dgm:pt>
    <dgm:pt modelId="{0B91F0F2-E239-4C98-97F9-6BD3C973EDDF}">
      <dgm:prSet phldrT="[Text]" phldr="1"/>
      <dgm:spPr>
        <a:blipFill rotWithShape="0">
          <a:blip xmlns:r="http://schemas.openxmlformats.org/officeDocument/2006/relationships" r:embed="rId5"/>
          <a:stretch>
            <a:fillRect/>
          </a:stretch>
        </a:blipFill>
      </dgm:spPr>
      <dgm:t>
        <a:bodyPr/>
        <a:lstStyle/>
        <a:p>
          <a:endParaRPr lang="en-GB" dirty="0"/>
        </a:p>
      </dgm:t>
    </dgm:pt>
    <dgm:pt modelId="{DE08FD7F-8ECD-4CBA-83DE-030F251FC8B4}" type="sibTrans" cxnId="{F77D3CDF-28F2-4F2E-A98B-D0FEC29F43EF}">
      <dgm:prSet/>
      <dgm:spPr/>
      <dgm:t>
        <a:bodyPr/>
        <a:lstStyle/>
        <a:p>
          <a:endParaRPr lang="en-GB"/>
        </a:p>
      </dgm:t>
    </dgm:pt>
    <dgm:pt modelId="{E692B616-7AA7-413E-A3E5-471C956B1071}" type="parTrans" cxnId="{F77D3CDF-28F2-4F2E-A98B-D0FEC29F43EF}">
      <dgm:prSet/>
      <dgm:spPr/>
      <dgm:t>
        <a:bodyPr/>
        <a:lstStyle/>
        <a:p>
          <a:endParaRPr lang="en-GB"/>
        </a:p>
      </dgm:t>
    </dgm:pt>
    <dgm:pt modelId="{046AABF8-99D4-4FFA-9258-74A8EAC4C58A}">
      <dgm:prSet/>
      <dgm:spPr>
        <a:blipFill rotWithShape="0">
          <a:blip xmlns:r="http://schemas.openxmlformats.org/officeDocument/2006/relationships" r:embed="rId6"/>
          <a:stretch>
            <a:fillRect/>
          </a:stretch>
        </a:blipFill>
      </dgm:spPr>
      <dgm:t>
        <a:bodyPr/>
        <a:lstStyle/>
        <a:p>
          <a:endParaRPr lang="en-GB" dirty="0"/>
        </a:p>
      </dgm:t>
    </dgm:pt>
    <dgm:pt modelId="{5DF105F5-3773-4E4E-BE5B-4701787A500A}" type="parTrans" cxnId="{05793405-1899-4483-89BE-BB0C80693D67}">
      <dgm:prSet/>
      <dgm:spPr/>
      <dgm:t>
        <a:bodyPr/>
        <a:lstStyle/>
        <a:p>
          <a:endParaRPr lang="en-GB"/>
        </a:p>
      </dgm:t>
    </dgm:pt>
    <dgm:pt modelId="{8C6074D7-A280-4787-8AAD-EE1FC75D2805}" type="sibTrans" cxnId="{05793405-1899-4483-89BE-BB0C80693D67}">
      <dgm:prSet/>
      <dgm:spPr/>
      <dgm:t>
        <a:bodyPr/>
        <a:lstStyle/>
        <a:p>
          <a:endParaRPr lang="en-GB"/>
        </a:p>
      </dgm:t>
    </dgm:pt>
    <dgm:pt modelId="{9E2283F5-6B9F-4C7E-AC35-3C692B8C78D6}">
      <dgm:prSet/>
      <dgm:spPr>
        <a:blipFill rotWithShape="0">
          <a:blip xmlns:r="http://schemas.openxmlformats.org/officeDocument/2006/relationships" r:embed="rId7"/>
          <a:stretch>
            <a:fillRect/>
          </a:stretch>
        </a:blipFill>
      </dgm:spPr>
      <dgm:t>
        <a:bodyPr/>
        <a:lstStyle/>
        <a:p>
          <a:endParaRPr lang="en-GB" dirty="0"/>
        </a:p>
      </dgm:t>
    </dgm:pt>
    <dgm:pt modelId="{2CAE0971-F8FB-4FF8-9BBB-817038837B53}" type="parTrans" cxnId="{C8DFD226-B7BF-4ADE-BB24-4F80FF37C51A}">
      <dgm:prSet/>
      <dgm:spPr/>
      <dgm:t>
        <a:bodyPr/>
        <a:lstStyle/>
        <a:p>
          <a:endParaRPr lang="en-GB"/>
        </a:p>
      </dgm:t>
    </dgm:pt>
    <dgm:pt modelId="{E6192DAF-8EED-4CC6-B623-39F97A635205}" type="sibTrans" cxnId="{C8DFD226-B7BF-4ADE-BB24-4F80FF37C51A}">
      <dgm:prSet/>
      <dgm:spPr/>
      <dgm:t>
        <a:bodyPr/>
        <a:lstStyle/>
        <a:p>
          <a:endParaRPr lang="en-GB"/>
        </a:p>
      </dgm:t>
    </dgm:pt>
    <dgm:pt modelId="{5B04E64D-E4E9-4E35-9EA7-36DBDF7C5CEA}" type="pres">
      <dgm:prSet presAssocID="{4096E419-A1AA-49FD-A5C6-C73415856E95}" presName="cycle" presStyleCnt="0">
        <dgm:presLayoutVars>
          <dgm:dir/>
          <dgm:resizeHandles val="exact"/>
        </dgm:presLayoutVars>
      </dgm:prSet>
      <dgm:spPr/>
      <dgm:t>
        <a:bodyPr/>
        <a:lstStyle/>
        <a:p>
          <a:endParaRPr lang="en-GB"/>
        </a:p>
      </dgm:t>
    </dgm:pt>
    <dgm:pt modelId="{8DEC7472-8B5B-4624-874F-24D598B9A110}" type="pres">
      <dgm:prSet presAssocID="{43BC967B-3CE9-400F-AB7F-2A2B017F1D53}" presName="node" presStyleLbl="node1" presStyleIdx="0" presStyleCnt="7" custScaleX="91614" custScaleY="131300" custRadScaleRad="100029" custRadScaleInc="8107">
        <dgm:presLayoutVars>
          <dgm:bulletEnabled val="1"/>
        </dgm:presLayoutVars>
      </dgm:prSet>
      <dgm:spPr/>
      <dgm:t>
        <a:bodyPr/>
        <a:lstStyle/>
        <a:p>
          <a:endParaRPr lang="en-GB"/>
        </a:p>
      </dgm:t>
    </dgm:pt>
    <dgm:pt modelId="{5101474D-AB74-49A9-A90C-308BBFFC3486}" type="pres">
      <dgm:prSet presAssocID="{43BC967B-3CE9-400F-AB7F-2A2B017F1D53}" presName="spNode" presStyleCnt="0"/>
      <dgm:spPr/>
    </dgm:pt>
    <dgm:pt modelId="{19B4832B-5490-4148-8133-549A5BED1F74}" type="pres">
      <dgm:prSet presAssocID="{2F6FCAF3-328D-4797-AB4B-BE46ED98C02E}" presName="sibTrans" presStyleLbl="sibTrans1D1" presStyleIdx="0" presStyleCnt="7"/>
      <dgm:spPr/>
      <dgm:t>
        <a:bodyPr/>
        <a:lstStyle/>
        <a:p>
          <a:endParaRPr lang="en-GB"/>
        </a:p>
      </dgm:t>
    </dgm:pt>
    <dgm:pt modelId="{E2E6040E-EE0A-47D3-9103-163B57423234}" type="pres">
      <dgm:prSet presAssocID="{046AABF8-99D4-4FFA-9258-74A8EAC4C58A}" presName="node" presStyleLbl="node1" presStyleIdx="1" presStyleCnt="7" custScaleX="87589" custScaleY="142492">
        <dgm:presLayoutVars>
          <dgm:bulletEnabled val="1"/>
        </dgm:presLayoutVars>
      </dgm:prSet>
      <dgm:spPr/>
      <dgm:t>
        <a:bodyPr/>
        <a:lstStyle/>
        <a:p>
          <a:endParaRPr lang="en-GB"/>
        </a:p>
      </dgm:t>
    </dgm:pt>
    <dgm:pt modelId="{F9C9FD7C-5DD9-4270-BF7D-1E2A5370CF66}" type="pres">
      <dgm:prSet presAssocID="{046AABF8-99D4-4FFA-9258-74A8EAC4C58A}" presName="spNode" presStyleCnt="0"/>
      <dgm:spPr/>
    </dgm:pt>
    <dgm:pt modelId="{2E8B9518-1A91-4E80-99D0-2F3E99FB3BDA}" type="pres">
      <dgm:prSet presAssocID="{8C6074D7-A280-4787-8AAD-EE1FC75D2805}" presName="sibTrans" presStyleLbl="sibTrans1D1" presStyleIdx="1" presStyleCnt="7"/>
      <dgm:spPr/>
      <dgm:t>
        <a:bodyPr/>
        <a:lstStyle/>
        <a:p>
          <a:endParaRPr lang="en-GB"/>
        </a:p>
      </dgm:t>
    </dgm:pt>
    <dgm:pt modelId="{4AD0FC3B-6C20-465D-9054-0D6393ED2635}" type="pres">
      <dgm:prSet presAssocID="{9E2283F5-6B9F-4C7E-AC35-3C692B8C78D6}" presName="node" presStyleLbl="node1" presStyleIdx="2" presStyleCnt="7" custScaleX="90267" custScaleY="132481" custRadScaleRad="100355" custRadScaleInc="-30173">
        <dgm:presLayoutVars>
          <dgm:bulletEnabled val="1"/>
        </dgm:presLayoutVars>
      </dgm:prSet>
      <dgm:spPr/>
      <dgm:t>
        <a:bodyPr/>
        <a:lstStyle/>
        <a:p>
          <a:endParaRPr lang="en-GB"/>
        </a:p>
      </dgm:t>
    </dgm:pt>
    <dgm:pt modelId="{AE012D7F-AA8B-4734-803D-BC7303094E21}" type="pres">
      <dgm:prSet presAssocID="{9E2283F5-6B9F-4C7E-AC35-3C692B8C78D6}" presName="spNode" presStyleCnt="0"/>
      <dgm:spPr/>
    </dgm:pt>
    <dgm:pt modelId="{421D861F-CBEB-4764-B7F9-3FFCA293827E}" type="pres">
      <dgm:prSet presAssocID="{E6192DAF-8EED-4CC6-B623-39F97A635205}" presName="sibTrans" presStyleLbl="sibTrans1D1" presStyleIdx="2" presStyleCnt="7"/>
      <dgm:spPr/>
      <dgm:t>
        <a:bodyPr/>
        <a:lstStyle/>
        <a:p>
          <a:endParaRPr lang="en-GB"/>
        </a:p>
      </dgm:t>
    </dgm:pt>
    <dgm:pt modelId="{E2704875-E425-4225-A49A-465FF8A579A3}" type="pres">
      <dgm:prSet presAssocID="{0B91F0F2-E239-4C98-97F9-6BD3C973EDDF}" presName="node" presStyleLbl="node1" presStyleIdx="3" presStyleCnt="7" custScaleX="89013" custScaleY="134754" custRadScaleRad="92947" custRadScaleInc="-19380">
        <dgm:presLayoutVars>
          <dgm:bulletEnabled val="1"/>
        </dgm:presLayoutVars>
      </dgm:prSet>
      <dgm:spPr/>
      <dgm:t>
        <a:bodyPr/>
        <a:lstStyle/>
        <a:p>
          <a:endParaRPr lang="en-GB"/>
        </a:p>
      </dgm:t>
    </dgm:pt>
    <dgm:pt modelId="{FEAE65D0-949B-42AE-91DD-EBEC29FAC5CD}" type="pres">
      <dgm:prSet presAssocID="{0B91F0F2-E239-4C98-97F9-6BD3C973EDDF}" presName="spNode" presStyleCnt="0"/>
      <dgm:spPr/>
    </dgm:pt>
    <dgm:pt modelId="{30E8D00A-C2B7-497F-851C-E4D6A108568D}" type="pres">
      <dgm:prSet presAssocID="{DE08FD7F-8ECD-4CBA-83DE-030F251FC8B4}" presName="sibTrans" presStyleLbl="sibTrans1D1" presStyleIdx="3" presStyleCnt="7"/>
      <dgm:spPr/>
      <dgm:t>
        <a:bodyPr/>
        <a:lstStyle/>
        <a:p>
          <a:endParaRPr lang="en-GB"/>
        </a:p>
      </dgm:t>
    </dgm:pt>
    <dgm:pt modelId="{BA7B8B99-6C84-4976-9A80-11606A6B6D49}" type="pres">
      <dgm:prSet presAssocID="{58DE5E7E-F4D7-4772-8A9A-9698BE5772C3}" presName="node" presStyleLbl="node1" presStyleIdx="4" presStyleCnt="7" custScaleX="88431" custScaleY="127842" custRadScaleRad="90999" custRadScaleInc="-1002">
        <dgm:presLayoutVars>
          <dgm:bulletEnabled val="1"/>
        </dgm:presLayoutVars>
      </dgm:prSet>
      <dgm:spPr/>
      <dgm:t>
        <a:bodyPr/>
        <a:lstStyle/>
        <a:p>
          <a:endParaRPr lang="en-GB"/>
        </a:p>
      </dgm:t>
    </dgm:pt>
    <dgm:pt modelId="{3D623A24-FD01-4127-AA41-4DFE8AFA84A8}" type="pres">
      <dgm:prSet presAssocID="{58DE5E7E-F4D7-4772-8A9A-9698BE5772C3}" presName="spNode" presStyleCnt="0"/>
      <dgm:spPr/>
    </dgm:pt>
    <dgm:pt modelId="{2F382BC2-3886-47D5-902F-C8559EF8C482}" type="pres">
      <dgm:prSet presAssocID="{415AB13A-7416-46B0-AD31-350EEFE4F9DF}" presName="sibTrans" presStyleLbl="sibTrans1D1" presStyleIdx="4" presStyleCnt="7"/>
      <dgm:spPr/>
      <dgm:t>
        <a:bodyPr/>
        <a:lstStyle/>
        <a:p>
          <a:endParaRPr lang="en-GB"/>
        </a:p>
      </dgm:t>
    </dgm:pt>
    <dgm:pt modelId="{5DD7CCE6-2AAA-46BA-BD6B-4D3C6F738737}" type="pres">
      <dgm:prSet presAssocID="{3CC65F97-61DF-4C67-989F-21E493635708}" presName="node" presStyleLbl="node1" presStyleIdx="5" presStyleCnt="7" custScaleX="95187" custScaleY="135939" custRadScaleRad="98108" custRadScaleInc="26243">
        <dgm:presLayoutVars>
          <dgm:bulletEnabled val="1"/>
        </dgm:presLayoutVars>
      </dgm:prSet>
      <dgm:spPr/>
      <dgm:t>
        <a:bodyPr/>
        <a:lstStyle/>
        <a:p>
          <a:endParaRPr lang="en-GB"/>
        </a:p>
      </dgm:t>
    </dgm:pt>
    <dgm:pt modelId="{728FAAF7-A320-42C9-80D2-1FBB91588DDB}" type="pres">
      <dgm:prSet presAssocID="{3CC65F97-61DF-4C67-989F-21E493635708}" presName="spNode" presStyleCnt="0"/>
      <dgm:spPr/>
    </dgm:pt>
    <dgm:pt modelId="{65C65855-3D16-42B3-9671-2926AD5944A5}" type="pres">
      <dgm:prSet presAssocID="{DC0DE783-F38F-4A46-BC93-89C65889C942}" presName="sibTrans" presStyleLbl="sibTrans1D1" presStyleIdx="5" presStyleCnt="7"/>
      <dgm:spPr/>
      <dgm:t>
        <a:bodyPr/>
        <a:lstStyle/>
        <a:p>
          <a:endParaRPr lang="en-GB"/>
        </a:p>
      </dgm:t>
    </dgm:pt>
    <dgm:pt modelId="{2DA3F5B2-BE95-4B0C-8C57-9FB71A72B78E}" type="pres">
      <dgm:prSet presAssocID="{3BF51A3A-6CD3-40D7-8739-A06FBED64A30}" presName="node" presStyleLbl="node1" presStyleIdx="6" presStyleCnt="7" custScaleX="84989" custScaleY="142492" custRadScaleRad="98115" custRadScaleInc="5153">
        <dgm:presLayoutVars>
          <dgm:bulletEnabled val="1"/>
        </dgm:presLayoutVars>
      </dgm:prSet>
      <dgm:spPr/>
      <dgm:t>
        <a:bodyPr/>
        <a:lstStyle/>
        <a:p>
          <a:endParaRPr lang="en-GB"/>
        </a:p>
      </dgm:t>
    </dgm:pt>
    <dgm:pt modelId="{6A2B1507-AD97-442E-B454-35CC9CCA1D77}" type="pres">
      <dgm:prSet presAssocID="{3BF51A3A-6CD3-40D7-8739-A06FBED64A30}" presName="spNode" presStyleCnt="0"/>
      <dgm:spPr/>
    </dgm:pt>
    <dgm:pt modelId="{27DB9A68-AD01-4C61-B3D1-D7ADFEC0FC42}" type="pres">
      <dgm:prSet presAssocID="{EFFA98FA-6FF3-406E-82ED-40197400CC96}" presName="sibTrans" presStyleLbl="sibTrans1D1" presStyleIdx="6" presStyleCnt="7"/>
      <dgm:spPr/>
      <dgm:t>
        <a:bodyPr/>
        <a:lstStyle/>
        <a:p>
          <a:endParaRPr lang="en-GB"/>
        </a:p>
      </dgm:t>
    </dgm:pt>
  </dgm:ptLst>
  <dgm:cxnLst>
    <dgm:cxn modelId="{C8DFD226-B7BF-4ADE-BB24-4F80FF37C51A}" srcId="{4096E419-A1AA-49FD-A5C6-C73415856E95}" destId="{9E2283F5-6B9F-4C7E-AC35-3C692B8C78D6}" srcOrd="2" destOrd="0" parTransId="{2CAE0971-F8FB-4FF8-9BBB-817038837B53}" sibTransId="{E6192DAF-8EED-4CC6-B623-39F97A635205}"/>
    <dgm:cxn modelId="{0D75E922-4800-4F9E-A839-3CEEEFD9077C}" type="presOf" srcId="{E6192DAF-8EED-4CC6-B623-39F97A635205}" destId="{421D861F-CBEB-4764-B7F9-3FFCA293827E}" srcOrd="0" destOrd="0" presId="urn:microsoft.com/office/officeart/2005/8/layout/cycle6"/>
    <dgm:cxn modelId="{A768EC46-69FC-48A4-9E78-1FB8870D6DFB}" type="presOf" srcId="{3CC65F97-61DF-4C67-989F-21E493635708}" destId="{5DD7CCE6-2AAA-46BA-BD6B-4D3C6F738737}" srcOrd="0" destOrd="0" presId="urn:microsoft.com/office/officeart/2005/8/layout/cycle6"/>
    <dgm:cxn modelId="{CC54559F-2B12-4C1F-B7FF-586643361901}" type="presOf" srcId="{046AABF8-99D4-4FFA-9258-74A8EAC4C58A}" destId="{E2E6040E-EE0A-47D3-9103-163B57423234}" srcOrd="0" destOrd="0" presId="urn:microsoft.com/office/officeart/2005/8/layout/cycle6"/>
    <dgm:cxn modelId="{3D66E63B-C38F-464D-9F05-F293644ABED9}" type="presOf" srcId="{58DE5E7E-F4D7-4772-8A9A-9698BE5772C3}" destId="{BA7B8B99-6C84-4976-9A80-11606A6B6D49}" srcOrd="0" destOrd="0" presId="urn:microsoft.com/office/officeart/2005/8/layout/cycle6"/>
    <dgm:cxn modelId="{4EE93F80-3935-45F6-847C-102F3BF71497}" type="presOf" srcId="{DC0DE783-F38F-4A46-BC93-89C65889C942}" destId="{65C65855-3D16-42B3-9671-2926AD5944A5}" srcOrd="0" destOrd="0" presId="urn:microsoft.com/office/officeart/2005/8/layout/cycle6"/>
    <dgm:cxn modelId="{FCBD3EEE-3640-43C4-9AE0-6F0FEB531850}" srcId="{4096E419-A1AA-49FD-A5C6-C73415856E95}" destId="{43BC967B-3CE9-400F-AB7F-2A2B017F1D53}" srcOrd="0" destOrd="0" parTransId="{D5166D42-B7CC-4A9D-89CF-E88FAD5EFCF9}" sibTransId="{2F6FCAF3-328D-4797-AB4B-BE46ED98C02E}"/>
    <dgm:cxn modelId="{6193913E-2A3B-496D-A688-646296453669}" srcId="{4096E419-A1AA-49FD-A5C6-C73415856E95}" destId="{58DE5E7E-F4D7-4772-8A9A-9698BE5772C3}" srcOrd="4" destOrd="0" parTransId="{7E841E9E-87CA-4EDE-A4F2-4719E29C92E0}" sibTransId="{415AB13A-7416-46B0-AD31-350EEFE4F9DF}"/>
    <dgm:cxn modelId="{9EF446DE-1CBD-4947-A8D5-793B0EBE76BB}" srcId="{4096E419-A1AA-49FD-A5C6-C73415856E95}" destId="{3CC65F97-61DF-4C67-989F-21E493635708}" srcOrd="5" destOrd="0" parTransId="{339338DF-D0D1-4CEB-80EA-B024FDF7DB14}" sibTransId="{DC0DE783-F38F-4A46-BC93-89C65889C942}"/>
    <dgm:cxn modelId="{F3EA5790-FEA2-4C13-93D5-7613F4598F41}" type="presOf" srcId="{8C6074D7-A280-4787-8AAD-EE1FC75D2805}" destId="{2E8B9518-1A91-4E80-99D0-2F3E99FB3BDA}" srcOrd="0" destOrd="0" presId="urn:microsoft.com/office/officeart/2005/8/layout/cycle6"/>
    <dgm:cxn modelId="{F77D3CDF-28F2-4F2E-A98B-D0FEC29F43EF}" srcId="{4096E419-A1AA-49FD-A5C6-C73415856E95}" destId="{0B91F0F2-E239-4C98-97F9-6BD3C973EDDF}" srcOrd="3" destOrd="0" parTransId="{E692B616-7AA7-413E-A3E5-471C956B1071}" sibTransId="{DE08FD7F-8ECD-4CBA-83DE-030F251FC8B4}"/>
    <dgm:cxn modelId="{8270C6FD-43B9-485E-B726-BBA30695745A}" type="presOf" srcId="{0B91F0F2-E239-4C98-97F9-6BD3C973EDDF}" destId="{E2704875-E425-4225-A49A-465FF8A579A3}" srcOrd="0" destOrd="0" presId="urn:microsoft.com/office/officeart/2005/8/layout/cycle6"/>
    <dgm:cxn modelId="{32EDC47E-2905-4E00-826F-541F76C93D18}" type="presOf" srcId="{2F6FCAF3-328D-4797-AB4B-BE46ED98C02E}" destId="{19B4832B-5490-4148-8133-549A5BED1F74}" srcOrd="0" destOrd="0" presId="urn:microsoft.com/office/officeart/2005/8/layout/cycle6"/>
    <dgm:cxn modelId="{21C2559F-88CE-40C2-9B50-77566A840629}" type="presOf" srcId="{DE08FD7F-8ECD-4CBA-83DE-030F251FC8B4}" destId="{30E8D00A-C2B7-497F-851C-E4D6A108568D}" srcOrd="0" destOrd="0" presId="urn:microsoft.com/office/officeart/2005/8/layout/cycle6"/>
    <dgm:cxn modelId="{6B919AEA-0D1E-4C67-9F36-58F6D1768056}" type="presOf" srcId="{EFFA98FA-6FF3-406E-82ED-40197400CC96}" destId="{27DB9A68-AD01-4C61-B3D1-D7ADFEC0FC42}" srcOrd="0" destOrd="0" presId="urn:microsoft.com/office/officeart/2005/8/layout/cycle6"/>
    <dgm:cxn modelId="{D75B5F1D-729F-47F7-9B3D-89018C0244D4}" type="presOf" srcId="{415AB13A-7416-46B0-AD31-350EEFE4F9DF}" destId="{2F382BC2-3886-47D5-902F-C8559EF8C482}" srcOrd="0" destOrd="0" presId="urn:microsoft.com/office/officeart/2005/8/layout/cycle6"/>
    <dgm:cxn modelId="{1A227CDF-3BA0-41F9-A79A-0CC193FC13B8}" type="presOf" srcId="{9E2283F5-6B9F-4C7E-AC35-3C692B8C78D6}" destId="{4AD0FC3B-6C20-465D-9054-0D6393ED2635}" srcOrd="0" destOrd="0" presId="urn:microsoft.com/office/officeart/2005/8/layout/cycle6"/>
    <dgm:cxn modelId="{290D462C-C6DB-4EF8-987F-FA97F76D7C4C}" srcId="{4096E419-A1AA-49FD-A5C6-C73415856E95}" destId="{3BF51A3A-6CD3-40D7-8739-A06FBED64A30}" srcOrd="6" destOrd="0" parTransId="{15969F98-762A-4381-91EF-EA5C63C767C1}" sibTransId="{EFFA98FA-6FF3-406E-82ED-40197400CC96}"/>
    <dgm:cxn modelId="{05793405-1899-4483-89BE-BB0C80693D67}" srcId="{4096E419-A1AA-49FD-A5C6-C73415856E95}" destId="{046AABF8-99D4-4FFA-9258-74A8EAC4C58A}" srcOrd="1" destOrd="0" parTransId="{5DF105F5-3773-4E4E-BE5B-4701787A500A}" sibTransId="{8C6074D7-A280-4787-8AAD-EE1FC75D2805}"/>
    <dgm:cxn modelId="{BBA48DE2-08F0-429B-B41B-2A6DD01DE73D}" type="presOf" srcId="{43BC967B-3CE9-400F-AB7F-2A2B017F1D53}" destId="{8DEC7472-8B5B-4624-874F-24D598B9A110}" srcOrd="0" destOrd="0" presId="urn:microsoft.com/office/officeart/2005/8/layout/cycle6"/>
    <dgm:cxn modelId="{0C79331D-B1CD-4E9F-B1BA-38F93A51BB71}" type="presOf" srcId="{4096E419-A1AA-49FD-A5C6-C73415856E95}" destId="{5B04E64D-E4E9-4E35-9EA7-36DBDF7C5CEA}" srcOrd="0" destOrd="0" presId="urn:microsoft.com/office/officeart/2005/8/layout/cycle6"/>
    <dgm:cxn modelId="{78480A2D-3349-428F-8FC3-589F5B755D08}" type="presOf" srcId="{3BF51A3A-6CD3-40D7-8739-A06FBED64A30}" destId="{2DA3F5B2-BE95-4B0C-8C57-9FB71A72B78E}" srcOrd="0" destOrd="0" presId="urn:microsoft.com/office/officeart/2005/8/layout/cycle6"/>
    <dgm:cxn modelId="{9EA64E5E-FEF1-4821-9CED-C8EEE0A872ED}" type="presParOf" srcId="{5B04E64D-E4E9-4E35-9EA7-36DBDF7C5CEA}" destId="{8DEC7472-8B5B-4624-874F-24D598B9A110}" srcOrd="0" destOrd="0" presId="urn:microsoft.com/office/officeart/2005/8/layout/cycle6"/>
    <dgm:cxn modelId="{CD8528C1-60F1-42D3-8254-AACF632EEE0B}" type="presParOf" srcId="{5B04E64D-E4E9-4E35-9EA7-36DBDF7C5CEA}" destId="{5101474D-AB74-49A9-A90C-308BBFFC3486}" srcOrd="1" destOrd="0" presId="urn:microsoft.com/office/officeart/2005/8/layout/cycle6"/>
    <dgm:cxn modelId="{F4D9B54E-01BC-473C-A953-15100C88B8D7}" type="presParOf" srcId="{5B04E64D-E4E9-4E35-9EA7-36DBDF7C5CEA}" destId="{19B4832B-5490-4148-8133-549A5BED1F74}" srcOrd="2" destOrd="0" presId="urn:microsoft.com/office/officeart/2005/8/layout/cycle6"/>
    <dgm:cxn modelId="{33BDEAE3-ED9B-4D33-85CB-E7C697AEA9AC}" type="presParOf" srcId="{5B04E64D-E4E9-4E35-9EA7-36DBDF7C5CEA}" destId="{E2E6040E-EE0A-47D3-9103-163B57423234}" srcOrd="3" destOrd="0" presId="urn:microsoft.com/office/officeart/2005/8/layout/cycle6"/>
    <dgm:cxn modelId="{D74E3908-2B6A-4CBC-AC13-D8DE2D229230}" type="presParOf" srcId="{5B04E64D-E4E9-4E35-9EA7-36DBDF7C5CEA}" destId="{F9C9FD7C-5DD9-4270-BF7D-1E2A5370CF66}" srcOrd="4" destOrd="0" presId="urn:microsoft.com/office/officeart/2005/8/layout/cycle6"/>
    <dgm:cxn modelId="{8DEC7E91-923E-4B1D-938C-BCEEE3A95982}" type="presParOf" srcId="{5B04E64D-E4E9-4E35-9EA7-36DBDF7C5CEA}" destId="{2E8B9518-1A91-4E80-99D0-2F3E99FB3BDA}" srcOrd="5" destOrd="0" presId="urn:microsoft.com/office/officeart/2005/8/layout/cycle6"/>
    <dgm:cxn modelId="{EE73AFB5-0309-468A-B994-970133C05541}" type="presParOf" srcId="{5B04E64D-E4E9-4E35-9EA7-36DBDF7C5CEA}" destId="{4AD0FC3B-6C20-465D-9054-0D6393ED2635}" srcOrd="6" destOrd="0" presId="urn:microsoft.com/office/officeart/2005/8/layout/cycle6"/>
    <dgm:cxn modelId="{5B300929-D0DF-4F29-AC4D-BC63877B5440}" type="presParOf" srcId="{5B04E64D-E4E9-4E35-9EA7-36DBDF7C5CEA}" destId="{AE012D7F-AA8B-4734-803D-BC7303094E21}" srcOrd="7" destOrd="0" presId="urn:microsoft.com/office/officeart/2005/8/layout/cycle6"/>
    <dgm:cxn modelId="{7B5DBD32-0D1E-480E-9FCB-72ACDE0DBA69}" type="presParOf" srcId="{5B04E64D-E4E9-4E35-9EA7-36DBDF7C5CEA}" destId="{421D861F-CBEB-4764-B7F9-3FFCA293827E}" srcOrd="8" destOrd="0" presId="urn:microsoft.com/office/officeart/2005/8/layout/cycle6"/>
    <dgm:cxn modelId="{DDE319AF-36BC-42A1-B060-171AFA21E5EF}" type="presParOf" srcId="{5B04E64D-E4E9-4E35-9EA7-36DBDF7C5CEA}" destId="{E2704875-E425-4225-A49A-465FF8A579A3}" srcOrd="9" destOrd="0" presId="urn:microsoft.com/office/officeart/2005/8/layout/cycle6"/>
    <dgm:cxn modelId="{14C1FA0E-A675-434C-8358-061C3EF53E3B}" type="presParOf" srcId="{5B04E64D-E4E9-4E35-9EA7-36DBDF7C5CEA}" destId="{FEAE65D0-949B-42AE-91DD-EBEC29FAC5CD}" srcOrd="10" destOrd="0" presId="urn:microsoft.com/office/officeart/2005/8/layout/cycle6"/>
    <dgm:cxn modelId="{EEDEB7F1-A3F5-4955-80C9-AD4C93136BC2}" type="presParOf" srcId="{5B04E64D-E4E9-4E35-9EA7-36DBDF7C5CEA}" destId="{30E8D00A-C2B7-497F-851C-E4D6A108568D}" srcOrd="11" destOrd="0" presId="urn:microsoft.com/office/officeart/2005/8/layout/cycle6"/>
    <dgm:cxn modelId="{506AAD1B-26D2-483F-9D40-1FDD9099559F}" type="presParOf" srcId="{5B04E64D-E4E9-4E35-9EA7-36DBDF7C5CEA}" destId="{BA7B8B99-6C84-4976-9A80-11606A6B6D49}" srcOrd="12" destOrd="0" presId="urn:microsoft.com/office/officeart/2005/8/layout/cycle6"/>
    <dgm:cxn modelId="{37EFEE0F-F19A-4B40-9295-D3A2E9B95173}" type="presParOf" srcId="{5B04E64D-E4E9-4E35-9EA7-36DBDF7C5CEA}" destId="{3D623A24-FD01-4127-AA41-4DFE8AFA84A8}" srcOrd="13" destOrd="0" presId="urn:microsoft.com/office/officeart/2005/8/layout/cycle6"/>
    <dgm:cxn modelId="{54E7B7E1-3536-4EF2-830E-E3A3B9498F60}" type="presParOf" srcId="{5B04E64D-E4E9-4E35-9EA7-36DBDF7C5CEA}" destId="{2F382BC2-3886-47D5-902F-C8559EF8C482}" srcOrd="14" destOrd="0" presId="urn:microsoft.com/office/officeart/2005/8/layout/cycle6"/>
    <dgm:cxn modelId="{90289CB6-9DED-4EDF-A8B1-49B06AE053D0}" type="presParOf" srcId="{5B04E64D-E4E9-4E35-9EA7-36DBDF7C5CEA}" destId="{5DD7CCE6-2AAA-46BA-BD6B-4D3C6F738737}" srcOrd="15" destOrd="0" presId="urn:microsoft.com/office/officeart/2005/8/layout/cycle6"/>
    <dgm:cxn modelId="{90D95CC8-7CCF-4200-9760-63D69D87C0B3}" type="presParOf" srcId="{5B04E64D-E4E9-4E35-9EA7-36DBDF7C5CEA}" destId="{728FAAF7-A320-42C9-80D2-1FBB91588DDB}" srcOrd="16" destOrd="0" presId="urn:microsoft.com/office/officeart/2005/8/layout/cycle6"/>
    <dgm:cxn modelId="{B2EBCAFD-47AA-45CC-9457-44F6CF0BCDBB}" type="presParOf" srcId="{5B04E64D-E4E9-4E35-9EA7-36DBDF7C5CEA}" destId="{65C65855-3D16-42B3-9671-2926AD5944A5}" srcOrd="17" destOrd="0" presId="urn:microsoft.com/office/officeart/2005/8/layout/cycle6"/>
    <dgm:cxn modelId="{DCA054E7-D338-4AB2-A37A-3B01648DE7AB}" type="presParOf" srcId="{5B04E64D-E4E9-4E35-9EA7-36DBDF7C5CEA}" destId="{2DA3F5B2-BE95-4B0C-8C57-9FB71A72B78E}" srcOrd="18" destOrd="0" presId="urn:microsoft.com/office/officeart/2005/8/layout/cycle6"/>
    <dgm:cxn modelId="{AFFBA245-D11B-4F23-B42A-0DB530C1E952}" type="presParOf" srcId="{5B04E64D-E4E9-4E35-9EA7-36DBDF7C5CEA}" destId="{6A2B1507-AD97-442E-B454-35CC9CCA1D77}" srcOrd="19" destOrd="0" presId="urn:microsoft.com/office/officeart/2005/8/layout/cycle6"/>
    <dgm:cxn modelId="{B6E35918-1204-4DE8-ACEA-B0F4E3842F48}" type="presParOf" srcId="{5B04E64D-E4E9-4E35-9EA7-36DBDF7C5CEA}" destId="{27DB9A68-AD01-4C61-B3D1-D7ADFEC0FC42}" srcOrd="20" destOrd="0" presId="urn:microsoft.com/office/officeart/2005/8/layout/cycle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58E7AE-FC2E-44CF-9FE7-2E6599CF7202}">
      <dsp:nvSpPr>
        <dsp:cNvPr id="0" name=""/>
        <dsp:cNvSpPr/>
      </dsp:nvSpPr>
      <dsp:spPr>
        <a:xfrm>
          <a:off x="647065" y="0"/>
          <a:ext cx="4622799" cy="4622799"/>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8C5108-F19F-4459-A9EA-7A6B5E0DBA12}">
      <dsp:nvSpPr>
        <dsp:cNvPr id="0" name=""/>
        <dsp:cNvSpPr/>
      </dsp:nvSpPr>
      <dsp:spPr>
        <a:xfrm>
          <a:off x="2958464" y="462731"/>
          <a:ext cx="3004820" cy="65730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smtClean="0"/>
            <a:t>Suitability Mapping</a:t>
          </a:r>
          <a:endParaRPr lang="en-GB" sz="2100" kern="1200" dirty="0"/>
        </a:p>
      </dsp:txBody>
      <dsp:txXfrm>
        <a:off x="2958464" y="462731"/>
        <a:ext cx="3004820" cy="657304"/>
      </dsp:txXfrm>
    </dsp:sp>
    <dsp:sp modelId="{E51C1682-645D-47E1-83A7-9C5950ABBD30}">
      <dsp:nvSpPr>
        <dsp:cNvPr id="0" name=""/>
        <dsp:cNvSpPr/>
      </dsp:nvSpPr>
      <dsp:spPr>
        <a:xfrm>
          <a:off x="2958464" y="1202198"/>
          <a:ext cx="3004820" cy="65730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smtClean="0"/>
            <a:t>Restrictions</a:t>
          </a:r>
          <a:endParaRPr lang="en-GB" sz="2100" kern="1200" dirty="0"/>
        </a:p>
      </dsp:txBody>
      <dsp:txXfrm>
        <a:off x="2958464" y="1202198"/>
        <a:ext cx="3004820" cy="657304"/>
      </dsp:txXfrm>
    </dsp:sp>
    <dsp:sp modelId="{A8F7323E-1C7A-4152-90E4-4F76D7F77F10}">
      <dsp:nvSpPr>
        <dsp:cNvPr id="0" name=""/>
        <dsp:cNvSpPr/>
      </dsp:nvSpPr>
      <dsp:spPr>
        <a:xfrm>
          <a:off x="2958464" y="1941666"/>
          <a:ext cx="3004820" cy="65730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smtClean="0"/>
            <a:t>Exclusions</a:t>
          </a:r>
          <a:endParaRPr lang="en-GB" sz="2100" kern="1200" dirty="0"/>
        </a:p>
      </dsp:txBody>
      <dsp:txXfrm>
        <a:off x="2958464" y="1941666"/>
        <a:ext cx="3004820" cy="657304"/>
      </dsp:txXfrm>
    </dsp:sp>
    <dsp:sp modelId="{FBD52608-A890-495E-96C0-6F6C6118ADFC}">
      <dsp:nvSpPr>
        <dsp:cNvPr id="0" name=""/>
        <dsp:cNvSpPr/>
      </dsp:nvSpPr>
      <dsp:spPr>
        <a:xfrm>
          <a:off x="2958464" y="2681133"/>
          <a:ext cx="3004820" cy="65730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smtClean="0"/>
            <a:t>Policy, Weights, Scores</a:t>
          </a:r>
          <a:endParaRPr lang="en-GB" sz="2100" kern="1200" dirty="0"/>
        </a:p>
      </dsp:txBody>
      <dsp:txXfrm>
        <a:off x="2958464" y="2681133"/>
        <a:ext cx="3004820" cy="657304"/>
      </dsp:txXfrm>
    </dsp:sp>
    <dsp:sp modelId="{D75E3A87-5511-4C5B-ACB2-F48638AD46BC}">
      <dsp:nvSpPr>
        <dsp:cNvPr id="0" name=""/>
        <dsp:cNvSpPr/>
      </dsp:nvSpPr>
      <dsp:spPr>
        <a:xfrm>
          <a:off x="2958464" y="3420601"/>
          <a:ext cx="3004820" cy="65730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smtClean="0"/>
            <a:t>Data</a:t>
          </a:r>
          <a:endParaRPr lang="en-GB" sz="2100" kern="1200" dirty="0"/>
        </a:p>
      </dsp:txBody>
      <dsp:txXfrm>
        <a:off x="2958464" y="3420601"/>
        <a:ext cx="3004820" cy="65730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EC7472-8B5B-4624-874F-24D598B9A110}">
      <dsp:nvSpPr>
        <dsp:cNvPr id="0" name=""/>
        <dsp:cNvSpPr/>
      </dsp:nvSpPr>
      <dsp:spPr>
        <a:xfrm>
          <a:off x="2580233" y="-51000"/>
          <a:ext cx="1411829" cy="119398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GB" sz="3400" kern="1200" dirty="0"/>
        </a:p>
      </dsp:txBody>
      <dsp:txXfrm>
        <a:off x="2580233" y="-51000"/>
        <a:ext cx="1411829" cy="1193985"/>
      </dsp:txXfrm>
    </dsp:sp>
    <dsp:sp modelId="{19B4832B-5490-4148-8133-549A5BED1F74}">
      <dsp:nvSpPr>
        <dsp:cNvPr id="0" name=""/>
        <dsp:cNvSpPr/>
      </dsp:nvSpPr>
      <dsp:spPr>
        <a:xfrm>
          <a:off x="1243968" y="545991"/>
          <a:ext cx="4084359" cy="4084359"/>
        </a:xfrm>
        <a:custGeom>
          <a:avLst/>
          <a:gdLst/>
          <a:ahLst/>
          <a:cxnLst/>
          <a:rect l="0" t="0" r="0" b="0"/>
          <a:pathLst>
            <a:path>
              <a:moveTo>
                <a:pt x="2758907" y="129903"/>
              </a:moveTo>
              <a:arcTo wR="2042179" hR="2042179" stAng="17432770" swAng="19298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704875-E425-4225-A49A-465FF8A579A3}">
      <dsp:nvSpPr>
        <dsp:cNvPr id="0" name=""/>
        <dsp:cNvSpPr/>
      </dsp:nvSpPr>
      <dsp:spPr>
        <a:xfrm>
          <a:off x="4522461" y="1360110"/>
          <a:ext cx="1411829" cy="1193985"/>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GB" sz="3400" kern="1200" dirty="0"/>
        </a:p>
      </dsp:txBody>
      <dsp:txXfrm>
        <a:off x="4522461" y="1360110"/>
        <a:ext cx="1411829" cy="1193985"/>
      </dsp:txXfrm>
    </dsp:sp>
    <dsp:sp modelId="{30E8D00A-C2B7-497F-851C-E4D6A108568D}">
      <dsp:nvSpPr>
        <dsp:cNvPr id="0" name=""/>
        <dsp:cNvSpPr/>
      </dsp:nvSpPr>
      <dsp:spPr>
        <a:xfrm>
          <a:off x="1243968" y="545991"/>
          <a:ext cx="4084359" cy="4084359"/>
        </a:xfrm>
        <a:custGeom>
          <a:avLst/>
          <a:gdLst/>
          <a:ahLst/>
          <a:cxnLst/>
          <a:rect l="0" t="0" r="0" b="0"/>
          <a:pathLst>
            <a:path>
              <a:moveTo>
                <a:pt x="4084232" y="2019383"/>
              </a:moveTo>
              <a:arcTo wR="2042179" hR="2042179" stAng="21561625" swAng="18859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7B8B99-6C84-4976-9A80-11606A6B6D49}">
      <dsp:nvSpPr>
        <dsp:cNvPr id="0" name=""/>
        <dsp:cNvSpPr/>
      </dsp:nvSpPr>
      <dsp:spPr>
        <a:xfrm>
          <a:off x="3780596" y="3643337"/>
          <a:ext cx="1411829" cy="1193985"/>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GB" sz="3400" kern="1200" dirty="0"/>
        </a:p>
      </dsp:txBody>
      <dsp:txXfrm>
        <a:off x="3780596" y="3643337"/>
        <a:ext cx="1411829" cy="1193985"/>
      </dsp:txXfrm>
    </dsp:sp>
    <dsp:sp modelId="{2F382BC2-3886-47D5-902F-C8559EF8C482}">
      <dsp:nvSpPr>
        <dsp:cNvPr id="0" name=""/>
        <dsp:cNvSpPr/>
      </dsp:nvSpPr>
      <dsp:spPr>
        <a:xfrm>
          <a:off x="1243968" y="545991"/>
          <a:ext cx="4084359" cy="4084359"/>
        </a:xfrm>
        <a:custGeom>
          <a:avLst/>
          <a:gdLst/>
          <a:ahLst/>
          <a:cxnLst/>
          <a:rect l="0" t="0" r="0" b="0"/>
          <a:pathLst>
            <a:path>
              <a:moveTo>
                <a:pt x="2527028" y="4025969"/>
              </a:moveTo>
              <a:arcTo wR="2042179" hR="2042179" stAng="4575952" swAng="164809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D7CCE6-2AAA-46BA-BD6B-4D3C6F738737}">
      <dsp:nvSpPr>
        <dsp:cNvPr id="0" name=""/>
        <dsp:cNvSpPr/>
      </dsp:nvSpPr>
      <dsp:spPr>
        <a:xfrm>
          <a:off x="1379870" y="3643337"/>
          <a:ext cx="1411829" cy="1193985"/>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GB" sz="3400" kern="1200" dirty="0"/>
        </a:p>
      </dsp:txBody>
      <dsp:txXfrm>
        <a:off x="1379870" y="3643337"/>
        <a:ext cx="1411829" cy="1193985"/>
      </dsp:txXfrm>
    </dsp:sp>
    <dsp:sp modelId="{65C65855-3D16-42B3-9671-2926AD5944A5}">
      <dsp:nvSpPr>
        <dsp:cNvPr id="0" name=""/>
        <dsp:cNvSpPr/>
      </dsp:nvSpPr>
      <dsp:spPr>
        <a:xfrm>
          <a:off x="1243968" y="545991"/>
          <a:ext cx="4084359" cy="4084359"/>
        </a:xfrm>
        <a:custGeom>
          <a:avLst/>
          <a:gdLst/>
          <a:ahLst/>
          <a:cxnLst/>
          <a:rect l="0" t="0" r="0" b="0"/>
          <a:pathLst>
            <a:path>
              <a:moveTo>
                <a:pt x="287914" y="3087671"/>
              </a:moveTo>
              <a:arcTo wR="2042179" hR="2042179" stAng="8952377" swAng="18859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A3F5B2-BE95-4B0C-8C57-9FB71A72B78E}">
      <dsp:nvSpPr>
        <dsp:cNvPr id="0" name=""/>
        <dsp:cNvSpPr/>
      </dsp:nvSpPr>
      <dsp:spPr>
        <a:xfrm>
          <a:off x="638004" y="1360110"/>
          <a:ext cx="1411829" cy="1193985"/>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GB" sz="3400" kern="1200" dirty="0"/>
        </a:p>
      </dsp:txBody>
      <dsp:txXfrm>
        <a:off x="638004" y="1360110"/>
        <a:ext cx="1411829" cy="1193985"/>
      </dsp:txXfrm>
    </dsp:sp>
    <dsp:sp modelId="{27DB9A68-AD01-4C61-B3D1-D7ADFEC0FC42}">
      <dsp:nvSpPr>
        <dsp:cNvPr id="0" name=""/>
        <dsp:cNvSpPr/>
      </dsp:nvSpPr>
      <dsp:spPr>
        <a:xfrm>
          <a:off x="1243968" y="545991"/>
          <a:ext cx="4084359" cy="4084359"/>
        </a:xfrm>
        <a:custGeom>
          <a:avLst/>
          <a:gdLst/>
          <a:ahLst/>
          <a:cxnLst/>
          <a:rect l="0" t="0" r="0" b="0"/>
          <a:pathLst>
            <a:path>
              <a:moveTo>
                <a:pt x="417467" y="804921"/>
              </a:moveTo>
              <a:arcTo wR="2042179" hR="2042179" stAng="13037409" swAng="1929821"/>
            </a:path>
          </a:pathLst>
        </a:custGeom>
        <a:noFill/>
        <a:ln w="9525" cap="flat" cmpd="sng" algn="ctr">
          <a:solidFill>
            <a:schemeClr val="tx2"/>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EC7472-8B5B-4624-874F-24D598B9A110}">
      <dsp:nvSpPr>
        <dsp:cNvPr id="0" name=""/>
        <dsp:cNvSpPr/>
      </dsp:nvSpPr>
      <dsp:spPr>
        <a:xfrm>
          <a:off x="2826958" y="-120240"/>
          <a:ext cx="1049584" cy="977762"/>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dirty="0"/>
        </a:p>
      </dsp:txBody>
      <dsp:txXfrm>
        <a:off x="2826958" y="-120240"/>
        <a:ext cx="1049584" cy="977762"/>
      </dsp:txXfrm>
    </dsp:sp>
    <dsp:sp modelId="{19B4832B-5490-4148-8133-549A5BED1F74}">
      <dsp:nvSpPr>
        <dsp:cNvPr id="0" name=""/>
        <dsp:cNvSpPr/>
      </dsp:nvSpPr>
      <dsp:spPr>
        <a:xfrm>
          <a:off x="1175274" y="367502"/>
          <a:ext cx="4246463" cy="4246463"/>
        </a:xfrm>
        <a:custGeom>
          <a:avLst/>
          <a:gdLst/>
          <a:ahLst/>
          <a:cxnLst/>
          <a:rect l="0" t="0" r="0" b="0"/>
          <a:pathLst>
            <a:path>
              <a:moveTo>
                <a:pt x="2707417" y="81947"/>
              </a:moveTo>
              <a:arcTo wR="2123231" hR="2123231" stAng="17158221" swAng="101840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E6040E-EE0A-47D3-9103-163B57423234}">
      <dsp:nvSpPr>
        <dsp:cNvPr id="0" name=""/>
        <dsp:cNvSpPr/>
      </dsp:nvSpPr>
      <dsp:spPr>
        <a:xfrm>
          <a:off x="4458513" y="637496"/>
          <a:ext cx="1003471" cy="1061107"/>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endParaRPr lang="en-GB" sz="4600" kern="1200" dirty="0"/>
        </a:p>
      </dsp:txBody>
      <dsp:txXfrm>
        <a:off x="4458513" y="637496"/>
        <a:ext cx="1003471" cy="1061107"/>
      </dsp:txXfrm>
    </dsp:sp>
    <dsp:sp modelId="{2E8B9518-1A91-4E80-99D0-2F3E99FB3BDA}">
      <dsp:nvSpPr>
        <dsp:cNvPr id="0" name=""/>
        <dsp:cNvSpPr/>
      </dsp:nvSpPr>
      <dsp:spPr>
        <a:xfrm>
          <a:off x="1187172" y="393416"/>
          <a:ext cx="4246463" cy="4246463"/>
        </a:xfrm>
        <a:custGeom>
          <a:avLst/>
          <a:gdLst/>
          <a:ahLst/>
          <a:cxnLst/>
          <a:rect l="0" t="0" r="0" b="0"/>
          <a:pathLst>
            <a:path>
              <a:moveTo>
                <a:pt x="4084866" y="1310765"/>
              </a:moveTo>
              <a:arcTo wR="2123231" hR="2123231" stAng="20250104" swAng="9618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D0FC3B-6C20-465D-9054-0D6393ED2635}">
      <dsp:nvSpPr>
        <dsp:cNvPr id="0" name=""/>
        <dsp:cNvSpPr/>
      </dsp:nvSpPr>
      <dsp:spPr>
        <a:xfrm>
          <a:off x="4894796" y="2283512"/>
          <a:ext cx="1034152" cy="986557"/>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GB" sz="4200" kern="1200" dirty="0"/>
        </a:p>
      </dsp:txBody>
      <dsp:txXfrm>
        <a:off x="4894796" y="2283512"/>
        <a:ext cx="1034152" cy="986557"/>
      </dsp:txXfrm>
    </dsp:sp>
    <dsp:sp modelId="{421D861F-CBEB-4764-B7F9-3FFCA293827E}">
      <dsp:nvSpPr>
        <dsp:cNvPr id="0" name=""/>
        <dsp:cNvSpPr/>
      </dsp:nvSpPr>
      <dsp:spPr>
        <a:xfrm>
          <a:off x="1389975" y="-24939"/>
          <a:ext cx="4246463" cy="4246463"/>
        </a:xfrm>
        <a:custGeom>
          <a:avLst/>
          <a:gdLst/>
          <a:ahLst/>
          <a:cxnLst/>
          <a:rect l="0" t="0" r="0" b="0"/>
          <a:pathLst>
            <a:path>
              <a:moveTo>
                <a:pt x="3889703" y="3301234"/>
              </a:moveTo>
              <a:arcTo wR="2123231" hR="2123231" stAng="2021883" swAng="11924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704875-E425-4225-A49A-465FF8A579A3}">
      <dsp:nvSpPr>
        <dsp:cNvPr id="0" name=""/>
        <dsp:cNvSpPr/>
      </dsp:nvSpPr>
      <dsp:spPr>
        <a:xfrm>
          <a:off x="3748210" y="3715555"/>
          <a:ext cx="1019785" cy="1003483"/>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GB" sz="2400" kern="1200" dirty="0"/>
        </a:p>
      </dsp:txBody>
      <dsp:txXfrm>
        <a:off x="3748210" y="3715555"/>
        <a:ext cx="1019785" cy="1003483"/>
      </dsp:txXfrm>
    </dsp:sp>
    <dsp:sp modelId="{30E8D00A-C2B7-497F-851C-E4D6A108568D}">
      <dsp:nvSpPr>
        <dsp:cNvPr id="0" name=""/>
        <dsp:cNvSpPr/>
      </dsp:nvSpPr>
      <dsp:spPr>
        <a:xfrm>
          <a:off x="1285252" y="194719"/>
          <a:ext cx="4246463" cy="4246463"/>
        </a:xfrm>
        <a:custGeom>
          <a:avLst/>
          <a:gdLst/>
          <a:ahLst/>
          <a:cxnLst/>
          <a:rect l="0" t="0" r="0" b="0"/>
          <a:pathLst>
            <a:path>
              <a:moveTo>
                <a:pt x="2455308" y="4220334"/>
              </a:moveTo>
              <a:arcTo wR="2123231" hR="2123231" stAng="4860115" swAng="123631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7B8B99-6C84-4976-9A80-11606A6B6D49}">
      <dsp:nvSpPr>
        <dsp:cNvPr id="0" name=""/>
        <dsp:cNvSpPr/>
      </dsp:nvSpPr>
      <dsp:spPr>
        <a:xfrm>
          <a:off x="1960587" y="3759143"/>
          <a:ext cx="1013117" cy="952011"/>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GB" sz="2400" kern="1200" dirty="0"/>
        </a:p>
      </dsp:txBody>
      <dsp:txXfrm>
        <a:off x="1960587" y="3759143"/>
        <a:ext cx="1013117" cy="952011"/>
      </dsp:txXfrm>
    </dsp:sp>
    <dsp:sp modelId="{2F382BC2-3886-47D5-902F-C8559EF8C482}">
      <dsp:nvSpPr>
        <dsp:cNvPr id="0" name=""/>
        <dsp:cNvSpPr/>
      </dsp:nvSpPr>
      <dsp:spPr>
        <a:xfrm>
          <a:off x="1024618" y="642"/>
          <a:ext cx="4246463" cy="4246463"/>
        </a:xfrm>
        <a:custGeom>
          <a:avLst/>
          <a:gdLst/>
          <a:ahLst/>
          <a:cxnLst/>
          <a:rect l="0" t="0" r="0" b="0"/>
          <a:pathLst>
            <a:path>
              <a:moveTo>
                <a:pt x="929158" y="3878880"/>
              </a:moveTo>
              <a:arcTo wR="2123231" hR="2123231" stAng="7453253" swAng="131360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D7CCE6-2AAA-46BA-BD6B-4D3C6F738737}">
      <dsp:nvSpPr>
        <dsp:cNvPr id="0" name=""/>
        <dsp:cNvSpPr/>
      </dsp:nvSpPr>
      <dsp:spPr>
        <a:xfrm>
          <a:off x="694045" y="2288510"/>
          <a:ext cx="1090518" cy="1012308"/>
        </a:xfrm>
        <a:prstGeom prst="round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GB" sz="2600" kern="1200" dirty="0"/>
        </a:p>
      </dsp:txBody>
      <dsp:txXfrm>
        <a:off x="694045" y="2288510"/>
        <a:ext cx="1090518" cy="1012308"/>
      </dsp:txXfrm>
    </dsp:sp>
    <dsp:sp modelId="{65C65855-3D16-42B3-9671-2926AD5944A5}">
      <dsp:nvSpPr>
        <dsp:cNvPr id="0" name=""/>
        <dsp:cNvSpPr/>
      </dsp:nvSpPr>
      <dsp:spPr>
        <a:xfrm>
          <a:off x="1216453" y="377926"/>
          <a:ext cx="4246463" cy="4246463"/>
        </a:xfrm>
        <a:custGeom>
          <a:avLst/>
          <a:gdLst/>
          <a:ahLst/>
          <a:cxnLst/>
          <a:rect l="0" t="0" r="0" b="0"/>
          <a:pathLst>
            <a:path>
              <a:moveTo>
                <a:pt x="11292" y="1904537"/>
              </a:moveTo>
              <a:arcTo wR="2123231" hR="2123231" stAng="11154720" swAng="9679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A3F5B2-BE95-4B0C-8C57-9FB71A72B78E}">
      <dsp:nvSpPr>
        <dsp:cNvPr id="0" name=""/>
        <dsp:cNvSpPr/>
      </dsp:nvSpPr>
      <dsp:spPr>
        <a:xfrm>
          <a:off x="1204897" y="637494"/>
          <a:ext cx="973684" cy="1061107"/>
        </a:xfrm>
        <a:prstGeom prst="roundRect">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GB" sz="2300" kern="1200" dirty="0"/>
        </a:p>
      </dsp:txBody>
      <dsp:txXfrm>
        <a:off x="1204897" y="637494"/>
        <a:ext cx="973684" cy="1061107"/>
      </dsp:txXfrm>
    </dsp:sp>
    <dsp:sp modelId="{27DB9A68-AD01-4C61-B3D1-D7ADFEC0FC42}">
      <dsp:nvSpPr>
        <dsp:cNvPr id="0" name=""/>
        <dsp:cNvSpPr/>
      </dsp:nvSpPr>
      <dsp:spPr>
        <a:xfrm>
          <a:off x="1293855" y="337762"/>
          <a:ext cx="4246463" cy="4246463"/>
        </a:xfrm>
        <a:custGeom>
          <a:avLst/>
          <a:gdLst/>
          <a:ahLst/>
          <a:cxnLst/>
          <a:rect l="0" t="0" r="0" b="0"/>
          <a:pathLst>
            <a:path>
              <a:moveTo>
                <a:pt x="890588" y="394445"/>
              </a:moveTo>
              <a:arcTo wR="2123231" hR="2123231" stAng="14070643" swAng="1149452"/>
            </a:path>
          </a:pathLst>
        </a:custGeom>
        <a:noFill/>
        <a:ln w="9525" cap="flat" cmpd="sng" algn="ctr">
          <a:solidFill>
            <a:schemeClr val="tx2"/>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endParaRPr lang="en-GB" dirty="0"/>
          </a:p>
        </p:txBody>
      </p:sp>
      <p:sp>
        <p:nvSpPr>
          <p:cNvPr id="91139"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endParaRPr lang="en-GB" dirty="0"/>
          </a:p>
        </p:txBody>
      </p:sp>
      <p:sp>
        <p:nvSpPr>
          <p:cNvPr id="91140"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vl1pPr>
          </a:lstStyle>
          <a:p>
            <a:endParaRPr lang="en-GB" dirty="0"/>
          </a:p>
        </p:txBody>
      </p:sp>
      <p:sp>
        <p:nvSpPr>
          <p:cNvPr id="91141"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B8BBBC43-2BCA-4C0B-8998-0F71128D1362}" type="slidenum">
              <a:rPr lang="en-GB"/>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302125" cy="339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vl1pPr>
          </a:lstStyle>
          <a:p>
            <a:endParaRPr lang="en-GB" dirty="0"/>
          </a:p>
        </p:txBody>
      </p:sp>
      <p:sp>
        <p:nvSpPr>
          <p:cNvPr id="4099" name="Rectangle 3"/>
          <p:cNvSpPr>
            <a:spLocks noGrp="1" noChangeArrowheads="1"/>
          </p:cNvSpPr>
          <p:nvPr>
            <p:ph type="dt" idx="1"/>
          </p:nvPr>
        </p:nvSpPr>
        <p:spPr bwMode="auto">
          <a:xfrm>
            <a:off x="5624513" y="0"/>
            <a:ext cx="4302125" cy="339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a:lvl1pPr>
          </a:lstStyle>
          <a:p>
            <a:endParaRPr lang="en-GB" dirty="0"/>
          </a:p>
        </p:txBody>
      </p:sp>
      <p:sp>
        <p:nvSpPr>
          <p:cNvPr id="4100"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323975" y="3228975"/>
            <a:ext cx="7278688" cy="305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0" y="6457950"/>
            <a:ext cx="4302125" cy="3397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lvl1pPr>
          </a:lstStyle>
          <a:p>
            <a:endParaRPr lang="en-GB" dirty="0"/>
          </a:p>
        </p:txBody>
      </p:sp>
      <p:sp>
        <p:nvSpPr>
          <p:cNvPr id="4103" name="Rectangle 7"/>
          <p:cNvSpPr>
            <a:spLocks noGrp="1" noChangeArrowheads="1"/>
          </p:cNvSpPr>
          <p:nvPr>
            <p:ph type="sldNum" sz="quarter" idx="5"/>
          </p:nvPr>
        </p:nvSpPr>
        <p:spPr bwMode="auto">
          <a:xfrm>
            <a:off x="5624513" y="6457950"/>
            <a:ext cx="4302125" cy="3397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lvl1pPr>
          </a:lstStyle>
          <a:p>
            <a:fld id="{4AAC7307-18DA-42C4-A7E0-683318285B6A}" type="slidenum">
              <a:rPr lang="en-GB"/>
              <a:pPr/>
              <a:t>‹#›</a:t>
            </a:fld>
            <a:endParaRPr lang="en-GB"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44145B4-FB8C-4EB0-9D84-9F4D1FC7BB93}" type="slidenum">
              <a:rPr lang="en-US"/>
              <a:pPr/>
              <a:t>3</a:t>
            </a:fld>
            <a:endParaRPr lang="en-US"/>
          </a:p>
        </p:txBody>
      </p:sp>
      <p:sp>
        <p:nvSpPr>
          <p:cNvPr id="36867" name="Rectangle 2"/>
          <p:cNvSpPr>
            <a:spLocks noGrp="1" noRot="1" noChangeAspect="1" noChangeArrowheads="1" noTextEdit="1"/>
          </p:cNvSpPr>
          <p:nvPr>
            <p:ph type="sldImg"/>
          </p:nvPr>
        </p:nvSpPr>
        <p:spPr>
          <a:xfrm>
            <a:off x="3263900" y="509588"/>
            <a:ext cx="3398838" cy="2549525"/>
          </a:xfrm>
          <a:ln/>
        </p:spPr>
      </p:sp>
      <p:sp>
        <p:nvSpPr>
          <p:cNvPr id="36868" name="Rectangle 3"/>
          <p:cNvSpPr>
            <a:spLocks noGrp="1" noChangeArrowheads="1"/>
          </p:cNvSpPr>
          <p:nvPr>
            <p:ph type="body" idx="1"/>
          </p:nvPr>
        </p:nvSpPr>
        <p:spPr>
          <a:noFill/>
          <a:ln/>
        </p:spPr>
        <p:txBody>
          <a:bodyPr/>
          <a:lstStyle/>
          <a:p>
            <a:pPr eaLnBrk="1" hangingPunct="1"/>
            <a:r>
              <a:rPr lang="en-GB" smtClean="0">
                <a:latin typeface="Arial" pitchFamily="34" charset="0"/>
              </a:rPr>
              <a:t>We are very diverse.  Our property ranges from offices and shops in the heart of London, to commercial premises and housing, to farmland and parkland, right through to the foreshore and seabed.</a:t>
            </a:r>
          </a:p>
          <a:p>
            <a:pPr eaLnBrk="1" hangingPunct="1"/>
            <a:endParaRPr lang="en-GB" smtClean="0">
              <a:latin typeface="Arial" pitchFamily="34" charset="0"/>
            </a:endParaRPr>
          </a:p>
          <a:p>
            <a:pPr eaLnBrk="1" hangingPunct="1"/>
            <a:r>
              <a:rPr lang="en-GB" smtClean="0">
                <a:latin typeface="Arial" pitchFamily="34" charset="0"/>
              </a:rPr>
              <a:t>Being so diverse gives us obvious advantages. It helps us to withstand the economic ups and downs because our commercial activities range across different sectors of the market. We are also able to take advantage of the synergy between our businesses.</a:t>
            </a:r>
          </a:p>
          <a:p>
            <a:pPr eaLnBrk="1" hangingPunct="1"/>
            <a:endParaRPr lang="en-GB" smtClean="0">
              <a:latin typeface="Arial" pitchFamily="34" charset="0"/>
            </a:endParaRPr>
          </a:p>
          <a:p>
            <a:pPr eaLnBrk="1" hangingPunct="1"/>
            <a:r>
              <a:rPr lang="en-GB" smtClean="0">
                <a:latin typeface="Arial" pitchFamily="34" charset="0"/>
              </a:rPr>
              <a:t>Our portfolio is divided into four estates: urban, rural, marine and Windsor. We are not passive custodians of our assets. Our customers, the people and businesses who occupy and use our land and property, are really important to us. We seek to work with them to help them add value to their businesses, because we believe that what’s good for their business is also good for ours.</a:t>
            </a:r>
          </a:p>
          <a:p>
            <a:pPr eaLnBrk="1" hangingPunct="1"/>
            <a:endParaRPr lang="en-GB" smtClean="0">
              <a:latin typeface="Arial" pitchFamily="34" charset="0"/>
            </a:endParaRPr>
          </a:p>
          <a:p>
            <a:pPr eaLnBrk="1" hangingPunct="1"/>
            <a:endParaRPr lang="en-GB"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16</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17</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18</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19</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20</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21</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22</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23</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24</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25</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B15FC62D-2C77-461F-97A2-A313D0362F6F}" type="slidenum">
              <a:rPr lang="en-US"/>
              <a:pPr/>
              <a:t>4</a:t>
            </a:fld>
            <a:endParaRPr lang="en-US"/>
          </a:p>
        </p:txBody>
      </p:sp>
      <p:sp>
        <p:nvSpPr>
          <p:cNvPr id="39939" name="Rectangle 2"/>
          <p:cNvSpPr>
            <a:spLocks noGrp="1" noRot="1" noChangeAspect="1" noChangeArrowheads="1" noTextEdit="1"/>
          </p:cNvSpPr>
          <p:nvPr>
            <p:ph type="sldImg"/>
          </p:nvPr>
        </p:nvSpPr>
        <p:spPr>
          <a:xfrm>
            <a:off x="3263900" y="509588"/>
            <a:ext cx="3398838" cy="2549525"/>
          </a:xfrm>
          <a:ln/>
        </p:spPr>
      </p:sp>
      <p:sp>
        <p:nvSpPr>
          <p:cNvPr id="39940" name="Rectangle 3"/>
          <p:cNvSpPr>
            <a:spLocks noGrp="1" noChangeArrowheads="1"/>
          </p:cNvSpPr>
          <p:nvPr>
            <p:ph type="body" idx="1"/>
          </p:nvPr>
        </p:nvSpPr>
        <p:spPr>
          <a:noFill/>
          <a:ln/>
        </p:spPr>
        <p:txBody>
          <a:bodyPr/>
          <a:lstStyle/>
          <a:p>
            <a:pPr eaLnBrk="1" hangingPunct="1"/>
            <a:r>
              <a:rPr lang="en-GB" smtClean="0">
                <a:latin typeface="Arial" pitchFamily="34" charset="0"/>
              </a:rPr>
              <a:t>Many people are surprised to learn that the seabed around the UK is owned by The Crown Estate. In fact, The Crown Estate  owns virtually the entire seabed out to the 12 nautical mile territorial limit, giving it the rights to explore and utilise the natural resources of the UK continental shelf, excluding oil, gas and coal. It generates a sizeable income from dredging, fish farms, marinas, piers and jetties, pipelines, cables and aggregates.</a:t>
            </a:r>
          </a:p>
          <a:p>
            <a:pPr eaLnBrk="1" hangingPunct="1"/>
            <a:endParaRPr lang="en-GB" smtClean="0">
              <a:latin typeface="Arial" pitchFamily="34" charset="0"/>
            </a:endParaRPr>
          </a:p>
          <a:p>
            <a:pPr eaLnBrk="1" hangingPunct="1"/>
            <a:r>
              <a:rPr lang="en-GB" smtClean="0">
                <a:latin typeface="Arial" pitchFamily="34" charset="0"/>
              </a:rPr>
              <a:t>The Crown Estate also hold the rights to license the generation of renewable energy on the continental shelf, playing a pivotal role in helping to deliver the government’s targets of 30% of energy from renewable sources by 2020. Consents are already in place for the generation of 8 gigawatts of renewable energy – enough to power more than 6 million homes.</a:t>
            </a:r>
          </a:p>
          <a:p>
            <a:pPr eaLnBrk="1" hangingPunct="1"/>
            <a:endParaRPr lang="en-GB" smtClean="0">
              <a:latin typeface="Arial" pitchFamily="34" charset="0"/>
            </a:endParaRPr>
          </a:p>
          <a:p>
            <a:pPr eaLnBrk="1" hangingPunct="1"/>
            <a:r>
              <a:rPr lang="en-GB" smtClean="0">
                <a:latin typeface="Arial" pitchFamily="34" charset="0"/>
              </a:rPr>
              <a:t>We are developing wave and tidal power projects to commercial scale and establishing a framework for the storage of CO</a:t>
            </a:r>
            <a:r>
              <a:rPr lang="en-GB" baseline="-25000" smtClean="0">
                <a:latin typeface="Arial" pitchFamily="34" charset="0"/>
              </a:rPr>
              <a:t>2,</a:t>
            </a:r>
            <a:r>
              <a:rPr lang="en-GB" smtClean="0">
                <a:latin typeface="Arial" pitchFamily="34" charset="0"/>
              </a:rPr>
              <a:t> all of which will have a significant impact on the UK’s security of energy supply and CO</a:t>
            </a:r>
            <a:r>
              <a:rPr lang="en-GB" baseline="-25000" smtClean="0">
                <a:latin typeface="Arial" pitchFamily="34" charset="0"/>
              </a:rPr>
              <a:t>2  </a:t>
            </a:r>
            <a:r>
              <a:rPr lang="en-GB" smtClean="0">
                <a:latin typeface="Arial" pitchFamily="34" charset="0"/>
              </a:rPr>
              <a:t>mitigation capability – another example of how doing what’s goods for business is also doing good in the wider sense.</a:t>
            </a:r>
            <a:endParaRPr lang="en-US" smtClean="0">
              <a:latin typeface="Arial" pitchFamily="34" charset="0"/>
            </a:endParaRPr>
          </a:p>
          <a:p>
            <a:pPr eaLnBrk="1" hangingPunct="1"/>
            <a:endParaRPr lang="en-GB"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26</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27</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28</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Data: useful to have</a:t>
            </a:r>
            <a:r>
              <a:rPr lang="en-GB" baseline="0" dirty="0" smtClean="0"/>
              <a:t> data products as well as underlying raw data otherwise you need a whole load of experts! </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better criteria, better baselines, improved tools, greater coverage and new data to fill key gaps in knowledge.</a:t>
            </a:r>
          </a:p>
          <a:p>
            <a:endParaRPr lang="en-GB" dirty="0"/>
          </a:p>
        </p:txBody>
      </p:sp>
      <p:sp>
        <p:nvSpPr>
          <p:cNvPr id="4" name="Slide Number Placeholder 3"/>
          <p:cNvSpPr>
            <a:spLocks noGrp="1"/>
          </p:cNvSpPr>
          <p:nvPr>
            <p:ph type="sldNum" sz="quarter" idx="10"/>
          </p:nvPr>
        </p:nvSpPr>
        <p:spPr/>
        <p:txBody>
          <a:bodyPr/>
          <a:lstStyle/>
          <a:p>
            <a:fld id="{4AAC7307-18DA-42C4-A7E0-683318285B6A}" type="slidenum">
              <a:rPr lang="en-GB" smtClean="0"/>
              <a:pPr/>
              <a:t>35</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Achieving sustainability through managing and balancing the activities, resources and assets in the marine environment.</a:t>
            </a:r>
          </a:p>
          <a:p>
            <a:endParaRPr lang="en-GB" dirty="0"/>
          </a:p>
        </p:txBody>
      </p:sp>
      <p:sp>
        <p:nvSpPr>
          <p:cNvPr id="4" name="Slide Number Placeholder 3"/>
          <p:cNvSpPr>
            <a:spLocks noGrp="1"/>
          </p:cNvSpPr>
          <p:nvPr>
            <p:ph type="sldNum" sz="quarter" idx="10"/>
          </p:nvPr>
        </p:nvSpPr>
        <p:spPr/>
        <p:txBody>
          <a:bodyPr/>
          <a:lstStyle/>
          <a:p>
            <a:fld id="{4AAC7307-18DA-42C4-A7E0-683318285B6A}" type="slidenum">
              <a:rPr lang="en-GB" smtClean="0"/>
              <a:pPr/>
              <a:t>5</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10</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r>
              <a:rPr lang="en-GB" sz="1200" dirty="0" smtClean="0">
                <a:solidFill>
                  <a:schemeClr val="bg1"/>
                </a:solidFill>
              </a:rPr>
              <a:t>MaRS uses multi-criteria analysis to help identify areas of opportunity or constraint for a given activity.  </a:t>
            </a:r>
          </a:p>
          <a:p>
            <a:endParaRPr lang="en-GB" sz="1200" dirty="0" smtClean="0">
              <a:solidFill>
                <a:schemeClr val="bg1"/>
              </a:solidFill>
            </a:endParaRPr>
          </a:p>
          <a:p>
            <a:r>
              <a:rPr lang="en-GB" sz="1200" dirty="0" smtClean="0">
                <a:solidFill>
                  <a:schemeClr val="bg1"/>
                </a:solidFill>
              </a:rPr>
              <a:t>This allows us to represent stakeholders who have an interest in the marine estate.  </a:t>
            </a:r>
          </a:p>
          <a:p>
            <a:endParaRPr lang="en-GB" sz="1200" dirty="0" smtClean="0">
              <a:solidFill>
                <a:schemeClr val="bg1"/>
              </a:solidFill>
            </a:endParaRPr>
          </a:p>
          <a:p>
            <a:r>
              <a:rPr lang="en-GB" sz="1200" dirty="0" smtClean="0">
                <a:solidFill>
                  <a:schemeClr val="bg1"/>
                </a:solidFill>
              </a:rPr>
              <a:t>Multi criteria analysis provides a transparent, robust and repeatable methodology for assessing priorities.</a:t>
            </a:r>
          </a:p>
          <a:p>
            <a:pPr eaLnBrk="1" hangingPunct="1"/>
            <a:endParaRPr lang="en-GB" dirty="0" smtClean="0">
              <a:latin typeface="Arial" pitchFamily="34" charset="0"/>
              <a:ea typeface="ヒラギノ角ゴ Pro W3"/>
            </a:endParaRPr>
          </a:p>
          <a:p>
            <a:pPr eaLnBrk="1" hangingPunct="1"/>
            <a:r>
              <a:rPr lang="en-GB" dirty="0" smtClean="0">
                <a:latin typeface="Arial" pitchFamily="34" charset="0"/>
                <a:ea typeface="ヒラギノ角ゴ Pro W3"/>
              </a:rPr>
              <a:t>Now that </a:t>
            </a:r>
            <a:r>
              <a:rPr lang="en-GB" dirty="0" err="1" smtClean="0">
                <a:latin typeface="Arial" pitchFamily="34" charset="0"/>
                <a:ea typeface="ヒラギノ角ゴ Pro W3"/>
              </a:rPr>
              <a:t>i’ve</a:t>
            </a:r>
            <a:r>
              <a:rPr lang="en-GB" dirty="0" smtClean="0">
                <a:latin typeface="Arial" pitchFamily="34" charset="0"/>
                <a:ea typeface="ヒラギノ角ゴ Pro W3"/>
              </a:rPr>
              <a:t> explained about</a:t>
            </a:r>
            <a:r>
              <a:rPr lang="en-GB" baseline="0" dirty="0" smtClean="0">
                <a:latin typeface="Arial" pitchFamily="34" charset="0"/>
                <a:ea typeface="ヒラギノ角ゴ Pro W3"/>
              </a:rPr>
              <a:t> policy, I’m going to show how we build up a MaRS model using Multi Criteria Analysis</a:t>
            </a:r>
            <a:endParaRPr lang="en-GB" dirty="0" smtClean="0">
              <a:latin typeface="Arial" pitchFamily="34" charset="0"/>
              <a:ea typeface="ヒラギノ角ゴ Pro W3"/>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11</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12</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13</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14</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D19AF83-443A-47CF-94EA-335998CB620F}" type="slidenum">
              <a:rPr lang="en-US" smtClean="0">
                <a:latin typeface="Arial" pitchFamily="34" charset="0"/>
                <a:ea typeface="ヒラギノ角ゴ Pro W3"/>
                <a:cs typeface="ヒラギノ角ゴ Pro W3"/>
              </a:rPr>
              <a:pPr/>
              <a:t>15</a:t>
            </a:fld>
            <a:endParaRPr lang="en-US" dirty="0" smtClean="0">
              <a:latin typeface="Arial" pitchFamily="34" charset="0"/>
              <a:ea typeface="ヒラギノ角ゴ Pro W3"/>
              <a:cs typeface="ヒラギノ角ゴ Pro W3"/>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smtClean="0">
              <a:latin typeface="Arial" pitchFamily="34" charset="0"/>
              <a:ea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baseline="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rgbClr val="00538E"/>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rgbClr val="00538E"/>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rgbClr val="00538E"/>
                </a:solidFill>
              </a:defRPr>
            </a:lvl1pPr>
            <a:lvl2pPr>
              <a:buFont typeface="Arial" pitchFamily="34" charset="0"/>
              <a:buChar char="•"/>
              <a:defRPr sz="2400">
                <a:solidFill>
                  <a:srgbClr val="00538E"/>
                </a:solidFill>
              </a:defRPr>
            </a:lvl2pPr>
            <a:lvl3pPr>
              <a:buFont typeface="Arial" pitchFamily="34" charset="0"/>
              <a:buChar char="•"/>
              <a:defRPr sz="2000">
                <a:solidFill>
                  <a:srgbClr val="00538E"/>
                </a:solidFill>
              </a:defRPr>
            </a:lvl3pPr>
            <a:lvl4pPr>
              <a:buFont typeface="Arial" pitchFamily="34" charset="0"/>
              <a:buChar char="•"/>
              <a:defRPr sz="1800">
                <a:solidFill>
                  <a:srgbClr val="00538E"/>
                </a:solidFill>
              </a:defRPr>
            </a:lvl4pPr>
            <a:lvl5pPr>
              <a:buFont typeface="Arial" pitchFamily="34" charset="0"/>
              <a:buChar char="•"/>
              <a:defRPr sz="1800">
                <a:solidFill>
                  <a:srgbClr val="00538E"/>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53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rgbClr val="00538E"/>
                </a:solidFill>
              </a:defRPr>
            </a:lvl1pPr>
            <a:lvl2pPr>
              <a:buFont typeface="Arial" pitchFamily="34" charset="0"/>
              <a:buChar char="•"/>
              <a:defRPr sz="2000">
                <a:solidFill>
                  <a:srgbClr val="00538E"/>
                </a:solidFill>
              </a:defRPr>
            </a:lvl2pPr>
            <a:lvl3pPr>
              <a:buFont typeface="Arial" pitchFamily="34" charset="0"/>
              <a:buChar char="•"/>
              <a:defRPr sz="1800">
                <a:solidFill>
                  <a:srgbClr val="00538E"/>
                </a:solidFill>
              </a:defRPr>
            </a:lvl3pPr>
            <a:lvl4pPr>
              <a:buFont typeface="Arial" pitchFamily="34" charset="0"/>
              <a:buChar char="•"/>
              <a:defRPr sz="1600">
                <a:solidFill>
                  <a:srgbClr val="00538E"/>
                </a:solidFill>
              </a:defRPr>
            </a:lvl4pPr>
            <a:lvl5pPr>
              <a:buFont typeface="Arial" pitchFamily="34" charset="0"/>
              <a:buChar char="•"/>
              <a:defRPr sz="1600">
                <a:solidFill>
                  <a:srgbClr val="00538E"/>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538E"/>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rgbClr val="00538E"/>
                </a:solidFill>
              </a:defRPr>
            </a:lvl1pPr>
            <a:lvl2pPr>
              <a:buFont typeface="Arial" pitchFamily="34" charset="0"/>
              <a:buChar char="•"/>
              <a:defRPr sz="2800">
                <a:solidFill>
                  <a:srgbClr val="00538E"/>
                </a:solidFill>
              </a:defRPr>
            </a:lvl2pPr>
            <a:lvl3pPr>
              <a:buFont typeface="Arial" pitchFamily="34" charset="0"/>
              <a:buChar char="•"/>
              <a:defRPr sz="2400">
                <a:solidFill>
                  <a:srgbClr val="00538E"/>
                </a:solidFill>
              </a:defRPr>
            </a:lvl3pPr>
            <a:lvl4pPr>
              <a:buFont typeface="Arial" pitchFamily="34" charset="0"/>
              <a:buChar char="•"/>
              <a:defRPr sz="2000">
                <a:solidFill>
                  <a:srgbClr val="00538E"/>
                </a:solidFill>
              </a:defRPr>
            </a:lvl4pPr>
            <a:lvl5pPr>
              <a:buFont typeface="Arial" pitchFamily="34" charset="0"/>
              <a:buChar char="•"/>
              <a:defRPr sz="2000">
                <a:solidFill>
                  <a:srgbClr val="00538E"/>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rgbClr val="00538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rgbClr val="00538E"/>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rgbClr val="00538E"/>
                </a:solidFill>
              </a:defRPr>
            </a:lvl1pPr>
            <a:lvl2pPr>
              <a:buFont typeface="Arial" pitchFamily="34" charset="0"/>
              <a:buChar char="•"/>
              <a:defRPr>
                <a:solidFill>
                  <a:srgbClr val="00538E"/>
                </a:solidFill>
              </a:defRPr>
            </a:lvl2pPr>
            <a:lvl3pPr>
              <a:buFont typeface="Arial" pitchFamily="34" charset="0"/>
              <a:buChar char="•"/>
              <a:defRPr>
                <a:solidFill>
                  <a:srgbClr val="00538E"/>
                </a:solidFill>
              </a:defRPr>
            </a:lvl3pPr>
            <a:lvl4pPr>
              <a:buFont typeface="Arial" pitchFamily="34" charset="0"/>
              <a:buChar char="•"/>
              <a:defRPr>
                <a:solidFill>
                  <a:srgbClr val="00538E"/>
                </a:solidFill>
              </a:defRPr>
            </a:lvl4pPr>
            <a:lvl5pPr>
              <a:buFont typeface="Arial" pitchFamily="34" charset="0"/>
              <a:buChar char="•"/>
              <a:defRPr>
                <a:solidFill>
                  <a:srgbClr val="00538E"/>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241800"/>
          </a:xfrm>
          <a:prstGeom prst="rect">
            <a:avLst/>
          </a:prstGeom>
        </p:spPr>
        <p:txBody>
          <a:bodyPr/>
          <a:lstStyle>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lvl1pPr>
            <a:lvl2pPr>
              <a:buFont typeface="Arial" pitchFamily="34" charset="0"/>
              <a:buChar char="•"/>
              <a:defRPr sz="2400"/>
            </a:lvl2pPr>
            <a:lvl3pPr>
              <a:buFont typeface="Arial" pitchFamily="34" charset="0"/>
              <a:buChar char="•"/>
              <a:defRPr sz="20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lvl1pPr>
            <a:lvl2pPr>
              <a:buFont typeface="Arial" pitchFamily="34" charset="0"/>
              <a:buChar char="•"/>
              <a:defRPr sz="2400"/>
            </a:lvl2pPr>
            <a:lvl3pPr>
              <a:buFont typeface="Arial" pitchFamily="34" charset="0"/>
              <a:buChar char="•"/>
              <a:defRPr sz="2000"/>
            </a:lvl3pPr>
            <a:lvl4pPr>
              <a:buFont typeface="Arial" pitchFamily="34" charset="0"/>
              <a:buChar char="•"/>
              <a:defRPr sz="1800"/>
            </a:lvl4pPr>
            <a:lvl5pPr>
              <a:buFont typeface="Arial" pitchFamily="34" charset="0"/>
              <a:buChar cha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lvl1pPr>
            <a:lvl2pPr>
              <a:buFont typeface="Arial" pitchFamily="34" charset="0"/>
              <a:buChar char="•"/>
              <a:defRPr sz="2000"/>
            </a:lvl2pPr>
            <a:lvl3pPr>
              <a:buFont typeface="Arial" pitchFamily="34" charset="0"/>
              <a:buChar char="•"/>
              <a:defRPr sz="1800"/>
            </a:lvl3pPr>
            <a:lvl4pPr>
              <a:buFont typeface="Arial" pitchFamily="34" charset="0"/>
              <a:buChar char="•"/>
              <a:defRPr sz="1600"/>
            </a:lvl4pPr>
            <a:lvl5pPr>
              <a:buFont typeface="Arial" pitchFamily="34" charset="0"/>
              <a:buChar cha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lvl1pPr>
            <a:lvl2pPr>
              <a:buFont typeface="Arial" pitchFamily="34" charset="0"/>
              <a:buChar char="•"/>
              <a:defRPr sz="2000"/>
            </a:lvl2pPr>
            <a:lvl3pPr>
              <a:buFont typeface="Arial" pitchFamily="34" charset="0"/>
              <a:buChar char="•"/>
              <a:defRPr sz="1800"/>
            </a:lvl3pPr>
            <a:lvl4pPr>
              <a:buFont typeface="Arial" pitchFamily="34" charset="0"/>
              <a:buChar char="•"/>
              <a:defRPr sz="1600"/>
            </a:lvl4pPr>
            <a:lvl5pPr>
              <a:buFont typeface="Arial" pitchFamily="34" charset="0"/>
              <a:buChar cha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lvl1pPr>
            <a:lvl2pPr>
              <a:buFont typeface="Arial" pitchFamily="34" charset="0"/>
              <a:buChar char="•"/>
              <a:defRPr sz="2800"/>
            </a:lvl2pPr>
            <a:lvl3pPr>
              <a:buFont typeface="Arial" pitchFamily="34" charset="0"/>
              <a:buChar char="•"/>
              <a:defRPr sz="2400"/>
            </a:lvl3pPr>
            <a:lvl4pPr>
              <a:buFont typeface="Arial" pitchFamily="34" charset="0"/>
              <a:buChar char="•"/>
              <a:defRPr sz="2000"/>
            </a:lvl4pPr>
            <a:lvl5pPr>
              <a:buFont typeface="Arial" pitchFamily="34" charset="0"/>
              <a:buChar cha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2pPr>
              <a:buFont typeface="Arial" pitchFamily="34" charset="0"/>
              <a:buChar char="•"/>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smtClean="0"/>
              <a:t>Click to edit Master title style</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16758B-3874-41E7-86E1-86705654648E}" type="datetimeFigureOut">
              <a:rPr lang="en-US" smtClean="0"/>
              <a:pPr/>
              <a:t>10/11/2011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1C9B14-1D4B-4F33-9E8B-7241BD21ED5E}" type="slidenum">
              <a:rPr lang="en-GB" smtClean="0"/>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8425"/>
            <a:ext cx="7772400" cy="147002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57085" y="3240314"/>
            <a:ext cx="64008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600201"/>
            <a:ext cx="8229600" cy="4241800"/>
          </a:xfrm>
          <a:prstGeom prst="rect">
            <a:avLst/>
          </a:prstGeom>
        </p:spPr>
        <p:txBody>
          <a:bodyPr/>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85" y="3463471"/>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693285" y="1948770"/>
            <a:ext cx="7772400" cy="1500187"/>
          </a:xfrm>
          <a:prstGeom prst="rect">
            <a:avLst/>
          </a:prstGeo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1"/>
            <a:ext cx="4038600" cy="4256314"/>
          </a:xfrm>
          <a:prstGeom prst="rect">
            <a:avLst/>
          </a:prstGeom>
        </p:spPr>
        <p:txBody>
          <a:bodyPr/>
          <a:lstStyle>
            <a:lvl1pPr>
              <a:defRPr sz="2800">
                <a:solidFill>
                  <a:schemeClr val="bg1"/>
                </a:solidFill>
              </a:defRPr>
            </a:lvl1pPr>
            <a:lvl2pPr>
              <a:buFont typeface="Arial" pitchFamily="34" charset="0"/>
              <a:buChar char="•"/>
              <a:defRPr sz="2400">
                <a:solidFill>
                  <a:schemeClr val="bg1"/>
                </a:solidFill>
              </a:defRPr>
            </a:lvl2pPr>
            <a:lvl3pPr>
              <a:buFont typeface="Arial" pitchFamily="34" charset="0"/>
              <a:buChar char="•"/>
              <a:defRPr sz="2000">
                <a:solidFill>
                  <a:schemeClr val="bg1"/>
                </a:solidFill>
              </a:defRPr>
            </a:lvl3pPr>
            <a:lvl4pPr>
              <a:buFont typeface="Arial" pitchFamily="34" charset="0"/>
              <a:buChar char="•"/>
              <a:defRPr sz="1800">
                <a:solidFill>
                  <a:schemeClr val="bg1"/>
                </a:solidFill>
              </a:defRPr>
            </a:lvl4pPr>
            <a:lvl5pPr>
              <a:buFont typeface="Arial" pitchFamily="34" charset="0"/>
              <a:buChar cha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6"/>
            <a:ext cx="4040188" cy="3746953"/>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17925"/>
          </a:xfrm>
          <a:prstGeom prst="rect">
            <a:avLst/>
          </a:prstGeom>
        </p:spPr>
        <p:txBody>
          <a:bodyPr/>
          <a:lstStyle>
            <a:lvl1pPr>
              <a:defRPr sz="2400">
                <a:solidFill>
                  <a:schemeClr val="bg1"/>
                </a:solidFill>
              </a:defRPr>
            </a:lvl1pPr>
            <a:lvl2pPr>
              <a:buFont typeface="Arial" pitchFamily="34" charset="0"/>
              <a:buChar char="•"/>
              <a:defRPr sz="2000">
                <a:solidFill>
                  <a:schemeClr val="bg1"/>
                </a:solidFill>
              </a:defRPr>
            </a:lvl2pPr>
            <a:lvl3pPr>
              <a:buFont typeface="Arial" pitchFamily="34" charset="0"/>
              <a:buChar char="•"/>
              <a:defRPr sz="1800">
                <a:solidFill>
                  <a:schemeClr val="bg1"/>
                </a:solidFill>
              </a:defRPr>
            </a:lvl3pPr>
            <a:lvl4pPr>
              <a:buFont typeface="Arial" pitchFamily="34" charset="0"/>
              <a:buChar char="•"/>
              <a:defRPr sz="1600">
                <a:solidFill>
                  <a:schemeClr val="bg1"/>
                </a:solidFill>
              </a:defRPr>
            </a:lvl4pPr>
            <a:lvl5pPr>
              <a:buFont typeface="Arial" pitchFamily="34" charset="0"/>
              <a:buChar cha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597979"/>
          </a:xfrm>
          <a:prstGeom prst="rect">
            <a:avLst/>
          </a:prstGeom>
        </p:spPr>
        <p:txBody>
          <a:bodyPr/>
          <a:lstStyle>
            <a:lvl1pPr>
              <a:defRPr sz="3200">
                <a:solidFill>
                  <a:schemeClr val="bg1"/>
                </a:solidFill>
              </a:defRPr>
            </a:lvl1pPr>
            <a:lvl2pPr>
              <a:buFont typeface="Arial" pitchFamily="34" charset="0"/>
              <a:buChar char="•"/>
              <a:defRPr sz="2800">
                <a:solidFill>
                  <a:schemeClr val="bg1"/>
                </a:solidFill>
              </a:defRPr>
            </a:lvl2pPr>
            <a:lvl3pPr>
              <a:buFont typeface="Arial" pitchFamily="34" charset="0"/>
              <a:buChar char="•"/>
              <a:defRPr sz="2400">
                <a:solidFill>
                  <a:schemeClr val="bg1"/>
                </a:solidFill>
              </a:defRPr>
            </a:lvl3pPr>
            <a:lvl4pPr>
              <a:buFont typeface="Arial" pitchFamily="34" charset="0"/>
              <a:buChar char="•"/>
              <a:defRPr sz="2000">
                <a:solidFill>
                  <a:schemeClr val="bg1"/>
                </a:solidFill>
              </a:defRPr>
            </a:lvl4pPr>
            <a:lvl5pPr>
              <a:buFont typeface="Arial" pitchFamily="34" charset="0"/>
              <a:buChar char="•"/>
              <a:defRPr sz="20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1"/>
            <a:ext cx="3008313" cy="445044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17577"/>
            <a:ext cx="5486400" cy="566738"/>
          </a:xfrm>
          <a:prstGeom prst="rect">
            <a:avLst/>
          </a:prstGeom>
        </p:spPr>
        <p:txBody>
          <a:bodyPr anchor="b"/>
          <a:lstStyle>
            <a:lvl1pPr algn="l">
              <a:defRPr sz="2000" b="1">
                <a:solidFill>
                  <a:schemeClr val="bg1"/>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39084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084315"/>
            <a:ext cx="5486400" cy="804862"/>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89705"/>
          </a:xfrm>
          <a:prstGeom prst="rect">
            <a:avLst/>
          </a:prstGeom>
        </p:spPr>
        <p:txBody>
          <a:bodyPr/>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87714"/>
            <a:ext cx="8229600" cy="4405086"/>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581876"/>
          </a:xfrm>
          <a:prstGeom prst="rect">
            <a:avLst/>
          </a:prstGeom>
        </p:spPr>
        <p:txBody>
          <a:bodyPr vert="eaVert"/>
          <a:lstStyle>
            <a:lvl1pPr>
              <a:defRPr>
                <a:solidFill>
                  <a:schemeClr val="bg1"/>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10904"/>
          </a:xfrm>
          <a:prstGeom prst="rect">
            <a:avLst/>
          </a:prstGeom>
        </p:spPr>
        <p:txBody>
          <a:bodyPr vert="eaVert"/>
          <a:lstStyle>
            <a:lvl1pPr>
              <a:defRPr>
                <a:solidFill>
                  <a:schemeClr val="bg1"/>
                </a:solidFill>
              </a:defRPr>
            </a:lvl1pPr>
            <a:lvl2pPr>
              <a:buFont typeface="Arial" pitchFamily="34" charset="0"/>
              <a:buChar char="•"/>
              <a:defRPr>
                <a:solidFill>
                  <a:schemeClr val="bg1"/>
                </a:solidFill>
              </a:defRPr>
            </a:lvl2pPr>
            <a:lvl3pPr>
              <a:buFont typeface="Arial" pitchFamily="34" charset="0"/>
              <a:buChar char="•"/>
              <a:defRPr>
                <a:solidFill>
                  <a:schemeClr val="bg1"/>
                </a:solidFill>
              </a:defRPr>
            </a:lvl3pPr>
            <a:lvl4pPr>
              <a:buFont typeface="Arial" pitchFamily="34" charset="0"/>
              <a:buChar char="•"/>
              <a:defRPr>
                <a:solidFill>
                  <a:schemeClr val="bg1"/>
                </a:solidFill>
              </a:defRPr>
            </a:lvl4pPr>
            <a:lvl5pPr>
              <a:buFont typeface="Arial" pitchFamily="34" charset="0"/>
              <a:buChar cha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F3796"/>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7DA52E"/>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927E"/>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08BA7"/>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2E7C7"/>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5D6C6"/>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DCBCE"/>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DFCEE5"/>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CDE4F6"/>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DDE6CB"/>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C5E1DB"/>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38E"/>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C1DEFF"/>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2" descr="S:\IS\Development\Standards and Procedures\Corporate Design Guides\logos\Crown Estate gif small.gif"/>
          <p:cNvPicPr>
            <a:picLocks noChangeAspect="1" noChangeArrowheads="1"/>
          </p:cNvPicPr>
          <p:nvPr/>
        </p:nvPicPr>
        <p:blipFill>
          <a:blip r:embed="rId13" cstate="print"/>
          <a:srcRect/>
          <a:stretch>
            <a:fillRect/>
          </a:stretch>
        </p:blipFill>
        <p:spPr bwMode="auto">
          <a:xfrm>
            <a:off x="6734629" y="5935690"/>
            <a:ext cx="2019754" cy="650621"/>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5A901"/>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95A35"/>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6758B-3874-41E7-86E1-86705654648E}" type="datetimeFigureOut">
              <a:rPr lang="en-US" smtClean="0"/>
              <a:pPr/>
              <a:t>10/11/2011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C9B14-1D4B-4F33-9E8B-7241BD21ED5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B71F54"/>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B93292"/>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9DDD"/>
        </a:solidFill>
        <a:effectLst/>
      </p:bgPr>
    </p:bg>
    <p:spTree>
      <p:nvGrpSpPr>
        <p:cNvPr id="1" name=""/>
        <p:cNvGrpSpPr/>
        <p:nvPr/>
      </p:nvGrpSpPr>
      <p:grpSpPr>
        <a:xfrm>
          <a:off x="0" y="0"/>
          <a:ext cx="0" cy="0"/>
          <a:chOff x="0" y="0"/>
          <a:chExt cx="0" cy="0"/>
        </a:xfrm>
      </p:grpSpPr>
      <p:pic>
        <p:nvPicPr>
          <p:cNvPr id="3" name="Picture 9" descr="logo_reversed"/>
          <p:cNvPicPr>
            <a:picLocks noChangeAspect="1" noChangeArrowheads="1"/>
          </p:cNvPicPr>
          <p:nvPr/>
        </p:nvPicPr>
        <p:blipFill>
          <a:blip r:embed="rId13" cstate="print"/>
          <a:srcRect/>
          <a:stretch>
            <a:fillRect/>
          </a:stretch>
        </p:blipFill>
        <p:spPr bwMode="auto">
          <a:xfrm>
            <a:off x="6738938" y="5937703"/>
            <a:ext cx="2011362" cy="642938"/>
          </a:xfrm>
          <a:prstGeom prst="rect">
            <a:avLst/>
          </a:prstGeom>
          <a:noFill/>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pitchFamily="-80" charset="-128"/>
        </a:defRPr>
      </a:lvl2pPr>
      <a:lvl3pPr algn="ctr" rtl="0" eaLnBrk="1" fontAlgn="base" hangingPunct="1">
        <a:spcBef>
          <a:spcPct val="0"/>
        </a:spcBef>
        <a:spcAft>
          <a:spcPct val="0"/>
        </a:spcAft>
        <a:defRPr sz="4400">
          <a:solidFill>
            <a:schemeClr val="tx2"/>
          </a:solidFill>
          <a:latin typeface="Arial" charset="0"/>
          <a:ea typeface="ＭＳ Ｐゴシック" pitchFamily="-80" charset="-128"/>
        </a:defRPr>
      </a:lvl3pPr>
      <a:lvl4pPr algn="ctr" rtl="0" eaLnBrk="1" fontAlgn="base" hangingPunct="1">
        <a:spcBef>
          <a:spcPct val="0"/>
        </a:spcBef>
        <a:spcAft>
          <a:spcPct val="0"/>
        </a:spcAft>
        <a:defRPr sz="4400">
          <a:solidFill>
            <a:schemeClr val="tx2"/>
          </a:solidFill>
          <a:latin typeface="Arial" charset="0"/>
          <a:ea typeface="ＭＳ Ｐゴシック" pitchFamily="-80" charset="-128"/>
        </a:defRPr>
      </a:lvl4pPr>
      <a:lvl5pPr algn="ctr" rtl="0" eaLnBrk="1" fontAlgn="base" hangingPunct="1">
        <a:spcBef>
          <a:spcPct val="0"/>
        </a:spcBef>
        <a:spcAft>
          <a:spcPct val="0"/>
        </a:spcAft>
        <a:defRPr sz="4400">
          <a:solidFill>
            <a:schemeClr val="tx2"/>
          </a:solidFill>
          <a:latin typeface="Arial" charset="0"/>
          <a:ea typeface="ＭＳ Ｐゴシック" pitchFamily="-80"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algn="l" rtl="0" eaLnBrk="1" fontAlgn="base" hangingPunct="1">
        <a:spcBef>
          <a:spcPct val="0"/>
        </a:spcBef>
        <a:spcAft>
          <a:spcPct val="25000"/>
        </a:spcAft>
        <a:defRPr sz="4000">
          <a:solidFill>
            <a:schemeClr val="tx1"/>
          </a:solidFill>
          <a:latin typeface="+mn-lt"/>
          <a:ea typeface="+mn-ea"/>
          <a:cs typeface="+mn-cs"/>
        </a:defRPr>
      </a:lvl1pPr>
      <a:lvl2pPr marL="742950" indent="-285750" algn="l" rtl="0" eaLnBrk="1" fontAlgn="base" hangingPunct="1">
        <a:spcBef>
          <a:spcPct val="20000"/>
        </a:spcBef>
        <a:spcAft>
          <a:spcPct val="0"/>
        </a:spcAft>
        <a:defRPr sz="4000">
          <a:solidFill>
            <a:schemeClr val="tx1"/>
          </a:solidFill>
          <a:latin typeface="+mn-lt"/>
          <a:ea typeface="+mn-ea"/>
        </a:defRPr>
      </a:lvl2pPr>
      <a:lvl3pPr marL="1143000" indent="-228600" algn="l" rtl="0" eaLnBrk="1" fontAlgn="base" hangingPunct="1">
        <a:spcBef>
          <a:spcPct val="20000"/>
        </a:spcBef>
        <a:spcAft>
          <a:spcPct val="0"/>
        </a:spcAft>
        <a:defRPr sz="4000">
          <a:solidFill>
            <a:schemeClr val="tx1"/>
          </a:solidFill>
          <a:latin typeface="+mn-lt"/>
          <a:ea typeface="+mn-ea"/>
        </a:defRPr>
      </a:lvl3pPr>
      <a:lvl4pPr marL="1600200" indent="-228600" algn="l" rtl="0" eaLnBrk="1" fontAlgn="base" hangingPunct="1">
        <a:spcBef>
          <a:spcPct val="20000"/>
        </a:spcBef>
        <a:spcAft>
          <a:spcPct val="0"/>
        </a:spcAft>
        <a:defRPr sz="4000">
          <a:solidFill>
            <a:schemeClr val="tx1"/>
          </a:solidFill>
          <a:latin typeface="+mn-lt"/>
          <a:ea typeface="+mn-ea"/>
        </a:defRPr>
      </a:lvl4pPr>
      <a:lvl5pPr marL="2057400" indent="-228600" algn="l" rtl="0" eaLnBrk="1" fontAlgn="base" hangingPunct="1">
        <a:spcBef>
          <a:spcPct val="20000"/>
        </a:spcBef>
        <a:spcAft>
          <a:spcPct val="0"/>
        </a:spcAft>
        <a:defRPr sz="4000">
          <a:solidFill>
            <a:schemeClr val="tx1"/>
          </a:solidFill>
          <a:latin typeface="+mn-lt"/>
          <a:ea typeface="+mn-ea"/>
        </a:defRPr>
      </a:lvl5pPr>
      <a:lvl6pPr marL="2514600" indent="-228600" algn="l" rtl="0" eaLnBrk="1" fontAlgn="base" hangingPunct="1">
        <a:spcBef>
          <a:spcPct val="20000"/>
        </a:spcBef>
        <a:spcAft>
          <a:spcPct val="0"/>
        </a:spcAft>
        <a:defRPr sz="4000">
          <a:solidFill>
            <a:schemeClr val="tx1"/>
          </a:solidFill>
          <a:latin typeface="+mn-lt"/>
          <a:ea typeface="+mn-ea"/>
        </a:defRPr>
      </a:lvl6pPr>
      <a:lvl7pPr marL="2971800" indent="-228600" algn="l" rtl="0" eaLnBrk="1" fontAlgn="base" hangingPunct="1">
        <a:spcBef>
          <a:spcPct val="20000"/>
        </a:spcBef>
        <a:spcAft>
          <a:spcPct val="0"/>
        </a:spcAft>
        <a:defRPr sz="4000">
          <a:solidFill>
            <a:schemeClr val="tx1"/>
          </a:solidFill>
          <a:latin typeface="+mn-lt"/>
          <a:ea typeface="+mn-ea"/>
        </a:defRPr>
      </a:lvl7pPr>
      <a:lvl8pPr marL="3429000" indent="-228600" algn="l" rtl="0" eaLnBrk="1" fontAlgn="base" hangingPunct="1">
        <a:spcBef>
          <a:spcPct val="20000"/>
        </a:spcBef>
        <a:spcAft>
          <a:spcPct val="0"/>
        </a:spcAft>
        <a:defRPr sz="4000">
          <a:solidFill>
            <a:schemeClr val="tx1"/>
          </a:solidFill>
          <a:latin typeface="+mn-lt"/>
          <a:ea typeface="+mn-ea"/>
        </a:defRPr>
      </a:lvl8pPr>
      <a:lvl9pPr marL="3886200" indent="-228600" algn="l" rtl="0" eaLnBrk="1" fontAlgn="base" hangingPunct="1">
        <a:spcBef>
          <a:spcPct val="20000"/>
        </a:spcBef>
        <a:spcAft>
          <a:spcPct val="0"/>
        </a:spcAft>
        <a:defRPr sz="4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magic.gov.uk/default.htm" TargetMode="External"/><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9.jpe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8.jpe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5.jpeg"/><Relationship Id="rId7" Type="http://schemas.openxmlformats.org/officeDocument/2006/relationships/diagramQuickStyle" Target="../diagrams/quickStyle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9.jpe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mailto:peter.edmonds@thecrownestate.co.uk"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76250" y="809624"/>
            <a:ext cx="8229600" cy="3592513"/>
          </a:xfrm>
          <a:prstGeom prst="rect">
            <a:avLst/>
          </a:prstGeom>
        </p:spPr>
        <p:txBody>
          <a:bodyPr/>
          <a:lstStyle/>
          <a:p>
            <a:pPr lvl="0" algn="ctr" eaLnBrk="1" hangingPunct="1">
              <a:defRPr/>
            </a:pPr>
            <a:r>
              <a:rPr kumimoji="0" lang="en-GB" sz="4400" b="1" i="0" u="none" strike="noStrike" kern="0" cap="none" spc="0" normalizeH="0" baseline="0" noProof="0" dirty="0" smtClean="0">
                <a:ln>
                  <a:noFill/>
                </a:ln>
                <a:solidFill>
                  <a:schemeClr val="bg1"/>
                </a:solidFill>
                <a:effectLst/>
                <a:uLnTx/>
                <a:uFillTx/>
                <a:latin typeface="Calibri" pitchFamily="34" charset="0"/>
                <a:ea typeface="+mj-ea"/>
                <a:cs typeface="+mj-cs"/>
              </a:rPr>
              <a:t>Marine </a:t>
            </a:r>
            <a:r>
              <a:rPr kumimoji="0" lang="en-GB" sz="4400" b="1" i="0" u="none" strike="noStrike" kern="0" cap="none" spc="0" normalizeH="0" baseline="0" noProof="0" dirty="0" smtClean="0">
                <a:ln>
                  <a:noFill/>
                </a:ln>
                <a:solidFill>
                  <a:schemeClr val="bg1"/>
                </a:solidFill>
                <a:effectLst/>
                <a:uLnTx/>
                <a:uFillTx/>
                <a:latin typeface="Calibri" pitchFamily="34" charset="0"/>
                <a:ea typeface="+mj-ea"/>
                <a:cs typeface="+mj-cs"/>
              </a:rPr>
              <a:t>Spatial Planning </a:t>
            </a:r>
            <a:r>
              <a:rPr kumimoji="0" lang="en-GB" sz="4400" b="1" i="0" u="none" strike="noStrike" kern="0" cap="none" spc="0" normalizeH="0" baseline="0" noProof="0" dirty="0" smtClean="0">
                <a:ln>
                  <a:noFill/>
                </a:ln>
                <a:solidFill>
                  <a:schemeClr val="bg1"/>
                </a:solidFill>
                <a:effectLst/>
                <a:uLnTx/>
                <a:uFillTx/>
                <a:latin typeface="Calibri" pitchFamily="34" charset="0"/>
                <a:ea typeface="+mj-ea"/>
                <a:cs typeface="+mj-cs"/>
              </a:rPr>
              <a:t>and </a:t>
            </a:r>
          </a:p>
          <a:p>
            <a:pPr lvl="0" algn="ctr" eaLnBrk="1" hangingPunct="1">
              <a:defRPr/>
            </a:pPr>
            <a:r>
              <a:rPr kumimoji="0" lang="en-GB" sz="4400" b="1" i="0" u="none" strike="noStrike" kern="0" cap="none" spc="0" normalizeH="0" baseline="0" noProof="0" dirty="0" smtClean="0">
                <a:ln>
                  <a:noFill/>
                </a:ln>
                <a:solidFill>
                  <a:schemeClr val="bg1"/>
                </a:solidFill>
                <a:effectLst/>
                <a:uLnTx/>
                <a:uFillTx/>
                <a:latin typeface="Calibri" pitchFamily="34" charset="0"/>
                <a:ea typeface="+mj-ea"/>
                <a:cs typeface="+mj-cs"/>
              </a:rPr>
              <a:t>The Crown</a:t>
            </a:r>
            <a:r>
              <a:rPr kumimoji="0" lang="en-GB" sz="4400" b="1" i="0" u="none" strike="noStrike" kern="0" cap="none" spc="0" normalizeH="0" noProof="0" dirty="0" smtClean="0">
                <a:ln>
                  <a:noFill/>
                </a:ln>
                <a:solidFill>
                  <a:schemeClr val="bg1"/>
                </a:solidFill>
                <a:effectLst/>
                <a:uLnTx/>
                <a:uFillTx/>
                <a:latin typeface="Calibri" pitchFamily="34" charset="0"/>
                <a:ea typeface="+mj-ea"/>
                <a:cs typeface="+mj-cs"/>
              </a:rPr>
              <a:t> Estate’s</a:t>
            </a:r>
          </a:p>
          <a:p>
            <a:pPr lvl="0" algn="ctr" eaLnBrk="1" hangingPunct="1">
              <a:spcAft>
                <a:spcPts val="3000"/>
              </a:spcAft>
              <a:defRPr/>
            </a:pPr>
            <a:r>
              <a:rPr kumimoji="0" lang="en-GB" sz="4400" b="1" i="0" u="none" strike="noStrike" kern="0" cap="none" spc="0" normalizeH="0" baseline="0" noProof="0" dirty="0" smtClean="0">
                <a:ln>
                  <a:noFill/>
                </a:ln>
                <a:solidFill>
                  <a:schemeClr val="bg1"/>
                </a:solidFill>
                <a:effectLst/>
                <a:uLnTx/>
                <a:uFillTx/>
                <a:latin typeface="Calibri" pitchFamily="34" charset="0"/>
                <a:ea typeface="+mj-ea"/>
                <a:cs typeface="+mj-cs"/>
              </a:rPr>
              <a:t> </a:t>
            </a:r>
            <a:r>
              <a:rPr lang="en-GB" sz="4400" b="1" kern="0" dirty="0" smtClean="0">
                <a:solidFill>
                  <a:schemeClr val="bg1"/>
                </a:solidFill>
                <a:latin typeface="Calibri" pitchFamily="34" charset="0"/>
              </a:rPr>
              <a:t>Marine Resource System (</a:t>
            </a:r>
            <a:r>
              <a:rPr lang="en-GB" sz="4400" b="1" kern="0" dirty="0" smtClean="0">
                <a:solidFill>
                  <a:schemeClr val="bg1"/>
                </a:solidFill>
                <a:latin typeface="Calibri" pitchFamily="34" charset="0"/>
              </a:rPr>
              <a:t>MaRS)</a:t>
            </a:r>
          </a:p>
          <a:p>
            <a:pPr lvl="0" algn="ctr" eaLnBrk="1" hangingPunct="1">
              <a:defRPr/>
            </a:pPr>
            <a:r>
              <a:rPr lang="en-GB" sz="2400" kern="0" dirty="0" smtClean="0">
                <a:solidFill>
                  <a:schemeClr val="bg1"/>
                </a:solidFill>
                <a:latin typeface="+mj-lt"/>
                <a:ea typeface="+mj-ea"/>
                <a:cs typeface="+mj-cs"/>
              </a:rPr>
              <a:t>Pete </a:t>
            </a:r>
            <a:r>
              <a:rPr lang="en-GB" sz="2400" kern="0" dirty="0" smtClean="0">
                <a:solidFill>
                  <a:schemeClr val="bg1"/>
                </a:solidFill>
                <a:latin typeface="+mj-lt"/>
                <a:ea typeface="+mj-ea"/>
                <a:cs typeface="+mj-cs"/>
              </a:rPr>
              <a:t>Edmonds – Marine Data Manager</a:t>
            </a:r>
          </a:p>
          <a:p>
            <a:pPr lvl="0" algn="ctr" eaLnBrk="1" hangingPunct="1">
              <a:defRPr/>
            </a:pPr>
            <a:r>
              <a:rPr lang="en-GB" sz="2400" kern="0" dirty="0" smtClean="0">
                <a:solidFill>
                  <a:schemeClr val="bg1"/>
                </a:solidFill>
                <a:latin typeface="+mj-lt"/>
                <a:ea typeface="+mj-ea"/>
                <a:cs typeface="+mj-cs"/>
              </a:rPr>
              <a:t>12</a:t>
            </a:r>
            <a:r>
              <a:rPr lang="en-GB" sz="2400" kern="0" baseline="30000" dirty="0" smtClean="0">
                <a:solidFill>
                  <a:schemeClr val="bg1"/>
                </a:solidFill>
                <a:latin typeface="+mj-lt"/>
                <a:ea typeface="+mj-ea"/>
                <a:cs typeface="+mj-cs"/>
              </a:rPr>
              <a:t>th</a:t>
            </a:r>
            <a:r>
              <a:rPr lang="en-GB" sz="2400" kern="0" dirty="0" smtClean="0">
                <a:solidFill>
                  <a:schemeClr val="bg1"/>
                </a:solidFill>
                <a:latin typeface="+mj-lt"/>
                <a:ea typeface="+mj-ea"/>
                <a:cs typeface="+mj-cs"/>
              </a:rPr>
              <a:t> October 2011 </a:t>
            </a:r>
            <a:r>
              <a:rPr kumimoji="0" lang="en-GB" sz="2400" b="0" i="0" u="none" strike="noStrike" kern="0" cap="none" spc="0" normalizeH="0" baseline="0" noProof="0" dirty="0" smtClean="0">
                <a:ln>
                  <a:noFill/>
                </a:ln>
                <a:solidFill>
                  <a:schemeClr val="bg1"/>
                </a:solidFill>
                <a:effectLst/>
                <a:uLnTx/>
                <a:uFillTx/>
                <a:latin typeface="+mj-lt"/>
                <a:ea typeface="+mj-ea"/>
                <a:cs typeface="+mj-cs"/>
              </a:rPr>
              <a:t/>
            </a:r>
            <a:br>
              <a:rPr kumimoji="0" lang="en-GB" sz="2400" b="0" i="0" u="none" strike="noStrike" kern="0" cap="none" spc="0" normalizeH="0" baseline="0" noProof="0" dirty="0" smtClean="0">
                <a:ln>
                  <a:noFill/>
                </a:ln>
                <a:solidFill>
                  <a:schemeClr val="bg1"/>
                </a:solidFill>
                <a:effectLst/>
                <a:uLnTx/>
                <a:uFillTx/>
                <a:latin typeface="+mj-lt"/>
                <a:ea typeface="+mj-ea"/>
                <a:cs typeface="+mj-cs"/>
              </a:rPr>
            </a:br>
            <a:r>
              <a:rPr kumimoji="0" lang="en-GB" sz="4400" b="1" i="0" u="none" strike="noStrike" kern="0" cap="none" spc="0" normalizeH="0" baseline="0" noProof="0" dirty="0" smtClean="0">
                <a:ln>
                  <a:noFill/>
                </a:ln>
                <a:solidFill>
                  <a:schemeClr val="bg1"/>
                </a:solidFill>
                <a:effectLst/>
                <a:uLnTx/>
                <a:uFillTx/>
                <a:latin typeface="+mj-lt"/>
                <a:ea typeface="+mj-ea"/>
                <a:cs typeface="+mj-cs"/>
              </a:rPr>
              <a:t/>
            </a:r>
            <a:br>
              <a:rPr kumimoji="0" lang="en-GB" sz="4400" b="1" i="0" u="none" strike="noStrike" kern="0" cap="none" spc="0" normalizeH="0" baseline="0" noProof="0" dirty="0" smtClean="0">
                <a:ln>
                  <a:noFill/>
                </a:ln>
                <a:solidFill>
                  <a:schemeClr val="bg1"/>
                </a:solidFill>
                <a:effectLst/>
                <a:uLnTx/>
                <a:uFillTx/>
                <a:latin typeface="+mj-lt"/>
                <a:ea typeface="+mj-ea"/>
                <a:cs typeface="+mj-cs"/>
              </a:rPr>
            </a:br>
            <a:r>
              <a:rPr kumimoji="0" lang="en-GB" sz="4400" b="1" i="0" u="none" strike="noStrike" kern="0" cap="none" spc="0" normalizeH="0" baseline="0" noProof="0" dirty="0" smtClean="0">
                <a:ln>
                  <a:noFill/>
                </a:ln>
                <a:solidFill>
                  <a:schemeClr val="bg1"/>
                </a:solidFill>
                <a:effectLst/>
                <a:uLnTx/>
                <a:uFillTx/>
                <a:latin typeface="+mj-lt"/>
                <a:ea typeface="+mj-ea"/>
                <a:cs typeface="+mj-cs"/>
              </a:rPr>
              <a:t/>
            </a:r>
            <a:br>
              <a:rPr kumimoji="0" lang="en-GB" sz="4400" b="1" i="0" u="none" strike="noStrike" kern="0" cap="none" spc="0" normalizeH="0" baseline="0" noProof="0" dirty="0" smtClean="0">
                <a:ln>
                  <a:noFill/>
                </a:ln>
                <a:solidFill>
                  <a:schemeClr val="bg1"/>
                </a:solidFill>
                <a:effectLst/>
                <a:uLnTx/>
                <a:uFillTx/>
                <a:latin typeface="+mj-lt"/>
                <a:ea typeface="+mj-ea"/>
                <a:cs typeface="+mj-cs"/>
              </a:rPr>
            </a:br>
            <a:endParaRPr kumimoji="0" lang="en-GB" sz="4400" b="1" i="0" u="none" strike="noStrike" kern="0" cap="none" spc="0" normalizeH="0" baseline="0" noProof="0" dirty="0" smtClean="0">
              <a:ln>
                <a:noFill/>
              </a:ln>
              <a:solidFill>
                <a:schemeClr val="bg1"/>
              </a:solidFill>
              <a:effectLst/>
              <a:uLnTx/>
              <a:uFillTx/>
              <a:latin typeface="+mj-lt"/>
              <a:ea typeface="+mj-ea"/>
              <a:cs typeface="+mj-cs"/>
            </a:endParaRPr>
          </a:p>
        </p:txBody>
      </p:sp>
      <p:pic>
        <p:nvPicPr>
          <p:cNvPr id="3" name="Picture 2"/>
          <p:cNvPicPr>
            <a:picLocks noChangeAspect="1" noChangeArrowheads="1"/>
          </p:cNvPicPr>
          <p:nvPr/>
        </p:nvPicPr>
        <p:blipFill>
          <a:blip r:embed="rId2" cstate="print"/>
          <a:srcRect/>
          <a:stretch>
            <a:fillRect/>
          </a:stretch>
        </p:blipFill>
        <p:spPr bwMode="auto">
          <a:xfrm>
            <a:off x="-7938" y="4214813"/>
            <a:ext cx="4567238" cy="2643187"/>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4418013" y="4214813"/>
            <a:ext cx="4725987" cy="2643187"/>
          </a:xfrm>
          <a:prstGeom prst="rect">
            <a:avLst/>
          </a:prstGeom>
          <a:noFill/>
          <a:ln w="9525">
            <a:noFill/>
            <a:miter lim="800000"/>
            <a:headEnd/>
            <a:tailEnd/>
          </a:ln>
        </p:spPr>
      </p:pic>
      <p:pic>
        <p:nvPicPr>
          <p:cNvPr id="5" name="Picture 4" descr="logo_reversed"/>
          <p:cNvPicPr>
            <a:picLocks noChangeAspect="1" noChangeArrowheads="1"/>
          </p:cNvPicPr>
          <p:nvPr/>
        </p:nvPicPr>
        <p:blipFill>
          <a:blip r:embed="rId4" cstate="print"/>
          <a:srcRect/>
          <a:stretch>
            <a:fillRect/>
          </a:stretch>
        </p:blipFill>
        <p:spPr bwMode="auto">
          <a:xfrm>
            <a:off x="6962775" y="161671"/>
            <a:ext cx="2011363" cy="6461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457200" y="274638"/>
            <a:ext cx="8229600" cy="811212"/>
          </a:xfrm>
        </p:spPr>
        <p:txBody>
          <a:bodyPr/>
          <a:lstStyle/>
          <a:p>
            <a:r>
              <a:rPr lang="en-GB" sz="3000" dirty="0" smtClean="0"/>
              <a:t>Marine Resource System (</a:t>
            </a:r>
            <a:r>
              <a:rPr lang="en-GB" sz="3000" dirty="0" err="1" smtClean="0"/>
              <a:t>MaRS</a:t>
            </a:r>
            <a:r>
              <a:rPr lang="en-GB" sz="3000" dirty="0" smtClean="0"/>
              <a:t>)</a:t>
            </a:r>
            <a:endParaRPr lang="en-GB" sz="3000" dirty="0"/>
          </a:p>
        </p:txBody>
      </p:sp>
      <p:graphicFrame>
        <p:nvGraphicFramePr>
          <p:cNvPr id="26" name="Diagram 25"/>
          <p:cNvGraphicFramePr/>
          <p:nvPr/>
        </p:nvGraphicFramePr>
        <p:xfrm>
          <a:off x="1333500" y="1209675"/>
          <a:ext cx="661035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rot="18900000">
            <a:off x="1172624" y="5306445"/>
            <a:ext cx="90218" cy="3490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2" name="Group 29"/>
          <p:cNvGrpSpPr/>
          <p:nvPr/>
        </p:nvGrpSpPr>
        <p:grpSpPr>
          <a:xfrm>
            <a:off x="531143" y="2164707"/>
            <a:ext cx="1080000" cy="540000"/>
            <a:chOff x="0" y="365920"/>
            <a:chExt cx="1333488" cy="800092"/>
          </a:xfrm>
          <a:solidFill>
            <a:schemeClr val="accent3">
              <a:lumMod val="60000"/>
              <a:lumOff val="40000"/>
            </a:schemeClr>
          </a:solidFill>
        </p:grpSpPr>
        <p:sp>
          <p:nvSpPr>
            <p:cNvPr id="52" name="Rounded Rectangle 51"/>
            <p:cNvSpPr/>
            <p:nvPr/>
          </p:nvSpPr>
          <p:spPr>
            <a:xfrm>
              <a:off x="0" y="365920"/>
              <a:ext cx="1333488" cy="800092"/>
            </a:xfrm>
            <a:prstGeom prst="roundRect">
              <a:avLst>
                <a:gd name="adj" fmla="val 10000"/>
              </a:avLst>
            </a:prstGeom>
            <a:grpFill/>
          </p:spPr>
          <p:style>
            <a:lnRef idx="1">
              <a:schemeClr val="accent1"/>
            </a:lnRef>
            <a:fillRef idx="2">
              <a:schemeClr val="accent1"/>
            </a:fillRef>
            <a:effectRef idx="1">
              <a:schemeClr val="accent1"/>
            </a:effectRef>
            <a:fontRef idx="minor">
              <a:schemeClr val="dk1"/>
            </a:fontRef>
          </p:style>
        </p:sp>
        <p:sp>
          <p:nvSpPr>
            <p:cNvPr id="53"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3" name="Group 41"/>
          <p:cNvGrpSpPr/>
          <p:nvPr/>
        </p:nvGrpSpPr>
        <p:grpSpPr>
          <a:xfrm>
            <a:off x="531143" y="5114547"/>
            <a:ext cx="1080000" cy="540000"/>
            <a:chOff x="0" y="365920"/>
            <a:chExt cx="1333488" cy="800092"/>
          </a:xfrm>
        </p:grpSpPr>
        <p:sp>
          <p:nvSpPr>
            <p:cNvPr id="50" name="Rounded Rectangle 4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1"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4" name="Group 44"/>
          <p:cNvGrpSpPr/>
          <p:nvPr/>
        </p:nvGrpSpPr>
        <p:grpSpPr>
          <a:xfrm>
            <a:off x="531143" y="2895210"/>
            <a:ext cx="1080000" cy="540000"/>
            <a:chOff x="0" y="365920"/>
            <a:chExt cx="1333488" cy="800092"/>
          </a:xfrm>
        </p:grpSpPr>
        <p:sp>
          <p:nvSpPr>
            <p:cNvPr id="48" name="Rounded Rectangle 4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4" name="Down Arrow 33"/>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8" name="Down Arrow 37"/>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9" name="Down Arrow 38"/>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0" name="Down Arrow 39"/>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6" name="Rectangle 25"/>
          <p:cNvSpPr>
            <a:spLocks noChangeArrowheads="1"/>
          </p:cNvSpPr>
          <p:nvPr/>
        </p:nvSpPr>
        <p:spPr bwMode="auto">
          <a:xfrm>
            <a:off x="1709271" y="2086630"/>
            <a:ext cx="3691404" cy="2816156"/>
          </a:xfrm>
          <a:prstGeom prst="rect">
            <a:avLst/>
          </a:prstGeom>
          <a:noFill/>
          <a:ln w="9525">
            <a:noFill/>
            <a:miter lim="800000"/>
            <a:headEnd/>
            <a:tailEnd/>
          </a:ln>
        </p:spPr>
        <p:txBody>
          <a:bodyPr wrap="square">
            <a:spAutoFit/>
          </a:bodyPr>
          <a:lstStyle/>
          <a:p>
            <a:pPr marL="355600" lvl="1" indent="-176213" eaLnBrk="0" hangingPunct="0">
              <a:lnSpc>
                <a:spcPct val="150000"/>
              </a:lnSpc>
              <a:spcAft>
                <a:spcPts val="1200"/>
              </a:spcAft>
              <a:buFontTx/>
              <a:buChar char="•"/>
            </a:pPr>
            <a:r>
              <a:rPr lang="en-GB" sz="1400" dirty="0" smtClean="0">
                <a:solidFill>
                  <a:schemeClr val="bg1"/>
                </a:solidFill>
              </a:rPr>
              <a:t>Multiple datasets from a wide range of providers</a:t>
            </a:r>
          </a:p>
          <a:p>
            <a:pPr marL="355600" lvl="1" indent="-176213">
              <a:lnSpc>
                <a:spcPct val="150000"/>
              </a:lnSpc>
              <a:spcAft>
                <a:spcPts val="1200"/>
              </a:spcAft>
              <a:buFontTx/>
              <a:buChar char="•"/>
            </a:pPr>
            <a:r>
              <a:rPr lang="en-GB" sz="1400" dirty="0" smtClean="0">
                <a:solidFill>
                  <a:schemeClr val="bg1"/>
                </a:solidFill>
              </a:rPr>
              <a:t>Integrated data management – full metadata, confidence assessed and quality assured</a:t>
            </a:r>
          </a:p>
          <a:p>
            <a:pPr marL="355600" lvl="1" indent="-176213">
              <a:lnSpc>
                <a:spcPct val="150000"/>
              </a:lnSpc>
              <a:spcAft>
                <a:spcPts val="1200"/>
              </a:spcAft>
              <a:buFontTx/>
              <a:buChar char="•"/>
            </a:pPr>
            <a:r>
              <a:rPr lang="en-GB" sz="1400" dirty="0" smtClean="0">
                <a:solidFill>
                  <a:schemeClr val="bg1"/>
                </a:solidFill>
              </a:rPr>
              <a:t>400+ layers</a:t>
            </a:r>
          </a:p>
          <a:p>
            <a:pPr marL="355600" lvl="1" indent="-176213">
              <a:lnSpc>
                <a:spcPct val="150000"/>
              </a:lnSpc>
              <a:spcAft>
                <a:spcPts val="1200"/>
              </a:spcAft>
              <a:buFontTx/>
              <a:buChar char="•"/>
            </a:pPr>
            <a:r>
              <a:rPr lang="en-GB" sz="1400" dirty="0" smtClean="0">
                <a:solidFill>
                  <a:schemeClr val="bg1"/>
                </a:solidFill>
              </a:rPr>
              <a:t>42 data providers</a:t>
            </a:r>
          </a:p>
        </p:txBody>
      </p:sp>
      <p:sp>
        <p:nvSpPr>
          <p:cNvPr id="27" name="Title 1"/>
          <p:cNvSpPr>
            <a:spLocks noGrp="1"/>
          </p:cNvSpPr>
          <p:nvPr>
            <p:ph type="title"/>
          </p:nvPr>
        </p:nvSpPr>
        <p:spPr>
          <a:xfrm>
            <a:off x="457200" y="274638"/>
            <a:ext cx="8229600" cy="811212"/>
          </a:xfrm>
        </p:spPr>
        <p:txBody>
          <a:bodyPr/>
          <a:lstStyle/>
          <a:p>
            <a:r>
              <a:rPr lang="en-GB" sz="2800" b="1" dirty="0" smtClean="0"/>
              <a:t>Multi-Criteria Analysis</a:t>
            </a:r>
          </a:p>
        </p:txBody>
      </p:sp>
      <p:pic>
        <p:nvPicPr>
          <p:cNvPr id="29" name="Picture 4" descr="JNCC Logo"/>
          <p:cNvPicPr>
            <a:picLocks noChangeAspect="1" noChangeArrowheads="1"/>
          </p:cNvPicPr>
          <p:nvPr/>
        </p:nvPicPr>
        <p:blipFill>
          <a:blip r:embed="rId3" cstate="print"/>
          <a:srcRect/>
          <a:stretch>
            <a:fillRect/>
          </a:stretch>
        </p:blipFill>
        <p:spPr bwMode="auto">
          <a:xfrm>
            <a:off x="5143918" y="3086100"/>
            <a:ext cx="1586975" cy="533400"/>
          </a:xfrm>
          <a:prstGeom prst="rect">
            <a:avLst/>
          </a:prstGeom>
          <a:noFill/>
        </p:spPr>
      </p:pic>
      <p:pic>
        <p:nvPicPr>
          <p:cNvPr id="30" name="Picture 29" descr="http://www.naturalengland.org.uk/images/design/logo.png"/>
          <p:cNvPicPr>
            <a:picLocks noChangeAspect="1" noChangeArrowheads="1"/>
          </p:cNvPicPr>
          <p:nvPr/>
        </p:nvPicPr>
        <p:blipFill>
          <a:blip r:embed="rId4" cstate="print"/>
          <a:srcRect/>
          <a:stretch>
            <a:fillRect/>
          </a:stretch>
        </p:blipFill>
        <p:spPr bwMode="auto">
          <a:xfrm>
            <a:off x="5676899" y="1992710"/>
            <a:ext cx="910401" cy="845740"/>
          </a:xfrm>
          <a:prstGeom prst="rect">
            <a:avLst/>
          </a:prstGeom>
          <a:noFill/>
        </p:spPr>
      </p:pic>
      <p:pic>
        <p:nvPicPr>
          <p:cNvPr id="31" name="Picture 14" descr="Top banner">
            <a:hlinkClick r:id="rId5"/>
          </p:cNvPr>
          <p:cNvPicPr>
            <a:picLocks noChangeAspect="1" noChangeArrowheads="1"/>
          </p:cNvPicPr>
          <p:nvPr/>
        </p:nvPicPr>
        <p:blipFill>
          <a:blip r:embed="rId6" cstate="print"/>
          <a:srcRect/>
          <a:stretch>
            <a:fillRect/>
          </a:stretch>
        </p:blipFill>
        <p:spPr bwMode="auto">
          <a:xfrm>
            <a:off x="7109603" y="2190750"/>
            <a:ext cx="1681972" cy="495300"/>
          </a:xfrm>
          <a:prstGeom prst="rect">
            <a:avLst/>
          </a:prstGeom>
          <a:noFill/>
        </p:spPr>
      </p:pic>
      <p:pic>
        <p:nvPicPr>
          <p:cNvPr id="32" name="Picture 31" descr="CCW.jpg"/>
          <p:cNvPicPr>
            <a:picLocks noChangeAspect="1"/>
          </p:cNvPicPr>
          <p:nvPr/>
        </p:nvPicPr>
        <p:blipFill>
          <a:blip r:embed="rId7" cstate="print"/>
          <a:stretch>
            <a:fillRect/>
          </a:stretch>
        </p:blipFill>
        <p:spPr>
          <a:xfrm>
            <a:off x="7619999" y="1001776"/>
            <a:ext cx="1285875" cy="974408"/>
          </a:xfrm>
          <a:prstGeom prst="rect">
            <a:avLst/>
          </a:prstGeom>
        </p:spPr>
      </p:pic>
      <p:pic>
        <p:nvPicPr>
          <p:cNvPr id="33" name="Picture 32" descr="NIEA.jpg"/>
          <p:cNvPicPr>
            <a:picLocks noChangeAspect="1"/>
          </p:cNvPicPr>
          <p:nvPr/>
        </p:nvPicPr>
        <p:blipFill>
          <a:blip r:embed="rId8" cstate="print"/>
          <a:stretch>
            <a:fillRect/>
          </a:stretch>
        </p:blipFill>
        <p:spPr>
          <a:xfrm>
            <a:off x="6946113" y="3048000"/>
            <a:ext cx="1959761" cy="428626"/>
          </a:xfrm>
          <a:prstGeom prst="rect">
            <a:avLst/>
          </a:prstGeom>
        </p:spPr>
      </p:pic>
      <p:pic>
        <p:nvPicPr>
          <p:cNvPr id="35" name="Picture 34" descr="SNH.jpg"/>
          <p:cNvPicPr>
            <a:picLocks noChangeAspect="1"/>
          </p:cNvPicPr>
          <p:nvPr/>
        </p:nvPicPr>
        <p:blipFill>
          <a:blip r:embed="rId9" cstate="print"/>
          <a:stretch>
            <a:fillRect/>
          </a:stretch>
        </p:blipFill>
        <p:spPr>
          <a:xfrm>
            <a:off x="5565799" y="1066801"/>
            <a:ext cx="1688759" cy="723900"/>
          </a:xfrm>
          <a:prstGeom prst="rect">
            <a:avLst/>
          </a:prstGeom>
        </p:spPr>
      </p:pic>
      <p:pic>
        <p:nvPicPr>
          <p:cNvPr id="54" name="Picture 4"/>
          <p:cNvPicPr>
            <a:picLocks noChangeAspect="1" noChangeArrowheads="1"/>
          </p:cNvPicPr>
          <p:nvPr/>
        </p:nvPicPr>
        <p:blipFill>
          <a:blip r:embed="rId10" cstate="print"/>
          <a:srcRect/>
          <a:stretch>
            <a:fillRect/>
          </a:stretch>
        </p:blipFill>
        <p:spPr bwMode="auto">
          <a:xfrm>
            <a:off x="5124450" y="3691412"/>
            <a:ext cx="3865348" cy="30427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531143" y="2164707"/>
            <a:ext cx="1080000" cy="540000"/>
            <a:chOff x="0" y="365920"/>
            <a:chExt cx="1333488" cy="800092"/>
          </a:xfrm>
        </p:grpSpPr>
        <p:sp>
          <p:nvSpPr>
            <p:cNvPr id="61" name="Rounded Rectangle 6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3" name="Group 41"/>
          <p:cNvGrpSpPr/>
          <p:nvPr/>
        </p:nvGrpSpPr>
        <p:grpSpPr>
          <a:xfrm>
            <a:off x="531143" y="5114547"/>
            <a:ext cx="1080000" cy="540000"/>
            <a:chOff x="0" y="365920"/>
            <a:chExt cx="1333488" cy="800092"/>
          </a:xfrm>
        </p:grpSpPr>
        <p:sp>
          <p:nvSpPr>
            <p:cNvPr id="59" name="Rounded Rectangle 5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0"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4" name="Group 44"/>
          <p:cNvGrpSpPr/>
          <p:nvPr/>
        </p:nvGrpSpPr>
        <p:grpSpPr>
          <a:xfrm>
            <a:off x="531143" y="2895210"/>
            <a:ext cx="1080000" cy="540000"/>
            <a:chOff x="0" y="365920"/>
            <a:chExt cx="1333488" cy="800092"/>
          </a:xfrm>
        </p:grpSpPr>
        <p:sp>
          <p:nvSpPr>
            <p:cNvPr id="57" name="Rounded Rectangle 5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8"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55" name="Rounded Rectangle 5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6" name="Down Arrow 35"/>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1" name="Down Arrow 40"/>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5"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pic>
        <p:nvPicPr>
          <p:cNvPr id="27" name="Picture 2"/>
          <p:cNvPicPr>
            <a:picLocks noChangeAspect="1" noChangeArrowheads="1"/>
          </p:cNvPicPr>
          <p:nvPr/>
        </p:nvPicPr>
        <p:blipFill>
          <a:blip r:embed="rId3" cstate="print"/>
          <a:srcRect/>
          <a:stretch>
            <a:fillRect/>
          </a:stretch>
        </p:blipFill>
        <p:spPr bwMode="auto">
          <a:xfrm>
            <a:off x="2595563" y="2047875"/>
            <a:ext cx="5040000" cy="3723968"/>
          </a:xfrm>
          <a:prstGeom prst="rect">
            <a:avLst/>
          </a:prstGeom>
          <a:noFill/>
          <a:ln w="9525">
            <a:noFill/>
            <a:miter lim="800000"/>
            <a:headEnd/>
            <a:tailEnd/>
          </a:ln>
        </p:spPr>
      </p:pic>
      <p:sp>
        <p:nvSpPr>
          <p:cNvPr id="29" name="Rectangle 28"/>
          <p:cNvSpPr/>
          <p:nvPr/>
        </p:nvSpPr>
        <p:spPr>
          <a:xfrm>
            <a:off x="5915043" y="2533649"/>
            <a:ext cx="247632" cy="300037"/>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1"/>
          <p:cNvPicPr>
            <a:picLocks noChangeAspect="1" noChangeArrowheads="1"/>
          </p:cNvPicPr>
          <p:nvPr/>
        </p:nvPicPr>
        <p:blipFill>
          <a:blip r:embed="rId4" cstate="print"/>
          <a:srcRect/>
          <a:stretch>
            <a:fillRect/>
          </a:stretch>
        </p:blipFill>
        <p:spPr bwMode="auto">
          <a:xfrm>
            <a:off x="2762251" y="1552575"/>
            <a:ext cx="5029200" cy="42767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_MCA_BaseMap.jpg"/>
          <p:cNvPicPr>
            <a:picLocks noChangeAspect="1"/>
          </p:cNvPicPr>
          <p:nvPr/>
        </p:nvPicPr>
        <p:blipFill>
          <a:blip r:embed="rId3" cstate="print"/>
          <a:stretch>
            <a:fillRect/>
          </a:stretch>
        </p:blipFill>
        <p:spPr>
          <a:xfrm>
            <a:off x="1641600" y="1555022"/>
            <a:ext cx="7502400" cy="5302978"/>
          </a:xfrm>
          <a:prstGeom prst="rect">
            <a:avLst/>
          </a:prstGeom>
        </p:spPr>
      </p:pic>
      <p:grpSp>
        <p:nvGrpSpPr>
          <p:cNvPr id="2" name="Group 28"/>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26" name="Rounded Rectangle 2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24" name="Rounded Rectangle 2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22" name="Rounded Rectangle 2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11" name="Down Arrow 10"/>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20" name="Rounded Rectangle 1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18" name="Rounded Rectangle 1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15" name="Down Arrow 1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16" name="Down Arrow 1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17" name="Down Arrow 1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8"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_MCA_Cables.jpg"/>
          <p:cNvPicPr>
            <a:picLocks noChangeAspect="1"/>
          </p:cNvPicPr>
          <p:nvPr/>
        </p:nvPicPr>
        <p:blipFill>
          <a:blip r:embed="rId3" cstate="print"/>
          <a:stretch>
            <a:fillRect/>
          </a:stretch>
        </p:blipFill>
        <p:spPr>
          <a:xfrm>
            <a:off x="1638300" y="1570289"/>
            <a:ext cx="7505700" cy="5287711"/>
          </a:xfrm>
          <a:prstGeom prst="rect">
            <a:avLst/>
          </a:prstGeom>
        </p:spPr>
      </p:pic>
      <p:pic>
        <p:nvPicPr>
          <p:cNvPr id="26" name="Picture 25" descr="Graphic_MCA_Cables.jpg"/>
          <p:cNvPicPr>
            <a:picLocks noChangeAspect="1"/>
          </p:cNvPicPr>
          <p:nvPr/>
        </p:nvPicPr>
        <p:blipFill>
          <a:blip r:embed="rId3" cstate="print"/>
          <a:stretch>
            <a:fillRect/>
          </a:stretch>
        </p:blipFill>
        <p:spPr>
          <a:xfrm>
            <a:off x="1643042" y="1573200"/>
            <a:ext cx="7500990" cy="5301982"/>
          </a:xfrm>
          <a:prstGeom prst="rect">
            <a:avLst/>
          </a:prstGeom>
        </p:spPr>
      </p:pic>
      <p:grpSp>
        <p:nvGrpSpPr>
          <p:cNvPr id="2" name="Group 30"/>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9" name="Rounded Rectangle 4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0"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7" name="Rounded Rectangle 4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8"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5" name="Rounded Rectangle 4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5" name="Down Arrow 34"/>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3" name="Rounded Rectangle 42"/>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4"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41" name="Rounded Rectangle 4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8" name="Down Arrow 37"/>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9" name="Down Arrow 38"/>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0" name="Down Arrow 39"/>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5"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_MCA_Cables.jpg"/>
          <p:cNvPicPr>
            <a:picLocks noChangeAspect="1"/>
          </p:cNvPicPr>
          <p:nvPr/>
        </p:nvPicPr>
        <p:blipFill>
          <a:blip r:embed="rId3" cstate="print"/>
          <a:stretch>
            <a:fillRect/>
          </a:stretch>
        </p:blipFill>
        <p:spPr>
          <a:xfrm>
            <a:off x="1628775" y="1570289"/>
            <a:ext cx="7515225" cy="5287711"/>
          </a:xfrm>
          <a:prstGeom prst="rect">
            <a:avLst/>
          </a:prstGeom>
        </p:spPr>
      </p:pic>
      <p:pic>
        <p:nvPicPr>
          <p:cNvPr id="26" name="Picture 25" descr="Graphic_MCA_Cables.jpg"/>
          <p:cNvPicPr>
            <a:picLocks noChangeAspect="1"/>
          </p:cNvPicPr>
          <p:nvPr/>
        </p:nvPicPr>
        <p:blipFill>
          <a:blip r:embed="rId3" cstate="print"/>
          <a:stretch>
            <a:fillRect/>
          </a:stretch>
        </p:blipFill>
        <p:spPr>
          <a:xfrm>
            <a:off x="1643042" y="1573200"/>
            <a:ext cx="7500990" cy="5301982"/>
          </a:xfrm>
          <a:prstGeom prst="rect">
            <a:avLst/>
          </a:prstGeom>
        </p:spPr>
      </p:pic>
      <p:pic>
        <p:nvPicPr>
          <p:cNvPr id="6" name="Picture 5" descr="marine%20pipelines%20(1).jpg"/>
          <p:cNvPicPr>
            <a:picLocks noChangeAspect="1"/>
          </p:cNvPicPr>
          <p:nvPr/>
        </p:nvPicPr>
        <p:blipFill>
          <a:blip r:embed="rId4" cstate="print"/>
          <a:stretch>
            <a:fillRect/>
          </a:stretch>
        </p:blipFill>
        <p:spPr>
          <a:xfrm>
            <a:off x="4280596" y="2000240"/>
            <a:ext cx="2077064" cy="4141148"/>
          </a:xfrm>
          <a:prstGeom prst="rect">
            <a:avLst/>
          </a:prstGeom>
          <a:ln w="25400">
            <a:solidFill>
              <a:schemeClr val="bg1"/>
            </a:solidFill>
          </a:ln>
        </p:spPr>
      </p:pic>
      <p:grpSp>
        <p:nvGrpSpPr>
          <p:cNvPr id="2" name="Group 30"/>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9" name="Rounded Rectangle 4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0"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7" name="Rounded Rectangle 4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8"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5" name="Rounded Rectangle 4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5" name="Down Arrow 34"/>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8" name="Group 44"/>
            <p:cNvGrpSpPr/>
            <p:nvPr/>
          </p:nvGrpSpPr>
          <p:grpSpPr>
            <a:xfrm>
              <a:off x="531143" y="3628635"/>
              <a:ext cx="1080000" cy="540000"/>
              <a:chOff x="0" y="365920"/>
              <a:chExt cx="1333488" cy="800092"/>
            </a:xfrm>
          </p:grpSpPr>
          <p:sp>
            <p:nvSpPr>
              <p:cNvPr id="43" name="Rounded Rectangle 42"/>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4"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9" name="Group 44"/>
            <p:cNvGrpSpPr/>
            <p:nvPr/>
          </p:nvGrpSpPr>
          <p:grpSpPr>
            <a:xfrm>
              <a:off x="531143" y="4371585"/>
              <a:ext cx="1080000" cy="540000"/>
              <a:chOff x="0" y="365920"/>
              <a:chExt cx="1333488" cy="800092"/>
            </a:xfrm>
          </p:grpSpPr>
          <p:sp>
            <p:nvSpPr>
              <p:cNvPr id="41" name="Rounded Rectangle 4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8" name="Down Arrow 37"/>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9" name="Down Arrow 38"/>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0" name="Down Arrow 39"/>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7"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1000"/>
                                  </p:stCondLst>
                                  <p:childTnLst>
                                    <p:animEffect transition="out" filter="box(in)">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_MCA_Cables.jpg"/>
          <p:cNvPicPr>
            <a:picLocks noChangeAspect="1"/>
          </p:cNvPicPr>
          <p:nvPr/>
        </p:nvPicPr>
        <p:blipFill>
          <a:blip r:embed="rId3" cstate="print"/>
          <a:stretch>
            <a:fillRect/>
          </a:stretch>
        </p:blipFill>
        <p:spPr>
          <a:xfrm>
            <a:off x="1628775" y="1570289"/>
            <a:ext cx="7515225" cy="5287711"/>
          </a:xfrm>
          <a:prstGeom prst="rect">
            <a:avLst/>
          </a:prstGeom>
        </p:spPr>
      </p:pic>
      <p:pic>
        <p:nvPicPr>
          <p:cNvPr id="16" name="Picture 15" descr="Graphic_MCA_Pipelines.jpg"/>
          <p:cNvPicPr>
            <a:picLocks noChangeAspect="1"/>
          </p:cNvPicPr>
          <p:nvPr/>
        </p:nvPicPr>
        <p:blipFill>
          <a:blip r:embed="rId4" cstate="print"/>
          <a:stretch>
            <a:fillRect/>
          </a:stretch>
        </p:blipFill>
        <p:spPr>
          <a:xfrm>
            <a:off x="1643042" y="1573200"/>
            <a:ext cx="7500958" cy="5301959"/>
          </a:xfrm>
          <a:prstGeom prst="rect">
            <a:avLst/>
          </a:prstGeom>
        </p:spPr>
      </p:pic>
      <p:grpSp>
        <p:nvGrpSpPr>
          <p:cNvPr id="2" name="Group 29"/>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8" name="Rounded Rectangle 4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4" name="Down Arrow 33"/>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7" name="Down Arrow 36"/>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8" name="Down Arrow 37"/>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9" name="Down Arrow 38"/>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5"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_MCA_Cables.jpg"/>
          <p:cNvPicPr>
            <a:picLocks noChangeAspect="1"/>
          </p:cNvPicPr>
          <p:nvPr/>
        </p:nvPicPr>
        <p:blipFill>
          <a:blip r:embed="rId3" cstate="print"/>
          <a:stretch>
            <a:fillRect/>
          </a:stretch>
        </p:blipFill>
        <p:spPr>
          <a:xfrm>
            <a:off x="1638300" y="1570289"/>
            <a:ext cx="7505699" cy="5287711"/>
          </a:xfrm>
          <a:prstGeom prst="rect">
            <a:avLst/>
          </a:prstGeom>
        </p:spPr>
      </p:pic>
      <p:pic>
        <p:nvPicPr>
          <p:cNvPr id="16" name="Picture 15" descr="Graphic_MCA_Pipelines.jpg"/>
          <p:cNvPicPr>
            <a:picLocks noChangeAspect="1"/>
          </p:cNvPicPr>
          <p:nvPr/>
        </p:nvPicPr>
        <p:blipFill>
          <a:blip r:embed="rId4" cstate="print"/>
          <a:stretch>
            <a:fillRect/>
          </a:stretch>
        </p:blipFill>
        <p:spPr>
          <a:xfrm>
            <a:off x="1641600" y="1573200"/>
            <a:ext cx="7500958" cy="5301959"/>
          </a:xfrm>
          <a:prstGeom prst="rect">
            <a:avLst/>
          </a:prstGeom>
        </p:spPr>
      </p:pic>
      <p:pic>
        <p:nvPicPr>
          <p:cNvPr id="6" name="Picture 5" descr="offshore3.jpg"/>
          <p:cNvPicPr>
            <a:picLocks noChangeAspect="1"/>
          </p:cNvPicPr>
          <p:nvPr/>
        </p:nvPicPr>
        <p:blipFill>
          <a:blip r:embed="rId5" cstate="print"/>
          <a:stretch>
            <a:fillRect/>
          </a:stretch>
        </p:blipFill>
        <p:spPr>
          <a:xfrm>
            <a:off x="3137620" y="2571744"/>
            <a:ext cx="3871903" cy="2913666"/>
          </a:xfrm>
          <a:prstGeom prst="rect">
            <a:avLst/>
          </a:prstGeom>
          <a:ln w="25400">
            <a:solidFill>
              <a:schemeClr val="bg1"/>
            </a:solidFill>
          </a:ln>
        </p:spPr>
      </p:pic>
      <p:grpSp>
        <p:nvGrpSpPr>
          <p:cNvPr id="2" name="Group 30"/>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9" name="Rounded Rectangle 4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0"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7" name="Rounded Rectangle 4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8"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5" name="Rounded Rectangle 4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5" name="Down Arrow 34"/>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8" name="Group 44"/>
            <p:cNvGrpSpPr/>
            <p:nvPr/>
          </p:nvGrpSpPr>
          <p:grpSpPr>
            <a:xfrm>
              <a:off x="531143" y="3628635"/>
              <a:ext cx="1080000" cy="540000"/>
              <a:chOff x="0" y="365920"/>
              <a:chExt cx="1333488" cy="800092"/>
            </a:xfrm>
          </p:grpSpPr>
          <p:sp>
            <p:nvSpPr>
              <p:cNvPr id="43" name="Rounded Rectangle 42"/>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4"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9" name="Group 44"/>
            <p:cNvGrpSpPr/>
            <p:nvPr/>
          </p:nvGrpSpPr>
          <p:grpSpPr>
            <a:xfrm>
              <a:off x="531143" y="4371585"/>
              <a:ext cx="1080000" cy="540000"/>
              <a:chOff x="0" y="365920"/>
              <a:chExt cx="1333488" cy="800092"/>
            </a:xfrm>
          </p:grpSpPr>
          <p:sp>
            <p:nvSpPr>
              <p:cNvPr id="41" name="Rounded Rectangle 4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8" name="Down Arrow 37"/>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9" name="Down Arrow 38"/>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0" name="Down Arrow 39"/>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6"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1000"/>
                                  </p:stCondLst>
                                  <p:childTnLst>
                                    <p:animEffect transition="out" filter="box(in)">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_MCA_Windfarms.jpg"/>
          <p:cNvPicPr>
            <a:picLocks noChangeAspect="1"/>
          </p:cNvPicPr>
          <p:nvPr/>
        </p:nvPicPr>
        <p:blipFill>
          <a:blip r:embed="rId3" cstate="print"/>
          <a:stretch>
            <a:fillRect/>
          </a:stretch>
        </p:blipFill>
        <p:spPr>
          <a:xfrm>
            <a:off x="1641600" y="1571625"/>
            <a:ext cx="7502400" cy="5305116"/>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4"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Graphic_MCA_Windfarms.jpg"/>
          <p:cNvPicPr>
            <a:picLocks noChangeAspect="1"/>
          </p:cNvPicPr>
          <p:nvPr/>
        </p:nvPicPr>
        <p:blipFill>
          <a:blip r:embed="rId3" cstate="print"/>
          <a:stretch>
            <a:fillRect/>
          </a:stretch>
        </p:blipFill>
        <p:spPr>
          <a:xfrm>
            <a:off x="1641600" y="1573200"/>
            <a:ext cx="7502400" cy="5305116"/>
          </a:xfrm>
          <a:prstGeom prst="rect">
            <a:avLst/>
          </a:prstGeom>
        </p:spPr>
      </p:pic>
      <p:pic>
        <p:nvPicPr>
          <p:cNvPr id="14" name="Picture 13" descr="oil_platform_rig_hibernia.jpg"/>
          <p:cNvPicPr>
            <a:picLocks noChangeAspect="1"/>
          </p:cNvPicPr>
          <p:nvPr/>
        </p:nvPicPr>
        <p:blipFill>
          <a:blip r:embed="rId4" cstate="print"/>
          <a:stretch>
            <a:fillRect/>
          </a:stretch>
        </p:blipFill>
        <p:spPr>
          <a:xfrm>
            <a:off x="2214546" y="3143248"/>
            <a:ext cx="1845954" cy="1633081"/>
          </a:xfrm>
          <a:prstGeom prst="rect">
            <a:avLst/>
          </a:prstGeom>
          <a:ln w="25400">
            <a:solidFill>
              <a:schemeClr val="bg1"/>
            </a:solidFill>
          </a:ln>
        </p:spPr>
      </p:pic>
      <p:pic>
        <p:nvPicPr>
          <p:cNvPr id="15" name="Picture 14" descr="wave-energy_nice%20wave.jpg"/>
          <p:cNvPicPr>
            <a:picLocks noChangeAspect="1"/>
          </p:cNvPicPr>
          <p:nvPr/>
        </p:nvPicPr>
        <p:blipFill>
          <a:blip r:embed="rId5" cstate="print"/>
          <a:stretch>
            <a:fillRect/>
          </a:stretch>
        </p:blipFill>
        <p:spPr>
          <a:xfrm>
            <a:off x="4357686" y="5214950"/>
            <a:ext cx="2026046" cy="1171423"/>
          </a:xfrm>
          <a:prstGeom prst="rect">
            <a:avLst/>
          </a:prstGeom>
          <a:ln w="25400">
            <a:solidFill>
              <a:schemeClr val="bg1"/>
            </a:solidFill>
          </a:ln>
        </p:spPr>
      </p:pic>
      <p:pic>
        <p:nvPicPr>
          <p:cNvPr id="16" name="Picture 15" descr="dredger%20in%20operation%20-%20%C2%A9%20british%20marine%20aggregate%20producers%20association.jpg"/>
          <p:cNvPicPr>
            <a:picLocks noChangeAspect="1"/>
          </p:cNvPicPr>
          <p:nvPr/>
        </p:nvPicPr>
        <p:blipFill>
          <a:blip r:embed="rId6" cstate="print"/>
          <a:stretch>
            <a:fillRect/>
          </a:stretch>
        </p:blipFill>
        <p:spPr>
          <a:xfrm>
            <a:off x="6429388" y="3143248"/>
            <a:ext cx="2381754" cy="1582935"/>
          </a:xfrm>
          <a:prstGeom prst="rect">
            <a:avLst/>
          </a:prstGeom>
          <a:ln w="25400">
            <a:solidFill>
              <a:schemeClr val="bg1"/>
            </a:solidFill>
          </a:ln>
        </p:spPr>
      </p:pic>
      <p:pic>
        <p:nvPicPr>
          <p:cNvPr id="17" name="Picture 16" descr="Ships%20Pic.jpg"/>
          <p:cNvPicPr>
            <a:picLocks noChangeAspect="1"/>
          </p:cNvPicPr>
          <p:nvPr/>
        </p:nvPicPr>
        <p:blipFill>
          <a:blip r:embed="rId7" cstate="print"/>
          <a:stretch>
            <a:fillRect/>
          </a:stretch>
        </p:blipFill>
        <p:spPr>
          <a:xfrm>
            <a:off x="2214547" y="5072074"/>
            <a:ext cx="1857388" cy="1445219"/>
          </a:xfrm>
          <a:prstGeom prst="rect">
            <a:avLst/>
          </a:prstGeom>
          <a:ln w="25400">
            <a:solidFill>
              <a:schemeClr val="bg1"/>
            </a:solidFill>
          </a:ln>
        </p:spPr>
      </p:pic>
      <p:pic>
        <p:nvPicPr>
          <p:cNvPr id="19" name="Picture 18" descr="effiebow.jpg"/>
          <p:cNvPicPr>
            <a:picLocks noChangeAspect="1"/>
          </p:cNvPicPr>
          <p:nvPr/>
        </p:nvPicPr>
        <p:blipFill>
          <a:blip r:embed="rId8" cstate="print"/>
          <a:stretch>
            <a:fillRect/>
          </a:stretch>
        </p:blipFill>
        <p:spPr>
          <a:xfrm>
            <a:off x="7072330" y="5000636"/>
            <a:ext cx="1700043" cy="1574830"/>
          </a:xfrm>
          <a:prstGeom prst="rect">
            <a:avLst/>
          </a:prstGeom>
          <a:ln w="25400">
            <a:solidFill>
              <a:schemeClr val="bg1"/>
            </a:solidFill>
          </a:ln>
        </p:spPr>
      </p:pic>
      <p:pic>
        <p:nvPicPr>
          <p:cNvPr id="20" name="Picture 19" descr="la_rance_tidal_power_plant.jpg"/>
          <p:cNvPicPr>
            <a:picLocks noChangeAspect="1"/>
          </p:cNvPicPr>
          <p:nvPr/>
        </p:nvPicPr>
        <p:blipFill>
          <a:blip r:embed="rId9" cstate="print"/>
          <a:stretch>
            <a:fillRect/>
          </a:stretch>
        </p:blipFill>
        <p:spPr>
          <a:xfrm>
            <a:off x="4357686" y="1785926"/>
            <a:ext cx="1742675" cy="1305674"/>
          </a:xfrm>
          <a:prstGeom prst="rect">
            <a:avLst/>
          </a:prstGeom>
          <a:ln w="25400">
            <a:solidFill>
              <a:schemeClr val="bg1"/>
            </a:solidFill>
          </a:ln>
        </p:spPr>
      </p:pic>
      <p:pic>
        <p:nvPicPr>
          <p:cNvPr id="21" name="Picture 20" descr="akvak_2_400_medium.jpg"/>
          <p:cNvPicPr>
            <a:picLocks noChangeAspect="1"/>
          </p:cNvPicPr>
          <p:nvPr/>
        </p:nvPicPr>
        <p:blipFill>
          <a:blip r:embed="rId10" cstate="print"/>
          <a:stretch>
            <a:fillRect/>
          </a:stretch>
        </p:blipFill>
        <p:spPr>
          <a:xfrm>
            <a:off x="4429124" y="3429000"/>
            <a:ext cx="1641865" cy="1215868"/>
          </a:xfrm>
          <a:prstGeom prst="rect">
            <a:avLst/>
          </a:prstGeom>
          <a:ln w="25400">
            <a:solidFill>
              <a:schemeClr val="bg1"/>
            </a:solidFill>
          </a:ln>
        </p:spPr>
      </p:pic>
      <p:grpSp>
        <p:nvGrpSpPr>
          <p:cNvPr id="2" name="Group 39"/>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58" name="Rounded Rectangle 5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56" name="Rounded Rectangle 5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54" name="Rounded Rectangle 5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44" name="Down Arrow 43"/>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52" name="Rounded Rectangle 5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3"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50" name="Rounded Rectangle 4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1"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47" name="Down Arrow 46"/>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8" name="Down Arrow 47"/>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49" name="Down Arrow 48"/>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31"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16" fill="hold" nodeType="withEffect">
                                  <p:stCondLst>
                                    <p:cond delay="1500"/>
                                  </p:stCondLst>
                                  <p:childTnLst>
                                    <p:animEffect transition="out" filter="box(in)">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4" presetClass="exit" presetSubtype="16" fill="hold" nodeType="withEffect">
                                  <p:stCondLst>
                                    <p:cond delay="1500"/>
                                  </p:stCondLst>
                                  <p:childTnLst>
                                    <p:animEffect transition="out" filter="box(in)">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4" presetClass="exit" presetSubtype="16" fill="hold" nodeType="withEffect">
                                  <p:stCondLst>
                                    <p:cond delay="1500"/>
                                  </p:stCondLst>
                                  <p:childTnLst>
                                    <p:animEffect transition="out" filter="box(in)">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par>
                                <p:cTn id="14" presetID="4" presetClass="exit" presetSubtype="16" fill="hold" nodeType="withEffect">
                                  <p:stCondLst>
                                    <p:cond delay="1500"/>
                                  </p:stCondLst>
                                  <p:childTnLst>
                                    <p:animEffect transition="out" filter="box(in)">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par>
                                <p:cTn id="17" presetID="4" presetClass="exit" presetSubtype="16" fill="hold" nodeType="withEffect">
                                  <p:stCondLst>
                                    <p:cond delay="1500"/>
                                  </p:stCondLst>
                                  <p:childTnLst>
                                    <p:animEffect transition="out" filter="box(in)">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par>
                                <p:cTn id="20" presetID="4" presetClass="exit" presetSubtype="16" fill="hold" nodeType="withEffect">
                                  <p:stCondLst>
                                    <p:cond delay="1500"/>
                                  </p:stCondLst>
                                  <p:childTnLst>
                                    <p:animEffect transition="out" filter="box(in)">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4" presetClass="exit" presetSubtype="16" fill="hold" nodeType="withEffect">
                                  <p:stCondLst>
                                    <p:cond delay="1500"/>
                                  </p:stCondLst>
                                  <p:childTnLst>
                                    <p:animEffect transition="out" filter="box(in)">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503238"/>
            <a:ext cx="8229600" cy="830262"/>
          </a:xfrm>
        </p:spPr>
        <p:txBody>
          <a:bodyPr/>
          <a:lstStyle/>
          <a:p>
            <a:r>
              <a:rPr lang="en-GB" dirty="0" smtClean="0"/>
              <a:t>Structure</a:t>
            </a:r>
            <a:endParaRPr lang="en-GB" dirty="0"/>
          </a:p>
        </p:txBody>
      </p:sp>
      <p:sp>
        <p:nvSpPr>
          <p:cNvPr id="3" name="Content Placeholder 2"/>
          <p:cNvSpPr>
            <a:spLocks noGrp="1"/>
          </p:cNvSpPr>
          <p:nvPr>
            <p:ph idx="1"/>
          </p:nvPr>
        </p:nvSpPr>
        <p:spPr/>
        <p:txBody>
          <a:bodyPr/>
          <a:lstStyle/>
          <a:p>
            <a:pPr marL="0" lvl="1" indent="0">
              <a:buNone/>
            </a:pPr>
            <a:r>
              <a:rPr lang="en-GB" sz="3200" dirty="0" smtClean="0"/>
              <a:t>The Crown Estate</a:t>
            </a:r>
          </a:p>
          <a:p>
            <a:pPr marL="0" lvl="1" indent="0">
              <a:buNone/>
            </a:pPr>
            <a:endParaRPr lang="en-GB" sz="800" dirty="0" smtClean="0"/>
          </a:p>
          <a:p>
            <a:pPr marL="0" lvl="1" indent="0">
              <a:buNone/>
            </a:pPr>
            <a:r>
              <a:rPr lang="en-GB" sz="3200" dirty="0" smtClean="0"/>
              <a:t>Marine spatial planning in the UK</a:t>
            </a:r>
          </a:p>
          <a:p>
            <a:pPr marL="0" lvl="1" indent="0">
              <a:buNone/>
            </a:pPr>
            <a:endParaRPr lang="en-GB" sz="800" dirty="0" smtClean="0"/>
          </a:p>
          <a:p>
            <a:pPr marL="0" lvl="1" indent="0">
              <a:buNone/>
            </a:pPr>
            <a:r>
              <a:rPr lang="en-GB" sz="3200" dirty="0" smtClean="0"/>
              <a:t>Marine asset planning</a:t>
            </a:r>
          </a:p>
          <a:p>
            <a:pPr marL="0" lvl="1" indent="0">
              <a:buNone/>
            </a:pPr>
            <a:endParaRPr lang="en-GB" sz="800" dirty="0" smtClean="0"/>
          </a:p>
          <a:p>
            <a:pPr marL="0" lvl="1" indent="0">
              <a:buNone/>
            </a:pPr>
            <a:r>
              <a:rPr lang="en-GB" sz="3200" dirty="0" smtClean="0"/>
              <a:t>Marine Resource System (MaRS)</a:t>
            </a:r>
          </a:p>
          <a:p>
            <a:pPr marL="0" lvl="1" indent="0">
              <a:buNone/>
            </a:pPr>
            <a:endParaRPr lang="en-GB" sz="800" dirty="0" smtClean="0"/>
          </a:p>
          <a:p>
            <a:pPr marL="0" lvl="1" indent="0">
              <a:buNone/>
            </a:pPr>
            <a:r>
              <a:rPr lang="en-GB" sz="3200" dirty="0" smtClean="0"/>
              <a:t>Challenges</a:t>
            </a:r>
          </a:p>
          <a:p>
            <a:pPr>
              <a:buFont typeface="Arial" pitchFamily="34" charset="0"/>
              <a:buChar char="•"/>
            </a:pPr>
            <a:endParaRPr lang="en-GB"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_MCA_Remaining.jpg"/>
          <p:cNvPicPr>
            <a:picLocks noChangeAspect="1"/>
          </p:cNvPicPr>
          <p:nvPr/>
        </p:nvPicPr>
        <p:blipFill>
          <a:blip r:embed="rId3" cstate="print"/>
          <a:stretch>
            <a:fillRect/>
          </a:stretch>
        </p:blipFill>
        <p:spPr>
          <a:xfrm>
            <a:off x="1641600" y="1573200"/>
            <a:ext cx="7502400" cy="5305117"/>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4"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_MCA_Remaining.jpg"/>
          <p:cNvPicPr>
            <a:picLocks noChangeAspect="1"/>
          </p:cNvPicPr>
          <p:nvPr/>
        </p:nvPicPr>
        <p:blipFill>
          <a:blip r:embed="rId3" cstate="print"/>
          <a:stretch>
            <a:fillRect/>
          </a:stretch>
        </p:blipFill>
        <p:spPr>
          <a:xfrm>
            <a:off x="1641600" y="1573200"/>
            <a:ext cx="7502400" cy="5305117"/>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6" name="Rectangle 25"/>
          <p:cNvSpPr/>
          <p:nvPr/>
        </p:nvSpPr>
        <p:spPr>
          <a:xfrm>
            <a:off x="5768502" y="4182887"/>
            <a:ext cx="1254868" cy="102141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phic_MCA_Remaining2.jpg"/>
          <p:cNvPicPr>
            <a:picLocks noChangeAspect="1"/>
          </p:cNvPicPr>
          <p:nvPr/>
        </p:nvPicPr>
        <p:blipFill>
          <a:blip r:embed="rId3" cstate="print"/>
          <a:stretch>
            <a:fillRect/>
          </a:stretch>
        </p:blipFill>
        <p:spPr>
          <a:xfrm>
            <a:off x="1641600" y="1573200"/>
            <a:ext cx="7502400" cy="5305117"/>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4"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_MCA_Remaining.jpg"/>
          <p:cNvPicPr>
            <a:picLocks noChangeAspect="1"/>
          </p:cNvPicPr>
          <p:nvPr/>
        </p:nvPicPr>
        <p:blipFill>
          <a:blip r:embed="rId3" cstate="print"/>
          <a:stretch>
            <a:fillRect/>
          </a:stretch>
        </p:blipFill>
        <p:spPr>
          <a:xfrm>
            <a:off x="1641600" y="1573200"/>
            <a:ext cx="7502400" cy="5305117"/>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4"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phic_MCA_Exclusion.jpg"/>
          <p:cNvPicPr>
            <a:picLocks noChangeAspect="1"/>
          </p:cNvPicPr>
          <p:nvPr/>
        </p:nvPicPr>
        <p:blipFill>
          <a:blip r:embed="rId3" cstate="print"/>
          <a:stretch>
            <a:fillRect/>
          </a:stretch>
        </p:blipFill>
        <p:spPr>
          <a:xfrm>
            <a:off x="1641600" y="1573200"/>
            <a:ext cx="7502400" cy="5305116"/>
          </a:xfrm>
          <a:prstGeom prst="rect">
            <a:avLst/>
          </a:prstGeom>
        </p:spPr>
      </p:pic>
      <p:grpSp>
        <p:nvGrpSpPr>
          <p:cNvPr id="2" name="Group 27"/>
          <p:cNvGrpSpPr/>
          <p:nvPr/>
        </p:nvGrpSpPr>
        <p:grpSpPr>
          <a:xfrm>
            <a:off x="531143" y="2164707"/>
            <a:ext cx="1080000" cy="3489840"/>
            <a:chOff x="531143" y="2164707"/>
            <a:chExt cx="1080000" cy="3489840"/>
          </a:xfrm>
        </p:grpSpPr>
        <p:grpSp>
          <p:nvGrpSpPr>
            <p:cNvPr id="3" name="Group 29"/>
            <p:cNvGrpSpPr/>
            <p:nvPr/>
          </p:nvGrpSpPr>
          <p:grpSpPr>
            <a:xfrm>
              <a:off x="531143" y="2164707"/>
              <a:ext cx="1080000" cy="540000"/>
              <a:chOff x="0" y="365920"/>
              <a:chExt cx="1333488" cy="800092"/>
            </a:xfrm>
          </p:grpSpPr>
          <p:sp>
            <p:nvSpPr>
              <p:cNvPr id="46" name="Rounded Rectangle 4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531143" y="5114547"/>
              <a:ext cx="1080000" cy="540000"/>
              <a:chOff x="0" y="365920"/>
              <a:chExt cx="1333488" cy="800092"/>
            </a:xfrm>
          </p:grpSpPr>
          <p:sp>
            <p:nvSpPr>
              <p:cNvPr id="44" name="Rounded Rectangle 4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531143" y="2895210"/>
              <a:ext cx="1080000" cy="540000"/>
              <a:chOff x="0" y="365920"/>
              <a:chExt cx="1333488" cy="800092"/>
            </a:xfrm>
          </p:grpSpPr>
          <p:sp>
            <p:nvSpPr>
              <p:cNvPr id="42" name="Rounded Rectangle 4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32" name="Down Arrow 31"/>
            <p:cNvSpPr/>
            <p:nvPr/>
          </p:nvSpPr>
          <p:spPr>
            <a:xfrm>
              <a:off x="1031209" y="26999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531143" y="3628635"/>
              <a:ext cx="1080000" cy="540000"/>
              <a:chOff x="0" y="365920"/>
              <a:chExt cx="1333488" cy="800092"/>
            </a:xfrm>
          </p:grpSpPr>
          <p:sp>
            <p:nvSpPr>
              <p:cNvPr id="40" name="Rounded Rectangle 3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41"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8" name="Group 44"/>
            <p:cNvGrpSpPr/>
            <p:nvPr/>
          </p:nvGrpSpPr>
          <p:grpSpPr>
            <a:xfrm>
              <a:off x="531143" y="4371585"/>
              <a:ext cx="1080000" cy="540000"/>
              <a:chOff x="0" y="365920"/>
              <a:chExt cx="1333488" cy="800092"/>
            </a:xfrm>
          </p:grpSpPr>
          <p:sp>
            <p:nvSpPr>
              <p:cNvPr id="38" name="Rounded Rectangle 3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35" name="Down Arrow 34"/>
            <p:cNvSpPr/>
            <p:nvPr/>
          </p:nvSpPr>
          <p:spPr>
            <a:xfrm>
              <a:off x="1031209" y="344289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6" name="Down Arrow 35"/>
            <p:cNvSpPr/>
            <p:nvPr/>
          </p:nvSpPr>
          <p:spPr>
            <a:xfrm>
              <a:off x="1031209" y="418584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37" name="Down Arrow 36"/>
            <p:cNvSpPr/>
            <p:nvPr/>
          </p:nvSpPr>
          <p:spPr>
            <a:xfrm>
              <a:off x="1031209" y="491927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4"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_MCA_RestrictionBaseMap.jpg"/>
          <p:cNvPicPr>
            <a:picLocks noChangeAspect="1"/>
          </p:cNvPicPr>
          <p:nvPr/>
        </p:nvPicPr>
        <p:blipFill>
          <a:blip r:embed="rId3" cstate="print"/>
          <a:stretch>
            <a:fillRect/>
          </a:stretch>
        </p:blipFill>
        <p:spPr>
          <a:xfrm>
            <a:off x="1643074" y="1573200"/>
            <a:ext cx="7500958" cy="5301959"/>
          </a:xfrm>
          <a:prstGeom prst="rect">
            <a:avLst/>
          </a:prstGeom>
        </p:spPr>
      </p:pic>
      <p:grpSp>
        <p:nvGrpSpPr>
          <p:cNvPr id="2" name="Group 5"/>
          <p:cNvGrpSpPr/>
          <p:nvPr/>
        </p:nvGrpSpPr>
        <p:grpSpPr>
          <a:xfrm>
            <a:off x="531143" y="2164707"/>
            <a:ext cx="1080000" cy="3489840"/>
            <a:chOff x="3856525" y="1743072"/>
            <a:chExt cx="1080000" cy="3489840"/>
          </a:xfrm>
        </p:grpSpPr>
        <p:grpSp>
          <p:nvGrpSpPr>
            <p:cNvPr id="3" name="Group 29"/>
            <p:cNvGrpSpPr/>
            <p:nvPr/>
          </p:nvGrpSpPr>
          <p:grpSpPr>
            <a:xfrm>
              <a:off x="3856525" y="1743072"/>
              <a:ext cx="1080000" cy="540000"/>
              <a:chOff x="0" y="365920"/>
              <a:chExt cx="1333488" cy="800092"/>
            </a:xfrm>
          </p:grpSpPr>
          <p:sp>
            <p:nvSpPr>
              <p:cNvPr id="26" name="Rounded Rectangle 2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3856525" y="4692912"/>
              <a:ext cx="1080000" cy="540000"/>
              <a:chOff x="0" y="365920"/>
              <a:chExt cx="1333488" cy="800092"/>
            </a:xfrm>
          </p:grpSpPr>
          <p:sp>
            <p:nvSpPr>
              <p:cNvPr id="24" name="Rounded Rectangle 2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3856525" y="2473575"/>
              <a:ext cx="1080000" cy="540000"/>
              <a:chOff x="0" y="365920"/>
              <a:chExt cx="1333488" cy="800092"/>
            </a:xfrm>
          </p:grpSpPr>
          <p:sp>
            <p:nvSpPr>
              <p:cNvPr id="22" name="Rounded Rectangle 2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3"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12" name="Down Arrow 11"/>
            <p:cNvSpPr/>
            <p:nvPr/>
          </p:nvSpPr>
          <p:spPr>
            <a:xfrm>
              <a:off x="4356591" y="22783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3856525" y="3207000"/>
              <a:ext cx="1080000" cy="540000"/>
              <a:chOff x="0" y="365920"/>
              <a:chExt cx="1333488" cy="800092"/>
            </a:xfrm>
          </p:grpSpPr>
          <p:sp>
            <p:nvSpPr>
              <p:cNvPr id="20" name="Rounded Rectangle 1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1"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9" name="Group 44"/>
            <p:cNvGrpSpPr/>
            <p:nvPr/>
          </p:nvGrpSpPr>
          <p:grpSpPr>
            <a:xfrm>
              <a:off x="3856525" y="3949950"/>
              <a:ext cx="1080000" cy="540000"/>
              <a:chOff x="0" y="365920"/>
              <a:chExt cx="1333488" cy="800092"/>
            </a:xfrm>
          </p:grpSpPr>
          <p:sp>
            <p:nvSpPr>
              <p:cNvPr id="18" name="Rounded Rectangle 1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9"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15" name="Down Arrow 14"/>
            <p:cNvSpPr/>
            <p:nvPr/>
          </p:nvSpPr>
          <p:spPr>
            <a:xfrm>
              <a:off x="4356591" y="302126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16" name="Down Arrow 15"/>
            <p:cNvSpPr/>
            <p:nvPr/>
          </p:nvSpPr>
          <p:spPr>
            <a:xfrm>
              <a:off x="4356591" y="37642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17" name="Down Arrow 16"/>
            <p:cNvSpPr/>
            <p:nvPr/>
          </p:nvSpPr>
          <p:spPr>
            <a:xfrm>
              <a:off x="4356591" y="449763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28"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_MCA_RestrictionEnvironment2.jpg"/>
          <p:cNvPicPr>
            <a:picLocks noChangeAspect="1"/>
          </p:cNvPicPr>
          <p:nvPr/>
        </p:nvPicPr>
        <p:blipFill>
          <a:blip r:embed="rId3" cstate="print"/>
          <a:stretch>
            <a:fillRect/>
          </a:stretch>
        </p:blipFill>
        <p:spPr>
          <a:xfrm>
            <a:off x="1643074" y="1573200"/>
            <a:ext cx="7500958" cy="5301959"/>
          </a:xfrm>
          <a:prstGeom prst="rect">
            <a:avLst/>
          </a:prstGeom>
        </p:spPr>
      </p:pic>
      <p:pic>
        <p:nvPicPr>
          <p:cNvPr id="11" name="Picture 10" descr="Graphic_MCA_RestrictionBaseMap.jpg"/>
          <p:cNvPicPr>
            <a:picLocks noChangeAspect="1"/>
          </p:cNvPicPr>
          <p:nvPr/>
        </p:nvPicPr>
        <p:blipFill>
          <a:blip r:embed="rId4" cstate="print"/>
          <a:stretch>
            <a:fillRect/>
          </a:stretch>
        </p:blipFill>
        <p:spPr>
          <a:xfrm>
            <a:off x="1643074" y="1573200"/>
            <a:ext cx="7500958" cy="5301959"/>
          </a:xfrm>
          <a:prstGeom prst="rect">
            <a:avLst/>
          </a:prstGeom>
        </p:spPr>
      </p:pic>
      <p:grpSp>
        <p:nvGrpSpPr>
          <p:cNvPr id="2" name="Group 20"/>
          <p:cNvGrpSpPr/>
          <p:nvPr/>
        </p:nvGrpSpPr>
        <p:grpSpPr>
          <a:xfrm>
            <a:off x="1780298" y="1785926"/>
            <a:ext cx="6572296" cy="4786322"/>
            <a:chOff x="857224" y="1785926"/>
            <a:chExt cx="6572296" cy="4786322"/>
          </a:xfrm>
        </p:grpSpPr>
        <p:graphicFrame>
          <p:nvGraphicFramePr>
            <p:cNvPr id="15" name="Diagram 14"/>
            <p:cNvGraphicFramePr/>
            <p:nvPr/>
          </p:nvGraphicFramePr>
          <p:xfrm>
            <a:off x="857224" y="1785926"/>
            <a:ext cx="6572296" cy="4786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2428860" y="3786190"/>
              <a:ext cx="3455337"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solidFill>
                    <a:schemeClr val="tx2"/>
                  </a:solidFill>
                  <a:effectLst>
                    <a:reflection blurRad="12700" stA="50000" endPos="50000" dist="5000" dir="5400000" sy="-100000" rotWithShape="0"/>
                  </a:effectLst>
                </a:rPr>
                <a:t>Environmental</a:t>
              </a:r>
            </a:p>
            <a:p>
              <a:pPr algn="ctr"/>
              <a:r>
                <a:rPr lang="en-US" sz="2000" b="1" cap="all" dirty="0" smtClean="0">
                  <a:ln w="0"/>
                  <a:solidFill>
                    <a:schemeClr val="tx2"/>
                  </a:solidFill>
                  <a:effectLst>
                    <a:reflection blurRad="12700" stA="50000" endPos="50000" dist="5000" dir="5400000" sy="-100000" rotWithShape="0"/>
                  </a:effectLst>
                </a:rPr>
                <a:t>Restrictions</a:t>
              </a:r>
              <a:endParaRPr lang="en-US" sz="2000" b="1" cap="all" spc="0" dirty="0">
                <a:ln w="0"/>
                <a:solidFill>
                  <a:schemeClr val="tx2"/>
                </a:solidFill>
                <a:effectLst>
                  <a:reflection blurRad="12700" stA="50000" endPos="50000" dist="5000" dir="5400000" sy="-100000" rotWithShape="0"/>
                </a:effectLst>
              </a:endParaRPr>
            </a:p>
          </p:txBody>
        </p:sp>
      </p:grpSp>
      <p:grpSp>
        <p:nvGrpSpPr>
          <p:cNvPr id="3" name="Group 5"/>
          <p:cNvGrpSpPr/>
          <p:nvPr/>
        </p:nvGrpSpPr>
        <p:grpSpPr>
          <a:xfrm>
            <a:off x="531143" y="2164707"/>
            <a:ext cx="1080000" cy="3489840"/>
            <a:chOff x="3856525" y="1743072"/>
            <a:chExt cx="1080000" cy="3489840"/>
          </a:xfrm>
        </p:grpSpPr>
        <p:grpSp>
          <p:nvGrpSpPr>
            <p:cNvPr id="4" name="Group 29"/>
            <p:cNvGrpSpPr/>
            <p:nvPr/>
          </p:nvGrpSpPr>
          <p:grpSpPr>
            <a:xfrm>
              <a:off x="3856525" y="1743072"/>
              <a:ext cx="1080000" cy="540000"/>
              <a:chOff x="0" y="365920"/>
              <a:chExt cx="1333488" cy="800092"/>
            </a:xfrm>
          </p:grpSpPr>
          <p:sp>
            <p:nvSpPr>
              <p:cNvPr id="30" name="Rounded Rectangle 29"/>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1"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5" name="Group 41"/>
            <p:cNvGrpSpPr/>
            <p:nvPr/>
          </p:nvGrpSpPr>
          <p:grpSpPr>
            <a:xfrm>
              <a:off x="3856525" y="4692912"/>
              <a:ext cx="1080000" cy="540000"/>
              <a:chOff x="0" y="365920"/>
              <a:chExt cx="1333488" cy="800092"/>
            </a:xfrm>
          </p:grpSpPr>
          <p:sp>
            <p:nvSpPr>
              <p:cNvPr id="28" name="Rounded Rectangle 27"/>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9"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10" name="Group 44"/>
            <p:cNvGrpSpPr/>
            <p:nvPr/>
          </p:nvGrpSpPr>
          <p:grpSpPr>
            <a:xfrm>
              <a:off x="3856525" y="2473575"/>
              <a:ext cx="1080000" cy="540000"/>
              <a:chOff x="0" y="365920"/>
              <a:chExt cx="1333488" cy="800092"/>
            </a:xfrm>
          </p:grpSpPr>
          <p:sp>
            <p:nvSpPr>
              <p:cNvPr id="26" name="Rounded Rectangle 25"/>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7"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16" name="Down Arrow 15"/>
            <p:cNvSpPr/>
            <p:nvPr/>
          </p:nvSpPr>
          <p:spPr>
            <a:xfrm>
              <a:off x="4356591" y="22783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12" name="Group 44"/>
            <p:cNvGrpSpPr/>
            <p:nvPr/>
          </p:nvGrpSpPr>
          <p:grpSpPr>
            <a:xfrm>
              <a:off x="3856525" y="3207000"/>
              <a:ext cx="1080000" cy="540000"/>
              <a:chOff x="0" y="365920"/>
              <a:chExt cx="1333488" cy="800092"/>
            </a:xfrm>
          </p:grpSpPr>
          <p:sp>
            <p:nvSpPr>
              <p:cNvPr id="24" name="Rounded Rectangle 23"/>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5"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13" name="Group 44"/>
            <p:cNvGrpSpPr/>
            <p:nvPr/>
          </p:nvGrpSpPr>
          <p:grpSpPr>
            <a:xfrm>
              <a:off x="3856525" y="3949950"/>
              <a:ext cx="1080000" cy="540000"/>
              <a:chOff x="0" y="365920"/>
              <a:chExt cx="1333488" cy="800092"/>
            </a:xfrm>
          </p:grpSpPr>
          <p:sp>
            <p:nvSpPr>
              <p:cNvPr id="22" name="Rounded Rectangle 21"/>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3"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19" name="Down Arrow 18"/>
            <p:cNvSpPr/>
            <p:nvPr/>
          </p:nvSpPr>
          <p:spPr>
            <a:xfrm>
              <a:off x="4356591" y="302126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0" name="Down Arrow 19"/>
            <p:cNvSpPr/>
            <p:nvPr/>
          </p:nvSpPr>
          <p:spPr>
            <a:xfrm>
              <a:off x="4356591" y="37642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1" name="Down Arrow 20"/>
            <p:cNvSpPr/>
            <p:nvPr/>
          </p:nvSpPr>
          <p:spPr>
            <a:xfrm>
              <a:off x="4356591" y="449763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32"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_MCA_RestrictionOtherSeaUsers2.jpg"/>
          <p:cNvPicPr>
            <a:picLocks noChangeAspect="1"/>
          </p:cNvPicPr>
          <p:nvPr/>
        </p:nvPicPr>
        <p:blipFill>
          <a:blip r:embed="rId3" cstate="print"/>
          <a:stretch>
            <a:fillRect/>
          </a:stretch>
        </p:blipFill>
        <p:spPr>
          <a:xfrm>
            <a:off x="1643074" y="1566674"/>
            <a:ext cx="7500958" cy="5301959"/>
          </a:xfrm>
          <a:prstGeom prst="rect">
            <a:avLst/>
          </a:prstGeom>
        </p:spPr>
      </p:pic>
      <p:pic>
        <p:nvPicPr>
          <p:cNvPr id="11" name="Picture 10" descr="Graphic_MCA_RestrictionEnvironment2.jpg"/>
          <p:cNvPicPr>
            <a:picLocks noChangeAspect="1"/>
          </p:cNvPicPr>
          <p:nvPr/>
        </p:nvPicPr>
        <p:blipFill>
          <a:blip r:embed="rId4" cstate="print"/>
          <a:stretch>
            <a:fillRect/>
          </a:stretch>
        </p:blipFill>
        <p:spPr>
          <a:xfrm>
            <a:off x="1643042" y="1573200"/>
            <a:ext cx="7500990" cy="5301982"/>
          </a:xfrm>
          <a:prstGeom prst="rect">
            <a:avLst/>
          </a:prstGeom>
        </p:spPr>
      </p:pic>
      <p:grpSp>
        <p:nvGrpSpPr>
          <p:cNvPr id="2" name="Group 8"/>
          <p:cNvGrpSpPr/>
          <p:nvPr/>
        </p:nvGrpSpPr>
        <p:grpSpPr>
          <a:xfrm>
            <a:off x="1780266" y="1928802"/>
            <a:ext cx="6572296" cy="4786322"/>
            <a:chOff x="1071538" y="1785926"/>
            <a:chExt cx="6572296" cy="4786322"/>
          </a:xfrm>
        </p:grpSpPr>
        <p:graphicFrame>
          <p:nvGraphicFramePr>
            <p:cNvPr id="10" name="Diagram 9"/>
            <p:cNvGraphicFramePr/>
            <p:nvPr/>
          </p:nvGraphicFramePr>
          <p:xfrm>
            <a:off x="1071538" y="1785926"/>
            <a:ext cx="6572296" cy="4786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2786050" y="3857628"/>
              <a:ext cx="3455337"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solidFill>
                    <a:schemeClr val="tx2"/>
                  </a:solidFill>
                  <a:effectLst>
                    <a:reflection blurRad="12700" stA="50000" endPos="50000" dist="5000" dir="5400000" sy="-100000" rotWithShape="0"/>
                  </a:effectLst>
                </a:rPr>
                <a:t>Other Sea User Restrictions</a:t>
              </a:r>
              <a:endParaRPr lang="en-US" sz="2000" b="1" cap="all" spc="0" dirty="0">
                <a:ln w="0"/>
                <a:solidFill>
                  <a:schemeClr val="tx2"/>
                </a:solidFill>
                <a:effectLst>
                  <a:reflection blurRad="12700" stA="50000" endPos="50000" dist="5000" dir="5400000" sy="-100000" rotWithShape="0"/>
                </a:effectLst>
              </a:endParaRPr>
            </a:p>
          </p:txBody>
        </p:sp>
      </p:grpSp>
      <p:grpSp>
        <p:nvGrpSpPr>
          <p:cNvPr id="3" name="Group 5"/>
          <p:cNvGrpSpPr/>
          <p:nvPr/>
        </p:nvGrpSpPr>
        <p:grpSpPr>
          <a:xfrm>
            <a:off x="531143" y="2164707"/>
            <a:ext cx="1080000" cy="3489840"/>
            <a:chOff x="3856525" y="1743072"/>
            <a:chExt cx="1080000" cy="3489840"/>
          </a:xfrm>
        </p:grpSpPr>
        <p:grpSp>
          <p:nvGrpSpPr>
            <p:cNvPr id="4" name="Group 29"/>
            <p:cNvGrpSpPr/>
            <p:nvPr/>
          </p:nvGrpSpPr>
          <p:grpSpPr>
            <a:xfrm>
              <a:off x="3856525" y="1743072"/>
              <a:ext cx="1080000" cy="540000"/>
              <a:chOff x="0" y="365920"/>
              <a:chExt cx="1333488" cy="800092"/>
            </a:xfrm>
          </p:grpSpPr>
          <p:sp>
            <p:nvSpPr>
              <p:cNvPr id="31" name="Rounded Rectangle 3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5" name="Group 41"/>
            <p:cNvGrpSpPr/>
            <p:nvPr/>
          </p:nvGrpSpPr>
          <p:grpSpPr>
            <a:xfrm>
              <a:off x="3856525" y="4692912"/>
              <a:ext cx="1080000" cy="540000"/>
              <a:chOff x="0" y="365920"/>
              <a:chExt cx="1333488" cy="800092"/>
            </a:xfrm>
          </p:grpSpPr>
          <p:sp>
            <p:nvSpPr>
              <p:cNvPr id="29" name="Rounded Rectangle 2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0"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6" name="Group 44"/>
            <p:cNvGrpSpPr/>
            <p:nvPr/>
          </p:nvGrpSpPr>
          <p:grpSpPr>
            <a:xfrm>
              <a:off x="3856525" y="2473575"/>
              <a:ext cx="1080000" cy="540000"/>
              <a:chOff x="0" y="365920"/>
              <a:chExt cx="1333488" cy="800092"/>
            </a:xfrm>
          </p:grpSpPr>
          <p:sp>
            <p:nvSpPr>
              <p:cNvPr id="27" name="Rounded Rectangle 2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8"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17" name="Down Arrow 16"/>
            <p:cNvSpPr/>
            <p:nvPr/>
          </p:nvSpPr>
          <p:spPr>
            <a:xfrm>
              <a:off x="4356591" y="22783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9" name="Group 44"/>
            <p:cNvGrpSpPr/>
            <p:nvPr/>
          </p:nvGrpSpPr>
          <p:grpSpPr>
            <a:xfrm>
              <a:off x="3856525" y="3207000"/>
              <a:ext cx="1080000" cy="540000"/>
              <a:chOff x="0" y="365920"/>
              <a:chExt cx="1333488" cy="800092"/>
            </a:xfrm>
          </p:grpSpPr>
          <p:sp>
            <p:nvSpPr>
              <p:cNvPr id="25" name="Rounded Rectangle 2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13" name="Group 44"/>
            <p:cNvGrpSpPr/>
            <p:nvPr/>
          </p:nvGrpSpPr>
          <p:grpSpPr>
            <a:xfrm>
              <a:off x="3856525" y="3949950"/>
              <a:ext cx="1080000" cy="540000"/>
              <a:chOff x="0" y="365920"/>
              <a:chExt cx="1333488" cy="800092"/>
            </a:xfrm>
          </p:grpSpPr>
          <p:sp>
            <p:nvSpPr>
              <p:cNvPr id="23" name="Rounded Rectangle 22"/>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4"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a:t>
                </a:r>
                <a:endParaRPr lang="en-GB" sz="1200" kern="1200" dirty="0"/>
              </a:p>
            </p:txBody>
          </p:sp>
        </p:grpSp>
        <p:sp>
          <p:nvSpPr>
            <p:cNvPr id="20" name="Down Arrow 19"/>
            <p:cNvSpPr/>
            <p:nvPr/>
          </p:nvSpPr>
          <p:spPr>
            <a:xfrm>
              <a:off x="4356591" y="302126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1" name="Down Arrow 20"/>
            <p:cNvSpPr/>
            <p:nvPr/>
          </p:nvSpPr>
          <p:spPr>
            <a:xfrm>
              <a:off x="4356591" y="37642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2" name="Down Arrow 21"/>
            <p:cNvSpPr/>
            <p:nvPr/>
          </p:nvSpPr>
          <p:spPr>
            <a:xfrm>
              <a:off x="4356591" y="449763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sp>
        <p:nvSpPr>
          <p:cNvPr id="33"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531143" y="2164707"/>
            <a:ext cx="1080000" cy="3489840"/>
            <a:chOff x="3856525" y="1743072"/>
            <a:chExt cx="1080000" cy="3489840"/>
          </a:xfrm>
        </p:grpSpPr>
        <p:grpSp>
          <p:nvGrpSpPr>
            <p:cNvPr id="3" name="Group 29"/>
            <p:cNvGrpSpPr/>
            <p:nvPr/>
          </p:nvGrpSpPr>
          <p:grpSpPr>
            <a:xfrm>
              <a:off x="3856525" y="1743072"/>
              <a:ext cx="1080000" cy="540000"/>
              <a:chOff x="0" y="365920"/>
              <a:chExt cx="1333488" cy="800092"/>
            </a:xfrm>
          </p:grpSpPr>
          <p:sp>
            <p:nvSpPr>
              <p:cNvPr id="31" name="Rounded Rectangle 30"/>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2"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Data</a:t>
                </a:r>
                <a:endParaRPr lang="en-GB" sz="1200" kern="1200" dirty="0"/>
              </a:p>
            </p:txBody>
          </p:sp>
        </p:grpSp>
        <p:grpSp>
          <p:nvGrpSpPr>
            <p:cNvPr id="4" name="Group 41"/>
            <p:cNvGrpSpPr/>
            <p:nvPr/>
          </p:nvGrpSpPr>
          <p:grpSpPr>
            <a:xfrm>
              <a:off x="3856525" y="4692912"/>
              <a:ext cx="1080000" cy="540000"/>
              <a:chOff x="0" y="365920"/>
              <a:chExt cx="1333488" cy="800092"/>
            </a:xfrm>
          </p:grpSpPr>
          <p:sp>
            <p:nvSpPr>
              <p:cNvPr id="29" name="Rounded Rectangle 28"/>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30" name="Rounded Rectangle 4"/>
              <p:cNvSpPr/>
              <p:nvPr/>
            </p:nvSpPr>
            <p:spPr>
              <a:xfrm>
                <a:off x="23434" y="389354"/>
                <a:ext cx="1286620" cy="753224"/>
              </a:xfrm>
              <a:prstGeom prst="rect">
                <a:avLst/>
              </a:prstGeom>
              <a:solidFill>
                <a:srgbClr val="B93292"/>
              </a:soli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Suitability mapping</a:t>
                </a:r>
                <a:endParaRPr lang="en-GB" sz="1200" kern="1200" dirty="0"/>
              </a:p>
            </p:txBody>
          </p:sp>
        </p:grpSp>
        <p:grpSp>
          <p:nvGrpSpPr>
            <p:cNvPr id="5" name="Group 44"/>
            <p:cNvGrpSpPr/>
            <p:nvPr/>
          </p:nvGrpSpPr>
          <p:grpSpPr>
            <a:xfrm>
              <a:off x="3856525" y="2473575"/>
              <a:ext cx="1080000" cy="540000"/>
              <a:chOff x="0" y="365920"/>
              <a:chExt cx="1333488" cy="800092"/>
            </a:xfrm>
          </p:grpSpPr>
          <p:sp>
            <p:nvSpPr>
              <p:cNvPr id="27" name="Rounded Rectangle 26"/>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8"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Policy, Weights, Scores</a:t>
                </a:r>
                <a:endParaRPr lang="en-GB" sz="1200" kern="1200" dirty="0"/>
              </a:p>
            </p:txBody>
          </p:sp>
        </p:grpSp>
        <p:sp>
          <p:nvSpPr>
            <p:cNvPr id="17" name="Down Arrow 16"/>
            <p:cNvSpPr/>
            <p:nvPr/>
          </p:nvSpPr>
          <p:spPr>
            <a:xfrm>
              <a:off x="4356591" y="22783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nvGrpSpPr>
            <p:cNvPr id="6" name="Group 44"/>
            <p:cNvGrpSpPr/>
            <p:nvPr/>
          </p:nvGrpSpPr>
          <p:grpSpPr>
            <a:xfrm>
              <a:off x="3856525" y="3207000"/>
              <a:ext cx="1080000" cy="540000"/>
              <a:chOff x="0" y="365920"/>
              <a:chExt cx="1333488" cy="800092"/>
            </a:xfrm>
          </p:grpSpPr>
          <p:sp>
            <p:nvSpPr>
              <p:cNvPr id="25" name="Rounded Rectangle 24"/>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6"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dirty="0" smtClean="0"/>
                  <a:t>Exclusions</a:t>
                </a:r>
                <a:endParaRPr lang="en-GB" sz="1200" dirty="0"/>
              </a:p>
            </p:txBody>
          </p:sp>
        </p:grpSp>
        <p:grpSp>
          <p:nvGrpSpPr>
            <p:cNvPr id="9" name="Group 44"/>
            <p:cNvGrpSpPr/>
            <p:nvPr/>
          </p:nvGrpSpPr>
          <p:grpSpPr>
            <a:xfrm>
              <a:off x="3856525" y="3949950"/>
              <a:ext cx="1080000" cy="540000"/>
              <a:chOff x="0" y="365920"/>
              <a:chExt cx="1333488" cy="800092"/>
            </a:xfrm>
          </p:grpSpPr>
          <p:sp>
            <p:nvSpPr>
              <p:cNvPr id="23" name="Rounded Rectangle 22"/>
              <p:cNvSpPr/>
              <p:nvPr/>
            </p:nvSpPr>
            <p:spPr>
              <a:xfrm>
                <a:off x="0" y="365920"/>
                <a:ext cx="1333488" cy="8000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24" name="Rounded Rectangle 4"/>
              <p:cNvSpPr/>
              <p:nvPr/>
            </p:nvSpPr>
            <p:spPr>
              <a:xfrm>
                <a:off x="23434" y="389354"/>
                <a:ext cx="1286620" cy="7532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1200" kern="1200" dirty="0" smtClean="0"/>
                  <a:t>Restrictions</a:t>
                </a:r>
                <a:endParaRPr lang="en-GB" sz="1200" kern="1200" dirty="0"/>
              </a:p>
            </p:txBody>
          </p:sp>
        </p:grpSp>
        <p:sp>
          <p:nvSpPr>
            <p:cNvPr id="20" name="Down Arrow 19"/>
            <p:cNvSpPr/>
            <p:nvPr/>
          </p:nvSpPr>
          <p:spPr>
            <a:xfrm>
              <a:off x="4356591" y="302126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1" name="Down Arrow 20"/>
            <p:cNvSpPr/>
            <p:nvPr/>
          </p:nvSpPr>
          <p:spPr>
            <a:xfrm>
              <a:off x="4356591" y="3764210"/>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sp>
          <p:nvSpPr>
            <p:cNvPr id="22" name="Down Arrow 21"/>
            <p:cNvSpPr/>
            <p:nvPr/>
          </p:nvSpPr>
          <p:spPr>
            <a:xfrm>
              <a:off x="4356591" y="4497635"/>
              <a:ext cx="71438" cy="1800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00"/>
            </a:p>
          </p:txBody>
        </p:sp>
      </p:grpSp>
      <p:pic>
        <p:nvPicPr>
          <p:cNvPr id="33" name="Picture 32" descr="MaRS_Wind_Policy_Output_April_2010 Low Res.jpg"/>
          <p:cNvPicPr>
            <a:picLocks noChangeAspect="1"/>
          </p:cNvPicPr>
          <p:nvPr/>
        </p:nvPicPr>
        <p:blipFill>
          <a:blip r:embed="rId3" cstate="print"/>
          <a:stretch>
            <a:fillRect/>
          </a:stretch>
        </p:blipFill>
        <p:spPr>
          <a:xfrm>
            <a:off x="2257426" y="692885"/>
            <a:ext cx="4362450" cy="6165116"/>
          </a:xfrm>
          <a:prstGeom prst="rect">
            <a:avLst/>
          </a:prstGeom>
        </p:spPr>
      </p:pic>
      <p:sp>
        <p:nvSpPr>
          <p:cNvPr id="35" name="Title 1"/>
          <p:cNvSpPr>
            <a:spLocks noGrp="1"/>
          </p:cNvSpPr>
          <p:nvPr>
            <p:ph type="title"/>
          </p:nvPr>
        </p:nvSpPr>
        <p:spPr>
          <a:xfrm>
            <a:off x="457200" y="274638"/>
            <a:ext cx="8229600" cy="811212"/>
          </a:xfrm>
        </p:spPr>
        <p:txBody>
          <a:bodyPr/>
          <a:lstStyle/>
          <a:p>
            <a:r>
              <a:rPr lang="en-GB" sz="2800" b="1" dirty="0" smtClean="0"/>
              <a:t>Multi-Criteria Analysis</a:t>
            </a:r>
            <a:endParaRPr lang="en-GB" sz="3000"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811212"/>
          </a:xfrm>
        </p:spPr>
        <p:txBody>
          <a:bodyPr/>
          <a:lstStyle/>
          <a:p>
            <a:r>
              <a:rPr lang="en-GB" sz="3000" dirty="0" smtClean="0"/>
              <a:t>Marine Resource System (</a:t>
            </a:r>
            <a:r>
              <a:rPr lang="en-GB" sz="3000" dirty="0" err="1" smtClean="0"/>
              <a:t>MaRS</a:t>
            </a:r>
            <a:r>
              <a:rPr lang="en-GB" sz="3000" dirty="0" smtClean="0"/>
              <a:t>)</a:t>
            </a:r>
            <a:endParaRPr lang="en-GB" sz="3000" dirty="0"/>
          </a:p>
        </p:txBody>
      </p:sp>
      <p:sp>
        <p:nvSpPr>
          <p:cNvPr id="4" name="TextBox 3"/>
          <p:cNvSpPr txBox="1"/>
          <p:nvPr/>
        </p:nvSpPr>
        <p:spPr>
          <a:xfrm>
            <a:off x="366123" y="1055037"/>
            <a:ext cx="8777877"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000" b="1" i="1" u="sng" dirty="0" smtClean="0">
                <a:solidFill>
                  <a:schemeClr val="bg1"/>
                </a:solidFill>
              </a:rPr>
              <a:t>Examples of Use:</a:t>
            </a:r>
            <a:r>
              <a:rPr lang="en-GB" sz="2000" b="1" i="1" dirty="0" smtClean="0">
                <a:solidFill>
                  <a:schemeClr val="bg1"/>
                </a:solidFill>
              </a:rPr>
              <a:t>  Determining Round 3 Offshore Wind Farm Zones </a:t>
            </a:r>
          </a:p>
        </p:txBody>
      </p:sp>
      <p:pic>
        <p:nvPicPr>
          <p:cNvPr id="5" name="Picture 4" descr="11_Round_3_Zones.jpg"/>
          <p:cNvPicPr>
            <a:picLocks noChangeAspect="1"/>
          </p:cNvPicPr>
          <p:nvPr/>
        </p:nvPicPr>
        <p:blipFill>
          <a:blip r:embed="rId2" cstate="print"/>
          <a:stretch>
            <a:fillRect/>
          </a:stretch>
        </p:blipFill>
        <p:spPr>
          <a:xfrm>
            <a:off x="441910" y="1543049"/>
            <a:ext cx="3592586" cy="5076825"/>
          </a:xfrm>
          <a:prstGeom prst="rect">
            <a:avLst/>
          </a:prstGeom>
        </p:spPr>
      </p:pic>
      <p:sp>
        <p:nvSpPr>
          <p:cNvPr id="6" name="Rectangle 5"/>
          <p:cNvSpPr>
            <a:spLocks noChangeArrowheads="1"/>
          </p:cNvSpPr>
          <p:nvPr/>
        </p:nvSpPr>
        <p:spPr bwMode="auto">
          <a:xfrm>
            <a:off x="4348132" y="1762129"/>
            <a:ext cx="4262468" cy="4585871"/>
          </a:xfrm>
          <a:prstGeom prst="rect">
            <a:avLst/>
          </a:prstGeom>
          <a:noFill/>
          <a:ln w="9525">
            <a:noFill/>
            <a:miter lim="800000"/>
            <a:headEnd/>
            <a:tailEnd/>
          </a:ln>
        </p:spPr>
        <p:txBody>
          <a:bodyPr wrap="square">
            <a:spAutoFit/>
          </a:bodyPr>
          <a:lstStyle/>
          <a:p>
            <a:pPr marL="355600" lvl="1" indent="-176213" eaLnBrk="0" hangingPunct="0">
              <a:lnSpc>
                <a:spcPct val="150000"/>
              </a:lnSpc>
              <a:spcAft>
                <a:spcPts val="1200"/>
              </a:spcAft>
              <a:buFontTx/>
              <a:buChar char="•"/>
            </a:pPr>
            <a:r>
              <a:rPr lang="en-GB" sz="1400" dirty="0" smtClean="0">
                <a:solidFill>
                  <a:schemeClr val="bg1"/>
                </a:solidFill>
              </a:rPr>
              <a:t>Combined technical and non-technical </a:t>
            </a:r>
            <a:r>
              <a:rPr lang="en-GB" sz="1400" dirty="0" err="1" smtClean="0">
                <a:solidFill>
                  <a:schemeClr val="bg1"/>
                </a:solidFill>
              </a:rPr>
              <a:t>MaRS</a:t>
            </a:r>
            <a:r>
              <a:rPr lang="en-GB" sz="1400" dirty="0" smtClean="0">
                <a:solidFill>
                  <a:schemeClr val="bg1"/>
                </a:solidFill>
              </a:rPr>
              <a:t> models to assess site suitability</a:t>
            </a:r>
          </a:p>
          <a:p>
            <a:pPr marL="355600" lvl="1" indent="-176213" eaLnBrk="0" hangingPunct="0">
              <a:lnSpc>
                <a:spcPct val="150000"/>
              </a:lnSpc>
              <a:spcAft>
                <a:spcPts val="1200"/>
              </a:spcAft>
              <a:buFontTx/>
              <a:buChar char="•"/>
            </a:pPr>
            <a:r>
              <a:rPr lang="en-GB" sz="1400" dirty="0" smtClean="0">
                <a:solidFill>
                  <a:schemeClr val="bg1"/>
                </a:solidFill>
              </a:rPr>
              <a:t>Zones of least constraint were determined from model outputs in order to align with UK Government targets of achieving 25GW of renewable energy by 2020 (¼ of the UK’s generation needs)</a:t>
            </a:r>
          </a:p>
          <a:p>
            <a:pPr marL="355600" lvl="1" indent="-176213">
              <a:lnSpc>
                <a:spcPct val="150000"/>
              </a:lnSpc>
              <a:spcAft>
                <a:spcPts val="1200"/>
              </a:spcAft>
              <a:buFontTx/>
              <a:buChar char="•"/>
            </a:pPr>
            <a:r>
              <a:rPr lang="en-GB" sz="1400" dirty="0" smtClean="0">
                <a:solidFill>
                  <a:schemeClr val="bg1"/>
                </a:solidFill>
              </a:rPr>
              <a:t>Zones further refined through external consultation, e.g. Ministry of Defence</a:t>
            </a:r>
          </a:p>
          <a:p>
            <a:pPr marL="355600" lvl="1" indent="-176213">
              <a:lnSpc>
                <a:spcPct val="150000"/>
              </a:lnSpc>
              <a:spcAft>
                <a:spcPts val="1200"/>
              </a:spcAft>
              <a:buFontTx/>
              <a:buChar char="•"/>
            </a:pPr>
            <a:r>
              <a:rPr lang="en-GB" sz="1400" dirty="0" smtClean="0">
                <a:solidFill>
                  <a:schemeClr val="bg1"/>
                </a:solidFill>
              </a:rPr>
              <a:t>Round 3 Development Partners – </a:t>
            </a:r>
            <a:r>
              <a:rPr lang="en-GB" sz="1400" dirty="0" err="1" smtClean="0">
                <a:solidFill>
                  <a:schemeClr val="bg1"/>
                </a:solidFill>
              </a:rPr>
              <a:t>MaRS</a:t>
            </a:r>
            <a:r>
              <a:rPr lang="en-GB" sz="1400" dirty="0" smtClean="0">
                <a:solidFill>
                  <a:schemeClr val="bg1"/>
                </a:solidFill>
              </a:rPr>
              <a:t> Portal access for Project identification</a:t>
            </a:r>
          </a:p>
          <a:p>
            <a:pPr marL="812800" lvl="2" indent="-176213">
              <a:lnSpc>
                <a:spcPct val="150000"/>
              </a:lnSpc>
              <a:buFont typeface="Wingdings" pitchFamily="2" charset="2"/>
              <a:buChar char="Ø"/>
            </a:pPr>
            <a:endParaRPr lang="en-GB" sz="1400"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9388" y="230188"/>
            <a:ext cx="8964612" cy="1138237"/>
          </a:xfrm>
        </p:spPr>
        <p:txBody>
          <a:bodyPr/>
          <a:lstStyle/>
          <a:p>
            <a:pPr eaLnBrk="1" hangingPunct="1"/>
            <a:r>
              <a:rPr lang="en-GB" sz="3600" b="1" dirty="0" smtClean="0">
                <a:solidFill>
                  <a:schemeClr val="bg1"/>
                </a:solidFill>
              </a:rPr>
              <a:t>Actively managed £7bn (€8bn!) portfolio</a:t>
            </a:r>
            <a:endParaRPr lang="en-US" sz="3600" b="1" dirty="0" smtClean="0">
              <a:solidFill>
                <a:schemeClr val="bg1"/>
              </a:solidFill>
            </a:endParaRPr>
          </a:p>
        </p:txBody>
      </p:sp>
      <p:sp>
        <p:nvSpPr>
          <p:cNvPr id="5123" name="Rectangle 21"/>
          <p:cNvSpPr>
            <a:spLocks noChangeArrowheads="1"/>
          </p:cNvSpPr>
          <p:nvPr/>
        </p:nvSpPr>
        <p:spPr bwMode="auto">
          <a:xfrm>
            <a:off x="396875" y="2060575"/>
            <a:ext cx="2232025" cy="1800225"/>
          </a:xfrm>
          <a:prstGeom prst="rect">
            <a:avLst/>
          </a:prstGeom>
          <a:noFill/>
          <a:ln w="9525">
            <a:noFill/>
            <a:miter lim="800000"/>
            <a:headEnd/>
            <a:tailEnd/>
          </a:ln>
        </p:spPr>
        <p:txBody>
          <a:bodyPr lIns="102829" tIns="51414" rIns="102829" bIns="51414"/>
          <a:lstStyle/>
          <a:p>
            <a:pPr marL="361950" indent="-361950" defTabSz="1028700">
              <a:lnSpc>
                <a:spcPct val="80000"/>
              </a:lnSpc>
              <a:spcAft>
                <a:spcPct val="50000"/>
              </a:spcAft>
              <a:buFontTx/>
              <a:buChar char="•"/>
            </a:pPr>
            <a:r>
              <a:rPr lang="en-GB" sz="2200" b="0">
                <a:solidFill>
                  <a:schemeClr val="bg1"/>
                </a:solidFill>
              </a:rPr>
              <a:t>Residential</a:t>
            </a:r>
          </a:p>
          <a:p>
            <a:pPr marL="361950" indent="-361950" defTabSz="1028700">
              <a:lnSpc>
                <a:spcPct val="80000"/>
              </a:lnSpc>
              <a:spcAft>
                <a:spcPct val="50000"/>
              </a:spcAft>
              <a:buFontTx/>
              <a:buChar char="•"/>
            </a:pPr>
            <a:r>
              <a:rPr lang="en-GB" sz="2200" b="0">
                <a:solidFill>
                  <a:schemeClr val="bg1"/>
                </a:solidFill>
              </a:rPr>
              <a:t>Retail</a:t>
            </a:r>
          </a:p>
          <a:p>
            <a:pPr marL="361950" indent="-361950" defTabSz="1028700">
              <a:lnSpc>
                <a:spcPct val="80000"/>
              </a:lnSpc>
              <a:spcAft>
                <a:spcPct val="50000"/>
              </a:spcAft>
              <a:buFontTx/>
              <a:buChar char="•"/>
            </a:pPr>
            <a:r>
              <a:rPr lang="en-GB" sz="2200" b="0">
                <a:solidFill>
                  <a:schemeClr val="bg1"/>
                </a:solidFill>
              </a:rPr>
              <a:t>Offices</a:t>
            </a:r>
          </a:p>
          <a:p>
            <a:pPr marL="361950" indent="-361950" defTabSz="1028700">
              <a:lnSpc>
                <a:spcPct val="80000"/>
              </a:lnSpc>
              <a:spcAft>
                <a:spcPct val="50000"/>
              </a:spcAft>
              <a:buFontTx/>
              <a:buChar char="•"/>
            </a:pPr>
            <a:r>
              <a:rPr lang="en-GB" sz="2200" b="0">
                <a:solidFill>
                  <a:schemeClr val="bg1"/>
                </a:solidFill>
              </a:rPr>
              <a:t>Industrial</a:t>
            </a:r>
          </a:p>
        </p:txBody>
      </p:sp>
      <p:sp>
        <p:nvSpPr>
          <p:cNvPr id="5124" name="Rectangle 22"/>
          <p:cNvSpPr>
            <a:spLocks noChangeArrowheads="1"/>
          </p:cNvSpPr>
          <p:nvPr/>
        </p:nvSpPr>
        <p:spPr bwMode="auto">
          <a:xfrm>
            <a:off x="3559175" y="2060575"/>
            <a:ext cx="2449513" cy="1655763"/>
          </a:xfrm>
          <a:prstGeom prst="rect">
            <a:avLst/>
          </a:prstGeom>
          <a:noFill/>
          <a:ln w="9525">
            <a:noFill/>
            <a:miter lim="800000"/>
            <a:headEnd/>
            <a:tailEnd/>
          </a:ln>
        </p:spPr>
        <p:txBody>
          <a:bodyPr lIns="102829" tIns="51414" rIns="102829" bIns="51414"/>
          <a:lstStyle/>
          <a:p>
            <a:pPr marL="361950" indent="-361950" defTabSz="1028700">
              <a:lnSpc>
                <a:spcPct val="80000"/>
              </a:lnSpc>
              <a:spcAft>
                <a:spcPct val="50000"/>
              </a:spcAft>
              <a:buFontTx/>
              <a:buChar char="•"/>
            </a:pPr>
            <a:r>
              <a:rPr lang="en-GB" sz="2200" b="0">
                <a:solidFill>
                  <a:schemeClr val="bg1"/>
                </a:solidFill>
              </a:rPr>
              <a:t>Land/Forestry</a:t>
            </a:r>
          </a:p>
          <a:p>
            <a:pPr marL="361950" indent="-361950" defTabSz="1028700">
              <a:lnSpc>
                <a:spcPct val="80000"/>
              </a:lnSpc>
              <a:spcAft>
                <a:spcPct val="50000"/>
              </a:spcAft>
              <a:buFontTx/>
              <a:buChar char="•"/>
            </a:pPr>
            <a:r>
              <a:rPr lang="en-GB" sz="2200" b="0">
                <a:solidFill>
                  <a:schemeClr val="bg1"/>
                </a:solidFill>
              </a:rPr>
              <a:t>Farms</a:t>
            </a:r>
          </a:p>
          <a:p>
            <a:pPr marL="361950" indent="-361950" defTabSz="1028700">
              <a:lnSpc>
                <a:spcPct val="80000"/>
              </a:lnSpc>
              <a:spcAft>
                <a:spcPct val="50000"/>
              </a:spcAft>
              <a:buFontTx/>
              <a:buChar char="•"/>
            </a:pPr>
            <a:r>
              <a:rPr lang="en-GB" sz="2200" b="0">
                <a:solidFill>
                  <a:schemeClr val="bg1"/>
                </a:solidFill>
              </a:rPr>
              <a:t>Quarries</a:t>
            </a:r>
          </a:p>
          <a:p>
            <a:pPr marL="361950" indent="-361950" defTabSz="1028700">
              <a:lnSpc>
                <a:spcPct val="80000"/>
              </a:lnSpc>
              <a:spcAft>
                <a:spcPct val="50000"/>
              </a:spcAft>
              <a:buFontTx/>
              <a:buChar char="•"/>
            </a:pPr>
            <a:r>
              <a:rPr lang="en-GB" sz="2200" b="0">
                <a:solidFill>
                  <a:schemeClr val="bg1"/>
                </a:solidFill>
              </a:rPr>
              <a:t>Residential</a:t>
            </a:r>
            <a:endParaRPr lang="en-GB" sz="2200" b="0">
              <a:solidFill>
                <a:schemeClr val="bg1"/>
              </a:solidFill>
              <a:latin typeface="Helvetica" pitchFamily="34" charset="0"/>
            </a:endParaRPr>
          </a:p>
        </p:txBody>
      </p:sp>
      <p:sp>
        <p:nvSpPr>
          <p:cNvPr id="5125" name="Rectangle 23"/>
          <p:cNvSpPr>
            <a:spLocks noChangeArrowheads="1"/>
          </p:cNvSpPr>
          <p:nvPr/>
        </p:nvSpPr>
        <p:spPr bwMode="auto">
          <a:xfrm>
            <a:off x="541338" y="4579938"/>
            <a:ext cx="2447925" cy="2016125"/>
          </a:xfrm>
          <a:prstGeom prst="rect">
            <a:avLst/>
          </a:prstGeom>
          <a:noFill/>
          <a:ln w="9525">
            <a:noFill/>
            <a:miter lim="800000"/>
            <a:headEnd/>
            <a:tailEnd/>
          </a:ln>
        </p:spPr>
        <p:txBody>
          <a:bodyPr lIns="102829" tIns="51414" rIns="102829" bIns="51414"/>
          <a:lstStyle/>
          <a:p>
            <a:pPr marL="361950" indent="-361950" defTabSz="1028700">
              <a:lnSpc>
                <a:spcPct val="80000"/>
              </a:lnSpc>
              <a:spcAft>
                <a:spcPct val="50000"/>
              </a:spcAft>
              <a:buFontTx/>
              <a:buChar char="•"/>
            </a:pPr>
            <a:r>
              <a:rPr lang="en-GB" sz="2200" b="0">
                <a:solidFill>
                  <a:schemeClr val="bg1"/>
                </a:solidFill>
              </a:rPr>
              <a:t>Seabed	</a:t>
            </a:r>
          </a:p>
          <a:p>
            <a:pPr marL="361950" indent="-361950" defTabSz="1028700">
              <a:lnSpc>
                <a:spcPct val="80000"/>
              </a:lnSpc>
              <a:spcAft>
                <a:spcPct val="50000"/>
              </a:spcAft>
              <a:buFontTx/>
              <a:buChar char="•"/>
            </a:pPr>
            <a:r>
              <a:rPr lang="en-GB" sz="2200" b="0">
                <a:solidFill>
                  <a:schemeClr val="bg1"/>
                </a:solidFill>
              </a:rPr>
              <a:t>Foreshore	</a:t>
            </a:r>
          </a:p>
          <a:p>
            <a:pPr marL="361950" indent="-361950" defTabSz="1028700">
              <a:lnSpc>
                <a:spcPct val="80000"/>
              </a:lnSpc>
              <a:spcAft>
                <a:spcPct val="50000"/>
              </a:spcAft>
              <a:buFontTx/>
              <a:buChar char="•"/>
            </a:pPr>
            <a:r>
              <a:rPr lang="en-GB" sz="2200" b="0">
                <a:solidFill>
                  <a:schemeClr val="bg1"/>
                </a:solidFill>
              </a:rPr>
              <a:t>Fish farms</a:t>
            </a:r>
          </a:p>
          <a:p>
            <a:pPr marL="361950" indent="-361950" defTabSz="1028700">
              <a:lnSpc>
                <a:spcPct val="80000"/>
              </a:lnSpc>
              <a:spcAft>
                <a:spcPct val="50000"/>
              </a:spcAft>
              <a:buFontTx/>
              <a:buChar char="•"/>
            </a:pPr>
            <a:r>
              <a:rPr lang="en-GB" sz="2200" b="0">
                <a:solidFill>
                  <a:schemeClr val="bg1"/>
                </a:solidFill>
              </a:rPr>
              <a:t>Wind farms</a:t>
            </a:r>
            <a:r>
              <a:rPr lang="en-GB" sz="2200" b="0">
                <a:solidFill>
                  <a:schemeClr val="bg1"/>
                </a:solidFill>
                <a:latin typeface="Helvetica" pitchFamily="34" charset="0"/>
              </a:rPr>
              <a:t> </a:t>
            </a:r>
          </a:p>
        </p:txBody>
      </p:sp>
      <p:sp>
        <p:nvSpPr>
          <p:cNvPr id="5126" name="Rectangle 24"/>
          <p:cNvSpPr>
            <a:spLocks noChangeArrowheads="1"/>
          </p:cNvSpPr>
          <p:nvPr/>
        </p:nvSpPr>
        <p:spPr bwMode="auto">
          <a:xfrm>
            <a:off x="3622675" y="4638675"/>
            <a:ext cx="2303463" cy="1484313"/>
          </a:xfrm>
          <a:prstGeom prst="rect">
            <a:avLst/>
          </a:prstGeom>
          <a:noFill/>
          <a:ln w="9525">
            <a:noFill/>
            <a:miter lim="800000"/>
            <a:headEnd/>
            <a:tailEnd/>
          </a:ln>
        </p:spPr>
        <p:txBody>
          <a:bodyPr lIns="102829" tIns="51414" rIns="102829" bIns="51414"/>
          <a:lstStyle/>
          <a:p>
            <a:pPr marL="361950" indent="-361950" defTabSz="1028700">
              <a:lnSpc>
                <a:spcPct val="80000"/>
              </a:lnSpc>
              <a:spcAft>
                <a:spcPct val="50000"/>
              </a:spcAft>
              <a:buFontTx/>
              <a:buChar char="•"/>
            </a:pPr>
            <a:r>
              <a:rPr lang="en-GB" sz="2200" b="0">
                <a:solidFill>
                  <a:schemeClr val="bg1"/>
                </a:solidFill>
              </a:rPr>
              <a:t>Windsor Great Park</a:t>
            </a:r>
          </a:p>
          <a:p>
            <a:pPr marL="361950" indent="-361950" defTabSz="1028700">
              <a:lnSpc>
                <a:spcPct val="80000"/>
              </a:lnSpc>
              <a:spcAft>
                <a:spcPct val="50000"/>
              </a:spcAft>
              <a:buFontTx/>
              <a:buChar char="•"/>
            </a:pPr>
            <a:r>
              <a:rPr lang="en-GB" sz="2200" b="0">
                <a:solidFill>
                  <a:schemeClr val="bg1"/>
                </a:solidFill>
              </a:rPr>
              <a:t>Savill Gardens	</a:t>
            </a:r>
          </a:p>
          <a:p>
            <a:pPr marL="361950" indent="-361950" defTabSz="1028700">
              <a:lnSpc>
                <a:spcPct val="80000"/>
              </a:lnSpc>
              <a:spcAft>
                <a:spcPct val="50000"/>
              </a:spcAft>
              <a:buFontTx/>
              <a:buChar char="•"/>
            </a:pPr>
            <a:r>
              <a:rPr lang="en-GB" sz="2200" b="0">
                <a:solidFill>
                  <a:schemeClr val="bg1"/>
                </a:solidFill>
              </a:rPr>
              <a:t>Racecourse</a:t>
            </a:r>
            <a:r>
              <a:rPr lang="en-GB" sz="2000" b="0">
                <a:solidFill>
                  <a:schemeClr val="bg1"/>
                </a:solidFill>
              </a:rPr>
              <a:t>	</a:t>
            </a:r>
          </a:p>
        </p:txBody>
      </p:sp>
      <p:sp>
        <p:nvSpPr>
          <p:cNvPr id="5127" name="Rectangle 29"/>
          <p:cNvSpPr>
            <a:spLocks noChangeArrowheads="1"/>
          </p:cNvSpPr>
          <p:nvPr/>
        </p:nvSpPr>
        <p:spPr bwMode="auto">
          <a:xfrm>
            <a:off x="396875" y="1196975"/>
            <a:ext cx="1476375" cy="1038225"/>
          </a:xfrm>
          <a:prstGeom prst="rect">
            <a:avLst/>
          </a:prstGeom>
          <a:noFill/>
          <a:ln w="9525">
            <a:noFill/>
            <a:miter lim="800000"/>
            <a:headEnd/>
            <a:tailEnd/>
          </a:ln>
        </p:spPr>
        <p:txBody>
          <a:bodyPr anchor="ctr"/>
          <a:lstStyle/>
          <a:p>
            <a:pPr>
              <a:lnSpc>
                <a:spcPct val="75000"/>
              </a:lnSpc>
            </a:pPr>
            <a:r>
              <a:rPr lang="en-GB" sz="3500" dirty="0">
                <a:solidFill>
                  <a:schemeClr val="bg1"/>
                </a:solidFill>
              </a:rPr>
              <a:t>Urban</a:t>
            </a:r>
          </a:p>
        </p:txBody>
      </p:sp>
      <p:sp>
        <p:nvSpPr>
          <p:cNvPr id="5128" name="Rectangle 30"/>
          <p:cNvSpPr>
            <a:spLocks noChangeArrowheads="1"/>
          </p:cNvSpPr>
          <p:nvPr/>
        </p:nvSpPr>
        <p:spPr bwMode="auto">
          <a:xfrm>
            <a:off x="3746500" y="1223963"/>
            <a:ext cx="1546225" cy="957262"/>
          </a:xfrm>
          <a:prstGeom prst="rect">
            <a:avLst/>
          </a:prstGeom>
          <a:noFill/>
          <a:ln w="9525">
            <a:noFill/>
            <a:miter lim="800000"/>
            <a:headEnd/>
            <a:tailEnd/>
          </a:ln>
        </p:spPr>
        <p:txBody>
          <a:bodyPr anchor="ctr"/>
          <a:lstStyle/>
          <a:p>
            <a:pPr>
              <a:lnSpc>
                <a:spcPct val="75000"/>
              </a:lnSpc>
            </a:pPr>
            <a:r>
              <a:rPr lang="en-GB" sz="3500">
                <a:solidFill>
                  <a:schemeClr val="bg1"/>
                </a:solidFill>
              </a:rPr>
              <a:t>Rural</a:t>
            </a:r>
          </a:p>
        </p:txBody>
      </p:sp>
      <p:sp>
        <p:nvSpPr>
          <p:cNvPr id="5129" name="Rectangle 31"/>
          <p:cNvSpPr>
            <a:spLocks noChangeArrowheads="1"/>
          </p:cNvSpPr>
          <p:nvPr/>
        </p:nvSpPr>
        <p:spPr bwMode="auto">
          <a:xfrm>
            <a:off x="452438" y="3765550"/>
            <a:ext cx="1800225" cy="1081088"/>
          </a:xfrm>
          <a:prstGeom prst="rect">
            <a:avLst/>
          </a:prstGeom>
          <a:noFill/>
          <a:ln w="9525">
            <a:noFill/>
            <a:miter lim="800000"/>
            <a:headEnd/>
            <a:tailEnd/>
          </a:ln>
        </p:spPr>
        <p:txBody>
          <a:bodyPr anchor="ctr"/>
          <a:lstStyle/>
          <a:p>
            <a:pPr>
              <a:lnSpc>
                <a:spcPct val="75000"/>
              </a:lnSpc>
            </a:pPr>
            <a:r>
              <a:rPr lang="en-GB" sz="3500">
                <a:solidFill>
                  <a:schemeClr val="bg1"/>
                </a:solidFill>
              </a:rPr>
              <a:t>Marine</a:t>
            </a:r>
          </a:p>
        </p:txBody>
      </p:sp>
      <p:sp>
        <p:nvSpPr>
          <p:cNvPr id="5130" name="Rectangle 32"/>
          <p:cNvSpPr>
            <a:spLocks noChangeArrowheads="1"/>
          </p:cNvSpPr>
          <p:nvPr/>
        </p:nvSpPr>
        <p:spPr bwMode="auto">
          <a:xfrm>
            <a:off x="3479800" y="3559175"/>
            <a:ext cx="2166938" cy="1473200"/>
          </a:xfrm>
          <a:prstGeom prst="rect">
            <a:avLst/>
          </a:prstGeom>
          <a:noFill/>
          <a:ln w="9525">
            <a:noFill/>
            <a:miter lim="800000"/>
            <a:headEnd/>
            <a:tailEnd/>
          </a:ln>
        </p:spPr>
        <p:txBody>
          <a:bodyPr anchor="ctr"/>
          <a:lstStyle/>
          <a:p>
            <a:pPr>
              <a:lnSpc>
                <a:spcPct val="75000"/>
              </a:lnSpc>
            </a:pPr>
            <a:r>
              <a:rPr lang="en-GB" sz="3500">
                <a:solidFill>
                  <a:schemeClr val="bg1"/>
                </a:solidFill>
              </a:rPr>
              <a:t>Windsor</a:t>
            </a:r>
          </a:p>
        </p:txBody>
      </p:sp>
      <p:pic>
        <p:nvPicPr>
          <p:cNvPr id="5132" name="Picture 2"/>
          <p:cNvPicPr>
            <a:picLocks noChangeAspect="1" noChangeArrowheads="1"/>
          </p:cNvPicPr>
          <p:nvPr/>
        </p:nvPicPr>
        <p:blipFill>
          <a:blip r:embed="rId3" cstate="print"/>
          <a:srcRect/>
          <a:stretch>
            <a:fillRect/>
          </a:stretch>
        </p:blipFill>
        <p:spPr bwMode="auto">
          <a:xfrm>
            <a:off x="7032625" y="1355725"/>
            <a:ext cx="2111375" cy="1377950"/>
          </a:xfrm>
          <a:prstGeom prst="rect">
            <a:avLst/>
          </a:prstGeom>
          <a:noFill/>
          <a:ln w="9525">
            <a:noFill/>
            <a:miter lim="800000"/>
            <a:headEnd/>
            <a:tailEnd/>
          </a:ln>
        </p:spPr>
      </p:pic>
      <p:pic>
        <p:nvPicPr>
          <p:cNvPr id="5133" name="Picture 3"/>
          <p:cNvPicPr>
            <a:picLocks noChangeAspect="1" noChangeArrowheads="1"/>
          </p:cNvPicPr>
          <p:nvPr/>
        </p:nvPicPr>
        <p:blipFill>
          <a:blip r:embed="rId4" cstate="print"/>
          <a:srcRect/>
          <a:stretch>
            <a:fillRect/>
          </a:stretch>
        </p:blipFill>
        <p:spPr bwMode="auto">
          <a:xfrm>
            <a:off x="7035800" y="2719388"/>
            <a:ext cx="2108200" cy="1401762"/>
          </a:xfrm>
          <a:prstGeom prst="rect">
            <a:avLst/>
          </a:prstGeom>
          <a:noFill/>
          <a:ln w="9525">
            <a:noFill/>
            <a:miter lim="800000"/>
            <a:headEnd/>
            <a:tailEnd/>
          </a:ln>
        </p:spPr>
      </p:pic>
      <p:pic>
        <p:nvPicPr>
          <p:cNvPr id="5134" name="Picture 4"/>
          <p:cNvPicPr>
            <a:picLocks noChangeAspect="1" noChangeArrowheads="1"/>
          </p:cNvPicPr>
          <p:nvPr/>
        </p:nvPicPr>
        <p:blipFill>
          <a:blip r:embed="rId5" cstate="print"/>
          <a:srcRect/>
          <a:stretch>
            <a:fillRect/>
          </a:stretch>
        </p:blipFill>
        <p:spPr bwMode="auto">
          <a:xfrm>
            <a:off x="7029450" y="4111625"/>
            <a:ext cx="2114550" cy="1408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1+#ppt_w/2"/>
                                          </p:val>
                                        </p:tav>
                                        <p:tav tm="100000">
                                          <p:val>
                                            <p:strVal val="#ppt_x"/>
                                          </p:val>
                                        </p:tav>
                                      </p:tavLst>
                                    </p:anim>
                                    <p:anim calcmode="lin" valueType="num">
                                      <p:cBhvr additive="base">
                                        <p:cTn id="8" dur="500" fill="hold"/>
                                        <p:tgtEl>
                                          <p:spTgt spid="51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133"/>
                                        </p:tgtEl>
                                        <p:attrNameLst>
                                          <p:attrName>style.visibility</p:attrName>
                                        </p:attrNameLst>
                                      </p:cBhvr>
                                      <p:to>
                                        <p:strVal val="visible"/>
                                      </p:to>
                                    </p:set>
                                    <p:anim calcmode="lin" valueType="num">
                                      <p:cBhvr additive="base">
                                        <p:cTn id="12" dur="500" fill="hold"/>
                                        <p:tgtEl>
                                          <p:spTgt spid="5133"/>
                                        </p:tgtEl>
                                        <p:attrNameLst>
                                          <p:attrName>ppt_x</p:attrName>
                                        </p:attrNameLst>
                                      </p:cBhvr>
                                      <p:tavLst>
                                        <p:tav tm="0">
                                          <p:val>
                                            <p:strVal val="1+#ppt_w/2"/>
                                          </p:val>
                                        </p:tav>
                                        <p:tav tm="100000">
                                          <p:val>
                                            <p:strVal val="#ppt_x"/>
                                          </p:val>
                                        </p:tav>
                                      </p:tavLst>
                                    </p:anim>
                                    <p:anim calcmode="lin" valueType="num">
                                      <p:cBhvr additive="base">
                                        <p:cTn id="13" dur="500" fill="hold"/>
                                        <p:tgtEl>
                                          <p:spTgt spid="51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134"/>
                                        </p:tgtEl>
                                        <p:attrNameLst>
                                          <p:attrName>style.visibility</p:attrName>
                                        </p:attrNameLst>
                                      </p:cBhvr>
                                      <p:to>
                                        <p:strVal val="visible"/>
                                      </p:to>
                                    </p:set>
                                    <p:anim calcmode="lin" valueType="num">
                                      <p:cBhvr additive="base">
                                        <p:cTn id="17" dur="500" fill="hold"/>
                                        <p:tgtEl>
                                          <p:spTgt spid="5134"/>
                                        </p:tgtEl>
                                        <p:attrNameLst>
                                          <p:attrName>ppt_x</p:attrName>
                                        </p:attrNameLst>
                                      </p:cBhvr>
                                      <p:tavLst>
                                        <p:tav tm="0">
                                          <p:val>
                                            <p:strVal val="1+#ppt_w/2"/>
                                          </p:val>
                                        </p:tav>
                                        <p:tav tm="100000">
                                          <p:val>
                                            <p:strVal val="#ppt_x"/>
                                          </p:val>
                                        </p:tav>
                                      </p:tavLst>
                                    </p:anim>
                                    <p:anim calcmode="lin" valueType="num">
                                      <p:cBhvr additive="base">
                                        <p:cTn id="18" dur="500" fill="hold"/>
                                        <p:tgtEl>
                                          <p:spTgt spid="51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182702" y="3644697"/>
            <a:ext cx="1998898" cy="2737053"/>
          </a:xfrm>
          <a:prstGeom prst="rect">
            <a:avLst/>
          </a:prstGeom>
          <a:ln>
            <a:noFill/>
          </a:ln>
          <a:effectLst>
            <a:outerShdw blurRad="190500" algn="tl" rotWithShape="0">
              <a:srgbClr val="000000">
                <a:alpha val="70000"/>
              </a:srgbClr>
            </a:outerShdw>
          </a:effectLst>
        </p:spPr>
      </p:pic>
      <p:sp>
        <p:nvSpPr>
          <p:cNvPr id="8" name="Rectangle 7"/>
          <p:cNvSpPr>
            <a:spLocks noChangeArrowheads="1"/>
          </p:cNvSpPr>
          <p:nvPr/>
        </p:nvSpPr>
        <p:spPr bwMode="auto">
          <a:xfrm>
            <a:off x="252382" y="1600204"/>
            <a:ext cx="3786213" cy="3877985"/>
          </a:xfrm>
          <a:prstGeom prst="rect">
            <a:avLst/>
          </a:prstGeom>
          <a:noFill/>
          <a:ln w="9525">
            <a:noFill/>
            <a:miter lim="800000"/>
            <a:headEnd/>
            <a:tailEnd/>
          </a:ln>
        </p:spPr>
        <p:txBody>
          <a:bodyPr wrap="square">
            <a:spAutoFit/>
          </a:bodyPr>
          <a:lstStyle/>
          <a:p>
            <a:pPr marL="355600" lvl="1" indent="-176213" eaLnBrk="0" hangingPunct="0">
              <a:lnSpc>
                <a:spcPct val="150000"/>
              </a:lnSpc>
              <a:buFontTx/>
              <a:buChar char="•"/>
            </a:pPr>
            <a:r>
              <a:rPr lang="en-GB" sz="1400" dirty="0" smtClean="0">
                <a:solidFill>
                  <a:schemeClr val="bg1"/>
                </a:solidFill>
              </a:rPr>
              <a:t>Checks against:</a:t>
            </a:r>
          </a:p>
          <a:p>
            <a:pPr marL="355600" lvl="1" indent="-176213" eaLnBrk="0" hangingPunct="0">
              <a:lnSpc>
                <a:spcPct val="150000"/>
              </a:lnSpc>
              <a:buFontTx/>
              <a:buChar char="•"/>
            </a:pPr>
            <a:endParaRPr lang="en-GB" sz="400" dirty="0" smtClean="0">
              <a:solidFill>
                <a:schemeClr val="bg1"/>
              </a:solidFill>
            </a:endParaRPr>
          </a:p>
          <a:p>
            <a:pPr marL="812800" lvl="2" indent="-176213">
              <a:lnSpc>
                <a:spcPct val="150000"/>
              </a:lnSpc>
              <a:buFont typeface="Wingdings" pitchFamily="2" charset="2"/>
              <a:buChar char="Ø"/>
            </a:pPr>
            <a:r>
              <a:rPr lang="en-GB" sz="1400" dirty="0" smtClean="0">
                <a:solidFill>
                  <a:schemeClr val="bg1"/>
                </a:solidFill>
              </a:rPr>
              <a:t>	CE and non-CE activities</a:t>
            </a:r>
          </a:p>
          <a:p>
            <a:pPr marL="812800" lvl="2" indent="-176213">
              <a:lnSpc>
                <a:spcPct val="150000"/>
              </a:lnSpc>
              <a:buFont typeface="Wingdings" pitchFamily="2" charset="2"/>
              <a:buChar char="Ø"/>
            </a:pPr>
            <a:endParaRPr lang="en-GB" sz="400" dirty="0" smtClean="0">
              <a:solidFill>
                <a:schemeClr val="bg1"/>
              </a:solidFill>
            </a:endParaRPr>
          </a:p>
          <a:p>
            <a:pPr marL="812800" lvl="2" indent="-176213">
              <a:lnSpc>
                <a:spcPct val="150000"/>
              </a:lnSpc>
              <a:buFont typeface="Wingdings" pitchFamily="2" charset="2"/>
              <a:buChar char="Ø"/>
            </a:pPr>
            <a:r>
              <a:rPr lang="en-GB" sz="1400" dirty="0" smtClean="0">
                <a:solidFill>
                  <a:schemeClr val="bg1"/>
                </a:solidFill>
              </a:rPr>
              <a:t>	Cultural conflicts</a:t>
            </a:r>
          </a:p>
          <a:p>
            <a:pPr marL="812800" lvl="2" indent="-176213">
              <a:lnSpc>
                <a:spcPct val="150000"/>
              </a:lnSpc>
              <a:buFont typeface="Wingdings" pitchFamily="2" charset="2"/>
              <a:buChar char="Ø"/>
            </a:pPr>
            <a:endParaRPr lang="en-GB" sz="400" dirty="0" smtClean="0">
              <a:solidFill>
                <a:schemeClr val="bg1"/>
              </a:solidFill>
            </a:endParaRPr>
          </a:p>
          <a:p>
            <a:pPr marL="812800" lvl="2" indent="-176213">
              <a:lnSpc>
                <a:spcPct val="150000"/>
              </a:lnSpc>
              <a:buFont typeface="Wingdings" pitchFamily="2" charset="2"/>
              <a:buChar char="Ø"/>
            </a:pPr>
            <a:r>
              <a:rPr lang="en-GB" sz="1400" dirty="0" smtClean="0">
                <a:solidFill>
                  <a:schemeClr val="bg1"/>
                </a:solidFill>
              </a:rPr>
              <a:t>	Physical obstructions</a:t>
            </a:r>
          </a:p>
          <a:p>
            <a:pPr marL="812800" lvl="2" indent="-176213">
              <a:lnSpc>
                <a:spcPct val="150000"/>
              </a:lnSpc>
              <a:buFont typeface="Wingdings" pitchFamily="2" charset="2"/>
              <a:buChar char="Ø"/>
            </a:pPr>
            <a:endParaRPr lang="en-GB" sz="400" dirty="0" smtClean="0">
              <a:solidFill>
                <a:schemeClr val="bg1"/>
              </a:solidFill>
            </a:endParaRPr>
          </a:p>
          <a:p>
            <a:pPr marL="812800" lvl="2" indent="-176213">
              <a:lnSpc>
                <a:spcPct val="150000"/>
              </a:lnSpc>
              <a:buFont typeface="Wingdings" pitchFamily="2" charset="2"/>
              <a:buChar char="Ø"/>
            </a:pPr>
            <a:r>
              <a:rPr lang="en-GB" sz="1400" dirty="0" smtClean="0">
                <a:solidFill>
                  <a:schemeClr val="bg1"/>
                </a:solidFill>
              </a:rPr>
              <a:t>	Ecological and environmental</a:t>
            </a:r>
          </a:p>
          <a:p>
            <a:pPr marL="355600" lvl="1" indent="-176213">
              <a:lnSpc>
                <a:spcPct val="150000"/>
              </a:lnSpc>
              <a:buFontTx/>
              <a:buChar char="•"/>
            </a:pPr>
            <a:r>
              <a:rPr lang="en-GB" sz="1400" dirty="0" smtClean="0">
                <a:solidFill>
                  <a:schemeClr val="bg1"/>
                </a:solidFill>
              </a:rPr>
              <a:t>Calculated in </a:t>
            </a:r>
            <a:r>
              <a:rPr lang="en-GB" sz="1400" dirty="0" err="1" smtClean="0">
                <a:solidFill>
                  <a:schemeClr val="bg1"/>
                </a:solidFill>
              </a:rPr>
              <a:t>MaRS</a:t>
            </a:r>
            <a:r>
              <a:rPr lang="en-GB" sz="1400" dirty="0" smtClean="0">
                <a:solidFill>
                  <a:schemeClr val="bg1"/>
                </a:solidFill>
              </a:rPr>
              <a:t> portal</a:t>
            </a:r>
          </a:p>
          <a:p>
            <a:pPr marL="355600" lvl="1" indent="-176213">
              <a:lnSpc>
                <a:spcPct val="150000"/>
              </a:lnSpc>
            </a:pPr>
            <a:endParaRPr lang="en-GB" sz="400" dirty="0" smtClean="0">
              <a:solidFill>
                <a:schemeClr val="bg1"/>
              </a:solidFill>
            </a:endParaRPr>
          </a:p>
          <a:p>
            <a:pPr marL="355600" lvl="1" indent="-176213">
              <a:lnSpc>
                <a:spcPct val="150000"/>
              </a:lnSpc>
              <a:buFontTx/>
              <a:buChar char="•"/>
            </a:pPr>
            <a:r>
              <a:rPr lang="en-GB" sz="1400" dirty="0" smtClean="0">
                <a:solidFill>
                  <a:schemeClr val="bg1"/>
                </a:solidFill>
              </a:rPr>
              <a:t>Detailed analysis on conflicts</a:t>
            </a:r>
          </a:p>
          <a:p>
            <a:pPr marL="355600" lvl="1" indent="-176213">
              <a:lnSpc>
                <a:spcPct val="150000"/>
              </a:lnSpc>
              <a:buFontTx/>
              <a:buChar char="•"/>
            </a:pPr>
            <a:endParaRPr lang="en-GB" sz="400" dirty="0" smtClean="0">
              <a:solidFill>
                <a:schemeClr val="bg1"/>
              </a:solidFill>
            </a:endParaRPr>
          </a:p>
          <a:p>
            <a:pPr marL="355600" lvl="1" indent="-176213">
              <a:lnSpc>
                <a:spcPct val="150000"/>
              </a:lnSpc>
              <a:buFontTx/>
              <a:buChar char="•"/>
            </a:pPr>
            <a:r>
              <a:rPr lang="en-GB" sz="1400" dirty="0" smtClean="0">
                <a:solidFill>
                  <a:schemeClr val="bg1"/>
                </a:solidFill>
              </a:rPr>
              <a:t>Detailed conflict report</a:t>
            </a:r>
          </a:p>
          <a:p>
            <a:pPr marL="355600" lvl="1" indent="-176213">
              <a:lnSpc>
                <a:spcPct val="150000"/>
              </a:lnSpc>
              <a:buFontTx/>
              <a:buChar char="•"/>
            </a:pPr>
            <a:r>
              <a:rPr lang="en-GB" sz="1400" dirty="0" smtClean="0">
                <a:solidFill>
                  <a:schemeClr val="bg1"/>
                </a:solidFill>
              </a:rPr>
              <a:t>Safeguarding assets</a:t>
            </a:r>
          </a:p>
          <a:p>
            <a:pPr marL="812800" lvl="2" indent="-176213">
              <a:lnSpc>
                <a:spcPct val="150000"/>
              </a:lnSpc>
              <a:buFont typeface="Wingdings" pitchFamily="2" charset="2"/>
              <a:buChar char="Ø"/>
            </a:pPr>
            <a:endParaRPr lang="en-GB" sz="1400" dirty="0" smtClean="0">
              <a:solidFill>
                <a:schemeClr val="bg1"/>
              </a:solidFill>
            </a:endParaRPr>
          </a:p>
        </p:txBody>
      </p:sp>
      <p:pic>
        <p:nvPicPr>
          <p:cNvPr id="9" name="Picture 8" descr="MaRS_Intersection_Analysis.png"/>
          <p:cNvPicPr>
            <a:picLocks noChangeAspect="1"/>
          </p:cNvPicPr>
          <p:nvPr/>
        </p:nvPicPr>
        <p:blipFill>
          <a:blip r:embed="rId3" cstate="print"/>
          <a:srcRect/>
          <a:stretch>
            <a:fillRect/>
          </a:stretch>
        </p:blipFill>
        <p:spPr>
          <a:xfrm>
            <a:off x="4505316" y="1582073"/>
            <a:ext cx="4476759" cy="3275677"/>
          </a:xfrm>
          <a:prstGeom prst="rect">
            <a:avLst/>
          </a:prstGeom>
          <a:ln>
            <a:noFill/>
          </a:ln>
          <a:effectLst>
            <a:outerShdw blurRad="190500" algn="tl" rotWithShape="0">
              <a:srgbClr val="000000">
                <a:alpha val="70000"/>
              </a:srgbClr>
            </a:outerShdw>
          </a:effectLst>
        </p:spPr>
      </p:pic>
      <p:sp>
        <p:nvSpPr>
          <p:cNvPr id="11" name="Title 1"/>
          <p:cNvSpPr>
            <a:spLocks noGrp="1"/>
          </p:cNvSpPr>
          <p:nvPr>
            <p:ph type="title"/>
          </p:nvPr>
        </p:nvSpPr>
        <p:spPr>
          <a:xfrm>
            <a:off x="457200" y="274638"/>
            <a:ext cx="8229600" cy="811212"/>
          </a:xfrm>
        </p:spPr>
        <p:txBody>
          <a:bodyPr/>
          <a:lstStyle/>
          <a:p>
            <a:r>
              <a:rPr lang="en-GB" sz="3000" dirty="0" smtClean="0"/>
              <a:t>Marine Resource System (</a:t>
            </a:r>
            <a:r>
              <a:rPr lang="en-GB" sz="3000" dirty="0" err="1" smtClean="0"/>
              <a:t>MaRS</a:t>
            </a:r>
            <a:r>
              <a:rPr lang="en-GB" sz="3000" dirty="0" smtClean="0"/>
              <a:t>)</a:t>
            </a:r>
            <a:endParaRPr lang="en-GB" sz="3000" dirty="0"/>
          </a:p>
        </p:txBody>
      </p:sp>
      <p:sp>
        <p:nvSpPr>
          <p:cNvPr id="12" name="TextBox 11"/>
          <p:cNvSpPr txBox="1"/>
          <p:nvPr/>
        </p:nvSpPr>
        <p:spPr>
          <a:xfrm>
            <a:off x="366124" y="1055037"/>
            <a:ext cx="4815475"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000" b="1" i="1" u="sng" dirty="0" smtClean="0">
                <a:solidFill>
                  <a:schemeClr val="bg1"/>
                </a:solidFill>
              </a:rPr>
              <a:t>Examples of Use:</a:t>
            </a:r>
            <a:r>
              <a:rPr lang="en-GB" sz="2000" b="1" i="1" dirty="0" smtClean="0">
                <a:solidFill>
                  <a:schemeClr val="bg1"/>
                </a:solidFill>
              </a:rPr>
              <a:t> Conflict Checking</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52382" y="1600204"/>
            <a:ext cx="4862543" cy="4207370"/>
          </a:xfrm>
          <a:prstGeom prst="rect">
            <a:avLst/>
          </a:prstGeom>
          <a:noFill/>
          <a:ln w="9525">
            <a:noFill/>
            <a:miter lim="800000"/>
            <a:headEnd/>
            <a:tailEnd/>
          </a:ln>
        </p:spPr>
        <p:txBody>
          <a:bodyPr wrap="square">
            <a:spAutoFit/>
          </a:bodyPr>
          <a:lstStyle/>
          <a:p>
            <a:pPr marL="355600" lvl="1" indent="-176213" eaLnBrk="0" hangingPunct="0">
              <a:lnSpc>
                <a:spcPct val="150000"/>
              </a:lnSpc>
              <a:spcAft>
                <a:spcPts val="1200"/>
              </a:spcAft>
              <a:buFontTx/>
              <a:buChar char="•"/>
            </a:pPr>
            <a:r>
              <a:rPr lang="en-GB" sz="1400" dirty="0" smtClean="0">
                <a:solidFill>
                  <a:schemeClr val="bg1"/>
                </a:solidFill>
              </a:rPr>
              <a:t>First series of individual sector reviews</a:t>
            </a:r>
          </a:p>
          <a:p>
            <a:pPr marL="812800" lvl="2" indent="-176213">
              <a:lnSpc>
                <a:spcPct val="150000"/>
              </a:lnSpc>
              <a:spcAft>
                <a:spcPts val="1200"/>
              </a:spcAft>
              <a:buFont typeface="Wingdings" pitchFamily="2" charset="2"/>
              <a:buChar char="Ø"/>
            </a:pPr>
            <a:r>
              <a:rPr lang="en-GB" sz="1400" dirty="0" smtClean="0">
                <a:solidFill>
                  <a:schemeClr val="bg1"/>
                </a:solidFill>
              </a:rPr>
              <a:t>Reviewed existing assets &amp; financial information</a:t>
            </a:r>
          </a:p>
          <a:p>
            <a:pPr marL="812800" lvl="2" indent="-176213">
              <a:lnSpc>
                <a:spcPct val="150000"/>
              </a:lnSpc>
              <a:spcAft>
                <a:spcPts val="1200"/>
              </a:spcAft>
              <a:buFont typeface="Wingdings" pitchFamily="2" charset="2"/>
              <a:buChar char="Ø"/>
            </a:pPr>
            <a:r>
              <a:rPr lang="en-GB" sz="1400" dirty="0" err="1" smtClean="0">
                <a:solidFill>
                  <a:schemeClr val="bg1"/>
                </a:solidFill>
              </a:rPr>
              <a:t>MaRS</a:t>
            </a:r>
            <a:r>
              <a:rPr lang="en-GB" sz="1400" dirty="0" smtClean="0">
                <a:solidFill>
                  <a:schemeClr val="bg1"/>
                </a:solidFill>
              </a:rPr>
              <a:t> used to shape areas of potential future interest for each sector within the marine estate</a:t>
            </a:r>
          </a:p>
          <a:p>
            <a:pPr marL="355600" lvl="1" indent="-176213">
              <a:lnSpc>
                <a:spcPct val="150000"/>
              </a:lnSpc>
              <a:spcAft>
                <a:spcPts val="1200"/>
              </a:spcAft>
              <a:buFontTx/>
              <a:buChar char="•"/>
            </a:pPr>
            <a:r>
              <a:rPr lang="en-GB" sz="1400" dirty="0" smtClean="0">
                <a:solidFill>
                  <a:schemeClr val="bg1"/>
                </a:solidFill>
              </a:rPr>
              <a:t>Fed into a Marine Estate Review (MER) which draws together all future interest to identify potential future conflicts</a:t>
            </a:r>
          </a:p>
          <a:p>
            <a:pPr marL="355600" lvl="1" indent="-176213">
              <a:lnSpc>
                <a:spcPct val="150000"/>
              </a:lnSpc>
              <a:spcAft>
                <a:spcPts val="1200"/>
              </a:spcAft>
              <a:buFontTx/>
              <a:buChar char="•"/>
            </a:pPr>
            <a:r>
              <a:rPr lang="en-GB" sz="1400" dirty="0" smtClean="0">
                <a:solidFill>
                  <a:schemeClr val="bg1"/>
                </a:solidFill>
              </a:rPr>
              <a:t>Proactive approach to planning of marine assets</a:t>
            </a:r>
          </a:p>
          <a:p>
            <a:pPr marL="355600" lvl="1" indent="-176213">
              <a:lnSpc>
                <a:spcPct val="150000"/>
              </a:lnSpc>
              <a:spcAft>
                <a:spcPts val="1200"/>
              </a:spcAft>
              <a:buFontTx/>
              <a:buChar char="•"/>
            </a:pPr>
            <a:r>
              <a:rPr lang="en-GB" sz="1400" dirty="0" smtClean="0">
                <a:solidFill>
                  <a:schemeClr val="bg1"/>
                </a:solidFill>
              </a:rPr>
              <a:t>Identifies potentially conflicting activities to be resolved</a:t>
            </a:r>
          </a:p>
          <a:p>
            <a:pPr marL="812800" lvl="2" indent="-176213">
              <a:lnSpc>
                <a:spcPct val="150000"/>
              </a:lnSpc>
              <a:buFont typeface="Wingdings" pitchFamily="2" charset="2"/>
              <a:buChar char="Ø"/>
            </a:pPr>
            <a:endParaRPr lang="en-GB" sz="1400" dirty="0" smtClean="0">
              <a:solidFill>
                <a:schemeClr val="bg1"/>
              </a:solidFill>
            </a:endParaRPr>
          </a:p>
        </p:txBody>
      </p:sp>
      <p:sp>
        <p:nvSpPr>
          <p:cNvPr id="11" name="Title 1"/>
          <p:cNvSpPr>
            <a:spLocks noGrp="1"/>
          </p:cNvSpPr>
          <p:nvPr>
            <p:ph type="title"/>
          </p:nvPr>
        </p:nvSpPr>
        <p:spPr>
          <a:xfrm>
            <a:off x="457200" y="274638"/>
            <a:ext cx="8229600" cy="811212"/>
          </a:xfrm>
        </p:spPr>
        <p:txBody>
          <a:bodyPr/>
          <a:lstStyle/>
          <a:p>
            <a:r>
              <a:rPr lang="en-GB" sz="3000" dirty="0" smtClean="0"/>
              <a:t>Marine Resource System (</a:t>
            </a:r>
            <a:r>
              <a:rPr lang="en-GB" sz="3000" dirty="0" err="1" smtClean="0"/>
              <a:t>MaRS</a:t>
            </a:r>
            <a:r>
              <a:rPr lang="en-GB" sz="3000" dirty="0" smtClean="0"/>
              <a:t>)</a:t>
            </a:r>
            <a:endParaRPr lang="en-GB" sz="3000" dirty="0"/>
          </a:p>
        </p:txBody>
      </p:sp>
      <p:sp>
        <p:nvSpPr>
          <p:cNvPr id="12" name="TextBox 11"/>
          <p:cNvSpPr txBox="1"/>
          <p:nvPr/>
        </p:nvSpPr>
        <p:spPr>
          <a:xfrm>
            <a:off x="366124" y="1055037"/>
            <a:ext cx="668237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000" b="1" i="1" u="sng" dirty="0" smtClean="0">
                <a:solidFill>
                  <a:schemeClr val="bg1"/>
                </a:solidFill>
              </a:rPr>
              <a:t>Examples of Use:</a:t>
            </a:r>
            <a:r>
              <a:rPr lang="en-GB" sz="2000" b="1" i="1" dirty="0" smtClean="0">
                <a:solidFill>
                  <a:schemeClr val="bg1"/>
                </a:solidFill>
              </a:rPr>
              <a:t> Internal Asset Planning</a:t>
            </a:r>
          </a:p>
        </p:txBody>
      </p:sp>
      <p:pic>
        <p:nvPicPr>
          <p:cNvPr id="7" name="Content Placeholder 3" descr="Sector_Plans_Wave_Interest_Areas_LMH.jpg"/>
          <p:cNvPicPr>
            <a:picLocks noChangeAspect="1"/>
          </p:cNvPicPr>
          <p:nvPr/>
        </p:nvPicPr>
        <p:blipFill>
          <a:blip r:embed="rId2" cstate="print"/>
          <a:stretch>
            <a:fillRect/>
          </a:stretch>
        </p:blipFill>
        <p:spPr>
          <a:xfrm>
            <a:off x="5277484" y="1495425"/>
            <a:ext cx="3676015" cy="520065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49263" y="1231900"/>
            <a:ext cx="3241675" cy="5426075"/>
          </a:xfrm>
          <a:prstGeom prst="rect">
            <a:avLst/>
          </a:prstGeom>
          <a:noFill/>
          <a:ln w="9525">
            <a:noFill/>
            <a:miter lim="800000"/>
            <a:headEnd/>
            <a:tailEnd/>
          </a:ln>
        </p:spPr>
      </p:pic>
      <p:sp>
        <p:nvSpPr>
          <p:cNvPr id="11" name="Rectangle 10"/>
          <p:cNvSpPr/>
          <p:nvPr/>
        </p:nvSpPr>
        <p:spPr bwMode="auto">
          <a:xfrm>
            <a:off x="342900" y="1085850"/>
            <a:ext cx="3486150" cy="466725"/>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ea typeface="ＭＳ Ｐゴシック" pitchFamily="-80" charset="-128"/>
            </a:endParaRPr>
          </a:p>
        </p:txBody>
      </p:sp>
      <p:sp>
        <p:nvSpPr>
          <p:cNvPr id="15" name="TextBox 14"/>
          <p:cNvSpPr txBox="1"/>
          <p:nvPr/>
        </p:nvSpPr>
        <p:spPr>
          <a:xfrm>
            <a:off x="366124" y="1055037"/>
            <a:ext cx="8492126"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2000" b="1" i="1" u="sng" dirty="0" smtClean="0">
                <a:solidFill>
                  <a:schemeClr val="bg1"/>
                </a:solidFill>
              </a:rPr>
              <a:t>Examples of Use:</a:t>
            </a:r>
            <a:r>
              <a:rPr lang="en-GB" sz="2000" b="1" i="1" dirty="0" smtClean="0">
                <a:solidFill>
                  <a:schemeClr val="bg1"/>
                </a:solidFill>
              </a:rPr>
              <a:t> Providing expert advice to external organisations</a:t>
            </a:r>
          </a:p>
        </p:txBody>
      </p:sp>
      <p:sp>
        <p:nvSpPr>
          <p:cNvPr id="16" name="Title 1"/>
          <p:cNvSpPr>
            <a:spLocks noGrp="1"/>
          </p:cNvSpPr>
          <p:nvPr>
            <p:ph type="title"/>
          </p:nvPr>
        </p:nvSpPr>
        <p:spPr>
          <a:xfrm>
            <a:off x="457200" y="274638"/>
            <a:ext cx="8229600" cy="811212"/>
          </a:xfrm>
        </p:spPr>
        <p:txBody>
          <a:bodyPr/>
          <a:lstStyle/>
          <a:p>
            <a:r>
              <a:rPr lang="en-GB" sz="3000" dirty="0" smtClean="0"/>
              <a:t>Marine Resource System (</a:t>
            </a:r>
            <a:r>
              <a:rPr lang="en-GB" sz="3000" dirty="0" err="1" smtClean="0"/>
              <a:t>MaRS</a:t>
            </a:r>
            <a:r>
              <a:rPr lang="en-GB" sz="3000" dirty="0" smtClean="0"/>
              <a:t>)</a:t>
            </a:r>
            <a:endParaRPr lang="en-GB" sz="3000" dirty="0"/>
          </a:p>
        </p:txBody>
      </p:sp>
      <p:sp>
        <p:nvSpPr>
          <p:cNvPr id="17" name="Rectangle 16"/>
          <p:cNvSpPr>
            <a:spLocks noChangeArrowheads="1"/>
          </p:cNvSpPr>
          <p:nvPr/>
        </p:nvSpPr>
        <p:spPr bwMode="auto">
          <a:xfrm>
            <a:off x="3790950" y="1446907"/>
            <a:ext cx="5114925" cy="4278094"/>
          </a:xfrm>
          <a:prstGeom prst="rect">
            <a:avLst/>
          </a:prstGeom>
          <a:noFill/>
          <a:ln w="9525">
            <a:noFill/>
            <a:miter lim="800000"/>
            <a:headEnd/>
            <a:tailEnd/>
          </a:ln>
        </p:spPr>
        <p:txBody>
          <a:bodyPr wrap="square">
            <a:spAutoFit/>
          </a:bodyPr>
          <a:lstStyle/>
          <a:p>
            <a:pPr marL="355600" lvl="1" indent="-176213" eaLnBrk="0" hangingPunct="0">
              <a:lnSpc>
                <a:spcPct val="150000"/>
              </a:lnSpc>
              <a:spcAft>
                <a:spcPts val="0"/>
              </a:spcAft>
              <a:buFontTx/>
              <a:buChar char="•"/>
            </a:pPr>
            <a:r>
              <a:rPr lang="en-GB" sz="1400" dirty="0" smtClean="0">
                <a:solidFill>
                  <a:schemeClr val="bg1"/>
                </a:solidFill>
              </a:rPr>
              <a:t>Providing asset planning advice and integrating the use of </a:t>
            </a:r>
            <a:r>
              <a:rPr lang="en-GB" sz="1400" dirty="0" err="1" smtClean="0">
                <a:solidFill>
                  <a:schemeClr val="bg1"/>
                </a:solidFill>
              </a:rPr>
              <a:t>MaRS</a:t>
            </a:r>
            <a:r>
              <a:rPr lang="en-GB" sz="1400" dirty="0" smtClean="0">
                <a:solidFill>
                  <a:schemeClr val="bg1"/>
                </a:solidFill>
              </a:rPr>
              <a:t> within the external marine planning process, e.g.:</a:t>
            </a:r>
          </a:p>
          <a:p>
            <a:pPr marL="812800" lvl="2" indent="-176213">
              <a:lnSpc>
                <a:spcPct val="150000"/>
              </a:lnSpc>
              <a:spcAft>
                <a:spcPts val="0"/>
              </a:spcAft>
              <a:buFont typeface="Wingdings" pitchFamily="2" charset="2"/>
              <a:buChar char="Ø"/>
            </a:pPr>
            <a:r>
              <a:rPr lang="en-GB" sz="1400" dirty="0" smtClean="0">
                <a:solidFill>
                  <a:schemeClr val="bg1"/>
                </a:solidFill>
              </a:rPr>
              <a:t>MMO – Joint project to map marine resources</a:t>
            </a:r>
          </a:p>
          <a:p>
            <a:pPr marL="812800" lvl="2" indent="-176213">
              <a:lnSpc>
                <a:spcPct val="150000"/>
              </a:lnSpc>
              <a:spcAft>
                <a:spcPts val="1200"/>
              </a:spcAft>
              <a:buFont typeface="Wingdings" pitchFamily="2" charset="2"/>
              <a:buChar char="Ø"/>
            </a:pPr>
            <a:r>
              <a:rPr lang="en-GB" sz="1400" dirty="0" smtClean="0">
                <a:solidFill>
                  <a:schemeClr val="bg1"/>
                </a:solidFill>
              </a:rPr>
              <a:t>Marine Scotland – Identifying areas for </a:t>
            </a:r>
            <a:r>
              <a:rPr lang="en-GB" sz="1400" dirty="0" err="1" smtClean="0">
                <a:solidFill>
                  <a:schemeClr val="bg1"/>
                </a:solidFill>
              </a:rPr>
              <a:t>Saltire</a:t>
            </a:r>
            <a:r>
              <a:rPr lang="en-GB" sz="1400" dirty="0" smtClean="0">
                <a:solidFill>
                  <a:schemeClr val="bg1"/>
                </a:solidFill>
              </a:rPr>
              <a:t> Prize (wave &amp; tidal)</a:t>
            </a:r>
          </a:p>
          <a:p>
            <a:pPr marL="355600" lvl="1" indent="-176213">
              <a:lnSpc>
                <a:spcPct val="150000"/>
              </a:lnSpc>
              <a:spcAft>
                <a:spcPts val="0"/>
              </a:spcAft>
              <a:buFontTx/>
              <a:buChar char="•"/>
            </a:pPr>
            <a:r>
              <a:rPr lang="en-GB" sz="1400" dirty="0" smtClean="0">
                <a:solidFill>
                  <a:schemeClr val="bg1"/>
                </a:solidFill>
              </a:rPr>
              <a:t>Integrating </a:t>
            </a:r>
            <a:r>
              <a:rPr lang="en-GB" sz="1400" dirty="0" err="1" smtClean="0">
                <a:solidFill>
                  <a:schemeClr val="bg1"/>
                </a:solidFill>
              </a:rPr>
              <a:t>MaRS</a:t>
            </a:r>
            <a:r>
              <a:rPr lang="en-GB" sz="1400" dirty="0" smtClean="0">
                <a:solidFill>
                  <a:schemeClr val="bg1"/>
                </a:solidFill>
              </a:rPr>
              <a:t> model outputs into other external organisations, e.g.:</a:t>
            </a:r>
          </a:p>
          <a:p>
            <a:pPr marL="812800" lvl="2" indent="-176213">
              <a:lnSpc>
                <a:spcPct val="150000"/>
              </a:lnSpc>
              <a:spcAft>
                <a:spcPts val="0"/>
              </a:spcAft>
              <a:buFont typeface="Wingdings" pitchFamily="2" charset="2"/>
              <a:buChar char="Ø"/>
            </a:pPr>
            <a:r>
              <a:rPr lang="en-GB" sz="1400" dirty="0" smtClean="0">
                <a:solidFill>
                  <a:schemeClr val="bg1"/>
                </a:solidFill>
              </a:rPr>
              <a:t>National Grid - Offshore Transmission Network Feasibility Study</a:t>
            </a:r>
          </a:p>
          <a:p>
            <a:pPr marL="812800" lvl="2" indent="-176213">
              <a:lnSpc>
                <a:spcPct val="150000"/>
              </a:lnSpc>
              <a:spcAft>
                <a:spcPts val="1200"/>
              </a:spcAft>
              <a:buFont typeface="Wingdings" pitchFamily="2" charset="2"/>
              <a:buChar char="Ø"/>
            </a:pPr>
            <a:r>
              <a:rPr lang="en-GB" sz="1400" dirty="0" smtClean="0">
                <a:solidFill>
                  <a:schemeClr val="bg1"/>
                </a:solidFill>
              </a:rPr>
              <a:t>CCW – Marine mammal sensitivity mapping</a:t>
            </a:r>
          </a:p>
          <a:p>
            <a:pPr marL="355600" lvl="1" indent="-176213">
              <a:lnSpc>
                <a:spcPct val="150000"/>
              </a:lnSpc>
              <a:spcAft>
                <a:spcPts val="1200"/>
              </a:spcAft>
              <a:buFontTx/>
              <a:buChar char="•"/>
            </a:pPr>
            <a:r>
              <a:rPr lang="en-GB" sz="1400" dirty="0" err="1" smtClean="0">
                <a:solidFill>
                  <a:schemeClr val="bg1"/>
                </a:solidFill>
              </a:rPr>
              <a:t>MaRS</a:t>
            </a:r>
            <a:r>
              <a:rPr lang="en-GB" sz="1400" dirty="0" smtClean="0">
                <a:solidFill>
                  <a:schemeClr val="bg1"/>
                </a:solidFill>
              </a:rPr>
              <a:t> is a transparent, evidence based tool that can be used as a means to engage with external bodies</a:t>
            </a:r>
          </a:p>
        </p:txBody>
      </p:sp>
      <p:pic>
        <p:nvPicPr>
          <p:cNvPr id="18" name="Picture 17" descr="MaRS_Wave_Tidal_Final_AOI_Scotland.jpg"/>
          <p:cNvPicPr>
            <a:picLocks noChangeAspect="1"/>
          </p:cNvPicPr>
          <p:nvPr/>
        </p:nvPicPr>
        <p:blipFill>
          <a:blip r:embed="rId3" cstate="print"/>
          <a:stretch>
            <a:fillRect/>
          </a:stretch>
        </p:blipFill>
        <p:spPr>
          <a:xfrm>
            <a:off x="2852702" y="2276474"/>
            <a:ext cx="1286207" cy="1819275"/>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811212"/>
          </a:xfrm>
        </p:spPr>
        <p:txBody>
          <a:bodyPr/>
          <a:lstStyle/>
          <a:p>
            <a:r>
              <a:rPr lang="en-GB" sz="3200" b="1" dirty="0" smtClean="0"/>
              <a:t>Benefits of MaRS</a:t>
            </a:r>
          </a:p>
        </p:txBody>
      </p:sp>
      <p:sp>
        <p:nvSpPr>
          <p:cNvPr id="7" name="Rectangle 6"/>
          <p:cNvSpPr>
            <a:spLocks noChangeArrowheads="1"/>
          </p:cNvSpPr>
          <p:nvPr/>
        </p:nvSpPr>
        <p:spPr bwMode="auto">
          <a:xfrm>
            <a:off x="314324" y="1580257"/>
            <a:ext cx="8524875" cy="3531736"/>
          </a:xfrm>
          <a:prstGeom prst="rect">
            <a:avLst/>
          </a:prstGeom>
          <a:noFill/>
          <a:ln w="9525">
            <a:noFill/>
            <a:miter lim="800000"/>
            <a:headEnd/>
            <a:tailEnd/>
          </a:ln>
        </p:spPr>
        <p:txBody>
          <a:bodyPr wrap="square">
            <a:spAutoFit/>
          </a:bodyPr>
          <a:lstStyle/>
          <a:p>
            <a:pPr marL="355600" lvl="1" indent="-176213">
              <a:lnSpc>
                <a:spcPct val="150000"/>
              </a:lnSpc>
              <a:spcAft>
                <a:spcPts val="1800"/>
              </a:spcAft>
              <a:buFontTx/>
              <a:buChar char="•"/>
            </a:pPr>
            <a:r>
              <a:rPr lang="en-GB" sz="1700" dirty="0" smtClean="0">
                <a:solidFill>
                  <a:schemeClr val="bg1"/>
                </a:solidFill>
              </a:rPr>
              <a:t>Robust and evidence based site selection process incorporating the interests of multiple stakeholders.</a:t>
            </a:r>
          </a:p>
          <a:p>
            <a:pPr marL="355600" lvl="1" indent="-176213">
              <a:lnSpc>
                <a:spcPct val="150000"/>
              </a:lnSpc>
              <a:spcAft>
                <a:spcPts val="1800"/>
              </a:spcAft>
              <a:buFontTx/>
              <a:buChar char="•"/>
            </a:pPr>
            <a:r>
              <a:rPr lang="en-GB" sz="1700" dirty="0" smtClean="0">
                <a:solidFill>
                  <a:schemeClr val="bg1"/>
                </a:solidFill>
              </a:rPr>
              <a:t>Fast, clear, transparent and repeatable analysis that informs internal planning decisions.</a:t>
            </a:r>
          </a:p>
          <a:p>
            <a:pPr marL="355600" lvl="1" indent="-176213">
              <a:lnSpc>
                <a:spcPct val="150000"/>
              </a:lnSpc>
              <a:spcAft>
                <a:spcPts val="1800"/>
              </a:spcAft>
              <a:buFontTx/>
              <a:buChar char="•"/>
            </a:pPr>
            <a:r>
              <a:rPr lang="en-GB" sz="1700" dirty="0" smtClean="0">
                <a:solidFill>
                  <a:schemeClr val="bg1"/>
                </a:solidFill>
              </a:rPr>
              <a:t>Facilitates proactive asset planning and the identification of potential conflicts that require resolution.</a:t>
            </a:r>
          </a:p>
          <a:p>
            <a:pPr marL="355600" lvl="1" indent="-176213">
              <a:lnSpc>
                <a:spcPct val="150000"/>
              </a:lnSpc>
              <a:spcAft>
                <a:spcPts val="1800"/>
              </a:spcAft>
            </a:pPr>
            <a:r>
              <a:rPr lang="en-GB" sz="1700" b="1" dirty="0" smtClean="0">
                <a:solidFill>
                  <a:schemeClr val="bg1"/>
                </a:solidFill>
              </a:rPr>
              <a:t>MaRS ENABLES INFORMED DECISIONS TO BE MADE.</a:t>
            </a:r>
            <a:endParaRPr lang="en-GB" sz="1700"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96452" y="1372546"/>
            <a:ext cx="8309397" cy="5216813"/>
          </a:xfrm>
          <a:prstGeom prst="rect">
            <a:avLst/>
          </a:prstGeom>
          <a:noFill/>
          <a:ln w="9525">
            <a:noFill/>
            <a:miter lim="800000"/>
            <a:headEnd/>
            <a:tailEnd/>
          </a:ln>
        </p:spPr>
        <p:txBody>
          <a:bodyPr wrap="square">
            <a:spAutoFit/>
          </a:bodyPr>
          <a:lstStyle/>
          <a:p>
            <a:pPr marL="355600" lvl="1" indent="-176213" eaLnBrk="0" hangingPunct="0">
              <a:lnSpc>
                <a:spcPct val="150000"/>
              </a:lnSpc>
              <a:buFontTx/>
              <a:buChar char="•"/>
            </a:pPr>
            <a:endParaRPr lang="en-GB" sz="400" b="1" dirty="0" smtClean="0">
              <a:solidFill>
                <a:schemeClr val="bg1"/>
              </a:solidFill>
            </a:endParaRPr>
          </a:p>
          <a:p>
            <a:pPr marL="355600" lvl="1" indent="-176213" eaLnBrk="0" hangingPunct="0">
              <a:lnSpc>
                <a:spcPct val="150000"/>
              </a:lnSpc>
              <a:buFontTx/>
              <a:buChar char="•"/>
            </a:pPr>
            <a:endParaRPr lang="en-GB" sz="400" b="1" dirty="0" smtClean="0">
              <a:solidFill>
                <a:schemeClr val="bg1"/>
              </a:solidFill>
            </a:endParaRPr>
          </a:p>
          <a:p>
            <a:pPr marL="355600" lvl="1" indent="-176213" eaLnBrk="0" hangingPunct="0">
              <a:lnSpc>
                <a:spcPct val="150000"/>
              </a:lnSpc>
              <a:spcAft>
                <a:spcPts val="1800"/>
              </a:spcAft>
              <a:buFontTx/>
              <a:buChar char="•"/>
            </a:pPr>
            <a:r>
              <a:rPr lang="en-GB" sz="1700" dirty="0" smtClean="0">
                <a:solidFill>
                  <a:schemeClr val="bg1"/>
                </a:solidFill>
              </a:rPr>
              <a:t>Future interest areas to identify regions of commercial opportunity.</a:t>
            </a:r>
          </a:p>
          <a:p>
            <a:pPr marL="355600" lvl="1" indent="-176213" eaLnBrk="0" hangingPunct="0">
              <a:lnSpc>
                <a:spcPct val="150000"/>
              </a:lnSpc>
              <a:spcAft>
                <a:spcPts val="1800"/>
              </a:spcAft>
              <a:buFontTx/>
              <a:buChar char="•"/>
            </a:pPr>
            <a:r>
              <a:rPr lang="en-GB" sz="1700" dirty="0" smtClean="0">
                <a:solidFill>
                  <a:schemeClr val="bg1"/>
                </a:solidFill>
              </a:rPr>
              <a:t>Continual improvements to both the desktop tool and web portal to improve usability. </a:t>
            </a:r>
          </a:p>
          <a:p>
            <a:pPr marL="355600" lvl="1" indent="-176213">
              <a:lnSpc>
                <a:spcPct val="150000"/>
              </a:lnSpc>
              <a:spcAft>
                <a:spcPts val="1800"/>
              </a:spcAft>
              <a:buFontTx/>
              <a:buChar char="•"/>
            </a:pPr>
            <a:r>
              <a:rPr lang="en-GB" sz="1700" dirty="0" smtClean="0">
                <a:solidFill>
                  <a:schemeClr val="bg1"/>
                </a:solidFill>
              </a:rPr>
              <a:t>Facilitate integration into planning authority organisations, such as the Marine Management Organisation (MMO), as a key marine spatial planning tool.</a:t>
            </a:r>
          </a:p>
          <a:p>
            <a:pPr marL="355600" lvl="1" indent="-176213">
              <a:lnSpc>
                <a:spcPct val="150000"/>
              </a:lnSpc>
              <a:spcAft>
                <a:spcPts val="1800"/>
              </a:spcAft>
              <a:buFontTx/>
              <a:buChar char="•"/>
            </a:pPr>
            <a:r>
              <a:rPr lang="en-GB" sz="1700" dirty="0" smtClean="0">
                <a:solidFill>
                  <a:schemeClr val="bg1"/>
                </a:solidFill>
              </a:rPr>
              <a:t>Continue to drive towards an integrated database of marine information for the UK and surrounding waters.</a:t>
            </a:r>
          </a:p>
          <a:p>
            <a:pPr marL="355600" lvl="1" indent="-176213">
              <a:lnSpc>
                <a:spcPct val="150000"/>
              </a:lnSpc>
              <a:spcAft>
                <a:spcPts val="1800"/>
              </a:spcAft>
              <a:buFontTx/>
              <a:buChar char="•"/>
            </a:pPr>
            <a:r>
              <a:rPr lang="en-GB" sz="1700" dirty="0" smtClean="0">
                <a:solidFill>
                  <a:schemeClr val="bg1"/>
                </a:solidFill>
              </a:rPr>
              <a:t>Engagement with organisations who would benefit from utilising </a:t>
            </a:r>
            <a:r>
              <a:rPr lang="en-GB" sz="1700" dirty="0" err="1" smtClean="0">
                <a:solidFill>
                  <a:schemeClr val="bg1"/>
                </a:solidFill>
              </a:rPr>
              <a:t>MaRS</a:t>
            </a:r>
            <a:r>
              <a:rPr lang="en-GB" sz="1700" dirty="0" smtClean="0">
                <a:solidFill>
                  <a:schemeClr val="bg1"/>
                </a:solidFill>
              </a:rPr>
              <a:t>.</a:t>
            </a:r>
          </a:p>
          <a:p>
            <a:pPr marL="355600" lvl="1" indent="-176213">
              <a:lnSpc>
                <a:spcPct val="150000"/>
              </a:lnSpc>
              <a:buFontTx/>
              <a:buChar char="•"/>
            </a:pPr>
            <a:endParaRPr lang="en-GB" sz="1400" dirty="0" smtClean="0">
              <a:solidFill>
                <a:schemeClr val="bg1"/>
              </a:solidFill>
            </a:endParaRPr>
          </a:p>
          <a:p>
            <a:pPr marL="355600" lvl="1" indent="-176213" eaLnBrk="0" hangingPunct="0">
              <a:lnSpc>
                <a:spcPct val="150000"/>
              </a:lnSpc>
              <a:buFontTx/>
              <a:buChar char="•"/>
            </a:pPr>
            <a:endParaRPr lang="en-GB" sz="1400" dirty="0" smtClean="0">
              <a:solidFill>
                <a:schemeClr val="bg1"/>
              </a:solidFill>
            </a:endParaRPr>
          </a:p>
        </p:txBody>
      </p:sp>
      <p:sp>
        <p:nvSpPr>
          <p:cNvPr id="9" name="Title 1"/>
          <p:cNvSpPr>
            <a:spLocks noGrp="1"/>
          </p:cNvSpPr>
          <p:nvPr>
            <p:ph type="title"/>
          </p:nvPr>
        </p:nvSpPr>
        <p:spPr>
          <a:xfrm>
            <a:off x="457200" y="274638"/>
            <a:ext cx="8229600" cy="811212"/>
          </a:xfrm>
        </p:spPr>
        <p:txBody>
          <a:bodyPr/>
          <a:lstStyle/>
          <a:p>
            <a:r>
              <a:rPr lang="en-GB" sz="3000" dirty="0" smtClean="0"/>
              <a:t>Future of MaRS</a:t>
            </a:r>
            <a:endParaRPr lang="en-GB" sz="3000"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811212"/>
          </a:xfrm>
        </p:spPr>
        <p:txBody>
          <a:bodyPr/>
          <a:lstStyle/>
          <a:p>
            <a:r>
              <a:rPr lang="en-GB" sz="3200" b="1" dirty="0" smtClean="0"/>
              <a:t>Challenges</a:t>
            </a:r>
          </a:p>
        </p:txBody>
      </p:sp>
      <p:graphicFrame>
        <p:nvGraphicFramePr>
          <p:cNvPr id="7" name="Table 6"/>
          <p:cNvGraphicFramePr>
            <a:graphicFrameLocks noGrp="1"/>
          </p:cNvGraphicFramePr>
          <p:nvPr/>
        </p:nvGraphicFramePr>
        <p:xfrm>
          <a:off x="1047749" y="981074"/>
          <a:ext cx="6772276" cy="4777456"/>
        </p:xfrm>
        <a:graphic>
          <a:graphicData uri="http://schemas.openxmlformats.org/drawingml/2006/table">
            <a:tbl>
              <a:tblPr firstRow="1" bandRow="1">
                <a:tableStyleId>{5C22544A-7EE6-4342-B048-85BDC9FD1C3A}</a:tableStyleId>
              </a:tblPr>
              <a:tblGrid>
                <a:gridCol w="3386138"/>
                <a:gridCol w="3386138"/>
              </a:tblGrid>
              <a:tr h="349980">
                <a:tc>
                  <a:txBody>
                    <a:bodyPr/>
                    <a:lstStyle/>
                    <a:p>
                      <a:r>
                        <a:rPr lang="en-GB" sz="1600" dirty="0" smtClean="0"/>
                        <a:t>Challenges / Limitations</a:t>
                      </a:r>
                      <a:endParaRPr lang="en-GB" sz="1600" dirty="0"/>
                    </a:p>
                  </a:txBody>
                  <a:tcPr/>
                </a:tc>
                <a:tc>
                  <a:txBody>
                    <a:bodyPr/>
                    <a:lstStyle/>
                    <a:p>
                      <a:r>
                        <a:rPr lang="en-GB" sz="1600" dirty="0" smtClean="0"/>
                        <a:t>Actions</a:t>
                      </a:r>
                      <a:endParaRPr lang="en-GB" sz="1600" dirty="0"/>
                    </a:p>
                  </a:txBody>
                  <a:tcPr/>
                </a:tc>
              </a:tr>
              <a:tr h="1110088">
                <a:tc>
                  <a:txBody>
                    <a:bodyPr/>
                    <a:lstStyle/>
                    <a:p>
                      <a:r>
                        <a:rPr lang="en-GB" sz="1600" dirty="0" smtClean="0">
                          <a:solidFill>
                            <a:schemeClr val="tx2">
                              <a:lumMod val="75000"/>
                            </a:schemeClr>
                          </a:solidFill>
                        </a:rPr>
                        <a:t>Complexity of the marine environment,</a:t>
                      </a:r>
                      <a:r>
                        <a:rPr lang="en-GB" sz="1600" baseline="0" dirty="0" smtClean="0">
                          <a:solidFill>
                            <a:schemeClr val="tx2">
                              <a:lumMod val="75000"/>
                            </a:schemeClr>
                          </a:solidFill>
                        </a:rPr>
                        <a:t> competition for space</a:t>
                      </a:r>
                      <a:endParaRPr lang="en-GB" sz="1600" dirty="0"/>
                    </a:p>
                  </a:txBody>
                  <a:tcPr/>
                </a:tc>
                <a:tc>
                  <a:txBody>
                    <a:bodyPr/>
                    <a:lstStyle/>
                    <a:p>
                      <a:pPr marL="0" algn="l" defTabSz="914400" rtl="0" eaLnBrk="1" latinLnBrk="0" hangingPunct="1"/>
                      <a:r>
                        <a:rPr lang="en-GB" sz="1600" kern="1200" dirty="0" smtClean="0">
                          <a:solidFill>
                            <a:schemeClr val="tx2">
                              <a:lumMod val="75000"/>
                            </a:schemeClr>
                          </a:solidFill>
                          <a:latin typeface="+mn-lt"/>
                          <a:ea typeface="+mn-ea"/>
                          <a:cs typeface="+mn-cs"/>
                        </a:rPr>
                        <a:t>Strong evidence base – Improve</a:t>
                      </a:r>
                      <a:r>
                        <a:rPr lang="en-GB" sz="1600" kern="1200" baseline="0" dirty="0" smtClean="0">
                          <a:solidFill>
                            <a:schemeClr val="tx2">
                              <a:lumMod val="75000"/>
                            </a:schemeClr>
                          </a:solidFill>
                          <a:latin typeface="+mn-lt"/>
                          <a:ea typeface="+mn-ea"/>
                          <a:cs typeface="+mn-cs"/>
                        </a:rPr>
                        <a:t> p</a:t>
                      </a:r>
                      <a:r>
                        <a:rPr lang="en-GB" sz="1600" kern="1200" dirty="0" smtClean="0">
                          <a:solidFill>
                            <a:schemeClr val="tx2">
                              <a:lumMod val="75000"/>
                            </a:schemeClr>
                          </a:solidFill>
                          <a:latin typeface="+mn-lt"/>
                          <a:ea typeface="+mn-ea"/>
                          <a:cs typeface="+mn-cs"/>
                        </a:rPr>
                        <a:t>olicy, further identify constraints and opportunities,</a:t>
                      </a:r>
                      <a:r>
                        <a:rPr lang="en-GB" sz="1600" kern="1200" baseline="0" dirty="0" smtClean="0">
                          <a:solidFill>
                            <a:schemeClr val="tx2">
                              <a:lumMod val="75000"/>
                            </a:schemeClr>
                          </a:solidFill>
                          <a:latin typeface="+mn-lt"/>
                          <a:ea typeface="+mn-ea"/>
                          <a:cs typeface="+mn-cs"/>
                        </a:rPr>
                        <a:t> e.g. Coexisting activities</a:t>
                      </a:r>
                      <a:endParaRPr lang="en-GB" sz="1600" kern="1200" dirty="0" smtClean="0">
                        <a:solidFill>
                          <a:schemeClr val="tx2">
                            <a:lumMod val="75000"/>
                          </a:schemeClr>
                        </a:solidFill>
                        <a:latin typeface="+mn-lt"/>
                        <a:ea typeface="+mn-ea"/>
                        <a:cs typeface="+mn-cs"/>
                      </a:endParaRPr>
                    </a:p>
                  </a:txBody>
                  <a:tcPr/>
                </a:tc>
              </a:tr>
              <a:tr h="1049939">
                <a:tc>
                  <a:txBody>
                    <a:bodyPr/>
                    <a:lstStyle/>
                    <a:p>
                      <a:r>
                        <a:rPr lang="en-GB" sz="1600" dirty="0" smtClean="0">
                          <a:solidFill>
                            <a:schemeClr val="tx2">
                              <a:lumMod val="75000"/>
                            </a:schemeClr>
                          </a:solidFill>
                        </a:rPr>
                        <a:t>Dataset content, coverage, context and availability</a:t>
                      </a:r>
                      <a:endParaRPr lang="en-GB" sz="1600" dirty="0"/>
                    </a:p>
                  </a:txBody>
                  <a:tcPr/>
                </a:tc>
                <a:tc>
                  <a:txBody>
                    <a:bodyPr/>
                    <a:lstStyle/>
                    <a:p>
                      <a:pPr marL="0" algn="l" defTabSz="914400" rtl="0" eaLnBrk="1" latinLnBrk="0" hangingPunct="1"/>
                      <a:r>
                        <a:rPr lang="en-GB" sz="1600" kern="1200" dirty="0" smtClean="0">
                          <a:solidFill>
                            <a:schemeClr val="tx2">
                              <a:lumMod val="75000"/>
                            </a:schemeClr>
                          </a:solidFill>
                          <a:latin typeface="+mn-lt"/>
                          <a:ea typeface="+mn-ea"/>
                          <a:cs typeface="+mn-cs"/>
                        </a:rPr>
                        <a:t>Improving evidence base – Datasets, e.g. resolution.  </a:t>
                      </a:r>
                    </a:p>
                    <a:p>
                      <a:pPr marL="0" algn="l" defTabSz="914400" rtl="0" eaLnBrk="1" latinLnBrk="0" hangingPunct="1"/>
                      <a:r>
                        <a:rPr lang="en-GB" sz="1600" kern="1200" dirty="0" smtClean="0">
                          <a:solidFill>
                            <a:schemeClr val="tx2">
                              <a:lumMod val="75000"/>
                            </a:schemeClr>
                          </a:solidFill>
                          <a:latin typeface="+mn-lt"/>
                          <a:ea typeface="+mn-ea"/>
                          <a:cs typeface="+mn-cs"/>
                        </a:rPr>
                        <a:t>Identify</a:t>
                      </a:r>
                      <a:r>
                        <a:rPr lang="en-GB" sz="1600" kern="1200" baseline="0" dirty="0" smtClean="0">
                          <a:solidFill>
                            <a:schemeClr val="tx2">
                              <a:lumMod val="75000"/>
                            </a:schemeClr>
                          </a:solidFill>
                          <a:latin typeface="+mn-lt"/>
                          <a:ea typeface="+mn-ea"/>
                          <a:cs typeface="+mn-cs"/>
                        </a:rPr>
                        <a:t> gaps and target improvements, e.g. bird surveys</a:t>
                      </a:r>
                    </a:p>
                    <a:p>
                      <a:pPr marL="0" algn="l" defTabSz="914400" rtl="0" eaLnBrk="1" latinLnBrk="0" hangingPunct="1"/>
                      <a:endParaRPr lang="en-GB" sz="1600" kern="1200" baseline="0" dirty="0" smtClean="0">
                        <a:solidFill>
                          <a:schemeClr val="tx2">
                            <a:lumMod val="75000"/>
                          </a:schemeClr>
                        </a:solidFill>
                        <a:latin typeface="+mn-lt"/>
                        <a:ea typeface="+mn-ea"/>
                        <a:cs typeface="+mn-cs"/>
                      </a:endParaRPr>
                    </a:p>
                    <a:p>
                      <a:pPr marL="0" algn="l" defTabSz="914400" rtl="0" eaLnBrk="1" latinLnBrk="0" hangingPunct="1"/>
                      <a:r>
                        <a:rPr lang="en-GB" sz="1600" kern="1200" dirty="0" smtClean="0">
                          <a:solidFill>
                            <a:schemeClr val="tx2">
                              <a:lumMod val="75000"/>
                            </a:schemeClr>
                          </a:solidFill>
                          <a:latin typeface="+mn-lt"/>
                          <a:ea typeface="+mn-ea"/>
                          <a:cs typeface="+mn-cs"/>
                        </a:rPr>
                        <a:t>Data</a:t>
                      </a:r>
                      <a:r>
                        <a:rPr lang="en-GB" sz="1600" kern="1200" baseline="0" dirty="0" smtClean="0">
                          <a:solidFill>
                            <a:schemeClr val="tx2">
                              <a:lumMod val="75000"/>
                            </a:schemeClr>
                          </a:solidFill>
                          <a:latin typeface="+mn-lt"/>
                          <a:ea typeface="+mn-ea"/>
                          <a:cs typeface="+mn-cs"/>
                        </a:rPr>
                        <a:t> products geared towards planning, e.g. sensitivity data</a:t>
                      </a:r>
                      <a:endParaRPr lang="en-GB" sz="1600" kern="1200" dirty="0" smtClean="0">
                        <a:solidFill>
                          <a:schemeClr val="tx2">
                            <a:lumMod val="75000"/>
                          </a:schemeClr>
                        </a:solidFill>
                        <a:latin typeface="+mn-lt"/>
                        <a:ea typeface="+mn-ea"/>
                        <a:cs typeface="+mn-cs"/>
                      </a:endParaRPr>
                    </a:p>
                  </a:txBody>
                  <a:tcPr/>
                </a:tc>
              </a:tr>
              <a:tr h="584257">
                <a:tc>
                  <a:txBody>
                    <a:bodyPr/>
                    <a:lstStyle/>
                    <a:p>
                      <a:r>
                        <a:rPr lang="en-GB" sz="1600" dirty="0" smtClean="0">
                          <a:solidFill>
                            <a:schemeClr val="tx2">
                              <a:lumMod val="75000"/>
                            </a:schemeClr>
                          </a:solidFill>
                        </a:rPr>
                        <a:t>Evolving technologies and</a:t>
                      </a:r>
                      <a:r>
                        <a:rPr lang="en-GB" sz="1600" baseline="0" dirty="0" smtClean="0">
                          <a:solidFill>
                            <a:schemeClr val="tx2">
                              <a:lumMod val="75000"/>
                            </a:schemeClr>
                          </a:solidFill>
                        </a:rPr>
                        <a:t> policies</a:t>
                      </a:r>
                      <a:endParaRPr lang="en-GB" sz="1600" dirty="0"/>
                    </a:p>
                  </a:txBody>
                  <a:tcPr/>
                </a:tc>
                <a:tc>
                  <a:txBody>
                    <a:bodyPr/>
                    <a:lstStyle/>
                    <a:p>
                      <a:pPr marL="0" algn="l" defTabSz="914400" rtl="0" eaLnBrk="1" latinLnBrk="0" hangingPunct="1"/>
                      <a:r>
                        <a:rPr lang="en-GB" sz="1600" kern="1200" dirty="0" smtClean="0">
                          <a:solidFill>
                            <a:schemeClr val="tx2">
                              <a:lumMod val="75000"/>
                            </a:schemeClr>
                          </a:solidFill>
                          <a:latin typeface="+mn-lt"/>
                          <a:ea typeface="+mn-ea"/>
                          <a:cs typeface="+mn-cs"/>
                        </a:rPr>
                        <a:t>Work with regulators</a:t>
                      </a:r>
                      <a:r>
                        <a:rPr lang="en-GB" sz="1600" kern="1200" baseline="0" dirty="0" smtClean="0">
                          <a:solidFill>
                            <a:schemeClr val="tx2">
                              <a:lumMod val="75000"/>
                            </a:schemeClr>
                          </a:solidFill>
                          <a:latin typeface="+mn-lt"/>
                          <a:ea typeface="+mn-ea"/>
                          <a:cs typeface="+mn-cs"/>
                        </a:rPr>
                        <a:t> &amp; </a:t>
                      </a:r>
                      <a:r>
                        <a:rPr lang="en-GB" sz="1600" kern="1200" dirty="0" smtClean="0">
                          <a:solidFill>
                            <a:schemeClr val="tx2">
                              <a:lumMod val="75000"/>
                            </a:schemeClr>
                          </a:solidFill>
                          <a:latin typeface="+mn-lt"/>
                          <a:ea typeface="+mn-ea"/>
                          <a:cs typeface="+mn-cs"/>
                        </a:rPr>
                        <a:t>developers</a:t>
                      </a:r>
                    </a:p>
                  </a:txBody>
                  <a:tcPr/>
                </a:tc>
              </a:tr>
              <a:tr h="934811">
                <a:tc>
                  <a:txBody>
                    <a:bodyPr/>
                    <a:lstStyle/>
                    <a:p>
                      <a:r>
                        <a:rPr lang="en-GB" sz="1600" dirty="0" smtClean="0">
                          <a:solidFill>
                            <a:schemeClr val="tx2">
                              <a:lumMod val="75000"/>
                            </a:schemeClr>
                          </a:solidFill>
                        </a:rPr>
                        <a:t>Engagement with relevant stakeholders </a:t>
                      </a:r>
                      <a:endParaRPr lang="en-GB" sz="1600" dirty="0"/>
                    </a:p>
                  </a:txBody>
                  <a:tcPr/>
                </a:tc>
                <a:tc>
                  <a:txBody>
                    <a:bodyPr/>
                    <a:lstStyle/>
                    <a:p>
                      <a:pPr marL="0" algn="l" defTabSz="914400" rtl="0" eaLnBrk="1" latinLnBrk="0" hangingPunct="1"/>
                      <a:r>
                        <a:rPr lang="en-GB" sz="1600" kern="1200" dirty="0" smtClean="0">
                          <a:solidFill>
                            <a:schemeClr val="tx2">
                              <a:lumMod val="75000"/>
                            </a:schemeClr>
                          </a:solidFill>
                          <a:latin typeface="+mn-lt"/>
                          <a:ea typeface="+mn-ea"/>
                          <a:cs typeface="+mn-cs"/>
                        </a:rPr>
                        <a:t>Partnership – participatory planning – Further build relationships</a:t>
                      </a:r>
                      <a:r>
                        <a:rPr lang="en-GB" sz="1600" kern="1200" baseline="0" dirty="0" smtClean="0">
                          <a:solidFill>
                            <a:schemeClr val="tx2">
                              <a:lumMod val="75000"/>
                            </a:schemeClr>
                          </a:solidFill>
                          <a:latin typeface="+mn-lt"/>
                          <a:ea typeface="+mn-ea"/>
                          <a:cs typeface="+mn-cs"/>
                        </a:rPr>
                        <a:t> with external organisations</a:t>
                      </a:r>
                      <a:endParaRPr lang="en-GB" sz="1600" kern="1200" dirty="0" smtClean="0">
                        <a:solidFill>
                          <a:schemeClr val="tx2">
                            <a:lumMod val="75000"/>
                          </a:schemeClr>
                        </a:solidFill>
                        <a:latin typeface="+mn-lt"/>
                        <a:ea typeface="+mn-ea"/>
                        <a:cs typeface="+mn-cs"/>
                      </a:endParaRPr>
                    </a:p>
                  </a:txBody>
                  <a:tcPr/>
                </a:tc>
              </a:tr>
            </a:tbl>
          </a:graphicData>
        </a:graphic>
      </p:graphicFrame>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1531938"/>
            <a:ext cx="8229600" cy="3621087"/>
          </a:xfrm>
        </p:spPr>
        <p:txBody>
          <a:bodyPr/>
          <a:lstStyle/>
          <a:p>
            <a:r>
              <a:rPr lang="en-GB" dirty="0" smtClean="0"/>
              <a:t>Thank you</a:t>
            </a:r>
            <a:br>
              <a:rPr lang="en-GB" dirty="0" smtClean="0"/>
            </a:br>
            <a:r>
              <a:rPr lang="en-GB" dirty="0" smtClean="0"/>
              <a:t/>
            </a:r>
            <a:br>
              <a:rPr lang="en-GB" dirty="0" smtClean="0"/>
            </a:br>
            <a:r>
              <a:rPr lang="en-GB" sz="2400" dirty="0" smtClean="0"/>
              <a:t>Pete Edmonds</a:t>
            </a:r>
            <a:br>
              <a:rPr lang="en-GB" sz="2400" dirty="0" smtClean="0"/>
            </a:br>
            <a:r>
              <a:rPr lang="en-GB" sz="2400" dirty="0" smtClean="0"/>
              <a:t>Marine Data Manager</a:t>
            </a:r>
            <a:br>
              <a:rPr lang="en-GB" sz="2400" dirty="0" smtClean="0"/>
            </a:br>
            <a:r>
              <a:rPr lang="en-GB" sz="2400" dirty="0" smtClean="0">
                <a:hlinkClick r:id="rId2"/>
              </a:rPr>
              <a:t>peter.edmonds@thecrownestate.co.uk</a:t>
            </a:r>
            <a:r>
              <a:rPr lang="en-GB" sz="2400" dirty="0" smtClean="0"/>
              <a:t/>
            </a:r>
            <a:br>
              <a:rPr lang="en-GB" sz="2400" dirty="0" smtClean="0"/>
            </a:br>
            <a:r>
              <a:rPr lang="en-GB" sz="2400" dirty="0" smtClean="0"/>
              <a:t>+44 (0)207 851 5349</a:t>
            </a:r>
            <a:br>
              <a:rPr lang="en-GB" sz="2400" dirty="0" smtClean="0"/>
            </a:br>
            <a:endParaRPr lang="en-GB"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OLDSIDE WIND FARM.jpg"/>
          <p:cNvPicPr>
            <a:picLocks noChangeAspect="1"/>
          </p:cNvPicPr>
          <p:nvPr/>
        </p:nvPicPr>
        <p:blipFill>
          <a:blip r:embed="rId3" cstate="print"/>
          <a:srcRect r="20903"/>
          <a:stretch>
            <a:fillRect/>
          </a:stretch>
        </p:blipFill>
        <p:spPr bwMode="auto">
          <a:xfrm>
            <a:off x="304800" y="295275"/>
            <a:ext cx="5554434" cy="4714875"/>
          </a:xfrm>
          <a:prstGeom prst="rect">
            <a:avLst/>
          </a:prstGeom>
          <a:noFill/>
          <a:ln w="9525">
            <a:noFill/>
            <a:miter lim="800000"/>
            <a:headEnd/>
            <a:tailEnd/>
          </a:ln>
        </p:spPr>
      </p:pic>
      <p:sp>
        <p:nvSpPr>
          <p:cNvPr id="8196" name="Text Box 5"/>
          <p:cNvSpPr txBox="1">
            <a:spLocks noChangeArrowheads="1"/>
          </p:cNvSpPr>
          <p:nvPr/>
        </p:nvSpPr>
        <p:spPr bwMode="auto">
          <a:xfrm>
            <a:off x="6097588" y="142875"/>
            <a:ext cx="1871662" cy="646331"/>
          </a:xfrm>
          <a:prstGeom prst="rect">
            <a:avLst/>
          </a:prstGeom>
          <a:noFill/>
          <a:ln w="9525">
            <a:noFill/>
            <a:miter lim="800000"/>
            <a:headEnd/>
            <a:tailEnd/>
          </a:ln>
        </p:spPr>
        <p:txBody>
          <a:bodyPr>
            <a:spAutoFit/>
          </a:bodyPr>
          <a:lstStyle/>
          <a:p>
            <a:pPr>
              <a:spcBef>
                <a:spcPct val="50000"/>
              </a:spcBef>
            </a:pPr>
            <a:r>
              <a:rPr lang="en-GB" sz="3600" dirty="0">
                <a:solidFill>
                  <a:schemeClr val="bg1"/>
                </a:solidFill>
              </a:rPr>
              <a:t>Marine</a:t>
            </a:r>
            <a:endParaRPr lang="en-US" sz="3600" dirty="0">
              <a:solidFill>
                <a:schemeClr val="bg1"/>
              </a:solidFill>
            </a:endParaRPr>
          </a:p>
        </p:txBody>
      </p:sp>
      <p:sp>
        <p:nvSpPr>
          <p:cNvPr id="8197" name="Text Box 4"/>
          <p:cNvSpPr txBox="1">
            <a:spLocks noChangeArrowheads="1"/>
          </p:cNvSpPr>
          <p:nvPr/>
        </p:nvSpPr>
        <p:spPr bwMode="auto">
          <a:xfrm>
            <a:off x="5962650" y="936625"/>
            <a:ext cx="3181350" cy="4493538"/>
          </a:xfrm>
          <a:prstGeom prst="rect">
            <a:avLst/>
          </a:prstGeom>
          <a:noFill/>
          <a:ln w="9525">
            <a:noFill/>
            <a:miter lim="800000"/>
            <a:headEnd/>
            <a:tailEnd/>
          </a:ln>
        </p:spPr>
        <p:txBody>
          <a:bodyPr wrap="square">
            <a:spAutoFit/>
          </a:bodyPr>
          <a:lstStyle/>
          <a:p>
            <a:pPr marL="174625" indent="-174625">
              <a:spcBef>
                <a:spcPct val="50000"/>
              </a:spcBef>
              <a:buFontTx/>
              <a:buChar char="•"/>
            </a:pPr>
            <a:r>
              <a:rPr lang="en-GB" sz="2200" b="0" dirty="0" smtClean="0">
                <a:solidFill>
                  <a:schemeClr val="bg1"/>
                </a:solidFill>
              </a:rPr>
              <a:t>c. £50m </a:t>
            </a:r>
            <a:r>
              <a:rPr lang="en-GB" sz="2200" b="0" dirty="0">
                <a:solidFill>
                  <a:schemeClr val="bg1"/>
                </a:solidFill>
              </a:rPr>
              <a:t>revenue in 2010/11</a:t>
            </a:r>
          </a:p>
          <a:p>
            <a:pPr marL="174625" indent="-174625">
              <a:spcBef>
                <a:spcPct val="50000"/>
              </a:spcBef>
              <a:buFontTx/>
              <a:buChar char="•"/>
            </a:pPr>
            <a:r>
              <a:rPr lang="en-GB" sz="2200" b="0" dirty="0">
                <a:solidFill>
                  <a:schemeClr val="bg1"/>
                </a:solidFill>
              </a:rPr>
              <a:t>Seabed to 12 nautical mile territorial limit</a:t>
            </a:r>
          </a:p>
          <a:p>
            <a:pPr marL="174625" indent="-174625">
              <a:spcBef>
                <a:spcPct val="50000"/>
              </a:spcBef>
              <a:buFontTx/>
              <a:buChar char="•"/>
            </a:pPr>
            <a:r>
              <a:rPr lang="en-GB" sz="2200" b="0" dirty="0">
                <a:solidFill>
                  <a:schemeClr val="bg1"/>
                </a:solidFill>
              </a:rPr>
              <a:t>55% of the UK’s foreshore</a:t>
            </a:r>
          </a:p>
          <a:p>
            <a:pPr marL="174625" indent="-174625">
              <a:spcBef>
                <a:spcPct val="50000"/>
              </a:spcBef>
              <a:buFontTx/>
              <a:buChar char="•"/>
            </a:pPr>
            <a:r>
              <a:rPr lang="en-GB" sz="2200" b="0" dirty="0" smtClean="0">
                <a:solidFill>
                  <a:schemeClr val="bg1"/>
                </a:solidFill>
              </a:rPr>
              <a:t>Renewable energy within REZ (200nm)</a:t>
            </a:r>
          </a:p>
          <a:p>
            <a:pPr marL="174625" indent="-174625">
              <a:spcBef>
                <a:spcPct val="50000"/>
              </a:spcBef>
              <a:buFontTx/>
              <a:buChar char="•"/>
            </a:pPr>
            <a:r>
              <a:rPr lang="en-GB" sz="2200" dirty="0" smtClean="0">
                <a:solidFill>
                  <a:schemeClr val="bg1"/>
                </a:solidFill>
              </a:rPr>
              <a:t>Mineral extraction (excluding hydrocarbons)</a:t>
            </a:r>
            <a:endParaRPr lang="en-GB" sz="2200" b="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5987"/>
          </a:xfrm>
        </p:spPr>
        <p:txBody>
          <a:bodyPr/>
          <a:lstStyle/>
          <a:p>
            <a:r>
              <a:rPr lang="en-GB" sz="3600" dirty="0" smtClean="0"/>
              <a:t>Marine Spatial Planning</a:t>
            </a:r>
            <a:endParaRPr lang="en-GB" sz="3600" dirty="0"/>
          </a:p>
        </p:txBody>
      </p:sp>
      <p:sp>
        <p:nvSpPr>
          <p:cNvPr id="3" name="Content Placeholder 2"/>
          <p:cNvSpPr>
            <a:spLocks noGrp="1"/>
          </p:cNvSpPr>
          <p:nvPr>
            <p:ph idx="1"/>
          </p:nvPr>
        </p:nvSpPr>
        <p:spPr>
          <a:xfrm>
            <a:off x="542925" y="1390650"/>
            <a:ext cx="8153400" cy="4727576"/>
          </a:xfrm>
        </p:spPr>
        <p:txBody>
          <a:bodyPr/>
          <a:lstStyle/>
          <a:p>
            <a:r>
              <a:rPr lang="en-GB" sz="3200" dirty="0" smtClean="0"/>
              <a:t>Sustainability </a:t>
            </a:r>
          </a:p>
          <a:p>
            <a:r>
              <a:rPr lang="en-GB" sz="3200" dirty="0" smtClean="0"/>
              <a:t>Management </a:t>
            </a:r>
          </a:p>
          <a:p>
            <a:r>
              <a:rPr lang="en-GB" sz="3200" dirty="0" smtClean="0"/>
              <a:t>Balancing</a:t>
            </a:r>
          </a:p>
          <a:p>
            <a:r>
              <a:rPr lang="en-GB" sz="3200" dirty="0" smtClean="0"/>
              <a:t> </a:t>
            </a:r>
          </a:p>
          <a:p>
            <a:r>
              <a:rPr lang="en-GB" sz="3200" dirty="0" smtClean="0"/>
              <a:t>Activities</a:t>
            </a:r>
          </a:p>
          <a:p>
            <a:r>
              <a:rPr lang="en-GB" sz="3200" dirty="0" smtClean="0"/>
              <a:t>Resources </a:t>
            </a:r>
          </a:p>
          <a:p>
            <a:r>
              <a:rPr lang="en-GB" sz="3200" dirty="0" smtClean="0"/>
              <a:t>Assets</a:t>
            </a:r>
          </a:p>
          <a:p>
            <a:endParaRPr lang="en-GB" sz="3200" dirty="0" smtClean="0"/>
          </a:p>
          <a:p>
            <a:endParaRPr lang="en-GB" sz="2400" dirty="0" smtClean="0"/>
          </a:p>
          <a:p>
            <a:endParaRPr lang="en-GB" sz="3200" dirty="0" smtClean="0"/>
          </a:p>
          <a:p>
            <a:endParaRPr lang="en-GB" sz="3200" dirty="0" smtClean="0"/>
          </a:p>
          <a:p>
            <a:endParaRPr lang="en-GB" sz="3200" dirty="0"/>
          </a:p>
        </p:txBody>
      </p:sp>
      <p:pic>
        <p:nvPicPr>
          <p:cNvPr id="4098" name="Picture 2" descr="Diagram showing the marine planning process with data, stakeholder engagement and sustainability appraisal being central to the process. The stages are: before planning starts, SPP and stakeholder engagement, scope content of plan, develop plan, representation on draft plan, review plan proposals, independent investigation, plan adopted and published, and implement, monitor and review."/>
          <p:cNvPicPr>
            <a:picLocks noChangeAspect="1" noChangeArrowheads="1"/>
          </p:cNvPicPr>
          <p:nvPr/>
        </p:nvPicPr>
        <p:blipFill>
          <a:blip r:embed="rId3" cstate="print"/>
          <a:srcRect/>
          <a:stretch>
            <a:fillRect/>
          </a:stretch>
        </p:blipFill>
        <p:spPr bwMode="auto">
          <a:xfrm>
            <a:off x="3194327" y="1509711"/>
            <a:ext cx="5790924" cy="399573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Marine Spatial Planning in the UK</a:t>
            </a:r>
            <a:endParaRPr lang="en-GB" sz="3600" dirty="0"/>
          </a:p>
        </p:txBody>
      </p:sp>
      <p:sp>
        <p:nvSpPr>
          <p:cNvPr id="3" name="Content Placeholder 2"/>
          <p:cNvSpPr>
            <a:spLocks noGrp="1"/>
          </p:cNvSpPr>
          <p:nvPr>
            <p:ph idx="1"/>
          </p:nvPr>
        </p:nvSpPr>
        <p:spPr/>
        <p:txBody>
          <a:bodyPr/>
          <a:lstStyle/>
          <a:p>
            <a:r>
              <a:rPr lang="en-GB" sz="2800" dirty="0" smtClean="0"/>
              <a:t>Statutory Authorities:</a:t>
            </a:r>
          </a:p>
          <a:p>
            <a:pPr marL="895350" indent="-266700">
              <a:buFont typeface="Arial" pitchFamily="34" charset="0"/>
              <a:buChar char="•"/>
            </a:pPr>
            <a:r>
              <a:rPr lang="en-GB" sz="2800" dirty="0" smtClean="0"/>
              <a:t>Marine Management Organisation</a:t>
            </a:r>
          </a:p>
          <a:p>
            <a:pPr marL="895350" indent="-266700">
              <a:buFont typeface="Arial" pitchFamily="34" charset="0"/>
              <a:buChar char="•"/>
            </a:pPr>
            <a:r>
              <a:rPr lang="en-GB" sz="2800" dirty="0" smtClean="0"/>
              <a:t>Marine Scotland</a:t>
            </a:r>
          </a:p>
          <a:p>
            <a:pPr marL="895350" indent="-266700">
              <a:buFont typeface="Arial" pitchFamily="34" charset="0"/>
              <a:buChar char="•"/>
            </a:pPr>
            <a:r>
              <a:rPr lang="en-GB" sz="2800" dirty="0" smtClean="0"/>
              <a:t>Welsh Government</a:t>
            </a:r>
          </a:p>
          <a:p>
            <a:pPr marL="895350" indent="-266700">
              <a:buFont typeface="Arial" pitchFamily="34" charset="0"/>
              <a:buChar char="•"/>
            </a:pPr>
            <a:r>
              <a:rPr lang="en-GB" sz="2800" dirty="0" smtClean="0"/>
              <a:t>Department of the Environment Northern Ireland</a:t>
            </a:r>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The Crown Estate’s involvement</a:t>
            </a:r>
            <a:endParaRPr lang="en-GB" sz="4000" dirty="0"/>
          </a:p>
        </p:txBody>
      </p:sp>
      <p:sp>
        <p:nvSpPr>
          <p:cNvPr id="3" name="Rectangle 29"/>
          <p:cNvSpPr>
            <a:spLocks noChangeArrowheads="1"/>
          </p:cNvSpPr>
          <p:nvPr/>
        </p:nvSpPr>
        <p:spPr bwMode="auto">
          <a:xfrm>
            <a:off x="415925" y="1587500"/>
            <a:ext cx="7747000" cy="3803650"/>
          </a:xfrm>
          <a:prstGeom prst="rect">
            <a:avLst/>
          </a:prstGeom>
          <a:noFill/>
          <a:ln w="9525">
            <a:noFill/>
            <a:miter lim="800000"/>
            <a:headEnd/>
            <a:tailEnd/>
          </a:ln>
        </p:spPr>
        <p:txBody>
          <a:bodyPr anchor="ctr"/>
          <a:lstStyle/>
          <a:p>
            <a:pPr>
              <a:lnSpc>
                <a:spcPct val="75000"/>
              </a:lnSpc>
              <a:buFont typeface="Arial" pitchFamily="34" charset="0"/>
              <a:buChar char="•"/>
            </a:pPr>
            <a:r>
              <a:rPr lang="en-GB" sz="3500" dirty="0" smtClean="0">
                <a:solidFill>
                  <a:schemeClr val="bg1"/>
                </a:solidFill>
              </a:rPr>
              <a:t> Stakeholder – major land owner</a:t>
            </a:r>
          </a:p>
          <a:p>
            <a:pPr>
              <a:lnSpc>
                <a:spcPct val="75000"/>
              </a:lnSpc>
              <a:buFont typeface="Arial" pitchFamily="34" charset="0"/>
              <a:buChar char="•"/>
            </a:pPr>
            <a:endParaRPr lang="en-GB" sz="3500" dirty="0" smtClean="0">
              <a:solidFill>
                <a:schemeClr val="bg1"/>
              </a:solidFill>
            </a:endParaRPr>
          </a:p>
          <a:p>
            <a:pPr>
              <a:lnSpc>
                <a:spcPct val="75000"/>
              </a:lnSpc>
              <a:buFont typeface="Arial" pitchFamily="34" charset="0"/>
              <a:buChar char="•"/>
            </a:pPr>
            <a:endParaRPr lang="en-GB" sz="3500" dirty="0" smtClean="0">
              <a:solidFill>
                <a:schemeClr val="bg1"/>
              </a:solidFill>
            </a:endParaRPr>
          </a:p>
          <a:p>
            <a:pPr>
              <a:lnSpc>
                <a:spcPct val="75000"/>
              </a:lnSpc>
              <a:buFont typeface="Arial" pitchFamily="34" charset="0"/>
              <a:buChar char="•"/>
            </a:pPr>
            <a:r>
              <a:rPr lang="en-GB" sz="3500" dirty="0" smtClean="0">
                <a:solidFill>
                  <a:schemeClr val="bg1"/>
                </a:solidFill>
              </a:rPr>
              <a:t> Asset planner – our ‘view’</a:t>
            </a:r>
          </a:p>
          <a:p>
            <a:pPr>
              <a:lnSpc>
                <a:spcPct val="75000"/>
              </a:lnSpc>
              <a:buFont typeface="Arial" pitchFamily="34" charset="0"/>
              <a:buChar char="•"/>
            </a:pPr>
            <a:endParaRPr lang="en-GB" sz="3500" dirty="0" smtClean="0">
              <a:solidFill>
                <a:schemeClr val="bg1"/>
              </a:solidFill>
            </a:endParaRPr>
          </a:p>
          <a:p>
            <a:pPr>
              <a:lnSpc>
                <a:spcPct val="75000"/>
              </a:lnSpc>
              <a:buFont typeface="Arial" pitchFamily="34" charset="0"/>
              <a:buChar char="•"/>
            </a:pPr>
            <a:endParaRPr lang="en-GB" sz="3500" dirty="0" smtClean="0">
              <a:solidFill>
                <a:schemeClr val="bg1"/>
              </a:solidFill>
            </a:endParaRPr>
          </a:p>
          <a:p>
            <a:pPr>
              <a:lnSpc>
                <a:spcPct val="75000"/>
              </a:lnSpc>
              <a:buFont typeface="Arial" pitchFamily="34" charset="0"/>
              <a:buChar char="•"/>
            </a:pPr>
            <a:r>
              <a:rPr lang="en-GB" sz="3500" dirty="0" smtClean="0">
                <a:solidFill>
                  <a:schemeClr val="bg1"/>
                </a:solidFill>
              </a:rPr>
              <a:t> Advisor – spatial planning</a:t>
            </a:r>
            <a:endParaRPr lang="en-GB" sz="35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_Current_Offshore_Activity_PowerPoint.jpg"/>
          <p:cNvPicPr>
            <a:picLocks noChangeAspect="1"/>
          </p:cNvPicPr>
          <p:nvPr/>
        </p:nvPicPr>
        <p:blipFill>
          <a:blip r:embed="rId2" cstate="print"/>
          <a:stretch>
            <a:fillRect/>
          </a:stretch>
        </p:blipFill>
        <p:spPr>
          <a:xfrm>
            <a:off x="0" y="9526"/>
            <a:ext cx="9144000" cy="6858000"/>
          </a:xfrm>
          <a:prstGeom prst="rect">
            <a:avLst/>
          </a:prstGeom>
        </p:spPr>
      </p:pic>
      <p:sp>
        <p:nvSpPr>
          <p:cNvPr id="2" name="Title 1"/>
          <p:cNvSpPr>
            <a:spLocks noGrp="1"/>
          </p:cNvSpPr>
          <p:nvPr>
            <p:ph type="title"/>
          </p:nvPr>
        </p:nvSpPr>
        <p:spPr>
          <a:xfrm>
            <a:off x="323850" y="360363"/>
            <a:ext cx="4914899" cy="715962"/>
          </a:xfrm>
          <a:solidFill>
            <a:schemeClr val="bg1">
              <a:alpha val="69000"/>
            </a:schemeClr>
          </a:solidFill>
        </p:spPr>
        <p:txBody>
          <a:bodyPr/>
          <a:lstStyle/>
          <a:p>
            <a:r>
              <a:rPr lang="en-GB" sz="3600" dirty="0" smtClean="0">
                <a:solidFill>
                  <a:schemeClr val="tx1"/>
                </a:solidFill>
              </a:rPr>
              <a:t>Marine Asset Planning</a:t>
            </a:r>
            <a:endParaRPr lang="en-GB" sz="3600" dirty="0">
              <a:solidFill>
                <a:schemeClr val="tx1"/>
              </a:solidFill>
            </a:endParaRPr>
          </a:p>
        </p:txBody>
      </p:sp>
      <p:sp>
        <p:nvSpPr>
          <p:cNvPr id="3" name="Rectangle 29"/>
          <p:cNvSpPr>
            <a:spLocks noChangeArrowheads="1"/>
          </p:cNvSpPr>
          <p:nvPr/>
        </p:nvSpPr>
        <p:spPr bwMode="auto">
          <a:xfrm>
            <a:off x="415925" y="1587499"/>
            <a:ext cx="7747000" cy="4117975"/>
          </a:xfrm>
          <a:prstGeom prst="rect">
            <a:avLst/>
          </a:prstGeom>
          <a:noFill/>
          <a:ln w="9525">
            <a:noFill/>
            <a:miter lim="800000"/>
            <a:headEnd/>
            <a:tailEnd/>
          </a:ln>
        </p:spPr>
        <p:txBody>
          <a:bodyPr anchor="t"/>
          <a:lstStyle/>
          <a:p>
            <a:pPr>
              <a:lnSpc>
                <a:spcPct val="75000"/>
              </a:lnSpc>
            </a:pPr>
            <a:endParaRPr lang="en-GB" sz="3500" dirty="0">
              <a:solidFill>
                <a:schemeClr val="bg1"/>
              </a:solidFill>
            </a:endParaRPr>
          </a:p>
        </p:txBody>
      </p:sp>
      <p:sp>
        <p:nvSpPr>
          <p:cNvPr id="4" name="Rectangle 3"/>
          <p:cNvSpPr/>
          <p:nvPr/>
        </p:nvSpPr>
        <p:spPr>
          <a:xfrm>
            <a:off x="180975" y="2800350"/>
            <a:ext cx="2343150" cy="3877985"/>
          </a:xfrm>
          <a:prstGeom prst="rect">
            <a:avLst/>
          </a:prstGeom>
          <a:solidFill>
            <a:schemeClr val="bg1">
              <a:alpha val="41000"/>
            </a:schemeClr>
          </a:solidFill>
        </p:spPr>
        <p:txBody>
          <a:bodyPr wrap="square">
            <a:spAutoFit/>
          </a:bodyPr>
          <a:lstStyle/>
          <a:p>
            <a:pPr>
              <a:spcAft>
                <a:spcPts val="960"/>
              </a:spcAft>
            </a:pPr>
            <a:r>
              <a:rPr lang="en-GB" sz="2800" dirty="0" smtClean="0"/>
              <a:t>Sustainability </a:t>
            </a:r>
          </a:p>
          <a:p>
            <a:pPr>
              <a:spcAft>
                <a:spcPts val="960"/>
              </a:spcAft>
            </a:pPr>
            <a:r>
              <a:rPr lang="en-GB" sz="2800" dirty="0" smtClean="0"/>
              <a:t>Management </a:t>
            </a:r>
          </a:p>
          <a:p>
            <a:pPr>
              <a:spcAft>
                <a:spcPts val="960"/>
              </a:spcAft>
            </a:pPr>
            <a:r>
              <a:rPr lang="en-GB" sz="2800" dirty="0" smtClean="0"/>
              <a:t>Balancing</a:t>
            </a:r>
          </a:p>
          <a:p>
            <a:pPr>
              <a:spcAft>
                <a:spcPts val="960"/>
              </a:spcAft>
            </a:pPr>
            <a:endParaRPr lang="en-GB" sz="2800" dirty="0" smtClean="0"/>
          </a:p>
          <a:p>
            <a:pPr>
              <a:spcAft>
                <a:spcPts val="960"/>
              </a:spcAft>
            </a:pPr>
            <a:r>
              <a:rPr lang="en-GB" sz="2800" dirty="0" smtClean="0"/>
              <a:t>Activities</a:t>
            </a:r>
          </a:p>
          <a:p>
            <a:pPr>
              <a:spcAft>
                <a:spcPts val="960"/>
              </a:spcAft>
            </a:pPr>
            <a:r>
              <a:rPr lang="en-GB" sz="2800" dirty="0" smtClean="0"/>
              <a:t>Resources </a:t>
            </a:r>
          </a:p>
          <a:p>
            <a:pPr>
              <a:spcAft>
                <a:spcPts val="960"/>
              </a:spcAft>
            </a:pPr>
            <a:r>
              <a:rPr lang="en-GB" sz="2800" dirty="0" smtClean="0"/>
              <a:t>Assets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8094" y="1166800"/>
            <a:ext cx="3838606" cy="6324808"/>
          </a:xfrm>
          <a:prstGeom prst="rect">
            <a:avLst/>
          </a:prstGeom>
          <a:noFill/>
          <a:ln w="9525">
            <a:noFill/>
            <a:miter lim="800000"/>
            <a:headEnd/>
            <a:tailEnd/>
          </a:ln>
        </p:spPr>
        <p:txBody>
          <a:bodyPr wrap="square">
            <a:spAutoFit/>
          </a:bodyPr>
          <a:lstStyle/>
          <a:p>
            <a:pPr marL="355600" lvl="1" indent="-176213">
              <a:lnSpc>
                <a:spcPct val="150000"/>
              </a:lnSpc>
              <a:buFont typeface="Arial" pitchFamily="34" charset="0"/>
              <a:buChar char="•"/>
            </a:pPr>
            <a:r>
              <a:rPr lang="en-GB" sz="1400" dirty="0" smtClean="0">
                <a:solidFill>
                  <a:schemeClr val="bg1"/>
                </a:solidFill>
              </a:rPr>
              <a:t>Advanced asset planning GIS-based tool</a:t>
            </a:r>
          </a:p>
          <a:p>
            <a:pPr marL="355600" lvl="1" indent="-176213">
              <a:lnSpc>
                <a:spcPct val="150000"/>
              </a:lnSpc>
              <a:buFont typeface="Arial" pitchFamily="34" charset="0"/>
              <a:buChar char="•"/>
            </a:pPr>
            <a:r>
              <a:rPr lang="en-GB" sz="1400" dirty="0" smtClean="0">
                <a:solidFill>
                  <a:schemeClr val="bg1"/>
                </a:solidFill>
              </a:rPr>
              <a:t>Three years development</a:t>
            </a:r>
          </a:p>
          <a:p>
            <a:pPr marL="355600" lvl="1" indent="-176213">
              <a:lnSpc>
                <a:spcPct val="150000"/>
              </a:lnSpc>
              <a:buFont typeface="Arial" pitchFamily="34" charset="0"/>
              <a:buChar char="•"/>
            </a:pPr>
            <a:r>
              <a:rPr lang="en-GB" sz="1400" dirty="0" smtClean="0">
                <a:solidFill>
                  <a:schemeClr val="bg1"/>
                </a:solidFill>
              </a:rPr>
              <a:t>Robust</a:t>
            </a:r>
          </a:p>
          <a:p>
            <a:pPr marL="355600" lvl="1" indent="-176213">
              <a:lnSpc>
                <a:spcPct val="150000"/>
              </a:lnSpc>
              <a:buFont typeface="Arial" pitchFamily="34" charset="0"/>
              <a:buChar char="•"/>
            </a:pPr>
            <a:r>
              <a:rPr lang="en-GB" sz="1400" dirty="0" smtClean="0">
                <a:solidFill>
                  <a:schemeClr val="bg1"/>
                </a:solidFill>
              </a:rPr>
              <a:t>Flexible</a:t>
            </a:r>
          </a:p>
          <a:p>
            <a:pPr marL="355600" lvl="1" indent="-176213">
              <a:lnSpc>
                <a:spcPct val="150000"/>
              </a:lnSpc>
              <a:buFont typeface="Arial" pitchFamily="34" charset="0"/>
              <a:buChar char="•"/>
            </a:pPr>
            <a:r>
              <a:rPr lang="en-GB" sz="1400" dirty="0" smtClean="0">
                <a:solidFill>
                  <a:schemeClr val="bg1"/>
                </a:solidFill>
              </a:rPr>
              <a:t>Auditable</a:t>
            </a:r>
            <a:endParaRPr lang="en-GB" sz="900" dirty="0" smtClean="0">
              <a:solidFill>
                <a:schemeClr val="bg1"/>
              </a:solidFill>
            </a:endParaRPr>
          </a:p>
          <a:p>
            <a:pPr marL="355600" lvl="1" indent="-176213" eaLnBrk="0" hangingPunct="0">
              <a:lnSpc>
                <a:spcPct val="150000"/>
              </a:lnSpc>
            </a:pPr>
            <a:endParaRPr lang="en-GB" sz="400" b="1" dirty="0" smtClean="0">
              <a:solidFill>
                <a:schemeClr val="bg1"/>
              </a:solidFill>
            </a:endParaRPr>
          </a:p>
          <a:p>
            <a:pPr marL="355600" lvl="1" indent="-176213" eaLnBrk="0" hangingPunct="0">
              <a:lnSpc>
                <a:spcPct val="150000"/>
              </a:lnSpc>
            </a:pPr>
            <a:r>
              <a:rPr lang="en-GB" sz="1400" b="1" i="1" dirty="0" smtClean="0">
                <a:solidFill>
                  <a:schemeClr val="bg1"/>
                </a:solidFill>
              </a:rPr>
              <a:t>Three parts:</a:t>
            </a:r>
          </a:p>
          <a:p>
            <a:pPr marL="355600" lvl="1" indent="-176213" eaLnBrk="0" hangingPunct="0">
              <a:lnSpc>
                <a:spcPct val="150000"/>
              </a:lnSpc>
            </a:pPr>
            <a:endParaRPr lang="en-GB" sz="400" b="1" dirty="0" smtClean="0">
              <a:solidFill>
                <a:schemeClr val="bg1"/>
              </a:solidFill>
            </a:endParaRPr>
          </a:p>
          <a:p>
            <a:pPr marL="355600" lvl="1" indent="-176213" eaLnBrk="0" hangingPunct="0">
              <a:lnSpc>
                <a:spcPct val="150000"/>
              </a:lnSpc>
              <a:buFont typeface="Arial" pitchFamily="34" charset="0"/>
              <a:buChar char="•"/>
            </a:pPr>
            <a:r>
              <a:rPr lang="en-GB" sz="1400" dirty="0" smtClean="0">
                <a:solidFill>
                  <a:schemeClr val="bg1"/>
                </a:solidFill>
              </a:rPr>
              <a:t>Desktop tool (GIS-based)</a:t>
            </a:r>
          </a:p>
          <a:p>
            <a:pPr marL="355600" lvl="1" indent="-176213" eaLnBrk="0" hangingPunct="0">
              <a:lnSpc>
                <a:spcPct val="150000"/>
              </a:lnSpc>
              <a:buFont typeface="Arial" pitchFamily="34" charset="0"/>
              <a:buChar char="•"/>
            </a:pPr>
            <a:r>
              <a:rPr lang="en-GB" sz="1400" dirty="0" smtClean="0">
                <a:solidFill>
                  <a:schemeClr val="bg1"/>
                </a:solidFill>
              </a:rPr>
              <a:t>Members website portal</a:t>
            </a:r>
          </a:p>
          <a:p>
            <a:pPr marL="355600" lvl="1" indent="-176213" eaLnBrk="0" hangingPunct="0">
              <a:lnSpc>
                <a:spcPct val="150000"/>
              </a:lnSpc>
              <a:buFont typeface="Arial" pitchFamily="34" charset="0"/>
              <a:buChar char="•"/>
            </a:pPr>
            <a:r>
              <a:rPr lang="en-GB" sz="1400" dirty="0" smtClean="0">
                <a:solidFill>
                  <a:schemeClr val="bg1"/>
                </a:solidFill>
              </a:rPr>
              <a:t>Desktop administration tool</a:t>
            </a:r>
          </a:p>
          <a:p>
            <a:pPr marL="355600" lvl="1" indent="-176213" eaLnBrk="0" hangingPunct="0">
              <a:lnSpc>
                <a:spcPct val="150000"/>
              </a:lnSpc>
            </a:pPr>
            <a:endParaRPr lang="en-GB" sz="400" b="1" dirty="0" smtClean="0">
              <a:solidFill>
                <a:schemeClr val="bg1"/>
              </a:solidFill>
            </a:endParaRPr>
          </a:p>
          <a:p>
            <a:pPr marL="355600" lvl="1" indent="-176213" eaLnBrk="0" hangingPunct="0">
              <a:lnSpc>
                <a:spcPct val="150000"/>
              </a:lnSpc>
            </a:pPr>
            <a:endParaRPr lang="en-GB" sz="400" b="1" dirty="0" smtClean="0">
              <a:solidFill>
                <a:schemeClr val="bg1"/>
              </a:solidFill>
            </a:endParaRPr>
          </a:p>
          <a:p>
            <a:pPr marL="355600" lvl="1" indent="-176213" eaLnBrk="0" hangingPunct="0">
              <a:lnSpc>
                <a:spcPct val="150000"/>
              </a:lnSpc>
            </a:pPr>
            <a:r>
              <a:rPr lang="en-GB" sz="1400" b="1" i="1" dirty="0" smtClean="0">
                <a:solidFill>
                  <a:schemeClr val="bg1"/>
                </a:solidFill>
              </a:rPr>
              <a:t>Use:</a:t>
            </a:r>
          </a:p>
          <a:p>
            <a:pPr marL="355600" lvl="1" indent="-176213" eaLnBrk="0" hangingPunct="0">
              <a:lnSpc>
                <a:spcPct val="150000"/>
              </a:lnSpc>
            </a:pPr>
            <a:endParaRPr lang="en-GB" sz="400" b="1" dirty="0" smtClean="0">
              <a:solidFill>
                <a:schemeClr val="bg1"/>
              </a:solidFill>
            </a:endParaRPr>
          </a:p>
          <a:p>
            <a:pPr marL="355600" lvl="1" indent="-176213">
              <a:lnSpc>
                <a:spcPct val="150000"/>
              </a:lnSpc>
              <a:buFont typeface="Arial" pitchFamily="34" charset="0"/>
              <a:buChar char="•"/>
            </a:pPr>
            <a:r>
              <a:rPr lang="en-GB" sz="1400" dirty="0" smtClean="0">
                <a:solidFill>
                  <a:schemeClr val="bg1"/>
                </a:solidFill>
              </a:rPr>
              <a:t>Decision Support for identifying areas of opportunity within the marine estate</a:t>
            </a:r>
          </a:p>
          <a:p>
            <a:pPr marL="355600" lvl="1" indent="-176213">
              <a:lnSpc>
                <a:spcPct val="150000"/>
              </a:lnSpc>
              <a:buFont typeface="Arial" pitchFamily="34" charset="0"/>
              <a:buChar char="•"/>
            </a:pPr>
            <a:r>
              <a:rPr lang="en-GB" sz="1400" dirty="0" smtClean="0">
                <a:solidFill>
                  <a:schemeClr val="bg1"/>
                </a:solidFill>
              </a:rPr>
              <a:t>Promote long-term sustainable decision making</a:t>
            </a:r>
          </a:p>
          <a:p>
            <a:pPr marL="355600" lvl="1" indent="-176213">
              <a:lnSpc>
                <a:spcPct val="150000"/>
              </a:lnSpc>
              <a:buFont typeface="Arial" pitchFamily="34" charset="0"/>
              <a:buChar char="•"/>
            </a:pPr>
            <a:r>
              <a:rPr lang="en-GB" sz="1400" dirty="0" smtClean="0">
                <a:solidFill>
                  <a:schemeClr val="bg1"/>
                </a:solidFill>
              </a:rPr>
              <a:t>Adds value to existing estate</a:t>
            </a:r>
          </a:p>
          <a:p>
            <a:pPr marL="355600" lvl="1" indent="-176213" eaLnBrk="0" hangingPunct="0">
              <a:lnSpc>
                <a:spcPct val="150000"/>
              </a:lnSpc>
            </a:pPr>
            <a:endParaRPr lang="en-GB" sz="1400" b="1" dirty="0" smtClean="0"/>
          </a:p>
          <a:p>
            <a:pPr marL="355600" lvl="1" indent="-176213" eaLnBrk="0" hangingPunct="0">
              <a:lnSpc>
                <a:spcPct val="150000"/>
              </a:lnSpc>
            </a:pPr>
            <a:endParaRPr lang="en-GB" sz="1400" b="1" dirty="0" smtClean="0">
              <a:solidFill>
                <a:srgbClr val="666666"/>
              </a:solidFill>
            </a:endParaRPr>
          </a:p>
          <a:p>
            <a:pPr marL="355600" lvl="1" indent="-176213" eaLnBrk="0" hangingPunct="0">
              <a:lnSpc>
                <a:spcPct val="150000"/>
              </a:lnSpc>
            </a:pPr>
            <a:endParaRPr lang="en-GB" sz="400" b="1" dirty="0" smtClean="0">
              <a:solidFill>
                <a:srgbClr val="666666"/>
              </a:solidFill>
            </a:endParaRPr>
          </a:p>
          <a:p>
            <a:pPr marL="355600" lvl="1" indent="-176213" eaLnBrk="0" hangingPunct="0">
              <a:lnSpc>
                <a:spcPct val="150000"/>
              </a:lnSpc>
            </a:pPr>
            <a:endParaRPr lang="en-GB" sz="400" b="1" dirty="0" smtClean="0">
              <a:solidFill>
                <a:srgbClr val="666666"/>
              </a:solidFill>
            </a:endParaRPr>
          </a:p>
        </p:txBody>
      </p:sp>
      <p:pic>
        <p:nvPicPr>
          <p:cNvPr id="4" name="Picture 5" descr="MaRS_illustration.jpg"/>
          <p:cNvPicPr>
            <a:picLocks noChangeAspect="1"/>
          </p:cNvPicPr>
          <p:nvPr/>
        </p:nvPicPr>
        <p:blipFill>
          <a:blip r:embed="rId2" cstate="print"/>
          <a:srcRect/>
          <a:stretch>
            <a:fillRect/>
          </a:stretch>
        </p:blipFill>
        <p:spPr bwMode="auto">
          <a:xfrm>
            <a:off x="4133850" y="1093476"/>
            <a:ext cx="4648231" cy="4575276"/>
          </a:xfrm>
          <a:prstGeom prst="rect">
            <a:avLst/>
          </a:prstGeom>
          <a:ln>
            <a:noFill/>
          </a:ln>
          <a:effectLst>
            <a:outerShdw blurRad="190500" algn="tl" rotWithShape="0">
              <a:srgbClr val="000000">
                <a:alpha val="70000"/>
              </a:srgbClr>
            </a:outerShdw>
          </a:effectLst>
        </p:spPr>
      </p:pic>
      <p:sp>
        <p:nvSpPr>
          <p:cNvPr id="5" name="Title 1"/>
          <p:cNvSpPr>
            <a:spLocks noGrp="1"/>
          </p:cNvSpPr>
          <p:nvPr>
            <p:ph type="title"/>
          </p:nvPr>
        </p:nvSpPr>
        <p:spPr>
          <a:xfrm>
            <a:off x="457200" y="274638"/>
            <a:ext cx="8229600" cy="706437"/>
          </a:xfrm>
        </p:spPr>
        <p:txBody>
          <a:bodyPr/>
          <a:lstStyle/>
          <a:p>
            <a:r>
              <a:rPr lang="en-GB" sz="3000" dirty="0" smtClean="0"/>
              <a:t>Marine Resource System (</a:t>
            </a:r>
            <a:r>
              <a:rPr lang="en-GB" sz="3000" dirty="0" err="1" smtClean="0"/>
              <a:t>MaRS</a:t>
            </a:r>
            <a:r>
              <a:rPr lang="en-GB" sz="3000" dirty="0" smtClean="0"/>
              <a:t>)</a:t>
            </a:r>
            <a:endParaRPr lang="en-GB" sz="3000"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7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rown Estate PowerPoint Template">
  <a:themeElements>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fontScheme name="The Crown Estate powerpoint template - colo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The Crown Estate powerpoint template - coloured 1">
        <a:dk1>
          <a:srgbClr val="000000"/>
        </a:dk1>
        <a:lt1>
          <a:srgbClr val="FFFFFF"/>
        </a:lt1>
        <a:dk2>
          <a:srgbClr val="000000"/>
        </a:dk2>
        <a:lt2>
          <a:srgbClr val="D47C18"/>
        </a:lt2>
        <a:accent1>
          <a:srgbClr val="99CC00"/>
        </a:accent1>
        <a:accent2>
          <a:srgbClr val="6681C2"/>
        </a:accent2>
        <a:accent3>
          <a:srgbClr val="FFFFFF"/>
        </a:accent3>
        <a:accent4>
          <a:srgbClr val="000000"/>
        </a:accent4>
        <a:accent5>
          <a:srgbClr val="CAE2AA"/>
        </a:accent5>
        <a:accent6>
          <a:srgbClr val="5C74B0"/>
        </a:accent6>
        <a:hlink>
          <a:srgbClr val="00CCFF"/>
        </a:hlink>
        <a:folHlink>
          <a:srgbClr val="9900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Crown Estate PowerPoint Template</Template>
  <TotalTime>2450</TotalTime>
  <Words>1505</Words>
  <Application>Microsoft Office PowerPoint</Application>
  <PresentationFormat>On-screen Show (4:3)</PresentationFormat>
  <Paragraphs>328</Paragraphs>
  <Slides>36</Slides>
  <Notes>23</Notes>
  <HiddenSlides>0</HiddenSlides>
  <MMClips>0</MMClips>
  <ScaleCrop>false</ScaleCrop>
  <HeadingPairs>
    <vt:vector size="4" baseType="variant">
      <vt:variant>
        <vt:lpstr>Theme</vt:lpstr>
      </vt:variant>
      <vt:variant>
        <vt:i4>20</vt:i4>
      </vt:variant>
      <vt:variant>
        <vt:lpstr>Slide Titles</vt:lpstr>
      </vt:variant>
      <vt:variant>
        <vt:i4>36</vt:i4>
      </vt:variant>
    </vt:vector>
  </HeadingPairs>
  <TitlesOfParts>
    <vt:vector size="56" baseType="lpstr">
      <vt:lpstr>7_Crown Estate PowerPoint Template</vt:lpstr>
      <vt:lpstr>Crown Estate PowerPoint Template</vt:lpstr>
      <vt:lpstr>1_Crown Estate PowerPoint Template</vt:lpstr>
      <vt:lpstr>2_Crown Estate PowerPoint Template</vt:lpstr>
      <vt:lpstr>5_Crown Estate PowerPoint Template</vt:lpstr>
      <vt:lpstr>Custom Design</vt:lpstr>
      <vt:lpstr>6_Crown Estate PowerPoint Template</vt:lpstr>
      <vt:lpstr>8_Crown Estate PowerPoint Template</vt:lpstr>
      <vt:lpstr>9_Crown Estate PowerPoint Template</vt:lpstr>
      <vt:lpstr>10_Crown Estate PowerPoint Template</vt:lpstr>
      <vt:lpstr>11_Crown Estate PowerPoint Template</vt:lpstr>
      <vt:lpstr>12_Crown Estate PowerPoint Template</vt:lpstr>
      <vt:lpstr>3_Crown Estate PowerPoint Template</vt:lpstr>
      <vt:lpstr>4_Crown Estate PowerPoint Template</vt:lpstr>
      <vt:lpstr>13_Crown Estate PowerPoint Template</vt:lpstr>
      <vt:lpstr>14_Crown Estate PowerPoint Template</vt:lpstr>
      <vt:lpstr>15_Crown Estate PowerPoint Template</vt:lpstr>
      <vt:lpstr>16_Crown Estate PowerPoint Template</vt:lpstr>
      <vt:lpstr>17_Crown Estate PowerPoint Template</vt:lpstr>
      <vt:lpstr>18_Crown Estate PowerPoint Template</vt:lpstr>
      <vt:lpstr>Slide 1</vt:lpstr>
      <vt:lpstr>Structure</vt:lpstr>
      <vt:lpstr>Actively managed £7bn (€8bn!) portfolio</vt:lpstr>
      <vt:lpstr>Slide 4</vt:lpstr>
      <vt:lpstr>Marine Spatial Planning</vt:lpstr>
      <vt:lpstr>Marine Spatial Planning in the UK</vt:lpstr>
      <vt:lpstr>The Crown Estate’s involvement</vt:lpstr>
      <vt:lpstr>Marine Asset Planning</vt:lpstr>
      <vt:lpstr>Marine Resource System (MaRS)</vt:lpstr>
      <vt:lpstr>Marine Resource System (MaRS)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Multi-Criteria Analysis</vt:lpstr>
      <vt:lpstr>Marine Resource System (MaRS)</vt:lpstr>
      <vt:lpstr>Marine Resource System (MaRS)</vt:lpstr>
      <vt:lpstr>Marine Resource System (MaRS)</vt:lpstr>
      <vt:lpstr>Marine Resource System (MaRS)</vt:lpstr>
      <vt:lpstr>Benefits of MaRS</vt:lpstr>
      <vt:lpstr>Future of MaRS</vt:lpstr>
      <vt:lpstr>Challenges</vt:lpstr>
      <vt:lpstr>Thank you  Pete Edmonds Marine Data Manager peter.edmonds@thecrownestate.co.uk +44 (0)207 851 5349 </vt:lpstr>
    </vt:vector>
  </TitlesOfParts>
  <Company>The Crown Estate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20110124 J B Investing in Sustinability 27 Jan 11</dc:title>
  <dc:subject>Template</dc:subject>
  <dc:creator>Administrator</dc:creator>
  <cp:lastModifiedBy>Peter Edmonds</cp:lastModifiedBy>
  <cp:revision>181</cp:revision>
  <dcterms:created xsi:type="dcterms:W3CDTF">2010-03-02T15:58:22Z</dcterms:created>
  <dcterms:modified xsi:type="dcterms:W3CDTF">2011-10-11T15:31:35Z</dcterms:modified>
</cp:coreProperties>
</file>