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2.xml" ContentType="application/vnd.openxmlformats-officedocument.theme+xml"/>
  <Override PartName="/ppt/slideLayouts/slideLayout78.xml" ContentType="application/vnd.openxmlformats-officedocument.presentationml.slideLayout+xml"/>
  <Override PartName="/ppt/theme/theme2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5.xml" ContentType="application/vnd.openxmlformats-officedocument.theme+xml"/>
  <Override PartName="/ppt/slideLayouts/slideLayout91.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 id="2147483716" r:id="rId3"/>
    <p:sldMasterId id="2147483665" r:id="rId4"/>
    <p:sldMasterId id="2147483660" r:id="rId5"/>
    <p:sldMasterId id="2147483721" r:id="rId6"/>
    <p:sldMasterId id="2147483724" r:id="rId7"/>
    <p:sldMasterId id="2147483698" r:id="rId8"/>
    <p:sldMasterId id="2147483692" r:id="rId9"/>
    <p:sldMasterId id="2147483662" r:id="rId10"/>
    <p:sldMasterId id="2147483663" r:id="rId11"/>
    <p:sldMasterId id="2147483666" r:id="rId12"/>
    <p:sldMasterId id="2147483668" r:id="rId13"/>
    <p:sldMasterId id="2147483728" r:id="rId14"/>
    <p:sldMasterId id="2147483737" r:id="rId15"/>
    <p:sldMasterId id="2147483739" r:id="rId16"/>
    <p:sldMasterId id="2147483756" r:id="rId17"/>
    <p:sldMasterId id="2147483770" r:id="rId18"/>
    <p:sldMasterId id="2147483778" r:id="rId19"/>
    <p:sldMasterId id="2147483799" r:id="rId20"/>
    <p:sldMasterId id="2147483806" r:id="rId21"/>
    <p:sldMasterId id="2147483814" r:id="rId22"/>
    <p:sldMasterId id="2147483822" r:id="rId23"/>
    <p:sldMasterId id="2147483837" r:id="rId24"/>
    <p:sldMasterId id="2147483839" r:id="rId25"/>
    <p:sldMasterId id="2147483846" r:id="rId26"/>
    <p:sldMasterId id="2147483858" r:id="rId27"/>
  </p:sldMasterIdLst>
  <p:notesMasterIdLst>
    <p:notesMasterId r:id="rId57"/>
  </p:notesMasterIdLst>
  <p:handoutMasterIdLst>
    <p:handoutMasterId r:id="rId58"/>
  </p:handoutMasterIdLst>
  <p:sldIdLst>
    <p:sldId id="256" r:id="rId28"/>
    <p:sldId id="638" r:id="rId29"/>
    <p:sldId id="496" r:id="rId30"/>
    <p:sldId id="513" r:id="rId31"/>
    <p:sldId id="514" r:id="rId32"/>
    <p:sldId id="639" r:id="rId33"/>
    <p:sldId id="259" r:id="rId34"/>
    <p:sldId id="563" r:id="rId35"/>
    <p:sldId id="344" r:id="rId36"/>
    <p:sldId id="280" r:id="rId37"/>
    <p:sldId id="321" r:id="rId38"/>
    <p:sldId id="322" r:id="rId39"/>
    <p:sldId id="568" r:id="rId40"/>
    <p:sldId id="690" r:id="rId41"/>
    <p:sldId id="693" r:id="rId42"/>
    <p:sldId id="694" r:id="rId43"/>
    <p:sldId id="682" r:id="rId44"/>
    <p:sldId id="691" r:id="rId45"/>
    <p:sldId id="697" r:id="rId46"/>
    <p:sldId id="696" r:id="rId47"/>
    <p:sldId id="698" r:id="rId48"/>
    <p:sldId id="565" r:id="rId49"/>
    <p:sldId id="636" r:id="rId50"/>
    <p:sldId id="637" r:id="rId51"/>
    <p:sldId id="631" r:id="rId52"/>
    <p:sldId id="642" r:id="rId53"/>
    <p:sldId id="643" r:id="rId54"/>
    <p:sldId id="644" r:id="rId55"/>
    <p:sldId id="659" r:id="rId56"/>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6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tança Belchior" initials="CB" lastIdx="4" clrIdx="0">
    <p:extLst>
      <p:ext uri="{19B8F6BF-5375-455C-9EA6-DF929625EA0E}">
        <p15:presenceInfo xmlns:p15="http://schemas.microsoft.com/office/powerpoint/2012/main" userId="S-1-5-21-60974162-2072338585-636688714-10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03A"/>
    <a:srgbClr val="A52344"/>
    <a:srgbClr val="FFC000"/>
    <a:srgbClr val="202661"/>
    <a:srgbClr val="D63D27"/>
    <a:srgbClr val="007A88"/>
    <a:srgbClr val="833A88"/>
    <a:srgbClr val="878787"/>
    <a:srgbClr val="3640A4"/>
    <a:srgbClr val="C7C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9" autoAdjust="0"/>
    <p:restoredTop sz="84848" autoAdjust="0"/>
  </p:normalViewPr>
  <p:slideViewPr>
    <p:cSldViewPr snapToGrid="0">
      <p:cViewPr varScale="1">
        <p:scale>
          <a:sx n="89" d="100"/>
          <a:sy n="89" d="100"/>
        </p:scale>
        <p:origin x="180" y="78"/>
      </p:cViewPr>
      <p:guideLst>
        <p:guide orient="horz" pos="2160"/>
        <p:guide pos="3120"/>
        <p:guide orient="horz" pos="686"/>
      </p:guideLst>
    </p:cSldViewPr>
  </p:slideViewPr>
  <p:outlineViewPr>
    <p:cViewPr>
      <p:scale>
        <a:sx n="33" d="100"/>
        <a:sy n="33" d="100"/>
      </p:scale>
      <p:origin x="0" y="-13668"/>
    </p:cViewPr>
  </p:outlineViewPr>
  <p:notesTextViewPr>
    <p:cViewPr>
      <p:scale>
        <a:sx n="3" d="2"/>
        <a:sy n="3" d="2"/>
      </p:scale>
      <p:origin x="0" y="0"/>
    </p:cViewPr>
  </p:notesTextViewPr>
  <p:sorterViewPr>
    <p:cViewPr varScale="1">
      <p:scale>
        <a:sx n="1" d="1"/>
        <a:sy n="1" d="1"/>
      </p:scale>
      <p:origin x="0" y="-1146"/>
    </p:cViewPr>
  </p:sorterViewPr>
  <p:notesViewPr>
    <p:cSldViewPr snapToGrid="0">
      <p:cViewPr varScale="1">
        <p:scale>
          <a:sx n="105" d="100"/>
          <a:sy n="105" d="100"/>
        </p:scale>
        <p:origin x="33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Master" Target="slideMasters/slideMaster25.xml"/><Relationship Id="rId39" Type="http://schemas.openxmlformats.org/officeDocument/2006/relationships/slide" Target="slides/slide12.xml"/><Relationship Id="rId21" Type="http://schemas.openxmlformats.org/officeDocument/2006/relationships/slideMaster" Target="slideMasters/slideMaster20.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Master" Target="slideMasters/slideMaster19.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Master" Target="slideMasters/slideMaster23.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9.xml"/><Relationship Id="rId19" Type="http://schemas.openxmlformats.org/officeDocument/2006/relationships/slideMaster" Target="slideMasters/slideMaster18.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Master" Target="slideMasters/slideMaster21.xml"/><Relationship Id="rId27" Type="http://schemas.openxmlformats.org/officeDocument/2006/relationships/slideMaster" Target="slideMasters/slideMaster26.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8" Type="http://schemas.openxmlformats.org/officeDocument/2006/relationships/slideMaster" Target="slideMasters/slideMaster7.xml"/><Relationship Id="rId51" Type="http://schemas.openxmlformats.org/officeDocument/2006/relationships/slide" Target="slides/slide24.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Master" Target="slideMasters/slideMaster24.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squith\AppData\Local\Microsoft\Windows\Temporary%20Internet%20Files\Content.Outlook\3FMW19L1\EGSS%20data.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squith\AppData\Local\Microsoft\Windows\Temporary%20Internet%20Files\Content.Outlook\3FMW19L1\figure%206%206.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Tabelle1!$A$11</c:f>
              <c:strCache>
                <c:ptCount val="1"/>
                <c:pt idx="0">
                  <c:v>Biomass</c:v>
                </c:pt>
              </c:strCache>
            </c:strRef>
          </c:tx>
          <c:invertIfNegative val="0"/>
          <c:cat>
            <c:strRef>
              <c:f>Tabelle1!$B$10:$R$10</c:f>
              <c:strCache>
                <c:ptCount val="17"/>
                <c:pt idx="0">
                  <c:v>1980</c:v>
                </c:pt>
                <c:pt idx="2">
                  <c:v>1990</c:v>
                </c:pt>
                <c:pt idx="4">
                  <c:v>2000</c:v>
                </c:pt>
                <c:pt idx="6">
                  <c:v>2008</c:v>
                </c:pt>
                <c:pt idx="8">
                  <c:v>2010*</c:v>
                </c:pt>
                <c:pt idx="10">
                  <c:v>2020*</c:v>
                </c:pt>
                <c:pt idx="12">
                  <c:v>2030*</c:v>
                </c:pt>
                <c:pt idx="14">
                  <c:v>2040*</c:v>
                </c:pt>
                <c:pt idx="16">
                  <c:v>2050*</c:v>
                </c:pt>
              </c:strCache>
            </c:strRef>
          </c:cat>
          <c:val>
            <c:numRef>
              <c:f>Tabelle1!$B$11:$R$11</c:f>
              <c:numCache>
                <c:formatCode>0.0</c:formatCode>
                <c:ptCount val="17"/>
                <c:pt idx="0">
                  <c:v>13.467566605</c:v>
                </c:pt>
                <c:pt idx="1">
                  <c:v>14.844879637</c:v>
                </c:pt>
                <c:pt idx="2">
                  <c:v>15.725262088999999</c:v>
                </c:pt>
                <c:pt idx="3">
                  <c:v>15.756668379000001</c:v>
                </c:pt>
                <c:pt idx="4">
                  <c:v>16.695166511</c:v>
                </c:pt>
                <c:pt idx="5">
                  <c:v>18.007817644999999</c:v>
                </c:pt>
                <c:pt idx="6">
                  <c:v>18.8273465375466</c:v>
                </c:pt>
                <c:pt idx="8">
                  <c:v>22.592815699199999</c:v>
                </c:pt>
                <c:pt idx="9">
                  <c:v>24.641888274400003</c:v>
                </c:pt>
                <c:pt idx="10">
                  <c:v>26.6909608496</c:v>
                </c:pt>
                <c:pt idx="11">
                  <c:v>28.7400334248</c:v>
                </c:pt>
                <c:pt idx="12">
                  <c:v>30.789106</c:v>
                </c:pt>
                <c:pt idx="13">
                  <c:v>31.863907900000005</c:v>
                </c:pt>
                <c:pt idx="14">
                  <c:v>32.833951700000007</c:v>
                </c:pt>
                <c:pt idx="15">
                  <c:v>33.692281399999999</c:v>
                </c:pt>
                <c:pt idx="16">
                  <c:v>34.432673600000001</c:v>
                </c:pt>
              </c:numCache>
            </c:numRef>
          </c:val>
        </c:ser>
        <c:ser>
          <c:idx val="1"/>
          <c:order val="1"/>
          <c:tx>
            <c:strRef>
              <c:f>Tabelle1!$A$12</c:f>
              <c:strCache>
                <c:ptCount val="1"/>
                <c:pt idx="0">
                  <c:v>Minerals</c:v>
                </c:pt>
              </c:strCache>
            </c:strRef>
          </c:tx>
          <c:invertIfNegative val="0"/>
          <c:cat>
            <c:strRef>
              <c:f>Tabelle1!$B$10:$R$10</c:f>
              <c:strCache>
                <c:ptCount val="17"/>
                <c:pt idx="0">
                  <c:v>1980</c:v>
                </c:pt>
                <c:pt idx="2">
                  <c:v>1990</c:v>
                </c:pt>
                <c:pt idx="4">
                  <c:v>2000</c:v>
                </c:pt>
                <c:pt idx="6">
                  <c:v>2008</c:v>
                </c:pt>
                <c:pt idx="8">
                  <c:v>2010*</c:v>
                </c:pt>
                <c:pt idx="10">
                  <c:v>2020*</c:v>
                </c:pt>
                <c:pt idx="12">
                  <c:v>2030*</c:v>
                </c:pt>
                <c:pt idx="14">
                  <c:v>2040*</c:v>
                </c:pt>
                <c:pt idx="16">
                  <c:v>2050*</c:v>
                </c:pt>
              </c:strCache>
            </c:strRef>
          </c:cat>
          <c:val>
            <c:numRef>
              <c:f>Tabelle1!$B$12:$R$12</c:f>
              <c:numCache>
                <c:formatCode>0.0</c:formatCode>
                <c:ptCount val="17"/>
                <c:pt idx="0">
                  <c:v>13.012479582999999</c:v>
                </c:pt>
                <c:pt idx="1">
                  <c:v>13.730773068</c:v>
                </c:pt>
                <c:pt idx="2">
                  <c:v>15.786982140999999</c:v>
                </c:pt>
                <c:pt idx="3">
                  <c:v>18.728074599999999</c:v>
                </c:pt>
                <c:pt idx="4">
                  <c:v>21.491350660999998</c:v>
                </c:pt>
                <c:pt idx="5">
                  <c:v>26.188661195000002</c:v>
                </c:pt>
                <c:pt idx="6">
                  <c:v>29.966833773551301</c:v>
                </c:pt>
                <c:pt idx="8">
                  <c:v>35.960200356000001</c:v>
                </c:pt>
                <c:pt idx="9">
                  <c:v>46.525393266999998</c:v>
                </c:pt>
                <c:pt idx="10">
                  <c:v>57.090586178000002</c:v>
                </c:pt>
                <c:pt idx="11">
                  <c:v>67.655779089000006</c:v>
                </c:pt>
                <c:pt idx="12">
                  <c:v>78.220972000000003</c:v>
                </c:pt>
                <c:pt idx="13">
                  <c:v>80.951549799999995</c:v>
                </c:pt>
                <c:pt idx="14">
                  <c:v>83.415985399999997</c:v>
                </c:pt>
                <c:pt idx="15">
                  <c:v>85.596606800000004</c:v>
                </c:pt>
                <c:pt idx="16">
                  <c:v>87.477603200000004</c:v>
                </c:pt>
              </c:numCache>
            </c:numRef>
          </c:val>
        </c:ser>
        <c:ser>
          <c:idx val="2"/>
          <c:order val="2"/>
          <c:tx>
            <c:strRef>
              <c:f>Tabelle1!$A$13</c:f>
              <c:strCache>
                <c:ptCount val="1"/>
                <c:pt idx="0">
                  <c:v>Fossil fuels</c:v>
                </c:pt>
              </c:strCache>
            </c:strRef>
          </c:tx>
          <c:invertIfNegative val="0"/>
          <c:cat>
            <c:strRef>
              <c:f>Tabelle1!$B$10:$R$10</c:f>
              <c:strCache>
                <c:ptCount val="17"/>
                <c:pt idx="0">
                  <c:v>1980</c:v>
                </c:pt>
                <c:pt idx="2">
                  <c:v>1990</c:v>
                </c:pt>
                <c:pt idx="4">
                  <c:v>2000</c:v>
                </c:pt>
                <c:pt idx="6">
                  <c:v>2008</c:v>
                </c:pt>
                <c:pt idx="8">
                  <c:v>2010*</c:v>
                </c:pt>
                <c:pt idx="10">
                  <c:v>2020*</c:v>
                </c:pt>
                <c:pt idx="12">
                  <c:v>2030*</c:v>
                </c:pt>
                <c:pt idx="14">
                  <c:v>2040*</c:v>
                </c:pt>
                <c:pt idx="16">
                  <c:v>2050*</c:v>
                </c:pt>
              </c:strCache>
            </c:strRef>
          </c:cat>
          <c:val>
            <c:numRef>
              <c:f>Tabelle1!$B$13:$R$13</c:f>
              <c:numCache>
                <c:formatCode>0.0</c:formatCode>
                <c:ptCount val="17"/>
                <c:pt idx="0">
                  <c:v>7.9446775350000003</c:v>
                </c:pt>
                <c:pt idx="1">
                  <c:v>8.3430171580000003</c:v>
                </c:pt>
                <c:pt idx="2">
                  <c:v>9.2175653929999992</c:v>
                </c:pt>
                <c:pt idx="3">
                  <c:v>9.3308641179999992</c:v>
                </c:pt>
                <c:pt idx="4">
                  <c:v>9.7856488679999991</c:v>
                </c:pt>
                <c:pt idx="5">
                  <c:v>11.604546340000001</c:v>
                </c:pt>
                <c:pt idx="6">
                  <c:v>12.710367795</c:v>
                </c:pt>
                <c:pt idx="8">
                  <c:v>15.25244127</c:v>
                </c:pt>
                <c:pt idx="9">
                  <c:v>21.6330214525</c:v>
                </c:pt>
                <c:pt idx="10">
                  <c:v>28.013601635000001</c:v>
                </c:pt>
                <c:pt idx="11">
                  <c:v>34.394181817499998</c:v>
                </c:pt>
                <c:pt idx="12">
                  <c:v>40.774762000000003</c:v>
                </c:pt>
                <c:pt idx="13">
                  <c:v>42.1981483</c:v>
                </c:pt>
                <c:pt idx="14">
                  <c:v>43.482800900000001</c:v>
                </c:pt>
                <c:pt idx="15">
                  <c:v>44.619507800000001</c:v>
                </c:pt>
                <c:pt idx="16">
                  <c:v>45.6000272</c:v>
                </c:pt>
              </c:numCache>
            </c:numRef>
          </c:val>
        </c:ser>
        <c:ser>
          <c:idx val="3"/>
          <c:order val="3"/>
          <c:tx>
            <c:strRef>
              <c:f>Tabelle1!$A$14</c:f>
              <c:strCache>
                <c:ptCount val="1"/>
                <c:pt idx="0">
                  <c:v>Metals</c:v>
                </c:pt>
              </c:strCache>
            </c:strRef>
          </c:tx>
          <c:invertIfNegative val="0"/>
          <c:cat>
            <c:strRef>
              <c:f>Tabelle1!$B$10:$R$10</c:f>
              <c:strCache>
                <c:ptCount val="17"/>
                <c:pt idx="0">
                  <c:v>1980</c:v>
                </c:pt>
                <c:pt idx="2">
                  <c:v>1990</c:v>
                </c:pt>
                <c:pt idx="4">
                  <c:v>2000</c:v>
                </c:pt>
                <c:pt idx="6">
                  <c:v>2008</c:v>
                </c:pt>
                <c:pt idx="8">
                  <c:v>2010*</c:v>
                </c:pt>
                <c:pt idx="10">
                  <c:v>2020*</c:v>
                </c:pt>
                <c:pt idx="12">
                  <c:v>2030*</c:v>
                </c:pt>
                <c:pt idx="14">
                  <c:v>2040*</c:v>
                </c:pt>
                <c:pt idx="16">
                  <c:v>2050*</c:v>
                </c:pt>
              </c:strCache>
            </c:strRef>
          </c:cat>
          <c:val>
            <c:numRef>
              <c:f>Tabelle1!$B$14:$R$14</c:f>
              <c:numCache>
                <c:formatCode>0.0</c:formatCode>
                <c:ptCount val="17"/>
                <c:pt idx="0">
                  <c:v>3.5413575060000002</c:v>
                </c:pt>
                <c:pt idx="1">
                  <c:v>3.5849088650000001</c:v>
                </c:pt>
                <c:pt idx="2">
                  <c:v>4.0781529980000002</c:v>
                </c:pt>
                <c:pt idx="3">
                  <c:v>4.0722010260000001</c:v>
                </c:pt>
                <c:pt idx="4">
                  <c:v>4.6838120160000001</c:v>
                </c:pt>
                <c:pt idx="5">
                  <c:v>5.7581031210000004</c:v>
                </c:pt>
                <c:pt idx="6">
                  <c:v>6.6142365064446791</c:v>
                </c:pt>
                <c:pt idx="8">
                  <c:v>7.9370837172000002</c:v>
                </c:pt>
                <c:pt idx="9">
                  <c:v>8.8652957878999992</c:v>
                </c:pt>
                <c:pt idx="10">
                  <c:v>9.7935078585999999</c:v>
                </c:pt>
                <c:pt idx="11">
                  <c:v>10.721719929299999</c:v>
                </c:pt>
                <c:pt idx="12">
                  <c:v>11.649932</c:v>
                </c:pt>
                <c:pt idx="13">
                  <c:v>12.056613799999999</c:v>
                </c:pt>
                <c:pt idx="14">
                  <c:v>12.4236574</c:v>
                </c:pt>
                <c:pt idx="15">
                  <c:v>12.7484308</c:v>
                </c:pt>
                <c:pt idx="16">
                  <c:v>13.028579199999999</c:v>
                </c:pt>
              </c:numCache>
            </c:numRef>
          </c:val>
        </c:ser>
        <c:dLbls>
          <c:showLegendKey val="0"/>
          <c:showVal val="0"/>
          <c:showCatName val="0"/>
          <c:showSerName val="0"/>
          <c:showPercent val="0"/>
          <c:showBubbleSize val="0"/>
        </c:dLbls>
        <c:gapWidth val="150"/>
        <c:shape val="box"/>
        <c:axId val="288092984"/>
        <c:axId val="290300216"/>
        <c:axId val="0"/>
      </c:bar3DChart>
      <c:catAx>
        <c:axId val="288092984"/>
        <c:scaling>
          <c:orientation val="minMax"/>
        </c:scaling>
        <c:delete val="0"/>
        <c:axPos val="b"/>
        <c:numFmt formatCode="General" sourceLinked="0"/>
        <c:majorTickMark val="out"/>
        <c:minorTickMark val="none"/>
        <c:tickLblPos val="nextTo"/>
        <c:crossAx val="290300216"/>
        <c:crosses val="autoZero"/>
        <c:auto val="1"/>
        <c:lblAlgn val="ctr"/>
        <c:lblOffset val="100"/>
        <c:noMultiLvlLbl val="0"/>
      </c:catAx>
      <c:valAx>
        <c:axId val="290300216"/>
        <c:scaling>
          <c:orientation val="minMax"/>
        </c:scaling>
        <c:delete val="0"/>
        <c:axPos val="l"/>
        <c:majorGridlines/>
        <c:numFmt formatCode="0.0" sourceLinked="1"/>
        <c:majorTickMark val="out"/>
        <c:minorTickMark val="none"/>
        <c:tickLblPos val="nextTo"/>
        <c:crossAx val="288092984"/>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21687419137933E-2"/>
          <c:y val="2.5115480588591643E-2"/>
          <c:w val="0.90725613806494465"/>
          <c:h val="0.91821411160056909"/>
        </c:manualLayout>
      </c:layout>
      <c:lineChart>
        <c:grouping val="standard"/>
        <c:varyColors val="0"/>
        <c:ser>
          <c:idx val="1"/>
          <c:order val="0"/>
          <c:tx>
            <c:strRef>
              <c:f>graph!$A$29</c:f>
              <c:strCache>
                <c:ptCount val="1"/>
                <c:pt idx="0">
                  <c:v>Eco-industry value added </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graph!$B$29:$N$29</c:f>
              <c:numCache>
                <c:formatCode>0.0</c:formatCode>
                <c:ptCount val="13"/>
                <c:pt idx="0">
                  <c:v>100</c:v>
                </c:pt>
                <c:pt idx="1">
                  <c:v>103.42980072255399</c:v>
                </c:pt>
                <c:pt idx="2">
                  <c:v>104.91790647863127</c:v>
                </c:pt>
                <c:pt idx="3">
                  <c:v>108.66341071253687</c:v>
                </c:pt>
                <c:pt idx="4">
                  <c:v>115.33705201963993</c:v>
                </c:pt>
                <c:pt idx="5">
                  <c:v>120.54089116477283</c:v>
                </c:pt>
                <c:pt idx="6">
                  <c:v>124.38851896336212</c:v>
                </c:pt>
                <c:pt idx="7">
                  <c:v>135.74618053209005</c:v>
                </c:pt>
                <c:pt idx="8">
                  <c:v>146.37580052092031</c:v>
                </c:pt>
                <c:pt idx="9">
                  <c:v>145.83180852500749</c:v>
                </c:pt>
                <c:pt idx="10">
                  <c:v>154.73625121058657</c:v>
                </c:pt>
                <c:pt idx="11">
                  <c:v>159.97234693801829</c:v>
                </c:pt>
                <c:pt idx="12">
                  <c:v>159.74935146348216</c:v>
                </c:pt>
              </c:numCache>
            </c:numRef>
          </c:val>
          <c:smooth val="0"/>
        </c:ser>
        <c:ser>
          <c:idx val="0"/>
          <c:order val="1"/>
          <c:tx>
            <c:strRef>
              <c:f>graph!$A$28</c:f>
              <c:strCache>
                <c:ptCount val="1"/>
                <c:pt idx="0">
                  <c:v>Eco-industry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graph!$B$28:$N$28</c:f>
              <c:numCache>
                <c:formatCode>0.0</c:formatCode>
                <c:ptCount val="13"/>
                <c:pt idx="0">
                  <c:v>100</c:v>
                </c:pt>
                <c:pt idx="1">
                  <c:v>102.16867469879519</c:v>
                </c:pt>
                <c:pt idx="2">
                  <c:v>102.34079173838211</c:v>
                </c:pt>
                <c:pt idx="3">
                  <c:v>104.81927710843372</c:v>
                </c:pt>
                <c:pt idx="4">
                  <c:v>108.36488812392426</c:v>
                </c:pt>
                <c:pt idx="5">
                  <c:v>112.59896729776248</c:v>
                </c:pt>
                <c:pt idx="6">
                  <c:v>114.18244406196214</c:v>
                </c:pt>
                <c:pt idx="7">
                  <c:v>122.82271944922547</c:v>
                </c:pt>
                <c:pt idx="8">
                  <c:v>131.04991394148021</c:v>
                </c:pt>
                <c:pt idx="9">
                  <c:v>135.42168674698794</c:v>
                </c:pt>
                <c:pt idx="10">
                  <c:v>140.03442340791739</c:v>
                </c:pt>
                <c:pt idx="11">
                  <c:v>143.92426850258175</c:v>
                </c:pt>
                <c:pt idx="12">
                  <c:v>147.40103270223753</c:v>
                </c:pt>
              </c:numCache>
            </c:numRef>
          </c:val>
          <c:smooth val="0"/>
        </c:ser>
        <c:ser>
          <c:idx val="2"/>
          <c:order val="2"/>
          <c:tx>
            <c:strRef>
              <c:f>graph!$A$30</c:f>
              <c:strCache>
                <c:ptCount val="1"/>
                <c:pt idx="0">
                  <c:v>Total EU GDP</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graph!$B$30:$N$30</c:f>
              <c:numCache>
                <c:formatCode>0.0</c:formatCode>
                <c:ptCount val="13"/>
                <c:pt idx="0">
                  <c:v>100</c:v>
                </c:pt>
                <c:pt idx="1">
                  <c:v>102.16535491904521</c:v>
                </c:pt>
                <c:pt idx="2">
                  <c:v>103.48972626824087</c:v>
                </c:pt>
                <c:pt idx="3">
                  <c:v>105.02706370185875</c:v>
                </c:pt>
                <c:pt idx="4">
                  <c:v>107.63729736240926</c:v>
                </c:pt>
                <c:pt idx="5">
                  <c:v>109.83066154543283</c:v>
                </c:pt>
                <c:pt idx="6">
                  <c:v>113.57937205031048</c:v>
                </c:pt>
                <c:pt idx="7">
                  <c:v>117.08298406896125</c:v>
                </c:pt>
                <c:pt idx="8">
                  <c:v>117.6730062377499</c:v>
                </c:pt>
                <c:pt idx="9">
                  <c:v>112.50175589047483</c:v>
                </c:pt>
                <c:pt idx="10">
                  <c:v>114.85578494713803</c:v>
                </c:pt>
                <c:pt idx="11">
                  <c:v>116.84826313296503</c:v>
                </c:pt>
                <c:pt idx="12">
                  <c:v>116.34738305120125</c:v>
                </c:pt>
              </c:numCache>
            </c:numRef>
          </c:val>
          <c:smooth val="0"/>
        </c:ser>
        <c:ser>
          <c:idx val="3"/>
          <c:order val="3"/>
          <c:tx>
            <c:strRef>
              <c:f>graph!$A$31</c:f>
              <c:strCache>
                <c:ptCount val="1"/>
                <c:pt idx="0">
                  <c:v>Total EU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graph!$B$31:$N$31</c:f>
              <c:numCache>
                <c:formatCode>0.0</c:formatCode>
                <c:ptCount val="13"/>
                <c:pt idx="0">
                  <c:v>100</c:v>
                </c:pt>
                <c:pt idx="1">
                  <c:v>101.01869634120453</c:v>
                </c:pt>
                <c:pt idx="2">
                  <c:v>100.99277719905406</c:v>
                </c:pt>
                <c:pt idx="3">
                  <c:v>101.6022966828435</c:v>
                </c:pt>
                <c:pt idx="4">
                  <c:v>102.39660730771698</c:v>
                </c:pt>
                <c:pt idx="5">
                  <c:v>103.98201952081678</c:v>
                </c:pt>
                <c:pt idx="6">
                  <c:v>106.02380611494276</c:v>
                </c:pt>
                <c:pt idx="7">
                  <c:v>108.06055699002238</c:v>
                </c:pt>
                <c:pt idx="8">
                  <c:v>109.26596989429926</c:v>
                </c:pt>
                <c:pt idx="9">
                  <c:v>107.36651641792518</c:v>
                </c:pt>
                <c:pt idx="10">
                  <c:v>106.60409868034539</c:v>
                </c:pt>
                <c:pt idx="11">
                  <c:v>106.43209431605555</c:v>
                </c:pt>
                <c:pt idx="12">
                  <c:v>106.26423701450977</c:v>
                </c:pt>
              </c:numCache>
            </c:numRef>
          </c:val>
          <c:smooth val="0"/>
        </c:ser>
        <c:dLbls>
          <c:showLegendKey val="0"/>
          <c:showVal val="0"/>
          <c:showCatName val="0"/>
          <c:showSerName val="0"/>
          <c:showPercent val="0"/>
          <c:showBubbleSize val="0"/>
        </c:dLbls>
        <c:smooth val="0"/>
        <c:axId val="238538816"/>
        <c:axId val="238545344"/>
      </c:lineChart>
      <c:catAx>
        <c:axId val="238538816"/>
        <c:scaling>
          <c:orientation val="minMax"/>
        </c:scaling>
        <c:delete val="0"/>
        <c:axPos val="b"/>
        <c:numFmt formatCode="General" sourceLinked="1"/>
        <c:majorTickMark val="out"/>
        <c:minorTickMark val="none"/>
        <c:tickLblPos val="nextTo"/>
        <c:txPr>
          <a:bodyPr/>
          <a:lstStyle/>
          <a:p>
            <a:pPr>
              <a:defRPr sz="1050"/>
            </a:pPr>
            <a:endParaRPr lang="en-US"/>
          </a:p>
        </c:txPr>
        <c:crossAx val="238545344"/>
        <c:crosses val="autoZero"/>
        <c:auto val="1"/>
        <c:lblAlgn val="ctr"/>
        <c:lblOffset val="100"/>
        <c:noMultiLvlLbl val="0"/>
      </c:catAx>
      <c:valAx>
        <c:axId val="238545344"/>
        <c:scaling>
          <c:orientation val="minMax"/>
          <c:min val="90"/>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1050"/>
            </a:pPr>
            <a:endParaRPr lang="en-US"/>
          </a:p>
        </c:txPr>
        <c:crossAx val="23853881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73637986267811E-2"/>
          <c:y val="9.0498841782594236E-2"/>
          <c:w val="0.81491006406940192"/>
          <c:h val="0.80455986537288626"/>
        </c:manualLayout>
      </c:layout>
      <c:lineChart>
        <c:grouping val="standard"/>
        <c:varyColors val="0"/>
        <c:ser>
          <c:idx val="3"/>
          <c:order val="0"/>
          <c:spPr>
            <a:ln w="28575" cap="rnd">
              <a:solidFill>
                <a:schemeClr val="accent4"/>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graph'!$B$3:$B$33</c:f>
              <c:numCache>
                <c:formatCode>0</c:formatCode>
                <c:ptCount val="31"/>
                <c:pt idx="0">
                  <c:v>100</c:v>
                </c:pt>
                <c:pt idx="1">
                  <c:v>123.20916905444128</c:v>
                </c:pt>
                <c:pt idx="2">
                  <c:v>134.8137535816619</c:v>
                </c:pt>
                <c:pt idx="3">
                  <c:v>137.10601719197709</c:v>
                </c:pt>
                <c:pt idx="4">
                  <c:v>154.29799426934099</c:v>
                </c:pt>
                <c:pt idx="5">
                  <c:v>169.34097421203441</c:v>
                </c:pt>
                <c:pt idx="6">
                  <c:v>192.26361031518624</c:v>
                </c:pt>
                <c:pt idx="7">
                  <c:v>220.91690544412609</c:v>
                </c:pt>
                <c:pt idx="8">
                  <c:v>265.04297994269336</c:v>
                </c:pt>
                <c:pt idx="9">
                  <c:v>327.79366762177654</c:v>
                </c:pt>
                <c:pt idx="10">
                  <c:v>380.22916905444129</c:v>
                </c:pt>
                <c:pt idx="11">
                  <c:v>444.69908309455593</c:v>
                </c:pt>
                <c:pt idx="12">
                  <c:v>487.10598853868197</c:v>
                </c:pt>
                <c:pt idx="13">
                  <c:v>523.49570200573066</c:v>
                </c:pt>
                <c:pt idx="14">
                  <c:v>535.10025787965617</c:v>
                </c:pt>
                <c:pt idx="15">
                  <c:v>509.38392550143271</c:v>
                </c:pt>
                <c:pt idx="16">
                  <c:v>482.53578796561607</c:v>
                </c:pt>
                <c:pt idx="17">
                  <c:v>447.72206303724931</c:v>
                </c:pt>
                <c:pt idx="18">
                  <c:v>442.20630372492832</c:v>
                </c:pt>
                <c:pt idx="19">
                  <c:v>459.02578796561608</c:v>
                </c:pt>
                <c:pt idx="20">
                  <c:v>504.63226361031514</c:v>
                </c:pt>
                <c:pt idx="21">
                  <c:v>532.42595988538687</c:v>
                </c:pt>
                <c:pt idx="22">
                  <c:v>503.05633237822354</c:v>
                </c:pt>
                <c:pt idx="23">
                  <c:v>464.61318051575932</c:v>
                </c:pt>
                <c:pt idx="24">
                  <c:v>428.93979942693414</c:v>
                </c:pt>
                <c:pt idx="25">
                  <c:v>417.04868194842408</c:v>
                </c:pt>
                <c:pt idx="26">
                  <c:v>398.99710601719198</c:v>
                </c:pt>
                <c:pt idx="27">
                  <c:v>389.34097421203438</c:v>
                </c:pt>
                <c:pt idx="28">
                  <c:v>389.69914040114611</c:v>
                </c:pt>
                <c:pt idx="29">
                  <c:v>380.33905444126077</c:v>
                </c:pt>
                <c:pt idx="30">
                  <c:v>374.66570200573068</c:v>
                </c:pt>
              </c:numCache>
            </c:numRef>
          </c:val>
          <c:smooth val="0"/>
        </c:ser>
        <c:ser>
          <c:idx val="4"/>
          <c:order val="1"/>
          <c:spPr>
            <a:ln w="28575" cap="rnd">
              <a:solidFill>
                <a:schemeClr val="accent5"/>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graph'!$C$3:$C$33</c:f>
              <c:numCache>
                <c:formatCode>0</c:formatCode>
                <c:ptCount val="31"/>
                <c:pt idx="0">
                  <c:v>100</c:v>
                </c:pt>
                <c:pt idx="1">
                  <c:v>116.47446457990114</c:v>
                </c:pt>
                <c:pt idx="2">
                  <c:v>119.27512355848435</c:v>
                </c:pt>
                <c:pt idx="3">
                  <c:v>101.64744645799011</c:v>
                </c:pt>
                <c:pt idx="4">
                  <c:v>98.352553542009886</c:v>
                </c:pt>
                <c:pt idx="5">
                  <c:v>97.199341021416799</c:v>
                </c:pt>
                <c:pt idx="6">
                  <c:v>88.467874794069189</c:v>
                </c:pt>
                <c:pt idx="7">
                  <c:v>83.855024711696856</c:v>
                </c:pt>
                <c:pt idx="8">
                  <c:v>75.123558484349246</c:v>
                </c:pt>
                <c:pt idx="9">
                  <c:v>73.970345963756174</c:v>
                </c:pt>
                <c:pt idx="10">
                  <c:v>74.464579901153201</c:v>
                </c:pt>
                <c:pt idx="11">
                  <c:v>83.443163097199346</c:v>
                </c:pt>
                <c:pt idx="12">
                  <c:v>88.96210873146623</c:v>
                </c:pt>
                <c:pt idx="13">
                  <c:v>92.915980230642504</c:v>
                </c:pt>
                <c:pt idx="14">
                  <c:v>87.479406919275121</c:v>
                </c:pt>
                <c:pt idx="15">
                  <c:v>94.151565074135092</c:v>
                </c:pt>
                <c:pt idx="16">
                  <c:v>101.47721581548599</c:v>
                </c:pt>
                <c:pt idx="17">
                  <c:v>115.06864909390444</c:v>
                </c:pt>
                <c:pt idx="18">
                  <c:v>139.94507413509061</c:v>
                </c:pt>
                <c:pt idx="19">
                  <c:v>176.52387149917627</c:v>
                </c:pt>
                <c:pt idx="20">
                  <c:v>212.27344316309717</c:v>
                </c:pt>
                <c:pt idx="21">
                  <c:v>252.9653871499176</c:v>
                </c:pt>
                <c:pt idx="22">
                  <c:v>270.34594728171328</c:v>
                </c:pt>
                <c:pt idx="23">
                  <c:v>317.25700164744643</c:v>
                </c:pt>
                <c:pt idx="24">
                  <c:v>361.60077429983517</c:v>
                </c:pt>
                <c:pt idx="25">
                  <c:v>449.32729818780882</c:v>
                </c:pt>
                <c:pt idx="26">
                  <c:v>572.95441515650748</c:v>
                </c:pt>
                <c:pt idx="27">
                  <c:v>758.09995057660626</c:v>
                </c:pt>
                <c:pt idx="28">
                  <c:v>998.02306425041184</c:v>
                </c:pt>
                <c:pt idx="29">
                  <c:v>1224.0801812191103</c:v>
                </c:pt>
                <c:pt idx="30">
                  <c:v>1373.8330477759473</c:v>
                </c:pt>
              </c:numCache>
            </c:numRef>
          </c:val>
          <c:smooth val="0"/>
        </c:ser>
        <c:ser>
          <c:idx val="5"/>
          <c:order val="2"/>
          <c:spPr>
            <a:ln w="28575" cap="rnd">
              <a:solidFill>
                <a:schemeClr val="accent6"/>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graph'!$D$3:$D$33</c:f>
              <c:numCache>
                <c:formatCode>0</c:formatCode>
                <c:ptCount val="31"/>
                <c:pt idx="0">
                  <c:v>100</c:v>
                </c:pt>
                <c:pt idx="1">
                  <c:v>127.68803878225994</c:v>
                </c:pt>
                <c:pt idx="2">
                  <c:v>143.32235031084062</c:v>
                </c:pt>
                <c:pt idx="3">
                  <c:v>146.74862859353314</c:v>
                </c:pt>
                <c:pt idx="4">
                  <c:v>158.84863838466353</c:v>
                </c:pt>
                <c:pt idx="5">
                  <c:v>174.70932813213997</c:v>
                </c:pt>
                <c:pt idx="6">
                  <c:v>188.0131685147374</c:v>
                </c:pt>
                <c:pt idx="7">
                  <c:v>201.62568570323342</c:v>
                </c:pt>
                <c:pt idx="8">
                  <c:v>218.4947198890948</c:v>
                </c:pt>
                <c:pt idx="9">
                  <c:v>247.23224314302939</c:v>
                </c:pt>
                <c:pt idx="10">
                  <c:v>268.38494934108655</c:v>
                </c:pt>
                <c:pt idx="11">
                  <c:v>286.24024236072671</c:v>
                </c:pt>
                <c:pt idx="12">
                  <c:v>298.03672402359399</c:v>
                </c:pt>
                <c:pt idx="13">
                  <c:v>315.37561517128859</c:v>
                </c:pt>
                <c:pt idx="14">
                  <c:v>329.22109150237299</c:v>
                </c:pt>
                <c:pt idx="15">
                  <c:v>344.50300876621014</c:v>
                </c:pt>
                <c:pt idx="16">
                  <c:v>366.30618000591909</c:v>
                </c:pt>
                <c:pt idx="17">
                  <c:v>409.62082582072935</c:v>
                </c:pt>
                <c:pt idx="18">
                  <c:v>460.80663912720894</c:v>
                </c:pt>
                <c:pt idx="19">
                  <c:v>531.10707866623818</c:v>
                </c:pt>
                <c:pt idx="20">
                  <c:v>602.16633698255634</c:v>
                </c:pt>
                <c:pt idx="21">
                  <c:v>658.60733270470894</c:v>
                </c:pt>
                <c:pt idx="22">
                  <c:v>687.67873288697456</c:v>
                </c:pt>
                <c:pt idx="23">
                  <c:v>700.33436154606989</c:v>
                </c:pt>
                <c:pt idx="24">
                  <c:v>709.48138864157261</c:v>
                </c:pt>
                <c:pt idx="25">
                  <c:v>711.57676770956812</c:v>
                </c:pt>
                <c:pt idx="26">
                  <c:v>727.50947103572503</c:v>
                </c:pt>
                <c:pt idx="27">
                  <c:v>775.24277496685761</c:v>
                </c:pt>
                <c:pt idx="28">
                  <c:v>831.75682758486141</c:v>
                </c:pt>
                <c:pt idx="29">
                  <c:v>895.40689801803057</c:v>
                </c:pt>
                <c:pt idx="30">
                  <c:v>929.61772488454676</c:v>
                </c:pt>
              </c:numCache>
            </c:numRef>
          </c:val>
          <c:smooth val="0"/>
        </c:ser>
        <c:ser>
          <c:idx val="6"/>
          <c:order val="3"/>
          <c:spPr>
            <a:ln w="28575" cap="rnd">
              <a:solidFill>
                <a:schemeClr val="accent1"/>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graph'!$B$3:$B$33</c:f>
              <c:numCache>
                <c:formatCode>0</c:formatCode>
                <c:ptCount val="31"/>
                <c:pt idx="0">
                  <c:v>100</c:v>
                </c:pt>
                <c:pt idx="1">
                  <c:v>123.20916905444128</c:v>
                </c:pt>
                <c:pt idx="2">
                  <c:v>134.8137535816619</c:v>
                </c:pt>
                <c:pt idx="3">
                  <c:v>137.10601719197709</c:v>
                </c:pt>
                <c:pt idx="4">
                  <c:v>154.29799426934099</c:v>
                </c:pt>
                <c:pt idx="5">
                  <c:v>169.34097421203441</c:v>
                </c:pt>
                <c:pt idx="6">
                  <c:v>192.26361031518624</c:v>
                </c:pt>
                <c:pt idx="7">
                  <c:v>220.91690544412609</c:v>
                </c:pt>
                <c:pt idx="8">
                  <c:v>265.04297994269336</c:v>
                </c:pt>
                <c:pt idx="9">
                  <c:v>327.79366762177654</c:v>
                </c:pt>
                <c:pt idx="10">
                  <c:v>380.22916905444129</c:v>
                </c:pt>
                <c:pt idx="11">
                  <c:v>444.69908309455593</c:v>
                </c:pt>
                <c:pt idx="12">
                  <c:v>487.10598853868197</c:v>
                </c:pt>
                <c:pt idx="13">
                  <c:v>523.49570200573066</c:v>
                </c:pt>
                <c:pt idx="14">
                  <c:v>535.10025787965617</c:v>
                </c:pt>
                <c:pt idx="15">
                  <c:v>509.38392550143271</c:v>
                </c:pt>
                <c:pt idx="16">
                  <c:v>482.53578796561607</c:v>
                </c:pt>
                <c:pt idx="17">
                  <c:v>447.72206303724931</c:v>
                </c:pt>
                <c:pt idx="18">
                  <c:v>442.20630372492832</c:v>
                </c:pt>
                <c:pt idx="19">
                  <c:v>459.02578796561608</c:v>
                </c:pt>
                <c:pt idx="20">
                  <c:v>504.63226361031514</c:v>
                </c:pt>
                <c:pt idx="21">
                  <c:v>532.42595988538687</c:v>
                </c:pt>
                <c:pt idx="22">
                  <c:v>503.05633237822354</c:v>
                </c:pt>
                <c:pt idx="23">
                  <c:v>464.61318051575932</c:v>
                </c:pt>
                <c:pt idx="24">
                  <c:v>428.93979942693414</c:v>
                </c:pt>
                <c:pt idx="25">
                  <c:v>417.04868194842408</c:v>
                </c:pt>
                <c:pt idx="26">
                  <c:v>398.99710601719198</c:v>
                </c:pt>
                <c:pt idx="27">
                  <c:v>389.34097421203438</c:v>
                </c:pt>
                <c:pt idx="28">
                  <c:v>389.69914040114611</c:v>
                </c:pt>
                <c:pt idx="29">
                  <c:v>380.33905444126077</c:v>
                </c:pt>
                <c:pt idx="30">
                  <c:v>374.66570200573068</c:v>
                </c:pt>
              </c:numCache>
            </c:numRef>
          </c:val>
          <c:smooth val="0"/>
        </c:ser>
        <c:ser>
          <c:idx val="7"/>
          <c:order val="4"/>
          <c:spPr>
            <a:ln w="28575" cap="rnd">
              <a:solidFill>
                <a:schemeClr val="accent2"/>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graph'!$C$3:$C$33</c:f>
              <c:numCache>
                <c:formatCode>0</c:formatCode>
                <c:ptCount val="31"/>
                <c:pt idx="0">
                  <c:v>100</c:v>
                </c:pt>
                <c:pt idx="1">
                  <c:v>116.47446457990114</c:v>
                </c:pt>
                <c:pt idx="2">
                  <c:v>119.27512355848435</c:v>
                </c:pt>
                <c:pt idx="3">
                  <c:v>101.64744645799011</c:v>
                </c:pt>
                <c:pt idx="4">
                  <c:v>98.352553542009886</c:v>
                </c:pt>
                <c:pt idx="5">
                  <c:v>97.199341021416799</c:v>
                </c:pt>
                <c:pt idx="6">
                  <c:v>88.467874794069189</c:v>
                </c:pt>
                <c:pt idx="7">
                  <c:v>83.855024711696856</c:v>
                </c:pt>
                <c:pt idx="8">
                  <c:v>75.123558484349246</c:v>
                </c:pt>
                <c:pt idx="9">
                  <c:v>73.970345963756174</c:v>
                </c:pt>
                <c:pt idx="10">
                  <c:v>74.464579901153201</c:v>
                </c:pt>
                <c:pt idx="11">
                  <c:v>83.443163097199346</c:v>
                </c:pt>
                <c:pt idx="12">
                  <c:v>88.96210873146623</c:v>
                </c:pt>
                <c:pt idx="13">
                  <c:v>92.915980230642504</c:v>
                </c:pt>
                <c:pt idx="14">
                  <c:v>87.479406919275121</c:v>
                </c:pt>
                <c:pt idx="15">
                  <c:v>94.151565074135092</c:v>
                </c:pt>
                <c:pt idx="16">
                  <c:v>101.47721581548599</c:v>
                </c:pt>
                <c:pt idx="17">
                  <c:v>115.06864909390444</c:v>
                </c:pt>
                <c:pt idx="18">
                  <c:v>139.94507413509061</c:v>
                </c:pt>
                <c:pt idx="19">
                  <c:v>176.52387149917627</c:v>
                </c:pt>
                <c:pt idx="20">
                  <c:v>212.27344316309717</c:v>
                </c:pt>
                <c:pt idx="21">
                  <c:v>252.9653871499176</c:v>
                </c:pt>
                <c:pt idx="22">
                  <c:v>270.34594728171328</c:v>
                </c:pt>
                <c:pt idx="23">
                  <c:v>317.25700164744643</c:v>
                </c:pt>
                <c:pt idx="24">
                  <c:v>361.60077429983517</c:v>
                </c:pt>
                <c:pt idx="25">
                  <c:v>449.32729818780882</c:v>
                </c:pt>
                <c:pt idx="26">
                  <c:v>572.95441515650748</c:v>
                </c:pt>
                <c:pt idx="27">
                  <c:v>758.09995057660626</c:v>
                </c:pt>
                <c:pt idx="28">
                  <c:v>998.02306425041184</c:v>
                </c:pt>
                <c:pt idx="29">
                  <c:v>1224.0801812191103</c:v>
                </c:pt>
                <c:pt idx="30">
                  <c:v>1373.8330477759473</c:v>
                </c:pt>
              </c:numCache>
            </c:numRef>
          </c:val>
          <c:smooth val="0"/>
        </c:ser>
        <c:ser>
          <c:idx val="8"/>
          <c:order val="5"/>
          <c:spPr>
            <a:ln w="28575" cap="rnd">
              <a:solidFill>
                <a:schemeClr val="accent3"/>
              </a:solidFill>
              <a:round/>
            </a:ln>
            <a:effectLst/>
          </c:spPr>
          <c:marker>
            <c:symbol val="none"/>
          </c:marker>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graph'!$D$3:$D$33</c:f>
              <c:numCache>
                <c:formatCode>0</c:formatCode>
                <c:ptCount val="31"/>
                <c:pt idx="0">
                  <c:v>100</c:v>
                </c:pt>
                <c:pt idx="1">
                  <c:v>127.68803878225994</c:v>
                </c:pt>
                <c:pt idx="2">
                  <c:v>143.32235031084062</c:v>
                </c:pt>
                <c:pt idx="3">
                  <c:v>146.74862859353314</c:v>
                </c:pt>
                <c:pt idx="4">
                  <c:v>158.84863838466353</c:v>
                </c:pt>
                <c:pt idx="5">
                  <c:v>174.70932813213997</c:v>
                </c:pt>
                <c:pt idx="6">
                  <c:v>188.0131685147374</c:v>
                </c:pt>
                <c:pt idx="7">
                  <c:v>201.62568570323342</c:v>
                </c:pt>
                <c:pt idx="8">
                  <c:v>218.4947198890948</c:v>
                </c:pt>
                <c:pt idx="9">
                  <c:v>247.23224314302939</c:v>
                </c:pt>
                <c:pt idx="10">
                  <c:v>268.38494934108655</c:v>
                </c:pt>
                <c:pt idx="11">
                  <c:v>286.24024236072671</c:v>
                </c:pt>
                <c:pt idx="12">
                  <c:v>298.03672402359399</c:v>
                </c:pt>
                <c:pt idx="13">
                  <c:v>315.37561517128859</c:v>
                </c:pt>
                <c:pt idx="14">
                  <c:v>329.22109150237299</c:v>
                </c:pt>
                <c:pt idx="15">
                  <c:v>344.50300876621014</c:v>
                </c:pt>
                <c:pt idx="16">
                  <c:v>366.30618000591909</c:v>
                </c:pt>
                <c:pt idx="17">
                  <c:v>409.62082582072935</c:v>
                </c:pt>
                <c:pt idx="18">
                  <c:v>460.80663912720894</c:v>
                </c:pt>
                <c:pt idx="19">
                  <c:v>531.10707866623818</c:v>
                </c:pt>
                <c:pt idx="20">
                  <c:v>602.16633698255634</c:v>
                </c:pt>
                <c:pt idx="21">
                  <c:v>658.60733270470894</c:v>
                </c:pt>
                <c:pt idx="22">
                  <c:v>687.67873288697456</c:v>
                </c:pt>
                <c:pt idx="23">
                  <c:v>700.33436154606989</c:v>
                </c:pt>
                <c:pt idx="24">
                  <c:v>709.48138864157261</c:v>
                </c:pt>
                <c:pt idx="25">
                  <c:v>711.57676770956812</c:v>
                </c:pt>
                <c:pt idx="26">
                  <c:v>727.50947103572503</c:v>
                </c:pt>
                <c:pt idx="27">
                  <c:v>775.24277496685761</c:v>
                </c:pt>
                <c:pt idx="28">
                  <c:v>831.75682758486141</c:v>
                </c:pt>
                <c:pt idx="29">
                  <c:v>895.40689801803057</c:v>
                </c:pt>
                <c:pt idx="30">
                  <c:v>929.61772488454676</c:v>
                </c:pt>
              </c:numCache>
            </c:numRef>
          </c:val>
          <c:smooth val="0"/>
        </c:ser>
        <c:ser>
          <c:idx val="0"/>
          <c:order val="6"/>
          <c:spPr>
            <a:ln w="28575" cap="rnd">
              <a:solidFill>
                <a:schemeClr val="accent1"/>
              </a:solidFill>
              <a:round/>
            </a:ln>
            <a:effectLst/>
          </c:spPr>
          <c:marker>
            <c:symbol val="none"/>
          </c:marker>
          <c:dLbls>
            <c:dLbl>
              <c:idx val="30"/>
              <c:tx>
                <c:rich>
                  <a:bodyPr/>
                  <a:lstStyle/>
                  <a:p>
                    <a:r>
                      <a:rPr lang="en-US" sz="1200" b="1" dirty="0"/>
                      <a:t>Waste</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graph'!$B$3:$B$33</c:f>
              <c:numCache>
                <c:formatCode>0</c:formatCode>
                <c:ptCount val="31"/>
                <c:pt idx="0">
                  <c:v>100</c:v>
                </c:pt>
                <c:pt idx="1">
                  <c:v>123.20916905444128</c:v>
                </c:pt>
                <c:pt idx="2">
                  <c:v>134.8137535816619</c:v>
                </c:pt>
                <c:pt idx="3">
                  <c:v>137.10601719197709</c:v>
                </c:pt>
                <c:pt idx="4">
                  <c:v>154.29799426934099</c:v>
                </c:pt>
                <c:pt idx="5">
                  <c:v>169.34097421203441</c:v>
                </c:pt>
                <c:pt idx="6">
                  <c:v>192.26361031518624</c:v>
                </c:pt>
                <c:pt idx="7">
                  <c:v>220.91690544412609</c:v>
                </c:pt>
                <c:pt idx="8">
                  <c:v>265.04297994269336</c:v>
                </c:pt>
                <c:pt idx="9">
                  <c:v>327.79366762177654</c:v>
                </c:pt>
                <c:pt idx="10">
                  <c:v>380.22916905444129</c:v>
                </c:pt>
                <c:pt idx="11">
                  <c:v>444.69908309455593</c:v>
                </c:pt>
                <c:pt idx="12">
                  <c:v>487.10598853868197</c:v>
                </c:pt>
                <c:pt idx="13">
                  <c:v>523.49570200573066</c:v>
                </c:pt>
                <c:pt idx="14">
                  <c:v>535.10025787965617</c:v>
                </c:pt>
                <c:pt idx="15">
                  <c:v>509.38392550143271</c:v>
                </c:pt>
                <c:pt idx="16">
                  <c:v>482.53578796561607</c:v>
                </c:pt>
                <c:pt idx="17">
                  <c:v>447.72206303724931</c:v>
                </c:pt>
                <c:pt idx="18">
                  <c:v>442.20630372492832</c:v>
                </c:pt>
                <c:pt idx="19">
                  <c:v>459.02578796561608</c:v>
                </c:pt>
                <c:pt idx="20">
                  <c:v>504.63226361031514</c:v>
                </c:pt>
                <c:pt idx="21">
                  <c:v>532.42595988538687</c:v>
                </c:pt>
                <c:pt idx="22">
                  <c:v>503.05633237822354</c:v>
                </c:pt>
                <c:pt idx="23">
                  <c:v>464.61318051575932</c:v>
                </c:pt>
                <c:pt idx="24">
                  <c:v>428.93979942693414</c:v>
                </c:pt>
                <c:pt idx="25">
                  <c:v>417.04868194842408</c:v>
                </c:pt>
                <c:pt idx="26">
                  <c:v>398.99710601719198</c:v>
                </c:pt>
                <c:pt idx="27">
                  <c:v>389.34097421203438</c:v>
                </c:pt>
                <c:pt idx="28">
                  <c:v>389.69914040114611</c:v>
                </c:pt>
                <c:pt idx="29">
                  <c:v>380.33905444126077</c:v>
                </c:pt>
                <c:pt idx="30">
                  <c:v>374.66570200573068</c:v>
                </c:pt>
              </c:numCache>
            </c:numRef>
          </c:val>
          <c:smooth val="0"/>
        </c:ser>
        <c:ser>
          <c:idx val="1"/>
          <c:order val="7"/>
          <c:spPr>
            <a:ln w="28575" cap="rnd">
              <a:solidFill>
                <a:schemeClr val="accent2"/>
              </a:solidFill>
              <a:round/>
            </a:ln>
            <a:effectLst/>
          </c:spPr>
          <c:marker>
            <c:symbol val="none"/>
          </c:marker>
          <c:dLbls>
            <c:dLbl>
              <c:idx val="30"/>
              <c:tx>
                <c:rich>
                  <a:bodyPr/>
                  <a:lstStyle/>
                  <a:p>
                    <a:r>
                      <a:rPr lang="en-US" sz="1200" b="1" dirty="0"/>
                      <a:t>Renewables</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graph'!$C$3:$C$33</c:f>
              <c:numCache>
                <c:formatCode>0</c:formatCode>
                <c:ptCount val="31"/>
                <c:pt idx="0">
                  <c:v>100</c:v>
                </c:pt>
                <c:pt idx="1">
                  <c:v>116.47446457990114</c:v>
                </c:pt>
                <c:pt idx="2">
                  <c:v>119.27512355848435</c:v>
                </c:pt>
                <c:pt idx="3">
                  <c:v>101.64744645799011</c:v>
                </c:pt>
                <c:pt idx="4">
                  <c:v>98.352553542009886</c:v>
                </c:pt>
                <c:pt idx="5">
                  <c:v>97.199341021416799</c:v>
                </c:pt>
                <c:pt idx="6">
                  <c:v>88.467874794069189</c:v>
                </c:pt>
                <c:pt idx="7">
                  <c:v>83.855024711696856</c:v>
                </c:pt>
                <c:pt idx="8">
                  <c:v>75.123558484349246</c:v>
                </c:pt>
                <c:pt idx="9">
                  <c:v>73.970345963756174</c:v>
                </c:pt>
                <c:pt idx="10">
                  <c:v>74.464579901153201</c:v>
                </c:pt>
                <c:pt idx="11">
                  <c:v>83.443163097199346</c:v>
                </c:pt>
                <c:pt idx="12">
                  <c:v>88.96210873146623</c:v>
                </c:pt>
                <c:pt idx="13">
                  <c:v>92.915980230642504</c:v>
                </c:pt>
                <c:pt idx="14">
                  <c:v>87.479406919275121</c:v>
                </c:pt>
                <c:pt idx="15">
                  <c:v>94.151565074135092</c:v>
                </c:pt>
                <c:pt idx="16">
                  <c:v>101.47721581548599</c:v>
                </c:pt>
                <c:pt idx="17">
                  <c:v>115.06864909390444</c:v>
                </c:pt>
                <c:pt idx="18">
                  <c:v>139.94507413509061</c:v>
                </c:pt>
                <c:pt idx="19">
                  <c:v>176.52387149917627</c:v>
                </c:pt>
                <c:pt idx="20">
                  <c:v>212.27344316309717</c:v>
                </c:pt>
                <c:pt idx="21">
                  <c:v>252.9653871499176</c:v>
                </c:pt>
                <c:pt idx="22">
                  <c:v>270.34594728171328</c:v>
                </c:pt>
                <c:pt idx="23">
                  <c:v>317.25700164744643</c:v>
                </c:pt>
                <c:pt idx="24">
                  <c:v>361.60077429983517</c:v>
                </c:pt>
                <c:pt idx="25">
                  <c:v>449.32729818780882</c:v>
                </c:pt>
                <c:pt idx="26">
                  <c:v>572.95441515650748</c:v>
                </c:pt>
                <c:pt idx="27">
                  <c:v>758.09995057660626</c:v>
                </c:pt>
                <c:pt idx="28">
                  <c:v>998.02306425041184</c:v>
                </c:pt>
                <c:pt idx="29">
                  <c:v>1224.0801812191103</c:v>
                </c:pt>
                <c:pt idx="30">
                  <c:v>1373.8330477759473</c:v>
                </c:pt>
              </c:numCache>
            </c:numRef>
          </c:val>
          <c:smooth val="0"/>
        </c:ser>
        <c:ser>
          <c:idx val="2"/>
          <c:order val="8"/>
          <c:spPr>
            <a:ln w="28575" cap="rnd">
              <a:solidFill>
                <a:schemeClr val="accent3"/>
              </a:solidFill>
              <a:round/>
            </a:ln>
            <a:effectLst/>
          </c:spPr>
          <c:marker>
            <c:symbol val="none"/>
          </c:marker>
          <c:dLbls>
            <c:dLbl>
              <c:idx val="30"/>
              <c:tx>
                <c:rich>
                  <a:bodyPr rot="0" spcFirstLastPara="1" vertOverflow="ellipsis" vert="horz" wrap="square" lIns="38100" tIns="19050" rIns="38100" bIns="19050" anchor="ctr" anchorCtr="0">
                    <a:spAutoFit/>
                  </a:bodyPr>
                  <a:lstStyle/>
                  <a:p>
                    <a:pPr algn="l">
                      <a:defRPr sz="1100" b="0" i="0" u="none" strike="noStrike" kern="1200" baseline="0">
                        <a:solidFill>
                          <a:sysClr val="windowText" lastClr="000000"/>
                        </a:solidFill>
                        <a:latin typeface="+mn-lt"/>
                        <a:ea typeface="+mn-ea"/>
                        <a:cs typeface="+mn-cs"/>
                      </a:defRPr>
                    </a:pPr>
                    <a:r>
                      <a:rPr lang="en-US" sz="1100" b="1" dirty="0">
                        <a:solidFill>
                          <a:sysClr val="windowText" lastClr="000000"/>
                        </a:solidFill>
                      </a:rPr>
                      <a:t>Green</a:t>
                    </a:r>
                    <a:r>
                      <a:rPr lang="en-US" sz="1100" dirty="0">
                        <a:solidFill>
                          <a:sysClr val="windowText" lastClr="000000"/>
                        </a:solidFill>
                      </a:rPr>
                      <a:t/>
                    </a:r>
                    <a:br>
                      <a:rPr lang="en-US" sz="1100" dirty="0">
                        <a:solidFill>
                          <a:sysClr val="windowText" lastClr="000000"/>
                        </a:solidFill>
                      </a:rPr>
                    </a:br>
                    <a:r>
                      <a:rPr lang="en-US" sz="1100" b="1" dirty="0">
                        <a:solidFill>
                          <a:sysClr val="windowText" lastClr="000000"/>
                        </a:solidFill>
                      </a:rPr>
                      <a:t>innovation</a:t>
                    </a:r>
                  </a:p>
                </c:rich>
              </c:tx>
              <c:spPr>
                <a:noFill/>
                <a:ln>
                  <a:noFill/>
                </a:ln>
                <a:effectLst/>
              </c:spPr>
              <c:txPr>
                <a:bodyPr rot="0" spcFirstLastPara="1" vertOverflow="ellipsis" vert="horz" wrap="square" lIns="38100" tIns="19050" rIns="38100" bIns="19050" anchor="ctr" anchorCtr="0">
                  <a:spAutoFit/>
                </a:bodyPr>
                <a:lstStyle/>
                <a:p>
                  <a:pPr algn="l">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graph'!$A$3:$A$33</c:f>
              <c:strCache>
                <c:ptCount val="31"/>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strCache>
            </c:strRef>
          </c:cat>
          <c:val>
            <c:numRef>
              <c:f>'Data for graph'!$D$3:$D$33</c:f>
              <c:numCache>
                <c:formatCode>0</c:formatCode>
                <c:ptCount val="31"/>
                <c:pt idx="0">
                  <c:v>100</c:v>
                </c:pt>
                <c:pt idx="1">
                  <c:v>127.68803878225994</c:v>
                </c:pt>
                <c:pt idx="2">
                  <c:v>143.32235031084062</c:v>
                </c:pt>
                <c:pt idx="3">
                  <c:v>146.74862859353314</c:v>
                </c:pt>
                <c:pt idx="4">
                  <c:v>158.84863838466353</c:v>
                </c:pt>
                <c:pt idx="5">
                  <c:v>174.70932813213997</c:v>
                </c:pt>
                <c:pt idx="6">
                  <c:v>188.0131685147374</c:v>
                </c:pt>
                <c:pt idx="7">
                  <c:v>201.62568570323342</c:v>
                </c:pt>
                <c:pt idx="8">
                  <c:v>218.4947198890948</c:v>
                </c:pt>
                <c:pt idx="9">
                  <c:v>247.23224314302939</c:v>
                </c:pt>
                <c:pt idx="10">
                  <c:v>268.38494934108655</c:v>
                </c:pt>
                <c:pt idx="11">
                  <c:v>286.24024236072671</c:v>
                </c:pt>
                <c:pt idx="12">
                  <c:v>298.03672402359399</c:v>
                </c:pt>
                <c:pt idx="13">
                  <c:v>315.37561517128859</c:v>
                </c:pt>
                <c:pt idx="14">
                  <c:v>329.22109150237299</c:v>
                </c:pt>
                <c:pt idx="15">
                  <c:v>344.50300876621014</c:v>
                </c:pt>
                <c:pt idx="16">
                  <c:v>366.30618000591909</c:v>
                </c:pt>
                <c:pt idx="17">
                  <c:v>409.62082582072935</c:v>
                </c:pt>
                <c:pt idx="18">
                  <c:v>460.80663912720894</c:v>
                </c:pt>
                <c:pt idx="19">
                  <c:v>531.10707866623818</c:v>
                </c:pt>
                <c:pt idx="20">
                  <c:v>602.16633698255634</c:v>
                </c:pt>
                <c:pt idx="21">
                  <c:v>658.60733270470894</c:v>
                </c:pt>
                <c:pt idx="22">
                  <c:v>687.67873288697456</c:v>
                </c:pt>
                <c:pt idx="23">
                  <c:v>700.33436154606989</c:v>
                </c:pt>
                <c:pt idx="24">
                  <c:v>709.48138864157261</c:v>
                </c:pt>
                <c:pt idx="25">
                  <c:v>711.57676770956812</c:v>
                </c:pt>
                <c:pt idx="26">
                  <c:v>727.50947103572503</c:v>
                </c:pt>
                <c:pt idx="27">
                  <c:v>775.24277496685761</c:v>
                </c:pt>
                <c:pt idx="28">
                  <c:v>831.75682758486141</c:v>
                </c:pt>
                <c:pt idx="29">
                  <c:v>895.40689801803057</c:v>
                </c:pt>
                <c:pt idx="30">
                  <c:v>929.61772488454676</c:v>
                </c:pt>
              </c:numCache>
            </c:numRef>
          </c:val>
          <c:smooth val="0"/>
        </c:ser>
        <c:dLbls>
          <c:showLegendKey val="0"/>
          <c:showVal val="0"/>
          <c:showCatName val="0"/>
          <c:showSerName val="0"/>
          <c:showPercent val="0"/>
          <c:showBubbleSize val="0"/>
        </c:dLbls>
        <c:smooth val="0"/>
        <c:axId val="238629176"/>
        <c:axId val="238629568"/>
      </c:lineChart>
      <c:catAx>
        <c:axId val="2386291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21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38629568"/>
        <c:crosses val="autoZero"/>
        <c:auto val="1"/>
        <c:lblAlgn val="ctr"/>
        <c:lblOffset val="100"/>
        <c:noMultiLvlLbl val="0"/>
      </c:catAx>
      <c:valAx>
        <c:axId val="238629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38629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3AAAD-E65A-42E0-9A4E-E8F8F766C0CB}" type="doc">
      <dgm:prSet loTypeId="urn:microsoft.com/office/officeart/2005/8/layout/gear1" loCatId="process" qsTypeId="urn:microsoft.com/office/officeart/2005/8/quickstyle/simple1" qsCatId="simple" csTypeId="urn:microsoft.com/office/officeart/2005/8/colors/colorful2" csCatId="colorful" phldr="1"/>
      <dgm:spPr/>
    </dgm:pt>
    <dgm:pt modelId="{5F1E501D-13ED-47E8-B682-CAF70D0D95EC}">
      <dgm:prSet phldrT="[Text]" custT="1"/>
      <dgm:spPr>
        <a:solidFill>
          <a:srgbClr val="A52344"/>
        </a:solidFill>
      </dgm:spPr>
      <dgm:t>
        <a:bodyPr/>
        <a:lstStyle/>
        <a:p>
          <a:r>
            <a:rPr lang="da-DK" sz="1600" b="1" dirty="0" smtClean="0"/>
            <a:t>2015</a:t>
          </a:r>
          <a:r>
            <a:rPr lang="da-DK" sz="1600" dirty="0" smtClean="0"/>
            <a:t> </a:t>
          </a:r>
        </a:p>
        <a:p>
          <a:r>
            <a:rPr lang="da-DK" sz="1600" dirty="0" smtClean="0"/>
            <a:t>Implementatation of marine, CFP, water, and nature objectives</a:t>
          </a:r>
          <a:endParaRPr lang="en-GB" sz="1600" dirty="0"/>
        </a:p>
      </dgm:t>
    </dgm:pt>
    <dgm:pt modelId="{669CF6F9-B0D7-4BF5-9036-B0AF4E00EC5F}" type="parTrans" cxnId="{ECE74AA5-F826-4439-928E-13531DF1037D}">
      <dgm:prSet/>
      <dgm:spPr/>
      <dgm:t>
        <a:bodyPr/>
        <a:lstStyle/>
        <a:p>
          <a:endParaRPr lang="en-GB"/>
        </a:p>
      </dgm:t>
    </dgm:pt>
    <dgm:pt modelId="{DC608D54-E737-4EDD-87FF-E70135DBD63B}" type="sibTrans" cxnId="{ECE74AA5-F826-4439-928E-13531DF1037D}">
      <dgm:prSet/>
      <dgm:spPr>
        <a:solidFill>
          <a:srgbClr val="A52344"/>
        </a:solidFill>
      </dgm:spPr>
      <dgm:t>
        <a:bodyPr/>
        <a:lstStyle/>
        <a:p>
          <a:endParaRPr lang="en-GB"/>
        </a:p>
      </dgm:t>
    </dgm:pt>
    <dgm:pt modelId="{A1207DA0-2511-462C-AFE2-9D3AB13F8794}">
      <dgm:prSet phldrT="[Text]" custT="1"/>
      <dgm:spPr>
        <a:solidFill>
          <a:srgbClr val="54803A"/>
        </a:solidFill>
      </dgm:spPr>
      <dgm:t>
        <a:bodyPr/>
        <a:lstStyle/>
        <a:p>
          <a:r>
            <a:rPr lang="da-DK" sz="1100" b="1" dirty="0" smtClean="0"/>
            <a:t>2020</a:t>
          </a:r>
          <a:r>
            <a:rPr lang="da-DK" sz="1100" dirty="0" smtClean="0"/>
            <a:t> </a:t>
          </a:r>
        </a:p>
        <a:p>
          <a:r>
            <a:rPr lang="da-DK" sz="1100" dirty="0" smtClean="0"/>
            <a:t>Halting biodiversity loss; Achieve GES for marine environment</a:t>
          </a:r>
          <a:endParaRPr lang="en-GB" sz="1100" dirty="0"/>
        </a:p>
      </dgm:t>
    </dgm:pt>
    <dgm:pt modelId="{4AA21A8C-7A4D-4122-8804-0BE08CE3F739}" type="parTrans" cxnId="{E52922AB-6959-45C6-8C34-25E7C756648B}">
      <dgm:prSet/>
      <dgm:spPr/>
      <dgm:t>
        <a:bodyPr/>
        <a:lstStyle/>
        <a:p>
          <a:endParaRPr lang="en-GB"/>
        </a:p>
      </dgm:t>
    </dgm:pt>
    <dgm:pt modelId="{D506CB9B-8805-4A1C-BA20-714E74BB37A2}" type="sibTrans" cxnId="{E52922AB-6959-45C6-8C34-25E7C756648B}">
      <dgm:prSet/>
      <dgm:spPr>
        <a:solidFill>
          <a:srgbClr val="54803A"/>
        </a:solidFill>
      </dgm:spPr>
      <dgm:t>
        <a:bodyPr/>
        <a:lstStyle/>
        <a:p>
          <a:endParaRPr lang="en-GB"/>
        </a:p>
      </dgm:t>
    </dgm:pt>
    <dgm:pt modelId="{BFE5293B-1FF9-40D3-8CB6-62BEC9392FF8}">
      <dgm:prSet phldrT="[Text]" custT="1"/>
      <dgm:spPr>
        <a:solidFill>
          <a:srgbClr val="54803A"/>
        </a:solidFill>
      </dgm:spPr>
      <dgm:t>
        <a:bodyPr/>
        <a:lstStyle/>
        <a:p>
          <a:r>
            <a:rPr lang="da-DK" sz="1000" b="1" dirty="0" smtClean="0"/>
            <a:t>2050</a:t>
          </a:r>
          <a:r>
            <a:rPr lang="da-DK" sz="1000" dirty="0" smtClean="0"/>
            <a:t> </a:t>
          </a:r>
        </a:p>
        <a:p>
          <a:r>
            <a:rPr lang="da-DK" sz="1000" dirty="0" smtClean="0"/>
            <a:t>Natural capital is restored together with its essential contribution to human well being and prosperity </a:t>
          </a:r>
          <a:endParaRPr lang="en-GB" sz="1000" dirty="0"/>
        </a:p>
      </dgm:t>
    </dgm:pt>
    <dgm:pt modelId="{7773724D-4BA2-4623-B19A-5FC58FF5E56E}" type="parTrans" cxnId="{FD8C490B-43AC-4CF2-8A4D-0DCAE92F5330}">
      <dgm:prSet/>
      <dgm:spPr/>
      <dgm:t>
        <a:bodyPr/>
        <a:lstStyle/>
        <a:p>
          <a:endParaRPr lang="en-GB"/>
        </a:p>
      </dgm:t>
    </dgm:pt>
    <dgm:pt modelId="{D3B0E4C8-0FF4-4007-A81E-112A5F8A4046}" type="sibTrans" cxnId="{FD8C490B-43AC-4CF2-8A4D-0DCAE92F5330}">
      <dgm:prSet/>
      <dgm:spPr>
        <a:solidFill>
          <a:srgbClr val="54803A"/>
        </a:solidFill>
      </dgm:spPr>
      <dgm:t>
        <a:bodyPr/>
        <a:lstStyle/>
        <a:p>
          <a:endParaRPr lang="en-GB"/>
        </a:p>
      </dgm:t>
    </dgm:pt>
    <dgm:pt modelId="{2B6D5D6A-CBB0-4DBB-9529-D9FA225FFE55}" type="pres">
      <dgm:prSet presAssocID="{BB53AAAD-E65A-42E0-9A4E-E8F8F766C0CB}" presName="composite" presStyleCnt="0">
        <dgm:presLayoutVars>
          <dgm:chMax val="3"/>
          <dgm:animLvl val="lvl"/>
          <dgm:resizeHandles val="exact"/>
        </dgm:presLayoutVars>
      </dgm:prSet>
      <dgm:spPr/>
    </dgm:pt>
    <dgm:pt modelId="{7C89A747-6BF3-42D2-A925-8CAE8236DDE9}" type="pres">
      <dgm:prSet presAssocID="{5F1E501D-13ED-47E8-B682-CAF70D0D95EC}" presName="gear1" presStyleLbl="node1" presStyleIdx="0" presStyleCnt="3">
        <dgm:presLayoutVars>
          <dgm:chMax val="1"/>
          <dgm:bulletEnabled val="1"/>
        </dgm:presLayoutVars>
      </dgm:prSet>
      <dgm:spPr/>
      <dgm:t>
        <a:bodyPr/>
        <a:lstStyle/>
        <a:p>
          <a:endParaRPr lang="en-GB"/>
        </a:p>
      </dgm:t>
    </dgm:pt>
    <dgm:pt modelId="{B3EC5944-E041-43D1-8CB6-FC016D95D64D}" type="pres">
      <dgm:prSet presAssocID="{5F1E501D-13ED-47E8-B682-CAF70D0D95EC}" presName="gear1srcNode" presStyleLbl="node1" presStyleIdx="0" presStyleCnt="3"/>
      <dgm:spPr/>
      <dgm:t>
        <a:bodyPr/>
        <a:lstStyle/>
        <a:p>
          <a:endParaRPr lang="en-GB"/>
        </a:p>
      </dgm:t>
    </dgm:pt>
    <dgm:pt modelId="{1C4AF18F-B6B0-48C4-AA04-544169FB09B3}" type="pres">
      <dgm:prSet presAssocID="{5F1E501D-13ED-47E8-B682-CAF70D0D95EC}" presName="gear1dstNode" presStyleLbl="node1" presStyleIdx="0" presStyleCnt="3"/>
      <dgm:spPr/>
      <dgm:t>
        <a:bodyPr/>
        <a:lstStyle/>
        <a:p>
          <a:endParaRPr lang="en-GB"/>
        </a:p>
      </dgm:t>
    </dgm:pt>
    <dgm:pt modelId="{3636C20E-40CD-4530-83AF-DB0A2E7F6CBE}" type="pres">
      <dgm:prSet presAssocID="{A1207DA0-2511-462C-AFE2-9D3AB13F8794}" presName="gear2" presStyleLbl="node1" presStyleIdx="1" presStyleCnt="3">
        <dgm:presLayoutVars>
          <dgm:chMax val="1"/>
          <dgm:bulletEnabled val="1"/>
        </dgm:presLayoutVars>
      </dgm:prSet>
      <dgm:spPr/>
      <dgm:t>
        <a:bodyPr/>
        <a:lstStyle/>
        <a:p>
          <a:endParaRPr lang="en-GB"/>
        </a:p>
      </dgm:t>
    </dgm:pt>
    <dgm:pt modelId="{031086DF-B54E-4FF9-99E5-F19CD941E298}" type="pres">
      <dgm:prSet presAssocID="{A1207DA0-2511-462C-AFE2-9D3AB13F8794}" presName="gear2srcNode" presStyleLbl="node1" presStyleIdx="1" presStyleCnt="3"/>
      <dgm:spPr/>
      <dgm:t>
        <a:bodyPr/>
        <a:lstStyle/>
        <a:p>
          <a:endParaRPr lang="en-GB"/>
        </a:p>
      </dgm:t>
    </dgm:pt>
    <dgm:pt modelId="{0D98A906-D96D-4738-A704-057245887EC3}" type="pres">
      <dgm:prSet presAssocID="{A1207DA0-2511-462C-AFE2-9D3AB13F8794}" presName="gear2dstNode" presStyleLbl="node1" presStyleIdx="1" presStyleCnt="3"/>
      <dgm:spPr/>
      <dgm:t>
        <a:bodyPr/>
        <a:lstStyle/>
        <a:p>
          <a:endParaRPr lang="en-GB"/>
        </a:p>
      </dgm:t>
    </dgm:pt>
    <dgm:pt modelId="{EA68E614-C766-4092-9BD1-3F1F073D5F54}" type="pres">
      <dgm:prSet presAssocID="{BFE5293B-1FF9-40D3-8CB6-62BEC9392FF8}" presName="gear3" presStyleLbl="node1" presStyleIdx="2" presStyleCnt="3" custLinFactNeighborX="0"/>
      <dgm:spPr/>
      <dgm:t>
        <a:bodyPr/>
        <a:lstStyle/>
        <a:p>
          <a:endParaRPr lang="en-GB"/>
        </a:p>
      </dgm:t>
    </dgm:pt>
    <dgm:pt modelId="{6C0824B8-F978-4B21-BFCF-21ED04D5FFD9}" type="pres">
      <dgm:prSet presAssocID="{BFE5293B-1FF9-40D3-8CB6-62BEC9392FF8}" presName="gear3tx" presStyleLbl="node1" presStyleIdx="2" presStyleCnt="3">
        <dgm:presLayoutVars>
          <dgm:chMax val="1"/>
          <dgm:bulletEnabled val="1"/>
        </dgm:presLayoutVars>
      </dgm:prSet>
      <dgm:spPr/>
      <dgm:t>
        <a:bodyPr/>
        <a:lstStyle/>
        <a:p>
          <a:endParaRPr lang="en-GB"/>
        </a:p>
      </dgm:t>
    </dgm:pt>
    <dgm:pt modelId="{CC087E44-5215-413F-A842-5676A4F88032}" type="pres">
      <dgm:prSet presAssocID="{BFE5293B-1FF9-40D3-8CB6-62BEC9392FF8}" presName="gear3srcNode" presStyleLbl="node1" presStyleIdx="2" presStyleCnt="3"/>
      <dgm:spPr/>
      <dgm:t>
        <a:bodyPr/>
        <a:lstStyle/>
        <a:p>
          <a:endParaRPr lang="en-GB"/>
        </a:p>
      </dgm:t>
    </dgm:pt>
    <dgm:pt modelId="{7D5BC729-6E52-4DAF-BB81-DABCA67E6067}" type="pres">
      <dgm:prSet presAssocID="{BFE5293B-1FF9-40D3-8CB6-62BEC9392FF8}" presName="gear3dstNode" presStyleLbl="node1" presStyleIdx="2" presStyleCnt="3"/>
      <dgm:spPr/>
      <dgm:t>
        <a:bodyPr/>
        <a:lstStyle/>
        <a:p>
          <a:endParaRPr lang="en-GB"/>
        </a:p>
      </dgm:t>
    </dgm:pt>
    <dgm:pt modelId="{C841994A-3219-44C3-902D-9FC060380D7D}" type="pres">
      <dgm:prSet presAssocID="{DC608D54-E737-4EDD-87FF-E70135DBD63B}" presName="connector1" presStyleLbl="sibTrans2D1" presStyleIdx="0" presStyleCnt="3" custAng="5400000"/>
      <dgm:spPr/>
      <dgm:t>
        <a:bodyPr/>
        <a:lstStyle/>
        <a:p>
          <a:endParaRPr lang="en-GB"/>
        </a:p>
      </dgm:t>
    </dgm:pt>
    <dgm:pt modelId="{791115E3-D399-47E8-81C6-E5911BC1D1C9}" type="pres">
      <dgm:prSet presAssocID="{D506CB9B-8805-4A1C-BA20-714E74BB37A2}" presName="connector2" presStyleLbl="sibTrans2D1" presStyleIdx="1" presStyleCnt="3" custAng="21014952"/>
      <dgm:spPr/>
      <dgm:t>
        <a:bodyPr/>
        <a:lstStyle/>
        <a:p>
          <a:endParaRPr lang="en-GB"/>
        </a:p>
      </dgm:t>
    </dgm:pt>
    <dgm:pt modelId="{CF1B1D4B-833A-402E-8167-F731C1FFB896}" type="pres">
      <dgm:prSet presAssocID="{D3B0E4C8-0FF4-4007-A81E-112A5F8A4046}" presName="connector3" presStyleLbl="sibTrans2D1" presStyleIdx="2" presStyleCnt="3" custAng="8454384"/>
      <dgm:spPr/>
      <dgm:t>
        <a:bodyPr/>
        <a:lstStyle/>
        <a:p>
          <a:endParaRPr lang="en-GB"/>
        </a:p>
      </dgm:t>
    </dgm:pt>
  </dgm:ptLst>
  <dgm:cxnLst>
    <dgm:cxn modelId="{15BF112D-AFDB-4344-BC6C-A0F4E6FEA4BC}" type="presOf" srcId="{5F1E501D-13ED-47E8-B682-CAF70D0D95EC}" destId="{7C89A747-6BF3-42D2-A925-8CAE8236DDE9}" srcOrd="0" destOrd="0" presId="urn:microsoft.com/office/officeart/2005/8/layout/gear1"/>
    <dgm:cxn modelId="{9689F424-2286-45FB-AA09-18B3C58E53BD}" type="presOf" srcId="{BFE5293B-1FF9-40D3-8CB6-62BEC9392FF8}" destId="{7D5BC729-6E52-4DAF-BB81-DABCA67E6067}" srcOrd="3" destOrd="0" presId="urn:microsoft.com/office/officeart/2005/8/layout/gear1"/>
    <dgm:cxn modelId="{64A1048C-15D4-43DD-AD4D-5EE99BC12AD2}" type="presOf" srcId="{BFE5293B-1FF9-40D3-8CB6-62BEC9392FF8}" destId="{CC087E44-5215-413F-A842-5676A4F88032}" srcOrd="2" destOrd="0" presId="urn:microsoft.com/office/officeart/2005/8/layout/gear1"/>
    <dgm:cxn modelId="{EC1D574A-5D4C-4E67-AE56-3D639B6A4CE6}" type="presOf" srcId="{D3B0E4C8-0FF4-4007-A81E-112A5F8A4046}" destId="{CF1B1D4B-833A-402E-8167-F731C1FFB896}" srcOrd="0" destOrd="0" presId="urn:microsoft.com/office/officeart/2005/8/layout/gear1"/>
    <dgm:cxn modelId="{2A3F5970-2C0A-40B6-9ACF-02AF757AEE55}" type="presOf" srcId="{BFE5293B-1FF9-40D3-8CB6-62BEC9392FF8}" destId="{EA68E614-C766-4092-9BD1-3F1F073D5F54}" srcOrd="0" destOrd="0" presId="urn:microsoft.com/office/officeart/2005/8/layout/gear1"/>
    <dgm:cxn modelId="{24F03464-359F-4E07-BBCD-F0F9C6F9532B}" type="presOf" srcId="{5F1E501D-13ED-47E8-B682-CAF70D0D95EC}" destId="{1C4AF18F-B6B0-48C4-AA04-544169FB09B3}" srcOrd="2" destOrd="0" presId="urn:microsoft.com/office/officeart/2005/8/layout/gear1"/>
    <dgm:cxn modelId="{4F394054-9B64-4EE5-B9F9-7078E199D540}" type="presOf" srcId="{BB53AAAD-E65A-42E0-9A4E-E8F8F766C0CB}" destId="{2B6D5D6A-CBB0-4DBB-9529-D9FA225FFE55}" srcOrd="0" destOrd="0" presId="urn:microsoft.com/office/officeart/2005/8/layout/gear1"/>
    <dgm:cxn modelId="{E52922AB-6959-45C6-8C34-25E7C756648B}" srcId="{BB53AAAD-E65A-42E0-9A4E-E8F8F766C0CB}" destId="{A1207DA0-2511-462C-AFE2-9D3AB13F8794}" srcOrd="1" destOrd="0" parTransId="{4AA21A8C-7A4D-4122-8804-0BE08CE3F739}" sibTransId="{D506CB9B-8805-4A1C-BA20-714E74BB37A2}"/>
    <dgm:cxn modelId="{73C09CEA-8C2D-4BA3-B305-97C3615C4898}" type="presOf" srcId="{A1207DA0-2511-462C-AFE2-9D3AB13F8794}" destId="{031086DF-B54E-4FF9-99E5-F19CD941E298}" srcOrd="1" destOrd="0" presId="urn:microsoft.com/office/officeart/2005/8/layout/gear1"/>
    <dgm:cxn modelId="{D7B0FC2C-4FF0-4639-8F48-2F48AF3AE143}" type="presOf" srcId="{BFE5293B-1FF9-40D3-8CB6-62BEC9392FF8}" destId="{6C0824B8-F978-4B21-BFCF-21ED04D5FFD9}" srcOrd="1" destOrd="0" presId="urn:microsoft.com/office/officeart/2005/8/layout/gear1"/>
    <dgm:cxn modelId="{CA20FA7F-048A-4088-A582-640FE47116A6}" type="presOf" srcId="{5F1E501D-13ED-47E8-B682-CAF70D0D95EC}" destId="{B3EC5944-E041-43D1-8CB6-FC016D95D64D}" srcOrd="1" destOrd="0" presId="urn:microsoft.com/office/officeart/2005/8/layout/gear1"/>
    <dgm:cxn modelId="{E8714AFA-E579-47D7-9FCA-8AB580BC5E4F}" type="presOf" srcId="{A1207DA0-2511-462C-AFE2-9D3AB13F8794}" destId="{0D98A906-D96D-4738-A704-057245887EC3}" srcOrd="2" destOrd="0" presId="urn:microsoft.com/office/officeart/2005/8/layout/gear1"/>
    <dgm:cxn modelId="{F21F055C-963C-4E61-9008-DEC7FD73B416}" type="presOf" srcId="{A1207DA0-2511-462C-AFE2-9D3AB13F8794}" destId="{3636C20E-40CD-4530-83AF-DB0A2E7F6CBE}" srcOrd="0" destOrd="0" presId="urn:microsoft.com/office/officeart/2005/8/layout/gear1"/>
    <dgm:cxn modelId="{A7AD3387-A696-4F48-904E-7E5E3DBC48D4}" type="presOf" srcId="{D506CB9B-8805-4A1C-BA20-714E74BB37A2}" destId="{791115E3-D399-47E8-81C6-E5911BC1D1C9}" srcOrd="0" destOrd="0" presId="urn:microsoft.com/office/officeart/2005/8/layout/gear1"/>
    <dgm:cxn modelId="{FD8C490B-43AC-4CF2-8A4D-0DCAE92F5330}" srcId="{BB53AAAD-E65A-42E0-9A4E-E8F8F766C0CB}" destId="{BFE5293B-1FF9-40D3-8CB6-62BEC9392FF8}" srcOrd="2" destOrd="0" parTransId="{7773724D-4BA2-4623-B19A-5FC58FF5E56E}" sibTransId="{D3B0E4C8-0FF4-4007-A81E-112A5F8A4046}"/>
    <dgm:cxn modelId="{BBA7CFD0-3D75-4BDB-BD0D-40CEB0865E96}" type="presOf" srcId="{DC608D54-E737-4EDD-87FF-E70135DBD63B}" destId="{C841994A-3219-44C3-902D-9FC060380D7D}" srcOrd="0" destOrd="0" presId="urn:microsoft.com/office/officeart/2005/8/layout/gear1"/>
    <dgm:cxn modelId="{ECE74AA5-F826-4439-928E-13531DF1037D}" srcId="{BB53AAAD-E65A-42E0-9A4E-E8F8F766C0CB}" destId="{5F1E501D-13ED-47E8-B682-CAF70D0D95EC}" srcOrd="0" destOrd="0" parTransId="{669CF6F9-B0D7-4BF5-9036-B0AF4E00EC5F}" sibTransId="{DC608D54-E737-4EDD-87FF-E70135DBD63B}"/>
    <dgm:cxn modelId="{1C59245B-B175-4CEA-90B8-C94F0E1F0F5D}" type="presParOf" srcId="{2B6D5D6A-CBB0-4DBB-9529-D9FA225FFE55}" destId="{7C89A747-6BF3-42D2-A925-8CAE8236DDE9}" srcOrd="0" destOrd="0" presId="urn:microsoft.com/office/officeart/2005/8/layout/gear1"/>
    <dgm:cxn modelId="{A7622D9E-BF5B-4A48-AF76-08510D450457}" type="presParOf" srcId="{2B6D5D6A-CBB0-4DBB-9529-D9FA225FFE55}" destId="{B3EC5944-E041-43D1-8CB6-FC016D95D64D}" srcOrd="1" destOrd="0" presId="urn:microsoft.com/office/officeart/2005/8/layout/gear1"/>
    <dgm:cxn modelId="{6A0542D8-8087-40B4-8021-423E1F27B84B}" type="presParOf" srcId="{2B6D5D6A-CBB0-4DBB-9529-D9FA225FFE55}" destId="{1C4AF18F-B6B0-48C4-AA04-544169FB09B3}" srcOrd="2" destOrd="0" presId="urn:microsoft.com/office/officeart/2005/8/layout/gear1"/>
    <dgm:cxn modelId="{63D5D118-82C7-4248-9CCB-368AB5D9AC6A}" type="presParOf" srcId="{2B6D5D6A-CBB0-4DBB-9529-D9FA225FFE55}" destId="{3636C20E-40CD-4530-83AF-DB0A2E7F6CBE}" srcOrd="3" destOrd="0" presId="urn:microsoft.com/office/officeart/2005/8/layout/gear1"/>
    <dgm:cxn modelId="{4F076480-76DD-405C-B8CD-B74E63E0D3C4}" type="presParOf" srcId="{2B6D5D6A-CBB0-4DBB-9529-D9FA225FFE55}" destId="{031086DF-B54E-4FF9-99E5-F19CD941E298}" srcOrd="4" destOrd="0" presId="urn:microsoft.com/office/officeart/2005/8/layout/gear1"/>
    <dgm:cxn modelId="{426FE6BC-B182-4E1E-9251-27F90D7BDB56}" type="presParOf" srcId="{2B6D5D6A-CBB0-4DBB-9529-D9FA225FFE55}" destId="{0D98A906-D96D-4738-A704-057245887EC3}" srcOrd="5" destOrd="0" presId="urn:microsoft.com/office/officeart/2005/8/layout/gear1"/>
    <dgm:cxn modelId="{F3C52818-8DF5-4124-BC45-D6DA7DAD7F15}" type="presParOf" srcId="{2B6D5D6A-CBB0-4DBB-9529-D9FA225FFE55}" destId="{EA68E614-C766-4092-9BD1-3F1F073D5F54}" srcOrd="6" destOrd="0" presId="urn:microsoft.com/office/officeart/2005/8/layout/gear1"/>
    <dgm:cxn modelId="{E9AFB957-DAD4-4FD3-AC74-B1AFB5BBCBE3}" type="presParOf" srcId="{2B6D5D6A-CBB0-4DBB-9529-D9FA225FFE55}" destId="{6C0824B8-F978-4B21-BFCF-21ED04D5FFD9}" srcOrd="7" destOrd="0" presId="urn:microsoft.com/office/officeart/2005/8/layout/gear1"/>
    <dgm:cxn modelId="{E9A5EEA7-DA68-4847-BEA6-98AE60FCA11F}" type="presParOf" srcId="{2B6D5D6A-CBB0-4DBB-9529-D9FA225FFE55}" destId="{CC087E44-5215-413F-A842-5676A4F88032}" srcOrd="8" destOrd="0" presId="urn:microsoft.com/office/officeart/2005/8/layout/gear1"/>
    <dgm:cxn modelId="{F5AA61D2-5246-4E77-AB9F-2D1C493233B0}" type="presParOf" srcId="{2B6D5D6A-CBB0-4DBB-9529-D9FA225FFE55}" destId="{7D5BC729-6E52-4DAF-BB81-DABCA67E6067}" srcOrd="9" destOrd="0" presId="urn:microsoft.com/office/officeart/2005/8/layout/gear1"/>
    <dgm:cxn modelId="{76FD6EB8-5C7D-4C51-BE7D-DD139C508707}" type="presParOf" srcId="{2B6D5D6A-CBB0-4DBB-9529-D9FA225FFE55}" destId="{C841994A-3219-44C3-902D-9FC060380D7D}" srcOrd="10" destOrd="0" presId="urn:microsoft.com/office/officeart/2005/8/layout/gear1"/>
    <dgm:cxn modelId="{44E8261A-89F7-4096-A3EC-3AC07188619A}" type="presParOf" srcId="{2B6D5D6A-CBB0-4DBB-9529-D9FA225FFE55}" destId="{791115E3-D399-47E8-81C6-E5911BC1D1C9}" srcOrd="11" destOrd="0" presId="urn:microsoft.com/office/officeart/2005/8/layout/gear1"/>
    <dgm:cxn modelId="{A7E258B4-98E8-47B7-9A76-236331028C2F}" type="presParOf" srcId="{2B6D5D6A-CBB0-4DBB-9529-D9FA225FFE55}" destId="{CF1B1D4B-833A-402E-8167-F731C1FFB89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9A747-6BF3-42D2-A925-8CAE8236DDE9}">
      <dsp:nvSpPr>
        <dsp:cNvPr id="0" name=""/>
        <dsp:cNvSpPr/>
      </dsp:nvSpPr>
      <dsp:spPr>
        <a:xfrm>
          <a:off x="4301175" y="2454983"/>
          <a:ext cx="3000535" cy="3000535"/>
        </a:xfrm>
        <a:prstGeom prst="gear9">
          <a:avLst/>
        </a:prstGeom>
        <a:solidFill>
          <a:srgbClr val="A523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b="1" kern="1200" dirty="0" smtClean="0"/>
            <a:t>2015</a:t>
          </a:r>
          <a:r>
            <a:rPr lang="da-DK" sz="1600" kern="1200" dirty="0" smtClean="0"/>
            <a:t> </a:t>
          </a:r>
        </a:p>
        <a:p>
          <a:pPr lvl="0" algn="ctr" defTabSz="711200">
            <a:lnSpc>
              <a:spcPct val="90000"/>
            </a:lnSpc>
            <a:spcBef>
              <a:spcPct val="0"/>
            </a:spcBef>
            <a:spcAft>
              <a:spcPct val="35000"/>
            </a:spcAft>
          </a:pPr>
          <a:r>
            <a:rPr lang="da-DK" sz="1600" kern="1200" dirty="0" smtClean="0"/>
            <a:t>Implementatation of marine, CFP, water, and nature objectives</a:t>
          </a:r>
          <a:endParaRPr lang="en-GB" sz="1600" kern="1200" dirty="0"/>
        </a:p>
      </dsp:txBody>
      <dsp:txXfrm>
        <a:off x="4904416" y="3157844"/>
        <a:ext cx="1794053" cy="1542337"/>
      </dsp:txXfrm>
    </dsp:sp>
    <dsp:sp modelId="{3636C20E-40CD-4530-83AF-DB0A2E7F6CBE}">
      <dsp:nvSpPr>
        <dsp:cNvPr id="0" name=""/>
        <dsp:cNvSpPr/>
      </dsp:nvSpPr>
      <dsp:spPr>
        <a:xfrm>
          <a:off x="2555409" y="1745766"/>
          <a:ext cx="2182207" cy="2182207"/>
        </a:xfrm>
        <a:prstGeom prst="gear6">
          <a:avLst/>
        </a:prstGeom>
        <a:solidFill>
          <a:srgbClr val="5480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b="1" kern="1200" dirty="0" smtClean="0"/>
            <a:t>2020</a:t>
          </a:r>
          <a:r>
            <a:rPr lang="da-DK" sz="1100" kern="1200" dirty="0" smtClean="0"/>
            <a:t> </a:t>
          </a:r>
        </a:p>
        <a:p>
          <a:pPr lvl="0" algn="ctr" defTabSz="488950">
            <a:lnSpc>
              <a:spcPct val="90000"/>
            </a:lnSpc>
            <a:spcBef>
              <a:spcPct val="0"/>
            </a:spcBef>
            <a:spcAft>
              <a:spcPct val="35000"/>
            </a:spcAft>
          </a:pPr>
          <a:r>
            <a:rPr lang="da-DK" sz="1100" kern="1200" dirty="0" smtClean="0"/>
            <a:t>Halting biodiversity loss; Achieve GES for marine environment</a:t>
          </a:r>
          <a:endParaRPr lang="en-GB" sz="1100" kern="1200" dirty="0"/>
        </a:p>
      </dsp:txBody>
      <dsp:txXfrm>
        <a:off x="3104786" y="2298464"/>
        <a:ext cx="1083453" cy="1076811"/>
      </dsp:txXfrm>
    </dsp:sp>
    <dsp:sp modelId="{EA68E614-C766-4092-9BD1-3F1F073D5F54}">
      <dsp:nvSpPr>
        <dsp:cNvPr id="0" name=""/>
        <dsp:cNvSpPr/>
      </dsp:nvSpPr>
      <dsp:spPr>
        <a:xfrm rot="20700000">
          <a:off x="3777668" y="240265"/>
          <a:ext cx="2138118" cy="2138118"/>
        </a:xfrm>
        <a:prstGeom prst="gear6">
          <a:avLst/>
        </a:prstGeom>
        <a:solidFill>
          <a:srgbClr val="5480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b="1" kern="1200" dirty="0" smtClean="0"/>
            <a:t>2050</a:t>
          </a:r>
          <a:r>
            <a:rPr lang="da-DK" sz="1000" kern="1200" dirty="0" smtClean="0"/>
            <a:t> </a:t>
          </a:r>
        </a:p>
        <a:p>
          <a:pPr lvl="0" algn="ctr" defTabSz="444500">
            <a:lnSpc>
              <a:spcPct val="90000"/>
            </a:lnSpc>
            <a:spcBef>
              <a:spcPct val="0"/>
            </a:spcBef>
            <a:spcAft>
              <a:spcPct val="35000"/>
            </a:spcAft>
          </a:pPr>
          <a:r>
            <a:rPr lang="da-DK" sz="1000" kern="1200" dirty="0" smtClean="0"/>
            <a:t>Natural capital is restored together with its essential contribution to human well being and prosperity </a:t>
          </a:r>
          <a:endParaRPr lang="en-GB" sz="1000" kern="1200" dirty="0"/>
        </a:p>
      </dsp:txBody>
      <dsp:txXfrm rot="-20700000">
        <a:off x="4246620" y="709217"/>
        <a:ext cx="1200214" cy="1200214"/>
      </dsp:txXfrm>
    </dsp:sp>
    <dsp:sp modelId="{C841994A-3219-44C3-902D-9FC060380D7D}">
      <dsp:nvSpPr>
        <dsp:cNvPr id="0" name=""/>
        <dsp:cNvSpPr/>
      </dsp:nvSpPr>
      <dsp:spPr>
        <a:xfrm rot="5400000">
          <a:off x="4084545" y="1994149"/>
          <a:ext cx="3840685" cy="3840685"/>
        </a:xfrm>
        <a:prstGeom prst="circularArrow">
          <a:avLst>
            <a:gd name="adj1" fmla="val 4687"/>
            <a:gd name="adj2" fmla="val 299029"/>
            <a:gd name="adj3" fmla="val 2539845"/>
            <a:gd name="adj4" fmla="val 15811178"/>
            <a:gd name="adj5" fmla="val 5469"/>
          </a:avLst>
        </a:prstGeom>
        <a:solidFill>
          <a:srgbClr val="A52344"/>
        </a:solidFill>
        <a:ln>
          <a:noFill/>
        </a:ln>
        <a:effectLst/>
      </dsp:spPr>
      <dsp:style>
        <a:lnRef idx="0">
          <a:scrgbClr r="0" g="0" b="0"/>
        </a:lnRef>
        <a:fillRef idx="1">
          <a:scrgbClr r="0" g="0" b="0"/>
        </a:fillRef>
        <a:effectRef idx="0">
          <a:scrgbClr r="0" g="0" b="0"/>
        </a:effectRef>
        <a:fontRef idx="minor">
          <a:schemeClr val="lt1"/>
        </a:fontRef>
      </dsp:style>
    </dsp:sp>
    <dsp:sp modelId="{791115E3-D399-47E8-81C6-E5911BC1D1C9}">
      <dsp:nvSpPr>
        <dsp:cNvPr id="0" name=""/>
        <dsp:cNvSpPr/>
      </dsp:nvSpPr>
      <dsp:spPr>
        <a:xfrm rot="21014952">
          <a:off x="2168944" y="1257513"/>
          <a:ext cx="2790497" cy="2790497"/>
        </a:xfrm>
        <a:prstGeom prst="leftCircularArrow">
          <a:avLst>
            <a:gd name="adj1" fmla="val 6452"/>
            <a:gd name="adj2" fmla="val 429999"/>
            <a:gd name="adj3" fmla="val 10489124"/>
            <a:gd name="adj4" fmla="val 14837806"/>
            <a:gd name="adj5" fmla="val 7527"/>
          </a:avLst>
        </a:prstGeom>
        <a:solidFill>
          <a:srgbClr val="54803A"/>
        </a:solidFill>
        <a:ln>
          <a:noFill/>
        </a:ln>
        <a:effectLst/>
      </dsp:spPr>
      <dsp:style>
        <a:lnRef idx="0">
          <a:scrgbClr r="0" g="0" b="0"/>
        </a:lnRef>
        <a:fillRef idx="1">
          <a:scrgbClr r="0" g="0" b="0"/>
        </a:fillRef>
        <a:effectRef idx="0">
          <a:scrgbClr r="0" g="0" b="0"/>
        </a:effectRef>
        <a:fontRef idx="minor">
          <a:schemeClr val="lt1"/>
        </a:fontRef>
      </dsp:style>
    </dsp:sp>
    <dsp:sp modelId="{CF1B1D4B-833A-402E-8167-F731C1FFB896}">
      <dsp:nvSpPr>
        <dsp:cNvPr id="0" name=""/>
        <dsp:cNvSpPr/>
      </dsp:nvSpPr>
      <dsp:spPr>
        <a:xfrm rot="8454384">
          <a:off x="3283099" y="-233475"/>
          <a:ext cx="3008718" cy="3008718"/>
        </a:xfrm>
        <a:prstGeom prst="circularArrow">
          <a:avLst>
            <a:gd name="adj1" fmla="val 5984"/>
            <a:gd name="adj2" fmla="val 394124"/>
            <a:gd name="adj3" fmla="val 13313824"/>
            <a:gd name="adj4" fmla="val 10508221"/>
            <a:gd name="adj5" fmla="val 6981"/>
          </a:avLst>
        </a:prstGeom>
        <a:solidFill>
          <a:srgbClr val="54803A"/>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0.65601</cdr:x>
      <cdr:y>0.08711</cdr:y>
    </cdr:from>
    <cdr:to>
      <cdr:x>0.65601</cdr:x>
      <cdr:y>0.89197</cdr:y>
    </cdr:to>
    <cdr:cxnSp macro="">
      <cdr:nvCxnSpPr>
        <cdr:cNvPr id="6" name="Straight Connector 2"/>
        <cdr:cNvCxnSpPr/>
      </cdr:nvCxnSpPr>
      <cdr:spPr bwMode="auto">
        <a:xfrm xmlns:a="http://schemas.openxmlformats.org/drawingml/2006/main" flipV="1">
          <a:off x="5129085" y="413020"/>
          <a:ext cx="0" cy="3816000"/>
        </a:xfrm>
        <a:prstGeom xmlns:a="http://schemas.openxmlformats.org/drawingml/2006/main" prst="line">
          <a:avLst/>
        </a:prstGeom>
        <a:solidFill xmlns:a="http://schemas.openxmlformats.org/drawingml/2006/main">
          <a:srgbClr val="090000"/>
        </a:solidFill>
        <a:ln xmlns:a="http://schemas.openxmlformats.org/drawingml/2006/main" w="22225" cap="flat" cmpd="sng" algn="ctr">
          <a:solidFill>
            <a:schemeClr val="tx1">
              <a:lumMod val="50000"/>
              <a:lumOff val="50000"/>
            </a:schemeClr>
          </a:solidFill>
          <a:prstDash val="sysDot"/>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0.38581</cdr:x>
      <cdr:y>0.08717</cdr:y>
    </cdr:from>
    <cdr:to>
      <cdr:x>0.38581</cdr:x>
      <cdr:y>0.89202</cdr:y>
    </cdr:to>
    <cdr:cxnSp macro="">
      <cdr:nvCxnSpPr>
        <cdr:cNvPr id="11" name="Straight Connector 10"/>
        <cdr:cNvCxnSpPr/>
      </cdr:nvCxnSpPr>
      <cdr:spPr bwMode="auto">
        <a:xfrm xmlns:a="http://schemas.openxmlformats.org/drawingml/2006/main" flipV="1">
          <a:off x="3016495" y="413273"/>
          <a:ext cx="0" cy="3816000"/>
        </a:xfrm>
        <a:prstGeom xmlns:a="http://schemas.openxmlformats.org/drawingml/2006/main" prst="line">
          <a:avLst/>
        </a:prstGeom>
        <a:solidFill xmlns:a="http://schemas.openxmlformats.org/drawingml/2006/main">
          <a:srgbClr val="090000"/>
        </a:solidFill>
        <a:ln xmlns:a="http://schemas.openxmlformats.org/drawingml/2006/main" w="22225" cap="flat" cmpd="sng" algn="ctr">
          <a:solidFill>
            <a:schemeClr val="tx1">
              <a:lumMod val="50000"/>
              <a:lumOff val="50000"/>
            </a:schemeClr>
          </a:solidFill>
          <a:prstDash val="sysDot"/>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0.54691</cdr:x>
      <cdr:y>0.09006</cdr:y>
    </cdr:from>
    <cdr:to>
      <cdr:x>0.5482</cdr:x>
      <cdr:y>0.89492</cdr:y>
    </cdr:to>
    <cdr:cxnSp macro="">
      <cdr:nvCxnSpPr>
        <cdr:cNvPr id="12" name="Straight Connector 11"/>
        <cdr:cNvCxnSpPr/>
      </cdr:nvCxnSpPr>
      <cdr:spPr bwMode="auto">
        <a:xfrm xmlns:a="http://schemas.openxmlformats.org/drawingml/2006/main" flipV="1">
          <a:off x="4276139" y="426987"/>
          <a:ext cx="10086" cy="3816000"/>
        </a:xfrm>
        <a:prstGeom xmlns:a="http://schemas.openxmlformats.org/drawingml/2006/main" prst="line">
          <a:avLst/>
        </a:prstGeom>
        <a:solidFill xmlns:a="http://schemas.openxmlformats.org/drawingml/2006/main">
          <a:srgbClr val="090000"/>
        </a:solidFill>
        <a:ln xmlns:a="http://schemas.openxmlformats.org/drawingml/2006/main" w="22225" cap="flat" cmpd="sng" algn="ctr">
          <a:solidFill>
            <a:schemeClr val="tx1">
              <a:lumMod val="50000"/>
              <a:lumOff val="50000"/>
            </a:schemeClr>
          </a:solidFill>
          <a:prstDash val="sysDot"/>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0.81919</cdr:x>
      <cdr:y>0.09158</cdr:y>
    </cdr:from>
    <cdr:to>
      <cdr:x>0.81919</cdr:x>
      <cdr:y>0.89644</cdr:y>
    </cdr:to>
    <cdr:cxnSp macro="">
      <cdr:nvCxnSpPr>
        <cdr:cNvPr id="13" name="Straight Connector 12"/>
        <cdr:cNvCxnSpPr/>
      </cdr:nvCxnSpPr>
      <cdr:spPr bwMode="auto">
        <a:xfrm xmlns:a="http://schemas.openxmlformats.org/drawingml/2006/main" flipV="1">
          <a:off x="6404944" y="434194"/>
          <a:ext cx="0" cy="3816000"/>
        </a:xfrm>
        <a:prstGeom xmlns:a="http://schemas.openxmlformats.org/drawingml/2006/main" prst="line">
          <a:avLst/>
        </a:prstGeom>
        <a:solidFill xmlns:a="http://schemas.openxmlformats.org/drawingml/2006/main">
          <a:srgbClr val="090000"/>
        </a:solidFill>
        <a:ln xmlns:a="http://schemas.openxmlformats.org/drawingml/2006/main" w="22225" cap="flat" cmpd="sng" algn="ctr">
          <a:solidFill>
            <a:schemeClr val="tx1">
              <a:lumMod val="50000"/>
              <a:lumOff val="50000"/>
            </a:schemeClr>
          </a:solidFill>
          <a:prstDash val="sysDot"/>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0.35414</cdr:x>
      <cdr:y>0</cdr:y>
    </cdr:from>
    <cdr:to>
      <cdr:x>0.44968</cdr:x>
      <cdr:y>0.13772</cdr:y>
    </cdr:to>
    <cdr:sp macro="" textlink="">
      <cdr:nvSpPr>
        <cdr:cNvPr id="14" name="TextBox 13"/>
        <cdr:cNvSpPr txBox="1"/>
      </cdr:nvSpPr>
      <cdr:spPr>
        <a:xfrm xmlns:a="http://schemas.openxmlformats.org/drawingml/2006/main">
          <a:off x="2768876" y="0"/>
          <a:ext cx="746994" cy="652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err="1">
              <a:solidFill>
                <a:sysClr val="windowText" lastClr="000000"/>
              </a:solidFill>
              <a:latin typeface="+mj-lt"/>
              <a:cs typeface="Arial" panose="020B0604020202020204" pitchFamily="34" charset="0"/>
            </a:rPr>
            <a:t>Töpfer</a:t>
          </a:r>
          <a:r>
            <a:rPr lang="en-GB" sz="1100" b="1" baseline="0" dirty="0">
              <a:solidFill>
                <a:sysClr val="windowText" lastClr="000000"/>
              </a:solidFill>
              <a:latin typeface="+mj-lt"/>
              <a:cs typeface="Arial" panose="020B0604020202020204" pitchFamily="34" charset="0"/>
            </a:rPr>
            <a:t> law </a:t>
          </a:r>
          <a:br>
            <a:rPr lang="en-GB" sz="1100" b="1" baseline="0" dirty="0">
              <a:solidFill>
                <a:sysClr val="windowText" lastClr="000000"/>
              </a:solidFill>
              <a:latin typeface="+mj-lt"/>
              <a:cs typeface="Arial" panose="020B0604020202020204" pitchFamily="34" charset="0"/>
            </a:rPr>
          </a:br>
          <a:r>
            <a:rPr lang="en-GB" sz="1100" b="1" baseline="0" dirty="0">
              <a:solidFill>
                <a:sysClr val="windowText" lastClr="000000"/>
              </a:solidFill>
              <a:latin typeface="+mj-lt"/>
              <a:cs typeface="Arial" panose="020B0604020202020204" pitchFamily="34" charset="0"/>
            </a:rPr>
            <a:t>(waste)</a:t>
          </a:r>
          <a:endParaRPr lang="en-GB" sz="1100" b="1" dirty="0">
            <a:solidFill>
              <a:sysClr val="windowText" lastClr="000000"/>
            </a:solidFill>
            <a:latin typeface="+mj-lt"/>
            <a:cs typeface="Arial" panose="020B0604020202020204" pitchFamily="34" charset="0"/>
          </a:endParaRPr>
        </a:p>
      </cdr:txBody>
    </cdr:sp>
  </cdr:relSizeAnchor>
  <cdr:relSizeAnchor xmlns:cdr="http://schemas.openxmlformats.org/drawingml/2006/chartDrawing">
    <cdr:from>
      <cdr:x>0.7717</cdr:x>
      <cdr:y>0</cdr:y>
    </cdr:from>
    <cdr:to>
      <cdr:x>0.86724</cdr:x>
      <cdr:y>0.13772</cdr:y>
    </cdr:to>
    <cdr:sp macro="" textlink="">
      <cdr:nvSpPr>
        <cdr:cNvPr id="15" name="TextBox 1"/>
        <cdr:cNvSpPr txBox="1"/>
      </cdr:nvSpPr>
      <cdr:spPr>
        <a:xfrm xmlns:a="http://schemas.openxmlformats.org/drawingml/2006/main">
          <a:off x="6033641" y="-1595120"/>
          <a:ext cx="746994" cy="6529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ysClr val="windowText" lastClr="000000"/>
              </a:solidFill>
            </a:rPr>
            <a:t>20-20-20</a:t>
          </a:r>
          <a:br>
            <a:rPr lang="en-GB" sz="1100" b="1" dirty="0">
              <a:solidFill>
                <a:sysClr val="windowText" lastClr="000000"/>
              </a:solidFill>
            </a:rPr>
          </a:br>
          <a:r>
            <a:rPr lang="en-GB" sz="1100" b="1" dirty="0">
              <a:solidFill>
                <a:sysClr val="windowText" lastClr="000000"/>
              </a:solidFill>
            </a:rPr>
            <a:t>Targets</a:t>
          </a:r>
        </a:p>
      </cdr:txBody>
    </cdr:sp>
  </cdr:relSizeAnchor>
  <cdr:relSizeAnchor xmlns:cdr="http://schemas.openxmlformats.org/drawingml/2006/chartDrawing">
    <cdr:from>
      <cdr:x>0.60868</cdr:x>
      <cdr:y>4.21833E-7</cdr:y>
    </cdr:from>
    <cdr:to>
      <cdr:x>0.70422</cdr:x>
      <cdr:y>0.13772</cdr:y>
    </cdr:to>
    <cdr:sp macro="" textlink="">
      <cdr:nvSpPr>
        <cdr:cNvPr id="16" name="TextBox 1"/>
        <cdr:cNvSpPr txBox="1"/>
      </cdr:nvSpPr>
      <cdr:spPr>
        <a:xfrm xmlns:a="http://schemas.openxmlformats.org/drawingml/2006/main">
          <a:off x="4759062" y="2"/>
          <a:ext cx="746995" cy="6529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ysClr val="windowText" lastClr="000000"/>
              </a:solidFill>
            </a:rPr>
            <a:t>Renewables </a:t>
          </a:r>
          <a:br>
            <a:rPr lang="en-GB" sz="1100" b="1" dirty="0">
              <a:solidFill>
                <a:sysClr val="windowText" lastClr="000000"/>
              </a:solidFill>
            </a:rPr>
          </a:br>
          <a:r>
            <a:rPr lang="en-GB" sz="1100" b="1" dirty="0">
              <a:solidFill>
                <a:sysClr val="windowText" lastClr="000000"/>
              </a:solidFill>
            </a:rPr>
            <a:t>Directive</a:t>
          </a:r>
        </a:p>
      </cdr:txBody>
    </cdr:sp>
  </cdr:relSizeAnchor>
  <cdr:relSizeAnchor xmlns:cdr="http://schemas.openxmlformats.org/drawingml/2006/chartDrawing">
    <cdr:from>
      <cdr:x>0.5006</cdr:x>
      <cdr:y>0.00161</cdr:y>
    </cdr:from>
    <cdr:to>
      <cdr:x>0.58537</cdr:x>
      <cdr:y>0.13933</cdr:y>
    </cdr:to>
    <cdr:sp macro="" textlink="">
      <cdr:nvSpPr>
        <cdr:cNvPr id="17" name="TextBox 1"/>
        <cdr:cNvSpPr txBox="1"/>
      </cdr:nvSpPr>
      <cdr:spPr>
        <a:xfrm xmlns:a="http://schemas.openxmlformats.org/drawingml/2006/main">
          <a:off x="3914030" y="7620"/>
          <a:ext cx="662788" cy="6529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ysClr val="windowText" lastClr="000000"/>
              </a:solidFill>
            </a:rPr>
            <a:t>Kyoto</a:t>
          </a:r>
          <a:r>
            <a:rPr lang="en-GB" sz="1100" b="1" baseline="0" dirty="0">
              <a:solidFill>
                <a:sysClr val="windowText" lastClr="000000"/>
              </a:solidFill>
            </a:rPr>
            <a:t> </a:t>
          </a:r>
          <a:br>
            <a:rPr lang="en-GB" sz="1100" b="1" baseline="0" dirty="0">
              <a:solidFill>
                <a:sysClr val="windowText" lastClr="000000"/>
              </a:solidFill>
            </a:rPr>
          </a:br>
          <a:r>
            <a:rPr lang="en-GB" sz="1100" b="1" baseline="0" dirty="0">
              <a:solidFill>
                <a:sysClr val="windowText" lastClr="000000"/>
              </a:solidFill>
            </a:rPr>
            <a:t>Protocol</a:t>
          </a:r>
          <a:endParaRPr lang="en-GB" sz="1100" b="1"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08/09/2015</a:t>
            </a:fld>
            <a:endParaRPr lang="en-GB"/>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08/09/2015</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a:t>
            </a:fld>
            <a:endParaRPr lang="en-GB" dirty="0"/>
          </a:p>
        </p:txBody>
      </p:sp>
    </p:spTree>
    <p:extLst>
      <p:ext uri="{BB962C8B-B14F-4D97-AF65-F5344CB8AC3E}">
        <p14:creationId xmlns:p14="http://schemas.microsoft.com/office/powerpoint/2010/main" val="177299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endParaRPr lang="en-GB" dirty="0" smtClean="0"/>
          </a:p>
          <a:p>
            <a:pPr lvl="0"/>
            <a:endParaRPr lang="en-GB" dirty="0" smtClean="0"/>
          </a:p>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17</a:t>
            </a:fld>
            <a:endParaRPr lang="en-GB"/>
          </a:p>
        </p:txBody>
      </p:sp>
    </p:spTree>
    <p:extLst>
      <p:ext uri="{BB962C8B-B14F-4D97-AF65-F5344CB8AC3E}">
        <p14:creationId xmlns:p14="http://schemas.microsoft.com/office/powerpoint/2010/main" val="40385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428625"/>
            <a:ext cx="4922838" cy="3408363"/>
          </a:xfrm>
        </p:spPr>
      </p:sp>
      <p:sp>
        <p:nvSpPr>
          <p:cNvPr id="3" name="Notes Placeholder 2"/>
          <p:cNvSpPr>
            <a:spLocks noGrp="1"/>
          </p:cNvSpPr>
          <p:nvPr>
            <p:ph type="body" idx="1"/>
          </p:nvPr>
        </p:nvSpPr>
        <p:spPr>
          <a:xfrm>
            <a:off x="615228" y="4181607"/>
            <a:ext cx="5831610" cy="5353715"/>
          </a:xfrm>
        </p:spPr>
        <p:txBody>
          <a:bodyPr/>
          <a:lstStyle/>
          <a:p>
            <a:pPr marL="171450" lvl="0" indent="-171450">
              <a:buFont typeface="Arial" panose="020B0604020202020204" pitchFamily="34" charset="0"/>
              <a:buChar char="•"/>
            </a:pPr>
            <a:endParaRPr lang="en-GB" sz="1100" dirty="0"/>
          </a:p>
        </p:txBody>
      </p:sp>
      <p:sp>
        <p:nvSpPr>
          <p:cNvPr id="4" name="Slide Number Placeholder 3"/>
          <p:cNvSpPr>
            <a:spLocks noGrp="1"/>
          </p:cNvSpPr>
          <p:nvPr>
            <p:ph type="sldNum" sz="quarter" idx="10"/>
          </p:nvPr>
        </p:nvSpPr>
        <p:spPr/>
        <p:txBody>
          <a:bodyPr/>
          <a:lstStyle/>
          <a:p>
            <a:fld id="{1AA812F5-4E9D-4A9C-BED5-E1C681DB6CA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30576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428625"/>
            <a:ext cx="4922838" cy="3408363"/>
          </a:xfrm>
        </p:spPr>
      </p:sp>
      <p:sp>
        <p:nvSpPr>
          <p:cNvPr id="3" name="Notes Placeholder 2"/>
          <p:cNvSpPr>
            <a:spLocks noGrp="1"/>
          </p:cNvSpPr>
          <p:nvPr>
            <p:ph type="body" idx="1"/>
          </p:nvPr>
        </p:nvSpPr>
        <p:spPr>
          <a:xfrm>
            <a:off x="615228" y="4181607"/>
            <a:ext cx="5831610" cy="5353715"/>
          </a:xfrm>
        </p:spPr>
        <p:txBody>
          <a:bodyPr/>
          <a:lstStyle/>
          <a:p>
            <a:pPr marL="171450" lvl="0" indent="-171450">
              <a:buFont typeface="Arial" panose="020B0604020202020204" pitchFamily="34" charset="0"/>
              <a:buChar char="•"/>
            </a:pPr>
            <a:endParaRPr lang="en-GB" sz="1100" dirty="0"/>
          </a:p>
        </p:txBody>
      </p:sp>
      <p:sp>
        <p:nvSpPr>
          <p:cNvPr id="4" name="Slide Number Placeholder 3"/>
          <p:cNvSpPr>
            <a:spLocks noGrp="1"/>
          </p:cNvSpPr>
          <p:nvPr>
            <p:ph type="sldNum" sz="quarter" idx="10"/>
          </p:nvPr>
        </p:nvSpPr>
        <p:spPr/>
        <p:txBody>
          <a:bodyPr/>
          <a:lstStyle/>
          <a:p>
            <a:fld id="{1AA812F5-4E9D-4A9C-BED5-E1C681DB6CA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91179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20</a:t>
            </a:fld>
            <a:endParaRPr lang="en-GB"/>
          </a:p>
        </p:txBody>
      </p:sp>
    </p:spTree>
    <p:extLst>
      <p:ext uri="{BB962C8B-B14F-4D97-AF65-F5344CB8AC3E}">
        <p14:creationId xmlns:p14="http://schemas.microsoft.com/office/powerpoint/2010/main" val="131489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21</a:t>
            </a:fld>
            <a:endParaRPr lang="en-GB"/>
          </a:p>
        </p:txBody>
      </p:sp>
    </p:spTree>
    <p:extLst>
      <p:ext uri="{BB962C8B-B14F-4D97-AF65-F5344CB8AC3E}">
        <p14:creationId xmlns:p14="http://schemas.microsoft.com/office/powerpoint/2010/main" val="61096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96715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2844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6158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148362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29</a:t>
            </a:fld>
            <a:endParaRPr lang="en-GB"/>
          </a:p>
        </p:txBody>
      </p:sp>
    </p:spTree>
    <p:extLst>
      <p:ext uri="{BB962C8B-B14F-4D97-AF65-F5344CB8AC3E}">
        <p14:creationId xmlns:p14="http://schemas.microsoft.com/office/powerpoint/2010/main" val="23923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3259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4</a:t>
            </a:fld>
            <a:endParaRPr lang="en-GB"/>
          </a:p>
        </p:txBody>
      </p:sp>
    </p:spTree>
    <p:extLst>
      <p:ext uri="{BB962C8B-B14F-4D97-AF65-F5344CB8AC3E}">
        <p14:creationId xmlns:p14="http://schemas.microsoft.com/office/powerpoint/2010/main" val="27378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6</a:t>
            </a:fld>
            <a:endParaRPr lang="en-GB" dirty="0"/>
          </a:p>
        </p:txBody>
      </p:sp>
    </p:spTree>
    <p:extLst>
      <p:ext uri="{BB962C8B-B14F-4D97-AF65-F5344CB8AC3E}">
        <p14:creationId xmlns:p14="http://schemas.microsoft.com/office/powerpoint/2010/main" val="251128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8</a:t>
            </a:fld>
            <a:endParaRPr lang="en-GB"/>
          </a:p>
        </p:txBody>
      </p:sp>
    </p:spTree>
    <p:extLst>
      <p:ext uri="{BB962C8B-B14F-4D97-AF65-F5344CB8AC3E}">
        <p14:creationId xmlns:p14="http://schemas.microsoft.com/office/powerpoint/2010/main" val="165013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9</a:t>
            </a:fld>
            <a:endParaRPr lang="en-GB"/>
          </a:p>
        </p:txBody>
      </p:sp>
    </p:spTree>
    <p:extLst>
      <p:ext uri="{BB962C8B-B14F-4D97-AF65-F5344CB8AC3E}">
        <p14:creationId xmlns:p14="http://schemas.microsoft.com/office/powerpoint/2010/main" val="149086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10</a:t>
            </a:fld>
            <a:endParaRPr lang="en-GB"/>
          </a:p>
        </p:txBody>
      </p:sp>
    </p:spTree>
    <p:extLst>
      <p:ext uri="{BB962C8B-B14F-4D97-AF65-F5344CB8AC3E}">
        <p14:creationId xmlns:p14="http://schemas.microsoft.com/office/powerpoint/2010/main" val="134021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a:p>
        </p:txBody>
      </p:sp>
    </p:spTree>
    <p:extLst>
      <p:ext uri="{BB962C8B-B14F-4D97-AF65-F5344CB8AC3E}">
        <p14:creationId xmlns:p14="http://schemas.microsoft.com/office/powerpoint/2010/main" val="193194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a:p>
        </p:txBody>
      </p:sp>
    </p:spTree>
    <p:extLst>
      <p:ext uri="{BB962C8B-B14F-4D97-AF65-F5344CB8AC3E}">
        <p14:creationId xmlns:p14="http://schemas.microsoft.com/office/powerpoint/2010/main" val="264635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xml"/><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7.xml"/><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7.xml"/><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7.xml"/><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xml"/><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Master" Target="../slideMasters/slideMaster2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7.xml"/><Relationship Id="rId1" Type="http://schemas.openxmlformats.org/officeDocument/2006/relationships/slideMaster" Target="../slideMasters/slideMaster24.xml"/></Relationships>
</file>

<file path=ppt/slideLayouts/_rels/slideLayout8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4.xml"/></Relationships>
</file>

<file path=ppt/slideLayouts/_rels/slideLayout8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4.xml"/></Relationships>
</file>

<file path=ppt/slideLayouts/_rels/slideLayout8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4.xml"/></Relationships>
</file>

<file path=ppt/slideLayouts/_rels/slideLayout8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2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2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Countries</a:t>
            </a:r>
            <a:r>
              <a:rPr lang="en-US" sz="900" baseline="0" dirty="0" smtClean="0">
                <a:solidFill>
                  <a:schemeClr val="bg1">
                    <a:lumMod val="65000"/>
                  </a:schemeClr>
                </a:solidFill>
              </a:rPr>
              <a:t> &amp; regions</a:t>
            </a:r>
            <a:r>
              <a:rPr lang="en-US" sz="900" dirty="0" smtClean="0">
                <a:solidFill>
                  <a:schemeClr val="bg1">
                    <a:lumMod val="65000"/>
                  </a:schemeClr>
                </a:solidFill>
              </a:rPr>
              <a:t>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European briefings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3"/>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3"/>
            <a:ext cx="2311400" cy="365125"/>
          </a:xfrm>
          <a:prstGeom prst="rect">
            <a:avLst/>
          </a:prstGeom>
        </p:spPr>
        <p:txBody>
          <a:bodyPr/>
          <a:lstStyle/>
          <a:p>
            <a:fld id="{6CFB4831-48E4-4800-BAE4-DFE155AC49B8}" type="datetime1">
              <a:rPr lang="en-GB" smtClean="0">
                <a:solidFill>
                  <a:prstClr val="black">
                    <a:tint val="75000"/>
                  </a:prstClr>
                </a:solidFill>
              </a:rPr>
              <a:pPr/>
              <a:t>08/09/2015</a:t>
            </a:fld>
            <a:endParaRPr lang="en-GB" dirty="0">
              <a:solidFill>
                <a:prstClr val="black">
                  <a:tint val="75000"/>
                </a:prstClr>
              </a:solidFill>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7099300" y="6356353"/>
            <a:ext cx="2311400" cy="365125"/>
          </a:xfrm>
          <a:prstGeom prst="rect">
            <a:avLst/>
          </a:prstGeom>
        </p:spPr>
        <p:txBody>
          <a:bodyPr/>
          <a:lstStyle/>
          <a:p>
            <a:fld id="{471AE251-4CF7-4C79-A366-F68608A3D37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751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European briefings </a:t>
            </a:r>
            <a:r>
              <a:rPr lang="en-US" sz="900" baseline="0" dirty="0" smtClean="0">
                <a:solidFill>
                  <a:schemeClr val="bg1">
                    <a:lumMod val="65000"/>
                  </a:schemeClr>
                </a:solidFill>
              </a:rPr>
              <a:t>/</a:t>
            </a:r>
            <a:endParaRPr lang="en-US" sz="900" dirty="0"/>
          </a:p>
        </p:txBody>
      </p:sp>
      <p:sp>
        <p:nvSpPr>
          <p:cNvPr id="8" name="Rectangle 7">
            <a:hlinkClick r:id="rId2" action="ppaction://hlinksldjump"/>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91408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a:t>
            </a:r>
            <a:endParaRPr lang="en-US" sz="900" dirty="0"/>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26978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Countries &amp; regions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3134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396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European briefings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5610947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00400" y="152400"/>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Synthesis /</a:t>
            </a:r>
            <a:endParaRPr lang="en-US" sz="900" dirty="0">
              <a:solidFill>
                <a:prstClr val="black"/>
              </a:solidFill>
            </a:endParaRPr>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462285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732427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760536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1899891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782675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European briefings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247027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00400" y="152400"/>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Synthesis /</a:t>
            </a:r>
            <a:endParaRPr lang="en-US" sz="900" dirty="0">
              <a:solidFill>
                <a:prstClr val="black"/>
              </a:solidFill>
            </a:endParaRPr>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8041897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238907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068375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138822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30294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European briefings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24353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00400" y="152400"/>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Synthesis /</a:t>
            </a:r>
            <a:endParaRPr lang="en-US" sz="900" dirty="0">
              <a:solidFill>
                <a:prstClr val="black"/>
              </a:solidFill>
            </a:endParaRPr>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415123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957991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957639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339479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40498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929553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3507110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Cross-country comparisons/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588625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Countries &amp; regions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51143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European briefings/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466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175320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Global megatrends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11236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5310331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06465531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76892142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3653554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9671256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1046682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European briefings </a:t>
            </a:r>
            <a:r>
              <a:rPr lang="en-US" sz="900" baseline="0" dirty="0" smtClean="0">
                <a:solidFill>
                  <a:schemeClr val="bg1">
                    <a:lumMod val="65000"/>
                  </a:schemeClr>
                </a:solidFill>
              </a:rPr>
              <a:t>/</a:t>
            </a:r>
            <a:endParaRPr lang="en-US" sz="900" dirty="0"/>
          </a:p>
        </p:txBody>
      </p:sp>
      <p:sp>
        <p:nvSpPr>
          <p:cNvPr id="8" name="Rectangle 7">
            <a:hlinkClick r:id="rId2" action="ppaction://hlinksldjump"/>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430538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353131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534652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15200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Cross-country comparisons/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22355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Countries &amp; regions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275315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European briefings/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0126408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Global megatrends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88071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488708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7214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7115530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Cross-country comparisons/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761430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Countries &amp; regions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9286799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European briefings/</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12418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a:defRPr/>
            </a:pPr>
            <a:r>
              <a:rPr lang="en-US" sz="900" dirty="0" smtClean="0">
                <a:solidFill>
                  <a:prstClr val="white">
                    <a:lumMod val="65000"/>
                  </a:prstClr>
                </a:solidFill>
              </a:rPr>
              <a:t>SOER2015 / Global megatrends /</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331163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58839531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11025038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546666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75198034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1557975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94234068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58431656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0246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European briefings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54325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939099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200400" y="152400"/>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Synthesis /</a:t>
            </a:r>
            <a:endParaRPr lang="en-US" sz="900" dirty="0">
              <a:solidFill>
                <a:prstClr val="black"/>
              </a:solidFill>
            </a:endParaRPr>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3"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25046736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4581958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2446535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1249376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4444288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62777249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12365809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a:t>
            </a:r>
            <a:endParaRPr lang="en-US" sz="900" dirty="0">
              <a:solidFill>
                <a:prstClr val="black"/>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84985505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Countries &amp; regions /</a:t>
            </a:r>
            <a:endParaRPr lang="en-US" sz="900" dirty="0">
              <a:solidFill>
                <a:prstClr val="black"/>
              </a:solidFill>
            </a:endParaRPr>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4566103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Cross-country comparisons/</a:t>
            </a:r>
            <a:endParaRPr lang="en-US" sz="900" dirty="0">
              <a:solidFill>
                <a:prstClr val="black"/>
              </a:solidFill>
            </a:endParaRPr>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41111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prstClr val="white">
                    <a:lumMod val="65000"/>
                  </a:prstClr>
                </a:solidFill>
              </a:rPr>
              <a:t>SOER2015 / Global megatrends /</a:t>
            </a:r>
            <a:endParaRPr lang="en-US" sz="900" dirty="0">
              <a:solidFill>
                <a:prstClr val="black"/>
              </a:solidFill>
            </a:endParaRPr>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16330549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26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25.xml"/><Relationship Id="rId4" Type="http://schemas.openxmlformats.org/officeDocument/2006/relationships/slide" Target="../slides/slide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26.xml"/><Relationship Id="rId4" Type="http://schemas.openxmlformats.org/officeDocument/2006/relationships/slide" Target="../slides/slide2.xml"/></Relationships>
</file>

<file path=ppt/slideMasters/_rels/slideMaster1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29.xml"/><Relationship Id="rId7" Type="http://schemas.openxmlformats.org/officeDocument/2006/relationships/theme" Target="../theme/theme1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slide" Target="../slides/slide2.xml"/><Relationship Id="rId4" Type="http://schemas.openxmlformats.org/officeDocument/2006/relationships/slideLayout" Target="../slideLayouts/slideLayout30.xml"/><Relationship Id="rId9"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35.xml"/><Relationship Id="rId7" Type="http://schemas.openxmlformats.org/officeDocument/2006/relationships/theme" Target="../theme/theme1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slide" Target="../slides/slide2.xml"/><Relationship Id="rId4" Type="http://schemas.openxmlformats.org/officeDocument/2006/relationships/slideLayout" Target="../slideLayouts/slideLayout36.xml"/><Relationship Id="rId9"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41.xml"/><Relationship Id="rId7" Type="http://schemas.openxmlformats.org/officeDocument/2006/relationships/theme" Target="../theme/theme1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slide" Target="../slides/slide2.xml"/><Relationship Id="rId4" Type="http://schemas.openxmlformats.org/officeDocument/2006/relationships/slideLayout" Target="../slideLayouts/slideLayout42.xml"/><Relationship Id="rId9"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Layout" Target="../slideLayouts/slideLayout47.xml"/><Relationship Id="rId7" Type="http://schemas.openxmlformats.org/officeDocument/2006/relationships/theme" Target="../theme/theme1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5.png"/><Relationship Id="rId4" Type="http://schemas.openxmlformats.org/officeDocument/2006/relationships/slideLayout" Target="../slideLayouts/slideLayout54.xml"/><Relationship Id="rId9" Type="http://schemas.openxmlformats.org/officeDocument/2006/relationships/slide" Target="../slides/slid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slide" Target="../slides/slide13.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5.png"/><Relationship Id="rId4" Type="http://schemas.openxmlformats.org/officeDocument/2006/relationships/slideLayout" Target="../slideLayouts/slideLayout68.xml"/><Relationship Id="rId9" Type="http://schemas.openxmlformats.org/officeDocument/2006/relationships/slide" Target="../slides/slide13.xml"/></Relationships>
</file>

<file path=ppt/slideMasters/_rels/slideMaster22.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Layout" Target="../slideLayouts/slideLayout74.xml"/><Relationship Id="rId7" Type="http://schemas.openxmlformats.org/officeDocument/2006/relationships/theme" Target="../theme/theme22.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5.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3.xml"/><Relationship Id="rId1" Type="http://schemas.openxmlformats.org/officeDocument/2006/relationships/slideLayout" Target="../slideLayouts/slideLayout78.xml"/></Relationships>
</file>

<file path=ppt/slideMasters/_rels/slideMaster2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81.xml"/><Relationship Id="rId7" Type="http://schemas.openxmlformats.org/officeDocument/2006/relationships/theme" Target="../theme/theme24.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slide" Target="../slides/slide2.xml"/><Relationship Id="rId4" Type="http://schemas.openxmlformats.org/officeDocument/2006/relationships/slideLayout" Target="../slideLayouts/slideLayout82.xml"/><Relationship Id="rId9" Type="http://schemas.openxmlformats.org/officeDocument/2006/relationships/image" Target="../media/image5.png"/></Relationships>
</file>

<file path=ppt/slideMasters/_rels/slideMaster2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87.xml"/><Relationship Id="rId7" Type="http://schemas.openxmlformats.org/officeDocument/2006/relationships/theme" Target="../theme/theme2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5.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6.xml"/><Relationship Id="rId1" Type="http://schemas.openxmlformats.org/officeDocument/2006/relationships/slideLayout" Target="../slideLayouts/slideLayout91.xml"/><Relationship Id="rId4"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slide" Target="../slides/slide27.xml"/><Relationship Id="rId4" Type="http://schemas.openxmlformats.org/officeDocument/2006/relationships/slide" Target="../slides/slide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5.png"/><Relationship Id="rId5" Type="http://schemas.openxmlformats.org/officeDocument/2006/relationships/slideLayout" Target="../slideLayouts/slideLayout11.xml"/><Relationship Id="rId10" Type="http://schemas.openxmlformats.org/officeDocument/2006/relationships/slide" Target="../slides/slide7.xml"/><Relationship Id="rId4" Type="http://schemas.openxmlformats.org/officeDocument/2006/relationships/slideLayout" Target="../slideLayouts/slideLayout1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Layout" Target="../slideLayouts/slideLayout17.xml"/><Relationship Id="rId7"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2103929" y="1141538"/>
            <a:ext cx="7174041" cy="1023790"/>
          </a:xfrm>
          <a:prstGeom prst="rect">
            <a:avLst/>
          </a:prstGeom>
        </p:spPr>
        <p:txBody>
          <a:bodyPr>
            <a:noAutofit/>
          </a:bodyPr>
          <a:lstStyle/>
          <a:p>
            <a:pPr algn="r"/>
            <a:r>
              <a:rPr lang="en-GB" sz="3400" b="1" kern="1200" dirty="0" smtClean="0">
                <a:solidFill>
                  <a:schemeClr val="bg1"/>
                </a:solidFill>
                <a:effectLst/>
                <a:latin typeface="+mn-lt"/>
                <a:ea typeface="+mn-ea"/>
                <a:cs typeface="+mn-cs"/>
              </a:rPr>
              <a:t>THE EUROPEAN</a:t>
            </a:r>
            <a:r>
              <a:rPr lang="en-GB" sz="3400" b="1" kern="1200" baseline="0" dirty="0" smtClean="0">
                <a:solidFill>
                  <a:schemeClr val="bg1"/>
                </a:solidFill>
                <a:effectLst/>
                <a:latin typeface="+mn-lt"/>
                <a:ea typeface="+mn-ea"/>
                <a:cs typeface="+mn-cs"/>
              </a:rPr>
              <a:t> </a:t>
            </a:r>
            <a:r>
              <a:rPr lang="en-GB" sz="3400" b="1" kern="1200" dirty="0" smtClean="0">
                <a:solidFill>
                  <a:schemeClr val="bg1"/>
                </a:solidFill>
                <a:effectLst/>
                <a:latin typeface="+mn-lt"/>
                <a:ea typeface="+mn-ea"/>
                <a:cs typeface="+mn-cs"/>
              </a:rPr>
              <a:t>ENVIRONMENT</a:t>
            </a:r>
            <a:r>
              <a:rPr lang="en-GB" sz="2400" b="1" kern="1200" dirty="0" smtClean="0">
                <a:solidFill>
                  <a:schemeClr val="bg1"/>
                </a:solidFill>
                <a:effectLst/>
                <a:latin typeface="+mn-lt"/>
                <a:ea typeface="+mn-ea"/>
                <a:cs typeface="+mn-cs"/>
              </a:rPr>
              <a:t/>
            </a:r>
            <a:br>
              <a:rPr lang="en-GB" sz="2400" b="1" kern="1200" dirty="0" smtClean="0">
                <a:solidFill>
                  <a:schemeClr val="bg1"/>
                </a:solidFill>
                <a:effectLst/>
                <a:latin typeface="+mn-lt"/>
                <a:ea typeface="+mn-ea"/>
                <a:cs typeface="+mn-cs"/>
              </a:rPr>
            </a:br>
            <a:r>
              <a:rPr lang="en-GB" sz="2800" b="0" kern="1200" baseline="0" dirty="0" smtClean="0">
                <a:solidFill>
                  <a:schemeClr val="bg1"/>
                </a:solidFill>
                <a:effectLst/>
                <a:latin typeface="+mn-lt"/>
                <a:ea typeface="+mn-ea"/>
                <a:cs typeface="+mn-cs"/>
              </a:rPr>
              <a:t>STATE AND OUTLOOK 2015</a:t>
            </a:r>
          </a:p>
        </p:txBody>
      </p:sp>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4430641" y="2651046"/>
            <a:ext cx="4762659" cy="1587553"/>
            <a:chOff x="4430641" y="2651046"/>
            <a:chExt cx="4762659" cy="1587553"/>
          </a:xfrm>
        </p:grpSpPr>
        <p:sp>
          <p:nvSpPr>
            <p:cNvPr id="17" name="Rectangle 16"/>
            <p:cNvSpPr/>
            <p:nvPr userDrawn="1"/>
          </p:nvSpPr>
          <p:spPr>
            <a:xfrm>
              <a:off x="4430641" y="2651046"/>
              <a:ext cx="1587553" cy="1587553"/>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605747" y="2651046"/>
              <a:ext cx="1587553" cy="1587553"/>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18194" y="2651046"/>
              <a:ext cx="1587553" cy="1587553"/>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2103929" y="4691885"/>
            <a:ext cx="7802071" cy="127077"/>
            <a:chOff x="2107794" y="4691885"/>
            <a:chExt cx="7802071" cy="127077"/>
          </a:xfrm>
        </p:grpSpPr>
        <p:sp>
          <p:nvSpPr>
            <p:cNvPr id="25" name="Rectangle 24"/>
            <p:cNvSpPr/>
            <p:nvPr userDrawn="1"/>
          </p:nvSpPr>
          <p:spPr>
            <a:xfrm>
              <a:off x="7959685" y="469188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8155" y="4691885"/>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7975" y="4691885"/>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7794" y="4691885"/>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7FA64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European</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briefings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68533" y="609600"/>
            <a:ext cx="2675467" cy="2286000"/>
          </a:xfrm>
          <a:prstGeom prst="rect">
            <a:avLst/>
          </a:prstGeom>
        </p:spPr>
        <p:txBody>
          <a:bodyPr anchor="b">
            <a:noAutofit/>
          </a:bodyPr>
          <a:lstStyle/>
          <a:p>
            <a:pPr algn="r"/>
            <a:r>
              <a:rPr kumimoji="0" lang="en-US" sz="16000" b="0" i="0" u="none" strike="noStrike" kern="1200" cap="none" spc="0" normalizeH="0" baseline="0" noProof="0" dirty="0" smtClean="0">
                <a:ln>
                  <a:noFill/>
                </a:ln>
                <a:solidFill>
                  <a:srgbClr val="B2CF87"/>
                </a:solidFill>
                <a:effectLst/>
                <a:uLnTx/>
                <a:uFillTx/>
                <a:latin typeface="Open Sans Extrabold" pitchFamily="34" charset="0"/>
                <a:ea typeface="Open Sans Extrabold" pitchFamily="34" charset="0"/>
                <a:cs typeface="Open Sans Extrabold" pitchFamily="34" charset="0"/>
              </a:rPr>
              <a:t>03</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7229" y="3279338"/>
            <a:ext cx="2362199" cy="3393237"/>
          </a:xfrm>
          <a:prstGeom prst="rect">
            <a:avLst/>
          </a:prstGeom>
          <a:noFill/>
        </p:spPr>
        <p:txBody>
          <a:bodyPr wrap="square" numCol="1" spcCol="548640" rtlCol="0" anchor="t">
            <a:spAutoFit/>
          </a:bodyPr>
          <a:lstStyle/>
          <a:p>
            <a:pPr lvl="0">
              <a:spcAft>
                <a:spcPts val="1000"/>
              </a:spcAft>
            </a:pPr>
            <a:r>
              <a:rPr lang="en-GB" sz="1100" kern="1200" dirty="0" smtClean="0">
                <a:solidFill>
                  <a:schemeClr val="bg1"/>
                </a:solidFill>
                <a:latin typeface="+mn-lt"/>
                <a:ea typeface="+mn-ea"/>
                <a:cs typeface="+mn-cs"/>
              </a:rPr>
              <a:t>Air pollution</a:t>
            </a:r>
            <a:endParaRPr lang="en-US" sz="1100" dirty="0" smtClean="0">
              <a:solidFill>
                <a:schemeClr val="bg1"/>
              </a:solidFill>
            </a:endParaRPr>
          </a:p>
          <a:p>
            <a:pPr lvl="0">
              <a:spcAft>
                <a:spcPts val="800"/>
              </a:spcAft>
            </a:pPr>
            <a:r>
              <a:rPr lang="en-GB" sz="1100" kern="1200" dirty="0" smtClean="0">
                <a:solidFill>
                  <a:schemeClr val="bg1"/>
                </a:solidFill>
                <a:latin typeface="+mn-lt"/>
                <a:ea typeface="+mn-ea"/>
                <a:cs typeface="+mn-cs"/>
              </a:rPr>
              <a:t>Biodiversity</a:t>
            </a:r>
            <a:endParaRPr lang="en-US" sz="1100" dirty="0" smtClean="0">
              <a:solidFill>
                <a:schemeClr val="bg1"/>
              </a:solidFill>
            </a:endParaRPr>
          </a:p>
          <a:p>
            <a:pPr lvl="0">
              <a:spcAft>
                <a:spcPts val="400"/>
              </a:spcAft>
            </a:pPr>
            <a:r>
              <a:rPr lang="en-GB" sz="1100" kern="1200" dirty="0" smtClean="0">
                <a:solidFill>
                  <a:schemeClr val="bg1"/>
                </a:solidFill>
                <a:latin typeface="+mn-lt"/>
                <a:ea typeface="+mn-ea"/>
                <a:cs typeface="+mn-cs"/>
              </a:rPr>
              <a:t>Climate change impacts and adaptation</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Forests</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Freshwater quality</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Land systems</a:t>
            </a:r>
            <a:endParaRPr lang="en-US" sz="1100" dirty="0" smtClean="0">
              <a:solidFill>
                <a:schemeClr val="bg1"/>
              </a:solidFill>
            </a:endParaRPr>
          </a:p>
          <a:p>
            <a:pPr lvl="0">
              <a:spcAft>
                <a:spcPts val="1100"/>
              </a:spcAft>
            </a:pPr>
            <a:r>
              <a:rPr lang="en-GB" sz="1100" kern="1200" dirty="0" smtClean="0">
                <a:solidFill>
                  <a:schemeClr val="bg1"/>
                </a:solidFill>
                <a:latin typeface="+mn-lt"/>
                <a:ea typeface="+mn-ea"/>
                <a:cs typeface="+mn-cs"/>
              </a:rPr>
              <a:t>Marine environment</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Mitigating climate change</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Noise</a:t>
            </a:r>
          </a:p>
          <a:p>
            <a:pPr lvl="0">
              <a:spcAft>
                <a:spcPts val="1000"/>
              </a:spcAft>
            </a:pPr>
            <a:r>
              <a:rPr lang="en-US" sz="1100" kern="1200" dirty="0" smtClean="0">
                <a:solidFill>
                  <a:schemeClr val="bg1"/>
                </a:solidFill>
                <a:latin typeface="+mn-lt"/>
                <a:ea typeface="+mn-ea"/>
                <a:cs typeface="+mn-cs"/>
              </a:rPr>
              <a:t>Soil</a:t>
            </a:r>
          </a:p>
          <a:p>
            <a:pPr lvl="0">
              <a:spcAft>
                <a:spcPts val="1000"/>
              </a:spcAft>
            </a:pPr>
            <a:r>
              <a:rPr lang="en-US" sz="1100" kern="1200" dirty="0" smtClean="0">
                <a:solidFill>
                  <a:schemeClr val="bg1"/>
                </a:solidFill>
                <a:latin typeface="+mn-lt"/>
                <a:ea typeface="+mn-ea"/>
                <a:cs typeface="+mn-cs"/>
              </a:rPr>
              <a:t>Waste</a:t>
            </a:r>
            <a:endParaRPr lang="en-US" sz="1100" dirty="0" smtClean="0">
              <a:solidFill>
                <a:schemeClr val="bg1"/>
              </a:solidFill>
            </a:endParaRPr>
          </a:p>
        </p:txBody>
      </p:sp>
      <p:sp>
        <p:nvSpPr>
          <p:cNvPr id="35" name="TextBox 34"/>
          <p:cNvSpPr txBox="1"/>
          <p:nvPr userDrawn="1"/>
        </p:nvSpPr>
        <p:spPr>
          <a:xfrm>
            <a:off x="3915833" y="3279338"/>
            <a:ext cx="2362200" cy="3516347"/>
          </a:xfrm>
          <a:prstGeom prst="rect">
            <a:avLst/>
          </a:prstGeom>
          <a:noFill/>
        </p:spPr>
        <p:txBody>
          <a:bodyPr wrap="square" numCol="1" spcCol="548640" rtlCol="0" anchor="t">
            <a:spAutoFit/>
          </a:bodyPr>
          <a:lstStyle/>
          <a:p>
            <a:pPr lvl="0">
              <a:spcAft>
                <a:spcPts val="1500"/>
              </a:spcAft>
            </a:pPr>
            <a:r>
              <a:rPr lang="en-GB" sz="1100" kern="1200" dirty="0" smtClean="0">
                <a:solidFill>
                  <a:schemeClr val="bg1"/>
                </a:solidFill>
                <a:latin typeface="+mn-lt"/>
                <a:ea typeface="+mn-ea"/>
                <a:cs typeface="+mn-cs"/>
              </a:rPr>
              <a:t>Agriculture</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Consumption</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Energy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Health and environment</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Industry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Maritime activities </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Resource efficiency</a:t>
            </a:r>
          </a:p>
          <a:p>
            <a:pPr lvl="0">
              <a:spcAft>
                <a:spcPts val="1500"/>
              </a:spcAft>
            </a:pPr>
            <a:r>
              <a:rPr lang="en-GB" sz="1100" kern="1200" dirty="0" smtClean="0">
                <a:solidFill>
                  <a:schemeClr val="bg1"/>
                </a:solidFill>
                <a:latin typeface="+mn-lt"/>
                <a:ea typeface="+mn-ea"/>
                <a:cs typeface="+mn-cs"/>
              </a:rPr>
              <a:t>Tourism</a:t>
            </a:r>
          </a:p>
          <a:p>
            <a:pPr lvl="0">
              <a:spcAft>
                <a:spcPts val="1500"/>
              </a:spcAft>
            </a:pPr>
            <a:r>
              <a:rPr lang="en-GB" sz="1100" kern="1200" dirty="0" smtClean="0">
                <a:solidFill>
                  <a:schemeClr val="bg1"/>
                </a:solidFill>
                <a:latin typeface="+mn-lt"/>
                <a:ea typeface="+mn-ea"/>
                <a:cs typeface="+mn-cs"/>
              </a:rPr>
              <a:t>Transport</a:t>
            </a:r>
            <a:endParaRPr lang="en-US" sz="1100" dirty="0" smtClean="0">
              <a:solidFill>
                <a:schemeClr val="bg1"/>
              </a:solidFill>
            </a:endParaRPr>
          </a:p>
          <a:p>
            <a:pPr lvl="0">
              <a:spcAft>
                <a:spcPts val="1650"/>
              </a:spcAft>
            </a:pPr>
            <a:endParaRPr lang="en-US" sz="1100" dirty="0" smtClean="0">
              <a:solidFill>
                <a:schemeClr val="bg1"/>
              </a:solidFill>
            </a:endParaRPr>
          </a:p>
        </p:txBody>
      </p:sp>
      <p:sp>
        <p:nvSpPr>
          <p:cNvPr id="44" name="TextBox 43"/>
          <p:cNvSpPr txBox="1"/>
          <p:nvPr userDrawn="1"/>
        </p:nvSpPr>
        <p:spPr>
          <a:xfrm>
            <a:off x="6972922" y="3279338"/>
            <a:ext cx="2362200" cy="1880002"/>
          </a:xfrm>
          <a:prstGeom prst="rect">
            <a:avLst/>
          </a:prstGeom>
          <a:noFill/>
        </p:spPr>
        <p:txBody>
          <a:bodyPr wrap="square" numCol="1" spcCol="548640" rtlCol="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en-GB" sz="1100" kern="1200" dirty="0" smtClean="0">
                <a:solidFill>
                  <a:schemeClr val="bg1"/>
                </a:solidFill>
                <a:latin typeface="+mn-lt"/>
                <a:ea typeface="+mn-ea"/>
                <a:cs typeface="+mn-cs"/>
              </a:rPr>
              <a:t>The air and climate system</a:t>
            </a:r>
            <a:endParaRPr lang="en-US" sz="1100" dirty="0" smtClean="0">
              <a:solidFill>
                <a:schemeClr val="bg1"/>
              </a:solidFill>
            </a:endParaRPr>
          </a:p>
          <a:p>
            <a:pPr lvl="0">
              <a:spcAft>
                <a:spcPts val="1300"/>
              </a:spcAft>
            </a:pPr>
            <a:r>
              <a:rPr lang="en-GB" sz="1100" kern="1200" dirty="0" smtClean="0">
                <a:solidFill>
                  <a:schemeClr val="bg1"/>
                </a:solidFill>
                <a:latin typeface="+mn-lt"/>
                <a:ea typeface="+mn-ea"/>
                <a:cs typeface="+mn-cs"/>
              </a:rPr>
              <a:t>Green economy </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Hydrological systems and sustainable water management</a:t>
            </a:r>
            <a:endParaRPr lang="en-US" sz="1100" dirty="0" smtClean="0">
              <a:solidFill>
                <a:schemeClr val="bg1"/>
              </a:solidFill>
            </a:endParaRPr>
          </a:p>
          <a:p>
            <a:pPr lvl="0">
              <a:spcAft>
                <a:spcPts val="900"/>
              </a:spcAft>
            </a:pPr>
            <a:r>
              <a:rPr lang="en-GB" sz="1100" kern="1200" dirty="0" smtClean="0">
                <a:solidFill>
                  <a:schemeClr val="bg1"/>
                </a:solidFill>
                <a:latin typeface="+mn-lt"/>
                <a:ea typeface="+mn-ea"/>
                <a:cs typeface="+mn-cs"/>
              </a:rPr>
              <a:t>Natural capital and ecosystem services</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Urban systems</a:t>
            </a:r>
            <a:endParaRPr lang="en-US" sz="1100" dirty="0">
              <a:solidFill>
                <a:schemeClr val="bg1"/>
              </a:solidFill>
            </a:endParaRP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53" name="Pentagon 52">
            <a:hlinkClick r:id="" action="ppaction://noaction"/>
          </p:cNvPr>
          <p:cNvSpPr/>
          <p:nvPr userDrawn="1"/>
        </p:nvSpPr>
        <p:spPr>
          <a:xfrm>
            <a:off x="688793" y="330445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5" name="Pentagon 54">
            <a:hlinkClick r:id="" action="ppaction://noaction"/>
          </p:cNvPr>
          <p:cNvSpPr/>
          <p:nvPr userDrawn="1"/>
        </p:nvSpPr>
        <p:spPr>
          <a:xfrm>
            <a:off x="681896" y="360307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6" name="Pentagon 55">
            <a:hlinkClick r:id="" action="ppaction://noaction"/>
          </p:cNvPr>
          <p:cNvSpPr/>
          <p:nvPr userDrawn="1"/>
        </p:nvSpPr>
        <p:spPr>
          <a:xfrm>
            <a:off x="681896" y="3911926"/>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7" name="Pentagon 56">
            <a:hlinkClick r:id="" action="ppaction://noaction"/>
          </p:cNvPr>
          <p:cNvSpPr/>
          <p:nvPr userDrawn="1"/>
        </p:nvSpPr>
        <p:spPr>
          <a:xfrm>
            <a:off x="688793" y="422171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8" name="Pentagon 57">
            <a:hlinkClick r:id="" action="ppaction://noaction"/>
          </p:cNvPr>
          <p:cNvSpPr/>
          <p:nvPr userDrawn="1"/>
        </p:nvSpPr>
        <p:spPr>
          <a:xfrm>
            <a:off x="688793" y="453676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88793" y="482834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0" name="Pentagon 59">
            <a:hlinkClick r:id="" action="ppaction://noaction"/>
          </p:cNvPr>
          <p:cNvSpPr/>
          <p:nvPr userDrawn="1"/>
        </p:nvSpPr>
        <p:spPr>
          <a:xfrm>
            <a:off x="688793" y="514414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9" name="Pentagon 68">
            <a:hlinkClick r:id="" action="ppaction://noaction"/>
          </p:cNvPr>
          <p:cNvSpPr/>
          <p:nvPr userDrawn="1"/>
        </p:nvSpPr>
        <p:spPr>
          <a:xfrm>
            <a:off x="3534833" y="544830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0" name="Pentagon 69">
            <a:hlinkClick r:id="" action="ppaction://noaction"/>
          </p:cNvPr>
          <p:cNvSpPr/>
          <p:nvPr userDrawn="1"/>
        </p:nvSpPr>
        <p:spPr>
          <a:xfrm>
            <a:off x="3534833" y="58015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1" name="Pentagon 70">
            <a:hlinkClick r:id="" action="ppaction://noaction"/>
          </p:cNvPr>
          <p:cNvSpPr/>
          <p:nvPr userDrawn="1"/>
        </p:nvSpPr>
        <p:spPr>
          <a:xfrm>
            <a:off x="6567144" y="3288313"/>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2" name="Pentagon 71">
            <a:hlinkClick r:id="" action="ppaction://noaction"/>
          </p:cNvPr>
          <p:cNvSpPr/>
          <p:nvPr userDrawn="1"/>
        </p:nvSpPr>
        <p:spPr>
          <a:xfrm>
            <a:off x="6567144" y="369088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3" name="Pentagon 72">
            <a:hlinkClick r:id="" action="ppaction://noaction"/>
          </p:cNvPr>
          <p:cNvSpPr/>
          <p:nvPr userDrawn="1"/>
        </p:nvSpPr>
        <p:spPr>
          <a:xfrm>
            <a:off x="6567144" y="4093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4" name="Pentagon 73">
            <a:hlinkClick r:id="" action="ppaction://noaction"/>
          </p:cNvPr>
          <p:cNvSpPr/>
          <p:nvPr userDrawn="1"/>
        </p:nvSpPr>
        <p:spPr>
          <a:xfrm>
            <a:off x="6567144" y="449603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5" name="Pentagon 74">
            <a:hlinkClick r:id="" action="ppaction://noaction"/>
          </p:cNvPr>
          <p:cNvSpPr/>
          <p:nvPr userDrawn="1"/>
        </p:nvSpPr>
        <p:spPr>
          <a:xfrm>
            <a:off x="6567144" y="48986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37" name="Pentagon 36">
            <a:hlinkClick r:id="" action="ppaction://noaction"/>
          </p:cNvPr>
          <p:cNvSpPr/>
          <p:nvPr userDrawn="1"/>
        </p:nvSpPr>
        <p:spPr>
          <a:xfrm>
            <a:off x="688793" y="546300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34833" y="615486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 name="TextBox 2"/>
          <p:cNvSpPr txBox="1"/>
          <p:nvPr userDrawn="1"/>
        </p:nvSpPr>
        <p:spPr>
          <a:xfrm>
            <a:off x="609603" y="3022600"/>
            <a:ext cx="2675467" cy="261610"/>
          </a:xfrm>
          <a:prstGeom prst="rect">
            <a:avLst/>
          </a:prstGeom>
          <a:noFill/>
        </p:spPr>
        <p:txBody>
          <a:bodyPr wrap="square" rtlCol="0">
            <a:spAutoFit/>
          </a:bodyPr>
          <a:lstStyle/>
          <a:p>
            <a:r>
              <a:rPr lang="en-US" sz="1100" b="1" dirty="0" smtClean="0">
                <a:solidFill>
                  <a:schemeClr val="bg1"/>
                </a:solidFill>
              </a:rPr>
              <a:t>Environmental themes</a:t>
            </a:r>
            <a:endParaRPr lang="en-GB" sz="1100" b="1" dirty="0">
              <a:solidFill>
                <a:schemeClr val="bg1"/>
              </a:solidFill>
            </a:endParaRPr>
          </a:p>
        </p:txBody>
      </p:sp>
      <p:sp>
        <p:nvSpPr>
          <p:cNvPr id="40" name="TextBox 39"/>
          <p:cNvSpPr txBox="1"/>
          <p:nvPr userDrawn="1"/>
        </p:nvSpPr>
        <p:spPr>
          <a:xfrm>
            <a:off x="3451656" y="3022600"/>
            <a:ext cx="2675467" cy="261610"/>
          </a:xfrm>
          <a:prstGeom prst="rect">
            <a:avLst/>
          </a:prstGeom>
          <a:noFill/>
        </p:spPr>
        <p:txBody>
          <a:bodyPr wrap="square" rtlCol="0">
            <a:spAutoFit/>
          </a:bodyPr>
          <a:lstStyle/>
          <a:p>
            <a:r>
              <a:rPr lang="en-US" sz="1100" b="1" dirty="0" smtClean="0">
                <a:solidFill>
                  <a:schemeClr val="bg1"/>
                </a:solidFill>
              </a:rPr>
              <a:t>Socio-economic dimensions</a:t>
            </a:r>
            <a:endParaRPr lang="en-GB" sz="1100" b="1" dirty="0">
              <a:solidFill>
                <a:schemeClr val="bg1"/>
              </a:solidFill>
            </a:endParaRPr>
          </a:p>
        </p:txBody>
      </p:sp>
      <p:sp>
        <p:nvSpPr>
          <p:cNvPr id="41" name="TextBox 40"/>
          <p:cNvSpPr txBox="1"/>
          <p:nvPr userDrawn="1"/>
        </p:nvSpPr>
        <p:spPr>
          <a:xfrm>
            <a:off x="6468533" y="3022600"/>
            <a:ext cx="2675467" cy="261610"/>
          </a:xfrm>
          <a:prstGeom prst="rect">
            <a:avLst/>
          </a:prstGeom>
          <a:noFill/>
        </p:spPr>
        <p:txBody>
          <a:bodyPr wrap="square" rtlCol="0">
            <a:spAutoFit/>
          </a:bodyPr>
          <a:lstStyle/>
          <a:p>
            <a:r>
              <a:rPr lang="en-US" sz="1100" b="1" dirty="0" smtClean="0">
                <a:solidFill>
                  <a:schemeClr val="bg1"/>
                </a:solidFill>
              </a:rPr>
              <a:t>Systemic perspectives</a:t>
            </a:r>
            <a:endParaRPr lang="en-GB" sz="1100" b="1" dirty="0">
              <a:solidFill>
                <a:schemeClr val="bg1"/>
              </a:solidFill>
            </a:endParaRPr>
          </a:p>
        </p:txBody>
      </p:sp>
      <p:sp>
        <p:nvSpPr>
          <p:cNvPr id="42" name="Pentagon 41">
            <a:hlinkClick r:id="" action="ppaction://noaction"/>
          </p:cNvPr>
          <p:cNvSpPr/>
          <p:nvPr userDrawn="1"/>
        </p:nvSpPr>
        <p:spPr>
          <a:xfrm>
            <a:off x="688793" y="577987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8924" y="607713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userDrawn="1"/>
        </p:nvSpPr>
        <p:spPr>
          <a:xfrm>
            <a:off x="688793" y="6376231"/>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userDrawn="1"/>
        </p:nvSpPr>
        <p:spPr>
          <a:xfrm>
            <a:off x="3534833" y="3304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a:hlinkClick r:id="" action="ppaction://noaction"/>
          </p:cNvPr>
          <p:cNvSpPr/>
          <p:nvPr userDrawn="1"/>
        </p:nvSpPr>
        <p:spPr>
          <a:xfrm>
            <a:off x="3534833" y="366287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a:hlinkClick r:id="" action="ppaction://noaction"/>
          </p:cNvPr>
          <p:cNvSpPr/>
          <p:nvPr userDrawn="1"/>
        </p:nvSpPr>
        <p:spPr>
          <a:xfrm>
            <a:off x="3534833" y="40212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a:hlinkClick r:id="" action="ppaction://noaction"/>
          </p:cNvPr>
          <p:cNvSpPr/>
          <p:nvPr userDrawn="1"/>
        </p:nvSpPr>
        <p:spPr>
          <a:xfrm>
            <a:off x="3534833" y="438349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a:hlinkClick r:id="" action="ppaction://noaction"/>
          </p:cNvPr>
          <p:cNvSpPr/>
          <p:nvPr userDrawn="1"/>
        </p:nvSpPr>
        <p:spPr>
          <a:xfrm>
            <a:off x="3534833" y="473678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a:hlinkClick r:id="" action="ppaction://noaction"/>
          </p:cNvPr>
          <p:cNvSpPr/>
          <p:nvPr userDrawn="1"/>
        </p:nvSpPr>
        <p:spPr>
          <a:xfrm>
            <a:off x="3534833" y="50938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690985" y="327060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a:hlinkClick r:id="" action="ppaction://noaction"/>
          </p:cNvPr>
          <p:cNvSpPr/>
          <p:nvPr userDrawn="1"/>
        </p:nvSpPr>
        <p:spPr>
          <a:xfrm>
            <a:off x="684088" y="356922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1" name="Pentagon 60">
            <a:hlinkClick r:id="" action="ppaction://noaction"/>
          </p:cNvPr>
          <p:cNvSpPr/>
          <p:nvPr userDrawn="1"/>
        </p:nvSpPr>
        <p:spPr>
          <a:xfrm>
            <a:off x="684088" y="3878075"/>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2" name="Pentagon 61">
            <a:hlinkClick r:id="" action="ppaction://noaction"/>
          </p:cNvPr>
          <p:cNvSpPr/>
          <p:nvPr userDrawn="1"/>
        </p:nvSpPr>
        <p:spPr>
          <a:xfrm>
            <a:off x="690985" y="418786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3" name="Pentagon 62">
            <a:hlinkClick r:id="" action="ppaction://noaction"/>
          </p:cNvPr>
          <p:cNvSpPr/>
          <p:nvPr userDrawn="1"/>
        </p:nvSpPr>
        <p:spPr>
          <a:xfrm>
            <a:off x="690985" y="450291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4" name="Pentagon 63">
            <a:hlinkClick r:id="" action="ppaction://noaction"/>
          </p:cNvPr>
          <p:cNvSpPr/>
          <p:nvPr userDrawn="1"/>
        </p:nvSpPr>
        <p:spPr>
          <a:xfrm>
            <a:off x="690985" y="479449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5" name="Pentagon 64">
            <a:hlinkClick r:id="" action="ppaction://noaction"/>
          </p:cNvPr>
          <p:cNvSpPr/>
          <p:nvPr userDrawn="1"/>
        </p:nvSpPr>
        <p:spPr>
          <a:xfrm>
            <a:off x="690985" y="511028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6" name="Pentagon 65">
            <a:hlinkClick r:id="" action="ppaction://noaction"/>
          </p:cNvPr>
          <p:cNvSpPr/>
          <p:nvPr userDrawn="1"/>
        </p:nvSpPr>
        <p:spPr>
          <a:xfrm>
            <a:off x="690985" y="542914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7" name="Pentagon 66">
            <a:hlinkClick r:id="" action="ppaction://noaction"/>
          </p:cNvPr>
          <p:cNvSpPr/>
          <p:nvPr userDrawn="1"/>
        </p:nvSpPr>
        <p:spPr>
          <a:xfrm>
            <a:off x="690985" y="574602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 action="ppaction://noaction"/>
          </p:cNvPr>
          <p:cNvSpPr/>
          <p:nvPr userDrawn="1"/>
        </p:nvSpPr>
        <p:spPr>
          <a:xfrm>
            <a:off x="691116" y="604328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6" name="Pentagon 75">
            <a:hlinkClick r:id="" action="ppaction://noaction"/>
          </p:cNvPr>
          <p:cNvSpPr/>
          <p:nvPr userDrawn="1"/>
        </p:nvSpPr>
        <p:spPr>
          <a:xfrm>
            <a:off x="690985" y="6342380"/>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6" name="Pentagon 85">
            <a:hlinkClick r:id="" action="ppaction://noaction"/>
          </p:cNvPr>
          <p:cNvSpPr/>
          <p:nvPr userDrawn="1"/>
        </p:nvSpPr>
        <p:spPr>
          <a:xfrm>
            <a:off x="3534833" y="539749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3534833" y="57507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3534833" y="6104059"/>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3534833" y="325365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0" name="Pentagon 89">
            <a:hlinkClick r:id="" action="ppaction://noaction"/>
          </p:cNvPr>
          <p:cNvSpPr/>
          <p:nvPr userDrawn="1"/>
        </p:nvSpPr>
        <p:spPr>
          <a:xfrm>
            <a:off x="3534833" y="361206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3534833" y="39704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2" name="Pentagon 91">
            <a:hlinkClick r:id="" action="ppaction://noaction"/>
          </p:cNvPr>
          <p:cNvSpPr/>
          <p:nvPr userDrawn="1"/>
        </p:nvSpPr>
        <p:spPr>
          <a:xfrm>
            <a:off x="3534833" y="433269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3" name="Pentagon 92">
            <a:hlinkClick r:id="" action="ppaction://noaction"/>
          </p:cNvPr>
          <p:cNvSpPr/>
          <p:nvPr userDrawn="1"/>
        </p:nvSpPr>
        <p:spPr>
          <a:xfrm>
            <a:off x="3534833" y="468597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4" name="Pentagon 93">
            <a:hlinkClick r:id="" action="ppaction://noaction"/>
          </p:cNvPr>
          <p:cNvSpPr/>
          <p:nvPr userDrawn="1"/>
        </p:nvSpPr>
        <p:spPr>
          <a:xfrm>
            <a:off x="3534833" y="5043003"/>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5" name="Pentagon 94">
            <a:hlinkClick r:id="" action="ppaction://noaction"/>
          </p:cNvPr>
          <p:cNvSpPr/>
          <p:nvPr userDrawn="1"/>
        </p:nvSpPr>
        <p:spPr>
          <a:xfrm>
            <a:off x="6567144" y="3211602"/>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6" name="Pentagon 95">
            <a:hlinkClick r:id="" action="ppaction://noaction"/>
          </p:cNvPr>
          <p:cNvSpPr/>
          <p:nvPr userDrawn="1"/>
        </p:nvSpPr>
        <p:spPr>
          <a:xfrm>
            <a:off x="6567144" y="361417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7" name="Pentagon 96">
            <a:hlinkClick r:id="" action="ppaction://noaction"/>
          </p:cNvPr>
          <p:cNvSpPr/>
          <p:nvPr userDrawn="1"/>
        </p:nvSpPr>
        <p:spPr>
          <a:xfrm>
            <a:off x="6567144" y="4016748"/>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8" name="Pentagon 97">
            <a:hlinkClick r:id="" action="ppaction://noaction"/>
          </p:cNvPr>
          <p:cNvSpPr/>
          <p:nvPr userDrawn="1"/>
        </p:nvSpPr>
        <p:spPr>
          <a:xfrm>
            <a:off x="6567144" y="4419321"/>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9" name="Pentagon 98">
            <a:hlinkClick r:id="" action="ppaction://noaction"/>
          </p:cNvPr>
          <p:cNvSpPr/>
          <p:nvPr userDrawn="1"/>
        </p:nvSpPr>
        <p:spPr>
          <a:xfrm>
            <a:off x="6567144" y="482189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Cross-country</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comparisons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lang="en-US" sz="16000" kern="1200" baseline="0" dirty="0" smtClean="0">
                <a:solidFill>
                  <a:srgbClr val="00B1C4"/>
                </a:solidFill>
                <a:latin typeface="Open Sans Extrabold" pitchFamily="34" charset="0"/>
                <a:ea typeface="Open Sans Extrabold" pitchFamily="34" charset="0"/>
                <a:cs typeface="Open Sans Extrabold" pitchFamily="34" charset="0"/>
              </a:rPr>
              <a:t>04</a:t>
            </a:r>
            <a:endParaRPr kumimoji="0" lang="en-US" sz="16000" b="0" i="0" u="none" strike="noStrike" kern="1200" cap="none" spc="0" normalizeH="0" baseline="0" noProof="0" dirty="0" smtClean="0">
              <a:ln>
                <a:noFill/>
              </a:ln>
              <a:solidFill>
                <a:srgbClr val="00B1C4"/>
              </a:solidFill>
              <a:effectLst/>
              <a:uLnTx/>
              <a:uFillTx/>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Agriculture – organic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farming</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Air pollution – emissions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of selected pollutants</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Biodiversity – protected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areas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Energy – energy consumption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and share of renewable energy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Freshwater quality –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Mitigating climate change – greenhouse gas emissions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Resource efficiency – material resource efficiency and productivity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Transport – passenger transport demand and modal split</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15D2A"/>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Countries and</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regions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09267" y="609600"/>
            <a:ext cx="27347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endParaRPr kumimoji="0" lang="en-US" sz="16000" b="0" i="0" u="none" strike="noStrike" kern="1200" cap="none" spc="0" normalizeH="0" baseline="0" noProof="0" dirty="0" smtClean="0">
              <a:ln>
                <a:noFill/>
              </a:ln>
              <a:solidFill>
                <a:srgbClr val="F7A081"/>
              </a:solidFill>
              <a:effectLst/>
              <a:uLnTx/>
              <a:uFillTx/>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965884"/>
            <a:ext cx="2514600" cy="1215717"/>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Arctic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Black Sea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Mediterranean Sea region</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1" name="Pentagon 10">
            <a:hlinkClick r:id="" action="ppaction://noaction"/>
          </p:cNvPr>
          <p:cNvSpPr/>
          <p:nvPr userDrawn="1"/>
        </p:nvSpPr>
        <p:spPr>
          <a:xfrm>
            <a:off x="685801" y="40114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2" name="Pentagon 11">
            <a:hlinkClick r:id="" action="ppaction://noaction"/>
          </p:cNvPr>
          <p:cNvSpPr/>
          <p:nvPr userDrawn="1"/>
        </p:nvSpPr>
        <p:spPr>
          <a:xfrm>
            <a:off x="685801" y="44686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3" name="Pentagon 12">
            <a:hlinkClick r:id="" action="ppaction://noaction"/>
          </p:cNvPr>
          <p:cNvSpPr/>
          <p:nvPr userDrawn="1"/>
        </p:nvSpPr>
        <p:spPr>
          <a:xfrm>
            <a:off x="685801" y="49258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6" name="TextBox 15"/>
          <p:cNvSpPr txBox="1"/>
          <p:nvPr userDrawn="1"/>
        </p:nvSpPr>
        <p:spPr>
          <a:xfrm>
            <a:off x="1066799" y="3175006"/>
            <a:ext cx="3572934" cy="261610"/>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Overview of SOER country and regional briefings</a:t>
            </a:r>
          </a:p>
        </p:txBody>
      </p:sp>
      <p:sp>
        <p:nvSpPr>
          <p:cNvPr id="18" name="Pentagon 17">
            <a:hlinkClick r:id="" action="ppaction://noaction"/>
          </p:cNvPr>
          <p:cNvSpPr/>
          <p:nvPr userDrawn="1"/>
        </p:nvSpPr>
        <p:spPr>
          <a:xfrm>
            <a:off x="685800" y="3195186"/>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4" name="Pentagon 13">
            <a:hlinkClick r:id="" action="ppaction://noaction"/>
          </p:cNvPr>
          <p:cNvSpPr/>
          <p:nvPr userDrawn="1"/>
        </p:nvSpPr>
        <p:spPr>
          <a:xfrm>
            <a:off x="685799" y="39107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799" y="43679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799" y="48251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798" y="3094468"/>
            <a:ext cx="3801535"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Cross-country</a:t>
            </a:r>
          </a:p>
          <a:p>
            <a:r>
              <a:rPr lang="en-US" sz="6600" dirty="0" smtClean="0">
                <a:solidFill>
                  <a:prstClr val="white"/>
                </a:solidFill>
              </a:rPr>
              <a:t>comparisons</a:t>
            </a:r>
            <a:endParaRPr lang="en-US" sz="6600" dirty="0" smtClean="0">
              <a:solidFill>
                <a:prstClr val="white"/>
              </a:solidFill>
              <a:latin typeface="Open Sans Semibold"/>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dirty="0" smtClean="0">
              <a:solidFill>
                <a:prstClr val="black"/>
              </a:solidFill>
            </a:endParaRPr>
          </a:p>
          <a:p>
            <a:pPr algn="r"/>
            <a:r>
              <a:rPr lang="en-US" sz="16000" dirty="0" smtClean="0">
                <a:solidFill>
                  <a:srgbClr val="00B1C4"/>
                </a:solidFill>
                <a:latin typeface="Open Sans Extrabold" pitchFamily="34" charset="0"/>
                <a:ea typeface="Open Sans Extrabold" pitchFamily="34" charset="0"/>
                <a:cs typeface="Open Sans Extrabold" pitchFamily="34" charset="0"/>
              </a:rPr>
              <a:t>04</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indent="-342900">
              <a:spcAft>
                <a:spcPts val="1000"/>
              </a:spcAft>
              <a:buFont typeface="Arial" pitchFamily="34" charset="0"/>
              <a:buNone/>
              <a:defRPr/>
            </a:pPr>
            <a:r>
              <a:rPr lang="en-US" sz="1100" dirty="0" smtClean="0">
                <a:solidFill>
                  <a:prstClr val="white"/>
                </a:solidFill>
              </a:rPr>
              <a:t>Agriculture – organic </a:t>
            </a:r>
            <a:br>
              <a:rPr lang="en-US" sz="1100" dirty="0" smtClean="0">
                <a:solidFill>
                  <a:prstClr val="white"/>
                </a:solidFill>
              </a:rPr>
            </a:br>
            <a:r>
              <a:rPr lang="en-US" sz="1100" dirty="0" smtClean="0">
                <a:solidFill>
                  <a:prstClr val="white"/>
                </a:solidFill>
              </a:rPr>
              <a:t>farming</a:t>
            </a:r>
          </a:p>
          <a:p>
            <a:pPr indent="-342900">
              <a:spcAft>
                <a:spcPts val="1000"/>
              </a:spcAft>
              <a:buFont typeface="Arial" pitchFamily="34" charset="0"/>
              <a:buNone/>
            </a:pPr>
            <a:r>
              <a:rPr lang="en-US" sz="1100" dirty="0" smtClean="0">
                <a:solidFill>
                  <a:prstClr val="white"/>
                </a:solidFill>
              </a:rPr>
              <a:t>Air pollution – emissions </a:t>
            </a:r>
            <a:br>
              <a:rPr lang="en-US" sz="1100" dirty="0" smtClean="0">
                <a:solidFill>
                  <a:prstClr val="white"/>
                </a:solidFill>
              </a:rPr>
            </a:br>
            <a:r>
              <a:rPr lang="en-US" sz="1100" dirty="0" smtClean="0">
                <a:solidFill>
                  <a:prstClr val="white"/>
                </a:solidFill>
              </a:rPr>
              <a:t>of selected pollutants</a:t>
            </a:r>
          </a:p>
          <a:p>
            <a:pPr indent="-342900">
              <a:spcAft>
                <a:spcPts val="1000"/>
              </a:spcAft>
              <a:buFont typeface="Arial" pitchFamily="34" charset="0"/>
              <a:buNone/>
            </a:pPr>
            <a:r>
              <a:rPr lang="en-US" sz="1100" dirty="0" smtClean="0">
                <a:solidFill>
                  <a:prstClr val="white"/>
                </a:solidFill>
              </a:rPr>
              <a:t>Biodiversity – protected </a:t>
            </a:r>
            <a:br>
              <a:rPr lang="en-US" sz="1100" dirty="0" smtClean="0">
                <a:solidFill>
                  <a:prstClr val="white"/>
                </a:solidFill>
              </a:rPr>
            </a:br>
            <a:r>
              <a:rPr lang="en-US" sz="1100" dirty="0" smtClean="0">
                <a:solidFill>
                  <a:prstClr val="white"/>
                </a:solidFill>
              </a:rPr>
              <a:t>areas</a:t>
            </a:r>
          </a:p>
          <a:p>
            <a:pPr indent="-342900">
              <a:spcAft>
                <a:spcPts val="1000"/>
              </a:spcAft>
              <a:buFont typeface="Arial" pitchFamily="34" charset="0"/>
              <a:buNone/>
              <a:defRPr/>
            </a:pPr>
            <a:r>
              <a:rPr lang="en-US" sz="1100" dirty="0" smtClean="0">
                <a:solidFill>
                  <a:prstClr val="white"/>
                </a:solidFill>
              </a:rPr>
              <a:t>Energy – energy consumption </a:t>
            </a:r>
            <a:br>
              <a:rPr lang="en-US" sz="1100" dirty="0" smtClean="0">
                <a:solidFill>
                  <a:prstClr val="white"/>
                </a:solidFill>
              </a:rPr>
            </a:br>
            <a:r>
              <a:rPr lang="en-US" sz="1100" dirty="0" smtClean="0">
                <a:solidFill>
                  <a:prstClr val="white"/>
                </a:solidFill>
              </a:rPr>
              <a:t>and share of renewable energy</a:t>
            </a:r>
          </a:p>
          <a:p>
            <a:pPr indent="-342900">
              <a:spcAft>
                <a:spcPts val="1000"/>
              </a:spcAft>
              <a:buFont typeface="Arial" pitchFamily="34" charset="0"/>
              <a:buNone/>
            </a:pPr>
            <a:r>
              <a:rPr lang="en-US" sz="1100" dirty="0" smtClean="0">
                <a:solidFill>
                  <a:prstClr val="white"/>
                </a:solidFill>
              </a:rPr>
              <a:t>Freshwater quality – </a:t>
            </a:r>
            <a:br>
              <a:rPr lang="en-US" sz="1100" dirty="0" smtClean="0">
                <a:solidFill>
                  <a:prstClr val="white"/>
                </a:solidFill>
              </a:rPr>
            </a:br>
            <a:r>
              <a:rPr lang="en-US" sz="1100" dirty="0" smtClean="0">
                <a:solidFill>
                  <a:prstClr val="white"/>
                </a:solidFill>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indent="-342900">
              <a:spcAft>
                <a:spcPts val="1000"/>
              </a:spcAft>
              <a:buFont typeface="Arial" pitchFamily="34" charset="0"/>
              <a:buNone/>
              <a:defRPr/>
            </a:pPr>
            <a:r>
              <a:rPr lang="en-US" sz="1100" dirty="0" smtClean="0">
                <a:solidFill>
                  <a:prstClr val="white"/>
                </a:solidFill>
              </a:rPr>
              <a:t>Mitigating climate change – greenhouse gas emissions</a:t>
            </a:r>
          </a:p>
          <a:p>
            <a:pPr indent="-342900">
              <a:spcAft>
                <a:spcPts val="1000"/>
              </a:spcAft>
              <a:buFont typeface="Arial" pitchFamily="34" charset="0"/>
              <a:buNone/>
              <a:defRPr/>
            </a:pPr>
            <a:r>
              <a:rPr lang="en-US" sz="1100" dirty="0" smtClean="0">
                <a:solidFill>
                  <a:prstClr val="white"/>
                </a:solidFill>
              </a:rPr>
              <a:t>Resource efficiency – material resource efficiency and productivity</a:t>
            </a:r>
          </a:p>
          <a:p>
            <a:pPr indent="-342900">
              <a:spcAft>
                <a:spcPts val="1000"/>
              </a:spcAft>
              <a:buFont typeface="Arial" pitchFamily="34" charset="0"/>
              <a:buNone/>
            </a:pPr>
            <a:r>
              <a:rPr lang="en-US" sz="1100" dirty="0" smtClean="0">
                <a:solidFill>
                  <a:prstClr val="white"/>
                </a:solidFill>
              </a:rPr>
              <a:t>Transport – passenger transport demand and modal split</a:t>
            </a:r>
          </a:p>
          <a:p>
            <a:pPr indent="-342900">
              <a:spcAft>
                <a:spcPts val="1000"/>
              </a:spcAft>
              <a:buFont typeface="Arial" pitchFamily="34" charset="0"/>
              <a:buNone/>
              <a:defRPr/>
            </a:pPr>
            <a:r>
              <a:rPr lang="en-US" sz="1100" dirty="0" smtClean="0">
                <a:solidFill>
                  <a:prstClr val="white"/>
                </a:solidFill>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5" name="Pentagon 24">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prstClr val="white"/>
                </a:solidFill>
              </a:rPr>
              <a:t>BACK TO TABLE OF CONTENTS</a:t>
            </a:r>
            <a:endParaRPr lang="en-US" sz="800" dirty="0">
              <a:solidFill>
                <a:prstClr val="white"/>
              </a:solidFill>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Tree>
    <p:extLst>
      <p:ext uri="{BB962C8B-B14F-4D97-AF65-F5344CB8AC3E}">
        <p14:creationId xmlns:p14="http://schemas.microsoft.com/office/powerpoint/2010/main" val="336815461"/>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82528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Global </a:t>
            </a:r>
          </a:p>
          <a:p>
            <a:r>
              <a:rPr lang="en-US" sz="6600" dirty="0" smtClean="0">
                <a:solidFill>
                  <a:prstClr val="white"/>
                </a:solidFill>
              </a:rPr>
              <a:t>megatrends</a:t>
            </a:r>
            <a:endParaRPr lang="en-US" sz="6600" dirty="0" smtClean="0">
              <a:solidFill>
                <a:prstClr val="white"/>
              </a:solidFill>
              <a:latin typeface="Open Sans Semibold"/>
            </a:endParaRPr>
          </a:p>
        </p:txBody>
      </p:sp>
      <p:sp>
        <p:nvSpPr>
          <p:cNvPr id="15" name="Title 1"/>
          <p:cNvSpPr txBox="1">
            <a:spLocks/>
          </p:cNvSpPr>
          <p:nvPr userDrawn="1"/>
        </p:nvSpPr>
        <p:spPr>
          <a:xfrm>
            <a:off x="5825067" y="609600"/>
            <a:ext cx="3318934" cy="2286000"/>
          </a:xfrm>
          <a:prstGeom prst="rect">
            <a:avLst/>
          </a:prstGeom>
        </p:spPr>
        <p:txBody>
          <a:bodyPr anchor="b">
            <a:noAutofit/>
          </a:bodyPr>
          <a:lstStyle/>
          <a:p>
            <a:endParaRPr lang="en-US" sz="16000" dirty="0" smtClean="0">
              <a:solidFill>
                <a:prstClr val="black"/>
              </a:solidFill>
            </a:endParaRPr>
          </a:p>
          <a:p>
            <a:pPr algn="r"/>
            <a:r>
              <a:rPr lang="en-US" sz="16000" dirty="0" smtClean="0">
                <a:solidFill>
                  <a:srgbClr val="BA74B5"/>
                </a:solidFill>
                <a:latin typeface="Open Sans Extrabold" pitchFamily="34" charset="0"/>
                <a:ea typeface="Open Sans Extrabold" pitchFamily="34" charset="0"/>
                <a:cs typeface="Open Sans Extrabold" pitchFamily="34" charset="0"/>
              </a:rPr>
              <a:t>02</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9" name="Pentagon 18">
            <a:hlinkClick r:id="" action="ppaction://noaction"/>
          </p:cNvPr>
          <p:cNvSpPr/>
          <p:nvPr userDrawn="1"/>
        </p:nvSpPr>
        <p:spPr>
          <a:xfrm>
            <a:off x="685801"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3" name="Pentagon 22">
            <a:hlinkClick r:id="" action="ppaction://noaction"/>
          </p:cNvPr>
          <p:cNvSpPr/>
          <p:nvPr userDrawn="1"/>
        </p:nvSpPr>
        <p:spPr>
          <a:xfrm>
            <a:off x="685801" y="4191009"/>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4" name="Pentagon 23">
            <a:hlinkClick r:id="" action="ppaction://noaction"/>
          </p:cNvPr>
          <p:cNvSpPr/>
          <p:nvPr userDrawn="1"/>
        </p:nvSpPr>
        <p:spPr>
          <a:xfrm>
            <a:off x="685801" y="4639742"/>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6" name="Pentagon 25">
            <a:hlinkClick r:id="" action="ppaction://noaction"/>
          </p:cNvPr>
          <p:cNvSpPr/>
          <p:nvPr userDrawn="1"/>
        </p:nvSpPr>
        <p:spPr>
          <a:xfrm>
            <a:off x="685801" y="5088475"/>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8" name="Pentagon 27">
            <a:hlinkClick r:id="" action="ppaction://noaction"/>
          </p:cNvPr>
          <p:cNvSpPr/>
          <p:nvPr userDrawn="1"/>
        </p:nvSpPr>
        <p:spPr>
          <a:xfrm>
            <a:off x="685801" y="5537208"/>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9" name="Pentagon 28">
            <a:hlinkClick r:id="" action="ppaction://noaction"/>
          </p:cNvPr>
          <p:cNvSpPr/>
          <p:nvPr userDrawn="1"/>
        </p:nvSpPr>
        <p:spPr>
          <a:xfrm>
            <a:off x="685801" y="598594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7" name="Pentagon 36">
            <a:hlinkClick r:id="" action="ppaction://noaction"/>
          </p:cNvPr>
          <p:cNvSpPr/>
          <p:nvPr userDrawn="1"/>
        </p:nvSpPr>
        <p:spPr>
          <a:xfrm>
            <a:off x="4114800"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8" name="Pentagon 37">
            <a:hlinkClick r:id="" action="ppaction://noaction"/>
          </p:cNvPr>
          <p:cNvSpPr/>
          <p:nvPr userDrawn="1"/>
        </p:nvSpPr>
        <p:spPr>
          <a:xfrm>
            <a:off x="4114800" y="41613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9" name="Pentagon 38">
            <a:hlinkClick r:id="" action="ppaction://noaction"/>
          </p:cNvPr>
          <p:cNvSpPr/>
          <p:nvPr userDrawn="1"/>
        </p:nvSpPr>
        <p:spPr>
          <a:xfrm>
            <a:off x="4114800" y="45804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0" name="Pentagon 39">
            <a:hlinkClick r:id="" action="ppaction://noaction"/>
          </p:cNvPr>
          <p:cNvSpPr/>
          <p:nvPr userDrawn="1"/>
        </p:nvSpPr>
        <p:spPr>
          <a:xfrm>
            <a:off x="4114800" y="49995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1" name="Pentagon 40">
            <a:hlinkClick r:id="" action="ppaction://noaction"/>
          </p:cNvPr>
          <p:cNvSpPr/>
          <p:nvPr userDrawn="1"/>
        </p:nvSpPr>
        <p:spPr>
          <a:xfrm>
            <a:off x="4114800" y="54186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 name="TextBox 1"/>
          <p:cNvSpPr txBox="1"/>
          <p:nvPr userDrawn="1"/>
        </p:nvSpPr>
        <p:spPr>
          <a:xfrm>
            <a:off x="4495802" y="3733852"/>
            <a:ext cx="3781805" cy="1938992"/>
          </a:xfrm>
          <a:prstGeom prst="rect">
            <a:avLst/>
          </a:prstGeom>
          <a:noFill/>
        </p:spPr>
        <p:txBody>
          <a:bodyPr wrap="none" rtlCol="0">
            <a:spAutoFit/>
          </a:bodyPr>
          <a:lstStyle/>
          <a:p>
            <a:pPr>
              <a:spcAft>
                <a:spcPts val="1800"/>
              </a:spcAft>
            </a:pPr>
            <a:r>
              <a:rPr lang="en-GB" sz="1200" dirty="0" smtClean="0">
                <a:solidFill>
                  <a:prstClr val="white"/>
                </a:solidFill>
              </a:rPr>
              <a:t>Intensified global competition for resources</a:t>
            </a:r>
          </a:p>
          <a:p>
            <a:pPr>
              <a:spcAft>
                <a:spcPts val="1800"/>
              </a:spcAft>
            </a:pPr>
            <a:r>
              <a:rPr lang="en-GB" sz="1200" dirty="0" smtClean="0">
                <a:solidFill>
                  <a:prstClr val="white"/>
                </a:solidFill>
              </a:rPr>
              <a:t>Growing pressures on ecosystems</a:t>
            </a:r>
          </a:p>
          <a:p>
            <a:pPr>
              <a:spcAft>
                <a:spcPts val="1800"/>
              </a:spcAft>
            </a:pPr>
            <a:r>
              <a:rPr lang="en-GB" sz="1200" dirty="0" smtClean="0">
                <a:solidFill>
                  <a:prstClr val="white"/>
                </a:solidFill>
              </a:rPr>
              <a:t>Increasingly severe consequences of climate change</a:t>
            </a:r>
          </a:p>
          <a:p>
            <a:pPr>
              <a:spcAft>
                <a:spcPts val="1800"/>
              </a:spcAft>
            </a:pPr>
            <a:r>
              <a:rPr lang="en-GB" sz="1200" dirty="0" smtClean="0">
                <a:solidFill>
                  <a:prstClr val="white"/>
                </a:solidFill>
              </a:rPr>
              <a:t>Increasing environmental pollution</a:t>
            </a:r>
          </a:p>
          <a:p>
            <a:pPr>
              <a:spcAft>
                <a:spcPts val="1800"/>
              </a:spcAft>
            </a:pPr>
            <a:r>
              <a:rPr lang="en-GB" sz="1200" dirty="0" smtClean="0">
                <a:solidFill>
                  <a:prstClr val="white"/>
                </a:solidFill>
              </a:rPr>
              <a:t>Diversifying approaches to governance</a:t>
            </a:r>
            <a:endParaRPr lang="en-US" sz="1200" dirty="0" smtClean="0">
              <a:solidFill>
                <a:prstClr val="white"/>
              </a:solidFill>
            </a:endParaRPr>
          </a:p>
        </p:txBody>
      </p:sp>
      <p:sp>
        <p:nvSpPr>
          <p:cNvPr id="3" name="Rectangle 2"/>
          <p:cNvSpPr/>
          <p:nvPr userDrawn="1"/>
        </p:nvSpPr>
        <p:spPr>
          <a:xfrm>
            <a:off x="1058335" y="3734596"/>
            <a:ext cx="2904065" cy="2539157"/>
          </a:xfrm>
          <a:prstGeom prst="rect">
            <a:avLst/>
          </a:prstGeom>
        </p:spPr>
        <p:txBody>
          <a:bodyPr wrap="square">
            <a:spAutoFit/>
          </a:bodyPr>
          <a:lstStyle/>
          <a:p>
            <a:pPr>
              <a:spcAft>
                <a:spcPts val="1800"/>
              </a:spcAft>
            </a:pPr>
            <a:r>
              <a:rPr lang="en-GB" sz="1200" dirty="0" smtClean="0">
                <a:solidFill>
                  <a:prstClr val="white"/>
                </a:solidFill>
              </a:rPr>
              <a:t>Diverging global population trends</a:t>
            </a:r>
          </a:p>
          <a:p>
            <a:pPr>
              <a:spcAft>
                <a:spcPts val="1800"/>
              </a:spcAft>
            </a:pPr>
            <a:r>
              <a:rPr lang="en-GB" sz="1200" dirty="0" smtClean="0">
                <a:solidFill>
                  <a:prstClr val="white"/>
                </a:solidFill>
              </a:rPr>
              <a:t>Towards a more urban world</a:t>
            </a:r>
          </a:p>
          <a:p>
            <a:pPr>
              <a:spcAft>
                <a:spcPts val="1400"/>
              </a:spcAft>
            </a:pPr>
            <a:r>
              <a:rPr lang="en-GB" sz="1200" dirty="0" smtClean="0">
                <a:solidFill>
                  <a:prstClr val="white"/>
                </a:solidFill>
              </a:rPr>
              <a:t>Changing disease burdens</a:t>
            </a:r>
            <a:br>
              <a:rPr lang="en-GB" sz="1200" dirty="0" smtClean="0">
                <a:solidFill>
                  <a:prstClr val="white"/>
                </a:solidFill>
              </a:rPr>
            </a:br>
            <a:r>
              <a:rPr lang="en-GB" sz="1200" dirty="0" smtClean="0">
                <a:solidFill>
                  <a:prstClr val="white"/>
                </a:solidFill>
              </a:rPr>
              <a:t>and risks of pandemics</a:t>
            </a:r>
          </a:p>
          <a:p>
            <a:pPr>
              <a:spcAft>
                <a:spcPts val="1800"/>
              </a:spcAft>
            </a:pPr>
            <a:r>
              <a:rPr lang="en-GB" sz="1200" dirty="0" smtClean="0">
                <a:solidFill>
                  <a:prstClr val="white"/>
                </a:solidFill>
              </a:rPr>
              <a:t>Accelerating technological change</a:t>
            </a:r>
          </a:p>
          <a:p>
            <a:pPr>
              <a:spcAft>
                <a:spcPts val="1800"/>
              </a:spcAft>
            </a:pPr>
            <a:r>
              <a:rPr lang="en-GB" sz="1200" dirty="0" smtClean="0">
                <a:solidFill>
                  <a:prstClr val="white"/>
                </a:solidFill>
              </a:rPr>
              <a:t>Continued economic growth?</a:t>
            </a:r>
          </a:p>
          <a:p>
            <a:pPr>
              <a:spcAft>
                <a:spcPts val="1800"/>
              </a:spcAft>
            </a:pPr>
            <a:r>
              <a:rPr lang="en-GB" sz="1200" dirty="0" smtClean="0">
                <a:solidFill>
                  <a:prstClr val="white"/>
                </a:solidFill>
              </a:rPr>
              <a:t>An increasingly multipolar world</a:t>
            </a:r>
          </a:p>
        </p:txBody>
      </p:sp>
      <p:sp>
        <p:nvSpPr>
          <p:cNvPr id="21" name="Pentagon 20">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prstClr val="white"/>
                </a:solidFill>
              </a:rPr>
              <a:t>BACK TO TABLE OF CONTENTS</a:t>
            </a:r>
            <a:endParaRPr lang="en-US" sz="800" dirty="0">
              <a:solidFill>
                <a:prstClr val="white"/>
              </a:solidFill>
            </a:endParaRPr>
          </a:p>
        </p:txBody>
      </p:sp>
      <p:sp>
        <p:nvSpPr>
          <p:cNvPr id="20" name="Pentagon 19">
            <a:hlinkClick r:id="" action="ppaction://noaction"/>
          </p:cNvPr>
          <p:cNvSpPr/>
          <p:nvPr userDrawn="1"/>
        </p:nvSpPr>
        <p:spPr>
          <a:xfrm>
            <a:off x="685802" y="3665285"/>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2" name="Pentagon 21">
            <a:hlinkClick r:id="" action="ppaction://noaction"/>
          </p:cNvPr>
          <p:cNvSpPr/>
          <p:nvPr userDrawn="1"/>
        </p:nvSpPr>
        <p:spPr>
          <a:xfrm>
            <a:off x="685802" y="4114018"/>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5" name="Pentagon 24">
            <a:hlinkClick r:id="" action="ppaction://noaction"/>
          </p:cNvPr>
          <p:cNvSpPr/>
          <p:nvPr userDrawn="1"/>
        </p:nvSpPr>
        <p:spPr>
          <a:xfrm>
            <a:off x="685802" y="4562751"/>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0" name="Pentagon 29">
            <a:hlinkClick r:id="" action="ppaction://noaction"/>
          </p:cNvPr>
          <p:cNvSpPr/>
          <p:nvPr userDrawn="1"/>
        </p:nvSpPr>
        <p:spPr>
          <a:xfrm>
            <a:off x="685802" y="5011484"/>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1" name="Pentagon 30">
            <a:hlinkClick r:id="" action="ppaction://noaction"/>
          </p:cNvPr>
          <p:cNvSpPr/>
          <p:nvPr userDrawn="1"/>
        </p:nvSpPr>
        <p:spPr>
          <a:xfrm>
            <a:off x="685802" y="5460217"/>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2" name="Pentagon 31">
            <a:hlinkClick r:id="" action="ppaction://noaction"/>
          </p:cNvPr>
          <p:cNvSpPr/>
          <p:nvPr userDrawn="1"/>
        </p:nvSpPr>
        <p:spPr>
          <a:xfrm>
            <a:off x="685802" y="590895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3" name="Pentagon 32">
            <a:hlinkClick r:id="" action="ppaction://noaction"/>
          </p:cNvPr>
          <p:cNvSpPr/>
          <p:nvPr userDrawn="1"/>
        </p:nvSpPr>
        <p:spPr>
          <a:xfrm>
            <a:off x="4114799" y="36577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4" name="Pentagon 33">
            <a:hlinkClick r:id="" action="ppaction://noaction"/>
          </p:cNvPr>
          <p:cNvSpPr/>
          <p:nvPr userDrawn="1"/>
        </p:nvSpPr>
        <p:spPr>
          <a:xfrm>
            <a:off x="4114799" y="40768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5" name="Pentagon 34">
            <a:hlinkClick r:id="" action="ppaction://noaction"/>
          </p:cNvPr>
          <p:cNvSpPr/>
          <p:nvPr userDrawn="1"/>
        </p:nvSpPr>
        <p:spPr>
          <a:xfrm>
            <a:off x="4114799" y="44959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6" name="Pentagon 35">
            <a:hlinkClick r:id="" action="ppaction://noaction"/>
          </p:cNvPr>
          <p:cNvSpPr/>
          <p:nvPr userDrawn="1"/>
        </p:nvSpPr>
        <p:spPr>
          <a:xfrm>
            <a:off x="4114799" y="49150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2" name="Pentagon 41">
            <a:hlinkClick r:id="" action="ppaction://noaction"/>
          </p:cNvPr>
          <p:cNvSpPr/>
          <p:nvPr userDrawn="1"/>
        </p:nvSpPr>
        <p:spPr>
          <a:xfrm>
            <a:off x="4114799" y="53341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3" name="Pentagon 42">
            <a:hlinkClick r:id="" action="ppaction://noaction"/>
          </p:cNvPr>
          <p:cNvSpPr/>
          <p:nvPr userDrawn="1"/>
        </p:nvSpPr>
        <p:spPr>
          <a:xfrm>
            <a:off x="685799" y="313346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4" name="Pentagon 43">
            <a:hlinkClick r:id="" action="ppaction://noaction"/>
          </p:cNvPr>
          <p:cNvSpPr/>
          <p:nvPr userDrawn="1"/>
        </p:nvSpPr>
        <p:spPr>
          <a:xfrm>
            <a:off x="685800" y="305647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5" name="Rectangle 44"/>
          <p:cNvSpPr/>
          <p:nvPr userDrawn="1"/>
        </p:nvSpPr>
        <p:spPr>
          <a:xfrm>
            <a:off x="1049864" y="3115734"/>
            <a:ext cx="2904065" cy="276999"/>
          </a:xfrm>
          <a:prstGeom prst="rect">
            <a:avLst/>
          </a:prstGeom>
        </p:spPr>
        <p:txBody>
          <a:bodyPr wrap="square">
            <a:spAutoFit/>
          </a:bodyPr>
          <a:lstStyle/>
          <a:p>
            <a:pPr>
              <a:spcAft>
                <a:spcPts val="1800"/>
              </a:spcAft>
            </a:pPr>
            <a:r>
              <a:rPr lang="en-GB" sz="1200" dirty="0" smtClean="0">
                <a:solidFill>
                  <a:prstClr val="white"/>
                </a:solidFill>
              </a:rPr>
              <a:t>Setting the scene</a:t>
            </a:r>
          </a:p>
        </p:txBody>
      </p:sp>
    </p:spTree>
    <p:extLst>
      <p:ext uri="{BB962C8B-B14F-4D97-AF65-F5344CB8AC3E}">
        <p14:creationId xmlns:p14="http://schemas.microsoft.com/office/powerpoint/2010/main" val="4151535858"/>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524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9812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20" name="Rectangle 19">
            <a:hlinkClick r:id="" action="ppaction://noaction"/>
          </p:cNvPr>
          <p:cNvSpPr/>
          <p:nvPr userDrawn="1"/>
        </p:nvSpPr>
        <p:spPr>
          <a:xfrm>
            <a:off x="8001000" y="1524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524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524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524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524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12" name="Rectangle 11">
            <a:hlinkClick r:id="rId10" action="ppaction://hlinksldjump"/>
          </p:cNvPr>
          <p:cNvSpPr/>
          <p:nvPr userDrawn="1"/>
        </p:nvSpPr>
        <p:spPr>
          <a:xfrm>
            <a:off x="1905000"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120702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524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9812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20" name="Rectangle 19">
            <a:hlinkClick r:id="" action="ppaction://noaction"/>
          </p:cNvPr>
          <p:cNvSpPr/>
          <p:nvPr userDrawn="1"/>
        </p:nvSpPr>
        <p:spPr>
          <a:xfrm>
            <a:off x="8001000" y="1524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524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524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524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524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12" name="Rectangle 11">
            <a:hlinkClick r:id="rId10" action="ppaction://hlinksldjump"/>
          </p:cNvPr>
          <p:cNvSpPr/>
          <p:nvPr userDrawn="1"/>
        </p:nvSpPr>
        <p:spPr>
          <a:xfrm>
            <a:off x="1905000"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356330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524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9812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20" name="Rectangle 19">
            <a:hlinkClick r:id="" action="ppaction://noaction"/>
          </p:cNvPr>
          <p:cNvSpPr/>
          <p:nvPr userDrawn="1"/>
        </p:nvSpPr>
        <p:spPr>
          <a:xfrm>
            <a:off x="8001000" y="1524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524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524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524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524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12" name="Rectangle 11">
            <a:hlinkClick r:id="rId10" action="ppaction://hlinksldjump"/>
          </p:cNvPr>
          <p:cNvSpPr/>
          <p:nvPr userDrawn="1"/>
        </p:nvSpPr>
        <p:spPr>
          <a:xfrm>
            <a:off x="1905000"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7584709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35" name="Rectangle 34">
            <a:hlinkClick r:id="rId8"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0" name="Picture 9"/>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897908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9"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178750587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61"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2082393" y="4691210"/>
            <a:ext cx="7802071" cy="128426"/>
            <a:chOff x="2103929" y="4817456"/>
            <a:chExt cx="7802071" cy="128426"/>
          </a:xfrm>
        </p:grpSpPr>
        <p:sp>
          <p:nvSpPr>
            <p:cNvPr id="25" name="Rectangle 24"/>
            <p:cNvSpPr/>
            <p:nvPr userDrawn="1"/>
          </p:nvSpPr>
          <p:spPr>
            <a:xfrm>
              <a:off x="7955820" y="481880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4290" y="4817456"/>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4110" y="4817456"/>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3929" y="4817456"/>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809358"/>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35" name="Rectangle 34">
            <a:hlinkClick r:id="rId9"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32841962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35" name="Rectangle 34">
            <a:hlinkClick r:id="rId9"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0"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135518704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121002195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15D2A"/>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Countries and</a:t>
            </a:r>
          </a:p>
          <a:p>
            <a:r>
              <a:rPr lang="en-US" sz="6600" dirty="0" smtClean="0">
                <a:solidFill>
                  <a:prstClr val="white"/>
                </a:solidFill>
              </a:rPr>
              <a:t>regions</a:t>
            </a:r>
            <a:endParaRPr lang="en-US" sz="6600" dirty="0" smtClean="0">
              <a:solidFill>
                <a:prstClr val="white"/>
              </a:solidFill>
              <a:latin typeface="Open Sans Semibold"/>
            </a:endParaRPr>
          </a:p>
        </p:txBody>
      </p:sp>
      <p:sp>
        <p:nvSpPr>
          <p:cNvPr id="15" name="Title 1"/>
          <p:cNvSpPr txBox="1">
            <a:spLocks/>
          </p:cNvSpPr>
          <p:nvPr userDrawn="1"/>
        </p:nvSpPr>
        <p:spPr>
          <a:xfrm>
            <a:off x="6409267" y="609600"/>
            <a:ext cx="2734733" cy="2286000"/>
          </a:xfrm>
          <a:prstGeom prst="rect">
            <a:avLst/>
          </a:prstGeom>
        </p:spPr>
        <p:txBody>
          <a:bodyPr anchor="b">
            <a:noAutofit/>
          </a:bodyPr>
          <a:lstStyle/>
          <a:p>
            <a:pPr algn="r"/>
            <a:endParaRPr lang="en-US" sz="16000" dirty="0" smtClean="0">
              <a:solidFill>
                <a:prstClr val="black"/>
              </a:solidFill>
            </a:endParaRPr>
          </a:p>
          <a:p>
            <a:pPr algn="r"/>
            <a:endParaRPr lang="en-US" sz="16000" dirty="0" smtClean="0">
              <a:solidFill>
                <a:srgbClr val="F7A081"/>
              </a:solidFill>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965884"/>
            <a:ext cx="2514600" cy="1215717"/>
          </a:xfrm>
          <a:prstGeom prst="rect">
            <a:avLst/>
          </a:prstGeom>
          <a:noFill/>
        </p:spPr>
        <p:txBody>
          <a:bodyPr wrap="square" numCol="1" spcCol="548640" rtlCol="0" anchor="t">
            <a:spAutoFit/>
          </a:bodyPr>
          <a:lstStyle/>
          <a:p>
            <a:pPr indent="-342900">
              <a:spcAft>
                <a:spcPts val="2400"/>
              </a:spcAft>
              <a:buFont typeface="Arial" pitchFamily="34" charset="0"/>
              <a:buNone/>
            </a:pPr>
            <a:r>
              <a:rPr lang="en-US" sz="1100" dirty="0" smtClean="0">
                <a:solidFill>
                  <a:prstClr val="white"/>
                </a:solidFill>
              </a:rPr>
              <a:t>Arctic region</a:t>
            </a:r>
          </a:p>
          <a:p>
            <a:pPr indent="-342900">
              <a:spcAft>
                <a:spcPts val="2400"/>
              </a:spcAft>
              <a:buFont typeface="Arial" pitchFamily="34" charset="0"/>
              <a:buNone/>
            </a:pPr>
            <a:r>
              <a:rPr lang="en-US" sz="1100" dirty="0" smtClean="0">
                <a:solidFill>
                  <a:prstClr val="white"/>
                </a:solidFill>
              </a:rPr>
              <a:t>Black Sea region</a:t>
            </a:r>
          </a:p>
          <a:p>
            <a:pPr indent="-342900">
              <a:spcAft>
                <a:spcPts val="2400"/>
              </a:spcAft>
              <a:buFont typeface="Arial" pitchFamily="34" charset="0"/>
              <a:buNone/>
            </a:pPr>
            <a:r>
              <a:rPr lang="en-US" sz="1100" dirty="0" smtClean="0">
                <a:solidFill>
                  <a:prstClr val="white"/>
                </a:solidFill>
              </a:rPr>
              <a:t>Mediterranean Sea region</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1" name="Pentagon 10">
            <a:hlinkClick r:id="" action="ppaction://noaction"/>
          </p:cNvPr>
          <p:cNvSpPr/>
          <p:nvPr userDrawn="1"/>
        </p:nvSpPr>
        <p:spPr>
          <a:xfrm>
            <a:off x="685801" y="40114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12" name="Pentagon 11">
            <a:hlinkClick r:id="" action="ppaction://noaction"/>
          </p:cNvPr>
          <p:cNvSpPr/>
          <p:nvPr userDrawn="1"/>
        </p:nvSpPr>
        <p:spPr>
          <a:xfrm>
            <a:off x="685801" y="44686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13" name="Pentagon 12">
            <a:hlinkClick r:id="" action="ppaction://noaction"/>
          </p:cNvPr>
          <p:cNvSpPr/>
          <p:nvPr userDrawn="1"/>
        </p:nvSpPr>
        <p:spPr>
          <a:xfrm>
            <a:off x="685801" y="49258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16" name="TextBox 15"/>
          <p:cNvSpPr txBox="1"/>
          <p:nvPr userDrawn="1"/>
        </p:nvSpPr>
        <p:spPr>
          <a:xfrm>
            <a:off x="1066799" y="3175006"/>
            <a:ext cx="3572934" cy="261610"/>
          </a:xfrm>
          <a:prstGeom prst="rect">
            <a:avLst/>
          </a:prstGeom>
          <a:noFill/>
        </p:spPr>
        <p:txBody>
          <a:bodyPr wrap="square" numCol="1" spcCol="548640" rtlCol="0" anchor="t">
            <a:spAutoFit/>
          </a:bodyPr>
          <a:lstStyle/>
          <a:p>
            <a:pPr indent="-342900">
              <a:spcAft>
                <a:spcPts val="2400"/>
              </a:spcAft>
              <a:buFont typeface="Arial" pitchFamily="34" charset="0"/>
              <a:buNone/>
            </a:pPr>
            <a:r>
              <a:rPr lang="en-US" sz="1100" dirty="0" smtClean="0">
                <a:solidFill>
                  <a:prstClr val="white"/>
                </a:solidFill>
              </a:rPr>
              <a:t>Overview of SOER country and regional briefings</a:t>
            </a:r>
          </a:p>
        </p:txBody>
      </p:sp>
      <p:sp>
        <p:nvSpPr>
          <p:cNvPr id="18" name="Pentagon 17">
            <a:hlinkClick r:id="" action="ppaction://noaction"/>
          </p:cNvPr>
          <p:cNvSpPr/>
          <p:nvPr userDrawn="1"/>
        </p:nvSpPr>
        <p:spPr>
          <a:xfrm>
            <a:off x="685800" y="3195186"/>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14" name="Pentagon 13">
            <a:hlinkClick r:id="" action="ppaction://noaction"/>
          </p:cNvPr>
          <p:cNvSpPr/>
          <p:nvPr userDrawn="1"/>
        </p:nvSpPr>
        <p:spPr>
          <a:xfrm>
            <a:off x="685799" y="39107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1" name="Pentagon 20">
            <a:hlinkClick r:id="" action="ppaction://noaction"/>
          </p:cNvPr>
          <p:cNvSpPr/>
          <p:nvPr userDrawn="1"/>
        </p:nvSpPr>
        <p:spPr>
          <a:xfrm>
            <a:off x="685799" y="43679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2" name="Pentagon 21">
            <a:hlinkClick r:id="" action="ppaction://noaction"/>
          </p:cNvPr>
          <p:cNvSpPr/>
          <p:nvPr userDrawn="1"/>
        </p:nvSpPr>
        <p:spPr>
          <a:xfrm>
            <a:off x="685799" y="48251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3" name="Pentagon 22">
            <a:hlinkClick r:id="" action="ppaction://noaction"/>
          </p:cNvPr>
          <p:cNvSpPr/>
          <p:nvPr userDrawn="1"/>
        </p:nvSpPr>
        <p:spPr>
          <a:xfrm>
            <a:off x="685798" y="3094468"/>
            <a:ext cx="3801535"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Tree>
    <p:extLst>
      <p:ext uri="{BB962C8B-B14F-4D97-AF65-F5344CB8AC3E}">
        <p14:creationId xmlns:p14="http://schemas.microsoft.com/office/powerpoint/2010/main" val="1488238917"/>
      </p:ext>
    </p:extLst>
  </p:cSld>
  <p:clrMap bg1="lt1" tx1="dk1" bg2="lt2" tx2="dk2" accent1="accent1" accent2="accent2" accent3="accent3" accent4="accent4" accent5="accent5" accent6="accent6" hlink="hlink" folHlink="folHlink"/>
  <p:sldLayoutIdLst>
    <p:sldLayoutId id="214748383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524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981200" y="5932904"/>
            <a:ext cx="3886200" cy="230832"/>
          </a:xfrm>
          <a:prstGeom prst="rect">
            <a:avLst/>
          </a:prstGeom>
          <a:noFill/>
        </p:spPr>
        <p:txBody>
          <a:bodyPr wrap="square" rtlCol="0">
            <a:spAutoFit/>
          </a:bodyPr>
          <a:lstStyle/>
          <a:p>
            <a:r>
              <a:rPr lang="en-US" sz="900" b="1" dirty="0" smtClean="0">
                <a:solidFill>
                  <a:prstClr val="white">
                    <a:lumMod val="65000"/>
                  </a:prstClr>
                </a:solidFill>
              </a:rPr>
              <a:t>Related content</a:t>
            </a:r>
            <a:endParaRPr lang="en-US" sz="900" b="1" dirty="0">
              <a:solidFill>
                <a:prstClr val="white">
                  <a:lumMod val="65000"/>
                </a:prstClr>
              </a:solidFill>
            </a:endParaRPr>
          </a:p>
        </p:txBody>
      </p:sp>
      <p:sp>
        <p:nvSpPr>
          <p:cNvPr id="20" name="Rectangle 19">
            <a:hlinkClick r:id="" action="ppaction://noaction"/>
          </p:cNvPr>
          <p:cNvSpPr/>
          <p:nvPr userDrawn="1"/>
        </p:nvSpPr>
        <p:spPr>
          <a:xfrm>
            <a:off x="8001000" y="1524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524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524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524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524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12" name="Rectangle 11">
            <a:hlinkClick r:id="rId10" action="ppaction://hlinksldjump"/>
          </p:cNvPr>
          <p:cNvSpPr/>
          <p:nvPr userDrawn="1"/>
        </p:nvSpPr>
        <p:spPr>
          <a:xfrm>
            <a:off x="1905000"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9098047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COUNTRY COMPARISONS</a:t>
            </a:r>
            <a:endParaRPr lang="en-US" sz="700" b="1" dirty="0">
              <a:solidFill>
                <a:prstClr val="white"/>
              </a:solidFill>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GLOBAL</a:t>
            </a:r>
          </a:p>
          <a:p>
            <a:pPr algn="ctr"/>
            <a:r>
              <a:rPr lang="en-US" sz="700" b="1" dirty="0" smtClean="0">
                <a:solidFill>
                  <a:prstClr val="white"/>
                </a:solidFill>
              </a:rPr>
              <a:t>MEGATRENDS</a:t>
            </a:r>
            <a:endParaRPr lang="en-US" sz="700" b="1" dirty="0">
              <a:solidFill>
                <a:prstClr val="white"/>
              </a:solidFill>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EUROPEAN</a:t>
            </a:r>
          </a:p>
          <a:p>
            <a:pPr algn="ctr"/>
            <a:r>
              <a:rPr lang="en-US" sz="700" b="1" dirty="0" smtClean="0">
                <a:solidFill>
                  <a:prstClr val="white"/>
                </a:solidFill>
              </a:rPr>
              <a:t>BRIEFINGS</a:t>
            </a:r>
            <a:endParaRPr lang="en-US" sz="700" b="1" dirty="0">
              <a:solidFill>
                <a:prstClr val="white"/>
              </a:solidFill>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COUNTRIES  &amp; REGIONS</a:t>
            </a:r>
            <a:endParaRPr lang="en-US" sz="700" b="1" dirty="0">
              <a:solidFill>
                <a:prstClr val="white"/>
              </a:solidFill>
            </a:endParaRPr>
          </a:p>
        </p:txBody>
      </p:sp>
      <p:sp>
        <p:nvSpPr>
          <p:cNvPr id="28" name="Rectangle 27">
            <a:hlinkClick r:id="rId8"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solidFill>
                  <a:prstClr val="white"/>
                </a:solidFill>
              </a:rPr>
              <a:t>SYNTHESIS</a:t>
            </a:r>
          </a:p>
          <a:p>
            <a:pPr algn="ctr"/>
            <a:r>
              <a:rPr lang="en-US" sz="700" b="1" dirty="0" smtClean="0">
                <a:solidFill>
                  <a:prstClr val="white"/>
                </a:solidFill>
              </a:rPr>
              <a:t>REPORT</a:t>
            </a:r>
            <a:endParaRPr lang="en-US" sz="700" b="1" dirty="0">
              <a:solidFill>
                <a:prstClr val="white"/>
              </a:solidFill>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416607058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7FA64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European</a:t>
            </a:r>
          </a:p>
          <a:p>
            <a:r>
              <a:rPr lang="en-US" sz="6600" dirty="0" smtClean="0">
                <a:solidFill>
                  <a:prstClr val="white"/>
                </a:solidFill>
              </a:rPr>
              <a:t>briefings</a:t>
            </a:r>
            <a:endParaRPr lang="en-US" sz="6600" dirty="0" smtClean="0">
              <a:solidFill>
                <a:prstClr val="white"/>
              </a:solidFill>
              <a:latin typeface="Open Sans Semibold"/>
            </a:endParaRPr>
          </a:p>
        </p:txBody>
      </p:sp>
      <p:sp>
        <p:nvSpPr>
          <p:cNvPr id="15" name="Title 1"/>
          <p:cNvSpPr txBox="1">
            <a:spLocks/>
          </p:cNvSpPr>
          <p:nvPr userDrawn="1"/>
        </p:nvSpPr>
        <p:spPr>
          <a:xfrm>
            <a:off x="6468533" y="609600"/>
            <a:ext cx="2675467" cy="2286000"/>
          </a:xfrm>
          <a:prstGeom prst="rect">
            <a:avLst/>
          </a:prstGeom>
        </p:spPr>
        <p:txBody>
          <a:bodyPr anchor="b">
            <a:noAutofit/>
          </a:bodyPr>
          <a:lstStyle/>
          <a:p>
            <a:pPr algn="r"/>
            <a:r>
              <a:rPr lang="en-US" sz="16000" dirty="0" smtClean="0">
                <a:solidFill>
                  <a:srgbClr val="B2CF87"/>
                </a:solidFill>
                <a:latin typeface="Open Sans Extrabold" pitchFamily="34" charset="0"/>
                <a:ea typeface="Open Sans Extrabold" pitchFamily="34" charset="0"/>
                <a:cs typeface="Open Sans Extrabold" pitchFamily="34" charset="0"/>
              </a:rPr>
              <a:t>03</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7229" y="3279338"/>
            <a:ext cx="2362199" cy="3393237"/>
          </a:xfrm>
          <a:prstGeom prst="rect">
            <a:avLst/>
          </a:prstGeom>
          <a:noFill/>
        </p:spPr>
        <p:txBody>
          <a:bodyPr wrap="square" numCol="1" spcCol="548640" rtlCol="0" anchor="t">
            <a:spAutoFit/>
          </a:bodyPr>
          <a:lstStyle/>
          <a:p>
            <a:pPr>
              <a:spcAft>
                <a:spcPts val="1000"/>
              </a:spcAft>
            </a:pPr>
            <a:r>
              <a:rPr lang="en-GB" sz="1100" dirty="0" smtClean="0">
                <a:solidFill>
                  <a:prstClr val="white"/>
                </a:solidFill>
              </a:rPr>
              <a:t>Air pollution</a:t>
            </a:r>
            <a:endParaRPr lang="en-US" sz="1100" dirty="0" smtClean="0">
              <a:solidFill>
                <a:prstClr val="white"/>
              </a:solidFill>
            </a:endParaRPr>
          </a:p>
          <a:p>
            <a:pPr>
              <a:spcAft>
                <a:spcPts val="800"/>
              </a:spcAft>
            </a:pPr>
            <a:r>
              <a:rPr lang="en-GB" sz="1100" dirty="0" smtClean="0">
                <a:solidFill>
                  <a:prstClr val="white"/>
                </a:solidFill>
              </a:rPr>
              <a:t>Biodiversity</a:t>
            </a:r>
            <a:endParaRPr lang="en-US" sz="1100" dirty="0" smtClean="0">
              <a:solidFill>
                <a:prstClr val="white"/>
              </a:solidFill>
            </a:endParaRPr>
          </a:p>
          <a:p>
            <a:pPr>
              <a:spcAft>
                <a:spcPts val="400"/>
              </a:spcAft>
            </a:pPr>
            <a:r>
              <a:rPr lang="en-GB" sz="1100" dirty="0" smtClean="0">
                <a:solidFill>
                  <a:prstClr val="white"/>
                </a:solidFill>
              </a:rPr>
              <a:t>Climate change impacts and adaptation</a:t>
            </a:r>
            <a:endParaRPr lang="en-US" sz="1100" dirty="0" smtClean="0">
              <a:solidFill>
                <a:prstClr val="white"/>
              </a:solidFill>
            </a:endParaRPr>
          </a:p>
          <a:p>
            <a:pPr>
              <a:spcAft>
                <a:spcPts val="1000"/>
              </a:spcAft>
            </a:pPr>
            <a:r>
              <a:rPr lang="en-GB" sz="1100" dirty="0" smtClean="0">
                <a:solidFill>
                  <a:prstClr val="white"/>
                </a:solidFill>
              </a:rPr>
              <a:t>Forests</a:t>
            </a:r>
            <a:endParaRPr lang="en-US" sz="1100" dirty="0" smtClean="0">
              <a:solidFill>
                <a:prstClr val="white"/>
              </a:solidFill>
            </a:endParaRPr>
          </a:p>
          <a:p>
            <a:pPr>
              <a:spcAft>
                <a:spcPts val="1000"/>
              </a:spcAft>
            </a:pPr>
            <a:r>
              <a:rPr lang="en-GB" sz="1100" dirty="0" smtClean="0">
                <a:solidFill>
                  <a:prstClr val="white"/>
                </a:solidFill>
              </a:rPr>
              <a:t>Freshwater quality</a:t>
            </a:r>
            <a:endParaRPr lang="en-US" sz="1100" dirty="0" smtClean="0">
              <a:solidFill>
                <a:prstClr val="white"/>
              </a:solidFill>
            </a:endParaRPr>
          </a:p>
          <a:p>
            <a:pPr>
              <a:spcAft>
                <a:spcPts val="1200"/>
              </a:spcAft>
            </a:pPr>
            <a:r>
              <a:rPr lang="en-GB" sz="1100" dirty="0" smtClean="0">
                <a:solidFill>
                  <a:prstClr val="white"/>
                </a:solidFill>
              </a:rPr>
              <a:t>Land systems</a:t>
            </a:r>
            <a:endParaRPr lang="en-US" sz="1100" dirty="0" smtClean="0">
              <a:solidFill>
                <a:prstClr val="white"/>
              </a:solidFill>
            </a:endParaRPr>
          </a:p>
          <a:p>
            <a:pPr>
              <a:spcAft>
                <a:spcPts val="1100"/>
              </a:spcAft>
            </a:pPr>
            <a:r>
              <a:rPr lang="en-GB" sz="1100" dirty="0" smtClean="0">
                <a:solidFill>
                  <a:prstClr val="white"/>
                </a:solidFill>
              </a:rPr>
              <a:t>Marine environment</a:t>
            </a:r>
            <a:endParaRPr lang="en-US" sz="1100" dirty="0" smtClean="0">
              <a:solidFill>
                <a:prstClr val="white"/>
              </a:solidFill>
            </a:endParaRPr>
          </a:p>
          <a:p>
            <a:pPr>
              <a:spcAft>
                <a:spcPts val="1200"/>
              </a:spcAft>
            </a:pPr>
            <a:r>
              <a:rPr lang="en-GB" sz="1100" dirty="0" smtClean="0">
                <a:solidFill>
                  <a:prstClr val="white"/>
                </a:solidFill>
              </a:rPr>
              <a:t>Mitigating climate change</a:t>
            </a:r>
            <a:endParaRPr lang="en-US" sz="1100" dirty="0" smtClean="0">
              <a:solidFill>
                <a:prstClr val="white"/>
              </a:solidFill>
            </a:endParaRPr>
          </a:p>
          <a:p>
            <a:pPr>
              <a:spcAft>
                <a:spcPts val="1000"/>
              </a:spcAft>
            </a:pPr>
            <a:r>
              <a:rPr lang="en-GB" sz="1100" dirty="0" smtClean="0">
                <a:solidFill>
                  <a:prstClr val="white"/>
                </a:solidFill>
              </a:rPr>
              <a:t>Noise</a:t>
            </a:r>
          </a:p>
          <a:p>
            <a:pPr>
              <a:spcAft>
                <a:spcPts val="1000"/>
              </a:spcAft>
            </a:pPr>
            <a:r>
              <a:rPr lang="en-US" sz="1100" dirty="0" smtClean="0">
                <a:solidFill>
                  <a:prstClr val="white"/>
                </a:solidFill>
              </a:rPr>
              <a:t>Soil</a:t>
            </a:r>
          </a:p>
          <a:p>
            <a:pPr>
              <a:spcAft>
                <a:spcPts val="1000"/>
              </a:spcAft>
            </a:pPr>
            <a:r>
              <a:rPr lang="en-US" sz="1100" dirty="0" smtClean="0">
                <a:solidFill>
                  <a:prstClr val="white"/>
                </a:solidFill>
              </a:rPr>
              <a:t>Waste</a:t>
            </a:r>
          </a:p>
        </p:txBody>
      </p:sp>
      <p:sp>
        <p:nvSpPr>
          <p:cNvPr id="35" name="TextBox 34"/>
          <p:cNvSpPr txBox="1"/>
          <p:nvPr userDrawn="1"/>
        </p:nvSpPr>
        <p:spPr>
          <a:xfrm>
            <a:off x="3915833" y="3279338"/>
            <a:ext cx="2362200" cy="3516347"/>
          </a:xfrm>
          <a:prstGeom prst="rect">
            <a:avLst/>
          </a:prstGeom>
          <a:noFill/>
        </p:spPr>
        <p:txBody>
          <a:bodyPr wrap="square" numCol="1" spcCol="548640" rtlCol="0" anchor="t">
            <a:spAutoFit/>
          </a:bodyPr>
          <a:lstStyle/>
          <a:p>
            <a:pPr>
              <a:spcAft>
                <a:spcPts val="1500"/>
              </a:spcAft>
            </a:pPr>
            <a:r>
              <a:rPr lang="en-GB" sz="1100" dirty="0" smtClean="0">
                <a:solidFill>
                  <a:prstClr val="white"/>
                </a:solidFill>
              </a:rPr>
              <a:t>Agriculture</a:t>
            </a:r>
            <a:endParaRPr lang="en-US" sz="1100" dirty="0" smtClean="0">
              <a:solidFill>
                <a:prstClr val="white"/>
              </a:solidFill>
            </a:endParaRPr>
          </a:p>
          <a:p>
            <a:pPr>
              <a:spcAft>
                <a:spcPts val="1500"/>
              </a:spcAft>
            </a:pPr>
            <a:r>
              <a:rPr lang="en-GB" sz="1100" dirty="0" smtClean="0">
                <a:solidFill>
                  <a:prstClr val="white"/>
                </a:solidFill>
              </a:rPr>
              <a:t>Consumption</a:t>
            </a:r>
            <a:endParaRPr lang="en-US" sz="1100" dirty="0" smtClean="0">
              <a:solidFill>
                <a:prstClr val="white"/>
              </a:solidFill>
            </a:endParaRPr>
          </a:p>
          <a:p>
            <a:pPr>
              <a:spcAft>
                <a:spcPts val="1500"/>
              </a:spcAft>
            </a:pPr>
            <a:r>
              <a:rPr lang="en-GB" sz="1100" dirty="0" smtClean="0">
                <a:solidFill>
                  <a:prstClr val="white"/>
                </a:solidFill>
              </a:rPr>
              <a:t>Energy</a:t>
            </a:r>
            <a:endParaRPr lang="en-US" sz="1100" dirty="0" smtClean="0">
              <a:solidFill>
                <a:prstClr val="white"/>
              </a:solidFill>
            </a:endParaRPr>
          </a:p>
          <a:p>
            <a:pPr>
              <a:spcAft>
                <a:spcPts val="1500"/>
              </a:spcAft>
            </a:pPr>
            <a:r>
              <a:rPr lang="en-GB" sz="1100" dirty="0" smtClean="0">
                <a:solidFill>
                  <a:prstClr val="white"/>
                </a:solidFill>
              </a:rPr>
              <a:t>Health and environment</a:t>
            </a:r>
            <a:endParaRPr lang="en-US" sz="1100" dirty="0" smtClean="0">
              <a:solidFill>
                <a:prstClr val="white"/>
              </a:solidFill>
            </a:endParaRPr>
          </a:p>
          <a:p>
            <a:pPr>
              <a:spcAft>
                <a:spcPts val="1500"/>
              </a:spcAft>
            </a:pPr>
            <a:r>
              <a:rPr lang="en-GB" sz="1100" dirty="0" smtClean="0">
                <a:solidFill>
                  <a:prstClr val="white"/>
                </a:solidFill>
              </a:rPr>
              <a:t>Industry</a:t>
            </a:r>
            <a:endParaRPr lang="en-US" sz="1100" dirty="0" smtClean="0">
              <a:solidFill>
                <a:prstClr val="white"/>
              </a:solidFill>
            </a:endParaRPr>
          </a:p>
          <a:p>
            <a:pPr>
              <a:spcAft>
                <a:spcPts val="1500"/>
              </a:spcAft>
            </a:pPr>
            <a:r>
              <a:rPr lang="en-GB" sz="1100" dirty="0" smtClean="0">
                <a:solidFill>
                  <a:prstClr val="white"/>
                </a:solidFill>
              </a:rPr>
              <a:t>Maritime activities </a:t>
            </a:r>
            <a:endParaRPr lang="en-US" sz="1100" dirty="0" smtClean="0">
              <a:solidFill>
                <a:prstClr val="white"/>
              </a:solidFill>
            </a:endParaRPr>
          </a:p>
          <a:p>
            <a:pPr>
              <a:spcAft>
                <a:spcPts val="1500"/>
              </a:spcAft>
            </a:pPr>
            <a:r>
              <a:rPr lang="en-GB" sz="1100" dirty="0" smtClean="0">
                <a:solidFill>
                  <a:prstClr val="white"/>
                </a:solidFill>
              </a:rPr>
              <a:t>Resource efficiency</a:t>
            </a:r>
          </a:p>
          <a:p>
            <a:pPr>
              <a:spcAft>
                <a:spcPts val="1500"/>
              </a:spcAft>
            </a:pPr>
            <a:r>
              <a:rPr lang="en-GB" sz="1100" dirty="0" smtClean="0">
                <a:solidFill>
                  <a:prstClr val="white"/>
                </a:solidFill>
              </a:rPr>
              <a:t>Tourism</a:t>
            </a:r>
          </a:p>
          <a:p>
            <a:pPr>
              <a:spcAft>
                <a:spcPts val="1500"/>
              </a:spcAft>
            </a:pPr>
            <a:r>
              <a:rPr lang="en-GB" sz="1100" dirty="0" smtClean="0">
                <a:solidFill>
                  <a:prstClr val="white"/>
                </a:solidFill>
              </a:rPr>
              <a:t>Transport</a:t>
            </a:r>
            <a:endParaRPr lang="en-US" sz="1100" dirty="0" smtClean="0">
              <a:solidFill>
                <a:prstClr val="white"/>
              </a:solidFill>
            </a:endParaRPr>
          </a:p>
          <a:p>
            <a:pPr>
              <a:spcAft>
                <a:spcPts val="1650"/>
              </a:spcAft>
            </a:pPr>
            <a:endParaRPr lang="en-US" sz="1100" dirty="0" smtClean="0">
              <a:solidFill>
                <a:prstClr val="white"/>
              </a:solidFill>
            </a:endParaRPr>
          </a:p>
        </p:txBody>
      </p:sp>
      <p:sp>
        <p:nvSpPr>
          <p:cNvPr id="44" name="TextBox 43"/>
          <p:cNvSpPr txBox="1"/>
          <p:nvPr userDrawn="1"/>
        </p:nvSpPr>
        <p:spPr>
          <a:xfrm>
            <a:off x="6972922" y="3279338"/>
            <a:ext cx="2362200" cy="1880002"/>
          </a:xfrm>
          <a:prstGeom prst="rect">
            <a:avLst/>
          </a:prstGeom>
          <a:noFill/>
        </p:spPr>
        <p:txBody>
          <a:bodyPr wrap="square" numCol="1" spcCol="548640" rtlCol="0" anchor="t">
            <a:spAutoFit/>
          </a:bodyPr>
          <a:lstStyle/>
          <a:p>
            <a:pPr>
              <a:spcAft>
                <a:spcPts val="1500"/>
              </a:spcAft>
              <a:defRPr/>
            </a:pPr>
            <a:r>
              <a:rPr lang="en-GB" sz="1100" dirty="0" smtClean="0">
                <a:solidFill>
                  <a:prstClr val="white"/>
                </a:solidFill>
              </a:rPr>
              <a:t>The air and climate system</a:t>
            </a:r>
            <a:endParaRPr lang="en-US" sz="1100" dirty="0" smtClean="0">
              <a:solidFill>
                <a:prstClr val="white"/>
              </a:solidFill>
            </a:endParaRPr>
          </a:p>
          <a:p>
            <a:pPr>
              <a:spcAft>
                <a:spcPts val="1300"/>
              </a:spcAft>
            </a:pPr>
            <a:r>
              <a:rPr lang="en-GB" sz="1100" dirty="0" smtClean="0">
                <a:solidFill>
                  <a:prstClr val="white"/>
                </a:solidFill>
              </a:rPr>
              <a:t>Green economy </a:t>
            </a:r>
            <a:endParaRPr lang="en-US" sz="1100" dirty="0" smtClean="0">
              <a:solidFill>
                <a:prstClr val="white"/>
              </a:solidFill>
            </a:endParaRPr>
          </a:p>
          <a:p>
            <a:pPr>
              <a:spcAft>
                <a:spcPts val="1000"/>
              </a:spcAft>
            </a:pPr>
            <a:r>
              <a:rPr lang="en-GB" sz="1100" dirty="0" smtClean="0">
                <a:solidFill>
                  <a:prstClr val="white"/>
                </a:solidFill>
              </a:rPr>
              <a:t>Hydrological systems and sustainable water management</a:t>
            </a:r>
            <a:endParaRPr lang="en-US" sz="1100" dirty="0" smtClean="0">
              <a:solidFill>
                <a:prstClr val="white"/>
              </a:solidFill>
            </a:endParaRPr>
          </a:p>
          <a:p>
            <a:pPr>
              <a:spcAft>
                <a:spcPts val="900"/>
              </a:spcAft>
            </a:pPr>
            <a:r>
              <a:rPr lang="en-GB" sz="1100" dirty="0" smtClean="0">
                <a:solidFill>
                  <a:prstClr val="white"/>
                </a:solidFill>
              </a:rPr>
              <a:t>Natural capital and ecosystem services</a:t>
            </a:r>
            <a:endParaRPr lang="en-US" sz="1100" dirty="0" smtClean="0">
              <a:solidFill>
                <a:prstClr val="white"/>
              </a:solidFill>
            </a:endParaRPr>
          </a:p>
          <a:p>
            <a:pPr>
              <a:spcAft>
                <a:spcPts val="1500"/>
              </a:spcAft>
            </a:pPr>
            <a:r>
              <a:rPr lang="en-GB" sz="1100" dirty="0" smtClean="0">
                <a:solidFill>
                  <a:prstClr val="white"/>
                </a:solidFill>
              </a:rPr>
              <a:t>Urban systems</a:t>
            </a:r>
            <a:endParaRPr lang="en-US" sz="1100" dirty="0">
              <a:solidFill>
                <a:prstClr val="white"/>
              </a:solidFill>
            </a:endParaRP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53" name="Pentagon 52">
            <a:hlinkClick r:id="" action="ppaction://noaction"/>
          </p:cNvPr>
          <p:cNvSpPr/>
          <p:nvPr userDrawn="1"/>
        </p:nvSpPr>
        <p:spPr>
          <a:xfrm>
            <a:off x="688793" y="330445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5" name="Pentagon 54">
            <a:hlinkClick r:id="" action="ppaction://noaction"/>
          </p:cNvPr>
          <p:cNvSpPr/>
          <p:nvPr userDrawn="1"/>
        </p:nvSpPr>
        <p:spPr>
          <a:xfrm>
            <a:off x="681896" y="360307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6" name="Pentagon 55">
            <a:hlinkClick r:id="" action="ppaction://noaction"/>
          </p:cNvPr>
          <p:cNvSpPr/>
          <p:nvPr userDrawn="1"/>
        </p:nvSpPr>
        <p:spPr>
          <a:xfrm>
            <a:off x="681896" y="3911926"/>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7" name="Pentagon 56">
            <a:hlinkClick r:id="" action="ppaction://noaction"/>
          </p:cNvPr>
          <p:cNvSpPr/>
          <p:nvPr userDrawn="1"/>
        </p:nvSpPr>
        <p:spPr>
          <a:xfrm>
            <a:off x="688793" y="422171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8" name="Pentagon 57">
            <a:hlinkClick r:id="" action="ppaction://noaction"/>
          </p:cNvPr>
          <p:cNvSpPr/>
          <p:nvPr userDrawn="1"/>
        </p:nvSpPr>
        <p:spPr>
          <a:xfrm>
            <a:off x="688793" y="453676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9" name="Pentagon 58">
            <a:hlinkClick r:id="" action="ppaction://noaction"/>
          </p:cNvPr>
          <p:cNvSpPr/>
          <p:nvPr userDrawn="1"/>
        </p:nvSpPr>
        <p:spPr>
          <a:xfrm>
            <a:off x="688793" y="482834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0" name="Pentagon 59">
            <a:hlinkClick r:id="" action="ppaction://noaction"/>
          </p:cNvPr>
          <p:cNvSpPr/>
          <p:nvPr userDrawn="1"/>
        </p:nvSpPr>
        <p:spPr>
          <a:xfrm>
            <a:off x="688793" y="514414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9" name="Pentagon 68">
            <a:hlinkClick r:id="" action="ppaction://noaction"/>
          </p:cNvPr>
          <p:cNvSpPr/>
          <p:nvPr userDrawn="1"/>
        </p:nvSpPr>
        <p:spPr>
          <a:xfrm>
            <a:off x="3534833" y="544830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0" name="Pentagon 69">
            <a:hlinkClick r:id="" action="ppaction://noaction"/>
          </p:cNvPr>
          <p:cNvSpPr/>
          <p:nvPr userDrawn="1"/>
        </p:nvSpPr>
        <p:spPr>
          <a:xfrm>
            <a:off x="3534833" y="58015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1" name="Pentagon 70">
            <a:hlinkClick r:id="" action="ppaction://noaction"/>
          </p:cNvPr>
          <p:cNvSpPr/>
          <p:nvPr userDrawn="1"/>
        </p:nvSpPr>
        <p:spPr>
          <a:xfrm>
            <a:off x="6567144" y="3288313"/>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2" name="Pentagon 71">
            <a:hlinkClick r:id="" action="ppaction://noaction"/>
          </p:cNvPr>
          <p:cNvSpPr/>
          <p:nvPr userDrawn="1"/>
        </p:nvSpPr>
        <p:spPr>
          <a:xfrm>
            <a:off x="6567144" y="369088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3" name="Pentagon 72">
            <a:hlinkClick r:id="" action="ppaction://noaction"/>
          </p:cNvPr>
          <p:cNvSpPr/>
          <p:nvPr userDrawn="1"/>
        </p:nvSpPr>
        <p:spPr>
          <a:xfrm>
            <a:off x="6567144" y="4093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4" name="Pentagon 73">
            <a:hlinkClick r:id="" action="ppaction://noaction"/>
          </p:cNvPr>
          <p:cNvSpPr/>
          <p:nvPr userDrawn="1"/>
        </p:nvSpPr>
        <p:spPr>
          <a:xfrm>
            <a:off x="6567144" y="449603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5" name="Pentagon 74">
            <a:hlinkClick r:id="" action="ppaction://noaction"/>
          </p:cNvPr>
          <p:cNvSpPr/>
          <p:nvPr userDrawn="1"/>
        </p:nvSpPr>
        <p:spPr>
          <a:xfrm>
            <a:off x="6567144" y="48986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6" name="Pentagon 35">
            <a:hlinkClick r:id="rId4" action="ppaction://hlinksldjump"/>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prstClr val="white"/>
                </a:solidFill>
              </a:rPr>
              <a:t>BACK TO TABLE OF CONTENTS</a:t>
            </a:r>
            <a:endParaRPr lang="en-US" sz="800" dirty="0">
              <a:solidFill>
                <a:prstClr val="white"/>
              </a:solidFill>
            </a:endParaRPr>
          </a:p>
        </p:txBody>
      </p:sp>
      <p:sp>
        <p:nvSpPr>
          <p:cNvPr id="37" name="Pentagon 36">
            <a:hlinkClick r:id="" action="ppaction://noaction"/>
          </p:cNvPr>
          <p:cNvSpPr/>
          <p:nvPr userDrawn="1"/>
        </p:nvSpPr>
        <p:spPr>
          <a:xfrm>
            <a:off x="688793" y="546300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8" name="Pentagon 37">
            <a:hlinkClick r:id="" action="ppaction://noaction"/>
          </p:cNvPr>
          <p:cNvSpPr/>
          <p:nvPr userDrawn="1"/>
        </p:nvSpPr>
        <p:spPr>
          <a:xfrm>
            <a:off x="3534833" y="615486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 name="TextBox 2"/>
          <p:cNvSpPr txBox="1"/>
          <p:nvPr userDrawn="1"/>
        </p:nvSpPr>
        <p:spPr>
          <a:xfrm>
            <a:off x="609603" y="3022600"/>
            <a:ext cx="2675467" cy="261610"/>
          </a:xfrm>
          <a:prstGeom prst="rect">
            <a:avLst/>
          </a:prstGeom>
          <a:noFill/>
        </p:spPr>
        <p:txBody>
          <a:bodyPr wrap="square" rtlCol="0">
            <a:spAutoFit/>
          </a:bodyPr>
          <a:lstStyle/>
          <a:p>
            <a:r>
              <a:rPr lang="en-US" sz="1100" b="1" dirty="0" smtClean="0">
                <a:solidFill>
                  <a:prstClr val="white"/>
                </a:solidFill>
              </a:rPr>
              <a:t>Environmental themes</a:t>
            </a:r>
            <a:endParaRPr lang="en-GB" sz="1100" b="1" dirty="0">
              <a:solidFill>
                <a:prstClr val="white"/>
              </a:solidFill>
            </a:endParaRPr>
          </a:p>
        </p:txBody>
      </p:sp>
      <p:sp>
        <p:nvSpPr>
          <p:cNvPr id="40" name="TextBox 39"/>
          <p:cNvSpPr txBox="1"/>
          <p:nvPr userDrawn="1"/>
        </p:nvSpPr>
        <p:spPr>
          <a:xfrm>
            <a:off x="3451656" y="3022600"/>
            <a:ext cx="2675467" cy="261610"/>
          </a:xfrm>
          <a:prstGeom prst="rect">
            <a:avLst/>
          </a:prstGeom>
          <a:noFill/>
        </p:spPr>
        <p:txBody>
          <a:bodyPr wrap="square" rtlCol="0">
            <a:spAutoFit/>
          </a:bodyPr>
          <a:lstStyle/>
          <a:p>
            <a:r>
              <a:rPr lang="en-US" sz="1100" b="1" dirty="0" smtClean="0">
                <a:solidFill>
                  <a:prstClr val="white"/>
                </a:solidFill>
              </a:rPr>
              <a:t>Socio-economic dimensions</a:t>
            </a:r>
            <a:endParaRPr lang="en-GB" sz="1100" b="1" dirty="0">
              <a:solidFill>
                <a:prstClr val="white"/>
              </a:solidFill>
            </a:endParaRPr>
          </a:p>
        </p:txBody>
      </p:sp>
      <p:sp>
        <p:nvSpPr>
          <p:cNvPr id="41" name="TextBox 40"/>
          <p:cNvSpPr txBox="1"/>
          <p:nvPr userDrawn="1"/>
        </p:nvSpPr>
        <p:spPr>
          <a:xfrm>
            <a:off x="6468533" y="3022600"/>
            <a:ext cx="2675467" cy="261610"/>
          </a:xfrm>
          <a:prstGeom prst="rect">
            <a:avLst/>
          </a:prstGeom>
          <a:noFill/>
        </p:spPr>
        <p:txBody>
          <a:bodyPr wrap="square" rtlCol="0">
            <a:spAutoFit/>
          </a:bodyPr>
          <a:lstStyle/>
          <a:p>
            <a:r>
              <a:rPr lang="en-US" sz="1100" b="1" dirty="0" smtClean="0">
                <a:solidFill>
                  <a:prstClr val="white"/>
                </a:solidFill>
              </a:rPr>
              <a:t>Systemic perspectives</a:t>
            </a:r>
            <a:endParaRPr lang="en-GB" sz="1100" b="1" dirty="0">
              <a:solidFill>
                <a:prstClr val="white"/>
              </a:solidFill>
            </a:endParaRPr>
          </a:p>
        </p:txBody>
      </p:sp>
      <p:sp>
        <p:nvSpPr>
          <p:cNvPr id="42" name="Pentagon 41">
            <a:hlinkClick r:id="" action="ppaction://noaction"/>
          </p:cNvPr>
          <p:cNvSpPr/>
          <p:nvPr userDrawn="1"/>
        </p:nvSpPr>
        <p:spPr>
          <a:xfrm>
            <a:off x="688793" y="577987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3" name="Pentagon 42">
            <a:hlinkClick r:id="" action="ppaction://noaction"/>
          </p:cNvPr>
          <p:cNvSpPr/>
          <p:nvPr userDrawn="1"/>
        </p:nvSpPr>
        <p:spPr>
          <a:xfrm>
            <a:off x="688924" y="607713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5" name="Pentagon 44">
            <a:hlinkClick r:id="" action="ppaction://noaction"/>
          </p:cNvPr>
          <p:cNvSpPr/>
          <p:nvPr userDrawn="1"/>
        </p:nvSpPr>
        <p:spPr>
          <a:xfrm>
            <a:off x="688793" y="6376231"/>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6" name="Pentagon 45">
            <a:hlinkClick r:id="" action="ppaction://noaction"/>
          </p:cNvPr>
          <p:cNvSpPr/>
          <p:nvPr userDrawn="1"/>
        </p:nvSpPr>
        <p:spPr>
          <a:xfrm>
            <a:off x="3534833" y="3304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7" name="Pentagon 46">
            <a:hlinkClick r:id="" action="ppaction://noaction"/>
          </p:cNvPr>
          <p:cNvSpPr/>
          <p:nvPr userDrawn="1"/>
        </p:nvSpPr>
        <p:spPr>
          <a:xfrm>
            <a:off x="3534833" y="366287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8" name="Pentagon 47">
            <a:hlinkClick r:id="" action="ppaction://noaction"/>
          </p:cNvPr>
          <p:cNvSpPr/>
          <p:nvPr userDrawn="1"/>
        </p:nvSpPr>
        <p:spPr>
          <a:xfrm>
            <a:off x="3534833" y="40212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49" name="Pentagon 48">
            <a:hlinkClick r:id="" action="ppaction://noaction"/>
          </p:cNvPr>
          <p:cNvSpPr/>
          <p:nvPr userDrawn="1"/>
        </p:nvSpPr>
        <p:spPr>
          <a:xfrm>
            <a:off x="3534833" y="438349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0" name="Pentagon 49">
            <a:hlinkClick r:id="" action="ppaction://noaction"/>
          </p:cNvPr>
          <p:cNvSpPr/>
          <p:nvPr userDrawn="1"/>
        </p:nvSpPr>
        <p:spPr>
          <a:xfrm>
            <a:off x="3534833" y="473678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1" name="Pentagon 50">
            <a:hlinkClick r:id="" action="ppaction://noaction"/>
          </p:cNvPr>
          <p:cNvSpPr/>
          <p:nvPr userDrawn="1"/>
        </p:nvSpPr>
        <p:spPr>
          <a:xfrm>
            <a:off x="3534833" y="50938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9" name="Pentagon 38">
            <a:hlinkClick r:id="" action="ppaction://noaction"/>
          </p:cNvPr>
          <p:cNvSpPr/>
          <p:nvPr userDrawn="1"/>
        </p:nvSpPr>
        <p:spPr>
          <a:xfrm>
            <a:off x="690985" y="327060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52" name="Pentagon 51">
            <a:hlinkClick r:id="" action="ppaction://noaction"/>
          </p:cNvPr>
          <p:cNvSpPr/>
          <p:nvPr userDrawn="1"/>
        </p:nvSpPr>
        <p:spPr>
          <a:xfrm>
            <a:off x="684088" y="356922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1" name="Pentagon 60">
            <a:hlinkClick r:id="" action="ppaction://noaction"/>
          </p:cNvPr>
          <p:cNvSpPr/>
          <p:nvPr userDrawn="1"/>
        </p:nvSpPr>
        <p:spPr>
          <a:xfrm>
            <a:off x="684088" y="3878075"/>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2" name="Pentagon 61">
            <a:hlinkClick r:id="" action="ppaction://noaction"/>
          </p:cNvPr>
          <p:cNvSpPr/>
          <p:nvPr userDrawn="1"/>
        </p:nvSpPr>
        <p:spPr>
          <a:xfrm>
            <a:off x="690985" y="418786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3" name="Pentagon 62">
            <a:hlinkClick r:id="" action="ppaction://noaction"/>
          </p:cNvPr>
          <p:cNvSpPr/>
          <p:nvPr userDrawn="1"/>
        </p:nvSpPr>
        <p:spPr>
          <a:xfrm>
            <a:off x="690985" y="450291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4" name="Pentagon 63">
            <a:hlinkClick r:id="" action="ppaction://noaction"/>
          </p:cNvPr>
          <p:cNvSpPr/>
          <p:nvPr userDrawn="1"/>
        </p:nvSpPr>
        <p:spPr>
          <a:xfrm>
            <a:off x="690985" y="479449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5" name="Pentagon 64">
            <a:hlinkClick r:id="" action="ppaction://noaction"/>
          </p:cNvPr>
          <p:cNvSpPr/>
          <p:nvPr userDrawn="1"/>
        </p:nvSpPr>
        <p:spPr>
          <a:xfrm>
            <a:off x="690985" y="511028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6" name="Pentagon 65">
            <a:hlinkClick r:id="" action="ppaction://noaction"/>
          </p:cNvPr>
          <p:cNvSpPr/>
          <p:nvPr userDrawn="1"/>
        </p:nvSpPr>
        <p:spPr>
          <a:xfrm>
            <a:off x="690985" y="542914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7" name="Pentagon 66">
            <a:hlinkClick r:id="" action="ppaction://noaction"/>
          </p:cNvPr>
          <p:cNvSpPr/>
          <p:nvPr userDrawn="1"/>
        </p:nvSpPr>
        <p:spPr>
          <a:xfrm>
            <a:off x="690985" y="574602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68" name="Pentagon 67">
            <a:hlinkClick r:id="" action="ppaction://noaction"/>
          </p:cNvPr>
          <p:cNvSpPr/>
          <p:nvPr userDrawn="1"/>
        </p:nvSpPr>
        <p:spPr>
          <a:xfrm>
            <a:off x="691116" y="604328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76" name="Pentagon 75">
            <a:hlinkClick r:id="" action="ppaction://noaction"/>
          </p:cNvPr>
          <p:cNvSpPr/>
          <p:nvPr userDrawn="1"/>
        </p:nvSpPr>
        <p:spPr>
          <a:xfrm>
            <a:off x="690985" y="6342380"/>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86" name="Pentagon 85">
            <a:hlinkClick r:id="" action="ppaction://noaction"/>
          </p:cNvPr>
          <p:cNvSpPr/>
          <p:nvPr userDrawn="1"/>
        </p:nvSpPr>
        <p:spPr>
          <a:xfrm>
            <a:off x="3534833" y="539749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87" name="Pentagon 86">
            <a:hlinkClick r:id="" action="ppaction://noaction"/>
          </p:cNvPr>
          <p:cNvSpPr/>
          <p:nvPr userDrawn="1"/>
        </p:nvSpPr>
        <p:spPr>
          <a:xfrm>
            <a:off x="3534833" y="57507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88" name="Pentagon 87">
            <a:hlinkClick r:id="" action="ppaction://noaction"/>
          </p:cNvPr>
          <p:cNvSpPr/>
          <p:nvPr userDrawn="1"/>
        </p:nvSpPr>
        <p:spPr>
          <a:xfrm>
            <a:off x="3534833" y="6104059"/>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89" name="Pentagon 88">
            <a:hlinkClick r:id="" action="ppaction://noaction"/>
          </p:cNvPr>
          <p:cNvSpPr/>
          <p:nvPr userDrawn="1"/>
        </p:nvSpPr>
        <p:spPr>
          <a:xfrm>
            <a:off x="3534833" y="325365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0" name="Pentagon 89">
            <a:hlinkClick r:id="" action="ppaction://noaction"/>
          </p:cNvPr>
          <p:cNvSpPr/>
          <p:nvPr userDrawn="1"/>
        </p:nvSpPr>
        <p:spPr>
          <a:xfrm>
            <a:off x="3534833" y="361206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1" name="Pentagon 90">
            <a:hlinkClick r:id="" action="ppaction://noaction"/>
          </p:cNvPr>
          <p:cNvSpPr/>
          <p:nvPr userDrawn="1"/>
        </p:nvSpPr>
        <p:spPr>
          <a:xfrm>
            <a:off x="3534833" y="39704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2" name="Pentagon 91">
            <a:hlinkClick r:id="" action="ppaction://noaction"/>
          </p:cNvPr>
          <p:cNvSpPr/>
          <p:nvPr userDrawn="1"/>
        </p:nvSpPr>
        <p:spPr>
          <a:xfrm>
            <a:off x="3534833" y="433269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3" name="Pentagon 92">
            <a:hlinkClick r:id="" action="ppaction://noaction"/>
          </p:cNvPr>
          <p:cNvSpPr/>
          <p:nvPr userDrawn="1"/>
        </p:nvSpPr>
        <p:spPr>
          <a:xfrm>
            <a:off x="3534833" y="468597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4" name="Pentagon 93">
            <a:hlinkClick r:id="" action="ppaction://noaction"/>
          </p:cNvPr>
          <p:cNvSpPr/>
          <p:nvPr userDrawn="1"/>
        </p:nvSpPr>
        <p:spPr>
          <a:xfrm>
            <a:off x="3534833" y="5043003"/>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5" name="Pentagon 94">
            <a:hlinkClick r:id="" action="ppaction://noaction"/>
          </p:cNvPr>
          <p:cNvSpPr/>
          <p:nvPr userDrawn="1"/>
        </p:nvSpPr>
        <p:spPr>
          <a:xfrm>
            <a:off x="6567144" y="3211602"/>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6" name="Pentagon 95">
            <a:hlinkClick r:id="" action="ppaction://noaction"/>
          </p:cNvPr>
          <p:cNvSpPr/>
          <p:nvPr userDrawn="1"/>
        </p:nvSpPr>
        <p:spPr>
          <a:xfrm>
            <a:off x="6567144" y="361417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7" name="Pentagon 96">
            <a:hlinkClick r:id="" action="ppaction://noaction"/>
          </p:cNvPr>
          <p:cNvSpPr/>
          <p:nvPr userDrawn="1"/>
        </p:nvSpPr>
        <p:spPr>
          <a:xfrm>
            <a:off x="6567144" y="4016748"/>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8" name="Pentagon 97">
            <a:hlinkClick r:id="" action="ppaction://noaction"/>
          </p:cNvPr>
          <p:cNvSpPr/>
          <p:nvPr userDrawn="1"/>
        </p:nvSpPr>
        <p:spPr>
          <a:xfrm>
            <a:off x="6567144" y="4419321"/>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99" name="Pentagon 98">
            <a:hlinkClick r:id="" action="ppaction://noaction"/>
          </p:cNvPr>
          <p:cNvSpPr/>
          <p:nvPr userDrawn="1"/>
        </p:nvSpPr>
        <p:spPr>
          <a:xfrm>
            <a:off x="6567144" y="482189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Tree>
    <p:extLst>
      <p:ext uri="{BB962C8B-B14F-4D97-AF65-F5344CB8AC3E}">
        <p14:creationId xmlns:p14="http://schemas.microsoft.com/office/powerpoint/2010/main" val="1498877519"/>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Rectangle 35"/>
          <p:cNvSpPr/>
          <p:nvPr userDrawn="1"/>
        </p:nvSpPr>
        <p:spPr>
          <a:xfrm>
            <a:off x="2819400" y="3035485"/>
            <a:ext cx="6552000" cy="75481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41" name="Rectangle 40">
            <a:hlinkClick r:id="" action="ppaction://noaction"/>
          </p:cNvPr>
          <p:cNvSpPr/>
          <p:nvPr userDrawn="1"/>
        </p:nvSpPr>
        <p:spPr>
          <a:xfrm>
            <a:off x="7391400" y="5176681"/>
            <a:ext cx="1980000" cy="754461"/>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40" name="Rectangle 39">
            <a:hlinkClick r:id="" action="ppaction://noaction"/>
          </p:cNvPr>
          <p:cNvSpPr/>
          <p:nvPr userDrawn="1"/>
        </p:nvSpPr>
        <p:spPr>
          <a:xfrm>
            <a:off x="5105400" y="5176681"/>
            <a:ext cx="1980000" cy="754461"/>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9" name="Rectangle 38">
            <a:hlinkClick r:id="" action="ppaction://noaction"/>
          </p:cNvPr>
          <p:cNvSpPr/>
          <p:nvPr userDrawn="1"/>
        </p:nvSpPr>
        <p:spPr>
          <a:xfrm>
            <a:off x="2819400" y="5176681"/>
            <a:ext cx="1980000" cy="754461"/>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7" name="Rectangle 36">
            <a:hlinkClick r:id="" action="ppaction://noaction"/>
          </p:cNvPr>
          <p:cNvSpPr/>
          <p:nvPr userDrawn="1"/>
        </p:nvSpPr>
        <p:spPr>
          <a:xfrm>
            <a:off x="533400" y="5176681"/>
            <a:ext cx="1980000" cy="754461"/>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17" name="TextBox 16"/>
          <p:cNvSpPr txBox="1"/>
          <p:nvPr userDrawn="1"/>
        </p:nvSpPr>
        <p:spPr>
          <a:xfrm>
            <a:off x="414867" y="754672"/>
            <a:ext cx="6324600" cy="369332"/>
          </a:xfrm>
          <a:prstGeom prst="rect">
            <a:avLst/>
          </a:prstGeom>
          <a:noFill/>
        </p:spPr>
        <p:txBody>
          <a:bodyPr wrap="square" rtlCol="0">
            <a:spAutoFit/>
          </a:bodyPr>
          <a:lstStyle/>
          <a:p>
            <a:r>
              <a:rPr lang="en-US" sz="1800" b="1" kern="1200" baseline="0" dirty="0" smtClean="0">
                <a:solidFill>
                  <a:schemeClr val="bg1">
                    <a:lumMod val="65000"/>
                  </a:schemeClr>
                </a:solidFill>
                <a:latin typeface="+mn-lt"/>
                <a:ea typeface="+mn-ea"/>
                <a:cs typeface="+mn-cs"/>
              </a:rPr>
              <a:t>TABLE OF CONTENTS</a:t>
            </a:r>
            <a:endParaRPr lang="en-US" sz="2600" b="1" dirty="0">
              <a:solidFill>
                <a:schemeClr val="bg1">
                  <a:lumMod val="65000"/>
                </a:schemeClr>
              </a:solidFill>
              <a:latin typeface="Open Sans Extrabold" pitchFamily="34" charset="0"/>
              <a:ea typeface="Open Sans Extrabold" pitchFamily="34" charset="0"/>
              <a:cs typeface="Open Sans Extrabold" pitchFamily="34" charset="0"/>
            </a:endParaRPr>
          </a:p>
        </p:txBody>
      </p:sp>
      <p:sp>
        <p:nvSpPr>
          <p:cNvPr id="35" name="TextBox 34"/>
          <p:cNvSpPr txBox="1"/>
          <p:nvPr userDrawn="1"/>
        </p:nvSpPr>
        <p:spPr>
          <a:xfrm>
            <a:off x="4419600" y="381001"/>
            <a:ext cx="4951800" cy="1107996"/>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i="0" kern="1200" baseline="0" dirty="0" smtClean="0">
                <a:solidFill>
                  <a:schemeClr val="bg1">
                    <a:lumMod val="65000"/>
                  </a:schemeClr>
                </a:solidFill>
                <a:latin typeface="+mn-lt"/>
                <a:ea typeface="+mn-ea"/>
                <a:cs typeface="+mn-cs"/>
              </a:rPr>
              <a:t>The European environment — state and outlook 2015 report (SOER 2015) provides a comprehensive assessment of the European environment’s state, trends and prospects, and places it in a global context. It will inform European environmental policy implementation between 2015 and 2020, and analyses the opportunities to modify existing policies in order to achieve the European Union’s 2050 vision of living well within the limits of the planet.</a:t>
            </a:r>
            <a:endParaRPr lang="en-US" sz="1100" i="0" kern="1200" baseline="0" dirty="0">
              <a:solidFill>
                <a:schemeClr val="bg1">
                  <a:lumMod val="65000"/>
                </a:schemeClr>
              </a:solidFill>
              <a:latin typeface="+mn-lt"/>
              <a:ea typeface="+mn-ea"/>
              <a:cs typeface="+mn-cs"/>
            </a:endParaRPr>
          </a:p>
        </p:txBody>
      </p:sp>
      <p:cxnSp>
        <p:nvCxnSpPr>
          <p:cNvPr id="42" name="Straight Connector 41"/>
          <p:cNvCxnSpPr/>
          <p:nvPr userDrawn="1"/>
        </p:nvCxnSpPr>
        <p:spPr>
          <a:xfrm>
            <a:off x="609600" y="4538525"/>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44800" y="4536459"/>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139267" y="4536459"/>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391400" y="4536459"/>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userDrawn="1"/>
        </p:nvSpPr>
        <p:spPr>
          <a:xfrm>
            <a:off x="533400" y="3776525"/>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833A88"/>
                </a:solidFill>
                <a:effectLst/>
                <a:uLnTx/>
                <a:uFillTx/>
                <a:latin typeface="Open Sans Extrabold" pitchFamily="34" charset="0"/>
                <a:ea typeface="Open Sans Extrabold" pitchFamily="34" charset="0"/>
                <a:cs typeface="Open Sans Extrabold" pitchFamily="34" charset="0"/>
              </a:rPr>
              <a:t>02</a:t>
            </a:r>
          </a:p>
        </p:txBody>
      </p:sp>
      <p:sp>
        <p:nvSpPr>
          <p:cNvPr id="48" name="Title 1"/>
          <p:cNvSpPr txBox="1">
            <a:spLocks/>
          </p:cNvSpPr>
          <p:nvPr userDrawn="1"/>
        </p:nvSpPr>
        <p:spPr>
          <a:xfrm>
            <a:off x="27686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54803A"/>
                </a:solidFill>
                <a:effectLst/>
                <a:uLnTx/>
                <a:uFillTx/>
                <a:latin typeface="Open Sans Extrabold" pitchFamily="34" charset="0"/>
                <a:ea typeface="Open Sans Extrabold" pitchFamily="34" charset="0"/>
                <a:cs typeface="Open Sans Extrabold" pitchFamily="34" charset="0"/>
              </a:rPr>
              <a:t>03</a:t>
            </a:r>
          </a:p>
        </p:txBody>
      </p:sp>
      <p:sp>
        <p:nvSpPr>
          <p:cNvPr id="49" name="Title 1"/>
          <p:cNvSpPr txBox="1">
            <a:spLocks/>
          </p:cNvSpPr>
          <p:nvPr userDrawn="1"/>
        </p:nvSpPr>
        <p:spPr>
          <a:xfrm>
            <a:off x="5139267"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007A88"/>
                </a:solidFill>
                <a:effectLst/>
                <a:uLnTx/>
                <a:uFillTx/>
                <a:latin typeface="Open Sans Extrabold" pitchFamily="34" charset="0"/>
                <a:ea typeface="Open Sans Extrabold" pitchFamily="34" charset="0"/>
                <a:cs typeface="Open Sans Extrabold" pitchFamily="34" charset="0"/>
              </a:rPr>
              <a:t>04</a:t>
            </a:r>
          </a:p>
        </p:txBody>
      </p:sp>
      <p:sp>
        <p:nvSpPr>
          <p:cNvPr id="50" name="Title 1"/>
          <p:cNvSpPr txBox="1">
            <a:spLocks/>
          </p:cNvSpPr>
          <p:nvPr userDrawn="1"/>
        </p:nvSpPr>
        <p:spPr>
          <a:xfrm>
            <a:off x="73914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D63D27"/>
                </a:solidFill>
                <a:effectLst/>
                <a:uLnTx/>
                <a:uFillTx/>
                <a:latin typeface="Open Sans Extrabold" pitchFamily="34" charset="0"/>
                <a:ea typeface="Open Sans Extrabold" pitchFamily="34" charset="0"/>
                <a:cs typeface="Open Sans Extrabold" pitchFamily="34" charset="0"/>
              </a:rPr>
              <a:t>05</a:t>
            </a:r>
          </a:p>
        </p:txBody>
      </p:sp>
      <p:sp>
        <p:nvSpPr>
          <p:cNvPr id="51" name="TextBox 50"/>
          <p:cNvSpPr txBox="1"/>
          <p:nvPr userDrawn="1"/>
        </p:nvSpPr>
        <p:spPr>
          <a:xfrm>
            <a:off x="2844800" y="2473531"/>
            <a:ext cx="3971573" cy="492443"/>
          </a:xfrm>
          <a:prstGeom prst="rect">
            <a:avLst/>
          </a:prstGeom>
          <a:noFill/>
        </p:spPr>
        <p:txBody>
          <a:bodyPr wrap="square" lIns="0" tIns="0" bIns="0" rtlCol="0">
            <a:spAutoFit/>
          </a:bodyPr>
          <a:lstStyle/>
          <a:p>
            <a:r>
              <a:rPr lang="en-US" sz="1600" b="1" dirty="0" smtClean="0">
                <a:solidFill>
                  <a:srgbClr val="202661"/>
                </a:solidFill>
              </a:rPr>
              <a:t>SOER 2015</a:t>
            </a:r>
          </a:p>
          <a:p>
            <a:r>
              <a:rPr lang="en-US" sz="1600" b="1" dirty="0" smtClean="0">
                <a:solidFill>
                  <a:srgbClr val="202661"/>
                </a:solidFill>
              </a:rPr>
              <a:t>Synthesis</a:t>
            </a:r>
            <a:r>
              <a:rPr lang="en-US" sz="1600" b="1" baseline="0" dirty="0" smtClean="0">
                <a:solidFill>
                  <a:srgbClr val="202661"/>
                </a:solidFill>
              </a:rPr>
              <a:t> </a:t>
            </a:r>
          </a:p>
        </p:txBody>
      </p:sp>
      <p:sp>
        <p:nvSpPr>
          <p:cNvPr id="52" name="TextBox 51"/>
          <p:cNvSpPr txBox="1"/>
          <p:nvPr userDrawn="1"/>
        </p:nvSpPr>
        <p:spPr>
          <a:xfrm>
            <a:off x="609600" y="4614727"/>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sp>
        <p:nvSpPr>
          <p:cNvPr id="53" name="TextBox 52"/>
          <p:cNvSpPr txBox="1"/>
          <p:nvPr userDrawn="1"/>
        </p:nvSpPr>
        <p:spPr>
          <a:xfrm>
            <a:off x="2844800" y="4612661"/>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sp>
        <p:nvSpPr>
          <p:cNvPr id="54" name="TextBox 53"/>
          <p:cNvSpPr txBox="1"/>
          <p:nvPr userDrawn="1"/>
        </p:nvSpPr>
        <p:spPr>
          <a:xfrm>
            <a:off x="5139267" y="4612661"/>
            <a:ext cx="1600200"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sp>
        <p:nvSpPr>
          <p:cNvPr id="55" name="TextBox 54"/>
          <p:cNvSpPr txBox="1"/>
          <p:nvPr userDrawn="1"/>
        </p:nvSpPr>
        <p:spPr>
          <a:xfrm>
            <a:off x="7467601" y="4612661"/>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p>
          <a:p>
            <a:r>
              <a:rPr lang="en-US" sz="1600" b="1" baseline="0" dirty="0" smtClean="0">
                <a:solidFill>
                  <a:srgbClr val="D63D27"/>
                </a:solidFill>
              </a:rPr>
              <a:t>regions</a:t>
            </a:r>
            <a:endParaRPr lang="en-US" sz="1600" b="1" dirty="0">
              <a:solidFill>
                <a:srgbClr val="D63D27"/>
              </a:solidFill>
            </a:endParaRPr>
          </a:p>
        </p:txBody>
      </p:sp>
      <p:sp>
        <p:nvSpPr>
          <p:cNvPr id="56" name="TextBox 55"/>
          <p:cNvSpPr txBox="1"/>
          <p:nvPr userDrawn="1"/>
        </p:nvSpPr>
        <p:spPr>
          <a:xfrm>
            <a:off x="7772400" y="3335950"/>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5" name="Chevron 64"/>
          <p:cNvSpPr/>
          <p:nvPr userDrawn="1"/>
        </p:nvSpPr>
        <p:spPr>
          <a:xfrm>
            <a:off x="8839200" y="3260494"/>
            <a:ext cx="228600" cy="304800"/>
          </a:xfrm>
          <a:prstGeom prst="chevron">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7" name="TextBox 66"/>
          <p:cNvSpPr txBox="1"/>
          <p:nvPr userDrawn="1"/>
        </p:nvSpPr>
        <p:spPr>
          <a:xfrm>
            <a:off x="838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8" name="Chevron 67"/>
          <p:cNvSpPr/>
          <p:nvPr userDrawn="1"/>
        </p:nvSpPr>
        <p:spPr>
          <a:xfrm>
            <a:off x="1905000" y="5401511"/>
            <a:ext cx="228600" cy="304800"/>
          </a:xfrm>
          <a:prstGeom prst="chevron">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9" name="TextBox 68"/>
          <p:cNvSpPr txBox="1"/>
          <p:nvPr userDrawn="1"/>
        </p:nvSpPr>
        <p:spPr>
          <a:xfrm>
            <a:off x="3124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0" name="Chevron 69"/>
          <p:cNvSpPr/>
          <p:nvPr userDrawn="1"/>
        </p:nvSpPr>
        <p:spPr>
          <a:xfrm>
            <a:off x="4191000" y="5401511"/>
            <a:ext cx="228600" cy="304800"/>
          </a:xfrm>
          <a:prstGeom prst="chevron">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1" name="TextBox 70"/>
          <p:cNvSpPr txBox="1"/>
          <p:nvPr userDrawn="1"/>
        </p:nvSpPr>
        <p:spPr>
          <a:xfrm>
            <a:off x="5410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2" name="Chevron 71"/>
          <p:cNvSpPr/>
          <p:nvPr userDrawn="1"/>
        </p:nvSpPr>
        <p:spPr>
          <a:xfrm>
            <a:off x="6477000" y="5401511"/>
            <a:ext cx="228600" cy="304800"/>
          </a:xfrm>
          <a:prstGeom prst="chevron">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3" name="TextBox 72"/>
          <p:cNvSpPr txBox="1"/>
          <p:nvPr userDrawn="1"/>
        </p:nvSpPr>
        <p:spPr>
          <a:xfrm>
            <a:off x="7696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4" name="Chevron 73"/>
          <p:cNvSpPr/>
          <p:nvPr userDrawn="1"/>
        </p:nvSpPr>
        <p:spPr>
          <a:xfrm>
            <a:off x="8763000" y="5401511"/>
            <a:ext cx="228600" cy="304800"/>
          </a:xfrm>
          <a:prstGeom prst="chevron">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57" name="Picture 5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33" name="TextBox 32"/>
          <p:cNvSpPr txBox="1"/>
          <p:nvPr userDrawn="1"/>
        </p:nvSpPr>
        <p:spPr>
          <a:xfrm>
            <a:off x="609600" y="2473531"/>
            <a:ext cx="3505200" cy="492443"/>
          </a:xfrm>
          <a:prstGeom prst="rect">
            <a:avLst/>
          </a:prstGeom>
          <a:noFill/>
        </p:spPr>
        <p:txBody>
          <a:bodyPr wrap="square" lIns="0" tIns="0" bIns="0" rtlCol="0">
            <a:spAutoFit/>
          </a:bodyPr>
          <a:lstStyle/>
          <a:p>
            <a:r>
              <a:rPr lang="en-US" sz="1600" b="1" dirty="0" smtClean="0">
                <a:solidFill>
                  <a:srgbClr val="202661"/>
                </a:solidFill>
              </a:rPr>
              <a:t>Introduction</a:t>
            </a:r>
            <a:endParaRPr lang="en-US" sz="1600" b="1" baseline="0" dirty="0" smtClean="0">
              <a:solidFill>
                <a:srgbClr val="202661"/>
              </a:solidFill>
            </a:endParaRPr>
          </a:p>
          <a:p>
            <a:r>
              <a:rPr lang="en-US" sz="1600" b="1" baseline="0" dirty="0" smtClean="0">
                <a:solidFill>
                  <a:srgbClr val="202661"/>
                </a:solidFill>
              </a:rPr>
              <a:t>to </a:t>
            </a:r>
            <a:r>
              <a:rPr lang="en-US" sz="1600" b="1" dirty="0" smtClean="0">
                <a:solidFill>
                  <a:srgbClr val="202661"/>
                </a:solidFill>
              </a:rPr>
              <a:t>SOER 2015</a:t>
            </a:r>
            <a:endParaRPr lang="en-US" sz="1600" b="1" baseline="0" dirty="0" smtClean="0">
              <a:solidFill>
                <a:srgbClr val="202661"/>
              </a:solidFill>
            </a:endParaRPr>
          </a:p>
        </p:txBody>
      </p:sp>
      <p:sp>
        <p:nvSpPr>
          <p:cNvPr id="38" name="Chevron 37"/>
          <p:cNvSpPr/>
          <p:nvPr userDrawn="1"/>
        </p:nvSpPr>
        <p:spPr>
          <a:xfrm>
            <a:off x="1905000" y="3260494"/>
            <a:ext cx="228600" cy="304800"/>
          </a:xfrm>
          <a:prstGeom prst="chevron">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46" name="Straight Connector 45"/>
          <p:cNvCxnSpPr/>
          <p:nvPr userDrawn="1"/>
        </p:nvCxnSpPr>
        <p:spPr>
          <a:xfrm flipV="1">
            <a:off x="609600" y="2364914"/>
            <a:ext cx="1903800" cy="1"/>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44800" y="2364914"/>
            <a:ext cx="6484267" cy="72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userDrawn="1"/>
        </p:nvSpPr>
        <p:spPr>
          <a:xfrm>
            <a:off x="842433" y="3335950"/>
            <a:ext cx="1447800" cy="153888"/>
          </a:xfrm>
          <a:prstGeom prst="rect">
            <a:avLst/>
          </a:prstGeom>
          <a:noFill/>
        </p:spPr>
        <p:txBody>
          <a:bodyPr wrap="square" lIns="0" tIns="0" rIns="0" bIns="0" rtlCol="0">
            <a:spAutoFit/>
          </a:bodyPr>
          <a:lstStyle/>
          <a:p>
            <a:r>
              <a:rPr lang="en-US" sz="1000" b="1" i="1" kern="1200" baseline="0" dirty="0" smtClean="0">
                <a:solidFill>
                  <a:srgbClr val="202661"/>
                </a:solidFill>
                <a:latin typeface="+mn-lt"/>
                <a:ea typeface="+mn-ea"/>
                <a:cs typeface="+mn-cs"/>
              </a:rPr>
              <a:t>View all content</a:t>
            </a:r>
            <a:endParaRPr lang="en-US" sz="1000" b="1" i="1" dirty="0">
              <a:solidFill>
                <a:srgbClr val="202661"/>
              </a:solidFill>
              <a:latin typeface="Open Sans Extrabold" pitchFamily="34" charset="0"/>
              <a:ea typeface="Open Sans Extrabold" pitchFamily="34" charset="0"/>
              <a:cs typeface="Open Sans Extrabold" pitchFamily="34" charset="0"/>
            </a:endParaRPr>
          </a:p>
        </p:txBody>
      </p:sp>
      <p:sp>
        <p:nvSpPr>
          <p:cNvPr id="60" name="Rectangle 59"/>
          <p:cNvSpPr/>
          <p:nvPr userDrawn="1"/>
        </p:nvSpPr>
        <p:spPr>
          <a:xfrm>
            <a:off x="533400" y="3035485"/>
            <a:ext cx="1980000" cy="75481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61" name="Title 1"/>
          <p:cNvSpPr txBox="1">
            <a:spLocks/>
          </p:cNvSpPr>
          <p:nvPr userDrawn="1"/>
        </p:nvSpPr>
        <p:spPr>
          <a:xfrm>
            <a:off x="533400" y="1604980"/>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00</a:t>
            </a:r>
          </a:p>
        </p:txBody>
      </p:sp>
      <p:sp>
        <p:nvSpPr>
          <p:cNvPr id="62" name="Title 1"/>
          <p:cNvSpPr txBox="1">
            <a:spLocks/>
          </p:cNvSpPr>
          <p:nvPr userDrawn="1"/>
        </p:nvSpPr>
        <p:spPr>
          <a:xfrm>
            <a:off x="2768600" y="1602914"/>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01</a:t>
            </a:r>
          </a:p>
        </p:txBody>
      </p:sp>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381000"/>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Synthesis</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report</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cxnSp>
        <p:nvCxnSpPr>
          <p:cNvPr id="17" name="Straight Connector 16"/>
          <p:cNvCxnSpPr/>
          <p:nvPr userDrawn="1"/>
        </p:nvCxnSpPr>
        <p:spPr>
          <a:xfrm>
            <a:off x="685798" y="2658544"/>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8" name="Picture 37"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86" name="Pentagon 85">
            <a:hlinkClick r:id="" action="ppaction://noaction"/>
          </p:cNvPr>
          <p:cNvSpPr/>
          <p:nvPr userDrawn="1"/>
        </p:nvSpPr>
        <p:spPr>
          <a:xfrm>
            <a:off x="6383860" y="4349131"/>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6383860" y="4730131"/>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6383860" y="5111131"/>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6383860" y="5492131"/>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383860" y="5879567"/>
            <a:ext cx="2887140"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3" name="Pentagon 62">
            <a:hlinkClick r:id="rId4" action="ppaction://hlinksldjump"/>
          </p:cNvPr>
          <p:cNvSpPr/>
          <p:nvPr userDrawn="1"/>
        </p:nvSpPr>
        <p:spPr>
          <a:xfrm>
            <a:off x="1900784" y="1125810"/>
            <a:ext cx="5723426" cy="35714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rId5" action="ppaction://hlinksldjump"/>
          </p:cNvPr>
          <p:cNvSpPr/>
          <p:nvPr userDrawn="1"/>
        </p:nvSpPr>
        <p:spPr>
          <a:xfrm>
            <a:off x="3888293" y="5715738"/>
            <a:ext cx="4447886" cy="2785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4914898" y="5855001"/>
            <a:ext cx="2480738" cy="27576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92" name="Table 91"/>
          <p:cNvGraphicFramePr>
            <a:graphicFrameLocks noGrp="1"/>
          </p:cNvGraphicFramePr>
          <p:nvPr userDrawn="1">
            <p:extLst>
              <p:ext uri="{D42A27DB-BD31-4B8C-83A1-F6EECF244321}">
                <p14:modId xmlns:p14="http://schemas.microsoft.com/office/powerpoint/2010/main" val="1737529173"/>
              </p:ext>
            </p:extLst>
          </p:nvPr>
        </p:nvGraphicFramePr>
        <p:xfrm>
          <a:off x="533400" y="2990712"/>
          <a:ext cx="8343900" cy="3003551"/>
        </p:xfrm>
        <a:graphic>
          <a:graphicData uri="http://schemas.openxmlformats.org/drawingml/2006/table">
            <a:tbl>
              <a:tblPr firstRow="1" bandRow="1">
                <a:tableStyleId>{5C22544A-7EE6-4342-B048-85BDC9FD1C3A}</a:tableStyleId>
              </a:tblPr>
              <a:tblGrid>
                <a:gridCol w="2781300"/>
                <a:gridCol w="2936090"/>
                <a:gridCol w="2626510"/>
              </a:tblGrid>
              <a:tr h="702329">
                <a:tc>
                  <a:txBody>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sz="1800" b="1" dirty="0" smtClean="0">
                          <a:solidFill>
                            <a:prstClr val="white"/>
                          </a:solidFill>
                          <a:latin typeface="+mn-lt"/>
                          <a:ea typeface="+mn-ea"/>
                        </a:rPr>
                        <a:t>Part 1: Setting the scene</a:t>
                      </a:r>
                    </a:p>
                  </a:txBody>
                  <a:tcPr marL="144015" marR="144015" marT="45711" marB="10797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02661"/>
                    </a:solidFill>
                  </a:tcPr>
                </a:tc>
                <a:tc>
                  <a:txBody>
                    <a:bodyPr/>
                    <a:lstStyle/>
                    <a:p>
                      <a:pPr marL="0" marR="0" indent="0" algn="l" defTabSz="844083" rtl="0" eaLnBrk="1" fontAlgn="auto" latinLnBrk="0" hangingPunct="1">
                        <a:lnSpc>
                          <a:spcPct val="100000"/>
                        </a:lnSpc>
                        <a:spcBef>
                          <a:spcPts val="0"/>
                        </a:spcBef>
                        <a:spcAft>
                          <a:spcPts val="600"/>
                        </a:spcAft>
                        <a:buClrTx/>
                        <a:buSzTx/>
                        <a:buFontTx/>
                        <a:buNone/>
                        <a:tabLst/>
                        <a:defRPr/>
                      </a:pPr>
                      <a:r>
                        <a:rPr lang="en-US" sz="1800" b="1" kern="1200" dirty="0" smtClean="0">
                          <a:solidFill>
                            <a:prstClr val="white"/>
                          </a:solidFill>
                          <a:latin typeface="+mn-lt"/>
                          <a:ea typeface="+mn-ea"/>
                          <a:cs typeface="+mn-cs"/>
                        </a:rPr>
                        <a:t>Part 2: Assessing European trends</a:t>
                      </a:r>
                    </a:p>
                  </a:txBody>
                  <a:tcPr marL="144015" marR="144015" marT="45711" marB="10797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02661"/>
                    </a:solidFill>
                  </a:tcPr>
                </a:tc>
                <a:tc>
                  <a:txBody>
                    <a:bodyPr/>
                    <a:lstStyle/>
                    <a:p>
                      <a:pPr marL="0" marR="0" indent="0" algn="l" defTabSz="844083" rtl="0" eaLnBrk="1" fontAlgn="auto" latinLnBrk="0" hangingPunct="1">
                        <a:lnSpc>
                          <a:spcPct val="100000"/>
                        </a:lnSpc>
                        <a:spcBef>
                          <a:spcPts val="0"/>
                        </a:spcBef>
                        <a:spcAft>
                          <a:spcPts val="0"/>
                        </a:spcAft>
                        <a:buClrTx/>
                        <a:buSzTx/>
                        <a:buFontTx/>
                        <a:buNone/>
                        <a:tabLst/>
                        <a:defRPr/>
                      </a:pPr>
                      <a:r>
                        <a:rPr lang="en-US" sz="1800" b="1" kern="1200" dirty="0" smtClean="0">
                          <a:solidFill>
                            <a:prstClr val="white"/>
                          </a:solidFill>
                          <a:latin typeface="+mn-lt"/>
                          <a:ea typeface="+mn-ea"/>
                          <a:cs typeface="+mn-cs"/>
                        </a:rPr>
                        <a:t>Part 3: Looking ahead</a:t>
                      </a:r>
                    </a:p>
                  </a:txBody>
                  <a:tcPr marL="144015" marR="144015" marT="45711" marB="10797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02661"/>
                    </a:solidFill>
                  </a:tcPr>
                </a:tc>
              </a:tr>
              <a:tr h="2301221">
                <a:tc>
                  <a:txBody>
                    <a:bodyPr/>
                    <a:lstStyle/>
                    <a:p>
                      <a:r>
                        <a:rPr lang="en-GB" sz="1600" b="0" i="0" u="none" strike="noStrike" kern="1200" baseline="0" dirty="0" smtClean="0">
                          <a:solidFill>
                            <a:schemeClr val="bg1"/>
                          </a:solidFill>
                          <a:latin typeface="+mn-lt"/>
                          <a:ea typeface="ＭＳ Ｐゴシック" panose="020B0600070205080204" pitchFamily="34" charset="-128"/>
                          <a:cs typeface="+mn-cs"/>
                        </a:rPr>
                        <a:t>Sets out the evolving context for European environmental policy, and the global megatrends that directly and indirectly affect Europe’s environment.</a:t>
                      </a:r>
                      <a:endParaRPr lang="en-US" sz="1600" dirty="0" smtClean="0">
                        <a:solidFill>
                          <a:schemeClr val="bg1"/>
                        </a:solidFill>
                        <a:latin typeface="+mn-lt"/>
                        <a:ea typeface="+mn-ea"/>
                      </a:endParaRPr>
                    </a:p>
                  </a:txBody>
                  <a:tcPr marL="144015" marR="144015" marT="45711" marB="45711">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02661"/>
                    </a:solidFill>
                  </a:tcPr>
                </a:tc>
                <a:tc>
                  <a:txBody>
                    <a:bodyPr/>
                    <a:lstStyle/>
                    <a:p>
                      <a:pPr indent="-316531" algn="l" rtl="0" eaLnBrk="0" fontAlgn="base" hangingPunct="0">
                        <a:spcBef>
                          <a:spcPct val="0"/>
                        </a:spcBef>
                        <a:spcAft>
                          <a:spcPct val="0"/>
                        </a:spcAft>
                        <a:buFont typeface="Arial" pitchFamily="34" charset="0"/>
                        <a:buNone/>
                        <a:defRPr/>
                      </a:pPr>
                      <a:r>
                        <a:rPr lang="en-GB" sz="1600" b="0" i="0" u="none" strike="noStrike" kern="1200" baseline="0" dirty="0" smtClean="0">
                          <a:solidFill>
                            <a:schemeClr val="bg1"/>
                          </a:solidFill>
                          <a:latin typeface="+mn-lt"/>
                          <a:ea typeface="ＭＳ Ｐゴシック" panose="020B0600070205080204" pitchFamily="34" charset="-128"/>
                          <a:cs typeface="+mn-cs"/>
                        </a:rPr>
                        <a:t>Provides summary assessments of the trends and outlook for 20 environmental issues, grouped under the three priority thematic objectives of the 7th Environment Action Programme.</a:t>
                      </a:r>
                      <a:endParaRPr lang="en-US" sz="1100" dirty="0" smtClean="0">
                        <a:solidFill>
                          <a:prstClr val="white"/>
                        </a:solidFill>
                        <a:latin typeface="+mn-lt"/>
                        <a:ea typeface="+mn-ea"/>
                      </a:endParaRPr>
                    </a:p>
                    <a:p>
                      <a:endParaRPr lang="en-GB" sz="1700" dirty="0"/>
                    </a:p>
                  </a:txBody>
                  <a:tcPr marL="144015" marR="144015" marT="45711" marB="45711">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02661"/>
                    </a:solidFill>
                  </a:tcPr>
                </a:tc>
                <a:tc>
                  <a:txBody>
                    <a:bodyPr/>
                    <a:lstStyle/>
                    <a:p>
                      <a:pPr indent="-316531" algn="l" rtl="0" eaLnBrk="0" fontAlgn="base" hangingPunct="0">
                        <a:spcBef>
                          <a:spcPct val="0"/>
                        </a:spcBef>
                        <a:spcAft>
                          <a:spcPct val="0"/>
                        </a:spcAft>
                        <a:buFont typeface="Arial" pitchFamily="34" charset="0"/>
                        <a:buNone/>
                        <a:defRPr/>
                      </a:pPr>
                      <a:r>
                        <a:rPr lang="en-GB" sz="1600" b="0" i="0" u="none" strike="noStrike" kern="1200" baseline="0" dirty="0" smtClean="0">
                          <a:solidFill>
                            <a:schemeClr val="bg1"/>
                          </a:solidFill>
                          <a:latin typeface="+mn-lt"/>
                          <a:ea typeface="ＭＳ Ｐゴシック" panose="020B0600070205080204" pitchFamily="34" charset="-128"/>
                          <a:cs typeface="+mn-cs"/>
                        </a:rPr>
                        <a:t>Reflects on the overall picture of the European environment’s state and outlook. Signals opportunities to adjust environmental policy to support the transition to a more sustainable society.</a:t>
                      </a:r>
                      <a:endParaRPr lang="en-US" sz="1600" b="0" i="0" u="none" strike="noStrike" kern="1200" baseline="0" dirty="0" smtClean="0">
                        <a:solidFill>
                          <a:schemeClr val="bg1"/>
                        </a:solidFill>
                        <a:latin typeface="+mn-lt"/>
                        <a:ea typeface="ＭＳ Ｐゴシック" panose="020B0600070205080204" pitchFamily="34" charset="-128"/>
                        <a:cs typeface="+mn-cs"/>
                      </a:endParaRPr>
                    </a:p>
                    <a:p>
                      <a:endParaRPr lang="en-GB" sz="1700" dirty="0"/>
                    </a:p>
                  </a:txBody>
                  <a:tcPr marL="144015" marR="144015" marT="45711" marB="45711">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02661"/>
                    </a:solidFill>
                  </a:tcPr>
                </a:tc>
              </a:tr>
            </a:tbl>
          </a:graphicData>
        </a:graphic>
      </p:graphicFrame>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cxnSp>
        <p:nvCxnSpPr>
          <p:cNvPr id="17" name="Straight Connector 16"/>
          <p:cNvCxnSpPr/>
          <p:nvPr userDrawn="1"/>
        </p:nvCxnSpPr>
        <p:spPr>
          <a:xfrm>
            <a:off x="686198" y="3048000"/>
            <a:ext cx="845793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672388"/>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79996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35" name="Rectangle 34">
            <a:hlinkClick r:id="rId10"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0" name="Picture 9"/>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699" r:id="rId1"/>
    <p:sldLayoutId id="2147483719" r:id="rId2"/>
    <p:sldLayoutId id="2147483709" r:id="rId3"/>
    <p:sldLayoutId id="2147483710" r:id="rId4"/>
    <p:sldLayoutId id="2147483708" r:id="rId5"/>
    <p:sldLayoutId id="2147483711" r:id="rId6"/>
    <p:sldLayoutId id="2147483860" r:id="rId7"/>
    <p:sldLayoutId id="2147483862"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28" name="Rectangle 27">
            <a:hlinkClick r:id="rId8"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693" r:id="rId1"/>
    <p:sldLayoutId id="2147483712" r:id="rId2"/>
    <p:sldLayoutId id="2147483718" r:id="rId3"/>
    <p:sldLayoutId id="2147483713" r:id="rId4"/>
    <p:sldLayoutId id="2147483714" r:id="rId5"/>
    <p:sldLayoutId id="214748371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82528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Global </a:t>
            </a:r>
          </a:p>
          <a:p>
            <a:r>
              <a:rPr lang="en-US" sz="6600" kern="1200" baseline="0" dirty="0" smtClean="0">
                <a:solidFill>
                  <a:schemeClr val="bg1"/>
                </a:solidFill>
                <a:latin typeface="+mn-lt"/>
                <a:ea typeface="+mn-ea"/>
                <a:cs typeface="+mn-cs"/>
              </a:rPr>
              <a:t>megatrends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5825067" y="609600"/>
            <a:ext cx="3318934" cy="2286000"/>
          </a:xfrm>
          <a:prstGeom prst="rect">
            <a:avLst/>
          </a:prstGeom>
        </p:spPr>
        <p:txBody>
          <a:bodyPr anchor="b">
            <a:noAutofit/>
          </a:bodyPr>
          <a:lstStyle/>
          <a:p>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BA74B5"/>
                </a:solidFill>
                <a:effectLst/>
                <a:uLnTx/>
                <a:uFillTx/>
                <a:latin typeface="Open Sans Extrabold" pitchFamily="34" charset="0"/>
                <a:ea typeface="Open Sans Extrabold" pitchFamily="34" charset="0"/>
                <a:cs typeface="Open Sans Extrabold" pitchFamily="34" charset="0"/>
              </a:rPr>
              <a:t>02</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9" name="Pentagon 18">
            <a:hlinkClick r:id="" action="ppaction://noaction"/>
          </p:cNvPr>
          <p:cNvSpPr/>
          <p:nvPr userDrawn="1"/>
        </p:nvSpPr>
        <p:spPr>
          <a:xfrm>
            <a:off x="685801"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4191009"/>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4" name="Pentagon 23">
            <a:hlinkClick r:id="" action="ppaction://noaction"/>
          </p:cNvPr>
          <p:cNvSpPr/>
          <p:nvPr userDrawn="1"/>
        </p:nvSpPr>
        <p:spPr>
          <a:xfrm>
            <a:off x="685801" y="4639742"/>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685801" y="5088475"/>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685801" y="5537208"/>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685801" y="598594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4114800"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4114800" y="41613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4114800" y="45804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userDrawn="1"/>
        </p:nvSpPr>
        <p:spPr>
          <a:xfrm>
            <a:off x="4114800" y="49995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userDrawn="1"/>
        </p:nvSpPr>
        <p:spPr>
          <a:xfrm>
            <a:off x="4114800" y="54186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 name="TextBox 1"/>
          <p:cNvSpPr txBox="1"/>
          <p:nvPr userDrawn="1"/>
        </p:nvSpPr>
        <p:spPr>
          <a:xfrm>
            <a:off x="4495802" y="3733852"/>
            <a:ext cx="3781805" cy="1938992"/>
          </a:xfrm>
          <a:prstGeom prst="rect">
            <a:avLst/>
          </a:prstGeom>
          <a:noFill/>
        </p:spPr>
        <p:txBody>
          <a:bodyPr wrap="none" rtlCol="0">
            <a:spAutoFit/>
          </a:bodyPr>
          <a:lstStyle/>
          <a:p>
            <a:pPr marL="0" algn="l" defTabSz="914400" rtl="0" eaLnBrk="1" latinLnBrk="0" hangingPunct="1">
              <a:spcAft>
                <a:spcPts val="1800"/>
              </a:spcAft>
            </a:pPr>
            <a:r>
              <a:rPr lang="en-GB" sz="1200" kern="1200" baseline="0" dirty="0" smtClean="0">
                <a:solidFill>
                  <a:schemeClr val="bg1"/>
                </a:solidFill>
                <a:latin typeface="+mn-lt"/>
                <a:ea typeface="+mn-ea"/>
                <a:cs typeface="+mn-cs"/>
              </a:rPr>
              <a:t>Intensified global competition for resources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Growing pressures on ecosystems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Increasingly severe consequences of climate change</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 environmental pollution</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Diversifying approaches to governance</a:t>
            </a:r>
            <a:endParaRPr lang="en-US" sz="1200" kern="1200" baseline="0" dirty="0" smtClean="0">
              <a:solidFill>
                <a:schemeClr val="bg1"/>
              </a:solidFill>
              <a:latin typeface="+mn-lt"/>
              <a:ea typeface="+mn-ea"/>
              <a:cs typeface="+mn-cs"/>
            </a:endParaRPr>
          </a:p>
        </p:txBody>
      </p:sp>
      <p:sp>
        <p:nvSpPr>
          <p:cNvPr id="3" name="Rectangle 2"/>
          <p:cNvSpPr/>
          <p:nvPr userDrawn="1"/>
        </p:nvSpPr>
        <p:spPr>
          <a:xfrm>
            <a:off x="1058335" y="3734596"/>
            <a:ext cx="2904065" cy="2539157"/>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Diverging global population trends</a:t>
            </a:r>
          </a:p>
          <a:p>
            <a:pPr>
              <a:spcAft>
                <a:spcPts val="1800"/>
              </a:spcAft>
            </a:pPr>
            <a:r>
              <a:rPr lang="en-GB" sz="1200" kern="1200" baseline="0" dirty="0" smtClean="0">
                <a:solidFill>
                  <a:schemeClr val="bg1"/>
                </a:solidFill>
                <a:latin typeface="+mn-lt"/>
                <a:ea typeface="+mn-ea"/>
                <a:cs typeface="+mn-cs"/>
              </a:rPr>
              <a:t>Towards a more urban world</a:t>
            </a:r>
          </a:p>
          <a:p>
            <a:pPr>
              <a:spcAft>
                <a:spcPts val="1400"/>
              </a:spcAft>
            </a:pPr>
            <a:r>
              <a:rPr lang="en-GB" sz="1200" kern="1200" baseline="0" dirty="0" smtClean="0">
                <a:solidFill>
                  <a:schemeClr val="bg1"/>
                </a:solidFill>
                <a:latin typeface="+mn-lt"/>
                <a:ea typeface="+mn-ea"/>
                <a:cs typeface="+mn-cs"/>
              </a:rPr>
              <a:t>Changing disease burdens</a:t>
            </a:r>
            <a:br>
              <a:rPr lang="en-GB" sz="1200" kern="1200" baseline="0" dirty="0" smtClean="0">
                <a:solidFill>
                  <a:schemeClr val="bg1"/>
                </a:solidFill>
                <a:latin typeface="+mn-lt"/>
                <a:ea typeface="+mn-ea"/>
                <a:cs typeface="+mn-cs"/>
              </a:rPr>
            </a:br>
            <a:r>
              <a:rPr lang="en-GB" sz="1200" kern="1200" baseline="0" dirty="0" smtClean="0">
                <a:solidFill>
                  <a:schemeClr val="bg1"/>
                </a:solidFill>
                <a:latin typeface="+mn-lt"/>
                <a:ea typeface="+mn-ea"/>
                <a:cs typeface="+mn-cs"/>
              </a:rPr>
              <a:t>and risks of pandemics</a:t>
            </a:r>
          </a:p>
          <a:p>
            <a:pPr>
              <a:spcAft>
                <a:spcPts val="1800"/>
              </a:spcAft>
            </a:pPr>
            <a:r>
              <a:rPr lang="en-GB" sz="1200" kern="1200" baseline="0" dirty="0" smtClean="0">
                <a:solidFill>
                  <a:schemeClr val="bg1"/>
                </a:solidFill>
                <a:latin typeface="+mn-lt"/>
                <a:ea typeface="+mn-ea"/>
                <a:cs typeface="+mn-cs"/>
              </a:rPr>
              <a:t>Accelerating technological change</a:t>
            </a:r>
          </a:p>
          <a:p>
            <a:pPr>
              <a:spcAft>
                <a:spcPts val="1800"/>
              </a:spcAft>
            </a:pPr>
            <a:r>
              <a:rPr lang="en-GB" sz="1200" kern="1200" baseline="0" dirty="0" smtClean="0">
                <a:solidFill>
                  <a:schemeClr val="bg1"/>
                </a:solidFill>
                <a:latin typeface="+mn-lt"/>
                <a:ea typeface="+mn-ea"/>
                <a:cs typeface="+mn-cs"/>
              </a:rPr>
              <a:t>Continued economic growth?</a:t>
            </a:r>
          </a:p>
          <a:p>
            <a:pPr>
              <a:spcAft>
                <a:spcPts val="1800"/>
              </a:spcAft>
            </a:pPr>
            <a:r>
              <a:rPr lang="en-GB" sz="1200" kern="1200" baseline="0" dirty="0" smtClean="0">
                <a:solidFill>
                  <a:schemeClr val="bg1"/>
                </a:solidFill>
                <a:latin typeface="+mn-lt"/>
                <a:ea typeface="+mn-ea"/>
                <a:cs typeface="+mn-cs"/>
              </a:rPr>
              <a:t>An increasingly multipolar world</a:t>
            </a:r>
          </a:p>
        </p:txBody>
      </p:sp>
      <p:sp>
        <p:nvSpPr>
          <p:cNvPr id="21" name="Pentagon 20">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0" name="Pentagon 19">
            <a:hlinkClick r:id="" action="ppaction://noaction"/>
          </p:cNvPr>
          <p:cNvSpPr/>
          <p:nvPr userDrawn="1"/>
        </p:nvSpPr>
        <p:spPr>
          <a:xfrm>
            <a:off x="685802" y="3665285"/>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2" y="4114018"/>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a:off x="685802" y="4562751"/>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685802" y="5011484"/>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685802" y="5460217"/>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685802" y="590895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4114799" y="36577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4114799" y="40768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userDrawn="1"/>
        </p:nvSpPr>
        <p:spPr>
          <a:xfrm>
            <a:off x="4114799" y="44959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4114799" y="49150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userDrawn="1"/>
        </p:nvSpPr>
        <p:spPr>
          <a:xfrm>
            <a:off x="4114799" y="53341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5799" y="313346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a:hlinkClick r:id="" action="ppaction://noaction"/>
          </p:cNvPr>
          <p:cNvSpPr/>
          <p:nvPr userDrawn="1"/>
        </p:nvSpPr>
        <p:spPr>
          <a:xfrm>
            <a:off x="685800" y="305647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Rectangle 44"/>
          <p:cNvSpPr/>
          <p:nvPr userDrawn="1"/>
        </p:nvSpPr>
        <p:spPr>
          <a:xfrm>
            <a:off x="1049864" y="3115734"/>
            <a:ext cx="2904065" cy="276999"/>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Setting the scene</a:t>
            </a:r>
          </a:p>
        </p:txBody>
      </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hyperlink" Target="http://www.eea.europa.eu/soer-2015/europe/marine-and-coastal" TargetMode="External"/><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hyperlink" Target="http://www.eea.europa.eu/soer-2015/europe/maritime-activities" TargetMode="External"/><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hyperlink" Target="http://www.eea.europa.eu/publications/state-of-europes-seas" TargetMode="External"/><Relationship Id="rId4" Type="http://schemas.openxmlformats.org/officeDocument/2006/relationships/image" Target="../media/image15.pn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hyperlink" Target="http://www.materialflows.net/" TargetMode="External"/><Relationship Id="rId2" Type="http://schemas.openxmlformats.org/officeDocument/2006/relationships/chart" Target="../charts/chart1.xml"/><Relationship Id="rId1" Type="http://schemas.openxmlformats.org/officeDocument/2006/relationships/slideLayout" Target="../slideLayouts/slideLayout5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image" Target="../media/image31.jpeg"/><Relationship Id="rId5" Type="http://schemas.openxmlformats.org/officeDocument/2006/relationships/chart" Target="../charts/chart3.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2351" y="4956625"/>
            <a:ext cx="695232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smtClean="0">
                <a:solidFill>
                  <a:schemeClr val="bg1"/>
                </a:solidFill>
              </a:rPr>
              <a:t>9 September 2015 – DG MARE lunch seminar</a:t>
            </a:r>
          </a:p>
          <a:p>
            <a:pPr algn="r"/>
            <a:r>
              <a:rPr lang="en-GB" dirty="0">
                <a:solidFill>
                  <a:schemeClr val="bg1"/>
                </a:solidFill>
              </a:rPr>
              <a:t>Presentation by </a:t>
            </a:r>
            <a:r>
              <a:rPr lang="en-GB" dirty="0" err="1">
                <a:solidFill>
                  <a:schemeClr val="bg1"/>
                </a:solidFill>
              </a:rPr>
              <a:t>Dr.</a:t>
            </a:r>
            <a:r>
              <a:rPr lang="en-GB" dirty="0">
                <a:solidFill>
                  <a:schemeClr val="bg1"/>
                </a:solidFill>
              </a:rPr>
              <a:t> Hans Bruyninckx, Executive Director, </a:t>
            </a:r>
            <a:r>
              <a:rPr lang="en-GB" dirty="0" smtClean="0">
                <a:solidFill>
                  <a:schemeClr val="bg1"/>
                </a:solidFill>
              </a:rPr>
              <a:t>EEA</a:t>
            </a:r>
            <a:endParaRPr lang="en-GB"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7999"/>
            <a:ext cx="9525000" cy="981025"/>
          </a:xfrm>
        </p:spPr>
        <p:txBody>
          <a:bodyPr anchor="b"/>
          <a:lstStyle/>
          <a:p>
            <a:r>
              <a:rPr lang="en-GB" sz="2400" dirty="0" smtClean="0"/>
              <a:t>Thematic priority objective 1:</a:t>
            </a:r>
            <a:br>
              <a:rPr lang="en-GB" sz="2400" dirty="0" smtClean="0"/>
            </a:br>
            <a:r>
              <a:rPr lang="en-GB" sz="2400" dirty="0" smtClean="0"/>
              <a:t>Protecting</a:t>
            </a:r>
            <a:r>
              <a:rPr lang="en-GB" sz="2400" dirty="0"/>
              <a:t>, conserving and enhancing natural </a:t>
            </a:r>
            <a:r>
              <a:rPr lang="en-GB" sz="2400" dirty="0" smtClean="0"/>
              <a:t>capital</a:t>
            </a:r>
            <a:endParaRPr lang="en-GB" sz="2400" dirty="0"/>
          </a:p>
        </p:txBody>
      </p:sp>
      <p:sp>
        <p:nvSpPr>
          <p:cNvPr id="5" name="Text Placeholder 4"/>
          <p:cNvSpPr>
            <a:spLocks noGrp="1"/>
          </p:cNvSpPr>
          <p:nvPr>
            <p:ph type="body" sz="quarter" idx="12"/>
          </p:nvPr>
        </p:nvSpPr>
        <p:spPr>
          <a:xfrm>
            <a:off x="176409" y="5747583"/>
            <a:ext cx="9577191" cy="482599"/>
          </a:xfrm>
        </p:spPr>
        <p:txBody>
          <a:bodyPr/>
          <a:lstStyle/>
          <a:p>
            <a:r>
              <a:rPr lang="en-GB" dirty="0" smtClean="0"/>
              <a:t>Source: EEA. SOER 2015 Synthesis report.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37539846"/>
              </p:ext>
            </p:extLst>
          </p:nvPr>
        </p:nvGraphicFramePr>
        <p:xfrm>
          <a:off x="598206" y="1748396"/>
          <a:ext cx="8595139" cy="3120802"/>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dirty="0">
                          <a:solidFill>
                            <a:srgbClr val="202661"/>
                          </a:solidFill>
                          <a:effectLst/>
                          <a:latin typeface="+mn-lt"/>
                          <a:ea typeface="ヒラギノ角ゴ Pro W3"/>
                        </a:rPr>
                        <a:t>Terrestrial and freshwater biodiversity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Land use and soil functions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a:t>
                      </a: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Ecological status of freshwater bodies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Water quality and nutrient loading</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Air pollution and its ecosystem impacts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Marine and coastal biodiversity</a:t>
                      </a:r>
                    </a:p>
                  </a:txBody>
                  <a:tcPr anchor="ctr">
                    <a:lnL w="28575" cap="flat" cmpd="sng" algn="ctr">
                      <a:solidFill>
                        <a:srgbClr val="202661"/>
                      </a:solidFill>
                      <a:prstDash val="solid"/>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CC0033"/>
                          </a:solidFill>
                          <a:effectLst/>
                          <a:latin typeface="+mn-lt"/>
                          <a:ea typeface="ヒラギノ角ゴ Pro W3"/>
                          <a:sym typeface="Wingdings" panose="05000000000000000000" pitchFamily="2" charset="2"/>
                        </a:rPr>
                        <a:t></a:t>
                      </a:r>
                      <a:endParaRPr lang="en-GB" sz="2800" dirty="0">
                        <a:solidFill>
                          <a:srgbClr val="CC0033"/>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28575" cap="flat" cmpd="sng" algn="ctr">
                      <a:solidFill>
                        <a:srgbClr val="202661"/>
                      </a:solidFill>
                      <a:prstDash val="solid"/>
                      <a:round/>
                      <a:headEnd type="none" w="med" len="med"/>
                      <a:tailEnd type="none" w="med" len="med"/>
                    </a:lnR>
                    <a:lnT w="28575" cap="flat" cmpd="sng" algn="ctr">
                      <a:solidFill>
                        <a:srgbClr val="202661"/>
                      </a:solidFill>
                      <a:prstDash val="solid"/>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dirty="0">
                          <a:solidFill>
                            <a:srgbClr val="202661"/>
                          </a:solidFill>
                          <a:effectLst/>
                          <a:latin typeface="+mn-lt"/>
                          <a:ea typeface="ヒラギノ角ゴ Pro W3"/>
                        </a:rPr>
                        <a:t>Climate change impacts on ecosystems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kern="1200" dirty="0">
                          <a:solidFill>
                            <a:srgbClr val="000000"/>
                          </a:solidFill>
                          <a:effectLst/>
                          <a:latin typeface="+mn-lt"/>
                          <a:ea typeface="ヒラギノ角ゴ Pro W3"/>
                          <a:cs typeface="+mn-cs"/>
                        </a:rPr>
                        <a:t>No target</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p:cNvSpPr/>
          <p:nvPr/>
        </p:nvSpPr>
        <p:spPr>
          <a:xfrm>
            <a:off x="739196" y="4614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pSp>
        <p:nvGrpSpPr>
          <p:cNvPr id="29" name="Group 28"/>
          <p:cNvGrpSpPr/>
          <p:nvPr/>
        </p:nvGrpSpPr>
        <p:grpSpPr>
          <a:xfrm>
            <a:off x="4649785" y="5022666"/>
            <a:ext cx="2757538" cy="716239"/>
            <a:chOff x="4794631" y="5022666"/>
            <a:chExt cx="2757538" cy="716239"/>
          </a:xfrm>
        </p:grpSpPr>
        <p:sp>
          <p:nvSpPr>
            <p:cNvPr id="36" name="Rectangle 35"/>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45" name="TextBox 44"/>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46" name="TextBox 45"/>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53" name="Group 52"/>
          <p:cNvGrpSpPr/>
          <p:nvPr/>
        </p:nvGrpSpPr>
        <p:grpSpPr>
          <a:xfrm>
            <a:off x="6536957" y="4955767"/>
            <a:ext cx="2577840" cy="842504"/>
            <a:chOff x="3648891" y="4951264"/>
            <a:chExt cx="2577840" cy="842504"/>
          </a:xfrm>
        </p:grpSpPr>
        <p:sp>
          <p:nvSpPr>
            <p:cNvPr id="54" name="TextBox 53"/>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55" name="TextBox 54"/>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56" name="TextBox 55"/>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57" name="Rectangle 56"/>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58" name="Rectangle 57"/>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59" name="Rectangle 58"/>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30" name="Pentagon 29">
            <a:hlinkClick r:id="rId3" action="ppaction://hlinksldjump"/>
          </p:cNvPr>
          <p:cNvSpPr/>
          <p:nvPr/>
        </p:nvSpPr>
        <p:spPr>
          <a:xfrm>
            <a:off x="585034" y="216263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p:nvSpPr>
        <p:spPr>
          <a:xfrm>
            <a:off x="585034" y="255774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p:nvSpPr>
        <p:spPr>
          <a:xfrm>
            <a:off x="585034" y="295285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p:nvSpPr>
        <p:spPr>
          <a:xfrm>
            <a:off x="585034" y="334796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rId4" action="ppaction://hlinksldjump"/>
          </p:cNvPr>
          <p:cNvSpPr/>
          <p:nvPr/>
        </p:nvSpPr>
        <p:spPr>
          <a:xfrm>
            <a:off x="585034" y="374307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p:nvSpPr>
        <p:spPr>
          <a:xfrm>
            <a:off x="585034" y="413818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rId5" action="ppaction://hlinksldjump"/>
          </p:cNvPr>
          <p:cNvSpPr/>
          <p:nvPr/>
        </p:nvSpPr>
        <p:spPr>
          <a:xfrm>
            <a:off x="585034" y="4533294"/>
            <a:ext cx="4665976"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203091624"/>
              </p:ext>
            </p:extLst>
          </p:nvPr>
        </p:nvGraphicFramePr>
        <p:xfrm>
          <a:off x="6783388" y="1748396"/>
          <a:ext cx="1285131" cy="3119199"/>
        </p:xfrm>
        <a:graphic>
          <a:graphicData uri="http://schemas.openxmlformats.org/drawingml/2006/table">
            <a:tbl>
              <a:tblPr firstRow="1" firstCol="1" bandRow="1">
                <a:effectLst/>
              </a:tblPr>
              <a:tblGrid>
                <a:gridCol w="1285131"/>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8800">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52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6799">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81600">
                <a:tc>
                  <a:txBody>
                    <a:bodyPr/>
                    <a:lstStyle/>
                    <a:p>
                      <a:pPr algn="ctr">
                        <a:spcAft>
                          <a:spcPts val="0"/>
                        </a:spcAft>
                      </a:pPr>
                      <a:endParaRPr lang="en-GB" sz="1000" dirty="0">
                        <a:solidFill>
                          <a:srgbClr val="000000"/>
                        </a:solidFill>
                        <a:effectLst/>
                        <a:latin typeface="+mn-lt"/>
                        <a:ea typeface="ヒラギノ角ゴ Pro W3"/>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202661"/>
                      </a:solidFill>
                      <a:prstDash val="solid"/>
                      <a:round/>
                      <a:headEnd type="none" w="med" len="med"/>
                      <a:tailEnd type="none" w="med" len="med"/>
                    </a:lnT>
                    <a:lnB w="28575" cap="flat" cmpd="sng" algn="ctr">
                      <a:solidFill>
                        <a:srgbClr val="20266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88800">
                <a:tc>
                  <a:txBody>
                    <a:bodyPr/>
                    <a:lstStyle/>
                    <a:p>
                      <a:pPr algn="ctr">
                        <a:spcAft>
                          <a:spcPts val="0"/>
                        </a:spcAft>
                      </a:pP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rgbClr val="20266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bl>
          </a:graphicData>
        </a:graphic>
      </p:graphicFrame>
      <p:sp>
        <p:nvSpPr>
          <p:cNvPr id="6" name="Rectangle 5"/>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947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7999"/>
            <a:ext cx="9525000" cy="981025"/>
          </a:xfrm>
        </p:spPr>
        <p:txBody>
          <a:bodyPr anchor="b"/>
          <a:lstStyle/>
          <a:p>
            <a:r>
              <a:rPr lang="en-GB" sz="2400" dirty="0" smtClean="0"/>
              <a:t>Thematic </a:t>
            </a:r>
            <a:r>
              <a:rPr lang="en-GB" sz="2400" dirty="0"/>
              <a:t>priority objective </a:t>
            </a:r>
            <a:r>
              <a:rPr lang="en-GB" sz="2400" dirty="0" smtClean="0"/>
              <a:t>2:</a:t>
            </a:r>
            <a:br>
              <a:rPr lang="en-GB" sz="2400" dirty="0" smtClean="0"/>
            </a:br>
            <a:r>
              <a:rPr lang="en-GB" sz="2400" dirty="0" smtClean="0"/>
              <a:t>Resource </a:t>
            </a:r>
            <a:r>
              <a:rPr lang="en-GB" sz="2400" dirty="0"/>
              <a:t>efficiency and the low-carbon </a:t>
            </a:r>
            <a:r>
              <a:rPr lang="en-GB" sz="2400" dirty="0" smtClean="0"/>
              <a:t>economy</a:t>
            </a:r>
            <a:endParaRPr lang="en-GB" sz="2400" dirty="0"/>
          </a:p>
        </p:txBody>
      </p:sp>
      <p:sp>
        <p:nvSpPr>
          <p:cNvPr id="5" name="Text Placeholder 4"/>
          <p:cNvSpPr>
            <a:spLocks noGrp="1"/>
          </p:cNvSpPr>
          <p:nvPr>
            <p:ph type="body" sz="quarter" idx="12"/>
          </p:nvPr>
        </p:nvSpPr>
        <p:spPr/>
        <p:txBody>
          <a:bodyPr/>
          <a:lstStyle/>
          <a:p>
            <a:r>
              <a:rPr lang="en-GB" dirty="0"/>
              <a:t>Source: EEA. SOER 2015 Synthesis report</a:t>
            </a:r>
            <a:r>
              <a:rPr lang="en-GB" dirty="0" smtClean="0"/>
              <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99578679"/>
              </p:ext>
            </p:extLst>
          </p:nvPr>
        </p:nvGraphicFramePr>
        <p:xfrm>
          <a:off x="598206" y="1751436"/>
          <a:ext cx="8595139" cy="3120802"/>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Material resource efficiency and material use</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kern="1200" dirty="0" smtClean="0">
                          <a:solidFill>
                            <a:srgbClr val="000000"/>
                          </a:solidFill>
                          <a:effectLst/>
                          <a:latin typeface="+mn-lt"/>
                          <a:ea typeface="ヒラギノ角ゴ Pro W3"/>
                          <a:cs typeface="+mn-cs"/>
                        </a:rPr>
                        <a:t>No target</a:t>
                      </a:r>
                      <a:endParaRPr lang="en-GB" sz="1000" kern="1200" dirty="0">
                        <a:solidFill>
                          <a:srgbClr val="000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Waste management</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spcAft>
                          <a:spcPts val="0"/>
                        </a:spcAft>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Greenhouse gas emissions and climate change mitigation</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 </a:t>
                      </a:r>
                      <a:r>
                        <a:rPr lang="en-GB" dirty="0" smtClean="0">
                          <a:solidFill>
                            <a:schemeClr val="tx1"/>
                          </a:solidFill>
                          <a:latin typeface="Times New Roman" panose="02020603050405020304" pitchFamily="18" charset="0"/>
                          <a:ea typeface="ヒラギノ角ゴ Pro W3"/>
                          <a:sym typeface="Wingdings" panose="05000000000000000000" pitchFamily="2" charset="2"/>
                        </a:rPr>
                        <a:t>/ </a:t>
                      </a:r>
                      <a:r>
                        <a:rPr lang="en-GB" dirty="0" smtClean="0">
                          <a:solidFill>
                            <a:srgbClr val="CC0033"/>
                          </a:solidFill>
                          <a:sym typeface="Wingdings" panose="05000000000000000000" pitchFamily="2" charset="2"/>
                        </a:rPr>
                        <a:t></a:t>
                      </a:r>
                      <a:endParaRPr lang="en-GB" dirty="0">
                        <a:solidFill>
                          <a:srgbClr val="CC0033"/>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Energy consumption and fossil fuel use</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a:t>
                      </a:r>
                      <a:endParaRPr lang="en-GB" sz="1800" kern="1200" dirty="0">
                        <a:solidFill>
                          <a:srgbClr val="61CDC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Transport demand and related environmental impacts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Industrial pollution to air, soil and water </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smtClean="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Water use and water quantity stress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kern="1200" dirty="0" smtClean="0">
                          <a:solidFill>
                            <a:srgbClr val="CC0033"/>
                          </a:solidFill>
                          <a:latin typeface="+mn-lt"/>
                          <a:ea typeface="+mn-ea"/>
                          <a:cs typeface="+mn-cs"/>
                          <a:sym typeface="Wingdings" panose="05000000000000000000" pitchFamily="2" charset="2"/>
                        </a:rPr>
                        <a:t></a:t>
                      </a:r>
                      <a:endParaRPr lang="en-GB" sz="1800" kern="1200" dirty="0">
                        <a:solidFill>
                          <a:srgbClr val="CC0033"/>
                        </a:solidFill>
                        <a:latin typeface="+mn-lt"/>
                        <a:ea typeface="+mn-ea"/>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grpSp>
        <p:nvGrpSpPr>
          <p:cNvPr id="8" name="Group 7"/>
          <p:cNvGrpSpPr/>
          <p:nvPr/>
        </p:nvGrpSpPr>
        <p:grpSpPr>
          <a:xfrm>
            <a:off x="4794631" y="5022666"/>
            <a:ext cx="2757538" cy="716239"/>
            <a:chOff x="4794631" y="5022666"/>
            <a:chExt cx="2757538" cy="716239"/>
          </a:xfrm>
        </p:grpSpPr>
        <p:sp>
          <p:nvSpPr>
            <p:cNvPr id="30" name="Rectangle 29"/>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34" name="TextBox 33"/>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35" name="TextBox 34"/>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6" name="Group 5"/>
          <p:cNvGrpSpPr/>
          <p:nvPr/>
        </p:nvGrpSpPr>
        <p:grpSpPr>
          <a:xfrm>
            <a:off x="6681803" y="4955767"/>
            <a:ext cx="2577840" cy="842504"/>
            <a:chOff x="3648891" y="4951264"/>
            <a:chExt cx="2577840" cy="842504"/>
          </a:xfrm>
        </p:grpSpPr>
        <p:sp>
          <p:nvSpPr>
            <p:cNvPr id="39" name="TextBox 38"/>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40" name="TextBox 39"/>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41" name="TextBox 40"/>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20" name="Rectangle 19"/>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42" name="Rectangle 41"/>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43" name="Rectangle 42"/>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p:cNvSpPr/>
          <p:nvPr/>
        </p:nvSpPr>
        <p:spPr>
          <a:xfrm>
            <a:off x="739196" y="4614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p:nvSpPr>
        <p:spPr>
          <a:xfrm>
            <a:off x="588805" y="216263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p:nvSpPr>
        <p:spPr>
          <a:xfrm>
            <a:off x="588805" y="255379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p:nvSpPr>
        <p:spPr>
          <a:xfrm>
            <a:off x="588805" y="294495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p:nvSpPr>
        <p:spPr>
          <a:xfrm>
            <a:off x="588805" y="333611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a:hlinkClick r:id="" action="ppaction://noaction"/>
          </p:cNvPr>
          <p:cNvSpPr/>
          <p:nvPr/>
        </p:nvSpPr>
        <p:spPr>
          <a:xfrm>
            <a:off x="588805" y="372727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p:nvSpPr>
        <p:spPr>
          <a:xfrm>
            <a:off x="588805" y="4118433"/>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p:nvSpPr>
        <p:spPr>
          <a:xfrm>
            <a:off x="588805" y="4509590"/>
            <a:ext cx="4906647"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273345648"/>
              </p:ext>
            </p:extLst>
          </p:nvPr>
        </p:nvGraphicFramePr>
        <p:xfrm>
          <a:off x="6783388" y="1751438"/>
          <a:ext cx="1285131" cy="3183946"/>
        </p:xfrm>
        <a:graphic>
          <a:graphicData uri="http://schemas.openxmlformats.org/drawingml/2006/table">
            <a:tbl>
              <a:tblPr firstRow="1" firstCol="1" bandRow="1">
                <a:effectLst/>
              </a:tblPr>
              <a:tblGrid>
                <a:gridCol w="1285131"/>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2038">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9393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440078">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93936">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9835">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1837">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91886">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53" name="Rectangle 52"/>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79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7999"/>
            <a:ext cx="9525000" cy="981025"/>
          </a:xfrm>
        </p:spPr>
        <p:txBody>
          <a:bodyPr anchor="b"/>
          <a:lstStyle/>
          <a:p>
            <a:r>
              <a:rPr lang="en-GB" sz="2400" dirty="0"/>
              <a:t>Thematic priority objective </a:t>
            </a:r>
            <a:r>
              <a:rPr lang="en-GB" sz="2400" dirty="0" smtClean="0"/>
              <a:t>3:</a:t>
            </a:r>
            <a:br>
              <a:rPr lang="en-GB" sz="2400" dirty="0" smtClean="0"/>
            </a:br>
            <a:r>
              <a:rPr lang="en-GB" sz="2400" dirty="0" smtClean="0"/>
              <a:t>Safeguarding </a:t>
            </a:r>
            <a:r>
              <a:rPr lang="en-GB" sz="2400" dirty="0"/>
              <a:t>from environmental risks to health</a:t>
            </a:r>
          </a:p>
        </p:txBody>
      </p:sp>
      <p:sp>
        <p:nvSpPr>
          <p:cNvPr id="5" name="Text Placeholder 4"/>
          <p:cNvSpPr>
            <a:spLocks noGrp="1"/>
          </p:cNvSpPr>
          <p:nvPr>
            <p:ph type="body" sz="quarter" idx="12"/>
          </p:nvPr>
        </p:nvSpPr>
        <p:spPr/>
        <p:txBody>
          <a:bodyPr/>
          <a:lstStyle/>
          <a:p>
            <a:r>
              <a:rPr lang="en-GB" dirty="0"/>
              <a:t>Source: EEA. SOER 2015 Synthesis report</a:t>
            </a:r>
            <a:r>
              <a:rPr lang="en-GB" dirty="0" smtClean="0"/>
              <a: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996581012"/>
              </p:ext>
            </p:extLst>
          </p:nvPr>
        </p:nvGraphicFramePr>
        <p:xfrm>
          <a:off x="598206" y="1751545"/>
          <a:ext cx="8595139" cy="2733756"/>
        </p:xfrm>
        <a:graphic>
          <a:graphicData uri="http://schemas.openxmlformats.org/drawingml/2006/table">
            <a:tbl>
              <a:tblPr firstRow="1" firstCol="1" bandRow="1">
                <a:effectLst/>
              </a:tblPr>
              <a:tblGrid>
                <a:gridCol w="4863760"/>
                <a:gridCol w="1321517"/>
                <a:gridCol w="1285131"/>
                <a:gridCol w="1124731"/>
              </a:tblGrid>
              <a:tr h="399638">
                <a:tc>
                  <a:txBody>
                    <a:bodyPr/>
                    <a:lstStyle/>
                    <a:p>
                      <a:pPr>
                        <a:spcAft>
                          <a:spcPts val="0"/>
                        </a:spcAft>
                      </a:pPr>
                      <a:r>
                        <a:rPr lang="en-GB" sz="1200" b="0" i="1" dirty="0">
                          <a:solidFill>
                            <a:srgbClr val="202661"/>
                          </a:solidFill>
                          <a:effectLst/>
                          <a:latin typeface="+mn-lt"/>
                          <a:ea typeface="ヒラギノ角ゴ Pro W3"/>
                        </a:rPr>
                        <a:t> </a:t>
                      </a: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3175" cap="flat" cmpd="sng" algn="ctr">
                      <a:solidFill>
                        <a:schemeClr val="bg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smtClean="0">
                          <a:solidFill>
                            <a:schemeClr val="bg1"/>
                          </a:solidFill>
                          <a:effectLst/>
                          <a:latin typeface="+mn-lt"/>
                          <a:ea typeface="Verdana" panose="020B0604030504040204" pitchFamily="34" charset="0"/>
                          <a:cs typeface="Verdana" panose="020B0604030504040204" pitchFamily="34" charset="0"/>
                        </a:rPr>
                        <a:t>Past </a:t>
                      </a:r>
                      <a:r>
                        <a:rPr lang="en-GB" sz="1050" b="0" baseline="0" dirty="0" smtClean="0">
                          <a:solidFill>
                            <a:schemeClr val="bg1"/>
                          </a:solidFill>
                          <a:effectLst/>
                          <a:latin typeface="+mn-lt"/>
                          <a:ea typeface="Verdana" panose="020B0604030504040204" pitchFamily="34" charset="0"/>
                          <a:cs typeface="Verdana" panose="020B0604030504040204" pitchFamily="34" charset="0"/>
                        </a:rPr>
                        <a:t>(</a:t>
                      </a:r>
                      <a:r>
                        <a:rPr lang="en-GB" sz="1050" b="0" dirty="0" smtClean="0">
                          <a:solidFill>
                            <a:schemeClr val="bg1"/>
                          </a:solidFill>
                          <a:effectLst/>
                          <a:latin typeface="+mn-lt"/>
                          <a:ea typeface="Verdana" panose="020B0604030504040204" pitchFamily="34" charset="0"/>
                          <a:cs typeface="Verdana" panose="020B0604030504040204" pitchFamily="34" charset="0"/>
                        </a:rPr>
                        <a:t>5–10 </a:t>
                      </a:r>
                      <a:br>
                        <a:rPr lang="en-GB" sz="1050" b="0" dirty="0" smtClean="0">
                          <a:solidFill>
                            <a:schemeClr val="bg1"/>
                          </a:solidFill>
                          <a:effectLst/>
                          <a:latin typeface="+mn-lt"/>
                          <a:ea typeface="Verdana" panose="020B0604030504040204" pitchFamily="34" charset="0"/>
                          <a:cs typeface="Verdana" panose="020B0604030504040204" pitchFamily="34" charset="0"/>
                        </a:rPr>
                      </a:br>
                      <a:r>
                        <a:rPr lang="en-GB" sz="1050" b="0" dirty="0" smtClean="0">
                          <a:solidFill>
                            <a:schemeClr val="bg1"/>
                          </a:solidFill>
                          <a:effectLst/>
                          <a:latin typeface="+mn-lt"/>
                          <a:ea typeface="Verdana" panose="020B0604030504040204" pitchFamily="34" charset="0"/>
                          <a:cs typeface="Verdana" panose="020B0604030504040204" pitchFamily="34" charset="0"/>
                        </a:rPr>
                        <a:t>year) trends</a:t>
                      </a: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algn="ctr">
                        <a:spcAft>
                          <a:spcPts val="0"/>
                        </a:spcAft>
                      </a:pPr>
                      <a:endParaRPr lang="en-GB" sz="1050" b="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Progress to policy targets</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Water pollution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GB"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dirty="0" smtClean="0">
                          <a:solidFill>
                            <a:srgbClr val="B4CB4C"/>
                          </a:solidFill>
                          <a:latin typeface="Times New Roman" panose="02020603050405020304" pitchFamily="18" charset="0"/>
                          <a:ea typeface="ヒラギノ角ゴ Pro W3"/>
                          <a:sym typeface="Wingdings" panose="05000000000000000000" pitchFamily="2" charset="2"/>
                        </a:rPr>
                        <a:t> </a:t>
                      </a:r>
                      <a:r>
                        <a:rPr lang="en-GB" sz="1800" dirty="0" smtClean="0">
                          <a:solidFill>
                            <a:schemeClr val="tx1"/>
                          </a:solidFill>
                          <a:effectLst/>
                          <a:latin typeface="+mn-lt"/>
                          <a:ea typeface="ヒラギノ角ゴ Pro W3"/>
                          <a:sym typeface="Wingdings" panose="05000000000000000000" pitchFamily="2" charset="2"/>
                        </a:rPr>
                        <a:t>/ </a:t>
                      </a:r>
                      <a:r>
                        <a:rPr lang="en-GB" sz="1800" dirty="0" smtClean="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Air pollution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spcAft>
                          <a:spcPts val="0"/>
                        </a:spcAft>
                      </a:pPr>
                      <a:r>
                        <a:rPr lang="en-GB" sz="1800" kern="1200" dirty="0" smtClean="0">
                          <a:solidFill>
                            <a:srgbClr val="FFC000"/>
                          </a:solidFill>
                          <a:effectLst/>
                          <a:latin typeface="+mn-lt"/>
                          <a:ea typeface="ヒラギノ角ゴ Pro W3"/>
                          <a:cs typeface="+mn-cs"/>
                          <a:sym typeface="Wingdings" panose="05000000000000000000" pitchFamily="2" charset="2"/>
                        </a:rPr>
                        <a:t></a:t>
                      </a:r>
                      <a:endParaRPr lang="en-GB" sz="18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Noise pollution (especially in urban areas)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smtClean="0">
                          <a:solidFill>
                            <a:srgbClr val="FFC000"/>
                          </a:solidFill>
                          <a:effectLst/>
                          <a:latin typeface="+mn-lt"/>
                          <a:ea typeface="ヒラギノ角ゴ Pro W3"/>
                          <a:sym typeface="Wingdings" panose="05000000000000000000" pitchFamily="2" charset="2"/>
                        </a:rPr>
                        <a:t></a:t>
                      </a:r>
                      <a:endParaRPr lang="en-GB" sz="28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Urban systems and grey infrastructure </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Climate change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000" dirty="0" smtClean="0">
                          <a:solidFill>
                            <a:srgbClr val="000000"/>
                          </a:solidFill>
                          <a:effectLst/>
                          <a:latin typeface="+mn-lt"/>
                          <a:ea typeface="ヒラギノ角ゴ Pro W3"/>
                        </a:rPr>
                        <a:t>No target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7046">
                <a:tc>
                  <a:txBody>
                    <a:bodyPr/>
                    <a:lstStyle/>
                    <a:p>
                      <a:pPr lvl="1">
                        <a:spcAft>
                          <a:spcPts val="0"/>
                        </a:spcAft>
                      </a:pPr>
                      <a:r>
                        <a:rPr lang="en-GB" sz="1200" b="1" kern="1200" dirty="0" smtClean="0">
                          <a:solidFill>
                            <a:srgbClr val="202661"/>
                          </a:solidFill>
                          <a:effectLst/>
                          <a:latin typeface="+mn-lt"/>
                          <a:ea typeface="ヒラギノ角ゴ Pro W3"/>
                          <a:cs typeface="+mn-cs"/>
                        </a:rPr>
                        <a:t>Chemicals and related environmental health risks</a:t>
                      </a:r>
                      <a:endParaRPr lang="en-GB" sz="1200" b="1" kern="1200" dirty="0">
                        <a:solidFill>
                          <a:srgbClr val="202661"/>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00" dirty="0">
                          <a:solidFill>
                            <a:srgbClr val="000000"/>
                          </a:solidFill>
                          <a:effectLst/>
                          <a:latin typeface="+mn-lt"/>
                          <a:ea typeface="ヒラギノ角ゴ Pro W3"/>
                        </a:rPr>
                        <a:t> </a:t>
                      </a: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800" dirty="0" smtClean="0">
                          <a:solidFill>
                            <a:srgbClr val="FFC000"/>
                          </a:solidFill>
                          <a:effectLst/>
                          <a:latin typeface="+mn-lt"/>
                          <a:ea typeface="ヒラギノ角ゴ Pro W3"/>
                          <a:sym typeface="Wingdings" panose="05000000000000000000" pitchFamily="2" charset="2"/>
                        </a:rPr>
                        <a:t></a:t>
                      </a:r>
                      <a:r>
                        <a:rPr lang="en-GB" sz="1800" dirty="0" smtClean="0">
                          <a:solidFill>
                            <a:srgbClr val="61CDC0"/>
                          </a:solidFill>
                          <a:effectLst/>
                          <a:latin typeface="+mn-lt"/>
                          <a:ea typeface="ヒラギノ角ゴ Pro W3"/>
                          <a:sym typeface="Wingdings" panose="05000000000000000000" pitchFamily="2" charset="2"/>
                        </a:rPr>
                        <a:t> </a:t>
                      </a:r>
                      <a:r>
                        <a:rPr lang="en-GB" sz="1800" dirty="0" smtClean="0">
                          <a:solidFill>
                            <a:schemeClr val="tx1"/>
                          </a:solidFill>
                          <a:effectLst/>
                          <a:latin typeface="+mn-lt"/>
                          <a:ea typeface="ヒラギノ角ゴ Pro W3"/>
                          <a:sym typeface="Wingdings" panose="05000000000000000000" pitchFamily="2" charset="2"/>
                        </a:rPr>
                        <a:t>/ </a:t>
                      </a:r>
                      <a:r>
                        <a:rPr lang="en-GB" sz="1800" dirty="0" smtClean="0">
                          <a:solidFill>
                            <a:srgbClr val="CC0033"/>
                          </a:solidFill>
                          <a:effectLst/>
                          <a:latin typeface="+mn-lt"/>
                          <a:ea typeface="ヒラギノ角ゴ Pro W3"/>
                          <a:sym typeface="Wingdings" panose="05000000000000000000" pitchFamily="2" charset="2"/>
                        </a:rPr>
                        <a:t></a:t>
                      </a:r>
                      <a:endParaRPr lang="en-GB" sz="2800" dirty="0">
                        <a:solidFill>
                          <a:srgbClr val="CC0033"/>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7" name="Pentagon 6"/>
          <p:cNvSpPr/>
          <p:nvPr/>
        </p:nvSpPr>
        <p:spPr>
          <a:xfrm>
            <a:off x="739196" y="2286001"/>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p:cNvSpPr/>
          <p:nvPr/>
        </p:nvSpPr>
        <p:spPr>
          <a:xfrm>
            <a:off x="739196" y="2667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p:cNvSpPr/>
          <p:nvPr/>
        </p:nvSpPr>
        <p:spPr>
          <a:xfrm>
            <a:off x="739196" y="3048000"/>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p:cNvSpPr/>
          <p:nvPr/>
        </p:nvSpPr>
        <p:spPr>
          <a:xfrm>
            <a:off x="739196" y="3446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p:cNvSpPr/>
          <p:nvPr/>
        </p:nvSpPr>
        <p:spPr>
          <a:xfrm>
            <a:off x="739196" y="3827092"/>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p:cNvSpPr/>
          <p:nvPr/>
        </p:nvSpPr>
        <p:spPr>
          <a:xfrm>
            <a:off x="739196" y="4233016"/>
            <a:ext cx="304800" cy="152400"/>
          </a:xfrm>
          <a:prstGeom prst="homePlate">
            <a:avLst/>
          </a:prstGeom>
          <a:solidFill>
            <a:srgbClr val="202661"/>
          </a:solidFill>
          <a:ln w="6350">
            <a:solidFill>
              <a:srgbClr val="2026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pSp>
        <p:nvGrpSpPr>
          <p:cNvPr id="28" name="Group 27"/>
          <p:cNvGrpSpPr/>
          <p:nvPr/>
        </p:nvGrpSpPr>
        <p:grpSpPr>
          <a:xfrm>
            <a:off x="4816287" y="4809021"/>
            <a:ext cx="2757538" cy="716239"/>
            <a:chOff x="4794631" y="5022666"/>
            <a:chExt cx="2757538" cy="716239"/>
          </a:xfrm>
        </p:grpSpPr>
        <p:sp>
          <p:nvSpPr>
            <p:cNvPr id="29" name="Rectangle 28"/>
            <p:cNvSpPr/>
            <p:nvPr/>
          </p:nvSpPr>
          <p:spPr>
            <a:xfrm>
              <a:off x="7147405" y="5045427"/>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147405" y="5284710"/>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7147405" y="5523992"/>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4811557" y="5022666"/>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44" name="TextBox 43"/>
            <p:cNvSpPr txBox="1"/>
            <p:nvPr/>
          </p:nvSpPr>
          <p:spPr>
            <a:xfrm>
              <a:off x="4834479" y="5253909"/>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45" name="TextBox 44"/>
            <p:cNvSpPr txBox="1"/>
            <p:nvPr/>
          </p:nvSpPr>
          <p:spPr>
            <a:xfrm>
              <a:off x="4794631" y="5492684"/>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pSp>
        <p:nvGrpSpPr>
          <p:cNvPr id="46" name="Group 45"/>
          <p:cNvGrpSpPr/>
          <p:nvPr/>
        </p:nvGrpSpPr>
        <p:grpSpPr>
          <a:xfrm>
            <a:off x="6703459" y="4742122"/>
            <a:ext cx="2577840" cy="842504"/>
            <a:chOff x="3648891" y="4951264"/>
            <a:chExt cx="2577840" cy="842504"/>
          </a:xfrm>
        </p:grpSpPr>
        <p:sp>
          <p:nvSpPr>
            <p:cNvPr id="52" name="TextBox 51"/>
            <p:cNvSpPr txBox="1"/>
            <p:nvPr/>
          </p:nvSpPr>
          <p:spPr>
            <a:xfrm>
              <a:off x="3648891" y="5002827"/>
              <a:ext cx="2258841" cy="246221"/>
            </a:xfrm>
            <a:prstGeom prst="rect">
              <a:avLst/>
            </a:prstGeom>
            <a:noFill/>
          </p:spPr>
          <p:txBody>
            <a:bodyPr wrap="square" rtlCol="0">
              <a:spAutoFit/>
            </a:bodyPr>
            <a:lstStyle/>
            <a:p>
              <a:pPr algn="r"/>
              <a:r>
                <a:rPr lang="en-GB" sz="1000" dirty="0"/>
                <a:t>L</a:t>
              </a:r>
              <a:r>
                <a:rPr lang="en-GB" sz="1000" dirty="0" smtClean="0"/>
                <a:t>argely </a:t>
              </a:r>
              <a:r>
                <a:rPr lang="en-GB" sz="1000" dirty="0"/>
                <a:t>on track </a:t>
              </a:r>
            </a:p>
          </p:txBody>
        </p:sp>
        <p:sp>
          <p:nvSpPr>
            <p:cNvPr id="53" name="TextBox 52"/>
            <p:cNvSpPr txBox="1"/>
            <p:nvPr/>
          </p:nvSpPr>
          <p:spPr>
            <a:xfrm>
              <a:off x="3654717" y="5225016"/>
              <a:ext cx="2258841" cy="246221"/>
            </a:xfrm>
            <a:prstGeom prst="rect">
              <a:avLst/>
            </a:prstGeom>
            <a:noFill/>
          </p:spPr>
          <p:txBody>
            <a:bodyPr wrap="square" rtlCol="0">
              <a:spAutoFit/>
            </a:bodyPr>
            <a:lstStyle/>
            <a:p>
              <a:pPr algn="r"/>
              <a:r>
                <a:rPr lang="en-GB" sz="1000" dirty="0" smtClean="0"/>
                <a:t>Partially on track</a:t>
              </a:r>
              <a:endParaRPr lang="en-GB" sz="1000" dirty="0"/>
            </a:p>
          </p:txBody>
        </p:sp>
        <p:sp>
          <p:nvSpPr>
            <p:cNvPr id="54" name="TextBox 53"/>
            <p:cNvSpPr txBox="1"/>
            <p:nvPr/>
          </p:nvSpPr>
          <p:spPr>
            <a:xfrm>
              <a:off x="3669088" y="5472842"/>
              <a:ext cx="2258841" cy="246221"/>
            </a:xfrm>
            <a:prstGeom prst="rect">
              <a:avLst/>
            </a:prstGeom>
            <a:noFill/>
          </p:spPr>
          <p:txBody>
            <a:bodyPr wrap="square" rtlCol="0">
              <a:spAutoFit/>
            </a:bodyPr>
            <a:lstStyle/>
            <a:p>
              <a:pPr algn="r"/>
              <a:r>
                <a:rPr lang="en-GB" sz="1000" dirty="0" smtClean="0"/>
                <a:t>Largely not on track</a:t>
              </a:r>
              <a:endParaRPr lang="en-GB" sz="1000" dirty="0"/>
            </a:p>
          </p:txBody>
        </p:sp>
        <p:sp>
          <p:nvSpPr>
            <p:cNvPr id="55" name="Rectangle 54"/>
            <p:cNvSpPr/>
            <p:nvPr/>
          </p:nvSpPr>
          <p:spPr>
            <a:xfrm>
              <a:off x="5835563" y="5183017"/>
              <a:ext cx="389850" cy="369332"/>
            </a:xfrm>
            <a:prstGeom prst="rect">
              <a:avLst/>
            </a:prstGeom>
          </p:spPr>
          <p:txBody>
            <a:bodyPr wrap="none">
              <a:spAutoFit/>
            </a:bodyPr>
            <a:lstStyle/>
            <a:p>
              <a:pPr algn="ctr">
                <a:spcAft>
                  <a:spcPts val="0"/>
                </a:spcAft>
              </a:pPr>
              <a:r>
                <a:rPr lang="en-GB" dirty="0">
                  <a:solidFill>
                    <a:srgbClr val="FFC000"/>
                  </a:solidFill>
                  <a:ea typeface="ヒラギノ角ゴ Pro W3"/>
                  <a:sym typeface="Wingdings" panose="05000000000000000000" pitchFamily="2" charset="2"/>
                </a:rPr>
                <a:t></a:t>
              </a:r>
              <a:endParaRPr lang="en-GB" sz="2800" dirty="0">
                <a:solidFill>
                  <a:srgbClr val="FFC000"/>
                </a:solidFill>
                <a:ea typeface="ヒラギノ角ゴ Pro W3"/>
              </a:endParaRPr>
            </a:p>
          </p:txBody>
        </p:sp>
        <p:sp>
          <p:nvSpPr>
            <p:cNvPr id="56" name="Rectangle 55"/>
            <p:cNvSpPr/>
            <p:nvPr/>
          </p:nvSpPr>
          <p:spPr>
            <a:xfrm>
              <a:off x="5835312" y="5424436"/>
              <a:ext cx="389850" cy="369332"/>
            </a:xfrm>
            <a:prstGeom prst="rect">
              <a:avLst/>
            </a:prstGeom>
          </p:spPr>
          <p:txBody>
            <a:bodyPr wrap="none">
              <a:spAutoFit/>
            </a:bodyPr>
            <a:lstStyle/>
            <a:p>
              <a:pPr algn="ctr">
                <a:spcAft>
                  <a:spcPts val="0"/>
                </a:spcAft>
              </a:pPr>
              <a:r>
                <a:rPr lang="en-GB" dirty="0">
                  <a:solidFill>
                    <a:srgbClr val="CC0033"/>
                  </a:solidFill>
                  <a:sym typeface="Wingdings" panose="05000000000000000000" pitchFamily="2" charset="2"/>
                </a:rPr>
                <a:t></a:t>
              </a:r>
              <a:endParaRPr lang="en-GB" dirty="0">
                <a:solidFill>
                  <a:srgbClr val="CC0033"/>
                </a:solidFill>
              </a:endParaRPr>
            </a:p>
          </p:txBody>
        </p:sp>
        <p:sp>
          <p:nvSpPr>
            <p:cNvPr id="57" name="Rectangle 56"/>
            <p:cNvSpPr/>
            <p:nvPr/>
          </p:nvSpPr>
          <p:spPr>
            <a:xfrm>
              <a:off x="5836881" y="4951264"/>
              <a:ext cx="389850" cy="369332"/>
            </a:xfrm>
            <a:prstGeom prst="rect">
              <a:avLst/>
            </a:prstGeom>
          </p:spPr>
          <p:txBody>
            <a:bodyPr wrap="none">
              <a:spAutoFit/>
            </a:bodyPr>
            <a:lstStyle/>
            <a:p>
              <a:r>
                <a:rPr lang="en-GB" dirty="0">
                  <a:solidFill>
                    <a:srgbClr val="B4CB4C"/>
                  </a:solidFill>
                  <a:latin typeface="Times New Roman" panose="02020603050405020304" pitchFamily="18" charset="0"/>
                  <a:ea typeface="ヒラギノ角ゴ Pro W3"/>
                  <a:sym typeface="Wingdings" panose="05000000000000000000" pitchFamily="2" charset="2"/>
                </a:rPr>
                <a:t></a:t>
              </a:r>
              <a:endParaRPr lang="en-GB" dirty="0">
                <a:solidFill>
                  <a:srgbClr val="B4CB4C"/>
                </a:solidFill>
              </a:endParaRPr>
            </a:p>
          </p:txBody>
        </p:sp>
      </p:grpSp>
      <p:sp>
        <p:nvSpPr>
          <p:cNvPr id="35" name="Pentagon 34">
            <a:hlinkClick r:id="" action="ppaction://noaction"/>
          </p:cNvPr>
          <p:cNvSpPr/>
          <p:nvPr/>
        </p:nvSpPr>
        <p:spPr>
          <a:xfrm>
            <a:off x="589641" y="2162633"/>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p:nvSpPr>
        <p:spPr>
          <a:xfrm>
            <a:off x="589641" y="2554097"/>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p:nvSpPr>
        <p:spPr>
          <a:xfrm>
            <a:off x="589641" y="294556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p:nvSpPr>
        <p:spPr>
          <a:xfrm>
            <a:off x="589641" y="3337025"/>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p:nvSpPr>
        <p:spPr>
          <a:xfrm>
            <a:off x="589641" y="3728489"/>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p:nvSpPr>
        <p:spPr>
          <a:xfrm>
            <a:off x="589641" y="411995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6" name="Table 5"/>
          <p:cNvGraphicFramePr>
            <a:graphicFrameLocks noGrp="1"/>
          </p:cNvGraphicFramePr>
          <p:nvPr>
            <p:extLst>
              <p:ext uri="{D42A27DB-BD31-4B8C-83A1-F6EECF244321}">
                <p14:modId xmlns:p14="http://schemas.microsoft.com/office/powerpoint/2010/main" val="635446022"/>
              </p:ext>
            </p:extLst>
          </p:nvPr>
        </p:nvGraphicFramePr>
        <p:xfrm>
          <a:off x="6769100" y="1751545"/>
          <a:ext cx="1317442" cy="2731972"/>
        </p:xfrm>
        <a:graphic>
          <a:graphicData uri="http://schemas.openxmlformats.org/drawingml/2006/table">
            <a:tbl>
              <a:tblPr firstRow="1" firstCol="1" bandRow="1">
                <a:effectLst/>
              </a:tblPr>
              <a:tblGrid>
                <a:gridCol w="1317442"/>
              </a:tblGrid>
              <a:tr h="410400">
                <a:tc>
                  <a:txBody>
                    <a:bodyPr/>
                    <a:lstStyle/>
                    <a:p>
                      <a:pPr algn="ctr">
                        <a:spcAft>
                          <a:spcPts val="0"/>
                        </a:spcAft>
                      </a:pPr>
                      <a:r>
                        <a:rPr lang="en-GB" sz="1050" b="0" dirty="0">
                          <a:solidFill>
                            <a:schemeClr val="bg1"/>
                          </a:solidFill>
                          <a:effectLst/>
                          <a:latin typeface="+mn-lt"/>
                          <a:ea typeface="Verdana" panose="020B0604030504040204" pitchFamily="34" charset="0"/>
                          <a:cs typeface="Verdana" panose="020B0604030504040204" pitchFamily="34" charset="0"/>
                        </a:rPr>
                        <a:t>20+ years  outlook</a:t>
                      </a: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87793">
                <a:tc>
                  <a:txBody>
                    <a:bodyPr/>
                    <a:lstStyle/>
                    <a:p>
                      <a:endParaRPr lang="en-GB" sz="1000" dirty="0"/>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793">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7793">
                <a:tc>
                  <a:txBody>
                    <a:bodyPr/>
                    <a:lstStyle/>
                    <a:p>
                      <a:pPr algn="ctr">
                        <a:spcAft>
                          <a:spcPts val="0"/>
                        </a:spcAft>
                      </a:pPr>
                      <a:r>
                        <a:rPr lang="en-GB" sz="1000" dirty="0" smtClean="0">
                          <a:solidFill>
                            <a:srgbClr val="000000"/>
                          </a:solidFill>
                          <a:effectLst/>
                          <a:latin typeface="+mn-lt"/>
                          <a:ea typeface="ヒラギノ角ゴ Pro W3"/>
                        </a:rPr>
                        <a:t>/</a:t>
                      </a: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387793">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r h="385200">
                <a:tc>
                  <a:txBody>
                    <a:bodyPr/>
                    <a:lstStyle/>
                    <a:p>
                      <a:pPr algn="ctr">
                        <a:spcAft>
                          <a:spcPts val="0"/>
                        </a:spcAft>
                      </a:pPr>
                      <a:r>
                        <a:rPr lang="en-GB" sz="1000" dirty="0">
                          <a:solidFill>
                            <a:srgbClr val="000000"/>
                          </a:solidFill>
                          <a:effectLst/>
                          <a:latin typeface="+mn-lt"/>
                          <a:ea typeface="ヒラギノ角ゴ Pro W3"/>
                        </a:rPr>
                        <a: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C0033"/>
                    </a:solidFill>
                  </a:tcPr>
                </a:tc>
              </a:tr>
              <a:tr h="385200">
                <a:tc>
                  <a:txBody>
                    <a:bodyPr/>
                    <a:lstStyle/>
                    <a:p>
                      <a:pPr algn="ctr">
                        <a:spcAft>
                          <a:spcPts val="0"/>
                        </a:spcAft>
                      </a:pPr>
                      <a:r>
                        <a:rPr lang="en-GB" sz="1000" dirty="0">
                          <a:solidFill>
                            <a:srgbClr val="1F497D"/>
                          </a:solidFill>
                          <a:effectLst/>
                          <a:latin typeface="+mn-lt"/>
                          <a:ea typeface="ヒラギノ角ゴ Pro W3"/>
                        </a:rPr>
                        <a:t>  </a:t>
                      </a:r>
                      <a:endParaRPr lang="en-GB" sz="1000" dirty="0">
                        <a:solidFill>
                          <a:srgbClr val="000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32" name="Rectangle 31"/>
          <p:cNvSpPr/>
          <p:nvPr/>
        </p:nvSpPr>
        <p:spPr>
          <a:xfrm>
            <a:off x="441064" y="1645922"/>
            <a:ext cx="450532" cy="505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792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30629"/>
            <a:ext cx="9525000" cy="958396"/>
          </a:xfrm>
        </p:spPr>
        <p:txBody>
          <a:bodyPr anchor="b"/>
          <a:lstStyle/>
          <a:p>
            <a:r>
              <a:rPr lang="en-GB" sz="2400" dirty="0" smtClean="0"/>
              <a:t>The overall picture: Efficiency improvements have not secured long-term resilience</a:t>
            </a:r>
          </a:p>
        </p:txBody>
      </p:sp>
      <p:sp>
        <p:nvSpPr>
          <p:cNvPr id="35" name="Pentagon 34">
            <a:hlinkClick r:id="" action="ppaction://noaction"/>
          </p:cNvPr>
          <p:cNvSpPr/>
          <p:nvPr/>
        </p:nvSpPr>
        <p:spPr>
          <a:xfrm>
            <a:off x="589641" y="2162633"/>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p:nvSpPr>
        <p:spPr>
          <a:xfrm>
            <a:off x="589641" y="2554097"/>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p:nvSpPr>
        <p:spPr>
          <a:xfrm>
            <a:off x="589641" y="294556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p:nvSpPr>
        <p:spPr>
          <a:xfrm>
            <a:off x="589641" y="3337025"/>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p:nvSpPr>
        <p:spPr>
          <a:xfrm>
            <a:off x="589641" y="3728489"/>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p:nvSpPr>
        <p:spPr>
          <a:xfrm>
            <a:off x="589641" y="4119951"/>
            <a:ext cx="4851491" cy="36000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graphicFrame>
        <p:nvGraphicFramePr>
          <p:cNvPr id="33" name="Table 32"/>
          <p:cNvGraphicFramePr>
            <a:graphicFrameLocks noGrp="1"/>
          </p:cNvGraphicFramePr>
          <p:nvPr>
            <p:extLst>
              <p:ext uri="{D42A27DB-BD31-4B8C-83A1-F6EECF244321}">
                <p14:modId xmlns:p14="http://schemas.microsoft.com/office/powerpoint/2010/main" val="2638442710"/>
              </p:ext>
            </p:extLst>
          </p:nvPr>
        </p:nvGraphicFramePr>
        <p:xfrm>
          <a:off x="1384430" y="1954006"/>
          <a:ext cx="7027570" cy="2109203"/>
        </p:xfrm>
        <a:graphic>
          <a:graphicData uri="http://schemas.openxmlformats.org/drawingml/2006/table">
            <a:tbl>
              <a:tblPr firstRow="1" firstCol="1" bandRow="1">
                <a:tableStyleId>{93296810-A885-4BE3-A3E7-6D5BEEA58F35}</a:tableStyleId>
              </a:tblPr>
              <a:tblGrid>
                <a:gridCol w="916330"/>
                <a:gridCol w="208280"/>
                <a:gridCol w="274320"/>
                <a:gridCol w="274320"/>
                <a:gridCol w="274320"/>
                <a:gridCol w="274320"/>
                <a:gridCol w="274320"/>
                <a:gridCol w="274320"/>
                <a:gridCol w="274320"/>
                <a:gridCol w="208280"/>
                <a:gridCol w="274320"/>
                <a:gridCol w="274320"/>
                <a:gridCol w="274320"/>
                <a:gridCol w="274320"/>
                <a:gridCol w="274320"/>
                <a:gridCol w="274320"/>
                <a:gridCol w="274320"/>
                <a:gridCol w="208280"/>
                <a:gridCol w="274320"/>
                <a:gridCol w="274320"/>
                <a:gridCol w="274320"/>
                <a:gridCol w="274320"/>
                <a:gridCol w="274320"/>
                <a:gridCol w="274320"/>
              </a:tblGrid>
              <a:tr h="706709">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B w="3175" cap="flat" cmpd="sng" algn="ctr">
                      <a:solidFill>
                        <a:schemeClr val="bg1"/>
                      </a:solidFill>
                      <a:prstDash val="sysDot"/>
                      <a:round/>
                      <a:headEnd type="none" w="med" len="med"/>
                      <a:tailEnd type="none" w="med" len="med"/>
                    </a:lnB>
                    <a:noFill/>
                  </a:tcPr>
                </a:tc>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B w="3175" cap="flat" cmpd="sng" algn="ctr">
                      <a:solidFill>
                        <a:schemeClr val="bg1"/>
                      </a:solidFill>
                      <a:prstDash val="sysDot"/>
                      <a:round/>
                      <a:headEnd type="none" w="med" len="med"/>
                      <a:tailEnd type="none" w="med" len="med"/>
                    </a:lnB>
                    <a:no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Protecting, conserving</a:t>
                      </a:r>
                    </a:p>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and enhancing natural capital</a:t>
                      </a:r>
                      <a:endParaRPr lang="en-GB"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Resource efficiency</a:t>
                      </a:r>
                    </a:p>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and the low-carbon </a:t>
                      </a:r>
                    </a:p>
                    <a:p>
                      <a:pPr marL="0" marR="0" indent="0" algn="ctr" defTabSz="914400" rtl="0" eaLnBrk="1" fontAlgn="b" latinLnBrk="0" hangingPunct="1">
                        <a:lnSpc>
                          <a:spcPct val="100000"/>
                        </a:lnSpc>
                        <a:spcBef>
                          <a:spcPts val="0"/>
                        </a:spcBef>
                        <a:spcAft>
                          <a:spcPts val="0"/>
                        </a:spcAft>
                        <a:buClrTx/>
                        <a:buSzTx/>
                        <a:buFontTx/>
                        <a:buNone/>
                        <a:tabLst/>
                        <a:defRPr/>
                      </a:pPr>
                      <a:r>
                        <a:rPr lang="en-GB" altLang="en-US" sz="1050" b="0" kern="1200" baseline="0" dirty="0" smtClean="0"/>
                        <a:t>economy</a:t>
                      </a:r>
                      <a:endParaRPr lang="en-GB" altLang="en-US"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Safeguarding from</a:t>
                      </a:r>
                    </a:p>
                    <a:p>
                      <a:pPr marL="0" marR="0" indent="0" algn="ctr" defTabSz="914400" rtl="0" eaLnBrk="1" fontAlgn="b" latinLnBrk="0" hangingPunct="1">
                        <a:lnSpc>
                          <a:spcPct val="100000"/>
                        </a:lnSpc>
                        <a:spcBef>
                          <a:spcPts val="0"/>
                        </a:spcBef>
                        <a:spcAft>
                          <a:spcPts val="0"/>
                        </a:spcAft>
                        <a:buClrTx/>
                        <a:buSzTx/>
                        <a:buFontTx/>
                        <a:buNone/>
                        <a:tabLst/>
                        <a:defRPr/>
                      </a:pPr>
                      <a:r>
                        <a:rPr lang="en-GB" sz="1050" b="0" kern="1200" baseline="0" dirty="0" smtClean="0"/>
                        <a:t>environmental risks to health</a:t>
                      </a:r>
                      <a:endParaRPr lang="en-GB" sz="1050" b="0" kern="1200" baseline="0" dirty="0" smtClean="0">
                        <a:solidFill>
                          <a:srgbClr val="202661"/>
                        </a:solidFill>
                        <a:latin typeface="+mn-lt"/>
                        <a:ea typeface="Open Sans Extrabold" pitchFamily="34" charset="0"/>
                        <a:cs typeface="Open Sans Extrabold" pitchFamily="34" charset="0"/>
                      </a:endParaRPr>
                    </a:p>
                  </a:txBody>
                  <a:tcPr anchor="ctr">
                    <a:solidFill>
                      <a:srgbClr val="202661"/>
                    </a:solid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c hMerge="1">
                  <a:txBody>
                    <a:bodyPr/>
                    <a:lstStyle/>
                    <a:p>
                      <a:pPr algn="l" rtl="0" fontAlgn="b">
                        <a:lnSpc>
                          <a:spcPts val="1100"/>
                        </a:lnSpc>
                      </a:pPr>
                      <a:endParaRPr lang="en-GB" sz="1000" b="0" i="0" u="none" strike="noStrike" dirty="0">
                        <a:solidFill>
                          <a:srgbClr val="202661"/>
                        </a:solidFill>
                        <a:effectLst/>
                        <a:latin typeface="+mn-lt"/>
                      </a:endParaRPr>
                    </a:p>
                  </a:txBody>
                  <a:tcPr vert="vert270" anchor="ctr">
                    <a:lnB w="76200" cap="flat" cmpd="sng" algn="ctr">
                      <a:solidFill>
                        <a:schemeClr val="bg1"/>
                      </a:solidFill>
                      <a:prstDash val="solid"/>
                      <a:round/>
                      <a:headEnd type="none" w="med" len="med"/>
                      <a:tailEnd type="none" w="med" len="med"/>
                    </a:lnB>
                    <a:noFill/>
                  </a:tcPr>
                </a:tc>
              </a:tr>
              <a:tr h="182880">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chemeClr val="bg1"/>
                    </a:solidFill>
                  </a:tcPr>
                </a:tc>
                <a:tc>
                  <a:txBody>
                    <a:bodyPr/>
                    <a:lstStyle/>
                    <a:p>
                      <a:pPr algn="ctr" rtl="0" fontAlgn="b">
                        <a:lnSpc>
                          <a:spcPct val="100000"/>
                        </a:lnSpc>
                      </a:pPr>
                      <a:endParaRPr lang="en-GB" sz="1200" b="0" i="0" u="none" strike="noStrike" dirty="0">
                        <a:solidFill>
                          <a:srgbClr val="202661"/>
                        </a:solidFill>
                        <a:effectLst/>
                        <a:latin typeface="+mn-lt"/>
                      </a:endParaRPr>
                    </a:p>
                  </a:txBody>
                  <a:tcPr marL="0" marR="0" marT="0" marB="0" anchor="ct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altLang="en-US"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200" b="0" kern="1200" baseline="0" dirty="0" smtClean="0">
                        <a:solidFill>
                          <a:srgbClr val="202661"/>
                        </a:solidFill>
                        <a:latin typeface="+mn-lt"/>
                        <a:ea typeface="Open Sans Extrabold" pitchFamily="34" charset="0"/>
                        <a:cs typeface="Open Sans Extrabold" pitchFamily="34" charset="0"/>
                      </a:endParaRPr>
                    </a:p>
                  </a:txBody>
                  <a:tcPr marL="0" marR="0"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6254">
                <a:tc>
                  <a:txBody>
                    <a:bodyPr/>
                    <a:lstStyle/>
                    <a:p>
                      <a:pPr algn="l" rtl="0" fontAlgn="b"/>
                      <a:r>
                        <a:rPr lang="en-GB" sz="1400" u="none" strike="noStrike" dirty="0" smtClean="0">
                          <a:effectLst/>
                        </a:rPr>
                        <a:t>Past </a:t>
                      </a:r>
                      <a:br>
                        <a:rPr lang="en-GB" sz="1400" u="none" strike="noStrike" dirty="0" smtClean="0">
                          <a:effectLst/>
                        </a:rPr>
                      </a:br>
                      <a:r>
                        <a:rPr lang="en-GB" sz="1400" u="none" strike="noStrike" dirty="0" smtClean="0">
                          <a:effectLst/>
                        </a:rPr>
                        <a:t>(5–10)</a:t>
                      </a:r>
                      <a:r>
                        <a:rPr lang="en-GB" sz="1400" u="none" strike="noStrike" baseline="0" dirty="0" smtClean="0">
                          <a:effectLst/>
                        </a:rPr>
                        <a:t> </a:t>
                      </a:r>
                      <a:r>
                        <a:rPr lang="en-GB" sz="1400" u="none" strike="noStrike" dirty="0" smtClean="0">
                          <a:effectLst/>
                        </a:rPr>
                        <a:t>year </a:t>
                      </a:r>
                      <a:r>
                        <a:rPr lang="en-GB" sz="1400" u="none" strike="noStrike" dirty="0">
                          <a:effectLst/>
                        </a:rPr>
                        <a:t>trends</a:t>
                      </a:r>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solidFill>
                      <a:srgbClr val="202661"/>
                    </a:solidFill>
                  </a:tcPr>
                </a:tc>
                <a:tc>
                  <a:txBody>
                    <a:bodyPr/>
                    <a:lstStyle/>
                    <a:p>
                      <a:pPr algn="l" rtl="0" fontAlgn="b"/>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anchor="ctr">
                    <a:lnL w="3175" cap="flat" cmpd="sng" algn="ctr">
                      <a:solidFill>
                        <a:schemeClr val="bg1"/>
                      </a:solidFill>
                      <a:prstDash val="sysDot"/>
                      <a:round/>
                      <a:headEnd type="none" w="med" len="med"/>
                      <a:tailEnd type="none" w="med" len="med"/>
                    </a:lnL>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endParaRPr lang="en-GB" sz="900" b="0" i="0" u="none" strike="noStrike" dirty="0">
                        <a:solidFill>
                          <a:srgbClr val="1F497D"/>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marL="0" algn="ctr" defTabSz="914400" rtl="0" eaLnBrk="1" fontAlgn="b" latinLnBrk="0" hangingPunct="1"/>
                      <a:r>
                        <a:rPr lang="en-GB" sz="900" u="none" strike="noStrike" kern="1200" dirty="0">
                          <a:solidFill>
                            <a:schemeClr val="dk1"/>
                          </a:solidFill>
                          <a:effectLst/>
                          <a:latin typeface="+mn-lt"/>
                          <a:ea typeface="+mn-ea"/>
                          <a:cs typeface="+mn-cs"/>
                        </a:rPr>
                        <a:t> </a:t>
                      </a: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solidFill>
                      <a:schemeClr val="accent3">
                        <a:lumMod val="75000"/>
                      </a:schemeClr>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r>
              <a:tr h="182880">
                <a:tc>
                  <a:txBody>
                    <a:bodyPr/>
                    <a:lstStyle/>
                    <a:p>
                      <a:pPr algn="l" rtl="0" fontAlgn="b"/>
                      <a:endParaRPr lang="en-GB" sz="1400" b="0" i="0" u="none" strike="noStrike" dirty="0">
                        <a:solidFill>
                          <a:srgbClr val="202661"/>
                        </a:solidFill>
                        <a:effectLst/>
                        <a:latin typeface="+mn-lt"/>
                      </a:endParaRPr>
                    </a:p>
                  </a:txBody>
                  <a:tcPr marL="0" marR="0" marT="0" marB="0"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solidFill>
                      <a:schemeClr val="bg1"/>
                    </a:solidFill>
                  </a:tcPr>
                </a:tc>
                <a:tc>
                  <a:txBody>
                    <a:bodyPr/>
                    <a:lstStyle/>
                    <a:p>
                      <a:pPr algn="l" rtl="0" fontAlgn="b"/>
                      <a:endParaRPr lang="en-GB" sz="1400" b="0" i="0" u="none" strike="noStrike" dirty="0">
                        <a:solidFill>
                          <a:srgbClr val="202661"/>
                        </a:solidFill>
                        <a:effectLst/>
                        <a:latin typeface="+mn-lt"/>
                      </a:endParaRPr>
                    </a:p>
                  </a:txBody>
                  <a:tcPr marL="0" marR="0" marT="0" marB="0"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marL="0" marR="0" marT="0" marB="0" anchor="ctr">
                    <a:lnL w="3175" cap="flat" cmpd="sng" algn="ctr">
                      <a:solidFill>
                        <a:schemeClr val="bg1"/>
                      </a:solidFill>
                      <a:prstDash val="sysDot"/>
                      <a:round/>
                      <a:headEnd type="none" w="med" len="med"/>
                      <a:tailEnd type="none" w="med" len="med"/>
                    </a:lnL>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1F497D"/>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Arial" panose="020B0604020202020204" pitchFamily="34" charset="0"/>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c>
                  <a:txBody>
                    <a:bodyPr/>
                    <a:lstStyle/>
                    <a:p>
                      <a:pPr algn="ctr" rtl="0" fontAlgn="b"/>
                      <a:endParaRPr lang="en-GB" sz="900" b="0" i="0" u="none" strike="noStrike" dirty="0">
                        <a:solidFill>
                          <a:srgbClr val="000000"/>
                        </a:solidFill>
                        <a:effectLst/>
                        <a:latin typeface="Open Sans"/>
                      </a:endParaRPr>
                    </a:p>
                  </a:txBody>
                  <a:tcPr marL="0" marR="0" marT="0" marB="0" anchor="ctr">
                    <a:solidFill>
                      <a:schemeClr val="bg1"/>
                    </a:solidFill>
                  </a:tcPr>
                </a:tc>
              </a:tr>
            </a:tbl>
          </a:graphicData>
        </a:graphic>
      </p:graphicFrame>
      <p:sp>
        <p:nvSpPr>
          <p:cNvPr id="34" name="Text Placeholder 3"/>
          <p:cNvSpPr>
            <a:spLocks noGrp="1"/>
          </p:cNvSpPr>
          <p:nvPr>
            <p:ph type="body" sz="quarter" idx="12"/>
          </p:nvPr>
        </p:nvSpPr>
        <p:spPr>
          <a:xfrm>
            <a:off x="187167" y="5726477"/>
            <a:ext cx="9577191" cy="482599"/>
          </a:xfrm>
        </p:spPr>
        <p:txBody>
          <a:bodyPr/>
          <a:lstStyle/>
          <a:p>
            <a:r>
              <a:rPr lang="en-GB" dirty="0"/>
              <a:t>Source: EEA. SOER 2015 Synthesis report</a:t>
            </a:r>
            <a:r>
              <a:rPr lang="en-GB" dirty="0" smtClean="0"/>
              <a:t>.</a:t>
            </a:r>
            <a:endParaRPr lang="en-GB" dirty="0"/>
          </a:p>
        </p:txBody>
      </p:sp>
      <p:grpSp>
        <p:nvGrpSpPr>
          <p:cNvPr id="58" name="Group 57"/>
          <p:cNvGrpSpPr/>
          <p:nvPr/>
        </p:nvGrpSpPr>
        <p:grpSpPr>
          <a:xfrm>
            <a:off x="5642442" y="5225844"/>
            <a:ext cx="2757538" cy="716239"/>
            <a:chOff x="5631684" y="5178753"/>
            <a:chExt cx="2757538" cy="716239"/>
          </a:xfrm>
        </p:grpSpPr>
        <p:sp>
          <p:nvSpPr>
            <p:cNvPr id="59" name="Rectangle 58"/>
            <p:cNvSpPr/>
            <p:nvPr/>
          </p:nvSpPr>
          <p:spPr>
            <a:xfrm>
              <a:off x="7984458" y="5201514"/>
              <a:ext cx="404764" cy="1674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7984458" y="5440797"/>
              <a:ext cx="404764" cy="1674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7984458" y="5680079"/>
              <a:ext cx="404764" cy="167489"/>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5648610" y="5178753"/>
              <a:ext cx="2258841" cy="246221"/>
            </a:xfrm>
            <a:prstGeom prst="rect">
              <a:avLst/>
            </a:prstGeom>
            <a:noFill/>
          </p:spPr>
          <p:txBody>
            <a:bodyPr wrap="square" rtlCol="0">
              <a:spAutoFit/>
            </a:bodyPr>
            <a:lstStyle/>
            <a:p>
              <a:pPr algn="r"/>
              <a:r>
                <a:rPr lang="en-GB" sz="1000" dirty="0" smtClean="0"/>
                <a:t>Improving trends dominate</a:t>
              </a:r>
              <a:endParaRPr lang="en-GB" sz="1000" dirty="0"/>
            </a:p>
          </p:txBody>
        </p:sp>
        <p:sp>
          <p:nvSpPr>
            <p:cNvPr id="63" name="TextBox 62"/>
            <p:cNvSpPr txBox="1"/>
            <p:nvPr/>
          </p:nvSpPr>
          <p:spPr>
            <a:xfrm>
              <a:off x="5671532" y="5400943"/>
              <a:ext cx="2258841" cy="246221"/>
            </a:xfrm>
            <a:prstGeom prst="rect">
              <a:avLst/>
            </a:prstGeom>
            <a:noFill/>
          </p:spPr>
          <p:txBody>
            <a:bodyPr wrap="square" rtlCol="0">
              <a:spAutoFit/>
            </a:bodyPr>
            <a:lstStyle/>
            <a:p>
              <a:pPr algn="r"/>
              <a:r>
                <a:rPr lang="en-GB" sz="1000" dirty="0" smtClean="0"/>
                <a:t>Trends show mixed picture</a:t>
              </a:r>
              <a:endParaRPr lang="en-GB" sz="1000" dirty="0"/>
            </a:p>
          </p:txBody>
        </p:sp>
        <p:sp>
          <p:nvSpPr>
            <p:cNvPr id="64" name="TextBox 63"/>
            <p:cNvSpPr txBox="1"/>
            <p:nvPr/>
          </p:nvSpPr>
          <p:spPr>
            <a:xfrm>
              <a:off x="5631684" y="5648771"/>
              <a:ext cx="2298819" cy="246221"/>
            </a:xfrm>
            <a:prstGeom prst="rect">
              <a:avLst/>
            </a:prstGeom>
            <a:noFill/>
          </p:spPr>
          <p:txBody>
            <a:bodyPr wrap="square" rtlCol="0">
              <a:spAutoFit/>
            </a:bodyPr>
            <a:lstStyle/>
            <a:p>
              <a:pPr algn="r"/>
              <a:r>
                <a:rPr lang="en-GB" sz="1000" dirty="0" smtClean="0"/>
                <a:t>Deteriorating trends dominate</a:t>
              </a:r>
              <a:endParaRPr lang="en-GB" sz="1000" dirty="0"/>
            </a:p>
          </p:txBody>
        </p:sp>
      </p:grpSp>
      <p:graphicFrame>
        <p:nvGraphicFramePr>
          <p:cNvPr id="65" name="Table 64"/>
          <p:cNvGraphicFramePr>
            <a:graphicFrameLocks noGrp="1"/>
          </p:cNvGraphicFramePr>
          <p:nvPr>
            <p:extLst>
              <p:ext uri="{D42A27DB-BD31-4B8C-83A1-F6EECF244321}">
                <p14:modId xmlns:p14="http://schemas.microsoft.com/office/powerpoint/2010/main" val="1406855847"/>
              </p:ext>
            </p:extLst>
          </p:nvPr>
        </p:nvGraphicFramePr>
        <p:xfrm>
          <a:off x="1383009" y="4058475"/>
          <a:ext cx="7027570" cy="1006254"/>
        </p:xfrm>
        <a:graphic>
          <a:graphicData uri="http://schemas.openxmlformats.org/drawingml/2006/table">
            <a:tbl>
              <a:tblPr firstRow="1" firstCol="1" bandRow="1">
                <a:tableStyleId>{93296810-A885-4BE3-A3E7-6D5BEEA58F35}</a:tableStyleId>
              </a:tblPr>
              <a:tblGrid>
                <a:gridCol w="916330"/>
                <a:gridCol w="208280"/>
                <a:gridCol w="274320"/>
                <a:gridCol w="274320"/>
                <a:gridCol w="274320"/>
                <a:gridCol w="274320"/>
                <a:gridCol w="274320"/>
                <a:gridCol w="274320"/>
                <a:gridCol w="274320"/>
                <a:gridCol w="208280"/>
                <a:gridCol w="274320"/>
                <a:gridCol w="274320"/>
                <a:gridCol w="274320"/>
                <a:gridCol w="274320"/>
                <a:gridCol w="274320"/>
                <a:gridCol w="274320"/>
                <a:gridCol w="274320"/>
                <a:gridCol w="208280"/>
                <a:gridCol w="274320"/>
                <a:gridCol w="274320"/>
                <a:gridCol w="274320"/>
                <a:gridCol w="274320"/>
                <a:gridCol w="274320"/>
                <a:gridCol w="274320"/>
              </a:tblGrid>
              <a:tr h="1006254">
                <a:tc>
                  <a:txBody>
                    <a:bodyPr/>
                    <a:lstStyle/>
                    <a:p>
                      <a:pPr algn="l" rtl="0" fontAlgn="b"/>
                      <a:r>
                        <a:rPr lang="en-GB" sz="1400" u="none" strike="noStrike" dirty="0">
                          <a:effectLst/>
                        </a:rPr>
                        <a:t>20+ years </a:t>
                      </a:r>
                      <a:endParaRPr lang="en-GB" sz="1400" u="none" strike="noStrike" dirty="0" smtClean="0">
                        <a:effectLst/>
                      </a:endParaRPr>
                    </a:p>
                    <a:p>
                      <a:pPr algn="l" rtl="0" fontAlgn="b"/>
                      <a:r>
                        <a:rPr lang="en-GB" sz="1400" u="none" strike="noStrike" dirty="0" smtClean="0">
                          <a:effectLst/>
                        </a:rPr>
                        <a:t>outlook</a:t>
                      </a:r>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rgbClr val="202661"/>
                    </a:solidFill>
                  </a:tcPr>
                </a:tc>
                <a:tc>
                  <a:txBody>
                    <a:bodyPr/>
                    <a:lstStyle/>
                    <a:p>
                      <a:pPr algn="l" rtl="0" fontAlgn="b"/>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lnL w="3175" cap="flat" cmpd="sng" algn="ctr">
                      <a:solidFill>
                        <a:schemeClr val="bg1"/>
                      </a:solidFill>
                      <a:prstDash val="sysDot"/>
                      <a:round/>
                      <a:headEnd type="none" w="med" len="med"/>
                      <a:tailEnd type="none" w="med" len="med"/>
                    </a:lnL>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b="0" u="none" strike="noStrike" dirty="0" smtClean="0">
                          <a:solidFill>
                            <a:schemeClr val="tx1"/>
                          </a:solidFill>
                          <a:effectLst/>
                        </a:rPr>
                        <a:t>/</a:t>
                      </a:r>
                      <a:endParaRPr lang="en-GB" sz="900" b="0" i="0" u="none" strike="noStrike" dirty="0">
                        <a:solidFill>
                          <a:schemeClr val="tx1"/>
                        </a:solidFill>
                        <a:effectLst/>
                        <a:latin typeface="Open Sans"/>
                      </a:endParaRPr>
                    </a:p>
                  </a:txBody>
                  <a:tcPr anchor="ctr">
                    <a:no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r>
            </a:tbl>
          </a:graphicData>
        </a:graphic>
      </p:graphicFrame>
    </p:spTree>
    <p:extLst>
      <p:ext uri="{BB962C8B-B14F-4D97-AF65-F5344CB8AC3E}">
        <p14:creationId xmlns:p14="http://schemas.microsoft.com/office/powerpoint/2010/main" val="33841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803A"/>
        </a:solidFill>
        <a:effectLst/>
      </p:bgPr>
    </p:bg>
    <p:spTree>
      <p:nvGrpSpPr>
        <p:cNvPr id="1" name=""/>
        <p:cNvGrpSpPr/>
        <p:nvPr/>
      </p:nvGrpSpPr>
      <p:grpSpPr>
        <a:xfrm>
          <a:off x="0" y="0"/>
          <a:ext cx="0" cy="0"/>
          <a:chOff x="0" y="0"/>
          <a:chExt cx="0" cy="0"/>
        </a:xfrm>
      </p:grpSpPr>
      <p:sp>
        <p:nvSpPr>
          <p:cNvPr id="2" name="Rectangle 1">
            <a:hlinkClick r:id="" action="ppaction://noaction"/>
          </p:cNvPr>
          <p:cNvSpPr/>
          <p:nvPr/>
        </p:nvSpPr>
        <p:spPr>
          <a:xfrm>
            <a:off x="670560" y="3291840"/>
            <a:ext cx="2360023" cy="26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5740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arine-environment.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ext Placeholder 6"/>
          <p:cNvSpPr>
            <a:spLocks noGrp="1"/>
          </p:cNvSpPr>
          <p:nvPr>
            <p:ph type="body" sz="quarter" idx="11"/>
          </p:nvPr>
        </p:nvSpPr>
        <p:spPr/>
        <p:txBody>
          <a:bodyPr/>
          <a:lstStyle/>
          <a:p>
            <a:r>
              <a:rPr dirty="0"/>
              <a:t>Marine environment</a:t>
            </a:r>
            <a:endParaRPr lang="en-US" dirty="0"/>
          </a:p>
        </p:txBody>
      </p:sp>
      <p:sp>
        <p:nvSpPr>
          <p:cNvPr id="8" name="Text Placeholder 7"/>
          <p:cNvSpPr>
            <a:spLocks noGrp="1"/>
          </p:cNvSpPr>
          <p:nvPr>
            <p:ph type="body" sz="quarter" idx="14"/>
          </p:nvPr>
        </p:nvSpPr>
        <p:spPr>
          <a:xfrm>
            <a:off x="1981200" y="609600"/>
            <a:ext cx="6629400" cy="479425"/>
          </a:xfrm>
        </p:spPr>
        <p:txBody>
          <a:bodyPr anchor="b"/>
          <a:lstStyle/>
          <a:p>
            <a:r>
              <a:rPr sz="2400" dirty="0"/>
              <a:t>Marine environment</a:t>
            </a:r>
            <a:endParaRPr lang="en-US" sz="2400" dirty="0"/>
          </a:p>
        </p:txBody>
      </p:sp>
      <p:sp>
        <p:nvSpPr>
          <p:cNvPr id="9" name="Text Placeholder 8"/>
          <p:cNvSpPr>
            <a:spLocks noGrp="1"/>
          </p:cNvSpPr>
          <p:nvPr>
            <p:ph type="body" sz="quarter" idx="15"/>
          </p:nvPr>
        </p:nvSpPr>
        <p:spPr/>
        <p:txBody>
          <a:bodyPr/>
          <a:lstStyle/>
          <a:p>
            <a:r>
              <a:rPr lang="en-GB" dirty="0"/>
              <a:t>Seas and oceans act as a coherent ecosystem. </a:t>
            </a:r>
          </a:p>
          <a:p>
            <a:r>
              <a:rPr lang="en-GB" dirty="0"/>
              <a:t>Across all of Europe’s regional seas, marine biodiversity is in poor condition: only 7 % of marine species assessments indicate ‘favourable conservation status’. Effects of climate change (e.g. acidification) add to the cumulative impacts.</a:t>
            </a:r>
          </a:p>
          <a:p>
            <a:r>
              <a:rPr lang="en-GB" dirty="0"/>
              <a:t>Effective policy implementation can reduce impacts. For example, for several stocks the number of fish caught at ‘maximum sustainable yield’ levels continues to increase, suggesting healthier stocks</a:t>
            </a:r>
            <a:r>
              <a:rPr lang="en-GB" dirty="0" smtClean="0"/>
              <a:t>.</a:t>
            </a:r>
            <a:endParaRPr lang="en-US" dirty="0"/>
          </a:p>
        </p:txBody>
      </p:sp>
      <p:sp>
        <p:nvSpPr>
          <p:cNvPr id="6" name="Rectangular Callout 5">
            <a:hlinkClick r:id="" action="ppaction://noaction"/>
          </p:cNvPr>
          <p:cNvSpPr/>
          <p:nvPr/>
        </p:nvSpPr>
        <p:spPr>
          <a:xfrm>
            <a:off x="2074002" y="6147306"/>
            <a:ext cx="914400" cy="411480"/>
          </a:xfrm>
          <a:prstGeom prst="wedgeRectCallou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t>Marine and coastal biodiversity</a:t>
            </a:r>
            <a:endParaRPr lang="en-US" sz="800" dirty="0" smtClean="0"/>
          </a:p>
        </p:txBody>
      </p:sp>
      <p:sp>
        <p:nvSpPr>
          <p:cNvPr id="11" name="Rectangular Callout 10">
            <a:hlinkClick r:id="" action="ppaction://noaction"/>
          </p:cNvPr>
          <p:cNvSpPr/>
          <p:nvPr/>
        </p:nvSpPr>
        <p:spPr>
          <a:xfrm>
            <a:off x="3073654" y="6149032"/>
            <a:ext cx="914400" cy="411480"/>
          </a:xfrm>
          <a:prstGeom prst="wedgeRectCallou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t>Climate change impacts on ecosystems</a:t>
            </a:r>
            <a:endParaRPr lang="en-US" sz="800" dirty="0" smtClean="0"/>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Spyridoula </a:t>
            </a:r>
            <a:r>
              <a:rPr lang="fr-FR" sz="800" dirty="0" err="1">
                <a:solidFill>
                  <a:schemeClr val="bg1"/>
                </a:solidFill>
              </a:rPr>
              <a:t>Kressou</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3" name="Pentagon 12">
            <a:hlinkClick r:id="rId3"/>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spTree>
    <p:extLst>
      <p:ext uri="{BB962C8B-B14F-4D97-AF65-F5344CB8AC3E}">
        <p14:creationId xmlns:p14="http://schemas.microsoft.com/office/powerpoint/2010/main" val="1515857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aritime-activities.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ext Placeholder 6"/>
          <p:cNvSpPr>
            <a:spLocks noGrp="1"/>
          </p:cNvSpPr>
          <p:nvPr>
            <p:ph type="body" sz="quarter" idx="11"/>
          </p:nvPr>
        </p:nvSpPr>
        <p:spPr/>
        <p:txBody>
          <a:bodyPr/>
          <a:lstStyle/>
          <a:p>
            <a:r>
              <a:rPr/>
              <a:t>Maritime activities</a:t>
            </a:r>
            <a:endParaRPr lang="en-US" dirty="0"/>
          </a:p>
        </p:txBody>
      </p:sp>
      <p:sp>
        <p:nvSpPr>
          <p:cNvPr id="8" name="Text Placeholder 7"/>
          <p:cNvSpPr>
            <a:spLocks noGrp="1"/>
          </p:cNvSpPr>
          <p:nvPr>
            <p:ph type="body" sz="quarter" idx="14"/>
          </p:nvPr>
        </p:nvSpPr>
        <p:spPr>
          <a:xfrm>
            <a:off x="1981200" y="609600"/>
            <a:ext cx="6629400" cy="479425"/>
          </a:xfrm>
        </p:spPr>
        <p:txBody>
          <a:bodyPr anchor="b"/>
          <a:lstStyle/>
          <a:p>
            <a:r>
              <a:rPr sz="2400" dirty="0"/>
              <a:t>Maritime activities</a:t>
            </a:r>
            <a:endParaRPr lang="en-US" sz="2400" dirty="0"/>
          </a:p>
        </p:txBody>
      </p:sp>
      <p:sp>
        <p:nvSpPr>
          <p:cNvPr id="9" name="Text Placeholder 8"/>
          <p:cNvSpPr>
            <a:spLocks noGrp="1"/>
          </p:cNvSpPr>
          <p:nvPr>
            <p:ph type="body" sz="quarter" idx="15"/>
          </p:nvPr>
        </p:nvSpPr>
        <p:spPr/>
        <p:txBody>
          <a:bodyPr/>
          <a:lstStyle/>
          <a:p>
            <a:r>
              <a:rPr lang="en-GB" dirty="0"/>
              <a:t>Exploitation of European seas and coasts is increasing as new industries emerge and traditional ones move further </a:t>
            </a:r>
            <a:r>
              <a:rPr lang="en-GB" dirty="0" smtClean="0"/>
              <a:t>off-shore.</a:t>
            </a:r>
          </a:p>
          <a:p>
            <a:r>
              <a:rPr lang="en-GB" dirty="0" smtClean="0"/>
              <a:t>The </a:t>
            </a:r>
            <a:r>
              <a:rPr lang="en-GB" dirty="0"/>
              <a:t>main pressures include: extraction of species and genetic resources, seafloor exploitation, pollution and the spread of non-indigenous species</a:t>
            </a:r>
            <a:r>
              <a:rPr lang="en-GB" dirty="0" smtClean="0"/>
              <a:t>.</a:t>
            </a:r>
          </a:p>
          <a:p>
            <a:r>
              <a:rPr lang="en-GB" dirty="0"/>
              <a:t>In calling for an ecosystem-based approach, the EU’s Blue Growth Strategy recognises the balance that must be achieved between ‘use’ of the sea and achieving the objective of ‘good environmental status’ by 2020.</a:t>
            </a:r>
            <a:endParaRPr lang="en-US" dirty="0"/>
          </a:p>
        </p:txBody>
      </p:sp>
      <p:sp>
        <p:nvSpPr>
          <p:cNvPr id="6" name="Rectangular Callout 5">
            <a:hlinkClick r:id="" action="ppaction://noaction"/>
          </p:cNvPr>
          <p:cNvSpPr/>
          <p:nvPr/>
        </p:nvSpPr>
        <p:spPr>
          <a:xfrm>
            <a:off x="2083055" y="6146834"/>
            <a:ext cx="914400" cy="411480"/>
          </a:xfrm>
          <a:prstGeom prst="wedgeRectCallou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t>Marine and coastal biodiversity</a:t>
            </a:r>
            <a:endParaRPr lang="en-US" sz="800" dirty="0" smtClean="0"/>
          </a:p>
        </p:txBody>
      </p:sp>
      <p:sp>
        <p:nvSpPr>
          <p:cNvPr id="12" name="TextBox 11"/>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a:t>
            </a:r>
            <a:r>
              <a:rPr lang="fr-FR" sz="800" dirty="0" err="1">
                <a:solidFill>
                  <a:schemeClr val="bg1"/>
                </a:solidFill>
              </a:rPr>
              <a:t>Pirjo</a:t>
            </a:r>
            <a:r>
              <a:rPr lang="fr-FR" sz="800" dirty="0">
                <a:solidFill>
                  <a:schemeClr val="bg1"/>
                </a:solidFill>
              </a:rPr>
              <a:t> </a:t>
            </a:r>
            <a:r>
              <a:rPr lang="fr-FR" sz="800" dirty="0" err="1">
                <a:solidFill>
                  <a:schemeClr val="bg1"/>
                </a:solidFill>
              </a:rPr>
              <a:t>Jha</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3" name="Pentagon 12">
            <a:hlinkClick r:id="rId3"/>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spTree>
    <p:extLst>
      <p:ext uri="{BB962C8B-B14F-4D97-AF65-F5344CB8AC3E}">
        <p14:creationId xmlns:p14="http://schemas.microsoft.com/office/powerpoint/2010/main" val="2350496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562183"/>
            <a:ext cx="9525000" cy="526842"/>
          </a:xfrm>
        </p:spPr>
        <p:txBody>
          <a:bodyPr anchor="b"/>
          <a:lstStyle/>
          <a:p>
            <a:r>
              <a:rPr lang="da-DK" sz="2400" dirty="0">
                <a:solidFill>
                  <a:srgbClr val="54803A"/>
                </a:solidFill>
                <a:ea typeface="Verdana" panose="020B0604030504040204" pitchFamily="34" charset="0"/>
                <a:cs typeface="Verdana" panose="020B0604030504040204" pitchFamily="34" charset="0"/>
              </a:rPr>
              <a:t>Balancing use with limits of the planet</a:t>
            </a:r>
            <a:endParaRPr lang="en-GB" sz="2400" dirty="0">
              <a:solidFill>
                <a:srgbClr val="54803A"/>
              </a:solidFill>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3"/>
          <a:stretch>
            <a:fillRect/>
          </a:stretch>
        </p:blipFill>
        <p:spPr>
          <a:xfrm>
            <a:off x="3497451" y="1758184"/>
            <a:ext cx="2890097" cy="4073934"/>
          </a:xfrm>
          <a:prstGeom prst="rect">
            <a:avLst/>
          </a:prstGeom>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030" y="3748241"/>
            <a:ext cx="135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901" y="3748241"/>
            <a:ext cx="1365687"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1660" y="2732500"/>
            <a:ext cx="137592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514" y="2732500"/>
            <a:ext cx="1348947"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0221" y="3748241"/>
            <a:ext cx="1407024"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4" descr="C:\Users\reker\Desktop\Dead mans hand and starfis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8246737" y="2492921"/>
            <a:ext cx="900000" cy="13685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21432" y="5947858"/>
            <a:ext cx="5642134" cy="307777"/>
          </a:xfrm>
          <a:prstGeom prst="rect">
            <a:avLst/>
          </a:prstGeom>
          <a:noFill/>
        </p:spPr>
        <p:txBody>
          <a:bodyPr wrap="square" rtlCol="0">
            <a:spAutoFit/>
          </a:bodyPr>
          <a:lstStyle/>
          <a:p>
            <a:pPr algn="ctr"/>
            <a:r>
              <a:rPr lang="en-GB" sz="1400" dirty="0">
                <a:hlinkClick r:id="rId10"/>
              </a:rPr>
              <a:t>http://</a:t>
            </a:r>
            <a:r>
              <a:rPr lang="en-GB" sz="1400" dirty="0" smtClean="0">
                <a:hlinkClick r:id="rId10"/>
              </a:rPr>
              <a:t>www.eea.europa.eu/publications/state-of-europes-seas</a:t>
            </a:r>
            <a:r>
              <a:rPr lang="en-GB" sz="1400" dirty="0" smtClean="0"/>
              <a:t> </a:t>
            </a:r>
            <a:endParaRPr lang="en-GB" sz="1400" dirty="0"/>
          </a:p>
        </p:txBody>
      </p:sp>
      <p:pic>
        <p:nvPicPr>
          <p:cNvPr id="1026" name="Picture 3" descr="image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0222" y="2727214"/>
            <a:ext cx="140311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514" y="3766245"/>
            <a:ext cx="1329805" cy="88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76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735" y="1742628"/>
            <a:ext cx="4753823" cy="4592193"/>
          </a:xfrm>
          <a:prstGeom prst="rect">
            <a:avLst/>
          </a:prstGeom>
        </p:spPr>
      </p:pic>
      <p:sp>
        <p:nvSpPr>
          <p:cNvPr id="2" name="TextBox 1"/>
          <p:cNvSpPr txBox="1"/>
          <p:nvPr/>
        </p:nvSpPr>
        <p:spPr>
          <a:xfrm>
            <a:off x="231112" y="234979"/>
            <a:ext cx="9083576" cy="830997"/>
          </a:xfrm>
          <a:prstGeom prst="rect">
            <a:avLst/>
          </a:prstGeom>
          <a:noFill/>
        </p:spPr>
        <p:txBody>
          <a:bodyPr wrap="square" rtlCol="0" anchor="b">
            <a:spAutoFit/>
          </a:bodyPr>
          <a:lstStyle/>
          <a:p>
            <a:r>
              <a:rPr lang="en-GB" sz="2400" dirty="0" smtClean="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Part of the solution:</a:t>
            </a:r>
          </a:p>
          <a:p>
            <a:r>
              <a:rPr lang="en-GB" sz="2400" dirty="0" smtClean="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Ecosystem-based </a:t>
            </a:r>
            <a:r>
              <a:rPr lang="en-GB" sz="2400" dirty="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management for the seas</a:t>
            </a:r>
          </a:p>
        </p:txBody>
      </p:sp>
      <p:sp>
        <p:nvSpPr>
          <p:cNvPr id="53" name="TextBox 52"/>
          <p:cNvSpPr txBox="1"/>
          <p:nvPr/>
        </p:nvSpPr>
        <p:spPr>
          <a:xfrm>
            <a:off x="7175903" y="4471102"/>
            <a:ext cx="1456141" cy="492443"/>
          </a:xfrm>
          <a:prstGeom prst="rect">
            <a:avLst/>
          </a:prstGeom>
          <a:noFill/>
        </p:spPr>
        <p:txBody>
          <a:bodyPr wrap="square" rtlCol="0">
            <a:spAutoFit/>
          </a:bodyPr>
          <a:lstStyle/>
          <a:p>
            <a:r>
              <a:rPr lang="da-DK" sz="1300" b="1" dirty="0">
                <a:solidFill>
                  <a:prstClr val="white">
                    <a:lumMod val="65000"/>
                  </a:prstClr>
                </a:solidFill>
              </a:rPr>
              <a:t>Recognising connections</a:t>
            </a:r>
          </a:p>
        </p:txBody>
      </p:sp>
      <p:sp>
        <p:nvSpPr>
          <p:cNvPr id="7" name="TextBox 6"/>
          <p:cNvSpPr txBox="1"/>
          <p:nvPr/>
        </p:nvSpPr>
        <p:spPr>
          <a:xfrm>
            <a:off x="7527286" y="2451058"/>
            <a:ext cx="1284518" cy="492443"/>
          </a:xfrm>
          <a:prstGeom prst="rect">
            <a:avLst/>
          </a:prstGeom>
          <a:noFill/>
        </p:spPr>
        <p:txBody>
          <a:bodyPr wrap="square" rtlCol="0">
            <a:spAutoFit/>
          </a:bodyPr>
          <a:lstStyle/>
          <a:p>
            <a:r>
              <a:rPr lang="da-DK" sz="1300" b="1" dirty="0">
                <a:solidFill>
                  <a:prstClr val="white">
                    <a:lumMod val="65000"/>
                  </a:prstClr>
                </a:solidFill>
              </a:rPr>
              <a:t>Multiple objectives</a:t>
            </a:r>
          </a:p>
        </p:txBody>
      </p:sp>
      <p:sp>
        <p:nvSpPr>
          <p:cNvPr id="8" name="TextBox 7"/>
          <p:cNvSpPr txBox="1"/>
          <p:nvPr/>
        </p:nvSpPr>
        <p:spPr>
          <a:xfrm>
            <a:off x="1247489" y="5038720"/>
            <a:ext cx="1664175" cy="492443"/>
          </a:xfrm>
          <a:prstGeom prst="rect">
            <a:avLst/>
          </a:prstGeom>
          <a:noFill/>
        </p:spPr>
        <p:txBody>
          <a:bodyPr wrap="square" rtlCol="0">
            <a:spAutoFit/>
          </a:bodyPr>
          <a:lstStyle/>
          <a:p>
            <a:r>
              <a:rPr lang="da-DK" sz="1300" b="1" dirty="0">
                <a:solidFill>
                  <a:prstClr val="white">
                    <a:lumMod val="65000"/>
                  </a:prstClr>
                </a:solidFill>
              </a:rPr>
              <a:t>Cumulative impacts</a:t>
            </a:r>
            <a:endParaRPr lang="en-GB" sz="1300" b="1" dirty="0">
              <a:solidFill>
                <a:prstClr val="white">
                  <a:lumMod val="65000"/>
                </a:prstClr>
              </a:solidFill>
            </a:endParaRPr>
          </a:p>
        </p:txBody>
      </p:sp>
      <p:sp>
        <p:nvSpPr>
          <p:cNvPr id="9" name="TextBox 8"/>
          <p:cNvSpPr txBox="1"/>
          <p:nvPr/>
        </p:nvSpPr>
        <p:spPr>
          <a:xfrm>
            <a:off x="1247489" y="2114488"/>
            <a:ext cx="1456141" cy="492443"/>
          </a:xfrm>
          <a:prstGeom prst="rect">
            <a:avLst/>
          </a:prstGeom>
          <a:noFill/>
        </p:spPr>
        <p:txBody>
          <a:bodyPr wrap="square" rtlCol="0">
            <a:spAutoFit/>
          </a:bodyPr>
          <a:lstStyle/>
          <a:p>
            <a:r>
              <a:rPr lang="en-GB" sz="1300" b="1" dirty="0">
                <a:solidFill>
                  <a:prstClr val="white">
                    <a:lumMod val="65000"/>
                  </a:prstClr>
                </a:solidFill>
              </a:rPr>
              <a:t>Spatial approach</a:t>
            </a:r>
          </a:p>
        </p:txBody>
      </p:sp>
    </p:spTree>
    <p:extLst>
      <p:ext uri="{BB962C8B-B14F-4D97-AF65-F5344CB8AC3E}">
        <p14:creationId xmlns:p14="http://schemas.microsoft.com/office/powerpoint/2010/main" val="2359838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26488"/>
            <a:ext cx="9083576" cy="461665"/>
          </a:xfrm>
          <a:prstGeom prst="rect">
            <a:avLst/>
          </a:prstGeom>
          <a:noFill/>
        </p:spPr>
        <p:txBody>
          <a:bodyPr wrap="square" rtlCol="0" anchor="b">
            <a:spAutoFit/>
          </a:bodyPr>
          <a:lstStyle/>
          <a:p>
            <a:r>
              <a:rPr lang="en-GB" sz="2400" dirty="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Transitions to a better marine environment</a:t>
            </a:r>
          </a:p>
        </p:txBody>
      </p:sp>
      <p:grpSp>
        <p:nvGrpSpPr>
          <p:cNvPr id="10" name="Group 9"/>
          <p:cNvGrpSpPr/>
          <p:nvPr/>
        </p:nvGrpSpPr>
        <p:grpSpPr>
          <a:xfrm>
            <a:off x="1225100" y="1491650"/>
            <a:ext cx="7373461" cy="3713984"/>
            <a:chOff x="146355" y="1150454"/>
            <a:chExt cx="8916955" cy="4126806"/>
          </a:xfrm>
        </p:grpSpPr>
        <p:sp>
          <p:nvSpPr>
            <p:cNvPr id="11" name="TextBox 10"/>
            <p:cNvSpPr txBox="1"/>
            <p:nvPr/>
          </p:nvSpPr>
          <p:spPr>
            <a:xfrm>
              <a:off x="146355" y="1150454"/>
              <a:ext cx="3024337" cy="297174"/>
            </a:xfrm>
            <a:prstGeom prst="rect">
              <a:avLst/>
            </a:prstGeom>
            <a:noFill/>
          </p:spPr>
          <p:txBody>
            <a:bodyPr wrap="square" rtlCol="0">
              <a:spAutoFit/>
            </a:bodyPr>
            <a:lstStyle/>
            <a:p>
              <a:r>
                <a:rPr lang="en-GB" sz="1138" b="1" dirty="0">
                  <a:solidFill>
                    <a:prstClr val="white">
                      <a:lumMod val="65000"/>
                    </a:prstClr>
                  </a:solidFill>
                  <a:latin typeface="Verdana" pitchFamily="34" charset="0"/>
                  <a:ea typeface="Verdana" pitchFamily="34" charset="0"/>
                  <a:cs typeface="Verdana" pitchFamily="34" charset="0"/>
                </a:rPr>
                <a:t>SUSTAINABILITY</a:t>
              </a:r>
              <a:endParaRPr lang="en-GB" sz="1463" b="1" dirty="0">
                <a:solidFill>
                  <a:prstClr val="white">
                    <a:lumMod val="65000"/>
                  </a:prstClr>
                </a:solidFill>
                <a:latin typeface="Verdana" pitchFamily="34" charset="0"/>
                <a:ea typeface="Verdana" pitchFamily="34" charset="0"/>
                <a:cs typeface="Verdana" pitchFamily="34" charset="0"/>
              </a:endParaRPr>
            </a:p>
          </p:txBody>
        </p:sp>
        <p:grpSp>
          <p:nvGrpSpPr>
            <p:cNvPr id="12" name="Group 11"/>
            <p:cNvGrpSpPr/>
            <p:nvPr/>
          </p:nvGrpSpPr>
          <p:grpSpPr>
            <a:xfrm>
              <a:off x="1010451" y="1440978"/>
              <a:ext cx="8052859" cy="3720044"/>
              <a:chOff x="1010451" y="1440978"/>
              <a:chExt cx="8052859" cy="3720044"/>
            </a:xfrm>
          </p:grpSpPr>
          <p:grpSp>
            <p:nvGrpSpPr>
              <p:cNvPr id="17" name="Group 16"/>
              <p:cNvGrpSpPr/>
              <p:nvPr/>
            </p:nvGrpSpPr>
            <p:grpSpPr>
              <a:xfrm>
                <a:off x="1010451" y="1478232"/>
                <a:ext cx="6984776" cy="3682790"/>
                <a:chOff x="1245375" y="1654468"/>
                <a:chExt cx="6422970" cy="3672408"/>
              </a:xfrm>
            </p:grpSpPr>
            <p:cxnSp>
              <p:nvCxnSpPr>
                <p:cNvPr id="24" name="Straight Arrow Connector 23"/>
                <p:cNvCxnSpPr/>
                <p:nvPr/>
              </p:nvCxnSpPr>
              <p:spPr>
                <a:xfrm flipV="1">
                  <a:off x="1268973" y="1654468"/>
                  <a:ext cx="0" cy="3672408"/>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45375" y="5301208"/>
                  <a:ext cx="6422970" cy="0"/>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Freeform 17"/>
              <p:cNvSpPr/>
              <p:nvPr/>
            </p:nvSpPr>
            <p:spPr>
              <a:xfrm>
                <a:off x="1045223" y="1458231"/>
                <a:ext cx="7095635" cy="3440286"/>
              </a:xfrm>
              <a:custGeom>
                <a:avLst/>
                <a:gdLst>
                  <a:gd name="connsiteX0" fmla="*/ 0 w 5122415"/>
                  <a:gd name="connsiteY0" fmla="*/ 3666478 h 3666478"/>
                  <a:gd name="connsiteX1" fmla="*/ 2095130 w 5122415"/>
                  <a:gd name="connsiteY1" fmla="*/ 2592280 h 3666478"/>
                  <a:gd name="connsiteX2" fmla="*/ 3320248 w 5122415"/>
                  <a:gd name="connsiteY2" fmla="*/ 1109709 h 3666478"/>
                  <a:gd name="connsiteX3" fmla="*/ 5122415 w 5122415"/>
                  <a:gd name="connsiteY3" fmla="*/ 0 h 3666478"/>
                  <a:gd name="connsiteX4" fmla="*/ 5122415 w 5122415"/>
                  <a:gd name="connsiteY4" fmla="*/ 0 h 3666478"/>
                  <a:gd name="connsiteX0" fmla="*/ 0 w 5122415"/>
                  <a:gd name="connsiteY0" fmla="*/ 3666478 h 3666478"/>
                  <a:gd name="connsiteX1" fmla="*/ 2095130 w 5122415"/>
                  <a:gd name="connsiteY1" fmla="*/ 2592280 h 3666478"/>
                  <a:gd name="connsiteX2" fmla="*/ 4035055 w 5122415"/>
                  <a:gd name="connsiteY2" fmla="*/ 376284 h 3666478"/>
                  <a:gd name="connsiteX3" fmla="*/ 5122415 w 5122415"/>
                  <a:gd name="connsiteY3" fmla="*/ 0 h 3666478"/>
                  <a:gd name="connsiteX4" fmla="*/ 5122415 w 5122415"/>
                  <a:gd name="connsiteY4" fmla="*/ 0 h 3666478"/>
                  <a:gd name="connsiteX0" fmla="*/ 0 w 5464927"/>
                  <a:gd name="connsiteY0" fmla="*/ 3942703 h 3942703"/>
                  <a:gd name="connsiteX1" fmla="*/ 2095130 w 5464927"/>
                  <a:gd name="connsiteY1" fmla="*/ 2868505 h 3942703"/>
                  <a:gd name="connsiteX2" fmla="*/ 4035055 w 5464927"/>
                  <a:gd name="connsiteY2" fmla="*/ 652509 h 3942703"/>
                  <a:gd name="connsiteX3" fmla="*/ 5122415 w 5464927"/>
                  <a:gd name="connsiteY3" fmla="*/ 276225 h 3942703"/>
                  <a:gd name="connsiteX4" fmla="*/ 5464927 w 5464927"/>
                  <a:gd name="connsiteY4" fmla="*/ 0 h 3942703"/>
                  <a:gd name="connsiteX0" fmla="*/ 0 w 5122415"/>
                  <a:gd name="connsiteY0" fmla="*/ 3666478 h 3666478"/>
                  <a:gd name="connsiteX1" fmla="*/ 2095130 w 5122415"/>
                  <a:gd name="connsiteY1" fmla="*/ 2592280 h 3666478"/>
                  <a:gd name="connsiteX2" fmla="*/ 4035055 w 5122415"/>
                  <a:gd name="connsiteY2" fmla="*/ 376284 h 3666478"/>
                  <a:gd name="connsiteX3" fmla="*/ 5122415 w 5122415"/>
                  <a:gd name="connsiteY3" fmla="*/ 0 h 3666478"/>
                  <a:gd name="connsiteX0" fmla="*/ 0 w 5211766"/>
                  <a:gd name="connsiteY0" fmla="*/ 3980803 h 3980803"/>
                  <a:gd name="connsiteX1" fmla="*/ 2095130 w 5211766"/>
                  <a:gd name="connsiteY1" fmla="*/ 2906605 h 3980803"/>
                  <a:gd name="connsiteX2" fmla="*/ 4035055 w 5211766"/>
                  <a:gd name="connsiteY2" fmla="*/ 690609 h 3980803"/>
                  <a:gd name="connsiteX3" fmla="*/ 5211766 w 5211766"/>
                  <a:gd name="connsiteY3" fmla="*/ 0 h 3980803"/>
                </a:gdLst>
                <a:ahLst/>
                <a:cxnLst>
                  <a:cxn ang="0">
                    <a:pos x="connsiteX0" y="connsiteY0"/>
                  </a:cxn>
                  <a:cxn ang="0">
                    <a:pos x="connsiteX1" y="connsiteY1"/>
                  </a:cxn>
                  <a:cxn ang="0">
                    <a:pos x="connsiteX2" y="connsiteY2"/>
                  </a:cxn>
                  <a:cxn ang="0">
                    <a:pos x="connsiteX3" y="connsiteY3"/>
                  </a:cxn>
                </a:cxnLst>
                <a:rect l="l" t="t" r="r" b="b"/>
                <a:pathLst>
                  <a:path w="5211766" h="3980803">
                    <a:moveTo>
                      <a:pt x="0" y="3980803"/>
                    </a:moveTo>
                    <a:cubicBezTo>
                      <a:pt x="770877" y="3656768"/>
                      <a:pt x="1422621" y="3454971"/>
                      <a:pt x="2095130" y="2906605"/>
                    </a:cubicBezTo>
                    <a:cubicBezTo>
                      <a:pt x="2767639" y="2358239"/>
                      <a:pt x="3515616" y="1175043"/>
                      <a:pt x="4035055" y="690609"/>
                    </a:cubicBezTo>
                    <a:cubicBezTo>
                      <a:pt x="4554494" y="206175"/>
                      <a:pt x="4973454" y="108751"/>
                      <a:pt x="5211766" y="0"/>
                    </a:cubicBezTo>
                  </a:path>
                </a:pathLst>
              </a:custGeom>
              <a:noFill/>
              <a:ln w="76200">
                <a:solidFill>
                  <a:srgbClr val="005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prstClr val="white"/>
                  </a:solidFill>
                  <a:latin typeface="Verdana" pitchFamily="34" charset="0"/>
                  <a:ea typeface="Verdana" pitchFamily="34" charset="0"/>
                  <a:cs typeface="Verdana" pitchFamily="34" charset="0"/>
                </a:endParaRPr>
              </a:p>
            </p:txBody>
          </p:sp>
          <p:sp>
            <p:nvSpPr>
              <p:cNvPr id="19" name="TextBox 18"/>
              <p:cNvSpPr txBox="1"/>
              <p:nvPr/>
            </p:nvSpPr>
            <p:spPr>
              <a:xfrm>
                <a:off x="6782333" y="1916758"/>
                <a:ext cx="884332" cy="352746"/>
              </a:xfrm>
              <a:prstGeom prst="rect">
                <a:avLst/>
              </a:prstGeom>
              <a:noFill/>
            </p:spPr>
            <p:txBody>
              <a:bodyPr wrap="square" rtlCol="0">
                <a:spAutoFit/>
              </a:bodyPr>
              <a:lstStyle/>
              <a:p>
                <a:r>
                  <a:rPr lang="en-GB" sz="1463" b="1" dirty="0">
                    <a:solidFill>
                      <a:srgbClr val="005384"/>
                    </a:solidFill>
                    <a:latin typeface="Verdana" pitchFamily="34" charset="0"/>
                    <a:ea typeface="Verdana" pitchFamily="34" charset="0"/>
                    <a:cs typeface="Verdana" pitchFamily="34" charset="0"/>
                  </a:rPr>
                  <a:t>2050</a:t>
                </a:r>
              </a:p>
            </p:txBody>
          </p:sp>
          <p:sp>
            <p:nvSpPr>
              <p:cNvPr id="20" name="TextBox 19"/>
              <p:cNvSpPr txBox="1"/>
              <p:nvPr/>
            </p:nvSpPr>
            <p:spPr>
              <a:xfrm>
                <a:off x="1036113" y="4180148"/>
                <a:ext cx="1800200" cy="352746"/>
              </a:xfrm>
              <a:prstGeom prst="rect">
                <a:avLst/>
              </a:prstGeom>
              <a:noFill/>
            </p:spPr>
            <p:txBody>
              <a:bodyPr wrap="square" rtlCol="0">
                <a:spAutoFit/>
              </a:bodyPr>
              <a:lstStyle/>
              <a:p>
                <a:r>
                  <a:rPr lang="en-GB" sz="1463" b="1" dirty="0">
                    <a:solidFill>
                      <a:srgbClr val="005384"/>
                    </a:solidFill>
                    <a:latin typeface="Verdana" pitchFamily="34" charset="0"/>
                    <a:ea typeface="Verdana" pitchFamily="34" charset="0"/>
                    <a:cs typeface="Verdana" pitchFamily="34" charset="0"/>
                  </a:rPr>
                  <a:t>2014/2018</a:t>
                </a:r>
              </a:p>
            </p:txBody>
          </p:sp>
          <p:sp>
            <p:nvSpPr>
              <p:cNvPr id="21" name="TextBox 20"/>
              <p:cNvSpPr txBox="1"/>
              <p:nvPr/>
            </p:nvSpPr>
            <p:spPr>
              <a:xfrm>
                <a:off x="1069526" y="3463337"/>
                <a:ext cx="3041426" cy="810936"/>
              </a:xfrm>
              <a:prstGeom prst="rect">
                <a:avLst/>
              </a:prstGeom>
              <a:noFill/>
            </p:spPr>
            <p:txBody>
              <a:bodyPr wrap="square" rtlCol="0">
                <a:spAutoFit/>
              </a:bodyPr>
              <a:lstStyle/>
              <a:p>
                <a:r>
                  <a:rPr lang="en-GB" sz="1381" dirty="0">
                    <a:solidFill>
                      <a:prstClr val="black"/>
                    </a:solidFill>
                    <a:ea typeface="Verdana" pitchFamily="34" charset="0"/>
                    <a:cs typeface="Verdana" pitchFamily="34" charset="0"/>
                  </a:rPr>
                  <a:t>WFD targets</a:t>
                </a:r>
              </a:p>
              <a:p>
                <a:r>
                  <a:rPr lang="en-GB" sz="1381" dirty="0">
                    <a:solidFill>
                      <a:prstClr val="black"/>
                    </a:solidFill>
                    <a:ea typeface="Verdana" pitchFamily="34" charset="0"/>
                    <a:cs typeface="Verdana" pitchFamily="34" charset="0"/>
                  </a:rPr>
                  <a:t>Nature Directives </a:t>
                </a:r>
                <a:r>
                  <a:rPr lang="en-GB" sz="1381" dirty="0" smtClean="0">
                    <a:solidFill>
                      <a:prstClr val="black"/>
                    </a:solidFill>
                    <a:ea typeface="Verdana" pitchFamily="34" charset="0"/>
                    <a:cs typeface="Verdana" pitchFamily="34" charset="0"/>
                  </a:rPr>
                  <a:t>targets</a:t>
                </a:r>
              </a:p>
              <a:p>
                <a:r>
                  <a:rPr lang="en-GB" sz="1381" dirty="0" smtClean="0">
                    <a:solidFill>
                      <a:prstClr val="black"/>
                    </a:solidFill>
                    <a:ea typeface="Verdana" pitchFamily="34" charset="0"/>
                    <a:cs typeface="Verdana" pitchFamily="34" charset="0"/>
                  </a:rPr>
                  <a:t>MSFD </a:t>
                </a:r>
                <a:r>
                  <a:rPr lang="en-GB" sz="1381" dirty="0">
                    <a:solidFill>
                      <a:prstClr val="black"/>
                    </a:solidFill>
                    <a:ea typeface="Verdana" pitchFamily="34" charset="0"/>
                    <a:cs typeface="Verdana" pitchFamily="34" charset="0"/>
                  </a:rPr>
                  <a:t>Baseline</a:t>
                </a:r>
              </a:p>
            </p:txBody>
          </p:sp>
          <p:sp>
            <p:nvSpPr>
              <p:cNvPr id="22" name="TextBox 21"/>
              <p:cNvSpPr txBox="1"/>
              <p:nvPr/>
            </p:nvSpPr>
            <p:spPr>
              <a:xfrm>
                <a:off x="2032816" y="1440978"/>
                <a:ext cx="4940046" cy="1283163"/>
              </a:xfrm>
              <a:prstGeom prst="rect">
                <a:avLst/>
              </a:prstGeom>
              <a:noFill/>
            </p:spPr>
            <p:txBody>
              <a:bodyPr wrap="square" rtlCol="0">
                <a:spAutoFit/>
              </a:bodyPr>
              <a:lstStyle/>
              <a:p>
                <a:r>
                  <a:rPr lang="en-GB" sz="1381" dirty="0">
                    <a:solidFill>
                      <a:prstClr val="black"/>
                    </a:solidFill>
                    <a:ea typeface="Verdana" pitchFamily="34" charset="0"/>
                    <a:cs typeface="Verdana" pitchFamily="34" charset="0"/>
                  </a:rPr>
                  <a:t>2020 targets</a:t>
                </a:r>
              </a:p>
              <a:p>
                <a:r>
                  <a:rPr lang="en-GB" sz="1381" dirty="0">
                    <a:solidFill>
                      <a:prstClr val="black"/>
                    </a:solidFill>
                    <a:ea typeface="Verdana" pitchFamily="34" charset="0"/>
                    <a:cs typeface="Verdana" pitchFamily="34" charset="0"/>
                  </a:rPr>
                  <a:t>MSFD target (Good Environmental Status)</a:t>
                </a:r>
              </a:p>
              <a:p>
                <a:r>
                  <a:rPr lang="en-GB" sz="1381" dirty="0">
                    <a:solidFill>
                      <a:prstClr val="black"/>
                    </a:solidFill>
                    <a:ea typeface="Verdana" pitchFamily="34" charset="0"/>
                    <a:cs typeface="Verdana" pitchFamily="34" charset="0"/>
                  </a:rPr>
                  <a:t>Halt biodiversity loss</a:t>
                </a:r>
              </a:p>
              <a:p>
                <a:r>
                  <a:rPr lang="en-GB" sz="1381" dirty="0">
                    <a:solidFill>
                      <a:prstClr val="black"/>
                    </a:solidFill>
                    <a:ea typeface="Verdana" pitchFamily="34" charset="0"/>
                    <a:cs typeface="Verdana" pitchFamily="34" charset="0"/>
                  </a:rPr>
                  <a:t>Fisheries below Max. Sustainable Yield</a:t>
                </a:r>
              </a:p>
              <a:p>
                <a:r>
                  <a:rPr lang="en-GB" sz="1381" dirty="0">
                    <a:solidFill>
                      <a:prstClr val="black"/>
                    </a:solidFill>
                    <a:ea typeface="Verdana" pitchFamily="34" charset="0"/>
                    <a:cs typeface="Verdana" pitchFamily="34" charset="0"/>
                  </a:rPr>
                  <a:t>20-20-20 targets</a:t>
                </a:r>
              </a:p>
            </p:txBody>
          </p:sp>
          <p:sp>
            <p:nvSpPr>
              <p:cNvPr id="23" name="TextBox 22"/>
              <p:cNvSpPr txBox="1"/>
              <p:nvPr/>
            </p:nvSpPr>
            <p:spPr>
              <a:xfrm>
                <a:off x="6799277" y="2199701"/>
                <a:ext cx="2264033" cy="1519277"/>
              </a:xfrm>
              <a:prstGeom prst="rect">
                <a:avLst/>
              </a:prstGeom>
              <a:noFill/>
            </p:spPr>
            <p:txBody>
              <a:bodyPr wrap="square" rtlCol="0">
                <a:spAutoFit/>
              </a:bodyPr>
              <a:lstStyle/>
              <a:p>
                <a:r>
                  <a:rPr lang="en-GB" sz="1381" dirty="0">
                    <a:solidFill>
                      <a:prstClr val="black"/>
                    </a:solidFill>
                    <a:ea typeface="Verdana" pitchFamily="34" charset="0"/>
                    <a:cs typeface="Verdana" pitchFamily="34" charset="0"/>
                  </a:rPr>
                  <a:t>Vision in 7EAP</a:t>
                </a:r>
              </a:p>
              <a:p>
                <a:r>
                  <a:rPr lang="en-GB" sz="1381" dirty="0">
                    <a:solidFill>
                      <a:prstClr val="black"/>
                    </a:solidFill>
                    <a:ea typeface="Verdana" pitchFamily="34" charset="0"/>
                    <a:cs typeface="Verdana" pitchFamily="34" charset="0"/>
                  </a:rPr>
                  <a:t>Reduce GHG 80-95%</a:t>
                </a:r>
              </a:p>
              <a:p>
                <a:r>
                  <a:rPr lang="en-GB" sz="1381" dirty="0">
                    <a:solidFill>
                      <a:prstClr val="black"/>
                    </a:solidFill>
                    <a:ea typeface="Verdana" pitchFamily="34" charset="0"/>
                    <a:cs typeface="Verdana" pitchFamily="34" charset="0"/>
                  </a:rPr>
                  <a:t>Water blueprint</a:t>
                </a:r>
              </a:p>
              <a:p>
                <a:r>
                  <a:rPr lang="en-GB" sz="1381" dirty="0">
                    <a:solidFill>
                      <a:prstClr val="black"/>
                    </a:solidFill>
                    <a:ea typeface="Verdana" pitchFamily="34" charset="0"/>
                    <a:cs typeface="Verdana" pitchFamily="34" charset="0"/>
                  </a:rPr>
                  <a:t>Zero impacts (air)</a:t>
                </a:r>
              </a:p>
              <a:p>
                <a:r>
                  <a:rPr lang="en-GB" sz="1381" dirty="0">
                    <a:solidFill>
                      <a:prstClr val="black"/>
                    </a:solidFill>
                    <a:ea typeface="Verdana" pitchFamily="34" charset="0"/>
                    <a:cs typeface="Verdana" pitchFamily="34" charset="0"/>
                  </a:rPr>
                  <a:t>SDGs ?</a:t>
                </a:r>
              </a:p>
            </p:txBody>
          </p:sp>
        </p:grpSp>
        <p:sp>
          <p:nvSpPr>
            <p:cNvPr id="13" name="Oval 12"/>
            <p:cNvSpPr/>
            <p:nvPr/>
          </p:nvSpPr>
          <p:spPr>
            <a:xfrm>
              <a:off x="4120061" y="3600084"/>
              <a:ext cx="291045" cy="291045"/>
            </a:xfrm>
            <a:prstGeom prst="ellipse">
              <a:avLst/>
            </a:prstGeom>
            <a:solidFill>
              <a:schemeClr val="bg1"/>
            </a:solidFill>
            <a:ln w="76200">
              <a:solidFill>
                <a:srgbClr val="005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prstClr val="white"/>
                </a:solidFill>
                <a:latin typeface="Verdana" pitchFamily="34" charset="0"/>
                <a:ea typeface="Verdana" pitchFamily="34" charset="0"/>
                <a:cs typeface="Verdana" pitchFamily="34" charset="0"/>
              </a:endParaRPr>
            </a:p>
          </p:txBody>
        </p:sp>
        <p:sp>
          <p:nvSpPr>
            <p:cNvPr id="14" name="Oval 13"/>
            <p:cNvSpPr/>
            <p:nvPr/>
          </p:nvSpPr>
          <p:spPr>
            <a:xfrm>
              <a:off x="1583502" y="4556971"/>
              <a:ext cx="291045" cy="291045"/>
            </a:xfrm>
            <a:prstGeom prst="ellipse">
              <a:avLst/>
            </a:prstGeom>
            <a:solidFill>
              <a:schemeClr val="bg1"/>
            </a:solidFill>
            <a:ln w="76200">
              <a:solidFill>
                <a:srgbClr val="005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prstClr val="white"/>
                </a:solidFill>
                <a:latin typeface="Verdana" pitchFamily="34" charset="0"/>
                <a:ea typeface="Verdana" pitchFamily="34" charset="0"/>
                <a:cs typeface="Verdana" pitchFamily="34" charset="0"/>
              </a:endParaRPr>
            </a:p>
          </p:txBody>
        </p:sp>
        <p:sp>
          <p:nvSpPr>
            <p:cNvPr id="15" name="Oval 14"/>
            <p:cNvSpPr/>
            <p:nvPr/>
          </p:nvSpPr>
          <p:spPr>
            <a:xfrm>
              <a:off x="7078976" y="1553916"/>
              <a:ext cx="291045" cy="291045"/>
            </a:xfrm>
            <a:prstGeom prst="ellipse">
              <a:avLst/>
            </a:prstGeom>
            <a:solidFill>
              <a:schemeClr val="bg1"/>
            </a:solidFill>
            <a:ln w="76200">
              <a:solidFill>
                <a:srgbClr val="0053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prstClr val="white"/>
                </a:solidFill>
                <a:latin typeface="Verdana" pitchFamily="34" charset="0"/>
                <a:ea typeface="Verdana" pitchFamily="34" charset="0"/>
                <a:cs typeface="Verdana" pitchFamily="34" charset="0"/>
              </a:endParaRPr>
            </a:p>
          </p:txBody>
        </p:sp>
        <p:sp>
          <p:nvSpPr>
            <p:cNvPr id="16" name="TextBox 15"/>
            <p:cNvSpPr txBox="1"/>
            <p:nvPr/>
          </p:nvSpPr>
          <p:spPr>
            <a:xfrm>
              <a:off x="8069640" y="4980086"/>
              <a:ext cx="864096" cy="297174"/>
            </a:xfrm>
            <a:prstGeom prst="rect">
              <a:avLst/>
            </a:prstGeom>
            <a:noFill/>
          </p:spPr>
          <p:txBody>
            <a:bodyPr wrap="square" rtlCol="0">
              <a:spAutoFit/>
            </a:bodyPr>
            <a:lstStyle/>
            <a:p>
              <a:r>
                <a:rPr lang="en-GB" sz="1138" b="1" dirty="0">
                  <a:solidFill>
                    <a:prstClr val="white">
                      <a:lumMod val="65000"/>
                    </a:prstClr>
                  </a:solidFill>
                  <a:latin typeface="Verdana" pitchFamily="34" charset="0"/>
                  <a:ea typeface="Verdana" pitchFamily="34" charset="0"/>
                  <a:cs typeface="Verdana" pitchFamily="34" charset="0"/>
                </a:rPr>
                <a:t>TIME</a:t>
              </a:r>
              <a:endParaRPr lang="en-GB" sz="1463" b="1" dirty="0">
                <a:solidFill>
                  <a:prstClr val="white">
                    <a:lumMod val="65000"/>
                  </a:prstClr>
                </a:solidFill>
                <a:latin typeface="Verdana" pitchFamily="34" charset="0"/>
                <a:ea typeface="Verdana" pitchFamily="34" charset="0"/>
                <a:cs typeface="Verdana" pitchFamily="34" charset="0"/>
              </a:endParaRPr>
            </a:p>
          </p:txBody>
        </p:sp>
      </p:grpSp>
      <p:sp>
        <p:nvSpPr>
          <p:cNvPr id="26" name="Rectangle 25"/>
          <p:cNvSpPr/>
          <p:nvPr/>
        </p:nvSpPr>
        <p:spPr>
          <a:xfrm>
            <a:off x="228600" y="5143486"/>
            <a:ext cx="9458011" cy="1010533"/>
          </a:xfrm>
          <a:prstGeom prst="rect">
            <a:avLst/>
          </a:prstGeom>
          <a:solidFill>
            <a:schemeClr val="bg1"/>
          </a:solidFill>
        </p:spPr>
        <p:txBody>
          <a:bodyPr wrap="square">
            <a:spAutoFit/>
          </a:bodyPr>
          <a:lstStyle/>
          <a:p>
            <a:pPr marL="1617663">
              <a:spcAft>
                <a:spcPts val="731"/>
              </a:spcAft>
              <a:buClr>
                <a:srgbClr val="005384"/>
              </a:buClr>
            </a:pPr>
            <a:r>
              <a:rPr lang="en-GB" sz="1600" b="1" dirty="0">
                <a:solidFill>
                  <a:srgbClr val="9BBB59">
                    <a:lumMod val="75000"/>
                  </a:srgbClr>
                </a:solidFill>
              </a:rPr>
              <a:t>2014-2018</a:t>
            </a:r>
            <a:r>
              <a:rPr lang="en-GB" sz="1600" dirty="0">
                <a:solidFill>
                  <a:srgbClr val="9BBB59">
                    <a:lumMod val="75000"/>
                  </a:srgbClr>
                </a:solidFill>
              </a:rPr>
              <a:t> thematic policies timelines and deadlines </a:t>
            </a:r>
          </a:p>
          <a:p>
            <a:pPr marL="1617663">
              <a:spcAft>
                <a:spcPts val="731"/>
              </a:spcAft>
              <a:buClr>
                <a:srgbClr val="005384"/>
              </a:buClr>
            </a:pPr>
            <a:r>
              <a:rPr lang="en-GB" sz="1600" b="1" dirty="0">
                <a:solidFill>
                  <a:srgbClr val="9BBB59">
                    <a:lumMod val="75000"/>
                  </a:srgbClr>
                </a:solidFill>
              </a:rPr>
              <a:t>2020/2030</a:t>
            </a:r>
            <a:r>
              <a:rPr lang="en-GB" sz="1600" dirty="0">
                <a:solidFill>
                  <a:srgbClr val="9BBB59">
                    <a:lumMod val="75000"/>
                  </a:srgbClr>
                </a:solidFill>
              </a:rPr>
              <a:t> comprehensive policies (Europe 2020, 7</a:t>
            </a:r>
            <a:r>
              <a:rPr lang="en-GB" sz="1600" baseline="30000" dirty="0">
                <a:solidFill>
                  <a:srgbClr val="9BBB59">
                    <a:lumMod val="75000"/>
                  </a:srgbClr>
                </a:solidFill>
              </a:rPr>
              <a:t>th</a:t>
            </a:r>
            <a:r>
              <a:rPr lang="en-GB" sz="1600" dirty="0">
                <a:solidFill>
                  <a:srgbClr val="9BBB59">
                    <a:lumMod val="75000"/>
                  </a:srgbClr>
                </a:solidFill>
              </a:rPr>
              <a:t> EAP), or specific targets</a:t>
            </a:r>
          </a:p>
          <a:p>
            <a:pPr marL="1617663">
              <a:spcAft>
                <a:spcPts val="731"/>
              </a:spcAft>
              <a:buClr>
                <a:srgbClr val="005384"/>
              </a:buClr>
            </a:pPr>
            <a:r>
              <a:rPr lang="en-GB" sz="1600" b="1" dirty="0">
                <a:solidFill>
                  <a:srgbClr val="9BBB59">
                    <a:lumMod val="75000"/>
                  </a:srgbClr>
                </a:solidFill>
              </a:rPr>
              <a:t>2050</a:t>
            </a:r>
            <a:r>
              <a:rPr lang="en-GB" sz="1600" dirty="0">
                <a:solidFill>
                  <a:srgbClr val="9BBB59">
                    <a:lumMod val="75000"/>
                  </a:srgbClr>
                </a:solidFill>
              </a:rPr>
              <a:t> long term visions and targets with a societal transition perspective</a:t>
            </a:r>
          </a:p>
        </p:txBody>
      </p:sp>
    </p:spTree>
    <p:extLst>
      <p:ext uri="{BB962C8B-B14F-4D97-AF65-F5344CB8AC3E}">
        <p14:creationId xmlns:p14="http://schemas.microsoft.com/office/powerpoint/2010/main" val="57541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 Placeholder 1"/>
          <p:cNvSpPr>
            <a:spLocks noGrp="1"/>
          </p:cNvSpPr>
          <p:nvPr>
            <p:ph type="body" sz="quarter" idx="10"/>
          </p:nvPr>
        </p:nvSpPr>
        <p:spPr>
          <a:xfrm>
            <a:off x="180000" y="539999"/>
            <a:ext cx="9597046" cy="530208"/>
          </a:xfrm>
        </p:spPr>
        <p:txBody>
          <a:bodyPr anchor="b"/>
          <a:lstStyle/>
          <a:p>
            <a:pPr>
              <a:spcAft>
                <a:spcPts val="0"/>
              </a:spcAft>
            </a:pPr>
            <a:r>
              <a:rPr lang="en-GB" sz="2400" dirty="0"/>
              <a:t>The European Environment Agency</a:t>
            </a:r>
          </a:p>
        </p:txBody>
      </p:sp>
      <p:sp>
        <p:nvSpPr>
          <p:cNvPr id="4" name="Rectangle 3"/>
          <p:cNvSpPr/>
          <p:nvPr/>
        </p:nvSpPr>
        <p:spPr>
          <a:xfrm>
            <a:off x="432645" y="1683638"/>
            <a:ext cx="4264046" cy="4170372"/>
          </a:xfrm>
          <a:prstGeom prst="rect">
            <a:avLst/>
          </a:prstGeom>
        </p:spPr>
        <p:txBody>
          <a:bodyPr wrap="square">
            <a:spAutoFit/>
          </a:bodyPr>
          <a:lstStyle/>
          <a:p>
            <a:pPr>
              <a:spcBef>
                <a:spcPts val="1200"/>
              </a:spcBef>
              <a:spcAft>
                <a:spcPts val="1800"/>
              </a:spcAft>
            </a:pPr>
            <a:r>
              <a:rPr lang="en-GB" sz="2000" dirty="0">
                <a:solidFill>
                  <a:srgbClr val="202661"/>
                </a:solidFill>
              </a:rPr>
              <a:t>The </a:t>
            </a:r>
            <a:r>
              <a:rPr lang="en-GB" sz="2000" dirty="0" smtClean="0">
                <a:solidFill>
                  <a:srgbClr val="202661"/>
                </a:solidFill>
              </a:rPr>
              <a:t>EEA </a:t>
            </a:r>
            <a:r>
              <a:rPr lang="en-GB" sz="2000" dirty="0">
                <a:solidFill>
                  <a:srgbClr val="202661"/>
                </a:solidFill>
              </a:rPr>
              <a:t>is an EU agency that operates at the interface of science and policy. </a:t>
            </a:r>
          </a:p>
          <a:p>
            <a:pPr>
              <a:spcBef>
                <a:spcPts val="1200"/>
              </a:spcBef>
              <a:spcAft>
                <a:spcPts val="600"/>
              </a:spcAft>
            </a:pPr>
            <a:r>
              <a:rPr lang="en-GB" sz="2000" dirty="0">
                <a:solidFill>
                  <a:srgbClr val="202661"/>
                </a:solidFill>
              </a:rPr>
              <a:t>With a network of more than 300 institutions </a:t>
            </a:r>
            <a:r>
              <a:rPr lang="en-GB" sz="2000" dirty="0" smtClean="0">
                <a:solidFill>
                  <a:srgbClr val="202661"/>
                </a:solidFill>
              </a:rPr>
              <a:t>in 39 European countries, </a:t>
            </a:r>
            <a:r>
              <a:rPr lang="en-GB" sz="2000" dirty="0">
                <a:solidFill>
                  <a:srgbClr val="202661"/>
                </a:solidFill>
              </a:rPr>
              <a:t>the EEA provides timely, reliable and </a:t>
            </a:r>
            <a:r>
              <a:rPr lang="en-GB" sz="2000" dirty="0" smtClean="0">
                <a:solidFill>
                  <a:srgbClr val="202661"/>
                </a:solidFill>
              </a:rPr>
              <a:t>relevant information </a:t>
            </a:r>
            <a:r>
              <a:rPr lang="en-GB" sz="2000" dirty="0">
                <a:solidFill>
                  <a:srgbClr val="202661"/>
                </a:solidFill>
              </a:rPr>
              <a:t>to support sustainable development.</a:t>
            </a:r>
          </a:p>
          <a:p>
            <a:pPr>
              <a:spcBef>
                <a:spcPts val="1800"/>
              </a:spcBef>
              <a:spcAft>
                <a:spcPts val="600"/>
              </a:spcAft>
            </a:pPr>
            <a:r>
              <a:rPr lang="en-GB" sz="2000" dirty="0" smtClean="0">
                <a:solidFill>
                  <a:srgbClr val="202661"/>
                </a:solidFill>
              </a:rPr>
              <a:t>EEA work is targeted at EU institutions, EEA </a:t>
            </a:r>
            <a:r>
              <a:rPr lang="en-GB" sz="2000" dirty="0">
                <a:solidFill>
                  <a:srgbClr val="202661"/>
                </a:solidFill>
              </a:rPr>
              <a:t>member </a:t>
            </a:r>
            <a:r>
              <a:rPr lang="en-GB" sz="2000" dirty="0" smtClean="0">
                <a:solidFill>
                  <a:srgbClr val="202661"/>
                </a:solidFill>
              </a:rPr>
              <a:t>countries, civil society and the general public.</a:t>
            </a:r>
            <a:endParaRPr lang="en-GB" sz="2000" dirty="0">
              <a:solidFill>
                <a:srgbClr val="20266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280" y="1561718"/>
            <a:ext cx="5292351" cy="4783803"/>
          </a:xfrm>
          <a:prstGeom prst="rect">
            <a:avLst/>
          </a:prstGeom>
        </p:spPr>
      </p:pic>
    </p:spTree>
    <p:extLst>
      <p:ext uri="{BB962C8B-B14F-4D97-AF65-F5344CB8AC3E}">
        <p14:creationId xmlns:p14="http://schemas.microsoft.com/office/powerpoint/2010/main" val="121420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572755"/>
            <a:ext cx="9139395" cy="516269"/>
          </a:xfrm>
        </p:spPr>
        <p:txBody>
          <a:bodyPr anchor="b"/>
          <a:lstStyle/>
          <a:p>
            <a:pPr algn="l"/>
            <a:r>
              <a:rPr lang="da-DK" sz="2400" dirty="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Policy objectives and </a:t>
            </a:r>
            <a:r>
              <a:rPr lang="da-DK" sz="2400" dirty="0" smtClean="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synergies</a:t>
            </a:r>
            <a:endParaRPr lang="en-GB" sz="2400" dirty="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3" name="Diagram 2"/>
          <p:cNvGraphicFramePr/>
          <p:nvPr>
            <p:extLst>
              <p:ext uri="{D42A27DB-BD31-4B8C-83A1-F6EECF244321}">
                <p14:modId xmlns:p14="http://schemas.microsoft.com/office/powerpoint/2010/main" val="2472477166"/>
              </p:ext>
            </p:extLst>
          </p:nvPr>
        </p:nvGraphicFramePr>
        <p:xfrm>
          <a:off x="-1970485" y="975427"/>
          <a:ext cx="9147903" cy="545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671828" y="3240553"/>
            <a:ext cx="924181" cy="369332"/>
          </a:xfrm>
          <a:prstGeom prst="rect">
            <a:avLst/>
          </a:prstGeom>
          <a:noFill/>
        </p:spPr>
        <p:txBody>
          <a:bodyPr wrap="square" rtlCol="0">
            <a:spAutoFit/>
          </a:bodyPr>
          <a:lstStyle/>
          <a:p>
            <a:pPr algn="r"/>
            <a:r>
              <a:rPr lang="da-DK" b="1" dirty="0" smtClean="0"/>
              <a:t>2020?</a:t>
            </a:r>
            <a:endParaRPr lang="en-GB" b="1" dirty="0"/>
          </a:p>
        </p:txBody>
      </p:sp>
      <p:sp>
        <p:nvSpPr>
          <p:cNvPr id="11" name="TextBox 10"/>
          <p:cNvSpPr txBox="1"/>
          <p:nvPr/>
        </p:nvSpPr>
        <p:spPr>
          <a:xfrm>
            <a:off x="5671828" y="2365530"/>
            <a:ext cx="924181" cy="369332"/>
          </a:xfrm>
          <a:prstGeom prst="rect">
            <a:avLst/>
          </a:prstGeom>
          <a:noFill/>
        </p:spPr>
        <p:txBody>
          <a:bodyPr wrap="square" rtlCol="0">
            <a:spAutoFit/>
          </a:bodyPr>
          <a:lstStyle/>
          <a:p>
            <a:pPr algn="r"/>
            <a:r>
              <a:rPr lang="da-DK" b="1" dirty="0" smtClean="0"/>
              <a:t>2050?</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3857547284"/>
              </p:ext>
            </p:extLst>
          </p:nvPr>
        </p:nvGraphicFramePr>
        <p:xfrm>
          <a:off x="5245243" y="4148446"/>
          <a:ext cx="4500000" cy="1667837"/>
        </p:xfrm>
        <a:graphic>
          <a:graphicData uri="http://schemas.openxmlformats.org/drawingml/2006/table">
            <a:tbl>
              <a:tblPr firstRow="1" firstCol="1" bandRow="1">
                <a:effectLst/>
              </a:tblPr>
              <a:tblGrid>
                <a:gridCol w="1355886"/>
                <a:gridCol w="1048038"/>
                <a:gridCol w="1048038"/>
                <a:gridCol w="1048038"/>
              </a:tblGrid>
              <a:tr h="479837">
                <a:tc>
                  <a:txBody>
                    <a:bodyPr/>
                    <a:lstStyle/>
                    <a:p>
                      <a:pPr algn="r">
                        <a:spcAft>
                          <a:spcPts val="0"/>
                        </a:spcAft>
                      </a:pPr>
                      <a:r>
                        <a:rPr lang="en-GB" sz="1050" b="1" i="0" dirty="0" smtClean="0">
                          <a:solidFill>
                            <a:schemeClr val="tx1"/>
                          </a:solidFill>
                          <a:effectLst/>
                          <a:latin typeface="+mn-lt"/>
                          <a:ea typeface="ヒラギノ角ゴ Pro W3"/>
                        </a:rPr>
                        <a:t> 2015 marine</a:t>
                      </a:r>
                      <a:r>
                        <a:rPr lang="en-GB" sz="1050" b="1" i="0" baseline="0" dirty="0" smtClean="0">
                          <a:solidFill>
                            <a:schemeClr val="tx1"/>
                          </a:solidFill>
                          <a:effectLst/>
                          <a:latin typeface="+mn-lt"/>
                          <a:ea typeface="ヒラギノ角ゴ Pro W3"/>
                        </a:rPr>
                        <a:t> environment</a:t>
                      </a:r>
                      <a:endParaRPr lang="en-GB" sz="1050" b="1" i="0" dirty="0">
                        <a:solidFill>
                          <a:schemeClr val="tx1"/>
                        </a:solidFill>
                        <a:effectLst/>
                        <a:latin typeface="+mn-lt"/>
                        <a:ea typeface="ヒラギノ角ゴ Pro W3"/>
                      </a:endParaRPr>
                    </a:p>
                  </a:txBody>
                  <a:tcPr>
                    <a:lnL w="12700" cap="flat" cmpd="sng" algn="ctr">
                      <a:noFill/>
                      <a:prstDash val="solid"/>
                      <a:round/>
                      <a:headEnd type="none" w="med" len="med"/>
                      <a:tailEnd type="none" w="med" len="med"/>
                    </a:lnL>
                    <a:lnR w="6350"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050" b="0" kern="1200" dirty="0" smtClean="0">
                          <a:solidFill>
                            <a:schemeClr val="bg1"/>
                          </a:solidFill>
                          <a:effectLst/>
                          <a:latin typeface="+mn-lt"/>
                          <a:ea typeface="Verdana" panose="020B0604030504040204" pitchFamily="34" charset="0"/>
                          <a:cs typeface="Verdana" panose="020B0604030504040204" pitchFamily="34" charset="0"/>
                        </a:rPr>
                        <a:t>Status</a:t>
                      </a:r>
                      <a:endParaRPr lang="en-GB" sz="1050" b="0" kern="120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noFill/>
                      <a:prstDash val="sysDot"/>
                      <a:round/>
                      <a:headEnd type="none" w="med" len="med"/>
                      <a:tailEnd type="none" w="med" len="med"/>
                    </a:lnL>
                    <a:lnR w="3175" cap="flat" cmpd="sng" algn="ctr">
                      <a:solidFill>
                        <a:schemeClr val="bg1">
                          <a:lumMod val="65000"/>
                        </a:schemeClr>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marL="0" algn="ctr" defTabSz="914400" rtl="0" eaLnBrk="1" latinLnBrk="0" hangingPunct="1">
                        <a:spcAft>
                          <a:spcPts val="0"/>
                        </a:spcAft>
                      </a:pPr>
                      <a:r>
                        <a:rPr lang="en-GB" sz="1050" b="0" kern="1200" dirty="0" smtClean="0">
                          <a:solidFill>
                            <a:schemeClr val="bg1"/>
                          </a:solidFill>
                          <a:effectLst/>
                          <a:latin typeface="+mn-lt"/>
                          <a:ea typeface="Verdana" panose="020B0604030504040204" pitchFamily="34" charset="0"/>
                          <a:cs typeface="Verdana" panose="020B0604030504040204" pitchFamily="34" charset="0"/>
                        </a:rPr>
                        <a:t>2020</a:t>
                      </a:r>
                      <a:r>
                        <a:rPr lang="en-GB" sz="1050" b="0" kern="1200" baseline="0" dirty="0" smtClean="0">
                          <a:solidFill>
                            <a:schemeClr val="bg1"/>
                          </a:solidFill>
                          <a:effectLst/>
                          <a:latin typeface="+mn-lt"/>
                          <a:ea typeface="Verdana" panose="020B0604030504040204" pitchFamily="34" charset="0"/>
                          <a:cs typeface="Verdana" panose="020B0604030504040204" pitchFamily="34" charset="0"/>
                        </a:rPr>
                        <a:t> o</a:t>
                      </a:r>
                      <a:r>
                        <a:rPr lang="en-GB" sz="1050" b="0" kern="1200" dirty="0" smtClean="0">
                          <a:solidFill>
                            <a:schemeClr val="bg1"/>
                          </a:solidFill>
                          <a:effectLst/>
                          <a:latin typeface="+mn-lt"/>
                          <a:ea typeface="Verdana" panose="020B0604030504040204" pitchFamily="34" charset="0"/>
                          <a:cs typeface="Verdana" panose="020B0604030504040204" pitchFamily="34" charset="0"/>
                        </a:rPr>
                        <a:t>utlook</a:t>
                      </a:r>
                      <a:endParaRPr lang="en-GB" sz="1050" b="0" kern="1200" dirty="0">
                        <a:solidFill>
                          <a:schemeClr val="bg1"/>
                        </a:solidFill>
                        <a:effectLst/>
                        <a:latin typeface="+mn-lt"/>
                        <a:ea typeface="Verdana" panose="020B0604030504040204" pitchFamily="34" charset="0"/>
                        <a:cs typeface="Verdana" panose="020B0604030504040204" pitchFamily="34" charset="0"/>
                      </a:endParaRPr>
                    </a:p>
                  </a:txBody>
                  <a:tcPr anchor="ctr">
                    <a:lnL w="3175" cap="flat" cmpd="sng" algn="ctr">
                      <a:solidFill>
                        <a:schemeClr val="bg1">
                          <a:lumMod val="65000"/>
                        </a:schemeClr>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c>
                  <a:txBody>
                    <a:bodyPr/>
                    <a:lstStyle/>
                    <a:p>
                      <a:pPr marL="0" algn="ctr" defTabSz="914400" rtl="0" eaLnBrk="1" latinLnBrk="0" hangingPunct="1">
                        <a:spcAft>
                          <a:spcPts val="0"/>
                        </a:spcAft>
                      </a:pPr>
                      <a:r>
                        <a:rPr lang="en-GB" sz="1050" b="0" kern="1200" dirty="0" smtClean="0">
                          <a:solidFill>
                            <a:schemeClr val="bg1"/>
                          </a:solidFill>
                          <a:effectLst/>
                          <a:latin typeface="+mn-lt"/>
                          <a:ea typeface="Verdana" panose="020B0604030504040204" pitchFamily="34" charset="0"/>
                          <a:cs typeface="Verdana" panose="020B0604030504040204" pitchFamily="34" charset="0"/>
                        </a:rPr>
                        <a:t>Knowledge</a:t>
                      </a:r>
                      <a:endParaRPr lang="en-GB" sz="1050" b="0" kern="1200" dirty="0">
                        <a:solidFill>
                          <a:schemeClr val="bg1"/>
                        </a:solidFill>
                        <a:effectLst/>
                        <a:latin typeface="+mn-lt"/>
                        <a:ea typeface="Verdana" panose="020B0604030504040204" pitchFamily="34" charset="0"/>
                        <a:cs typeface="Verdana" panose="020B0604030504040204" pitchFamily="34" charset="0"/>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202661"/>
                    </a:solidFill>
                  </a:tcPr>
                </a:tc>
              </a:tr>
              <a:tr h="396000">
                <a:tc>
                  <a:txBody>
                    <a:bodyPr/>
                    <a:lstStyle/>
                    <a:p>
                      <a:pPr marL="0" lvl="1" indent="0" algn="r">
                        <a:spcAft>
                          <a:spcPts val="0"/>
                        </a:spcAft>
                      </a:pPr>
                      <a:r>
                        <a:rPr lang="en-GB" sz="1050" b="0" i="0" kern="1200" dirty="0" smtClean="0">
                          <a:solidFill>
                            <a:schemeClr val="tx1"/>
                          </a:solidFill>
                          <a:effectLst/>
                          <a:latin typeface="+mn-lt"/>
                          <a:ea typeface="ヒラギノ角ゴ Pro W3"/>
                          <a:cs typeface="+mn-cs"/>
                        </a:rPr>
                        <a:t>State</a:t>
                      </a:r>
                      <a:endParaRPr lang="en-GB" sz="1050" b="0" i="0" kern="1200" dirty="0">
                        <a:solidFill>
                          <a:schemeClr val="tx1"/>
                        </a:solidFill>
                        <a:effectLst/>
                        <a:latin typeface="+mn-lt"/>
                        <a:ea typeface="ヒラギノ角ゴ Pro W3"/>
                        <a:cs typeface="+mn-cs"/>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latinLnBrk="0" hangingPunct="1">
                        <a:spcAft>
                          <a:spcPts val="0"/>
                        </a:spcAft>
                      </a:pPr>
                      <a:endParaRPr lang="en-GB" sz="1200" kern="1200" dirty="0">
                        <a:solidFill>
                          <a:srgbClr val="000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A52344"/>
                    </a:solidFill>
                  </a:tcPr>
                </a:tc>
                <a:tc>
                  <a:txBody>
                    <a:bodyPr/>
                    <a:lstStyle/>
                    <a:p>
                      <a:pPr marL="0" algn="ctr" defTabSz="914400" rtl="0" eaLnBrk="1" latinLnBrk="0" hangingPunct="1">
                        <a:spcAft>
                          <a:spcPts val="0"/>
                        </a:spcAft>
                      </a:pPr>
                      <a:endParaRPr lang="en-GB" sz="12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A52344"/>
                    </a:solidFill>
                  </a:tcPr>
                </a:tc>
              </a:tr>
              <a:tr h="396000">
                <a:tc>
                  <a:txBody>
                    <a:bodyPr/>
                    <a:lstStyle/>
                    <a:p>
                      <a:pPr marL="0" lvl="1" indent="0" algn="r">
                        <a:spcAft>
                          <a:spcPts val="0"/>
                        </a:spcAft>
                      </a:pPr>
                      <a:r>
                        <a:rPr lang="en-GB" sz="1050" b="0" i="0" kern="1200" dirty="0" smtClean="0">
                          <a:solidFill>
                            <a:schemeClr val="tx1"/>
                          </a:solidFill>
                          <a:effectLst/>
                          <a:latin typeface="+mn-lt"/>
                          <a:ea typeface="ヒラギノ角ゴ Pro W3"/>
                          <a:cs typeface="+mn-cs"/>
                        </a:rPr>
                        <a:t>Pressures</a:t>
                      </a:r>
                      <a:endParaRPr lang="en-GB" sz="1050" b="0" i="0" kern="1200" dirty="0">
                        <a:solidFill>
                          <a:schemeClr val="tx1"/>
                        </a:solidFill>
                        <a:effectLst/>
                        <a:latin typeface="+mn-lt"/>
                        <a:ea typeface="ヒラギノ角ゴ Pro W3"/>
                        <a:cs typeface="+mn-cs"/>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latinLnBrk="0" hangingPunct="1">
                        <a:spcAft>
                          <a:spcPts val="0"/>
                        </a:spcAft>
                      </a:pPr>
                      <a:endParaRPr lang="en-GB" sz="1200" kern="1200" dirty="0">
                        <a:solidFill>
                          <a:srgbClr val="000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A52344"/>
                    </a:solidFill>
                  </a:tcPr>
                </a:tc>
                <a:tc>
                  <a:txBody>
                    <a:bodyPr/>
                    <a:lstStyle/>
                    <a:p>
                      <a:pPr marL="0" algn="ctr" defTabSz="914400" rtl="0" eaLnBrk="1" latinLnBrk="0" hangingPunct="1">
                        <a:spcAft>
                          <a:spcPts val="0"/>
                        </a:spcAft>
                      </a:pPr>
                      <a:endParaRPr lang="en-GB" sz="1200" kern="1200" dirty="0">
                        <a:solidFill>
                          <a:srgbClr val="FFC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A52344"/>
                    </a:solidFill>
                  </a:tcPr>
                </a:tc>
              </a:tr>
              <a:tr h="396000">
                <a:tc>
                  <a:txBody>
                    <a:bodyPr/>
                    <a:lstStyle/>
                    <a:p>
                      <a:pPr marL="0" lvl="1" indent="0" algn="r">
                        <a:spcAft>
                          <a:spcPts val="0"/>
                        </a:spcAft>
                      </a:pPr>
                      <a:r>
                        <a:rPr lang="en-GB" sz="1050" b="0" i="0" kern="1200" dirty="0" smtClean="0">
                          <a:solidFill>
                            <a:schemeClr val="tx1"/>
                          </a:solidFill>
                          <a:effectLst/>
                          <a:latin typeface="+mn-lt"/>
                          <a:ea typeface="ヒラギノ角ゴ Pro W3"/>
                          <a:cs typeface="+mn-cs"/>
                        </a:rPr>
                        <a:t>Activities</a:t>
                      </a:r>
                      <a:endParaRPr lang="en-GB" sz="1050" b="0" i="0" kern="1200" dirty="0">
                        <a:solidFill>
                          <a:schemeClr val="tx1"/>
                        </a:solidFill>
                        <a:effectLst/>
                        <a:latin typeface="+mn-lt"/>
                        <a:ea typeface="ヒラギノ角ゴ Pro W3"/>
                        <a:cs typeface="+mn-cs"/>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GB" sz="1200" dirty="0">
                        <a:solidFill>
                          <a:srgbClr val="000000"/>
                        </a:solidFill>
                        <a:effectLst/>
                        <a:latin typeface="+mn-lt"/>
                        <a:ea typeface="ヒラギノ角ゴ Pro W3"/>
                      </a:endParaRPr>
                    </a:p>
                  </a:txBody>
                  <a:tcPr anchor="ctr">
                    <a:lnL w="6350"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latinLnBrk="0" hangingPunct="1">
                        <a:spcAft>
                          <a:spcPts val="0"/>
                        </a:spcAft>
                      </a:pPr>
                      <a:endParaRPr lang="en-GB" sz="1200" kern="1200" dirty="0">
                        <a:solidFill>
                          <a:srgbClr val="000000"/>
                        </a:solidFill>
                        <a:effectLst/>
                        <a:latin typeface="+mn-lt"/>
                        <a:ea typeface="ヒラギノ角ゴ Pro W3"/>
                        <a:cs typeface="+mn-cs"/>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200" dirty="0">
                        <a:solidFill>
                          <a:srgbClr val="FFC000"/>
                        </a:solidFill>
                        <a:effectLst/>
                        <a:latin typeface="+mn-lt"/>
                        <a:ea typeface="ヒラギノ角ゴ Pro W3"/>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A52344"/>
                    </a:solidFill>
                  </a:tcPr>
                </a:tc>
              </a:tr>
            </a:tbl>
          </a:graphicData>
        </a:graphic>
      </p:graphicFrame>
      <p:sp>
        <p:nvSpPr>
          <p:cNvPr id="5" name="Right Arrow 4"/>
          <p:cNvSpPr/>
          <p:nvPr/>
        </p:nvSpPr>
        <p:spPr>
          <a:xfrm rot="19891432">
            <a:off x="7995608" y="5527306"/>
            <a:ext cx="411983" cy="211016"/>
          </a:xfrm>
          <a:prstGeom prst="rightArrow">
            <a:avLst/>
          </a:prstGeom>
          <a:solidFill>
            <a:srgbClr val="FFC000"/>
          </a:solidFill>
          <a:ln w="6350">
            <a:solidFill>
              <a:srgbClr val="A52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596009" y="2039865"/>
            <a:ext cx="3150892" cy="1815882"/>
          </a:xfrm>
          <a:prstGeom prst="rect">
            <a:avLst/>
          </a:prstGeom>
          <a:solidFill>
            <a:srgbClr val="54803A"/>
          </a:solidFill>
        </p:spPr>
        <p:txBody>
          <a:bodyPr wrap="square" rtlCol="0">
            <a:spAutoFit/>
          </a:bodyPr>
          <a:lstStyle/>
          <a:p>
            <a:r>
              <a:rPr lang="da-DK" sz="1600" dirty="0">
                <a:solidFill>
                  <a:schemeClr val="bg1"/>
                </a:solidFill>
              </a:rPr>
              <a:t>Better prospects are needed to reach 2020 – as well as 2050 </a:t>
            </a:r>
            <a:r>
              <a:rPr lang="da-DK" sz="1600" dirty="0" smtClean="0">
                <a:solidFill>
                  <a:schemeClr val="bg1"/>
                </a:solidFill>
              </a:rPr>
              <a:t>objectives</a:t>
            </a:r>
          </a:p>
          <a:p>
            <a:endParaRPr lang="da-DK" sz="1600" dirty="0">
              <a:solidFill>
                <a:schemeClr val="bg1"/>
              </a:solidFill>
            </a:endParaRPr>
          </a:p>
          <a:p>
            <a:r>
              <a:rPr lang="da-DK" sz="1600" dirty="0">
                <a:solidFill>
                  <a:schemeClr val="bg1"/>
                </a:solidFill>
              </a:rPr>
              <a:t>Many cross policy synergies to be gained through better integration</a:t>
            </a:r>
            <a:endParaRPr lang="en-GB" sz="1600" dirty="0">
              <a:solidFill>
                <a:schemeClr val="bg1"/>
              </a:solidFill>
            </a:endParaRPr>
          </a:p>
        </p:txBody>
      </p:sp>
    </p:spTree>
    <p:extLst>
      <p:ext uri="{BB962C8B-B14F-4D97-AF65-F5344CB8AC3E}">
        <p14:creationId xmlns:p14="http://schemas.microsoft.com/office/powerpoint/2010/main" val="21644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5" y="542610"/>
            <a:ext cx="9139395" cy="546415"/>
          </a:xfrm>
        </p:spPr>
        <p:txBody>
          <a:bodyPr anchor="b"/>
          <a:lstStyle/>
          <a:p>
            <a:pPr algn="l"/>
            <a:r>
              <a:rPr lang="da-DK" sz="2400" dirty="0" smtClean="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rPr>
              <a:t>Challenges</a:t>
            </a:r>
            <a:endParaRPr lang="en-GB" sz="2400" dirty="0">
              <a:solidFill>
                <a:srgbClr val="54803A"/>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Text Placeholder 5"/>
          <p:cNvSpPr txBox="1">
            <a:spLocks/>
          </p:cNvSpPr>
          <p:nvPr/>
        </p:nvSpPr>
        <p:spPr>
          <a:xfrm>
            <a:off x="271305" y="1790818"/>
            <a:ext cx="9465548" cy="3439208"/>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950"/>
              </a:spcAft>
            </a:pPr>
            <a:r>
              <a:rPr lang="da-DK" sz="1950" dirty="0">
                <a:solidFill>
                  <a:srgbClr val="54803A"/>
                </a:solidFill>
              </a:rPr>
              <a:t>Use of our </a:t>
            </a:r>
            <a:r>
              <a:rPr lang="da-DK" sz="1950" dirty="0" smtClean="0">
                <a:solidFill>
                  <a:srgbClr val="54803A"/>
                </a:solidFill>
              </a:rPr>
              <a:t>marine resources </a:t>
            </a:r>
            <a:r>
              <a:rPr lang="da-DK" sz="1950" dirty="0">
                <a:solidFill>
                  <a:srgbClr val="54803A"/>
                </a:solidFill>
              </a:rPr>
              <a:t>must respect ecological boundaries to achieve 2050 visions of sustainability </a:t>
            </a:r>
            <a:endParaRPr lang="en-GB" sz="1950" dirty="0">
              <a:solidFill>
                <a:srgbClr val="54803A"/>
              </a:solidFill>
            </a:endParaRPr>
          </a:p>
          <a:p>
            <a:pPr>
              <a:spcAft>
                <a:spcPts val="1950"/>
              </a:spcAft>
            </a:pPr>
            <a:r>
              <a:rPr lang="da-DK" sz="1950" dirty="0">
                <a:solidFill>
                  <a:srgbClr val="54803A"/>
                </a:solidFill>
              </a:rPr>
              <a:t>Policy visions for economic growth must be aligned with policy targets for securing healthy and clean European </a:t>
            </a:r>
            <a:r>
              <a:rPr lang="da-DK" sz="1950" dirty="0" smtClean="0">
                <a:solidFill>
                  <a:srgbClr val="54803A"/>
                </a:solidFill>
              </a:rPr>
              <a:t>seas</a:t>
            </a:r>
            <a:endParaRPr lang="en-GB" sz="1950" dirty="0">
              <a:solidFill>
                <a:srgbClr val="54803A"/>
              </a:solidFill>
            </a:endParaRPr>
          </a:p>
          <a:p>
            <a:pPr>
              <a:spcAft>
                <a:spcPts val="1950"/>
              </a:spcAft>
            </a:pPr>
            <a:r>
              <a:rPr lang="en-GB" sz="1950" dirty="0">
                <a:solidFill>
                  <a:srgbClr val="54803A"/>
                </a:solidFill>
              </a:rPr>
              <a:t>Achieving these visions are possible but depends on our actions and investments today including continued cooperation among stakeholders</a:t>
            </a:r>
          </a:p>
        </p:txBody>
      </p:sp>
    </p:spTree>
    <p:extLst>
      <p:ext uri="{BB962C8B-B14F-4D97-AF65-F5344CB8AC3E}">
        <p14:creationId xmlns:p14="http://schemas.microsoft.com/office/powerpoint/2010/main" val="3944120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44000" y="562707"/>
            <a:ext cx="7772756" cy="524089"/>
          </a:xfrm>
        </p:spPr>
        <p:txBody>
          <a:bodyPr anchor="b"/>
          <a:lstStyle/>
          <a:p>
            <a:r>
              <a:rPr lang="en-GB" sz="2400" dirty="0"/>
              <a:t>Understanding past trends and </a:t>
            </a:r>
            <a:r>
              <a:rPr lang="en-GB" sz="2400" dirty="0" smtClean="0"/>
              <a:t>future outlooks</a:t>
            </a:r>
            <a:endParaRPr lang="en-GB" sz="2400" dirty="0"/>
          </a:p>
        </p:txBody>
      </p:sp>
      <p:sp>
        <p:nvSpPr>
          <p:cNvPr id="6" name="Text Placeholder 5"/>
          <p:cNvSpPr>
            <a:spLocks noGrp="1"/>
          </p:cNvSpPr>
          <p:nvPr>
            <p:ph type="body" sz="quarter" idx="15"/>
          </p:nvPr>
        </p:nvSpPr>
        <p:spPr>
          <a:xfrm>
            <a:off x="2070100" y="1681896"/>
            <a:ext cx="7835900" cy="3996267"/>
          </a:xfrm>
        </p:spPr>
        <p:txBody>
          <a:bodyPr anchor="t"/>
          <a:lstStyle/>
          <a:p>
            <a:pPr marL="0" indent="0">
              <a:buNone/>
            </a:pPr>
            <a:r>
              <a:rPr lang="en-GB" sz="1800" dirty="0" smtClean="0"/>
              <a:t>Two major factors </a:t>
            </a:r>
            <a:r>
              <a:rPr lang="en-GB" sz="1800" dirty="0"/>
              <a:t>explain the uneven progress and prospects:</a:t>
            </a:r>
          </a:p>
          <a:p>
            <a:pPr marL="342900" lvl="1" indent="-342900">
              <a:spcBef>
                <a:spcPts val="0"/>
              </a:spcBef>
              <a:spcAft>
                <a:spcPts val="600"/>
              </a:spcAft>
              <a:buFont typeface="Arial" pitchFamily="34" charset="0"/>
              <a:buChar char="•"/>
            </a:pPr>
            <a:endParaRPr lang="fr-BE" sz="1800" dirty="0" smtClean="0"/>
          </a:p>
          <a:p>
            <a:pPr marL="0" lvl="1" indent="0">
              <a:spcBef>
                <a:spcPts val="0"/>
              </a:spcBef>
              <a:spcAft>
                <a:spcPts val="600"/>
              </a:spcAft>
              <a:buNone/>
            </a:pPr>
            <a:r>
              <a:rPr lang="fr-BE" sz="1800" b="1" dirty="0" smtClean="0"/>
              <a:t>The </a:t>
            </a:r>
            <a:r>
              <a:rPr lang="fr-BE" sz="1800" b="1" dirty="0" err="1" smtClean="0"/>
              <a:t>changing</a:t>
            </a:r>
            <a:r>
              <a:rPr lang="fr-BE" sz="1800" b="1" dirty="0" smtClean="0"/>
              <a:t> </a:t>
            </a:r>
            <a:r>
              <a:rPr lang="fr-BE" sz="1800" b="1" dirty="0"/>
              <a:t>global </a:t>
            </a:r>
            <a:r>
              <a:rPr lang="fr-BE" sz="1800" b="1" dirty="0" err="1" smtClean="0"/>
              <a:t>context</a:t>
            </a:r>
            <a:r>
              <a:rPr lang="fr-BE" sz="1800" b="1" dirty="0" smtClean="0"/>
              <a:t> </a:t>
            </a:r>
          </a:p>
          <a:p>
            <a:pPr marL="302850" lvl="1" indent="-342900">
              <a:spcBef>
                <a:spcPts val="0"/>
              </a:spcBef>
              <a:spcAft>
                <a:spcPts val="600"/>
              </a:spcAft>
              <a:buFont typeface="Arial" panose="020B0604020202020204" pitchFamily="34" charset="0"/>
              <a:buChar char="•"/>
            </a:pPr>
            <a:r>
              <a:rPr lang="fr-BE" sz="1800" dirty="0" err="1" smtClean="0"/>
              <a:t>Competition</a:t>
            </a:r>
            <a:r>
              <a:rPr lang="fr-BE" sz="1800" dirty="0" smtClean="0"/>
              <a:t> for </a:t>
            </a:r>
            <a:r>
              <a:rPr lang="fr-BE" sz="1800" dirty="0" err="1" smtClean="0"/>
              <a:t>resources</a:t>
            </a:r>
            <a:endParaRPr lang="fr-BE" sz="1800" dirty="0" smtClean="0"/>
          </a:p>
          <a:p>
            <a:pPr marL="302850" lvl="1" indent="-342900">
              <a:spcBef>
                <a:spcPts val="0"/>
              </a:spcBef>
              <a:spcAft>
                <a:spcPts val="600"/>
              </a:spcAft>
              <a:buFont typeface="Arial" panose="020B0604020202020204" pitchFamily="34" charset="0"/>
              <a:buChar char="•"/>
            </a:pPr>
            <a:r>
              <a:rPr lang="fr-BE" sz="1800" dirty="0" smtClean="0"/>
              <a:t>Pressures </a:t>
            </a:r>
            <a:r>
              <a:rPr lang="fr-BE" sz="1800" dirty="0" err="1" smtClean="0"/>
              <a:t>from</a:t>
            </a:r>
            <a:r>
              <a:rPr lang="fr-BE" sz="1800" dirty="0" smtClean="0"/>
              <a:t> </a:t>
            </a:r>
            <a:r>
              <a:rPr lang="fr-BE" sz="1800" dirty="0" err="1" smtClean="0"/>
              <a:t>outside</a:t>
            </a:r>
            <a:r>
              <a:rPr lang="fr-BE" sz="1800" dirty="0" smtClean="0"/>
              <a:t> Europe</a:t>
            </a:r>
          </a:p>
          <a:p>
            <a:pPr marL="302850" lvl="1" indent="-342900">
              <a:spcBef>
                <a:spcPts val="0"/>
              </a:spcBef>
              <a:spcAft>
                <a:spcPts val="600"/>
              </a:spcAft>
              <a:buFont typeface="Arial" panose="020B0604020202020204" pitchFamily="34" charset="0"/>
              <a:buChar char="•"/>
            </a:pPr>
            <a:r>
              <a:rPr lang="fr-BE" sz="1800" dirty="0" err="1" smtClean="0"/>
              <a:t>Planetary</a:t>
            </a:r>
            <a:r>
              <a:rPr lang="fr-BE" sz="1800" dirty="0" smtClean="0"/>
              <a:t> </a:t>
            </a:r>
            <a:r>
              <a:rPr lang="fr-BE" sz="1800" dirty="0" err="1" smtClean="0"/>
              <a:t>boundaries</a:t>
            </a:r>
            <a:endParaRPr lang="fr-BE" sz="1800" dirty="0" smtClean="0"/>
          </a:p>
          <a:p>
            <a:pPr marL="342900" lvl="1" indent="-342900">
              <a:spcBef>
                <a:spcPts val="0"/>
              </a:spcBef>
              <a:spcAft>
                <a:spcPts val="600"/>
              </a:spcAft>
              <a:buFont typeface="Arial" pitchFamily="34" charset="0"/>
              <a:buChar char="•"/>
            </a:pPr>
            <a:endParaRPr lang="fr-BE" sz="1800" dirty="0" smtClean="0"/>
          </a:p>
          <a:p>
            <a:pPr marL="0" lvl="1" indent="0">
              <a:spcBef>
                <a:spcPts val="0"/>
              </a:spcBef>
              <a:spcAft>
                <a:spcPts val="600"/>
              </a:spcAft>
              <a:buNone/>
            </a:pPr>
            <a:r>
              <a:rPr lang="fr-BE" sz="1800" b="1" dirty="0" err="1" smtClean="0"/>
              <a:t>Systemic</a:t>
            </a:r>
            <a:r>
              <a:rPr lang="fr-BE" sz="1800" b="1" dirty="0" smtClean="0"/>
              <a:t> </a:t>
            </a:r>
            <a:r>
              <a:rPr lang="fr-BE" sz="1800" b="1" dirty="0" err="1"/>
              <a:t>characteristics</a:t>
            </a:r>
            <a:r>
              <a:rPr lang="fr-BE" sz="1800" b="1" dirty="0"/>
              <a:t> of </a:t>
            </a:r>
            <a:r>
              <a:rPr lang="fr-BE" sz="1800" b="1" dirty="0" err="1"/>
              <a:t>environmental</a:t>
            </a:r>
            <a:r>
              <a:rPr lang="fr-BE" sz="1800" b="1" dirty="0"/>
              <a:t> challenges</a:t>
            </a:r>
          </a:p>
          <a:p>
            <a:pPr marL="302850" lvl="1" indent="-342900">
              <a:spcBef>
                <a:spcPts val="0"/>
              </a:spcBef>
              <a:spcAft>
                <a:spcPts val="600"/>
              </a:spcAft>
              <a:buFont typeface="Arial" panose="020B0604020202020204" pitchFamily="34" charset="0"/>
              <a:buChar char="•"/>
            </a:pPr>
            <a:r>
              <a:rPr lang="fr-BE" sz="1800" dirty="0" err="1"/>
              <a:t>Complexity</a:t>
            </a:r>
            <a:endParaRPr lang="fr-BE" sz="1800" dirty="0"/>
          </a:p>
          <a:p>
            <a:pPr marL="302850" lvl="1" indent="-342900">
              <a:spcBef>
                <a:spcPts val="0"/>
              </a:spcBef>
              <a:spcAft>
                <a:spcPts val="600"/>
              </a:spcAft>
              <a:buFont typeface="Arial" panose="020B0604020202020204" pitchFamily="34" charset="0"/>
              <a:buChar char="•"/>
            </a:pPr>
            <a:r>
              <a:rPr lang="fr-BE" sz="1800" dirty="0" err="1"/>
              <a:t>Uncertainty</a:t>
            </a:r>
            <a:endParaRPr lang="fr-BE" sz="1800" dirty="0"/>
          </a:p>
          <a:p>
            <a:pPr marL="302850" lvl="1" indent="-342900">
              <a:spcBef>
                <a:spcPts val="0"/>
              </a:spcBef>
              <a:spcAft>
                <a:spcPts val="600"/>
              </a:spcAft>
              <a:buFont typeface="Arial" panose="020B0604020202020204" pitchFamily="34" charset="0"/>
              <a:buChar char="•"/>
            </a:pPr>
            <a:r>
              <a:rPr lang="fr-BE" sz="1800" dirty="0" err="1" smtClean="0"/>
              <a:t>Environmental</a:t>
            </a:r>
            <a:r>
              <a:rPr lang="fr-BE" sz="1800" dirty="0" smtClean="0"/>
              <a:t>, </a:t>
            </a:r>
            <a:r>
              <a:rPr lang="fr-BE" sz="1800" dirty="0"/>
              <a:t>social and </a:t>
            </a:r>
            <a:r>
              <a:rPr lang="fr-BE" sz="1800" dirty="0" err="1"/>
              <a:t>economic</a:t>
            </a:r>
            <a:r>
              <a:rPr lang="fr-BE" sz="1800" dirty="0"/>
              <a:t> </a:t>
            </a:r>
            <a:r>
              <a:rPr lang="fr-BE" sz="1800" dirty="0" err="1"/>
              <a:t>interdependencies</a:t>
            </a:r>
            <a:endParaRPr lang="fr-BE" sz="1800" dirty="0"/>
          </a:p>
          <a:p>
            <a:pPr marL="342900" lvl="1" indent="-342900">
              <a:spcBef>
                <a:spcPts val="0"/>
              </a:spcBef>
              <a:spcAft>
                <a:spcPts val="600"/>
              </a:spcAft>
              <a:buFont typeface="Arial" pitchFamily="34" charset="0"/>
              <a:buChar char="•"/>
            </a:pPr>
            <a:endParaRPr lang="fr-BE" sz="1800" dirty="0"/>
          </a:p>
        </p:txBody>
      </p:sp>
      <p:pic>
        <p:nvPicPr>
          <p:cNvPr id="8" name="Picture Placeholder 9" descr="Marine-environment.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0" y="0"/>
            <a:ext cx="1752600" cy="6858000"/>
          </a:xfrm>
        </p:spPr>
      </p:pic>
      <p:sp>
        <p:nvSpPr>
          <p:cNvPr id="10" name="TextBox 9"/>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Spyridoula </a:t>
            </a:r>
            <a:r>
              <a:rPr lang="fr-FR" sz="800" dirty="0" err="1">
                <a:solidFill>
                  <a:schemeClr val="bg1"/>
                </a:solidFill>
              </a:rPr>
              <a:t>Kressou</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Tree>
    <p:extLst>
      <p:ext uri="{BB962C8B-B14F-4D97-AF65-F5344CB8AC3E}">
        <p14:creationId xmlns:p14="http://schemas.microsoft.com/office/powerpoint/2010/main" val="1889310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04674" y="184993"/>
            <a:ext cx="7389186" cy="904031"/>
          </a:xfrm>
        </p:spPr>
        <p:txBody>
          <a:bodyPr anchor="b"/>
          <a:lstStyle/>
          <a:p>
            <a:r>
              <a:rPr lang="fr-BE" sz="2400" dirty="0" smtClean="0"/>
              <a:t>The world </a:t>
            </a:r>
            <a:r>
              <a:rPr lang="fr-BE" sz="2400" dirty="0" err="1" smtClean="0"/>
              <a:t>economy</a:t>
            </a:r>
            <a:r>
              <a:rPr lang="fr-BE" sz="2400" dirty="0" smtClean="0"/>
              <a:t> </a:t>
            </a:r>
            <a:r>
              <a:rPr lang="fr-BE" sz="2400" dirty="0" err="1" smtClean="0"/>
              <a:t>is</a:t>
            </a:r>
            <a:r>
              <a:rPr lang="fr-BE" sz="2400" dirty="0" smtClean="0"/>
              <a:t> </a:t>
            </a:r>
            <a:r>
              <a:rPr lang="fr-BE" sz="2400" dirty="0" err="1" smtClean="0"/>
              <a:t>expected</a:t>
            </a:r>
            <a:r>
              <a:rPr lang="fr-BE" sz="2400" dirty="0" smtClean="0"/>
              <a:t> to about triple in the </a:t>
            </a:r>
            <a:r>
              <a:rPr lang="fr-BE" sz="2400" dirty="0" err="1" smtClean="0"/>
              <a:t>next</a:t>
            </a:r>
            <a:r>
              <a:rPr lang="fr-BE" sz="2400" dirty="0" smtClean="0"/>
              <a:t> </a:t>
            </a:r>
            <a:r>
              <a:rPr lang="fr-BE" sz="2400" dirty="0" err="1" smtClean="0"/>
              <a:t>three</a:t>
            </a:r>
            <a:r>
              <a:rPr lang="fr-BE" sz="2400" dirty="0" smtClean="0"/>
              <a:t> </a:t>
            </a:r>
            <a:r>
              <a:rPr lang="fr-BE" sz="2400" dirty="0" err="1" smtClean="0"/>
              <a:t>decades</a:t>
            </a:r>
            <a:endParaRPr lang="en-GB" sz="24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prstClr val="white"/>
                </a:solidFill>
              </a:rPr>
              <a:t>© Ana Skobe, Environment &amp; Me /EEA </a:t>
            </a:r>
            <a:endParaRPr lang="en-GB" sz="800" dirty="0">
              <a:solidFill>
                <a:prstClr val="white"/>
              </a:solidFill>
            </a:endParaRPr>
          </a:p>
        </p:txBody>
      </p:sp>
      <p:pic>
        <p:nvPicPr>
          <p:cNvPr id="15" name="Picture 14"/>
          <p:cNvPicPr/>
          <p:nvPr/>
        </p:nvPicPr>
        <p:blipFill>
          <a:blip r:embed="rId2"/>
          <a:stretch>
            <a:fillRect/>
          </a:stretch>
        </p:blipFill>
        <p:spPr>
          <a:xfrm>
            <a:off x="1877036" y="1496535"/>
            <a:ext cx="7831852" cy="4460512"/>
          </a:xfrm>
          <a:prstGeom prst="rect">
            <a:avLst/>
          </a:prstGeom>
        </p:spPr>
      </p:pic>
      <p:sp>
        <p:nvSpPr>
          <p:cNvPr id="16" name="TextBox 15"/>
          <p:cNvSpPr txBox="1"/>
          <p:nvPr/>
        </p:nvSpPr>
        <p:spPr>
          <a:xfrm>
            <a:off x="1877036" y="6065530"/>
            <a:ext cx="7416824" cy="840230"/>
          </a:xfrm>
          <a:prstGeom prst="rect">
            <a:avLst/>
          </a:prstGeom>
          <a:noFill/>
        </p:spPr>
        <p:txBody>
          <a:bodyPr wrap="square" rtlCol="0">
            <a:spAutoFit/>
          </a:bodyPr>
          <a:lstStyle/>
          <a:p>
            <a:pPr>
              <a:spcBef>
                <a:spcPct val="20000"/>
              </a:spcBef>
            </a:pPr>
            <a:r>
              <a:rPr lang="en-GB" sz="900" dirty="0">
                <a:solidFill>
                  <a:schemeClr val="bg1">
                    <a:lumMod val="50000"/>
                  </a:schemeClr>
                </a:solidFill>
              </a:rPr>
              <a:t>Note: gross domestic product expressed in billion 2005 US dollars at purchasing power parity. </a:t>
            </a:r>
          </a:p>
          <a:p>
            <a:pPr>
              <a:spcBef>
                <a:spcPct val="20000"/>
              </a:spcBef>
            </a:pPr>
            <a:endParaRPr lang="en-GB" sz="900" dirty="0">
              <a:solidFill>
                <a:schemeClr val="bg1">
                  <a:lumMod val="50000"/>
                </a:schemeClr>
              </a:solidFill>
            </a:endParaRPr>
          </a:p>
          <a:p>
            <a:pPr>
              <a:spcBef>
                <a:spcPct val="20000"/>
              </a:spcBef>
            </a:pPr>
            <a:r>
              <a:rPr lang="en-GB" sz="900" dirty="0">
                <a:solidFill>
                  <a:schemeClr val="bg1">
                    <a:lumMod val="50000"/>
                  </a:schemeClr>
                </a:solidFill>
              </a:rPr>
              <a:t>Source: OECD 2013: 'All Statistics - OECD </a:t>
            </a:r>
            <a:r>
              <a:rPr lang="en-GB" sz="900" dirty="0" err="1">
                <a:solidFill>
                  <a:schemeClr val="bg1">
                    <a:lumMod val="50000"/>
                  </a:schemeClr>
                </a:solidFill>
              </a:rPr>
              <a:t>iLibrary</a:t>
            </a:r>
            <a:r>
              <a:rPr lang="en-GB" sz="900" dirty="0">
                <a:solidFill>
                  <a:schemeClr val="bg1">
                    <a:lumMod val="50000"/>
                  </a:schemeClr>
                </a:solidFill>
              </a:rPr>
              <a:t>'.</a:t>
            </a:r>
          </a:p>
          <a:p>
            <a:endParaRPr lang="en-GB" dirty="0">
              <a:solidFill>
                <a:prstClr val="black"/>
              </a:solidFill>
            </a:endParaRPr>
          </a:p>
        </p:txBody>
      </p:sp>
      <p:pic>
        <p:nvPicPr>
          <p:cNvPr id="12" name="Picture Placeholder 9" descr="Maritime-activities.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4539" y="0"/>
            <a:ext cx="1752600" cy="6858000"/>
          </a:xfrm>
        </p:spPr>
      </p:pic>
      <p:sp>
        <p:nvSpPr>
          <p:cNvPr id="13" name="TextBox 12"/>
          <p:cNvSpPr txBox="1"/>
          <p:nvPr/>
        </p:nvSpPr>
        <p:spPr>
          <a:xfrm rot="16200000">
            <a:off x="-1284224" y="5349253"/>
            <a:ext cx="2802049" cy="215444"/>
          </a:xfrm>
          <a:prstGeom prst="rect">
            <a:avLst/>
          </a:prstGeom>
          <a:noFill/>
        </p:spPr>
        <p:txBody>
          <a:bodyPr wrap="square" rtlCol="0">
            <a:spAutoFit/>
          </a:bodyPr>
          <a:lstStyle/>
          <a:p>
            <a:r>
              <a:rPr lang="fr-FR" sz="800" dirty="0">
                <a:solidFill>
                  <a:schemeClr val="bg1"/>
                </a:solidFill>
              </a:rPr>
              <a:t>© </a:t>
            </a:r>
            <a:r>
              <a:rPr lang="fr-FR" sz="800" dirty="0" err="1">
                <a:solidFill>
                  <a:schemeClr val="bg1"/>
                </a:solidFill>
              </a:rPr>
              <a:t>Pirjo</a:t>
            </a:r>
            <a:r>
              <a:rPr lang="fr-FR" sz="800" dirty="0">
                <a:solidFill>
                  <a:schemeClr val="bg1"/>
                </a:solidFill>
              </a:rPr>
              <a:t> </a:t>
            </a:r>
            <a:r>
              <a:rPr lang="fr-FR" sz="800" dirty="0" err="1">
                <a:solidFill>
                  <a:schemeClr val="bg1"/>
                </a:solidFill>
              </a:rPr>
              <a:t>Jha</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Tree>
    <p:extLst>
      <p:ext uri="{BB962C8B-B14F-4D97-AF65-F5344CB8AC3E}">
        <p14:creationId xmlns:p14="http://schemas.microsoft.com/office/powerpoint/2010/main" val="3362904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69324" y="190773"/>
            <a:ext cx="7389186" cy="898252"/>
          </a:xfrm>
        </p:spPr>
        <p:txBody>
          <a:bodyPr anchor="b"/>
          <a:lstStyle/>
          <a:p>
            <a:r>
              <a:rPr lang="fr-BE" sz="2400" dirty="0" smtClean="0"/>
              <a:t>World </a:t>
            </a:r>
            <a:r>
              <a:rPr lang="fr-BE" sz="2400" dirty="0" err="1" smtClean="0"/>
              <a:t>resource</a:t>
            </a:r>
            <a:r>
              <a:rPr lang="fr-BE" sz="2400" dirty="0" smtClean="0"/>
              <a:t> use </a:t>
            </a:r>
            <a:r>
              <a:rPr lang="fr-BE" sz="2400" dirty="0" err="1" smtClean="0"/>
              <a:t>is</a:t>
            </a:r>
            <a:r>
              <a:rPr lang="fr-BE" sz="2400" dirty="0" smtClean="0"/>
              <a:t> </a:t>
            </a:r>
            <a:r>
              <a:rPr lang="fr-BE" sz="2400" dirty="0" err="1" smtClean="0"/>
              <a:t>expected</a:t>
            </a:r>
            <a:r>
              <a:rPr lang="fr-BE" sz="2400" dirty="0" smtClean="0"/>
              <a:t> to at least double in the </a:t>
            </a:r>
            <a:r>
              <a:rPr lang="fr-BE" sz="2400" dirty="0" err="1" smtClean="0"/>
              <a:t>next</a:t>
            </a:r>
            <a:r>
              <a:rPr lang="fr-BE" sz="2400" dirty="0" smtClean="0"/>
              <a:t> </a:t>
            </a:r>
            <a:r>
              <a:rPr lang="fr-BE" sz="2400" dirty="0" err="1" smtClean="0"/>
              <a:t>three</a:t>
            </a:r>
            <a:r>
              <a:rPr lang="fr-BE" sz="2400" dirty="0" smtClean="0"/>
              <a:t> </a:t>
            </a:r>
            <a:r>
              <a:rPr lang="fr-BE" sz="2400" dirty="0" err="1" smtClean="0"/>
              <a:t>decades</a:t>
            </a:r>
            <a:endParaRPr lang="en-GB" sz="24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prstClr val="white"/>
                </a:solidFill>
              </a:rPr>
              <a:t>© Ana Skobe, Environment &amp; Me /EEA </a:t>
            </a:r>
            <a:endParaRPr lang="en-GB" sz="800" dirty="0">
              <a:solidFill>
                <a:prstClr val="white"/>
              </a:solidFill>
            </a:endParaRPr>
          </a:p>
        </p:txBody>
      </p:sp>
      <p:graphicFrame>
        <p:nvGraphicFramePr>
          <p:cNvPr id="13" name="Chart 12"/>
          <p:cNvGraphicFramePr/>
          <p:nvPr>
            <p:extLst/>
          </p:nvPr>
        </p:nvGraphicFramePr>
        <p:xfrm>
          <a:off x="2161867" y="1473079"/>
          <a:ext cx="7704856" cy="482624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319702" y="5939736"/>
            <a:ext cx="5328592" cy="1043363"/>
          </a:xfrm>
          <a:prstGeom prst="rect">
            <a:avLst/>
          </a:prstGeom>
          <a:noFill/>
        </p:spPr>
        <p:txBody>
          <a:bodyPr wrap="square" rtlCol="0">
            <a:spAutoFit/>
          </a:bodyPr>
          <a:lstStyle/>
          <a:p>
            <a:endParaRPr lang="en-GB" sz="1400" dirty="0">
              <a:solidFill>
                <a:prstClr val="black"/>
              </a:solidFill>
            </a:endParaRPr>
          </a:p>
          <a:p>
            <a:endParaRPr lang="en-GB" sz="1400" dirty="0">
              <a:solidFill>
                <a:prstClr val="black"/>
              </a:solidFill>
            </a:endParaRPr>
          </a:p>
          <a:p>
            <a:pPr>
              <a:spcBef>
                <a:spcPct val="20000"/>
              </a:spcBef>
            </a:pPr>
            <a:r>
              <a:rPr lang="en-US" sz="900" dirty="0" err="1" smtClean="0">
                <a:solidFill>
                  <a:schemeClr val="bg1">
                    <a:lumMod val="50000"/>
                  </a:schemeClr>
                </a:solidFill>
              </a:rPr>
              <a:t>Souce</a:t>
            </a:r>
            <a:r>
              <a:rPr lang="en-US" sz="900" dirty="0" smtClean="0">
                <a:solidFill>
                  <a:schemeClr val="bg1">
                    <a:lumMod val="50000"/>
                  </a:schemeClr>
                </a:solidFill>
              </a:rPr>
              <a:t>: SERI </a:t>
            </a:r>
            <a:r>
              <a:rPr lang="en-US" sz="900" dirty="0">
                <a:solidFill>
                  <a:schemeClr val="bg1">
                    <a:lumMod val="50000"/>
                  </a:schemeClr>
                </a:solidFill>
              </a:rPr>
              <a:t>(2013): SERI Global Material Flows Database. 2013 Edition. </a:t>
            </a:r>
            <a:r>
              <a:rPr lang="en-US" sz="900" dirty="0" smtClean="0">
                <a:solidFill>
                  <a:schemeClr val="bg1">
                    <a:lumMod val="50000"/>
                  </a:schemeClr>
                </a:solidFill>
              </a:rPr>
              <a:t/>
            </a:r>
            <a:br>
              <a:rPr lang="en-US" sz="900" dirty="0" smtClean="0">
                <a:solidFill>
                  <a:schemeClr val="bg1">
                    <a:lumMod val="50000"/>
                  </a:schemeClr>
                </a:solidFill>
              </a:rPr>
            </a:br>
            <a:r>
              <a:rPr lang="en-US" sz="900" dirty="0" smtClean="0">
                <a:solidFill>
                  <a:schemeClr val="bg1">
                    <a:lumMod val="50000"/>
                  </a:schemeClr>
                </a:solidFill>
              </a:rPr>
              <a:t>Available </a:t>
            </a:r>
            <a:r>
              <a:rPr lang="en-US" sz="900" dirty="0">
                <a:solidFill>
                  <a:schemeClr val="bg1">
                    <a:lumMod val="50000"/>
                  </a:schemeClr>
                </a:solidFill>
              </a:rPr>
              <a:t>at: </a:t>
            </a:r>
            <a:r>
              <a:rPr lang="en-US" sz="900" dirty="0">
                <a:solidFill>
                  <a:schemeClr val="bg1">
                    <a:lumMod val="50000"/>
                  </a:schemeClr>
                </a:solidFill>
                <a:hlinkClick r:id="rId3"/>
              </a:rPr>
              <a:t>www.materialflows.net</a:t>
            </a:r>
            <a:endParaRPr lang="en-GB" sz="900" dirty="0">
              <a:solidFill>
                <a:schemeClr val="bg1">
                  <a:lumMod val="50000"/>
                </a:schemeClr>
              </a:solidFill>
            </a:endParaRPr>
          </a:p>
          <a:p>
            <a:endParaRPr lang="en-GB" sz="1400" dirty="0">
              <a:solidFill>
                <a:prstClr val="black"/>
              </a:solidFill>
            </a:endParaRPr>
          </a:p>
        </p:txBody>
      </p:sp>
      <p:sp>
        <p:nvSpPr>
          <p:cNvPr id="11" name="TextBox 10"/>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Spyridoula </a:t>
            </a:r>
            <a:r>
              <a:rPr lang="fr-FR" sz="800" dirty="0" err="1">
                <a:solidFill>
                  <a:schemeClr val="bg1"/>
                </a:solidFill>
              </a:rPr>
              <a:t>Kressou</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pic>
        <p:nvPicPr>
          <p:cNvPr id="4" name="Picture Placeholder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38774" r="44230"/>
          <a:stretch/>
        </p:blipFill>
        <p:spPr>
          <a:xfrm flipH="1">
            <a:off x="0" y="0"/>
            <a:ext cx="1752600" cy="6858000"/>
          </a:xfrm>
        </p:spPr>
      </p:pic>
      <p:sp>
        <p:nvSpPr>
          <p:cNvPr id="8" name="TextBox 7"/>
          <p:cNvSpPr txBox="1"/>
          <p:nvPr/>
        </p:nvSpPr>
        <p:spPr>
          <a:xfrm rot="16200000">
            <a:off x="-1136363" y="5417193"/>
            <a:ext cx="2802049" cy="215444"/>
          </a:xfrm>
          <a:prstGeom prst="rect">
            <a:avLst/>
          </a:prstGeom>
          <a:noFill/>
        </p:spPr>
        <p:txBody>
          <a:bodyPr wrap="square" rtlCol="0">
            <a:spAutoFit/>
          </a:bodyPr>
          <a:lstStyle/>
          <a:p>
            <a:r>
              <a:rPr lang="en-GB" sz="800" dirty="0" smtClean="0">
                <a:solidFill>
                  <a:schemeClr val="bg1"/>
                </a:solidFill>
              </a:rPr>
              <a:t>Source: Dong Energy</a:t>
            </a:r>
            <a:endParaRPr lang="en-GB" sz="800" dirty="0">
              <a:solidFill>
                <a:schemeClr val="bg1"/>
              </a:solidFill>
            </a:endParaRPr>
          </a:p>
        </p:txBody>
      </p:sp>
    </p:spTree>
    <p:extLst>
      <p:ext uri="{BB962C8B-B14F-4D97-AF65-F5344CB8AC3E}">
        <p14:creationId xmlns:p14="http://schemas.microsoft.com/office/powerpoint/2010/main" val="116513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107999"/>
            <a:ext cx="9525000" cy="981025"/>
          </a:xfrm>
        </p:spPr>
        <p:txBody>
          <a:bodyPr anchor="b"/>
          <a:lstStyle/>
          <a:p>
            <a:pPr>
              <a:spcAft>
                <a:spcPts val="0"/>
              </a:spcAft>
            </a:pPr>
            <a:r>
              <a:rPr lang="en-GB" sz="2400" dirty="0" smtClean="0"/>
              <a:t>Looking ahead: </a:t>
            </a:r>
            <a:br>
              <a:rPr lang="en-GB" sz="2400" dirty="0" smtClean="0"/>
            </a:br>
            <a:r>
              <a:rPr lang="en-GB" sz="2400" dirty="0" smtClean="0"/>
              <a:t>Systemic </a:t>
            </a:r>
            <a:r>
              <a:rPr lang="en-GB" sz="2400" dirty="0"/>
              <a:t>challenges require systemic solutions</a:t>
            </a:r>
          </a:p>
        </p:txBody>
      </p:sp>
      <p:pic>
        <p:nvPicPr>
          <p:cNvPr id="15" name="Picture 2"/>
          <p:cNvPicPr>
            <a:picLocks noChangeAspect="1" noChangeArrowheads="1"/>
          </p:cNvPicPr>
          <p:nvPr/>
        </p:nvPicPr>
        <p:blipFill>
          <a:blip r:embed="rId3"/>
          <a:srcRect/>
          <a:stretch>
            <a:fillRect/>
          </a:stretch>
        </p:blipFill>
        <p:spPr bwMode="auto">
          <a:xfrm>
            <a:off x="5392303" y="2321551"/>
            <a:ext cx="41878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TextBox 1"/>
          <p:cNvSpPr txBox="1">
            <a:spLocks noChangeArrowheads="1"/>
          </p:cNvSpPr>
          <p:nvPr/>
        </p:nvSpPr>
        <p:spPr bwMode="auto">
          <a:xfrm>
            <a:off x="466291" y="1526952"/>
            <a:ext cx="4926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DE" altLang="en-US" dirty="0">
                <a:solidFill>
                  <a:srgbClr val="202661"/>
                </a:solidFill>
                <a:latin typeface="Open Sans"/>
              </a:rPr>
              <a:t>Not just incremental efficiency </a:t>
            </a:r>
            <a:r>
              <a:rPr lang="de-DE" altLang="en-US" dirty="0" smtClean="0">
                <a:solidFill>
                  <a:srgbClr val="202661"/>
                </a:solidFill>
                <a:latin typeface="Open Sans"/>
              </a:rPr>
              <a:t>gains</a:t>
            </a:r>
            <a:endParaRPr lang="en-GB" altLang="en-US" dirty="0">
              <a:solidFill>
                <a:srgbClr val="202661"/>
              </a:solidFill>
              <a:latin typeface="Open Sans"/>
            </a:endParaRPr>
          </a:p>
        </p:txBody>
      </p:sp>
      <p:pic>
        <p:nvPicPr>
          <p:cNvPr id="17" name="Picture 7" descr="http://lerablog.org/wp-content/uploads/2013/07/fuel-displa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38" y="2310439"/>
            <a:ext cx="418782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p:cNvSpPr>
            <a:spLocks noChangeArrowheads="1"/>
          </p:cNvSpPr>
          <p:nvPr/>
        </p:nvSpPr>
        <p:spPr bwMode="auto">
          <a:xfrm>
            <a:off x="466291" y="5002657"/>
            <a:ext cx="89524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smtClean="0">
                <a:solidFill>
                  <a:srgbClr val="202661"/>
                </a:solidFill>
              </a:rPr>
              <a:t>but </a:t>
            </a:r>
            <a:r>
              <a:rPr lang="en-GB" altLang="en-US" dirty="0">
                <a:solidFill>
                  <a:srgbClr val="202661"/>
                </a:solidFill>
              </a:rPr>
              <a:t>fundamental </a:t>
            </a:r>
            <a:r>
              <a:rPr lang="en-GB" altLang="en-US" dirty="0" smtClean="0">
                <a:solidFill>
                  <a:srgbClr val="202661"/>
                </a:solidFill>
              </a:rPr>
              <a:t>transitions in </a:t>
            </a:r>
            <a:r>
              <a:rPr lang="en-GB" altLang="en-US" dirty="0" smtClean="0">
                <a:solidFill>
                  <a:srgbClr val="202661"/>
                </a:solidFill>
                <a:latin typeface="Open Sans"/>
              </a:rPr>
              <a:t>food, energy, mobility, urban, finance and fiscal systems </a:t>
            </a:r>
          </a:p>
          <a:p>
            <a:endParaRPr lang="en-GB" altLang="en-US" dirty="0">
              <a:solidFill>
                <a:srgbClr val="202661"/>
              </a:solidFill>
              <a:latin typeface="Open Sans"/>
            </a:endParaRPr>
          </a:p>
          <a:p>
            <a:r>
              <a:rPr lang="en-GB" altLang="en-US" dirty="0" smtClean="0">
                <a:solidFill>
                  <a:srgbClr val="202661"/>
                </a:solidFill>
                <a:latin typeface="Open Sans"/>
              </a:rPr>
              <a:t>through profound changes </a:t>
            </a:r>
            <a:r>
              <a:rPr lang="en-GB" altLang="en-US" dirty="0">
                <a:solidFill>
                  <a:srgbClr val="202661"/>
                </a:solidFill>
                <a:latin typeface="Open Sans"/>
              </a:rPr>
              <a:t>in dominant </a:t>
            </a:r>
            <a:r>
              <a:rPr lang="en-GB" altLang="en-US" dirty="0" smtClean="0">
                <a:solidFill>
                  <a:srgbClr val="202661"/>
                </a:solidFill>
                <a:latin typeface="Open Sans"/>
              </a:rPr>
              <a:t>practices, policies and thinking.</a:t>
            </a:r>
            <a:endParaRPr lang="en-GB" altLang="en-US" dirty="0">
              <a:solidFill>
                <a:srgbClr val="202661"/>
              </a:solidFill>
              <a:latin typeface="Open Sans"/>
            </a:endParaRPr>
          </a:p>
        </p:txBody>
      </p:sp>
      <p:sp>
        <p:nvSpPr>
          <p:cNvPr id="10" name="Text Placeholder 8"/>
          <p:cNvSpPr>
            <a:spLocks noGrp="1"/>
          </p:cNvSpPr>
          <p:nvPr>
            <p:ph type="body" sz="quarter" idx="12"/>
          </p:nvPr>
        </p:nvSpPr>
        <p:spPr>
          <a:xfrm>
            <a:off x="8662264" y="4603783"/>
            <a:ext cx="917864" cy="230114"/>
          </a:xfrm>
          <a:noFill/>
        </p:spPr>
        <p:txBody>
          <a:bodyPr wrap="square" rtlCol="0">
            <a:spAutoFit/>
          </a:bodyPr>
          <a:lstStyle/>
          <a:p>
            <a:pPr algn="l"/>
            <a:r>
              <a:rPr lang="en-GB" sz="900" dirty="0">
                <a:solidFill>
                  <a:schemeClr val="bg1">
                    <a:lumMod val="50000"/>
                  </a:schemeClr>
                </a:solidFill>
              </a:rPr>
              <a:t>Source</a:t>
            </a:r>
            <a:r>
              <a:rPr lang="en-GB" sz="900" dirty="0" smtClean="0">
                <a:solidFill>
                  <a:schemeClr val="bg1">
                    <a:lumMod val="50000"/>
                  </a:schemeClr>
                </a:solidFill>
              </a:rPr>
              <a:t>: Tesla</a:t>
            </a:r>
            <a:endParaRPr lang="en-GB" sz="900" dirty="0">
              <a:solidFill>
                <a:schemeClr val="bg1">
                  <a:lumMod val="50000"/>
                </a:schemeClr>
              </a:solidFill>
            </a:endParaRPr>
          </a:p>
        </p:txBody>
      </p:sp>
      <p:pic>
        <p:nvPicPr>
          <p:cNvPr id="8" name="Picture 3" descr="CIMG_2394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8100" y="2001491"/>
            <a:ext cx="3954682" cy="289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1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3999" y="179999"/>
            <a:ext cx="7748641" cy="909025"/>
          </a:xfrm>
        </p:spPr>
        <p:txBody>
          <a:bodyPr anchor="b"/>
          <a:lstStyle/>
          <a:p>
            <a:pPr>
              <a:spcAft>
                <a:spcPts val="0"/>
              </a:spcAft>
            </a:pPr>
            <a:r>
              <a:rPr lang="en-GB" sz="2400" dirty="0"/>
              <a:t>Achieving the 2050 vision depends on action </a:t>
            </a:r>
            <a:r>
              <a:rPr lang="en-GB" sz="2400" i="1" dirty="0" smtClean="0"/>
              <a:t>today</a:t>
            </a:r>
            <a:r>
              <a:rPr lang="en-GB" sz="2400" dirty="0" smtClean="0"/>
              <a:t>: </a:t>
            </a:r>
            <a:r>
              <a:rPr lang="en-GB" sz="2400" b="1" dirty="0" smtClean="0"/>
              <a:t>Fostering innovation</a:t>
            </a:r>
            <a:endParaRPr lang="en-GB" sz="2400" b="1" dirty="0"/>
          </a:p>
        </p:txBody>
      </p:sp>
      <p:sp>
        <p:nvSpPr>
          <p:cNvPr id="6" name="Text Placeholder 5"/>
          <p:cNvSpPr>
            <a:spLocks noGrp="1"/>
          </p:cNvSpPr>
          <p:nvPr>
            <p:ph type="body" sz="quarter" idx="15"/>
          </p:nvPr>
        </p:nvSpPr>
        <p:spPr>
          <a:xfrm>
            <a:off x="1894951" y="2057816"/>
            <a:ext cx="7683389" cy="3996267"/>
          </a:xfrm>
        </p:spPr>
        <p:txBody>
          <a:bodyPr anchor="t"/>
          <a:lstStyle/>
          <a:p>
            <a:pPr>
              <a:spcBef>
                <a:spcPts val="1800"/>
              </a:spcBef>
              <a:spcAft>
                <a:spcPts val="1800"/>
              </a:spcAft>
            </a:pPr>
            <a:r>
              <a:rPr lang="en-GB" sz="2000" dirty="0" smtClean="0"/>
              <a:t>Technological, economic and social innovations </a:t>
            </a:r>
            <a:r>
              <a:rPr lang="en-GB" sz="2000" dirty="0"/>
              <a:t>can support long-term transitions to a green </a:t>
            </a:r>
            <a:r>
              <a:rPr lang="en-GB" sz="2000" dirty="0" smtClean="0"/>
              <a:t>economy </a:t>
            </a:r>
            <a:endParaRPr lang="en-GB" sz="2000" dirty="0"/>
          </a:p>
          <a:p>
            <a:pPr>
              <a:spcBef>
                <a:spcPts val="1800"/>
              </a:spcBef>
              <a:spcAft>
                <a:spcPts val="1800"/>
              </a:spcAft>
            </a:pPr>
            <a:r>
              <a:rPr lang="en-GB" sz="2000" dirty="0"/>
              <a:t>Creating a green economy requires upscaling niche innovations</a:t>
            </a:r>
          </a:p>
          <a:p>
            <a:pPr>
              <a:spcBef>
                <a:spcPts val="1800"/>
              </a:spcBef>
              <a:spcAft>
                <a:spcPts val="1800"/>
              </a:spcAft>
            </a:pPr>
            <a:r>
              <a:rPr lang="en-GB" sz="2000" dirty="0" smtClean="0"/>
              <a:t>Publicly funded research has fostered many of the most important and commercially successful innovations</a:t>
            </a:r>
          </a:p>
          <a:p>
            <a:pPr>
              <a:spcBef>
                <a:spcPts val="1800"/>
              </a:spcBef>
              <a:spcAft>
                <a:spcPts val="1800"/>
              </a:spcAft>
            </a:pPr>
            <a:r>
              <a:rPr lang="en-GB" sz="2000" dirty="0" smtClean="0"/>
              <a:t>Europe should not be afraid of leading the world on environmental standards: investments </a:t>
            </a:r>
            <a:r>
              <a:rPr lang="en-GB" sz="2000" dirty="0"/>
              <a:t>and innovation can boost prosperity </a:t>
            </a:r>
            <a:r>
              <a:rPr lang="en-GB" sz="2000" dirty="0" smtClean="0"/>
              <a:t>today </a:t>
            </a:r>
            <a:endParaRPr lang="en-GB" sz="2000" dirty="0"/>
          </a:p>
          <a:p>
            <a:endParaRPr lang="en-GB"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prstClr val="white"/>
                </a:solidFill>
              </a:rPr>
              <a:t>© </a:t>
            </a:r>
            <a:r>
              <a:rPr lang="en-GB" sz="800" dirty="0" smtClean="0">
                <a:solidFill>
                  <a:prstClr val="white"/>
                </a:solidFill>
              </a:rPr>
              <a:t>Victor Troyanov, </a:t>
            </a:r>
            <a:r>
              <a:rPr lang="en-GB" sz="800" dirty="0">
                <a:solidFill>
                  <a:prstClr val="white"/>
                </a:solidFill>
              </a:rPr>
              <a:t>Environment &amp; Me /EEA </a:t>
            </a:r>
          </a:p>
        </p:txBody>
      </p:sp>
      <p:sp>
        <p:nvSpPr>
          <p:cNvPr id="2" name="AutoShape 2" descr="Image result for mushroom cloud"/>
          <p:cNvSpPr>
            <a:spLocks noChangeAspect="1" noChangeArrowheads="1"/>
          </p:cNvSpPr>
          <p:nvPr/>
        </p:nvSpPr>
        <p:spPr bwMode="auto">
          <a:xfrm>
            <a:off x="155575" y="-411163"/>
            <a:ext cx="114300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8" name="Picture Placeholder 9" descr="Green-econom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52600" cy="6858000"/>
          </a:xfrm>
          <a:prstGeom prst="rect">
            <a:avLst/>
          </a:prstGeom>
        </p:spPr>
      </p:pic>
    </p:spTree>
    <p:extLst>
      <p:ext uri="{BB962C8B-B14F-4D97-AF65-F5344CB8AC3E}">
        <p14:creationId xmlns:p14="http://schemas.microsoft.com/office/powerpoint/2010/main" val="118828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44000" y="179999"/>
            <a:ext cx="7627256" cy="909025"/>
          </a:xfrm>
        </p:spPr>
        <p:txBody>
          <a:bodyPr anchor="b"/>
          <a:lstStyle/>
          <a:p>
            <a:r>
              <a:rPr lang="da-DK" sz="2400" dirty="0"/>
              <a:t>Eco-industries have prospered despite the recession in </a:t>
            </a:r>
            <a:r>
              <a:rPr lang="da-DK" sz="2400" dirty="0" smtClean="0"/>
              <a:t>Europe</a:t>
            </a:r>
            <a:endParaRPr lang="en-GB" sz="2400"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prstClr val="white"/>
                </a:solidFill>
              </a:rPr>
              <a:t>© Daniel Danko, Environment &amp; Me /EEA </a:t>
            </a:r>
          </a:p>
        </p:txBody>
      </p:sp>
      <p:graphicFrame>
        <p:nvGraphicFramePr>
          <p:cNvPr id="13" name="Chart 12"/>
          <p:cNvGraphicFramePr>
            <a:graphicFrameLocks/>
          </p:cNvGraphicFramePr>
          <p:nvPr>
            <p:extLst/>
          </p:nvPr>
        </p:nvGraphicFramePr>
        <p:xfrm>
          <a:off x="2180012" y="1731981"/>
          <a:ext cx="6378632" cy="423851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8442571" y="2029216"/>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prstClr val="black"/>
                </a:solidFill>
              </a:rPr>
              <a:t>Eco-industry value added</a:t>
            </a:r>
            <a:endParaRPr lang="en-GB" sz="1200" b="1" dirty="0">
              <a:solidFill>
                <a:prstClr val="black"/>
              </a:solidFill>
            </a:endParaRPr>
          </a:p>
        </p:txBody>
      </p:sp>
      <p:sp>
        <p:nvSpPr>
          <p:cNvPr id="8" name="Rectangle 7"/>
          <p:cNvSpPr/>
          <p:nvPr/>
        </p:nvSpPr>
        <p:spPr>
          <a:xfrm>
            <a:off x="8442571" y="2642992"/>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prstClr val="black"/>
                </a:solidFill>
              </a:rPr>
              <a:t>Eco-industry employment</a:t>
            </a:r>
            <a:endParaRPr lang="en-GB" sz="1200" b="1" dirty="0">
              <a:solidFill>
                <a:prstClr val="black"/>
              </a:solidFill>
            </a:endParaRPr>
          </a:p>
        </p:txBody>
      </p:sp>
      <p:sp>
        <p:nvSpPr>
          <p:cNvPr id="9" name="Rectangle 8"/>
          <p:cNvSpPr/>
          <p:nvPr/>
        </p:nvSpPr>
        <p:spPr>
          <a:xfrm>
            <a:off x="8442571" y="4096010"/>
            <a:ext cx="1041031"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prstClr val="black"/>
                </a:solidFill>
              </a:rPr>
              <a:t>Total EU GDP</a:t>
            </a:r>
            <a:endParaRPr lang="en-GB" sz="1200" b="1" dirty="0">
              <a:solidFill>
                <a:prstClr val="black"/>
              </a:solidFill>
            </a:endParaRPr>
          </a:p>
        </p:txBody>
      </p:sp>
      <p:sp>
        <p:nvSpPr>
          <p:cNvPr id="10" name="Rectangle 9"/>
          <p:cNvSpPr/>
          <p:nvPr/>
        </p:nvSpPr>
        <p:spPr>
          <a:xfrm>
            <a:off x="8442571" y="4644000"/>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prstClr val="black"/>
                </a:solidFill>
              </a:rPr>
              <a:t>Total EU employment</a:t>
            </a:r>
            <a:endParaRPr lang="en-GB" sz="1200" b="1" dirty="0">
              <a:solidFill>
                <a:prstClr val="black"/>
              </a:solidFill>
            </a:endParaRPr>
          </a:p>
        </p:txBody>
      </p:sp>
      <p:sp>
        <p:nvSpPr>
          <p:cNvPr id="11" name="Text Placeholder 4"/>
          <p:cNvSpPr txBox="1">
            <a:spLocks/>
          </p:cNvSpPr>
          <p:nvPr/>
        </p:nvSpPr>
        <p:spPr>
          <a:xfrm>
            <a:off x="2211616" y="6222585"/>
            <a:ext cx="9577191" cy="482599"/>
          </a:xfrm>
          <a:prstGeom prst="rect">
            <a:avLst/>
          </a:prstGeom>
        </p:spPr>
        <p:txBody>
          <a:bodyPr/>
          <a:lstStyle>
            <a:defPPr>
              <a:defRPr lang="en-US"/>
            </a:defPPr>
            <a:lvl1pPr indent="0">
              <a:spcBef>
                <a:spcPct val="20000"/>
              </a:spcBef>
              <a:buFont typeface="Arial" pitchFamily="34" charset="0"/>
              <a:buNone/>
              <a:defRPr sz="1200">
                <a:solidFill>
                  <a:schemeClr val="bg1">
                    <a:lumMod val="50000"/>
                  </a:schemeClr>
                </a:solidFill>
              </a:defRPr>
            </a:lvl1pPr>
            <a:lvl2pPr indent="0">
              <a:spcBef>
                <a:spcPct val="20000"/>
              </a:spcBef>
              <a:buFont typeface="Arial" pitchFamily="34" charset="0"/>
              <a:buNone/>
              <a:defRPr sz="1200">
                <a:solidFill>
                  <a:schemeClr val="bg1">
                    <a:lumMod val="50000"/>
                  </a:schemeClr>
                </a:solidFill>
              </a:defRPr>
            </a:lvl2pPr>
            <a:lvl3pPr indent="0">
              <a:spcBef>
                <a:spcPct val="20000"/>
              </a:spcBef>
              <a:buFont typeface="Arial" pitchFamily="34" charset="0"/>
              <a:buNone/>
              <a:defRPr sz="1200">
                <a:solidFill>
                  <a:schemeClr val="bg1">
                    <a:lumMod val="50000"/>
                  </a:schemeClr>
                </a:solidFill>
              </a:defRPr>
            </a:lvl3pPr>
            <a:lvl4pPr indent="0">
              <a:spcBef>
                <a:spcPct val="20000"/>
              </a:spcBef>
              <a:buFont typeface="Arial" pitchFamily="34" charset="0"/>
              <a:buNone/>
              <a:defRPr sz="1200">
                <a:solidFill>
                  <a:schemeClr val="bg1">
                    <a:lumMod val="50000"/>
                  </a:schemeClr>
                </a:solidFill>
              </a:defRPr>
            </a:lvl4pPr>
            <a:lvl5pPr indent="0">
              <a:spcBef>
                <a:spcPct val="20000"/>
              </a:spcBef>
              <a:buFont typeface="Arial" pitchFamily="34" charset="0"/>
              <a:buNone/>
              <a:defRPr sz="1200">
                <a:solidFill>
                  <a:schemeClr val="bg1">
                    <a:lumMod val="50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000" dirty="0">
                <a:solidFill>
                  <a:prstClr val="white">
                    <a:lumMod val="50000"/>
                  </a:prstClr>
                </a:solidFill>
              </a:rPr>
              <a:t>Source: Eurostat, 2014.</a:t>
            </a:r>
          </a:p>
        </p:txBody>
      </p:sp>
      <p:sp>
        <p:nvSpPr>
          <p:cNvPr id="5" name="Picture Placeholder 4"/>
          <p:cNvSpPr>
            <a:spLocks noGrp="1"/>
          </p:cNvSpPr>
          <p:nvPr>
            <p:ph type="pic" sz="quarter" idx="10"/>
          </p:nvPr>
        </p:nvSpPr>
        <p:spPr/>
      </p:sp>
      <p:pic>
        <p:nvPicPr>
          <p:cNvPr id="14" name="Picture Placeholder 3"/>
          <p:cNvPicPr>
            <a:picLocks noChangeAspect="1"/>
          </p:cNvPicPr>
          <p:nvPr/>
        </p:nvPicPr>
        <p:blipFill rotWithShape="1">
          <a:blip r:embed="rId4">
            <a:extLst>
              <a:ext uri="{28A0092B-C50C-407E-A947-70E740481C1C}">
                <a14:useLocalDpi xmlns:a14="http://schemas.microsoft.com/office/drawing/2010/main" val="0"/>
              </a:ext>
            </a:extLst>
          </a:blip>
          <a:srcRect l="38774" r="44230"/>
          <a:stretch/>
        </p:blipFill>
        <p:spPr>
          <a:xfrm flipH="1">
            <a:off x="0" y="0"/>
            <a:ext cx="1752600" cy="6858000"/>
          </a:xfrm>
          <a:prstGeom prst="rect">
            <a:avLst/>
          </a:prstGeom>
        </p:spPr>
      </p:pic>
      <p:sp>
        <p:nvSpPr>
          <p:cNvPr id="16" name="TextBox 15"/>
          <p:cNvSpPr txBox="1"/>
          <p:nvPr/>
        </p:nvSpPr>
        <p:spPr>
          <a:xfrm rot="16200000">
            <a:off x="-1136363" y="5417193"/>
            <a:ext cx="2802049" cy="215444"/>
          </a:xfrm>
          <a:prstGeom prst="rect">
            <a:avLst/>
          </a:prstGeom>
          <a:noFill/>
        </p:spPr>
        <p:txBody>
          <a:bodyPr wrap="square" rtlCol="0">
            <a:spAutoFit/>
          </a:bodyPr>
          <a:lstStyle/>
          <a:p>
            <a:r>
              <a:rPr lang="en-GB" sz="800" dirty="0" smtClean="0">
                <a:solidFill>
                  <a:schemeClr val="bg1"/>
                </a:solidFill>
              </a:rPr>
              <a:t>Source: Dong Energy</a:t>
            </a:r>
            <a:endParaRPr lang="en-GB" sz="800" dirty="0">
              <a:solidFill>
                <a:schemeClr val="bg1"/>
              </a:solidFill>
            </a:endParaRPr>
          </a:p>
        </p:txBody>
      </p:sp>
    </p:spTree>
    <p:extLst>
      <p:ext uri="{BB962C8B-B14F-4D97-AF65-F5344CB8AC3E}">
        <p14:creationId xmlns:p14="http://schemas.microsoft.com/office/powerpoint/2010/main" val="106824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179999"/>
            <a:ext cx="7627256" cy="909025"/>
          </a:xfrm>
        </p:spPr>
        <p:txBody>
          <a:bodyPr anchor="b"/>
          <a:lstStyle/>
          <a:p>
            <a:r>
              <a:rPr lang="en-GB" sz="2400" dirty="0" smtClean="0"/>
              <a:t>Environmental policy is a driver of innovation, not a deterrent</a:t>
            </a:r>
            <a:endParaRPr lang="en-GB" sz="2400"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prstClr val="white"/>
                </a:solidFill>
              </a:rPr>
              <a:t>© Daniel Danko, Environment &amp; Me /EEA </a:t>
            </a:r>
          </a:p>
        </p:txBody>
      </p:sp>
      <p:pic>
        <p:nvPicPr>
          <p:cNvPr id="12" name="Picture Placeholder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1752600" cy="6858000"/>
          </a:xfrm>
          <a:prstGeom prst="rect">
            <a:avLst/>
          </a:prstGeom>
        </p:spPr>
      </p:pic>
      <p:graphicFrame>
        <p:nvGraphicFramePr>
          <p:cNvPr id="22" name="Chart 21"/>
          <p:cNvGraphicFramePr>
            <a:graphicFrameLocks/>
          </p:cNvGraphicFramePr>
          <p:nvPr>
            <p:extLst/>
          </p:nvPr>
        </p:nvGraphicFramePr>
        <p:xfrm>
          <a:off x="2123440" y="1889760"/>
          <a:ext cx="7639216" cy="452784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2255520" y="6532880"/>
            <a:ext cx="1029449" cy="246221"/>
          </a:xfrm>
          <a:prstGeom prst="rect">
            <a:avLst/>
          </a:prstGeom>
        </p:spPr>
        <p:txBody>
          <a:bodyPr/>
          <a:lstStyle>
            <a:defPPr>
              <a:defRPr lang="en-US"/>
            </a:defPPr>
            <a:lvl1pPr indent="0">
              <a:spcBef>
                <a:spcPct val="20000"/>
              </a:spcBef>
              <a:buFont typeface="Arial" pitchFamily="34" charset="0"/>
              <a:buNone/>
              <a:defRPr sz="1000">
                <a:solidFill>
                  <a:schemeClr val="bg1">
                    <a:lumMod val="50000"/>
                  </a:schemeClr>
                </a:solidFill>
              </a:defRPr>
            </a:lvl1pPr>
            <a:lvl2pPr indent="0">
              <a:spcBef>
                <a:spcPct val="20000"/>
              </a:spcBef>
              <a:buFont typeface="Arial" pitchFamily="34" charset="0"/>
              <a:buNone/>
              <a:defRPr sz="1200">
                <a:solidFill>
                  <a:schemeClr val="bg1">
                    <a:lumMod val="50000"/>
                  </a:schemeClr>
                </a:solidFill>
              </a:defRPr>
            </a:lvl2pPr>
            <a:lvl3pPr indent="0">
              <a:spcBef>
                <a:spcPct val="20000"/>
              </a:spcBef>
              <a:buFont typeface="Arial" pitchFamily="34" charset="0"/>
              <a:buNone/>
              <a:defRPr sz="1200">
                <a:solidFill>
                  <a:schemeClr val="bg1">
                    <a:lumMod val="50000"/>
                  </a:schemeClr>
                </a:solidFill>
              </a:defRPr>
            </a:lvl3pPr>
            <a:lvl4pPr indent="0">
              <a:spcBef>
                <a:spcPct val="20000"/>
              </a:spcBef>
              <a:buFont typeface="Arial" pitchFamily="34" charset="0"/>
              <a:buNone/>
              <a:defRPr sz="1200">
                <a:solidFill>
                  <a:schemeClr val="bg1">
                    <a:lumMod val="50000"/>
                  </a:schemeClr>
                </a:solidFill>
              </a:defRPr>
            </a:lvl4pPr>
            <a:lvl5pPr indent="0">
              <a:spcBef>
                <a:spcPct val="20000"/>
              </a:spcBef>
              <a:buFont typeface="Arial" pitchFamily="34" charset="0"/>
              <a:buNone/>
              <a:defRPr sz="1200">
                <a:solidFill>
                  <a:schemeClr val="bg1">
                    <a:lumMod val="50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solidFill>
                  <a:prstClr val="white">
                    <a:lumMod val="50000"/>
                  </a:prstClr>
                </a:solidFill>
              </a:rPr>
              <a:t>Source: OECD</a:t>
            </a:r>
          </a:p>
        </p:txBody>
      </p:sp>
      <p:sp>
        <p:nvSpPr>
          <p:cNvPr id="24" name="TextBox 23"/>
          <p:cNvSpPr txBox="1"/>
          <p:nvPr/>
        </p:nvSpPr>
        <p:spPr>
          <a:xfrm>
            <a:off x="1944000" y="1595120"/>
            <a:ext cx="3462807" cy="461665"/>
          </a:xfrm>
          <a:prstGeom prst="rect">
            <a:avLst/>
          </a:prstGeom>
          <a:noFill/>
        </p:spPr>
        <p:txBody>
          <a:bodyPr wrap="none" rtlCol="0">
            <a:spAutoFit/>
          </a:bodyPr>
          <a:lstStyle/>
          <a:p>
            <a:r>
              <a:rPr lang="en-GB" sz="1200" b="1" dirty="0" smtClean="0">
                <a:solidFill>
                  <a:prstClr val="black"/>
                </a:solidFill>
              </a:rPr>
              <a:t>Patent applications with European coverage </a:t>
            </a:r>
            <a:r>
              <a:rPr lang="en-GB" sz="1200" dirty="0" smtClean="0">
                <a:solidFill>
                  <a:prstClr val="black"/>
                </a:solidFill>
              </a:rPr>
              <a:t/>
            </a:r>
            <a:br>
              <a:rPr lang="en-GB" sz="1200" dirty="0" smtClean="0">
                <a:solidFill>
                  <a:prstClr val="black"/>
                </a:solidFill>
              </a:rPr>
            </a:br>
            <a:r>
              <a:rPr lang="en-GB" sz="1200" dirty="0" smtClean="0">
                <a:solidFill>
                  <a:prstClr val="black"/>
                </a:solidFill>
              </a:rPr>
              <a:t>(1978=100, 3-yr moving average)</a:t>
            </a:r>
            <a:endParaRPr lang="en-GB" sz="1200" dirty="0">
              <a:solidFill>
                <a:prstClr val="black"/>
              </a:solidFill>
            </a:endParaRPr>
          </a:p>
        </p:txBody>
      </p:sp>
      <p:pic>
        <p:nvPicPr>
          <p:cNvPr id="10" name="Picture Placeholder 5" descr="Energy-—-energy-consumption-and-share-of-renewable-energ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0" y="0"/>
            <a:ext cx="1752600" cy="6858000"/>
          </a:xfrm>
          <a:prstGeom prst="rect">
            <a:avLst/>
          </a:prstGeom>
        </p:spPr>
      </p:pic>
    </p:spTree>
    <p:extLst>
      <p:ext uri="{BB962C8B-B14F-4D97-AF65-F5344CB8AC3E}">
        <p14:creationId xmlns:p14="http://schemas.microsoft.com/office/powerpoint/2010/main" val="227036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quarter" idx="14"/>
          </p:nvPr>
        </p:nvSpPr>
        <p:spPr>
          <a:xfrm>
            <a:off x="1944000" y="179999"/>
            <a:ext cx="7514960" cy="909025"/>
          </a:xfrm>
        </p:spPr>
        <p:txBody>
          <a:bodyPr anchor="b"/>
          <a:lstStyle/>
          <a:p>
            <a:pPr>
              <a:spcAft>
                <a:spcPts val="0"/>
              </a:spcAft>
            </a:pPr>
            <a:r>
              <a:rPr lang="en-GB" sz="2400" dirty="0" smtClean="0"/>
              <a:t>Looking ahead:</a:t>
            </a:r>
            <a:br>
              <a:rPr lang="en-GB" sz="2400" dirty="0" smtClean="0"/>
            </a:br>
            <a:r>
              <a:rPr lang="en-GB" sz="2400" dirty="0" smtClean="0"/>
              <a:t>Investing today for the long term</a:t>
            </a:r>
            <a:endParaRPr lang="en-GB" sz="2400" dirty="0"/>
          </a:p>
        </p:txBody>
      </p:sp>
      <p:sp>
        <p:nvSpPr>
          <p:cNvPr id="6" name="Text Placeholder 5"/>
          <p:cNvSpPr>
            <a:spLocks noGrp="1"/>
          </p:cNvSpPr>
          <p:nvPr>
            <p:ph type="body" sz="quarter" idx="15"/>
          </p:nvPr>
        </p:nvSpPr>
        <p:spPr>
          <a:xfrm>
            <a:off x="2043545" y="1776461"/>
            <a:ext cx="7547263" cy="3996267"/>
          </a:xfrm>
        </p:spPr>
        <p:txBody>
          <a:bodyPr anchor="t"/>
          <a:lstStyle/>
          <a:p>
            <a:pPr marL="342900" lvl="1" indent="-342900">
              <a:spcAft>
                <a:spcPts val="1800"/>
              </a:spcAft>
              <a:buFont typeface="Arial" pitchFamily="34" charset="0"/>
              <a:buChar char="•"/>
            </a:pPr>
            <a:r>
              <a:rPr lang="en-GB" sz="2000" dirty="0"/>
              <a:t>European investment needs are huge and today’s choices will have long-term implications</a:t>
            </a:r>
          </a:p>
          <a:p>
            <a:pPr marL="342900" lvl="1" indent="-342900">
              <a:spcAft>
                <a:spcPts val="600"/>
              </a:spcAft>
              <a:buFont typeface="Arial" pitchFamily="34" charset="0"/>
              <a:buChar char="•"/>
            </a:pPr>
            <a:r>
              <a:rPr lang="en-GB" sz="2000" dirty="0"/>
              <a:t>Key criteria for future investments in a green economy:</a:t>
            </a:r>
          </a:p>
          <a:p>
            <a:pPr marL="685800" lvl="2" indent="-285750">
              <a:spcAft>
                <a:spcPts val="600"/>
              </a:spcAft>
              <a:buFontTx/>
              <a:buChar char="-"/>
            </a:pPr>
            <a:r>
              <a:rPr lang="en-GB" sz="2000" dirty="0" smtClean="0"/>
              <a:t>decarbonisation </a:t>
            </a:r>
            <a:r>
              <a:rPr lang="en-GB" sz="2000" dirty="0"/>
              <a:t>of </a:t>
            </a:r>
            <a:r>
              <a:rPr lang="en-GB" sz="2000" dirty="0" smtClean="0"/>
              <a:t>society</a:t>
            </a:r>
          </a:p>
          <a:p>
            <a:pPr marL="685800" lvl="2" indent="-285750">
              <a:spcAft>
                <a:spcPts val="600"/>
              </a:spcAft>
              <a:buFontTx/>
              <a:buChar char="-"/>
            </a:pPr>
            <a:r>
              <a:rPr lang="en-GB" sz="2000" dirty="0" smtClean="0"/>
              <a:t>circular </a:t>
            </a:r>
            <a:r>
              <a:rPr lang="en-GB" sz="2000" dirty="0"/>
              <a:t>economy </a:t>
            </a:r>
            <a:r>
              <a:rPr lang="en-GB" sz="2000" dirty="0" smtClean="0"/>
              <a:t>jobs</a:t>
            </a:r>
          </a:p>
          <a:p>
            <a:pPr marL="685800" lvl="2" indent="-285750">
              <a:spcAft>
                <a:spcPts val="600"/>
              </a:spcAft>
              <a:buFontTx/>
              <a:buChar char="-"/>
            </a:pPr>
            <a:r>
              <a:rPr lang="en-GB" sz="2000" dirty="0" smtClean="0"/>
              <a:t>ecosystem </a:t>
            </a:r>
            <a:r>
              <a:rPr lang="en-GB" sz="2000" dirty="0"/>
              <a:t>services and planetary </a:t>
            </a:r>
            <a:r>
              <a:rPr lang="en-GB" sz="2000" dirty="0" smtClean="0"/>
              <a:t>limits</a:t>
            </a:r>
          </a:p>
          <a:p>
            <a:pPr marL="685800" lvl="2" indent="-285750">
              <a:spcAft>
                <a:spcPts val="1800"/>
              </a:spcAft>
              <a:buFontTx/>
              <a:buChar char="-"/>
            </a:pPr>
            <a:r>
              <a:rPr lang="en-GB" sz="2000" dirty="0" smtClean="0"/>
              <a:t>human </a:t>
            </a:r>
            <a:r>
              <a:rPr lang="en-GB" sz="2000" dirty="0"/>
              <a:t>health and well-being</a:t>
            </a:r>
          </a:p>
          <a:p>
            <a:pPr marL="342900" lvl="1" indent="-342900">
              <a:spcAft>
                <a:spcPts val="1800"/>
              </a:spcAft>
              <a:buFont typeface="Arial" pitchFamily="34" charset="0"/>
              <a:buChar char="•"/>
            </a:pPr>
            <a:r>
              <a:rPr lang="en-GB" sz="2000" dirty="0" smtClean="0"/>
              <a:t>Shifting taxation and phasing out environmentally harmful subsidies can stimulate innovation and transition choices.</a:t>
            </a:r>
            <a:endParaRPr lang="en-GB" sz="2000" dirty="0"/>
          </a:p>
          <a:p>
            <a:pPr marL="457200" lvl="1" indent="0">
              <a:buNone/>
            </a:pPr>
            <a:endParaRPr lang="fr-BE" sz="2000" dirty="0"/>
          </a:p>
        </p:txBody>
      </p:sp>
      <p:sp>
        <p:nvSpPr>
          <p:cNvPr id="10" name="TextBox 9"/>
          <p:cNvSpPr txBox="1"/>
          <p:nvPr/>
        </p:nvSpPr>
        <p:spPr>
          <a:xfrm rot="16200000">
            <a:off x="-1288763" y="5349253"/>
            <a:ext cx="2802049" cy="215444"/>
          </a:xfrm>
          <a:prstGeom prst="rect">
            <a:avLst/>
          </a:prstGeom>
          <a:noFill/>
        </p:spPr>
        <p:txBody>
          <a:bodyPr wrap="square" rtlCol="0">
            <a:spAutoFit/>
          </a:bodyPr>
          <a:lstStyle/>
          <a:p>
            <a:r>
              <a:rPr lang="en-GB" sz="800" dirty="0">
                <a:solidFill>
                  <a:prstClr val="white"/>
                </a:solidFill>
              </a:rPr>
              <a:t>© </a:t>
            </a:r>
            <a:r>
              <a:rPr lang="en-GB" sz="800" dirty="0" smtClean="0">
                <a:solidFill>
                  <a:prstClr val="white"/>
                </a:solidFill>
              </a:rPr>
              <a:t>Victor Troyanov, </a:t>
            </a:r>
            <a:r>
              <a:rPr lang="en-GB" sz="800" dirty="0">
                <a:solidFill>
                  <a:prstClr val="white"/>
                </a:solidFill>
              </a:rPr>
              <a:t>Environment &amp; Me /EEA </a:t>
            </a:r>
          </a:p>
        </p:txBody>
      </p:sp>
    </p:spTree>
    <p:extLst>
      <p:ext uri="{BB962C8B-B14F-4D97-AF65-F5344CB8AC3E}">
        <p14:creationId xmlns:p14="http://schemas.microsoft.com/office/powerpoint/2010/main" val="177217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54855" y="225451"/>
            <a:ext cx="8752975" cy="863574"/>
          </a:xfrm>
        </p:spPr>
        <p:txBody>
          <a:bodyPr anchor="b"/>
          <a:lstStyle/>
          <a:p>
            <a:r>
              <a:rPr lang="en-GB" sz="2400" dirty="0"/>
              <a:t>The European environment – state and outlook 2015 (SOER 2015)  </a:t>
            </a:r>
          </a:p>
        </p:txBody>
      </p:sp>
      <p:sp>
        <p:nvSpPr>
          <p:cNvPr id="4" name="Rectangle 3"/>
          <p:cNvSpPr/>
          <p:nvPr/>
        </p:nvSpPr>
        <p:spPr>
          <a:xfrm>
            <a:off x="640535" y="1728087"/>
            <a:ext cx="8412822" cy="1554272"/>
          </a:xfrm>
          <a:prstGeom prst="rect">
            <a:avLst/>
          </a:prstGeom>
        </p:spPr>
        <p:txBody>
          <a:bodyPr wrap="square">
            <a:spAutoFit/>
          </a:bodyPr>
          <a:lstStyle/>
          <a:p>
            <a:pPr>
              <a:spcBef>
                <a:spcPts val="1200"/>
              </a:spcBef>
              <a:spcAft>
                <a:spcPts val="600"/>
              </a:spcAft>
            </a:pPr>
            <a:r>
              <a:rPr lang="en-GB" sz="2000" dirty="0">
                <a:solidFill>
                  <a:srgbClr val="202661"/>
                </a:solidFill>
              </a:rPr>
              <a:t>A comprehensive assessment of past trends and future outlooks.</a:t>
            </a:r>
          </a:p>
          <a:p>
            <a:pPr>
              <a:spcBef>
                <a:spcPts val="1200"/>
              </a:spcBef>
              <a:spcAft>
                <a:spcPts val="600"/>
              </a:spcAft>
            </a:pPr>
            <a:r>
              <a:rPr lang="en-GB" sz="2000" dirty="0">
                <a:solidFill>
                  <a:srgbClr val="202661"/>
                </a:solidFill>
              </a:rPr>
              <a:t>SOER 2015 informs policy implementation and reflects on opportunities to recalibrate policies, knowledge, investments and innovations in line with the 2050 vision of the 7th EAP. </a:t>
            </a:r>
          </a:p>
        </p:txBody>
      </p:sp>
      <p:grpSp>
        <p:nvGrpSpPr>
          <p:cNvPr id="10" name="Group 9"/>
          <p:cNvGrpSpPr/>
          <p:nvPr/>
        </p:nvGrpSpPr>
        <p:grpSpPr>
          <a:xfrm>
            <a:off x="919970" y="3484704"/>
            <a:ext cx="7987862" cy="2086843"/>
            <a:chOff x="920749" y="3828018"/>
            <a:chExt cx="7987862" cy="2086843"/>
          </a:xfrm>
        </p:grpSpPr>
        <p:sp>
          <p:nvSpPr>
            <p:cNvPr id="19" name="Rectangle 18"/>
            <p:cNvSpPr/>
            <p:nvPr/>
          </p:nvSpPr>
          <p:spPr>
            <a:xfrm>
              <a:off x="920749" y="3828018"/>
              <a:ext cx="7987862" cy="41645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38" name="TextBox 37"/>
            <p:cNvSpPr txBox="1"/>
            <p:nvPr/>
          </p:nvSpPr>
          <p:spPr>
            <a:xfrm>
              <a:off x="1014225" y="3918204"/>
              <a:ext cx="3349603" cy="246221"/>
            </a:xfrm>
            <a:prstGeom prst="rect">
              <a:avLst/>
            </a:prstGeom>
            <a:noFill/>
          </p:spPr>
          <p:txBody>
            <a:bodyPr wrap="square" lIns="0" tIns="0" bIns="0" rtlCol="0">
              <a:spAutoFit/>
            </a:bodyPr>
            <a:lstStyle/>
            <a:p>
              <a:r>
                <a:rPr lang="en-US" sz="1600" b="1" dirty="0" smtClean="0">
                  <a:solidFill>
                    <a:schemeClr val="bg1"/>
                  </a:solidFill>
                </a:rPr>
                <a:t>SOER 2015 Synthesis report</a:t>
              </a:r>
              <a:r>
                <a:rPr lang="en-US" sz="1600" b="1" baseline="0" dirty="0" smtClean="0">
                  <a:solidFill>
                    <a:schemeClr val="bg1"/>
                  </a:solidFill>
                </a:rPr>
                <a:t> </a:t>
              </a:r>
            </a:p>
          </p:txBody>
        </p:sp>
        <p:sp>
          <p:nvSpPr>
            <p:cNvPr id="53" name="Rectangle 52"/>
            <p:cNvSpPr/>
            <p:nvPr/>
          </p:nvSpPr>
          <p:spPr>
            <a:xfrm>
              <a:off x="920749" y="4381873"/>
              <a:ext cx="7987862" cy="416459"/>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54" name="TextBox 53"/>
            <p:cNvSpPr txBox="1"/>
            <p:nvPr/>
          </p:nvSpPr>
          <p:spPr>
            <a:xfrm>
              <a:off x="1014225" y="4481112"/>
              <a:ext cx="6035920" cy="246221"/>
            </a:xfrm>
            <a:prstGeom prst="rect">
              <a:avLst/>
            </a:prstGeom>
            <a:noFill/>
          </p:spPr>
          <p:txBody>
            <a:bodyPr wrap="square" lIns="0" tIns="0" bIns="0" rtlCol="0">
              <a:spAutoFit/>
            </a:bodyPr>
            <a:lstStyle/>
            <a:p>
              <a:r>
                <a:rPr lang="en-US" sz="1600" b="1" dirty="0" smtClean="0">
                  <a:solidFill>
                    <a:schemeClr val="bg1"/>
                  </a:solidFill>
                </a:rPr>
                <a:t>SOER 2015 Assessment of global megatrends</a:t>
              </a:r>
              <a:endParaRPr lang="en-US" sz="1600" b="1" baseline="0" dirty="0" smtClean="0">
                <a:solidFill>
                  <a:schemeClr val="bg1"/>
                </a:solidFill>
              </a:endParaRPr>
            </a:p>
          </p:txBody>
        </p:sp>
        <p:grpSp>
          <p:nvGrpSpPr>
            <p:cNvPr id="6" name="Group 5"/>
            <p:cNvGrpSpPr/>
            <p:nvPr/>
          </p:nvGrpSpPr>
          <p:grpSpPr>
            <a:xfrm>
              <a:off x="920749" y="5021728"/>
              <a:ext cx="1905000" cy="893133"/>
              <a:chOff x="604628" y="4933264"/>
              <a:chExt cx="1905000" cy="893133"/>
            </a:xfrm>
          </p:grpSpPr>
          <p:cxnSp>
            <p:nvCxnSpPr>
              <p:cNvPr id="26" name="Straight Connector 25"/>
              <p:cNvCxnSpPr/>
              <p:nvPr/>
            </p:nvCxnSpPr>
            <p:spPr>
              <a:xfrm>
                <a:off x="604628" y="5503974"/>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4628" y="5580176"/>
                <a:ext cx="1524000" cy="246221"/>
              </a:xfrm>
              <a:prstGeom prst="rect">
                <a:avLst/>
              </a:prstGeom>
              <a:noFill/>
            </p:spPr>
            <p:txBody>
              <a:bodyPr wrap="square" lIns="0" tIns="0" bIns="0" rtlCol="0">
                <a:spAutoFit/>
              </a:bodyPr>
              <a:lstStyle/>
              <a:p>
                <a:r>
                  <a:rPr lang="en-US" sz="1600" dirty="0" smtClean="0">
                    <a:solidFill>
                      <a:srgbClr val="833A88"/>
                    </a:solidFill>
                  </a:rPr>
                  <a:t>11 briefings</a:t>
                </a:r>
                <a:endParaRPr lang="en-US" sz="1600" dirty="0">
                  <a:solidFill>
                    <a:srgbClr val="833A88"/>
                  </a:solidFill>
                </a:endParaRPr>
              </a:p>
            </p:txBody>
          </p:sp>
          <p:sp>
            <p:nvSpPr>
              <p:cNvPr id="22" name="TextBox 21"/>
              <p:cNvSpPr txBox="1"/>
              <p:nvPr/>
            </p:nvSpPr>
            <p:spPr>
              <a:xfrm>
                <a:off x="604628" y="4933264"/>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grpSp>
        <p:grpSp>
          <p:nvGrpSpPr>
            <p:cNvPr id="9" name="Group 8"/>
            <p:cNvGrpSpPr/>
            <p:nvPr/>
          </p:nvGrpSpPr>
          <p:grpSpPr>
            <a:xfrm>
              <a:off x="2891925" y="5021728"/>
              <a:ext cx="1955800" cy="893133"/>
              <a:chOff x="2839828" y="4931198"/>
              <a:chExt cx="1955800" cy="893133"/>
            </a:xfrm>
          </p:grpSpPr>
          <p:cxnSp>
            <p:nvCxnSpPr>
              <p:cNvPr id="27" name="Straight Connector 26"/>
              <p:cNvCxnSpPr/>
              <p:nvPr/>
            </p:nvCxnSpPr>
            <p:spPr>
              <a:xfrm>
                <a:off x="2839828" y="5501908"/>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39828" y="5578110"/>
                <a:ext cx="1524000" cy="246221"/>
              </a:xfrm>
              <a:prstGeom prst="rect">
                <a:avLst/>
              </a:prstGeom>
              <a:noFill/>
            </p:spPr>
            <p:txBody>
              <a:bodyPr wrap="square" lIns="0" tIns="0" bIns="0" rtlCol="0">
                <a:spAutoFit/>
              </a:bodyPr>
              <a:lstStyle/>
              <a:p>
                <a:r>
                  <a:rPr lang="en-US" sz="1600" dirty="0" smtClean="0">
                    <a:solidFill>
                      <a:srgbClr val="54803A"/>
                    </a:solidFill>
                  </a:rPr>
                  <a:t>25 </a:t>
                </a:r>
                <a:r>
                  <a:rPr lang="en-US" sz="1600" dirty="0">
                    <a:solidFill>
                      <a:srgbClr val="54803A"/>
                    </a:solidFill>
                  </a:rPr>
                  <a:t>briefings</a:t>
                </a:r>
              </a:p>
            </p:txBody>
          </p:sp>
          <p:sp>
            <p:nvSpPr>
              <p:cNvPr id="23" name="TextBox 22"/>
              <p:cNvSpPr txBox="1"/>
              <p:nvPr/>
            </p:nvSpPr>
            <p:spPr>
              <a:xfrm>
                <a:off x="2839828" y="4931198"/>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grpSp>
        <p:grpSp>
          <p:nvGrpSpPr>
            <p:cNvPr id="8" name="Group 7"/>
            <p:cNvGrpSpPr/>
            <p:nvPr/>
          </p:nvGrpSpPr>
          <p:grpSpPr>
            <a:xfrm>
              <a:off x="4913901" y="5021728"/>
              <a:ext cx="1947334" cy="893133"/>
              <a:chOff x="5134294" y="4931198"/>
              <a:chExt cx="1947334" cy="893133"/>
            </a:xfrm>
          </p:grpSpPr>
          <p:cxnSp>
            <p:nvCxnSpPr>
              <p:cNvPr id="30" name="Straight Connector 29"/>
              <p:cNvCxnSpPr/>
              <p:nvPr/>
            </p:nvCxnSpPr>
            <p:spPr>
              <a:xfrm>
                <a:off x="5134295" y="5501908"/>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34294" y="5578110"/>
                <a:ext cx="1877169" cy="246221"/>
              </a:xfrm>
              <a:prstGeom prst="rect">
                <a:avLst/>
              </a:prstGeom>
              <a:noFill/>
            </p:spPr>
            <p:txBody>
              <a:bodyPr wrap="square" lIns="0" tIns="0" bIns="0" rtlCol="0">
                <a:spAutoFit/>
              </a:bodyPr>
              <a:lstStyle/>
              <a:p>
                <a:r>
                  <a:rPr lang="en-US" sz="1600" dirty="0">
                    <a:solidFill>
                      <a:srgbClr val="007A88"/>
                    </a:solidFill>
                  </a:rPr>
                  <a:t>9</a:t>
                </a:r>
                <a:r>
                  <a:rPr lang="en-US" sz="1600" dirty="0" smtClean="0">
                    <a:solidFill>
                      <a:srgbClr val="007A88"/>
                    </a:solidFill>
                  </a:rPr>
                  <a:t> </a:t>
                </a:r>
                <a:r>
                  <a:rPr lang="en-US" sz="1600" dirty="0">
                    <a:solidFill>
                      <a:srgbClr val="007A88"/>
                    </a:solidFill>
                  </a:rPr>
                  <a:t>briefings</a:t>
                </a:r>
              </a:p>
            </p:txBody>
          </p:sp>
          <p:sp>
            <p:nvSpPr>
              <p:cNvPr id="24" name="TextBox 23"/>
              <p:cNvSpPr txBox="1"/>
              <p:nvPr/>
            </p:nvSpPr>
            <p:spPr>
              <a:xfrm>
                <a:off x="5134294" y="4931198"/>
                <a:ext cx="1877169"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grpSp>
        <p:grpSp>
          <p:nvGrpSpPr>
            <p:cNvPr id="7" name="Group 6"/>
            <p:cNvGrpSpPr/>
            <p:nvPr/>
          </p:nvGrpSpPr>
          <p:grpSpPr>
            <a:xfrm>
              <a:off x="6927410" y="5021728"/>
              <a:ext cx="1981200" cy="893133"/>
              <a:chOff x="7386428" y="4931198"/>
              <a:chExt cx="1981200" cy="893133"/>
            </a:xfrm>
          </p:grpSpPr>
          <p:cxnSp>
            <p:nvCxnSpPr>
              <p:cNvPr id="31" name="Straight Connector 30"/>
              <p:cNvCxnSpPr/>
              <p:nvPr/>
            </p:nvCxnSpPr>
            <p:spPr>
              <a:xfrm>
                <a:off x="7386428" y="5501908"/>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462629" y="5578110"/>
                <a:ext cx="1600200" cy="246221"/>
              </a:xfrm>
              <a:prstGeom prst="rect">
                <a:avLst/>
              </a:prstGeom>
              <a:noFill/>
            </p:spPr>
            <p:txBody>
              <a:bodyPr wrap="square" lIns="0" tIns="0" bIns="0" rtlCol="0">
                <a:spAutoFit/>
              </a:bodyPr>
              <a:lstStyle/>
              <a:p>
                <a:r>
                  <a:rPr lang="en-US" sz="1600" dirty="0" smtClean="0">
                    <a:solidFill>
                      <a:srgbClr val="D63D27"/>
                    </a:solidFill>
                  </a:rPr>
                  <a:t>39+3 </a:t>
                </a:r>
                <a:r>
                  <a:rPr lang="en-US" sz="1600" dirty="0">
                    <a:solidFill>
                      <a:srgbClr val="D63D27"/>
                    </a:solidFill>
                  </a:rPr>
                  <a:t>briefings</a:t>
                </a:r>
              </a:p>
            </p:txBody>
          </p:sp>
          <p:sp>
            <p:nvSpPr>
              <p:cNvPr id="25" name="TextBox 24"/>
              <p:cNvSpPr txBox="1"/>
              <p:nvPr/>
            </p:nvSpPr>
            <p:spPr>
              <a:xfrm>
                <a:off x="7462629" y="4931198"/>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r>
                  <a:rPr lang="en-US" sz="1600" b="1" dirty="0" smtClean="0">
                    <a:solidFill>
                      <a:srgbClr val="D63D27"/>
                    </a:solidFill>
                  </a:rPr>
                  <a:t> </a:t>
                </a:r>
                <a:r>
                  <a:rPr lang="en-US" sz="1600" b="1" baseline="0" dirty="0" smtClean="0">
                    <a:solidFill>
                      <a:srgbClr val="D63D27"/>
                    </a:solidFill>
                  </a:rPr>
                  <a:t>regions</a:t>
                </a:r>
                <a:endParaRPr lang="en-US" sz="1600" b="1" dirty="0">
                  <a:solidFill>
                    <a:srgbClr val="D63D27"/>
                  </a:solidFill>
                </a:endParaRPr>
              </a:p>
            </p:txBody>
          </p:sp>
        </p:grpSp>
      </p:grpSp>
    </p:spTree>
    <p:extLst>
      <p:ext uri="{BB962C8B-B14F-4D97-AF65-F5344CB8AC3E}">
        <p14:creationId xmlns:p14="http://schemas.microsoft.com/office/powerpoint/2010/main" val="125054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80000" y="539999"/>
            <a:ext cx="6705600" cy="550415"/>
          </a:xfrm>
        </p:spPr>
        <p:txBody>
          <a:bodyPr anchor="b"/>
          <a:lstStyle/>
          <a:p>
            <a:r>
              <a:rPr lang="en-GB" altLang="en-US" sz="2400" dirty="0"/>
              <a:t>The policy context</a:t>
            </a:r>
            <a:endParaRPr lang="en-GB" sz="2400" dirty="0"/>
          </a:p>
        </p:txBody>
      </p:sp>
      <p:sp>
        <p:nvSpPr>
          <p:cNvPr id="4" name="Text Placeholder 3"/>
          <p:cNvSpPr>
            <a:spLocks noGrp="1"/>
          </p:cNvSpPr>
          <p:nvPr>
            <p:ph type="body" sz="quarter" idx="12"/>
          </p:nvPr>
        </p:nvSpPr>
        <p:spPr>
          <a:xfrm>
            <a:off x="-1823079" y="6368252"/>
            <a:ext cx="9577191" cy="482599"/>
          </a:xfrm>
        </p:spPr>
        <p:txBody>
          <a:bodyPr/>
          <a:lstStyle/>
          <a:p>
            <a:r>
              <a:rPr lang="en-GB" dirty="0" smtClean="0"/>
              <a:t>Source: EEA Multiannual </a:t>
            </a:r>
            <a:r>
              <a:rPr lang="en-GB" dirty="0"/>
              <a:t>Work Programme </a:t>
            </a:r>
            <a:r>
              <a:rPr lang="en-GB" dirty="0" smtClean="0"/>
              <a:t>2014–2018</a:t>
            </a:r>
            <a:endParaRPr lang="en-GB" dirty="0"/>
          </a:p>
        </p:txBody>
      </p:sp>
      <p:grpSp>
        <p:nvGrpSpPr>
          <p:cNvPr id="8" name="Group 7"/>
          <p:cNvGrpSpPr/>
          <p:nvPr/>
        </p:nvGrpSpPr>
        <p:grpSpPr>
          <a:xfrm>
            <a:off x="804672" y="1311364"/>
            <a:ext cx="7459291" cy="5304971"/>
            <a:chOff x="804672" y="1311364"/>
            <a:chExt cx="7459291" cy="5304971"/>
          </a:xfrm>
        </p:grpSpPr>
        <p:pic>
          <p:nvPicPr>
            <p:cNvPr id="19"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672" y="1311364"/>
              <a:ext cx="7459291" cy="530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75172" y="2258469"/>
              <a:ext cx="4634801" cy="2314533"/>
              <a:chOff x="1075172" y="2258469"/>
              <a:chExt cx="4634801" cy="2314533"/>
            </a:xfrm>
          </p:grpSpPr>
          <p:sp>
            <p:nvSpPr>
              <p:cNvPr id="3" name="TextBox 2"/>
              <p:cNvSpPr txBox="1"/>
              <p:nvPr/>
            </p:nvSpPr>
            <p:spPr>
              <a:xfrm>
                <a:off x="1075172" y="3613321"/>
                <a:ext cx="2124000" cy="959681"/>
              </a:xfrm>
              <a:prstGeom prst="rect">
                <a:avLst/>
              </a:prstGeom>
              <a:solidFill>
                <a:schemeClr val="bg1"/>
              </a:solidFill>
            </p:spPr>
            <p:txBody>
              <a:bodyPr wrap="square" lIns="36000" tIns="36000" rIns="36000" bIns="0" rtlCol="0">
                <a:spAutoFit/>
              </a:bodyPr>
              <a:lstStyle/>
              <a:p>
                <a:pPr marL="90000" indent="-90000" defTabSz="360000">
                  <a:buSzPct val="70000"/>
                  <a:buFont typeface="Open Sans Light" panose="020B0306030504020204" pitchFamily="34" charset="0"/>
                  <a:buChar char="•"/>
                </a:pPr>
                <a:r>
                  <a:rPr lang="en-GB" sz="1200" dirty="0" smtClean="0">
                    <a:latin typeface="Open Sans" panose="020B0606030504020204" pitchFamily="34" charset="0"/>
                    <a:ea typeface="Open Sans" panose="020B0606030504020204" pitchFamily="34" charset="0"/>
                    <a:cs typeface="Open Sans" panose="020B0606030504020204" pitchFamily="34" charset="0"/>
                  </a:rPr>
                  <a:t>EU waste targets</a:t>
                </a:r>
              </a:p>
              <a:p>
                <a:pPr marL="90000" indent="-90000" defTabSz="360000">
                  <a:buSzPct val="70000"/>
                  <a:buFont typeface="Open Sans Light" panose="020B0306030504020204" pitchFamily="34" charset="0"/>
                  <a:buChar char="•"/>
                </a:pPr>
                <a:r>
                  <a:rPr lang="en-GB" sz="1200" dirty="0" smtClean="0">
                    <a:latin typeface="Open Sans" panose="020B0606030504020204" pitchFamily="34" charset="0"/>
                    <a:ea typeface="Open Sans" panose="020B0606030504020204" pitchFamily="34" charset="0"/>
                    <a:cs typeface="Open Sans" panose="020B0606030504020204" pitchFamily="34" charset="0"/>
                  </a:rPr>
                  <a:t>Water Framework Directive</a:t>
                </a:r>
              </a:p>
              <a:p>
                <a:pPr marL="90000" indent="-90000" defTabSz="360000">
                  <a:buSzPct val="70000"/>
                  <a:buFont typeface="Open Sans Light" panose="020B0306030504020204" pitchFamily="34" charset="0"/>
                  <a:buChar char="•"/>
                </a:pPr>
                <a:r>
                  <a:rPr lang="en-GB" sz="1200" dirty="0" smtClean="0">
                    <a:latin typeface="Open Sans" panose="020B0606030504020204" pitchFamily="34" charset="0"/>
                    <a:ea typeface="Open Sans" panose="020B0606030504020204" pitchFamily="34" charset="0"/>
                    <a:cs typeface="Open Sans" panose="020B0606030504020204" pitchFamily="34" charset="0"/>
                  </a:rPr>
                  <a:t>Fisheries at maximum sustainable yields (MSY)</a:t>
                </a:r>
              </a:p>
              <a:p>
                <a:pPr marL="90000" indent="-90000" defTabSz="360000">
                  <a:buSzPct val="70000"/>
                  <a:buFont typeface="Open Sans Light" panose="020B0306030504020204" pitchFamily="34" charset="0"/>
                  <a:buChar char="•"/>
                </a:pPr>
                <a:r>
                  <a:rPr lang="en-GB" sz="1200" dirty="0" smtClean="0">
                    <a:latin typeface="Open Sans" panose="020B0606030504020204" pitchFamily="34" charset="0"/>
                    <a:ea typeface="Open Sans" panose="020B0606030504020204" pitchFamily="34" charset="0"/>
                    <a:cs typeface="Open Sans" panose="020B0606030504020204" pitchFamily="34" charset="0"/>
                  </a:rPr>
                  <a:t>Millennium Development</a:t>
                </a:r>
              </a:p>
            </p:txBody>
          </p:sp>
          <p:sp>
            <p:nvSpPr>
              <p:cNvPr id="7" name="TextBox 6"/>
              <p:cNvSpPr txBox="1"/>
              <p:nvPr/>
            </p:nvSpPr>
            <p:spPr>
              <a:xfrm>
                <a:off x="3418949" y="2258469"/>
                <a:ext cx="2291024" cy="405683"/>
              </a:xfrm>
              <a:prstGeom prst="rect">
                <a:avLst/>
              </a:prstGeom>
              <a:solidFill>
                <a:schemeClr val="bg1"/>
              </a:solidFill>
            </p:spPr>
            <p:txBody>
              <a:bodyPr wrap="square" lIns="36000" tIns="36000" rIns="36000" bIns="0" rtlCol="0">
                <a:spAutoFit/>
              </a:bodyPr>
              <a:lstStyle/>
              <a:p>
                <a:pPr marL="90000" indent="-90000" defTabSz="360000">
                  <a:buSzPct val="70000"/>
                  <a:buFont typeface="Open Sans Light" panose="020B0306030504020204" pitchFamily="34" charset="0"/>
                  <a:buChar char="•"/>
                </a:pPr>
                <a:r>
                  <a:rPr lang="en-GB" sz="1200" dirty="0" smtClean="0">
                    <a:latin typeface="Open Sans" panose="020B0606030504020204" pitchFamily="34" charset="0"/>
                    <a:ea typeface="Open Sans" panose="020B0606030504020204" pitchFamily="34" charset="0"/>
                    <a:cs typeface="Open Sans" panose="020B0606030504020204" pitchFamily="34" charset="0"/>
                  </a:rPr>
                  <a:t>Good Environmental Status (GES) in Europe’s seas</a:t>
                </a:r>
              </a:p>
            </p:txBody>
          </p:sp>
        </p:grpSp>
      </p:grpSp>
    </p:spTree>
    <p:extLst>
      <p:ext uri="{BB962C8B-B14F-4D97-AF65-F5344CB8AC3E}">
        <p14:creationId xmlns:p14="http://schemas.microsoft.com/office/powerpoint/2010/main" val="1601001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80000" y="540000"/>
            <a:ext cx="9556853" cy="549025"/>
          </a:xfrm>
        </p:spPr>
        <p:txBody>
          <a:bodyPr anchor="b"/>
          <a:lstStyle/>
          <a:p>
            <a:r>
              <a:rPr lang="de-DE" altLang="en-US" sz="2400" dirty="0"/>
              <a:t>Vision of the 7th Environment </a:t>
            </a:r>
            <a:r>
              <a:rPr lang="de-DE" altLang="en-US" sz="2400" dirty="0" smtClean="0"/>
              <a:t>Action Programme</a:t>
            </a:r>
            <a:endParaRPr lang="en-GB" altLang="en-US" sz="2400" dirty="0"/>
          </a:p>
        </p:txBody>
      </p:sp>
      <p:sp>
        <p:nvSpPr>
          <p:cNvPr id="7" name="Text Placeholder 5"/>
          <p:cNvSpPr txBox="1">
            <a:spLocks/>
          </p:cNvSpPr>
          <p:nvPr/>
        </p:nvSpPr>
        <p:spPr>
          <a:xfrm>
            <a:off x="948267" y="1855718"/>
            <a:ext cx="7974677" cy="35814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en-GB" altLang="en-US" sz="2000" dirty="0">
                <a:solidFill>
                  <a:srgbClr val="202661"/>
                </a:solidFill>
              </a:rPr>
              <a:t>‘</a:t>
            </a:r>
            <a:r>
              <a:rPr lang="en-GB" altLang="en-US" sz="2000" b="1" dirty="0">
                <a:solidFill>
                  <a:srgbClr val="202661"/>
                </a:solidFill>
              </a:rPr>
              <a:t>In 2050, we live well, within the planet's ecological </a:t>
            </a:r>
            <a:r>
              <a:rPr lang="en-GB" altLang="en-US" sz="2000" b="1" dirty="0" smtClean="0">
                <a:solidFill>
                  <a:srgbClr val="202661"/>
                </a:solidFill>
              </a:rPr>
              <a:t>limits</a:t>
            </a:r>
            <a:r>
              <a:rPr lang="en-GB" altLang="en-US" sz="2000" dirty="0" smtClean="0">
                <a:solidFill>
                  <a:srgbClr val="202661"/>
                </a:solidFill>
              </a:rPr>
              <a:t>. </a:t>
            </a:r>
          </a:p>
          <a:p>
            <a:pPr marL="0" indent="0">
              <a:lnSpc>
                <a:spcPct val="130000"/>
              </a:lnSpc>
              <a:buNone/>
            </a:pPr>
            <a:r>
              <a:rPr lang="en-GB" altLang="en-US" sz="2000" dirty="0" smtClean="0">
                <a:solidFill>
                  <a:srgbClr val="202661"/>
                </a:solidFill>
              </a:rPr>
              <a:t>Our </a:t>
            </a:r>
            <a:r>
              <a:rPr lang="en-GB" altLang="en-US" sz="2000" dirty="0">
                <a:solidFill>
                  <a:srgbClr val="202661"/>
                </a:solidFill>
              </a:rPr>
              <a:t>prosperity and healthy environment stem from an innovative, </a:t>
            </a:r>
            <a:r>
              <a:rPr lang="en-GB" altLang="en-US" sz="2000" b="1" dirty="0">
                <a:solidFill>
                  <a:srgbClr val="202661"/>
                </a:solidFill>
              </a:rPr>
              <a:t>circular economy </a:t>
            </a:r>
            <a:r>
              <a:rPr lang="en-GB" altLang="en-US" sz="2000" dirty="0">
                <a:solidFill>
                  <a:srgbClr val="202661"/>
                </a:solidFill>
              </a:rPr>
              <a:t>where nothing is wasted and where natural resources are managed sustainably, and </a:t>
            </a:r>
            <a:r>
              <a:rPr lang="en-GB" altLang="en-US" sz="2000" b="1" dirty="0">
                <a:solidFill>
                  <a:srgbClr val="202661"/>
                </a:solidFill>
              </a:rPr>
              <a:t>biodiversity</a:t>
            </a:r>
            <a:r>
              <a:rPr lang="en-GB" altLang="en-US" sz="2000" dirty="0">
                <a:solidFill>
                  <a:srgbClr val="202661"/>
                </a:solidFill>
              </a:rPr>
              <a:t> is protected, valued and restored in ways that enhance our society's </a:t>
            </a:r>
            <a:r>
              <a:rPr lang="en-GB" altLang="en-US" sz="2000" b="1" dirty="0" smtClean="0">
                <a:solidFill>
                  <a:srgbClr val="202661"/>
                </a:solidFill>
              </a:rPr>
              <a:t>resilience</a:t>
            </a:r>
            <a:r>
              <a:rPr lang="en-GB" altLang="en-US" sz="2000" dirty="0" smtClean="0">
                <a:solidFill>
                  <a:srgbClr val="202661"/>
                </a:solidFill>
              </a:rPr>
              <a:t>. Our </a:t>
            </a:r>
            <a:r>
              <a:rPr lang="en-GB" altLang="en-US" sz="2000" b="1" dirty="0">
                <a:solidFill>
                  <a:srgbClr val="202661"/>
                </a:solidFill>
              </a:rPr>
              <a:t>low-carbon</a:t>
            </a:r>
            <a:r>
              <a:rPr lang="en-GB" altLang="en-US" sz="2000" dirty="0">
                <a:solidFill>
                  <a:srgbClr val="202661"/>
                </a:solidFill>
              </a:rPr>
              <a:t> growth has long been decoupled from resource use, setting the pace for a global safe and sustainable society.</a:t>
            </a:r>
            <a:r>
              <a:rPr lang="en-GB" altLang="en-US" sz="2400" dirty="0">
                <a:solidFill>
                  <a:srgbClr val="202661"/>
                </a:solidFill>
              </a:rPr>
              <a:t>’</a:t>
            </a:r>
          </a:p>
          <a:p>
            <a:pPr marL="0" indent="0" algn="r">
              <a:lnSpc>
                <a:spcPct val="130000"/>
              </a:lnSpc>
              <a:buNone/>
            </a:pPr>
            <a:endParaRPr lang="en-GB" altLang="en-US" sz="1400" dirty="0">
              <a:solidFill>
                <a:srgbClr val="202661"/>
              </a:solidFill>
            </a:endParaRPr>
          </a:p>
          <a:p>
            <a:pPr marL="0" indent="0" algn="r">
              <a:lnSpc>
                <a:spcPct val="130000"/>
              </a:lnSpc>
              <a:buNone/>
            </a:pPr>
            <a:r>
              <a:rPr lang="en-GB" altLang="en-US" sz="1400" dirty="0">
                <a:solidFill>
                  <a:srgbClr val="202661"/>
                </a:solidFill>
              </a:rPr>
              <a:t>Source: 7th </a:t>
            </a:r>
            <a:r>
              <a:rPr lang="en-GB" altLang="en-US" sz="1400" dirty="0" smtClean="0">
                <a:solidFill>
                  <a:srgbClr val="202661"/>
                </a:solidFill>
              </a:rPr>
              <a:t>EU Environment </a:t>
            </a:r>
            <a:r>
              <a:rPr lang="en-GB" altLang="en-US" sz="1400" dirty="0">
                <a:solidFill>
                  <a:srgbClr val="202661"/>
                </a:solidFill>
              </a:rPr>
              <a:t>Action Programme</a:t>
            </a:r>
          </a:p>
        </p:txBody>
      </p:sp>
    </p:spTree>
    <p:extLst>
      <p:ext uri="{BB962C8B-B14F-4D97-AF65-F5344CB8AC3E}">
        <p14:creationId xmlns:p14="http://schemas.microsoft.com/office/powerpoint/2010/main" val="717845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000" y="200966"/>
            <a:ext cx="9525000" cy="888059"/>
          </a:xfrm>
        </p:spPr>
        <p:txBody>
          <a:bodyPr anchor="b"/>
          <a:lstStyle/>
          <a:p>
            <a:pPr>
              <a:spcAft>
                <a:spcPts val="0"/>
              </a:spcAft>
            </a:pPr>
            <a:r>
              <a:rPr lang="en-GB" sz="2300" dirty="0" smtClean="0"/>
              <a:t>Living well within environmental limits requires a transition to a </a:t>
            </a:r>
            <a:r>
              <a:rPr lang="en-GB" sz="2300" i="1" dirty="0" smtClean="0"/>
              <a:t>resource-efficient</a:t>
            </a:r>
            <a:r>
              <a:rPr lang="en-GB" sz="2300" dirty="0" smtClean="0"/>
              <a:t>, </a:t>
            </a:r>
            <a:r>
              <a:rPr lang="en-GB" sz="2300" i="1" dirty="0" smtClean="0"/>
              <a:t>circular, low-carbon</a:t>
            </a:r>
            <a:r>
              <a:rPr lang="en-GB" sz="2300" dirty="0" smtClean="0"/>
              <a:t> </a:t>
            </a:r>
            <a:r>
              <a:rPr lang="en-GB" sz="2300" dirty="0"/>
              <a:t>economy</a:t>
            </a:r>
          </a:p>
        </p:txBody>
      </p:sp>
      <p:grpSp>
        <p:nvGrpSpPr>
          <p:cNvPr id="5" name="Group 4"/>
          <p:cNvGrpSpPr/>
          <p:nvPr/>
        </p:nvGrpSpPr>
        <p:grpSpPr>
          <a:xfrm>
            <a:off x="1128319" y="1787701"/>
            <a:ext cx="7810197" cy="4623373"/>
            <a:chOff x="1638637" y="1973163"/>
            <a:chExt cx="7227961" cy="4129686"/>
          </a:xfrm>
        </p:grpSpPr>
        <p:pic>
          <p:nvPicPr>
            <p:cNvPr id="1026" name="Picture 2" descr="http://www.eea.europa.eu/soer-2015/europe/natural-capital-and-ecosystem-services/ecosystems-and-socio-economic-syste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58" t="4538" r="7423" b="5176"/>
            <a:stretch/>
          </p:blipFill>
          <p:spPr bwMode="auto">
            <a:xfrm>
              <a:off x="1638637" y="1973163"/>
              <a:ext cx="6731302" cy="4019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81636" y="5774076"/>
              <a:ext cx="1684962" cy="328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1794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540000"/>
            <a:ext cx="6629400" cy="549025"/>
          </a:xfrm>
        </p:spPr>
        <p:txBody>
          <a:bodyPr anchor="b"/>
          <a:lstStyle/>
          <a:p>
            <a:pPr>
              <a:spcAft>
                <a:spcPts val="0"/>
              </a:spcAft>
            </a:pPr>
            <a:r>
              <a:rPr lang="en-GB" sz="2400" dirty="0" smtClean="0"/>
              <a:t>Key messages from SOER 2015</a:t>
            </a:r>
            <a:endParaRPr lang="en-GB" sz="2400" dirty="0"/>
          </a:p>
        </p:txBody>
      </p:sp>
      <p:sp>
        <p:nvSpPr>
          <p:cNvPr id="6" name="Text Placeholder 5"/>
          <p:cNvSpPr>
            <a:spLocks noGrp="1"/>
          </p:cNvSpPr>
          <p:nvPr>
            <p:ph type="body" sz="quarter" idx="15"/>
          </p:nvPr>
        </p:nvSpPr>
        <p:spPr>
          <a:xfrm>
            <a:off x="1944000" y="1639072"/>
            <a:ext cx="7813964" cy="3996267"/>
          </a:xfrm>
        </p:spPr>
        <p:txBody>
          <a:bodyPr anchor="t"/>
          <a:lstStyle/>
          <a:p>
            <a:pPr marL="288000" indent="-288000">
              <a:spcAft>
                <a:spcPts val="1800"/>
              </a:spcAft>
            </a:pPr>
            <a:r>
              <a:rPr lang="en-GB" sz="2000" b="1" dirty="0" smtClean="0"/>
              <a:t>Policies</a:t>
            </a:r>
            <a:r>
              <a:rPr lang="en-GB" sz="2000" dirty="0" smtClean="0"/>
              <a:t> have delivered substantial benefits for the environment, economy and people’s well-being; major challenges remain</a:t>
            </a:r>
          </a:p>
          <a:p>
            <a:pPr marL="288000" indent="-288000">
              <a:spcAft>
                <a:spcPts val="1800"/>
              </a:spcAft>
            </a:pPr>
            <a:r>
              <a:rPr lang="en-GB" sz="2000" dirty="0"/>
              <a:t>Europe faces persistent and emerging challenges linked to </a:t>
            </a:r>
            <a:r>
              <a:rPr lang="en-GB" sz="2000" b="1" dirty="0" smtClean="0"/>
              <a:t>production </a:t>
            </a:r>
            <a:r>
              <a:rPr lang="en-GB" sz="2000" b="1" dirty="0"/>
              <a:t>and consumption systems</a:t>
            </a:r>
            <a:r>
              <a:rPr lang="en-GB" sz="2000" dirty="0"/>
              <a:t>, and </a:t>
            </a:r>
            <a:r>
              <a:rPr lang="en-GB" sz="2000" dirty="0" smtClean="0"/>
              <a:t>the rapidly changing </a:t>
            </a:r>
            <a:r>
              <a:rPr lang="en-GB" sz="2000" b="1" dirty="0" smtClean="0"/>
              <a:t>global</a:t>
            </a:r>
            <a:r>
              <a:rPr lang="en-GB" sz="2000" dirty="0" smtClean="0"/>
              <a:t> </a:t>
            </a:r>
            <a:r>
              <a:rPr lang="en-GB" sz="2000" b="1" dirty="0" smtClean="0"/>
              <a:t>context </a:t>
            </a:r>
            <a:endParaRPr lang="en-GB" sz="2000" b="1" dirty="0"/>
          </a:p>
          <a:p>
            <a:pPr marL="288000" indent="-288000">
              <a:spcAft>
                <a:spcPts val="1800"/>
              </a:spcAft>
            </a:pPr>
            <a:r>
              <a:rPr lang="en-GB" sz="2000" dirty="0" smtClean="0"/>
              <a:t>Achieving </a:t>
            </a:r>
            <a:r>
              <a:rPr lang="en-GB" sz="2000" dirty="0"/>
              <a:t>the 2050 vision </a:t>
            </a:r>
            <a:r>
              <a:rPr lang="en-GB" sz="2000" dirty="0" smtClean="0"/>
              <a:t>requires system </a:t>
            </a:r>
            <a:r>
              <a:rPr lang="en-GB" sz="2000" b="1" dirty="0" smtClean="0"/>
              <a:t>transitions</a:t>
            </a:r>
            <a:r>
              <a:rPr lang="en-GB" sz="2000" dirty="0" smtClean="0"/>
              <a:t>, driven by more ambitious actions on </a:t>
            </a:r>
            <a:r>
              <a:rPr lang="en-GB" sz="2000" dirty="0"/>
              <a:t>policy, knowledge, </a:t>
            </a:r>
            <a:r>
              <a:rPr lang="en-GB" sz="2000" dirty="0" smtClean="0"/>
              <a:t>investments </a:t>
            </a:r>
            <a:r>
              <a:rPr lang="en-GB" sz="2000" dirty="0"/>
              <a:t>and </a:t>
            </a:r>
            <a:r>
              <a:rPr lang="en-GB" sz="2000" dirty="0" smtClean="0"/>
              <a:t>innovation</a:t>
            </a:r>
            <a:endParaRPr lang="en-GB" sz="2000" dirty="0"/>
          </a:p>
          <a:p>
            <a:pPr marL="288000" indent="-288000">
              <a:spcAft>
                <a:spcPts val="1800"/>
              </a:spcAft>
            </a:pPr>
            <a:r>
              <a:rPr lang="en-GB" sz="2000" dirty="0" smtClean="0"/>
              <a:t>Doing so presents </a:t>
            </a:r>
            <a:r>
              <a:rPr lang="en-GB" sz="2000" dirty="0"/>
              <a:t>major </a:t>
            </a:r>
            <a:r>
              <a:rPr lang="en-GB" sz="2000" b="1" dirty="0"/>
              <a:t>opportunities</a:t>
            </a:r>
            <a:r>
              <a:rPr lang="en-GB" sz="2000" dirty="0"/>
              <a:t> to boost </a:t>
            </a:r>
            <a:r>
              <a:rPr lang="en-GB" sz="2000" dirty="0" smtClean="0"/>
              <a:t>Europe’s economy and employment and </a:t>
            </a:r>
            <a:r>
              <a:rPr lang="en-GB" sz="2000" dirty="0"/>
              <a:t>put Europe at the frontier of science and </a:t>
            </a:r>
            <a:r>
              <a:rPr lang="en-GB" sz="2000" dirty="0" smtClean="0"/>
              <a:t>innovation</a:t>
            </a:r>
            <a:endParaRPr lang="en-GB" sz="2000" dirty="0"/>
          </a:p>
          <a:p>
            <a:endParaRPr lang="en-GB" sz="2000"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a:t>
            </a:r>
            <a:r>
              <a:rPr lang="en-GB" sz="800" dirty="0" err="1">
                <a:solidFill>
                  <a:schemeClr val="bg1"/>
                </a:solidFill>
              </a:rPr>
              <a:t>Danko</a:t>
            </a:r>
            <a:r>
              <a:rPr lang="en-GB" sz="800" dirty="0">
                <a:solidFill>
                  <a:schemeClr val="bg1"/>
                </a:solidFill>
              </a:rPr>
              <a:t>, Environment &amp; Me /EEA </a:t>
            </a:r>
          </a:p>
        </p:txBody>
      </p:sp>
    </p:spTree>
    <p:extLst>
      <p:ext uri="{BB962C8B-B14F-4D97-AF65-F5344CB8AC3E}">
        <p14:creationId xmlns:p14="http://schemas.microsoft.com/office/powerpoint/2010/main" val="228972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540000"/>
            <a:ext cx="7782804" cy="549025"/>
          </a:xfrm>
        </p:spPr>
        <p:txBody>
          <a:bodyPr anchor="b"/>
          <a:lstStyle/>
          <a:p>
            <a:r>
              <a:rPr lang="en-GB" sz="2400" dirty="0"/>
              <a:t>Assessing </a:t>
            </a:r>
            <a:r>
              <a:rPr lang="en-GB" sz="2400" dirty="0" smtClean="0"/>
              <a:t>past trends and future outlooks</a:t>
            </a:r>
            <a:endParaRPr lang="en-GB" sz="2400" dirty="0"/>
          </a:p>
        </p:txBody>
      </p:sp>
      <p:sp>
        <p:nvSpPr>
          <p:cNvPr id="6" name="Text Placeholder 5"/>
          <p:cNvSpPr>
            <a:spLocks noGrp="1"/>
          </p:cNvSpPr>
          <p:nvPr>
            <p:ph type="body" sz="quarter" idx="15"/>
          </p:nvPr>
        </p:nvSpPr>
        <p:spPr>
          <a:xfrm>
            <a:off x="1981200" y="1718733"/>
            <a:ext cx="7620000" cy="3996267"/>
          </a:xfrm>
        </p:spPr>
        <p:txBody>
          <a:bodyPr anchor="t"/>
          <a:lstStyle/>
          <a:p>
            <a:pPr marL="0" indent="0">
              <a:buNone/>
            </a:pPr>
            <a:r>
              <a:rPr lang="en-GB" sz="1800" dirty="0"/>
              <a:t>The Synthesis report </a:t>
            </a:r>
            <a:r>
              <a:rPr lang="en-GB" sz="1800" dirty="0" smtClean="0"/>
              <a:t>addresses the three </a:t>
            </a:r>
            <a:r>
              <a:rPr lang="en-GB" sz="1800" dirty="0"/>
              <a:t>thematic priority objectives of the 7</a:t>
            </a:r>
            <a:r>
              <a:rPr lang="en-GB" sz="1800" baseline="30000" dirty="0"/>
              <a:t>th</a:t>
            </a:r>
            <a:r>
              <a:rPr lang="en-GB" sz="1800" dirty="0"/>
              <a:t> </a:t>
            </a:r>
            <a:r>
              <a:rPr lang="en-GB" sz="1800" dirty="0" smtClean="0"/>
              <a:t>EAP:</a:t>
            </a:r>
          </a:p>
          <a:p>
            <a:pPr marL="857250" lvl="1" indent="-457200">
              <a:buFont typeface="Arial" pitchFamily="34" charset="0"/>
              <a:buAutoNum type="arabicPeriod"/>
            </a:pPr>
            <a:r>
              <a:rPr lang="en-GB" sz="1800" dirty="0"/>
              <a:t>Protecting, conserving and enhancing natural capital</a:t>
            </a:r>
            <a:endParaRPr lang="fr-BE" sz="1800" dirty="0"/>
          </a:p>
          <a:p>
            <a:pPr marL="857250" lvl="1" indent="-457200">
              <a:buFont typeface="Arial" pitchFamily="34" charset="0"/>
              <a:buAutoNum type="arabicPeriod"/>
            </a:pPr>
            <a:r>
              <a:rPr lang="en-GB" sz="1800" dirty="0"/>
              <a:t>Resource efficiency and the low-carbon economy</a:t>
            </a:r>
          </a:p>
          <a:p>
            <a:pPr marL="857250" lvl="1" indent="-457200">
              <a:buFont typeface="Arial" pitchFamily="34" charset="0"/>
              <a:buAutoNum type="arabicPeriod"/>
            </a:pPr>
            <a:r>
              <a:rPr lang="en-GB" sz="1800" dirty="0"/>
              <a:t>Safeguarding from environmental risks to health</a:t>
            </a:r>
          </a:p>
          <a:p>
            <a:pPr marL="0" lvl="1" indent="0">
              <a:spcBef>
                <a:spcPts val="1800"/>
              </a:spcBef>
              <a:spcAft>
                <a:spcPts val="1800"/>
              </a:spcAft>
              <a:buNone/>
            </a:pPr>
            <a:r>
              <a:rPr lang="en-GB" sz="1800" dirty="0" smtClean="0"/>
              <a:t>Two overall patterns </a:t>
            </a:r>
            <a:r>
              <a:rPr lang="en-GB" sz="1800" dirty="0"/>
              <a:t>emerge</a:t>
            </a:r>
            <a:r>
              <a:rPr lang="en-GB" sz="1800" dirty="0" smtClean="0"/>
              <a:t>:</a:t>
            </a:r>
          </a:p>
          <a:p>
            <a:pPr>
              <a:spcBef>
                <a:spcPts val="0"/>
              </a:spcBef>
              <a:spcAft>
                <a:spcPts val="1800"/>
              </a:spcAft>
            </a:pPr>
            <a:r>
              <a:rPr lang="en-GB" sz="1800" dirty="0" smtClean="0"/>
              <a:t>Resource </a:t>
            </a:r>
            <a:r>
              <a:rPr lang="en-GB" sz="1800" dirty="0"/>
              <a:t>efficiency </a:t>
            </a:r>
            <a:r>
              <a:rPr lang="en-GB" sz="1800" dirty="0" smtClean="0"/>
              <a:t>improvements have been notable but have not translated into increased ecosystem and social resilience</a:t>
            </a:r>
          </a:p>
          <a:p>
            <a:pPr>
              <a:spcBef>
                <a:spcPts val="0"/>
              </a:spcBef>
              <a:spcAft>
                <a:spcPts val="1800"/>
              </a:spcAft>
            </a:pPr>
            <a:r>
              <a:rPr lang="en-GB" sz="1800" dirty="0" smtClean="0"/>
              <a:t>The </a:t>
            </a:r>
            <a:r>
              <a:rPr lang="en-GB" sz="1800" dirty="0"/>
              <a:t>long-term outlook is </a:t>
            </a:r>
            <a:r>
              <a:rPr lang="en-GB" sz="1800" dirty="0" smtClean="0"/>
              <a:t>often less </a:t>
            </a:r>
            <a:r>
              <a:rPr lang="en-GB" sz="1800" dirty="0"/>
              <a:t>positive than recent </a:t>
            </a:r>
            <a:r>
              <a:rPr lang="en-GB" sz="1800" dirty="0" smtClean="0"/>
              <a:t>trends</a:t>
            </a:r>
            <a:endParaRPr lang="en-GB" sz="18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schemeClr val="bg1"/>
                </a:solidFill>
              </a:rPr>
              <a:t>© Ana </a:t>
            </a:r>
            <a:r>
              <a:rPr lang="es-ES" sz="800" dirty="0" err="1">
                <a:solidFill>
                  <a:schemeClr val="bg1"/>
                </a:solidFill>
              </a:rPr>
              <a:t>Skobe</a:t>
            </a:r>
            <a:r>
              <a:rPr lang="es-ES" sz="800" dirty="0">
                <a:solidFill>
                  <a:schemeClr val="bg1"/>
                </a:solidFill>
              </a:rPr>
              <a:t>, </a:t>
            </a:r>
            <a:r>
              <a:rPr lang="es-ES" sz="800" dirty="0" err="1">
                <a:solidFill>
                  <a:schemeClr val="bg1"/>
                </a:solidFill>
              </a:rPr>
              <a:t>Environment</a:t>
            </a:r>
            <a:r>
              <a:rPr lang="es-ES" sz="800" dirty="0">
                <a:solidFill>
                  <a:schemeClr val="bg1"/>
                </a:solidFill>
              </a:rPr>
              <a:t> &amp; Me /EEA </a:t>
            </a:r>
            <a:endParaRPr lang="en-GB" sz="800" dirty="0">
              <a:solidFill>
                <a:schemeClr val="bg1"/>
              </a:solidFill>
            </a:endParaRPr>
          </a:p>
        </p:txBody>
      </p:sp>
    </p:spTree>
    <p:extLst>
      <p:ext uri="{BB962C8B-B14F-4D97-AF65-F5344CB8AC3E}">
        <p14:creationId xmlns:p14="http://schemas.microsoft.com/office/powerpoint/2010/main" val="354476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0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1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0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002B13-1332-4A41-98C2-C503F802CCB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11604</TotalTime>
  <Words>1703</Words>
  <Application>Microsoft Office PowerPoint</Application>
  <PresentationFormat>A4 Paper (210x297 mm)</PresentationFormat>
  <Paragraphs>366</Paragraphs>
  <Slides>29</Slides>
  <Notes>19</Notes>
  <HiddenSlides>0</HiddenSlides>
  <MMClips>0</MMClips>
  <ScaleCrop>false</ScaleCrop>
  <HeadingPairs>
    <vt:vector size="6" baseType="variant">
      <vt:variant>
        <vt:lpstr>Fonts Used</vt:lpstr>
      </vt:variant>
      <vt:variant>
        <vt:i4>11</vt:i4>
      </vt:variant>
      <vt:variant>
        <vt:lpstr>Theme</vt:lpstr>
      </vt:variant>
      <vt:variant>
        <vt:i4>26</vt:i4>
      </vt:variant>
      <vt:variant>
        <vt:lpstr>Slide Titles</vt:lpstr>
      </vt:variant>
      <vt:variant>
        <vt:i4>29</vt:i4>
      </vt:variant>
    </vt:vector>
  </HeadingPairs>
  <TitlesOfParts>
    <vt:vector size="66" baseType="lpstr">
      <vt:lpstr>ＭＳ Ｐゴシック</vt:lpstr>
      <vt:lpstr>Arial</vt:lpstr>
      <vt:lpstr>Calibri</vt:lpstr>
      <vt:lpstr>Open Sans</vt:lpstr>
      <vt:lpstr>Open Sans Extrabold</vt:lpstr>
      <vt:lpstr>Open Sans Light</vt:lpstr>
      <vt:lpstr>Open Sans Semibold</vt:lpstr>
      <vt:lpstr>Times New Roman</vt:lpstr>
      <vt:lpstr>Verdana</vt:lpstr>
      <vt:lpstr>Wingdings</vt:lpstr>
      <vt:lpstr>ヒラギノ角ゴ Pro W3</vt:lpstr>
      <vt:lpstr>Cover</vt:lpstr>
      <vt:lpstr>1_Cover</vt:lpstr>
      <vt:lpstr>5_Sections</vt:lpstr>
      <vt:lpstr>Sections</vt:lpstr>
      <vt:lpstr>12_Sections</vt:lpstr>
      <vt:lpstr>13_Sections</vt:lpstr>
      <vt:lpstr>19_Sections</vt:lpstr>
      <vt:lpstr>16_Sections</vt:lpstr>
      <vt:lpstr>2_Sections</vt:lpstr>
      <vt:lpstr>3_Sections</vt:lpstr>
      <vt:lpstr>6_Sections</vt:lpstr>
      <vt:lpstr>8_Sections</vt:lpstr>
      <vt:lpstr>7_Sections</vt:lpstr>
      <vt:lpstr>4_Sections</vt:lpstr>
      <vt:lpstr>17_Sections</vt:lpstr>
      <vt:lpstr>18_Sections</vt:lpstr>
      <vt:lpstr>23_Sections</vt:lpstr>
      <vt:lpstr>21_Sections</vt:lpstr>
      <vt:lpstr>25_Sections</vt:lpstr>
      <vt:lpstr>26_Sections</vt:lpstr>
      <vt:lpstr>27_Sections</vt:lpstr>
      <vt:lpstr>28_Sections</vt:lpstr>
      <vt:lpstr>9_Sections</vt:lpstr>
      <vt:lpstr>30_Sections</vt:lpstr>
      <vt:lpstr>31_Sections</vt:lpstr>
      <vt:lpstr>10_Sections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objectives and synergies</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Antti Kaartinen</dc:creator>
  <cp:lastModifiedBy>Trine Christiansen</cp:lastModifiedBy>
  <cp:revision>1232</cp:revision>
  <cp:lastPrinted>2015-08-13T09:16:47Z</cp:lastPrinted>
  <dcterms:created xsi:type="dcterms:W3CDTF">2014-11-24T09:14:05Z</dcterms:created>
  <dcterms:modified xsi:type="dcterms:W3CDTF">2015-09-08T15:19:46Z</dcterms:modified>
</cp:coreProperties>
</file>