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1" r:id="rId3"/>
    <p:sldId id="321" r:id="rId4"/>
    <p:sldId id="338" r:id="rId5"/>
    <p:sldId id="339" r:id="rId6"/>
    <p:sldId id="340" r:id="rId7"/>
    <p:sldId id="360" r:id="rId8"/>
    <p:sldId id="359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D3C"/>
    <a:srgbClr val="225395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53F500-92D8-4AFF-9728-D2EE02E04487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3E4B0F-3002-4D42-9F8E-48BC19564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4AC60C-DFA3-4101-B59E-730C4BBBD6AD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DA9935-2BE3-4C7E-AA1E-70DE82DBC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>
              <a:spcBef>
                <a:spcPct val="0"/>
              </a:spcBef>
            </a:pPr>
            <a:r>
              <a:rPr lang="en-GB" smtClean="0"/>
              <a:t>To ensure that the spatial data infrastructure being developed by EU countries are compatible INSPIRE requires the adoption of implementation rules in specific areas:</a:t>
            </a:r>
          </a:p>
          <a:p>
            <a:pPr defTabSz="914400">
              <a:spcBef>
                <a:spcPct val="0"/>
              </a:spcBef>
            </a:pPr>
            <a:r>
              <a:rPr lang="en-GB" smtClean="0"/>
              <a:t>These include those relating to metadata (INSPIRE, 2009 (1), discovery services (INSPIRE, 2009 (2), viewing services (INSPIRE, 2009 (3)) and download services (INSPIRE, 2009 (4))</a:t>
            </a:r>
          </a:p>
          <a:p>
            <a:pPr defTabSz="914400">
              <a:spcBef>
                <a:spcPct val="0"/>
              </a:spcBef>
            </a:pPr>
            <a:r>
              <a:rPr lang="en-GB" smtClean="0"/>
              <a:t>These implementing rules</a:t>
            </a:r>
          </a:p>
          <a:p>
            <a:pPr defTabSz="914400">
              <a:spcBef>
                <a:spcPct val="0"/>
              </a:spcBef>
            </a:pPr>
            <a:endParaRPr lang="en-GB" smtClean="0"/>
          </a:p>
          <a:p>
            <a:pPr defTabSz="914400">
              <a:spcBef>
                <a:spcPct val="0"/>
              </a:spcBef>
            </a:pPr>
            <a:r>
              <a:rPr lang="en-GB" smtClean="0"/>
              <a:t>OneGeology-Europe architecture is based on</a:t>
            </a:r>
          </a:p>
          <a:p>
            <a:pPr defTabSz="914400">
              <a:spcBef>
                <a:spcPct val="0"/>
              </a:spcBef>
            </a:pPr>
            <a:r>
              <a:rPr lang="en-GB" smtClean="0"/>
              <a:t>the INSPIRE technical architecture, implementing Network services (INSPIRE, 2009</a:t>
            </a:r>
          </a:p>
          <a:p>
            <a:pPr defTabSz="914400">
              <a:spcBef>
                <a:spcPct val="0"/>
              </a:spcBef>
            </a:pPr>
            <a:r>
              <a:rPr lang="en-GB" smtClean="0"/>
              <a:t>(2), INSPIRE, 2009 (3), INSPIRE, 2009 (4)). This architecture addresses the</a:t>
            </a:r>
          </a:p>
          <a:p>
            <a:pPr defTabSz="914400">
              <a:spcBef>
                <a:spcPct val="0"/>
              </a:spcBef>
            </a:pPr>
            <a:r>
              <a:rPr lang="en-GB" smtClean="0"/>
              <a:t>“publish-find-bind” pattern, completed by the “agree” process as INSPIRE has also to</a:t>
            </a:r>
          </a:p>
          <a:p>
            <a:pPr defTabSz="914400">
              <a:spcBef>
                <a:spcPct val="0"/>
              </a:spcBef>
            </a:pPr>
            <a:r>
              <a:rPr lang="en-GB" smtClean="0"/>
              <a:t>deal with rights management.</a:t>
            </a: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1D8826B3-5E62-4A0E-A404-BDD6C0DC7700}" type="slidenum">
              <a:rPr lang="en-GB" sz="1200">
                <a:latin typeface="Calibri" pitchFamily="34" charset="0"/>
              </a:rPr>
              <a:pPr algn="r" defTabSz="914400"/>
              <a:t>8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alpha val="90000"/>
                  <a:satMod val="115000"/>
                </a:schemeClr>
              </a:gs>
              <a:gs pos="98000">
                <a:schemeClr val="accent3">
                  <a:lumMod val="60000"/>
                  <a:lumOff val="40000"/>
                  <a:alpha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pic>
        <p:nvPicPr>
          <p:cNvPr id="5" name="Picture 15" descr="EMODnet_coll_all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876800"/>
            <a:ext cx="13065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1743634"/>
            <a:ext cx="7799387" cy="1237130"/>
          </a:xfrm>
          <a:noFill/>
        </p:spPr>
        <p:txBody>
          <a:bodyPr/>
          <a:lstStyle>
            <a:lvl1pPr algn="r">
              <a:lnSpc>
                <a:spcPts val="5000"/>
              </a:lnSpc>
              <a:defRPr sz="3600">
                <a:solidFill>
                  <a:schemeClr val="bg2">
                    <a:lumMod val="10000"/>
                  </a:schemeClr>
                </a:solidFill>
                <a:effectLst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3137644"/>
            <a:ext cx="7799387" cy="46616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1D07-4DC3-419B-801E-AD4A8FCB9577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05300" y="6492875"/>
            <a:ext cx="533400" cy="365125"/>
          </a:xfrm>
        </p:spPr>
        <p:txBody>
          <a:bodyPr tIns="45720" bIns="45720"/>
          <a:lstStyle>
            <a:lvl1pPr algn="ctr">
              <a:defRPr sz="1100" b="1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166C736-0D3D-407E-95FB-E8A40EF57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355600" y="566738"/>
            <a:ext cx="8396288" cy="259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1E4E-40F3-488B-8F1F-539478EE5E68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3164-2738-499D-8CDD-F9D1B443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>
          <a:xfrm>
            <a:off x="333375" y="566738"/>
            <a:ext cx="8455025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364A-95CF-4AC6-B9F3-BACC4D667050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B29A-C361-4EF4-BD3B-BB33729FF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>
          <a:xfrm>
            <a:off x="355600" y="347663"/>
            <a:ext cx="8432800" cy="2352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5598319" y="3310731"/>
            <a:ext cx="5943600" cy="2365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sv-SE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93AC-9D9C-464E-B432-49C0689D68C1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FB97-83B6-4A83-A249-66D929E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93D0-482F-4564-92E9-5A931E04610C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DD74-A2C7-41EE-99C5-1A97FB569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347663" y="363538"/>
            <a:ext cx="844073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pic>
        <p:nvPicPr>
          <p:cNvPr id="5" name="Picture 13" descr="VerticalRigh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457200"/>
            <a:ext cx="1546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5400000">
            <a:off x="4074319" y="3369469"/>
            <a:ext cx="5943600" cy="11906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C624-EDB0-4436-A92F-213ECE56190B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623C-DCD3-4844-B447-6C0D7D6F1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6217-09AC-4892-9CC8-82BFE28CF102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E623-84DE-4046-97A9-194CC80E5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176338"/>
            <a:ext cx="8307387" cy="928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0" y="2286000"/>
            <a:ext cx="3022600" cy="1855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0" y="4294188"/>
            <a:ext cx="3022600" cy="1855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461000" y="2286000"/>
            <a:ext cx="3022600" cy="386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D868-82B1-4FB9-8161-2D70F90B0C66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106A-E81B-48CC-BD31-F1A8E3910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E06F-89A3-469D-9E07-71958499478A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6667-AC87-458E-B5A8-854479661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702468" y="3369468"/>
            <a:ext cx="5943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pic>
        <p:nvPicPr>
          <p:cNvPr id="5" name="Picture 15" descr="EMODnet_coll_all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876800"/>
            <a:ext cx="13065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575712"/>
            <a:ext cx="5791200" cy="1340467"/>
          </a:xfrm>
          <a:noFill/>
        </p:spPr>
        <p:txBody>
          <a:bodyPr/>
          <a:lstStyle>
            <a:lvl1pPr algn="l">
              <a:defRPr sz="4600" b="0" cap="none" baseline="0">
                <a:solidFill>
                  <a:schemeClr val="accent4"/>
                </a:solidFill>
                <a:effectLst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4980297"/>
            <a:ext cx="5791200" cy="810904"/>
          </a:xfrm>
        </p:spPr>
        <p:txBody>
          <a:bodyPr tIns="0" bIns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F007-DC33-4CF9-A37A-061D8B95CF00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88" y="6492875"/>
            <a:ext cx="533400" cy="365125"/>
          </a:xfrm>
        </p:spPr>
        <p:txBody>
          <a:bodyPr tIns="45720" bIns="45720"/>
          <a:lstStyle>
            <a:lvl1pPr algn="ctr">
              <a:defRPr sz="1100" b="1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A8242FE-37CC-4AF6-90C6-4BDE6A11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0D48-E62F-4682-9B7C-FC56007524AA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34A2-6BE6-4D88-9E20-A948C2D7B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689225" y="4287838"/>
            <a:ext cx="3767137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405288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3276599"/>
            <a:ext cx="3657600" cy="2849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405288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3276599"/>
            <a:ext cx="3657600" cy="28495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D55A-D59A-4446-B4ED-D611719E0FE5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FEDE-BBB7-4D0B-824C-D766FE04D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A7AE3-90AE-44C6-9E80-EB362977F5CB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E455-2933-4764-8C30-E1E5264BD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AB10-E2CC-4664-9B77-9BD6411C8F7E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15FF-1717-4F37-8032-818AA91F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B6F5-C334-4D7D-BB65-22866844F280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4A79-A5D7-42A3-84B0-A3E8F55E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E06D-E427-400B-940F-16CC03C55C7B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165E-14C9-4C46-AB5B-D55067A1A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79413" y="1176338"/>
            <a:ext cx="8307387" cy="9286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  <a:endParaRPr lang="en-US" smtClean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2286000"/>
            <a:ext cx="61976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725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A6A6A6"/>
                </a:solidFill>
                <a:latin typeface="Calibri" pitchFamily="-28" charset="0"/>
              </a:defRPr>
            </a:lvl1pPr>
          </a:lstStyle>
          <a:p>
            <a:pPr>
              <a:defRPr/>
            </a:pPr>
            <a:fld id="{8389B355-370F-45CA-9C11-4BFD42B3BB56}" type="datetime1">
              <a:rPr lang="en-US"/>
              <a:pPr>
                <a:defRPr/>
              </a:pPr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500" y="6492875"/>
            <a:ext cx="3416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A6A6A6"/>
                </a:solidFill>
                <a:latin typeface="Calibri" pitchFamily="-28" charset="0"/>
              </a:defRPr>
            </a:lvl1pPr>
          </a:lstStyle>
          <a:p>
            <a:pPr>
              <a:defRPr/>
            </a:pPr>
            <a:r>
              <a:rPr lang="en-US"/>
              <a:t>GeoHab 2011. 3-6 May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3" y="6149975"/>
            <a:ext cx="533400" cy="365125"/>
          </a:xfrm>
          <a:prstGeom prst="rect">
            <a:avLst/>
          </a:prstGeom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/>
                </a:solidFill>
                <a:latin typeface="Calibri" pitchFamily="-28" charset="0"/>
              </a:defRPr>
            </a:lvl1pPr>
          </a:lstStyle>
          <a:p>
            <a:pPr>
              <a:defRPr/>
            </a:pPr>
            <a:fld id="{04E66B7D-013E-470F-8D95-32C72CA20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9413" y="766763"/>
            <a:ext cx="8307387" cy="11906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28" charset="-128"/>
            </a:endParaRPr>
          </a:p>
        </p:txBody>
      </p:sp>
      <p:pic>
        <p:nvPicPr>
          <p:cNvPr id="1032" name="Picture 12" descr="EMODnet_col_simple_vert.eps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9413" y="288925"/>
            <a:ext cx="2654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08" r:id="rId2"/>
    <p:sldLayoutId id="2147484118" r:id="rId3"/>
    <p:sldLayoutId id="2147484109" r:id="rId4"/>
    <p:sldLayoutId id="2147484119" r:id="rId5"/>
    <p:sldLayoutId id="2147484110" r:id="rId6"/>
    <p:sldLayoutId id="2147484111" r:id="rId7"/>
    <p:sldLayoutId id="2147484112" r:id="rId8"/>
    <p:sldLayoutId id="2147484113" r:id="rId9"/>
    <p:sldLayoutId id="2147484120" r:id="rId10"/>
    <p:sldLayoutId id="2147484121" r:id="rId11"/>
    <p:sldLayoutId id="2147484122" r:id="rId12"/>
    <p:sldLayoutId id="2147484114" r:id="rId13"/>
    <p:sldLayoutId id="2147484123" r:id="rId14"/>
    <p:sldLayoutId id="2147484115" r:id="rId15"/>
    <p:sldLayoutId id="2147484116" r:id="rId16"/>
  </p:sldLayoutIdLst>
  <p:hf hdr="0" dt="0"/>
  <p:txStyles>
    <p:titleStyle>
      <a:lvl1pPr marL="179388" indent="-179388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Calibri"/>
          <a:ea typeface="ＭＳ Ｐゴシック" pitchFamily="-28" charset="-128"/>
          <a:cs typeface="Calibri"/>
        </a:defRPr>
      </a:lvl1pPr>
      <a:lvl2pPr marL="179388" indent="-179388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28" charset="0"/>
          <a:ea typeface="ＭＳ Ｐゴシック" pitchFamily="-28" charset="-128"/>
          <a:cs typeface="Calibri" pitchFamily="-28" charset="0"/>
        </a:defRPr>
      </a:lvl2pPr>
      <a:lvl3pPr marL="179388" indent="-179388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28" charset="0"/>
          <a:ea typeface="ＭＳ Ｐゴシック" pitchFamily="-28" charset="-128"/>
          <a:cs typeface="Calibri" pitchFamily="-28" charset="0"/>
        </a:defRPr>
      </a:lvl3pPr>
      <a:lvl4pPr marL="179388" indent="-179388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28" charset="0"/>
          <a:ea typeface="ＭＳ Ｐゴシック" pitchFamily="-28" charset="-128"/>
          <a:cs typeface="Calibri" pitchFamily="-28" charset="0"/>
        </a:defRPr>
      </a:lvl4pPr>
      <a:lvl5pPr marL="179388" indent="-179388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28" charset="0"/>
          <a:ea typeface="ＭＳ Ｐゴシック" pitchFamily="-28" charset="-128"/>
          <a:cs typeface="Calibri" pitchFamily="-28" charset="0"/>
        </a:defRPr>
      </a:lvl5pPr>
      <a:lvl6pPr marL="457200" algn="r" rtl="0" fontAlgn="base">
        <a:lnSpc>
          <a:spcPts val="5400"/>
        </a:lnSpc>
        <a:spcBef>
          <a:spcPct val="0"/>
        </a:spcBef>
        <a:spcAft>
          <a:spcPct val="0"/>
        </a:spcAft>
        <a:defRPr sz="3600" b="1">
          <a:solidFill>
            <a:srgbClr val="06192F"/>
          </a:solidFill>
          <a:latin typeface="Calibri" pitchFamily="-28" charset="0"/>
          <a:ea typeface="ＭＳ Ｐゴシック" pitchFamily="-28" charset="-128"/>
        </a:defRPr>
      </a:lvl6pPr>
      <a:lvl7pPr marL="914400" algn="r" rtl="0" fontAlgn="base">
        <a:lnSpc>
          <a:spcPts val="5400"/>
        </a:lnSpc>
        <a:spcBef>
          <a:spcPct val="0"/>
        </a:spcBef>
        <a:spcAft>
          <a:spcPct val="0"/>
        </a:spcAft>
        <a:defRPr sz="3600" b="1">
          <a:solidFill>
            <a:srgbClr val="06192F"/>
          </a:solidFill>
          <a:latin typeface="Calibri" pitchFamily="-28" charset="0"/>
          <a:ea typeface="ＭＳ Ｐゴシック" pitchFamily="-28" charset="-128"/>
        </a:defRPr>
      </a:lvl7pPr>
      <a:lvl8pPr marL="1371600" algn="r" rtl="0" fontAlgn="base">
        <a:lnSpc>
          <a:spcPts val="5400"/>
        </a:lnSpc>
        <a:spcBef>
          <a:spcPct val="0"/>
        </a:spcBef>
        <a:spcAft>
          <a:spcPct val="0"/>
        </a:spcAft>
        <a:defRPr sz="3600" b="1">
          <a:solidFill>
            <a:srgbClr val="06192F"/>
          </a:solidFill>
          <a:latin typeface="Calibri" pitchFamily="-28" charset="0"/>
          <a:ea typeface="ＭＳ Ｐゴシック" pitchFamily="-28" charset="-128"/>
        </a:defRPr>
      </a:lvl8pPr>
      <a:lvl9pPr marL="1828800" algn="r" rtl="0" fontAlgn="base">
        <a:lnSpc>
          <a:spcPts val="5400"/>
        </a:lnSpc>
        <a:spcBef>
          <a:spcPct val="0"/>
        </a:spcBef>
        <a:spcAft>
          <a:spcPct val="0"/>
        </a:spcAft>
        <a:defRPr sz="3600" b="1">
          <a:solidFill>
            <a:srgbClr val="06192F"/>
          </a:solidFill>
          <a:latin typeface="Calibri" pitchFamily="-28" charset="0"/>
          <a:ea typeface="ＭＳ Ｐゴシック" pitchFamily="-28" charset="-128"/>
        </a:defRPr>
      </a:lvl9pPr>
    </p:titleStyle>
    <p:bodyStyle>
      <a:lvl1pPr marL="282575" indent="-282575" algn="l" rtl="0" eaLnBrk="0" fontAlgn="base" hangingPunct="0">
        <a:spcBef>
          <a:spcPts val="1800"/>
        </a:spcBef>
        <a:spcAft>
          <a:spcPct val="0"/>
        </a:spcAft>
        <a:buClr>
          <a:srgbClr val="0A2646"/>
        </a:buClr>
        <a:buSzPct val="75000"/>
        <a:buFont typeface="Wingdings" pitchFamily="2" charset="2"/>
        <a:buChar char="n"/>
        <a:defRPr sz="2000" kern="1200">
          <a:solidFill>
            <a:srgbClr val="262626"/>
          </a:solidFill>
          <a:latin typeface="Calibri"/>
          <a:ea typeface="ＭＳ Ｐゴシック" pitchFamily="-28" charset="-128"/>
          <a:cs typeface="Calibri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rgbClr val="0A2646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Calibri"/>
          <a:ea typeface="ＭＳ Ｐゴシック" pitchFamily="-28" charset="-128"/>
          <a:cs typeface="Calibri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Clr>
          <a:srgbClr val="0A2646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Calibri"/>
          <a:ea typeface="ＭＳ Ｐゴシック" pitchFamily="-28" charset="-128"/>
          <a:cs typeface="Calibri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rgbClr val="0A2646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Calibri"/>
          <a:ea typeface="ＭＳ Ｐゴシック" pitchFamily="-28" charset="-128"/>
          <a:cs typeface="Calibri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Clr>
          <a:srgbClr val="0A2646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43075"/>
            <a:ext cx="7799388" cy="1238250"/>
          </a:xfrm>
        </p:spPr>
        <p:txBody>
          <a:bodyPr/>
          <a:lstStyle/>
          <a:p>
            <a:pPr marL="0" indent="0"/>
            <a:r>
              <a:rPr lang="en-US" smtClean="0">
                <a:solidFill>
                  <a:srgbClr val="0D151E"/>
                </a:solidFill>
                <a:latin typeface="Calibri" pitchFamily="34" charset="0"/>
                <a:cs typeface="Calibri" pitchFamily="34" charset="0"/>
              </a:rPr>
              <a:t>EMODnet-Geology 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143000" y="3286125"/>
            <a:ext cx="7799388" cy="15160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2C3745"/>
                </a:solidFill>
                <a:latin typeface="Calibri" pitchFamily="34" charset="0"/>
                <a:cs typeface="Calibri" pitchFamily="34" charset="0"/>
              </a:rPr>
              <a:t>Brussels</a:t>
            </a:r>
            <a:endParaRPr lang="en-US" sz="2000" dirty="0" smtClean="0">
              <a:solidFill>
                <a:srgbClr val="2C3745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2C3745"/>
                </a:solidFill>
                <a:latin typeface="Calibri" pitchFamily="34" charset="0"/>
                <a:cs typeface="Calibri" pitchFamily="34" charset="0"/>
              </a:rPr>
              <a:t>23</a:t>
            </a:r>
            <a:r>
              <a:rPr lang="en-US" sz="2000" baseline="30000" dirty="0" smtClean="0">
                <a:solidFill>
                  <a:srgbClr val="2C3745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2000" dirty="0" smtClean="0">
                <a:solidFill>
                  <a:srgbClr val="2C3745"/>
                </a:solidFill>
                <a:latin typeface="Calibri" pitchFamily="34" charset="0"/>
                <a:cs typeface="Calibri" pitchFamily="34" charset="0"/>
              </a:rPr>
              <a:t> November 2012</a:t>
            </a:r>
            <a:endParaRPr lang="en-US" sz="2000" dirty="0" smtClean="0">
              <a:solidFill>
                <a:srgbClr val="2C3745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sz="2000" dirty="0" smtClean="0">
              <a:solidFill>
                <a:srgbClr val="2C3745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2C3745"/>
                </a:solidFill>
                <a:latin typeface="Calibri" pitchFamily="34" charset="0"/>
                <a:cs typeface="Calibri" pitchFamily="34" charset="0"/>
              </a:rPr>
              <a:t>Alan </a:t>
            </a:r>
            <a:r>
              <a:rPr lang="en-US" sz="2000" dirty="0" smtClean="0">
                <a:solidFill>
                  <a:srgbClr val="2C3745"/>
                </a:solidFill>
                <a:latin typeface="Calibri" pitchFamily="34" charset="0"/>
                <a:cs typeface="Calibri" pitchFamily="34" charset="0"/>
              </a:rPr>
              <a:t>Stevenson (British </a:t>
            </a:r>
            <a:r>
              <a:rPr lang="en-US" sz="2000" dirty="0" smtClean="0">
                <a:solidFill>
                  <a:srgbClr val="2C3745"/>
                </a:solidFill>
                <a:latin typeface="Calibri" pitchFamily="34" charset="0"/>
                <a:cs typeface="Calibri" pitchFamily="34" charset="0"/>
              </a:rPr>
              <a:t>Geological </a:t>
            </a:r>
            <a:r>
              <a:rPr lang="en-US" sz="2000" dirty="0" smtClean="0">
                <a:solidFill>
                  <a:srgbClr val="2C3745"/>
                </a:solidFill>
                <a:latin typeface="Calibri" pitchFamily="34" charset="0"/>
                <a:cs typeface="Calibri" pitchFamily="34" charset="0"/>
              </a:rPr>
              <a:t>Survey)</a:t>
            </a:r>
            <a:endParaRPr lang="en-US" sz="2000" dirty="0" smtClean="0">
              <a:solidFill>
                <a:srgbClr val="2C374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76600" y="188913"/>
            <a:ext cx="5410200" cy="503237"/>
          </a:xfrm>
        </p:spPr>
        <p:txBody>
          <a:bodyPr/>
          <a:lstStyle/>
          <a:p>
            <a:pPr algn="ctr"/>
            <a:r>
              <a:rPr lang="en-GB" smtClean="0">
                <a:latin typeface="Calibri" pitchFamily="34" charset="0"/>
                <a:cs typeface="Calibri" pitchFamily="34" charset="0"/>
              </a:rPr>
              <a:t>EMODnet-Geology website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>
              <a:latin typeface="Calibri" pitchFamily="34" charset="0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800D9E-15CC-4F15-AC1D-0CF718C211A7}" type="slidenum">
              <a:rPr lang="en-US" smtClean="0">
                <a:latin typeface="Calibri" pitchFamily="34" charset="0"/>
              </a:rPr>
              <a:pPr/>
              <a:t>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434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908300" y="6308725"/>
            <a:ext cx="3817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http://www.emodnet-geology/eu</a:t>
            </a:r>
          </a:p>
        </p:txBody>
      </p:sp>
      <p:pic>
        <p:nvPicPr>
          <p:cNvPr id="14343" name="Picture 11" descr="web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00138"/>
            <a:ext cx="684053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912813" y="579120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/>
              <a:t>http://portal.onegeology.org/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4" name="Picture 6" descr="edmon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81041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619BE5-DC24-41C2-AF8E-EF92039D0384}" type="slidenum">
              <a:rPr lang="en-US" smtClean="0">
                <a:latin typeface="Calibri" pitchFamily="34" charset="0"/>
              </a:rPr>
              <a:pPr/>
              <a:t>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>
              <a:latin typeface="Calibri" pitchFamily="34" charset="0"/>
            </a:endParaRPr>
          </a:p>
        </p:txBody>
      </p:sp>
      <p:sp>
        <p:nvSpPr>
          <p:cNvPr id="15367" name="Title 1"/>
          <p:cNvSpPr>
            <a:spLocks/>
          </p:cNvSpPr>
          <p:nvPr/>
        </p:nvSpPr>
        <p:spPr bwMode="auto">
          <a:xfrm>
            <a:off x="3276600" y="188913"/>
            <a:ext cx="5410200" cy="503237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marL="179388" indent="-179388" algn="ctr" defTabSz="914400" eaLnBrk="0" hangingPunct="0">
              <a:lnSpc>
                <a:spcPts val="4000"/>
              </a:lnSpc>
            </a:pPr>
            <a:r>
              <a:rPr lang="en-GB" sz="3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OneGeology-Europe Portal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GB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Title 1"/>
          <p:cNvSpPr>
            <a:spLocks/>
          </p:cNvSpPr>
          <p:nvPr/>
        </p:nvSpPr>
        <p:spPr bwMode="auto">
          <a:xfrm>
            <a:off x="3276600" y="188913"/>
            <a:ext cx="5410200" cy="503237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marL="179388" indent="-179388" algn="ctr" defTabSz="914400" eaLnBrk="0" hangingPunct="0">
              <a:lnSpc>
                <a:spcPts val="4000"/>
              </a:lnSpc>
            </a:pPr>
            <a:r>
              <a:rPr lang="en-GB" sz="3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Search facility</a:t>
            </a:r>
          </a:p>
        </p:txBody>
      </p:sp>
      <p:pic>
        <p:nvPicPr>
          <p:cNvPr id="16389" name="Picture 8" descr="meta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1176338"/>
            <a:ext cx="82311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GB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2" name="Picture 7" descr="se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1176338"/>
            <a:ext cx="8223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le 1"/>
          <p:cNvSpPr>
            <a:spLocks/>
          </p:cNvSpPr>
          <p:nvPr/>
        </p:nvSpPr>
        <p:spPr bwMode="auto">
          <a:xfrm>
            <a:off x="3276600" y="188913"/>
            <a:ext cx="5410200" cy="503237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marL="179388" indent="-179388" algn="ctr" defTabSz="914400" eaLnBrk="0" hangingPunct="0">
              <a:lnSpc>
                <a:spcPts val="4000"/>
              </a:lnSpc>
            </a:pPr>
            <a:r>
              <a:rPr lang="en-GB" sz="3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Map layers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1619250" y="16160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563938" y="260350"/>
            <a:ext cx="5741987" cy="452438"/>
          </a:xfrm>
          <a:noFill/>
        </p:spPr>
        <p:txBody>
          <a:bodyPr/>
          <a:lstStyle/>
          <a:p>
            <a:r>
              <a:rPr lang="en-GB" smtClean="0">
                <a:latin typeface="Calibri" pitchFamily="34" charset="0"/>
                <a:cs typeface="Calibri" pitchFamily="34" charset="0"/>
              </a:rPr>
              <a:t>Sea-bed sediment layer 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6" name="Picture 8" descr="sedi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14425"/>
            <a:ext cx="8135937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sedimentsz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14425"/>
            <a:ext cx="813593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520825"/>
            <a:ext cx="8307388" cy="323850"/>
          </a:xfrm>
        </p:spPr>
        <p:txBody>
          <a:bodyPr/>
          <a:lstStyle/>
          <a:p>
            <a:pPr algn="ctr"/>
            <a:r>
              <a:rPr lang="en-GB" sz="2800" smtClean="0">
                <a:latin typeface="Calibri" pitchFamily="34" charset="0"/>
                <a:cs typeface="Calibri" pitchFamily="34" charset="0"/>
              </a:rPr>
              <a:t>EMODnet-Geology and One-GeologyEurope</a:t>
            </a:r>
            <a:br>
              <a:rPr lang="en-GB" sz="2800" smtClean="0">
                <a:latin typeface="Calibri" pitchFamily="34" charset="0"/>
                <a:cs typeface="Calibri" pitchFamily="34" charset="0"/>
              </a:rPr>
            </a:br>
            <a:endParaRPr lang="en-GB" sz="28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412875"/>
            <a:ext cx="6985000" cy="352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latin typeface="Calibri" pitchFamily="34" charset="0"/>
                <a:cs typeface="Calibri" pitchFamily="34" charset="0"/>
              </a:rPr>
              <a:t>Share methodologies and communications objectives</a:t>
            </a:r>
          </a:p>
          <a:p>
            <a:pPr>
              <a:lnSpc>
                <a:spcPct val="90000"/>
              </a:lnSpc>
            </a:pPr>
            <a:r>
              <a:rPr lang="en-GB" smtClean="0">
                <a:latin typeface="Calibri" pitchFamily="34" charset="0"/>
                <a:cs typeface="Calibri" pitchFamily="34" charset="0"/>
              </a:rPr>
              <a:t>Utilises the Geological Metadata Profile (GMP) – based on ISO 19115 (data) and ISO 19119 (services) standards</a:t>
            </a:r>
          </a:p>
          <a:p>
            <a:pPr>
              <a:lnSpc>
                <a:spcPct val="90000"/>
              </a:lnSpc>
            </a:pPr>
            <a:r>
              <a:rPr lang="en-GB" smtClean="0">
                <a:latin typeface="Calibri" pitchFamily="34" charset="0"/>
                <a:cs typeface="Calibri" pitchFamily="34" charset="0"/>
              </a:rPr>
              <a:t>Uses GeoSciML (Geoscience Mark-up Language): INSPIRE standard for the exchange of geoscience interpretive (map) data over the internet</a:t>
            </a:r>
          </a:p>
          <a:p>
            <a:r>
              <a:rPr lang="en-GB" smtClean="0">
                <a:latin typeface="Calibri" pitchFamily="34" charset="0"/>
                <a:cs typeface="Calibri" pitchFamily="34" charset="0"/>
              </a:rPr>
              <a:t>Data standards are non-proprietory and provides WMS viewing and WFS download services compliant with INSPIRE implementation rules</a:t>
            </a:r>
          </a:p>
          <a:p>
            <a:r>
              <a:rPr lang="en-GB" smtClean="0">
                <a:latin typeface="Calibri" pitchFamily="34" charset="0"/>
                <a:cs typeface="Calibri" pitchFamily="34" charset="0"/>
              </a:rPr>
              <a:t>Delivering EMODNet-Geology maps which are fully integrated with other harmonised geological map layers</a:t>
            </a:r>
          </a:p>
          <a:p>
            <a:r>
              <a:rPr lang="en-GB" smtClean="0">
                <a:latin typeface="Calibri" pitchFamily="34" charset="0"/>
                <a:cs typeface="Calibri" pitchFamily="34" charset="0"/>
              </a:rPr>
              <a:t>OGE is registered as the European contribution to the geological layer for GEOSS and contributes to GMES.</a:t>
            </a:r>
          </a:p>
          <a:p>
            <a:pPr>
              <a:lnSpc>
                <a:spcPct val="90000"/>
              </a:lnSpc>
            </a:pPr>
            <a:endParaRPr lang="en-GB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96191F-ED32-48D7-A340-47EDBCF2725A}" type="slidenum">
              <a:rPr lang="en-US" smtClean="0">
                <a:latin typeface="Calibri" pitchFamily="34" charset="0"/>
              </a:rPr>
              <a:pPr/>
              <a:t>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>
                <a:latin typeface="Calibri" pitchFamily="34" charset="0"/>
              </a:rPr>
              <a:t>Geo-Seas, Cork, October 9-10 2012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noFill/>
          <a:ln w="9525"/>
        </p:spPr>
        <p:txBody>
          <a:bodyPr tIns="45720" bIns="45720" anchor="ctr"/>
          <a:lstStyle/>
          <a:p>
            <a:r>
              <a:rPr lang="en-GB" smtClean="0">
                <a:latin typeface="Calibri" pitchFamily="34" charset="0"/>
                <a:cs typeface="Calibri" pitchFamily="34" charset="0"/>
              </a:rPr>
              <a:t>One Geology – Europe architecture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539750" y="2286000"/>
            <a:ext cx="7943850" cy="38639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smtClean="0">
                <a:latin typeface="Calibri" pitchFamily="34" charset="0"/>
                <a:cs typeface="Calibri" pitchFamily="34" charset="0"/>
              </a:rPr>
              <a:t>Based on INSPIRE technical architecture</a:t>
            </a:r>
          </a:p>
          <a:p>
            <a:pPr>
              <a:spcAft>
                <a:spcPts val="1200"/>
              </a:spcAft>
            </a:pPr>
            <a:r>
              <a:rPr lang="en-GB" sz="2400" smtClean="0">
                <a:latin typeface="Calibri" pitchFamily="34" charset="0"/>
                <a:cs typeface="Calibri" pitchFamily="34" charset="0"/>
              </a:rPr>
              <a:t>Includes INSPIRE implementing rules</a:t>
            </a:r>
          </a:p>
          <a:p>
            <a:pPr lvl="1">
              <a:spcAft>
                <a:spcPts val="1200"/>
              </a:spcAft>
              <a:buSzPct val="50000"/>
              <a:buFont typeface="Courier New" pitchFamily="49" charset="0"/>
              <a:buChar char="o"/>
            </a:pPr>
            <a:r>
              <a:rPr lang="en-GB" sz="2000" smtClean="0">
                <a:latin typeface="Calibri" pitchFamily="34" charset="0"/>
                <a:cs typeface="Calibri" pitchFamily="34" charset="0"/>
              </a:rPr>
              <a:t>Discovery services (INSPIRE, 2009 (2))</a:t>
            </a:r>
          </a:p>
          <a:p>
            <a:pPr lvl="1">
              <a:spcAft>
                <a:spcPts val="1200"/>
              </a:spcAft>
              <a:buSzPct val="50000"/>
              <a:buFont typeface="Courier New" pitchFamily="49" charset="0"/>
              <a:buChar char="o"/>
            </a:pPr>
            <a:r>
              <a:rPr lang="en-GB" sz="2000" smtClean="0">
                <a:latin typeface="Calibri" pitchFamily="34" charset="0"/>
                <a:cs typeface="Calibri" pitchFamily="34" charset="0"/>
              </a:rPr>
              <a:t>Viewing services (INSPIRE, 2009 (3))</a:t>
            </a:r>
          </a:p>
          <a:p>
            <a:pPr lvl="1">
              <a:spcAft>
                <a:spcPts val="1200"/>
              </a:spcAft>
              <a:buSzPct val="50000"/>
              <a:buFont typeface="Courier New" pitchFamily="49" charset="0"/>
              <a:buChar char="o"/>
            </a:pPr>
            <a:r>
              <a:rPr lang="en-GB" sz="2000" smtClean="0">
                <a:latin typeface="Calibri" pitchFamily="34" charset="0"/>
                <a:cs typeface="Calibri" pitchFamily="34" charset="0"/>
              </a:rPr>
              <a:t>Download services (INSPIRE, 2009 (4))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emodnet1">
      <a:dk1>
        <a:sysClr val="windowText" lastClr="000000"/>
      </a:dk1>
      <a:lt1>
        <a:sysClr val="window" lastClr="FFFFFF"/>
      </a:lt1>
      <a:dk2>
        <a:srgbClr val="1C5696"/>
      </a:dk2>
      <a:lt2>
        <a:srgbClr val="C2D4E5"/>
      </a:lt2>
      <a:accent1>
        <a:srgbClr val="EB9A39"/>
      </a:accent1>
      <a:accent2>
        <a:srgbClr val="536EA5"/>
      </a:accent2>
      <a:accent3>
        <a:srgbClr val="7E9DC6"/>
      </a:accent3>
      <a:accent4>
        <a:srgbClr val="354E6B"/>
      </a:accent4>
      <a:accent5>
        <a:srgbClr val="596F8A"/>
      </a:accent5>
      <a:accent6>
        <a:srgbClr val="829EB3"/>
      </a:accent6>
      <a:hlink>
        <a:srgbClr val="CC8021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14836</TotalTime>
  <Words>310</Words>
  <Application>Microsoft Office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ＭＳ Ｐゴシック</vt:lpstr>
      <vt:lpstr>Calibri</vt:lpstr>
      <vt:lpstr>Wingdings</vt:lpstr>
      <vt:lpstr>Calisto MT</vt:lpstr>
      <vt:lpstr>Courier New</vt:lpstr>
      <vt:lpstr>Codex</vt:lpstr>
      <vt:lpstr>EMODnet-Geology </vt:lpstr>
      <vt:lpstr>EMODnet-Geology website</vt:lpstr>
      <vt:lpstr>Slide 3</vt:lpstr>
      <vt:lpstr>Slide 4</vt:lpstr>
      <vt:lpstr>Slide 5</vt:lpstr>
      <vt:lpstr>Sea-bed sediment layer </vt:lpstr>
      <vt:lpstr>EMODnet-Geology and One-GeologyEurope </vt:lpstr>
      <vt:lpstr>One Geology – Europe architecture</vt:lpstr>
    </vt:vector>
  </TitlesOfParts>
  <Company>OPOCE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and estimates</dc:title>
  <dc:creator>Jorun BOKLÖV</dc:creator>
  <cp:lastModifiedBy>Stevenson</cp:lastModifiedBy>
  <cp:revision>75</cp:revision>
  <dcterms:created xsi:type="dcterms:W3CDTF">2010-01-11T16:35:25Z</dcterms:created>
  <dcterms:modified xsi:type="dcterms:W3CDTF">2012-11-23T08:55:56Z</dcterms:modified>
</cp:coreProperties>
</file>