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docProps/app.xml" ContentType="application/vnd.openxmlformats-officedocument.extended-properties+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gif" ContentType="image/gi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86" r:id="rId1"/>
  </p:sldMasterIdLst>
  <p:notesMasterIdLst>
    <p:notesMasterId r:id="rId28"/>
  </p:notesMasterIdLst>
  <p:sldIdLst>
    <p:sldId id="256" r:id="rId2"/>
    <p:sldId id="259" r:id="rId3"/>
    <p:sldId id="284" r:id="rId4"/>
    <p:sldId id="265" r:id="rId5"/>
    <p:sldId id="260" r:id="rId6"/>
    <p:sldId id="261" r:id="rId7"/>
    <p:sldId id="267" r:id="rId8"/>
    <p:sldId id="264" r:id="rId9"/>
    <p:sldId id="270" r:id="rId10"/>
    <p:sldId id="269" r:id="rId11"/>
    <p:sldId id="266" r:id="rId12"/>
    <p:sldId id="271" r:id="rId13"/>
    <p:sldId id="281" r:id="rId14"/>
    <p:sldId id="272" r:id="rId15"/>
    <p:sldId id="273" r:id="rId16"/>
    <p:sldId id="282" r:id="rId17"/>
    <p:sldId id="274" r:id="rId18"/>
    <p:sldId id="283" r:id="rId19"/>
    <p:sldId id="275" r:id="rId20"/>
    <p:sldId id="276" r:id="rId21"/>
    <p:sldId id="277" r:id="rId22"/>
    <p:sldId id="278" r:id="rId23"/>
    <p:sldId id="279" r:id="rId24"/>
    <p:sldId id="280" r:id="rId25"/>
    <p:sldId id="257" r:id="rId26"/>
    <p:sldId id="25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5620"/>
    <p:restoredTop sz="94660"/>
  </p:normalViewPr>
  <p:slideViewPr>
    <p:cSldViewPr snapToGrid="0" snapToObjects="1">
      <p:cViewPr varScale="1">
        <p:scale>
          <a:sx n="113" d="100"/>
          <a:sy n="113" d="100"/>
        </p:scale>
        <p:origin x="-75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4E79A4A-57DD-8541-A91B-62B436F7CDFA}" type="datetimeFigureOut">
              <a:rPr lang="en-US" smtClean="0"/>
              <a:pPr/>
              <a:t>7/5/13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7CA0A3-1EEB-BF43-BB96-FA67EA425D9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3A40DCAC-339B-E041-A597-96057CD39A93}" type="datetimeFigureOut">
              <a:rPr lang="en-US" smtClean="0"/>
              <a:pPr/>
              <a:t>7/5/13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91974DF9-AD47-4691-BA21-BBFCE3637A9A}" type="slidenum">
              <a:rPr kumimoji="0" lang="en-US" smtClean="0"/>
              <a:pPr/>
              <a:t>‹#›</a:t>
            </a:fld>
            <a:endParaRPr kumimoji="0"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A40DCAC-339B-E041-A597-96057CD39A93}" type="datetimeFigureOut">
              <a:rPr lang="en-US" smtClean="0"/>
              <a:pPr/>
              <a:t>7/5/13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62C977-450A-004F-89CA-A78E8B21A6D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1162C977-450A-004F-89CA-A78E8B21A6D5}" type="slidenum">
              <a:rPr lang="en-US" smtClean="0"/>
              <a:pPr/>
              <a:t>‹#›</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A40DCAC-339B-E041-A597-96057CD39A93}" type="datetimeFigureOut">
              <a:rPr lang="en-US" smtClean="0"/>
              <a:pPr/>
              <a:t>7/5/13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3A40DCAC-339B-E041-A597-96057CD39A93}" type="datetimeFigureOut">
              <a:rPr lang="en-US" smtClean="0"/>
              <a:pPr/>
              <a:t>7/5/13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1162C977-450A-004F-89CA-A78E8B21A6D5}" type="slidenum">
              <a:rPr lang="en-US" smtClean="0"/>
              <a:pPr/>
              <a:t>‹#›</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3A40DCAC-339B-E041-A597-96057CD39A93}" type="datetimeFigureOut">
              <a:rPr lang="en-US" smtClean="0"/>
              <a:pPr/>
              <a:t>7/5/13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162C977-450A-004F-89CA-A78E8B21A6D5}" type="slidenum">
              <a:rPr lang="en-US" smtClean="0"/>
              <a:pPr/>
              <a:t>‹#›</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3A40DCAC-339B-E041-A597-96057CD39A93}" type="datetimeFigureOut">
              <a:rPr lang="en-US" smtClean="0"/>
              <a:pPr/>
              <a:t>7/5/13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62C977-450A-004F-89CA-A78E8B21A6D5}" type="slidenum">
              <a:rPr lang="en-US" smtClean="0"/>
              <a:pPr/>
              <a:t>‹#›</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woTxTwoObj" preserve="1">
  <p:cSld name="Comparison">
    <p:bg>
      <p:bgRef idx="1001">
        <a:schemeClr val="bg2"/>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3A40DCAC-339B-E041-A597-96057CD39A93}" type="datetimeFigureOut">
              <a:rPr lang="en-US" smtClean="0"/>
              <a:pPr/>
              <a:t>7/5/13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1162C977-450A-004F-89CA-A78E8B21A6D5}"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A40DCAC-339B-E041-A597-96057CD39A93}" type="datetimeFigureOut">
              <a:rPr lang="en-US" smtClean="0"/>
              <a:pPr/>
              <a:t>7/5/13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1162C977-450A-004F-89CA-A78E8B21A6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3A40DCAC-339B-E041-A597-96057CD39A93}" type="datetimeFigureOut">
              <a:rPr lang="en-US" smtClean="0"/>
              <a:pPr/>
              <a:t>7/5/13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1162C977-450A-004F-89CA-A78E8B21A6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91974DF9-AD47-4691-BA21-BBFCE3637A9A}" type="slidenum">
              <a:rPr kumimoji="0" lang="en-US" smtClean="0"/>
              <a:pPr/>
              <a:t>‹#›</a:t>
            </a:fld>
            <a:endParaRPr kumimoji="0"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3A40DCAC-339B-E041-A597-96057CD39A93}" type="datetimeFigureOut">
              <a:rPr lang="en-US" smtClean="0"/>
              <a:pPr/>
              <a:t>7/5/13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1162C977-450A-004F-89CA-A78E8B21A6D5}" type="slidenum">
              <a:rPr lang="en-US" smtClean="0"/>
              <a:pPr/>
              <a:t>‹#›</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3A40DCAC-339B-E041-A597-96057CD39A93}" type="datetimeFigureOut">
              <a:rPr lang="en-US" smtClean="0"/>
              <a:pPr/>
              <a:t>7/5/13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3A40DCAC-339B-E041-A597-96057CD39A93}" type="datetimeFigureOut">
              <a:rPr lang="en-US" smtClean="0"/>
              <a:pPr/>
              <a:t>7/5/13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162C977-450A-004F-89CA-A78E8B21A6D5}" type="slidenum">
              <a:rPr lang="en-US" smtClean="0"/>
              <a:pPr/>
              <a:t>‹#›</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gif"/><Relationship Id="rId6"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19138" y="2642503"/>
            <a:ext cx="6400800" cy="1752600"/>
          </a:xfrm>
        </p:spPr>
        <p:txBody>
          <a:bodyPr>
            <a:normAutofit/>
          </a:bodyPr>
          <a:lstStyle/>
          <a:p>
            <a:r>
              <a:rPr lang="en-US" dirty="0" err="1" smtClean="0"/>
              <a:t>N.Pinardi</a:t>
            </a:r>
            <a:r>
              <a:rPr lang="en-US" dirty="0" smtClean="0"/>
              <a:t> (1) and </a:t>
            </a:r>
            <a:r>
              <a:rPr lang="en-US" dirty="0" err="1" smtClean="0"/>
              <a:t>M.De</a:t>
            </a:r>
            <a:r>
              <a:rPr lang="en-US" dirty="0" smtClean="0"/>
              <a:t> </a:t>
            </a:r>
            <a:r>
              <a:rPr lang="en-US" dirty="0" err="1" smtClean="0"/>
              <a:t>Dominicis</a:t>
            </a:r>
            <a:endParaRPr lang="en-US" dirty="0" smtClean="0"/>
          </a:p>
          <a:p>
            <a:endParaRPr lang="en-US" dirty="0" smtClean="0"/>
          </a:p>
          <a:p>
            <a:r>
              <a:rPr lang="en-US" dirty="0" err="1" smtClean="0"/>
              <a:t>Istituto</a:t>
            </a:r>
            <a:r>
              <a:rPr lang="en-US" dirty="0" smtClean="0"/>
              <a:t> </a:t>
            </a:r>
            <a:r>
              <a:rPr lang="en-US" dirty="0" err="1" smtClean="0"/>
              <a:t>nazionale</a:t>
            </a:r>
            <a:r>
              <a:rPr lang="en-US" dirty="0" smtClean="0"/>
              <a:t> </a:t>
            </a:r>
            <a:r>
              <a:rPr lang="en-US" dirty="0" err="1" smtClean="0"/>
              <a:t>di</a:t>
            </a:r>
            <a:r>
              <a:rPr lang="en-US" dirty="0" smtClean="0"/>
              <a:t> </a:t>
            </a:r>
            <a:r>
              <a:rPr lang="en-US" dirty="0" err="1" smtClean="0"/>
              <a:t>geofisica</a:t>
            </a:r>
            <a:r>
              <a:rPr lang="en-US" dirty="0" smtClean="0"/>
              <a:t> </a:t>
            </a:r>
            <a:r>
              <a:rPr lang="en-US" dirty="0" err="1" smtClean="0"/>
              <a:t>e</a:t>
            </a:r>
            <a:r>
              <a:rPr lang="en-US" dirty="0" smtClean="0"/>
              <a:t> </a:t>
            </a:r>
            <a:r>
              <a:rPr lang="en-US" dirty="0" err="1" smtClean="0"/>
              <a:t>vulcanologia</a:t>
            </a:r>
            <a:endParaRPr lang="en-US" dirty="0" smtClean="0"/>
          </a:p>
          <a:p>
            <a:endParaRPr lang="en-US" dirty="0" smtClean="0"/>
          </a:p>
          <a:p>
            <a:r>
              <a:rPr lang="en-US" dirty="0" smtClean="0"/>
              <a:t>(1) University of bologna</a:t>
            </a:r>
          </a:p>
          <a:p>
            <a:endParaRPr lang="en-US" dirty="0"/>
          </a:p>
        </p:txBody>
      </p:sp>
      <p:sp>
        <p:nvSpPr>
          <p:cNvPr id="2" name="Title 1"/>
          <p:cNvSpPr>
            <a:spLocks noGrp="1"/>
          </p:cNvSpPr>
          <p:nvPr>
            <p:ph type="ctrTitle"/>
          </p:nvPr>
        </p:nvSpPr>
        <p:spPr/>
        <p:txBody>
          <a:bodyPr>
            <a:normAutofit/>
          </a:bodyPr>
          <a:lstStyle/>
          <a:p>
            <a:r>
              <a:rPr lang="en-US" dirty="0" smtClean="0"/>
              <a:t>Mediterranean Sea Checkpoint:</a:t>
            </a:r>
            <a:br>
              <a:rPr lang="en-US" dirty="0" smtClean="0"/>
            </a:br>
            <a:r>
              <a:rPr lang="en-US" dirty="0" smtClean="0"/>
              <a:t>a new EMODNET Portal</a:t>
            </a:r>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3656876" y="4572001"/>
            <a:ext cx="1840407" cy="1754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Overall Project deliverables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1) a literature survey summarizing the previous studies on the adequacy of the data in the Mediterranean Sea,</a:t>
            </a:r>
          </a:p>
          <a:p>
            <a:r>
              <a:rPr lang="en-US" dirty="0" smtClean="0"/>
              <a:t>2) a collection of relevant data and catalog of data sources,</a:t>
            </a:r>
          </a:p>
          <a:p>
            <a:r>
              <a:rPr lang="en-US" dirty="0" smtClean="0"/>
              <a:t>3) the development of specific products from available primary and assembled datasets in view of the specific questions for each challenge, providing confidence limits,</a:t>
            </a:r>
          </a:p>
          <a:p>
            <a:r>
              <a:rPr lang="en-US" dirty="0" smtClean="0"/>
              <a:t>4) two Data Adequacy Reports (DAR),</a:t>
            </a:r>
          </a:p>
          <a:p>
            <a:r>
              <a:rPr lang="en-US" dirty="0" smtClean="0"/>
              <a:t>5) a fully implemented Web Portal (</a:t>
            </a:r>
            <a:r>
              <a:rPr lang="en-US" dirty="0" err="1" smtClean="0"/>
              <a:t>EMODnet</a:t>
            </a:r>
            <a:r>
              <a:rPr lang="en-US" dirty="0" smtClean="0"/>
              <a:t> Med-Sea Checkpoint),</a:t>
            </a:r>
          </a:p>
          <a:p>
            <a:r>
              <a:rPr lang="en-US" dirty="0" smtClean="0"/>
              <a:t>6) a report indicating how the </a:t>
            </a:r>
            <a:r>
              <a:rPr lang="en-US" dirty="0" err="1" smtClean="0"/>
              <a:t>EMODnet</a:t>
            </a:r>
            <a:r>
              <a:rPr lang="en-US" dirty="0" smtClean="0"/>
              <a:t> Med-Sea Checkpoint Portal could operate once the project has finished</a:t>
            </a:r>
          </a:p>
          <a:p>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 1: Literature Review </a:t>
            </a:r>
            <a:endParaRPr lang="en-US" dirty="0"/>
          </a:p>
        </p:txBody>
      </p:sp>
      <p:sp>
        <p:nvSpPr>
          <p:cNvPr id="3" name="Content Placeholder 2"/>
          <p:cNvSpPr>
            <a:spLocks noGrp="1"/>
          </p:cNvSpPr>
          <p:nvPr>
            <p:ph sz="quarter" idx="1"/>
          </p:nvPr>
        </p:nvSpPr>
        <p:spPr>
          <a:xfrm>
            <a:off x="301752" y="1527048"/>
            <a:ext cx="8503920" cy="4572000"/>
          </a:xfrm>
        </p:spPr>
        <p:txBody>
          <a:bodyPr>
            <a:normAutofit fontScale="70000" lnSpcReduction="20000"/>
          </a:bodyPr>
          <a:lstStyle/>
          <a:p>
            <a:r>
              <a:rPr lang="en-US" sz="2800" dirty="0" smtClean="0"/>
              <a:t>Main inputs of this work package will be :</a:t>
            </a:r>
          </a:p>
          <a:p>
            <a:pPr lvl="1"/>
            <a:r>
              <a:rPr lang="en-US" sz="2400" dirty="0" err="1" smtClean="0"/>
              <a:t>EMODNet</a:t>
            </a:r>
            <a:r>
              <a:rPr lang="en-US" sz="2400" dirty="0" smtClean="0"/>
              <a:t> preparatory actions;</a:t>
            </a:r>
            <a:endParaRPr lang="en-US" sz="2800" dirty="0" smtClean="0"/>
          </a:p>
          <a:p>
            <a:pPr lvl="1"/>
            <a:r>
              <a:rPr lang="en-US" sz="2400" dirty="0" smtClean="0"/>
              <a:t>GMES Marine Core Services (</a:t>
            </a:r>
            <a:r>
              <a:rPr lang="en-US" sz="2400" dirty="0" err="1" smtClean="0"/>
              <a:t>MyOcean</a:t>
            </a:r>
            <a:r>
              <a:rPr lang="en-US" sz="2400" dirty="0" smtClean="0"/>
              <a:t>);</a:t>
            </a:r>
            <a:endParaRPr lang="en-US" sz="2800" dirty="0" smtClean="0"/>
          </a:p>
          <a:p>
            <a:pPr lvl="1"/>
            <a:r>
              <a:rPr lang="en-US" sz="2400" dirty="0" smtClean="0"/>
              <a:t>European Environmental Agency reports for Water Framework Directive and Marine Strategy Framework Directive compliance monitoring;</a:t>
            </a:r>
            <a:endParaRPr lang="en-US" sz="2800" dirty="0" smtClean="0"/>
          </a:p>
          <a:p>
            <a:pPr lvl="1"/>
            <a:r>
              <a:rPr lang="en-US" sz="2400" dirty="0" smtClean="0"/>
              <a:t>European Environment Agency GMES In Situ Coordination evaluation of European infrastructure for marine and ocean monitoring; </a:t>
            </a:r>
            <a:endParaRPr lang="en-US" sz="2800" dirty="0" smtClean="0"/>
          </a:p>
          <a:p>
            <a:pPr lvl="1"/>
            <a:r>
              <a:rPr lang="en-US" sz="2400" dirty="0" smtClean="0"/>
              <a:t>Data Collection Framework and Fish stock assessments;</a:t>
            </a:r>
            <a:endParaRPr lang="en-US" sz="2800" dirty="0" smtClean="0"/>
          </a:p>
          <a:p>
            <a:pPr lvl="1"/>
            <a:r>
              <a:rPr lang="en-US" sz="2400" dirty="0" smtClean="0"/>
              <a:t>Barcelona Convention / UNEP publications for </a:t>
            </a:r>
            <a:r>
              <a:rPr lang="en-US" sz="2400" dirty="0" err="1" smtClean="0"/>
              <a:t>MedPOL</a:t>
            </a:r>
            <a:r>
              <a:rPr lang="en-US" sz="2400" dirty="0" smtClean="0"/>
              <a:t> compliance monitoring;</a:t>
            </a:r>
            <a:endParaRPr lang="en-US" sz="2800" dirty="0" smtClean="0"/>
          </a:p>
          <a:p>
            <a:pPr lvl="1"/>
            <a:r>
              <a:rPr lang="en-US" sz="2400" dirty="0" smtClean="0"/>
              <a:t>Barcelona Convention /REMPEC publications for oil spill emergency response and pollution </a:t>
            </a:r>
            <a:r>
              <a:rPr lang="en-US" sz="2400" dirty="0" err="1" smtClean="0"/>
              <a:t>abatment</a:t>
            </a:r>
            <a:r>
              <a:rPr lang="en-US" sz="2400" dirty="0" smtClean="0"/>
              <a:t>;</a:t>
            </a:r>
            <a:endParaRPr lang="en-US" sz="2800" dirty="0" smtClean="0"/>
          </a:p>
          <a:p>
            <a:pPr lvl="1"/>
            <a:r>
              <a:rPr lang="en-US" sz="2400" dirty="0" smtClean="0"/>
              <a:t>EU funded projects which have conducted assessments, observation systems and data inventory at basin scale such as </a:t>
            </a:r>
            <a:r>
              <a:rPr lang="en-US" sz="2400" dirty="0" err="1" smtClean="0"/>
              <a:t>SeasEra</a:t>
            </a:r>
            <a:r>
              <a:rPr lang="en-US" sz="2400" dirty="0" smtClean="0"/>
              <a:t>, </a:t>
            </a:r>
            <a:r>
              <a:rPr lang="en-US" sz="2400" dirty="0" err="1" smtClean="0"/>
              <a:t>SeaDataNet</a:t>
            </a:r>
            <a:r>
              <a:rPr lang="en-US" sz="2400" dirty="0" smtClean="0"/>
              <a:t>, Geo-Seas, </a:t>
            </a:r>
            <a:r>
              <a:rPr lang="en-US" sz="2400" dirty="0" err="1" smtClean="0"/>
              <a:t>Jerico</a:t>
            </a:r>
            <a:r>
              <a:rPr lang="en-US" sz="2400" dirty="0" smtClean="0"/>
              <a:t>, Sesame, </a:t>
            </a:r>
            <a:r>
              <a:rPr lang="en-US" sz="2400" dirty="0" err="1" smtClean="0"/>
              <a:t>Perseus</a:t>
            </a:r>
            <a:r>
              <a:rPr lang="en-US" sz="2400" dirty="0" smtClean="0"/>
              <a:t>, </a:t>
            </a:r>
            <a:r>
              <a:rPr lang="en-US" sz="2400" dirty="0" err="1" smtClean="0"/>
              <a:t>Tropos</a:t>
            </a:r>
            <a:r>
              <a:rPr lang="en-US" sz="2400" dirty="0" smtClean="0"/>
              <a:t>, </a:t>
            </a:r>
            <a:r>
              <a:rPr lang="en-US" sz="2400" dirty="0" err="1" smtClean="0"/>
              <a:t>Coconet</a:t>
            </a:r>
            <a:r>
              <a:rPr lang="en-US" sz="2400" dirty="0" smtClean="0"/>
              <a:t>…</a:t>
            </a:r>
          </a:p>
          <a:p>
            <a:r>
              <a:rPr lang="en-US" sz="3200" dirty="0" smtClean="0"/>
              <a:t>Metadata associated to the main data sources required by the challenges </a:t>
            </a:r>
            <a:endParaRPr lang="en-US" sz="3300" dirty="0" smtClean="0"/>
          </a:p>
          <a:p>
            <a:pPr>
              <a:buNone/>
            </a:pPr>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6" name="Picture 5"/>
          <p:cNvPicPr>
            <a:picLocks noChangeAspect="1"/>
          </p:cNvPicPr>
          <p:nvPr/>
        </p:nvPicPr>
        <p:blipFill>
          <a:blip r:embed="rId3"/>
          <a:stretch>
            <a:fillRect/>
          </a:stretch>
        </p:blipFill>
        <p:spPr>
          <a:xfrm>
            <a:off x="147804" y="5854331"/>
            <a:ext cx="8834560" cy="5217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Left)">
                                      <p:cBhvr>
                                        <p:cTn id="19" dur="500"/>
                                        <p:tgtEl>
                                          <p:spTgt spid="3">
                                            <p:txEl>
                                              <p:pRg st="4" end="4"/>
                                            </p:txEl>
                                          </p:spTgt>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strips(downLeft)">
                                      <p:cBhvr>
                                        <p:cTn id="25" dur="500"/>
                                        <p:tgtEl>
                                          <p:spTgt spid="3">
                                            <p:txEl>
                                              <p:pRg st="6" end="6"/>
                                            </p:txEl>
                                          </p:spTgt>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strips(downLeft)">
                                      <p:cBhvr>
                                        <p:cTn id="28" dur="500"/>
                                        <p:tgtEl>
                                          <p:spTgt spid="3">
                                            <p:txEl>
                                              <p:pRg st="7" end="7"/>
                                            </p:txEl>
                                          </p:spTgt>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strips(downLeft)">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strips(downLeft)">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WP2: wind farm </a:t>
            </a:r>
            <a:r>
              <a:rPr lang="en-US" dirty="0" err="1" smtClean="0"/>
              <a:t>siting</a:t>
            </a:r>
            <a:endParaRPr lang="en-US" dirty="0"/>
          </a:p>
        </p:txBody>
      </p:sp>
      <p:sp>
        <p:nvSpPr>
          <p:cNvPr id="3" name="Content Placeholder 2"/>
          <p:cNvSpPr>
            <a:spLocks noGrp="1"/>
          </p:cNvSpPr>
          <p:nvPr>
            <p:ph sz="quarter" idx="1"/>
          </p:nvPr>
        </p:nvSpPr>
        <p:spPr>
          <a:xfrm>
            <a:off x="301752" y="1492413"/>
            <a:ext cx="8503920" cy="4572000"/>
          </a:xfrm>
        </p:spPr>
        <p:txBody>
          <a:bodyPr>
            <a:normAutofit fontScale="85000" lnSpcReduction="20000"/>
          </a:bodyPr>
          <a:lstStyle/>
          <a:p>
            <a:r>
              <a:rPr lang="en-US" dirty="0" smtClean="0"/>
              <a:t>The data sets of relevance are:</a:t>
            </a:r>
          </a:p>
          <a:p>
            <a:pPr lvl="1"/>
            <a:r>
              <a:rPr lang="en-GB" dirty="0" smtClean="0"/>
              <a:t>high resolution </a:t>
            </a:r>
            <a:r>
              <a:rPr lang="en-GB" dirty="0" err="1" smtClean="0"/>
              <a:t>meteo</a:t>
            </a:r>
            <a:r>
              <a:rPr lang="en-GB" dirty="0" smtClean="0"/>
              <a:t> analyses from EU FP7 previous projects (i.e. MARINA, etc.), </a:t>
            </a:r>
            <a:endParaRPr lang="en-US" dirty="0" smtClean="0"/>
          </a:p>
          <a:p>
            <a:pPr lvl="1"/>
            <a:r>
              <a:rPr lang="en-GB" dirty="0" smtClean="0"/>
              <a:t>high resolution waves from models and satellite altimetry developed in EU FP7 previous projects;</a:t>
            </a:r>
            <a:endParaRPr lang="en-US" dirty="0" smtClean="0"/>
          </a:p>
          <a:p>
            <a:pPr lvl="1"/>
            <a:r>
              <a:rPr lang="en-GB" dirty="0" smtClean="0"/>
              <a:t>shipping lines from AIS data made available from EMSA, </a:t>
            </a:r>
            <a:endParaRPr lang="en-US" dirty="0" smtClean="0"/>
          </a:p>
          <a:p>
            <a:pPr lvl="1"/>
            <a:r>
              <a:rPr lang="en-GB" dirty="0" smtClean="0"/>
              <a:t>bathymetry (numerical values and maps) from </a:t>
            </a:r>
            <a:r>
              <a:rPr lang="en-GB" dirty="0" err="1" smtClean="0"/>
              <a:t>EMODnet</a:t>
            </a:r>
            <a:r>
              <a:rPr lang="en-GB" dirty="0" smtClean="0"/>
              <a:t> Thematic Portal, </a:t>
            </a:r>
            <a:endParaRPr lang="en-US" dirty="0" smtClean="0"/>
          </a:p>
          <a:p>
            <a:pPr lvl="1"/>
            <a:r>
              <a:rPr lang="en-GB" dirty="0" smtClean="0"/>
              <a:t>seafloor geology from </a:t>
            </a:r>
            <a:r>
              <a:rPr lang="en-GB" dirty="0" err="1" smtClean="0"/>
              <a:t>EMODnet</a:t>
            </a:r>
            <a:r>
              <a:rPr lang="en-GB" dirty="0" smtClean="0"/>
              <a:t> Thematic Portal, </a:t>
            </a:r>
            <a:endParaRPr lang="en-US" dirty="0" smtClean="0"/>
          </a:p>
          <a:p>
            <a:pPr lvl="1"/>
            <a:r>
              <a:rPr lang="en-GB" dirty="0" smtClean="0"/>
              <a:t>benthic ecosystem structure from </a:t>
            </a:r>
            <a:r>
              <a:rPr lang="en-GB" dirty="0" err="1" smtClean="0"/>
              <a:t>EMODnet</a:t>
            </a:r>
            <a:r>
              <a:rPr lang="en-GB" dirty="0" smtClean="0"/>
              <a:t> Thematic Portal,</a:t>
            </a:r>
            <a:endParaRPr lang="en-US" dirty="0" smtClean="0"/>
          </a:p>
          <a:p>
            <a:pPr lvl="1"/>
            <a:r>
              <a:rPr lang="en-GB" dirty="0" smtClean="0"/>
              <a:t>electric grid position from network operators and public bodies,</a:t>
            </a:r>
            <a:endParaRPr lang="en-US" dirty="0" smtClean="0"/>
          </a:p>
          <a:p>
            <a:pPr lvl="1"/>
            <a:r>
              <a:rPr lang="en-GB" dirty="0" smtClean="0"/>
              <a:t>bird migratory patterns (from literature).</a:t>
            </a:r>
          </a:p>
          <a:p>
            <a:r>
              <a:rPr lang="en-GB" dirty="0" smtClean="0"/>
              <a:t>Goal is to assess the feasibility in two locations:</a:t>
            </a:r>
          </a:p>
          <a:p>
            <a:pPr lvl="1"/>
            <a:r>
              <a:rPr lang="en-GB" sz="2400" dirty="0" smtClean="0"/>
              <a:t>on border between Spanish and French waters </a:t>
            </a:r>
            <a:endParaRPr lang="en-US" sz="2800" dirty="0" smtClean="0"/>
          </a:p>
          <a:p>
            <a:pPr lvl="1"/>
            <a:r>
              <a:rPr lang="en-GB" sz="2400" dirty="0" smtClean="0"/>
              <a:t>on border between French and Italian waters </a:t>
            </a:r>
            <a:endParaRPr lang="en-US" sz="2800" dirty="0" smtClean="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170894" y="5902783"/>
            <a:ext cx="8776896" cy="5183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Left)">
                                      <p:cBhvr>
                                        <p:cTn id="19" dur="500"/>
                                        <p:tgtEl>
                                          <p:spTgt spid="3">
                                            <p:txEl>
                                              <p:pRg st="4" end="4"/>
                                            </p:txEl>
                                          </p:spTgt>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strips(downLeft)">
                                      <p:cBhvr>
                                        <p:cTn id="25" dur="500"/>
                                        <p:tgtEl>
                                          <p:spTgt spid="3">
                                            <p:txEl>
                                              <p:pRg st="6" end="6"/>
                                            </p:txEl>
                                          </p:spTgt>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strips(downLeft)">
                                      <p:cBhvr>
                                        <p:cTn id="28" dur="500"/>
                                        <p:tgtEl>
                                          <p:spTgt spid="3">
                                            <p:txEl>
                                              <p:pRg st="7" end="7"/>
                                            </p:txEl>
                                          </p:spTgt>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strips(downLeft)">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strips(downLeft)">
                                      <p:cBhvr>
                                        <p:cTn id="36" dur="500"/>
                                        <p:tgtEl>
                                          <p:spTgt spid="3">
                                            <p:txEl>
                                              <p:pRg st="9" end="9"/>
                                            </p:txEl>
                                          </p:spTgt>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strips(downLeft)">
                                      <p:cBhvr>
                                        <p:cTn id="39" dur="500"/>
                                        <p:tgtEl>
                                          <p:spTgt spid="3">
                                            <p:txEl>
                                              <p:pRg st="10" end="10"/>
                                            </p:txEl>
                                          </p:spTgt>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strips(downLeft)">
                                      <p:cBhvr>
                                        <p:cTn id="42" dur="500"/>
                                        <p:tgtEl>
                                          <p:spTgt spid="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8345"/>
            <a:ext cx="8534400" cy="1028357"/>
          </a:xfrm>
        </p:spPr>
        <p:txBody>
          <a:bodyPr>
            <a:normAutofit fontScale="90000"/>
          </a:bodyPr>
          <a:lstStyle/>
          <a:p>
            <a:r>
              <a:rPr lang="en-US" dirty="0" smtClean="0"/>
              <a:t>The partner test site </a:t>
            </a:r>
            <a:br>
              <a:rPr lang="en-US" dirty="0" smtClean="0"/>
            </a:br>
            <a:r>
              <a:rPr lang="en-US" dirty="0" smtClean="0"/>
              <a:t>(EDF and France Energies marines)</a:t>
            </a:r>
            <a:endParaRPr lang="en-US" dirty="0"/>
          </a:p>
        </p:txBody>
      </p:sp>
      <p:pic>
        <p:nvPicPr>
          <p:cNvPr id="4" name="Picture 3"/>
          <p:cNvPicPr>
            <a:picLocks noChangeAspect="1"/>
          </p:cNvPicPr>
          <p:nvPr/>
        </p:nvPicPr>
        <p:blipFill>
          <a:blip r:embed="rId2"/>
          <a:stretch>
            <a:fillRect/>
          </a:stretch>
        </p:blipFill>
        <p:spPr>
          <a:xfrm>
            <a:off x="301752" y="1781225"/>
            <a:ext cx="4259733" cy="3776235"/>
          </a:xfrm>
          <a:prstGeom prst="rect">
            <a:avLst/>
          </a:prstGeom>
        </p:spPr>
      </p:pic>
      <p:pic>
        <p:nvPicPr>
          <p:cNvPr id="5" name="Picture 2" descr="\\Ett2\produzione\Sviluppo\DGMare.EmodNet\Documentazione\DocumentazioneProgetto\Layout.Emodnet\Logo_mini.png"/>
          <p:cNvPicPr>
            <a:picLocks noChangeAspect="1" noChangeArrowheads="1"/>
          </p:cNvPicPr>
          <p:nvPr/>
        </p:nvPicPr>
        <p:blipFill>
          <a:blip r:embed="rId3" cstate="print"/>
          <a:srcRect/>
          <a:stretch>
            <a:fillRect/>
          </a:stretch>
        </p:blipFill>
        <p:spPr bwMode="auto">
          <a:xfrm>
            <a:off x="147804" y="128345"/>
            <a:ext cx="1133576" cy="1128612"/>
          </a:xfrm>
          <a:prstGeom prst="rect">
            <a:avLst/>
          </a:prstGeom>
          <a:noFill/>
          <a:ln w="9525">
            <a:noFill/>
            <a:miter lim="800000"/>
            <a:headEnd/>
            <a:tailEnd/>
          </a:ln>
        </p:spPr>
      </p:pic>
      <p:pic>
        <p:nvPicPr>
          <p:cNvPr id="6" name="Picture 5"/>
          <p:cNvPicPr>
            <a:picLocks noChangeAspect="1"/>
          </p:cNvPicPr>
          <p:nvPr/>
        </p:nvPicPr>
        <p:blipFill>
          <a:blip r:embed="rId4"/>
          <a:stretch>
            <a:fillRect/>
          </a:stretch>
        </p:blipFill>
        <p:spPr>
          <a:xfrm>
            <a:off x="4865459" y="1331717"/>
            <a:ext cx="3787484" cy="5049978"/>
          </a:xfrm>
          <a:prstGeom prst="rect">
            <a:avLst/>
          </a:prstGeom>
        </p:spPr>
      </p:pic>
      <p:sp>
        <p:nvSpPr>
          <p:cNvPr id="7" name="TextBox 6"/>
          <p:cNvSpPr txBox="1"/>
          <p:nvPr/>
        </p:nvSpPr>
        <p:spPr>
          <a:xfrm>
            <a:off x="2251363" y="5033818"/>
            <a:ext cx="2009572" cy="369332"/>
          </a:xfrm>
          <a:prstGeom prst="rect">
            <a:avLst/>
          </a:prstGeom>
          <a:noFill/>
        </p:spPr>
        <p:txBody>
          <a:bodyPr wrap="none" rtlCol="0">
            <a:spAutoFit/>
          </a:bodyPr>
          <a:lstStyle/>
          <a:p>
            <a:r>
              <a:rPr lang="en-US" dirty="0" smtClean="0"/>
              <a:t>(65 </a:t>
            </a:r>
            <a:r>
              <a:rPr lang="en-US" dirty="0" err="1" smtClean="0"/>
              <a:t>m</a:t>
            </a:r>
            <a:r>
              <a:rPr lang="en-US" dirty="0" smtClean="0"/>
              <a:t> depth area)</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WP3: Marine Protected Areas</a:t>
            </a:r>
            <a:endParaRPr lang="en-US" dirty="0"/>
          </a:p>
        </p:txBody>
      </p:sp>
      <p:sp>
        <p:nvSpPr>
          <p:cNvPr id="3" name="Content Placeholder 2"/>
          <p:cNvSpPr>
            <a:spLocks noGrp="1"/>
          </p:cNvSpPr>
          <p:nvPr>
            <p:ph sz="quarter" idx="1"/>
          </p:nvPr>
        </p:nvSpPr>
        <p:spPr>
          <a:xfrm>
            <a:off x="301752" y="1443182"/>
            <a:ext cx="8503920" cy="4572000"/>
          </a:xfrm>
        </p:spPr>
        <p:txBody>
          <a:bodyPr>
            <a:normAutofit fontScale="92500"/>
          </a:bodyPr>
          <a:lstStyle/>
          <a:p>
            <a:r>
              <a:rPr lang="en-GB" dirty="0" smtClean="0"/>
              <a:t>Work to be done with </a:t>
            </a:r>
            <a:r>
              <a:rPr lang="en-GB" dirty="0" err="1" smtClean="0"/>
              <a:t>MedPAN</a:t>
            </a:r>
            <a:r>
              <a:rPr lang="en-GB" dirty="0" smtClean="0"/>
              <a:t>, (Status of Marine Protected Areas in the Mediterranean Sea) </a:t>
            </a:r>
          </a:p>
          <a:p>
            <a:r>
              <a:rPr lang="en-GB" dirty="0" smtClean="0"/>
              <a:t>Data will be extracted from the EU projects </a:t>
            </a:r>
          </a:p>
          <a:p>
            <a:pPr lvl="1"/>
            <a:r>
              <a:rPr lang="en-GB" dirty="0" err="1" smtClean="0"/>
              <a:t>CoCoNet</a:t>
            </a:r>
            <a:r>
              <a:rPr lang="en-GB" dirty="0" smtClean="0"/>
              <a:t> (Towards </a:t>
            </a:r>
            <a:r>
              <a:rPr lang="en-GB" dirty="0" err="1" smtClean="0"/>
              <a:t>COast</a:t>
            </a:r>
            <a:r>
              <a:rPr lang="en-GB" dirty="0" smtClean="0"/>
              <a:t> to </a:t>
            </a:r>
            <a:r>
              <a:rPr lang="en-GB" dirty="0" err="1" smtClean="0"/>
              <a:t>COast</a:t>
            </a:r>
            <a:r>
              <a:rPr lang="en-GB" dirty="0" smtClean="0"/>
              <a:t> </a:t>
            </a:r>
            <a:r>
              <a:rPr lang="en-GB" dirty="0" err="1" smtClean="0"/>
              <a:t>NETworks</a:t>
            </a:r>
            <a:r>
              <a:rPr lang="en-GB" dirty="0" smtClean="0"/>
              <a:t> of marine protected areas, coupled with sea-based wind energy potential), </a:t>
            </a:r>
          </a:p>
          <a:p>
            <a:pPr lvl="1"/>
            <a:r>
              <a:rPr lang="en-GB" dirty="0" smtClean="0"/>
              <a:t>MMMPA (Monitoring Mediterranean Marine Protected Areas), </a:t>
            </a:r>
          </a:p>
          <a:p>
            <a:pPr lvl="1"/>
            <a:r>
              <a:rPr lang="en-GB" dirty="0" smtClean="0"/>
              <a:t>MEDISEH (Mediterranean Sensitive Habitats) </a:t>
            </a:r>
          </a:p>
          <a:p>
            <a:pPr lvl="1"/>
            <a:r>
              <a:rPr lang="en-GB" dirty="0" err="1" smtClean="0"/>
              <a:t>MyOcean</a:t>
            </a:r>
            <a:r>
              <a:rPr lang="en-GB" dirty="0" smtClean="0"/>
              <a:t> </a:t>
            </a:r>
          </a:p>
          <a:p>
            <a:r>
              <a:rPr lang="en-GB" dirty="0" smtClean="0"/>
              <a:t>Determine whether the network constitutes a representative and coherent network as described in article 13 in the Marine Strategy Framework Directive</a:t>
            </a:r>
            <a:r>
              <a:rPr lang="en-US" dirty="0" smtClean="0"/>
              <a:t> </a:t>
            </a:r>
            <a:endParaRPr lang="en-GB" dirty="0" smtClean="0"/>
          </a:p>
          <a:p>
            <a:endParaRPr lang="en-US" dirty="0" smtClean="0"/>
          </a:p>
          <a:p>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7" name="Picture 6"/>
          <p:cNvPicPr>
            <a:picLocks noChangeAspect="1"/>
          </p:cNvPicPr>
          <p:nvPr/>
        </p:nvPicPr>
        <p:blipFill>
          <a:blip r:embed="rId3"/>
          <a:stretch>
            <a:fillRect/>
          </a:stretch>
        </p:blipFill>
        <p:spPr>
          <a:xfrm>
            <a:off x="147803" y="5830455"/>
            <a:ext cx="8854865" cy="831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Left)">
                                      <p:cBhvr>
                                        <p:cTn id="15" dur="500"/>
                                        <p:tgtEl>
                                          <p:spTgt spid="3">
                                            <p:txEl>
                                              <p:pRg st="2" end="2"/>
                                            </p:txEl>
                                          </p:spTgt>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strips(downLeft)">
                                      <p:cBhvr>
                                        <p:cTn id="18" dur="500"/>
                                        <p:tgtEl>
                                          <p:spTgt spid="3">
                                            <p:txEl>
                                              <p:pRg st="3" end="3"/>
                                            </p:txEl>
                                          </p:spTgt>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strips(downLeft)">
                                      <p:cBhvr>
                                        <p:cTn id="21" dur="500"/>
                                        <p:tgtEl>
                                          <p:spTgt spid="3">
                                            <p:txEl>
                                              <p:pRg st="4" end="4"/>
                                            </p:txEl>
                                          </p:spTgt>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strips(downLeft)">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12"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strips(downLeft)">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WP4: Oil Platform leak</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Input data for this WP will be:</a:t>
            </a:r>
          </a:p>
          <a:p>
            <a:pPr lvl="2"/>
            <a:r>
              <a:rPr lang="en-US" dirty="0" smtClean="0"/>
              <a:t>- </a:t>
            </a:r>
            <a:r>
              <a:rPr lang="en-US" dirty="0" err="1" smtClean="0"/>
              <a:t>h</a:t>
            </a:r>
            <a:r>
              <a:rPr lang="en-GB" dirty="0" err="1" smtClean="0"/>
              <a:t>igh</a:t>
            </a:r>
            <a:r>
              <a:rPr lang="en-GB" dirty="0" smtClean="0"/>
              <a:t> resolution </a:t>
            </a:r>
            <a:r>
              <a:rPr lang="en-GB" dirty="0" err="1" smtClean="0"/>
              <a:t>meteo</a:t>
            </a:r>
            <a:r>
              <a:rPr lang="en-GB" dirty="0" smtClean="0"/>
              <a:t>-oceanographic forecast and analysis for Mediterranean Sea (including winds, currents, Stokes drift and Sea Surface Temperature) provided by the </a:t>
            </a:r>
            <a:r>
              <a:rPr lang="en-GB" dirty="0" err="1" smtClean="0"/>
              <a:t>MyOcean</a:t>
            </a:r>
            <a:r>
              <a:rPr lang="en-GB" dirty="0" smtClean="0"/>
              <a:t> service and ECMWF through the national meteorological services;</a:t>
            </a:r>
            <a:endParaRPr lang="en-US" dirty="0" smtClean="0"/>
          </a:p>
          <a:p>
            <a:pPr lvl="2"/>
            <a:r>
              <a:rPr lang="en-GB" dirty="0" smtClean="0"/>
              <a:t>- oil spill model with </a:t>
            </a:r>
            <a:r>
              <a:rPr lang="en-GB" dirty="0" err="1" smtClean="0"/>
              <a:t>advective</a:t>
            </a:r>
            <a:r>
              <a:rPr lang="en-GB" dirty="0" smtClean="0"/>
              <a:t>-diffusive and weathering </a:t>
            </a:r>
            <a:r>
              <a:rPr lang="en-GB" dirty="0" err="1" smtClean="0"/>
              <a:t>parametrizations</a:t>
            </a:r>
            <a:r>
              <a:rPr lang="en-GB" dirty="0" smtClean="0"/>
              <a:t>;</a:t>
            </a:r>
            <a:endParaRPr lang="en-US" dirty="0" smtClean="0"/>
          </a:p>
          <a:p>
            <a:pPr lvl="2"/>
            <a:r>
              <a:rPr lang="en-GB" dirty="0" smtClean="0"/>
              <a:t>- oil platform position, date/time of the leak, type of oil, rate of spillage or total amount of oil spilled provided by the  Commission or input data from slick satellite observations provided by EMSA;</a:t>
            </a:r>
            <a:endParaRPr lang="en-US" dirty="0" smtClean="0"/>
          </a:p>
          <a:p>
            <a:pPr lvl="2"/>
            <a:r>
              <a:rPr lang="en-GB" dirty="0" smtClean="0"/>
              <a:t>- coastal habitats (sea bed habitats and geology) provided by </a:t>
            </a:r>
            <a:r>
              <a:rPr lang="en-GB" dirty="0" err="1" smtClean="0"/>
              <a:t>EMODnet</a:t>
            </a:r>
            <a:r>
              <a:rPr lang="en-GB" dirty="0" smtClean="0"/>
              <a:t> portals</a:t>
            </a:r>
            <a:r>
              <a:rPr lang="en-US" dirty="0" smtClean="0"/>
              <a:t> </a:t>
            </a:r>
          </a:p>
          <a:p>
            <a:r>
              <a:rPr lang="en-GB" dirty="0" smtClean="0"/>
              <a:t>Deliver within 24 hours from the time of receipt of the oil platform leak information a Bulletin about oil slick </a:t>
            </a:r>
            <a:r>
              <a:rPr lang="en-GB" dirty="0" err="1" smtClean="0"/>
              <a:t>traj</a:t>
            </a:r>
            <a:r>
              <a:rPr lang="en-GB" dirty="0" smtClean="0"/>
              <a:t>. and impacts on the coasts</a:t>
            </a:r>
            <a:endParaRPr lang="en-US" dirty="0" smtClean="0"/>
          </a:p>
          <a:p>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301752" y="5845336"/>
            <a:ext cx="8591196" cy="5074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Left)">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strips(downLeft)">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81380" y="128345"/>
            <a:ext cx="7862620" cy="1028357"/>
          </a:xfrm>
        </p:spPr>
        <p:txBody>
          <a:bodyPr>
            <a:normAutofit fontScale="90000"/>
          </a:bodyPr>
          <a:lstStyle/>
          <a:p>
            <a:r>
              <a:rPr lang="en-US" dirty="0" smtClean="0"/>
              <a:t>The system for the Mediterranean has been, and is, developed in several EU projects</a:t>
            </a:r>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5" name="Picture 6"/>
          <p:cNvPicPr>
            <a:picLocks noChangeAspect="1" noChangeArrowheads="1"/>
          </p:cNvPicPr>
          <p:nvPr/>
        </p:nvPicPr>
        <p:blipFill>
          <a:blip r:embed="rId3"/>
          <a:srcRect l="21155" b="8275"/>
          <a:stretch>
            <a:fillRect/>
          </a:stretch>
        </p:blipFill>
        <p:spPr bwMode="auto">
          <a:xfrm>
            <a:off x="619125" y="1833563"/>
            <a:ext cx="1576388" cy="3440112"/>
          </a:xfrm>
          <a:prstGeom prst="rect">
            <a:avLst/>
          </a:prstGeom>
          <a:noFill/>
          <a:ln w="9525">
            <a:noFill/>
            <a:miter lim="800000"/>
            <a:headEnd/>
            <a:tailEnd/>
          </a:ln>
        </p:spPr>
      </p:pic>
      <p:pic>
        <p:nvPicPr>
          <p:cNvPr id="6" name="Picture 40" descr="fig16"/>
          <p:cNvPicPr>
            <a:picLocks noChangeAspect="1" noChangeArrowheads="1"/>
          </p:cNvPicPr>
          <p:nvPr/>
        </p:nvPicPr>
        <p:blipFill>
          <a:blip r:embed="rId4">
            <a:clrChange>
              <a:clrFrom>
                <a:srgbClr val="FFFFFF"/>
              </a:clrFrom>
              <a:clrTo>
                <a:srgbClr val="FFFFFF">
                  <a:alpha val="0"/>
                </a:srgbClr>
              </a:clrTo>
            </a:clrChange>
          </a:blip>
          <a:srcRect l="31563" r="33565"/>
          <a:stretch>
            <a:fillRect/>
          </a:stretch>
        </p:blipFill>
        <p:spPr bwMode="auto">
          <a:xfrm>
            <a:off x="2271713" y="1487488"/>
            <a:ext cx="1952625" cy="4200525"/>
          </a:xfrm>
          <a:prstGeom prst="rect">
            <a:avLst/>
          </a:prstGeom>
          <a:noFill/>
          <a:ln w="9525">
            <a:noFill/>
            <a:miter lim="800000"/>
            <a:headEnd/>
            <a:tailEnd/>
          </a:ln>
        </p:spPr>
      </p:pic>
      <p:sp>
        <p:nvSpPr>
          <p:cNvPr id="7" name="TextBox 6"/>
          <p:cNvSpPr txBox="1"/>
          <p:nvPr/>
        </p:nvSpPr>
        <p:spPr>
          <a:xfrm>
            <a:off x="473364" y="5688013"/>
            <a:ext cx="3939525" cy="646331"/>
          </a:xfrm>
          <a:prstGeom prst="rect">
            <a:avLst/>
          </a:prstGeom>
          <a:noFill/>
        </p:spPr>
        <p:txBody>
          <a:bodyPr wrap="none" rtlCol="0">
            <a:spAutoFit/>
          </a:bodyPr>
          <a:lstStyle/>
          <a:p>
            <a:r>
              <a:rPr lang="en-US" dirty="0" smtClean="0"/>
              <a:t>Oil spill accident in Lebanon (2006):</a:t>
            </a:r>
          </a:p>
          <a:p>
            <a:r>
              <a:rPr lang="en-US" dirty="0" err="1" smtClean="0"/>
              <a:t>MedslikII</a:t>
            </a:r>
            <a:r>
              <a:rPr lang="en-US" dirty="0" smtClean="0"/>
              <a:t> gave real time forecasts</a:t>
            </a:r>
            <a:endParaRPr lang="en-US" dirty="0"/>
          </a:p>
        </p:txBody>
      </p:sp>
      <p:pic>
        <p:nvPicPr>
          <p:cNvPr id="8" name="Immagine 5" descr="oil_animation.gif"/>
          <p:cNvPicPr>
            <a:picLocks noChangeAspect="1"/>
          </p:cNvPicPr>
          <p:nvPr/>
        </p:nvPicPr>
        <p:blipFill>
          <a:blip r:embed="rId5"/>
          <a:srcRect/>
          <a:stretch>
            <a:fillRect/>
          </a:stretch>
        </p:blipFill>
        <p:spPr bwMode="auto">
          <a:xfrm>
            <a:off x="5414818" y="3410331"/>
            <a:ext cx="2606964" cy="3220201"/>
          </a:xfrm>
          <a:prstGeom prst="rect">
            <a:avLst/>
          </a:prstGeom>
          <a:noFill/>
          <a:ln w="9525">
            <a:noFill/>
            <a:miter lim="800000"/>
            <a:headEnd/>
            <a:tailEnd/>
          </a:ln>
        </p:spPr>
      </p:pic>
      <p:pic>
        <p:nvPicPr>
          <p:cNvPr id="9" name="Picture 16"/>
          <p:cNvPicPr>
            <a:picLocks noChangeAspect="1" noChangeArrowheads="1"/>
          </p:cNvPicPr>
          <p:nvPr/>
        </p:nvPicPr>
        <p:blipFill rotWithShape="1">
          <a:blip r:embed="rId6" cstate="print">
            <a:extLst>
              <a:ext uri="{28A0092B-C50C-407E-A947-70E740481C1C}"/>
            </a:extLst>
          </a:blip>
          <a:srcRect l="5070" t="10897" r="5714" b="25734"/>
          <a:stretch/>
        </p:blipFill>
        <p:spPr bwMode="auto">
          <a:xfrm>
            <a:off x="4863379" y="1487488"/>
            <a:ext cx="4064000" cy="1922843"/>
          </a:xfrm>
          <a:prstGeom prst="rect">
            <a:avLst/>
          </a:prstGeom>
          <a:ln>
            <a:noFill/>
          </a:ln>
          <a:effectLst>
            <a:softEdge rad="112500"/>
          </a:effectLst>
          <a:extLst>
            <a:ext uri="{909E8E84-426E-40DD-AFC4-6F175D3DCCD1}"/>
            <a:ext uri="{91240B29-F687-4F45-9708-019B960494DF}"/>
            <a:ext uri="{AF507438-7753-43E0-B8FC-AC1667EBCBE1}"/>
          </a:extLst>
        </p:spPr>
      </p:pic>
      <p:sp>
        <p:nvSpPr>
          <p:cNvPr id="10" name="TextBox 9"/>
          <p:cNvSpPr txBox="1"/>
          <p:nvPr/>
        </p:nvSpPr>
        <p:spPr>
          <a:xfrm>
            <a:off x="4433455" y="2032000"/>
            <a:ext cx="184666" cy="369332"/>
          </a:xfrm>
          <a:prstGeom prst="rect">
            <a:avLst/>
          </a:prstGeom>
          <a:noFill/>
        </p:spPr>
        <p:txBody>
          <a:bodyPr wrap="none" rtlCol="0">
            <a:spAutoFit/>
          </a:bodyPr>
          <a:lstStyle/>
          <a:p>
            <a:endParaRPr lang="en-US" dirty="0"/>
          </a:p>
        </p:txBody>
      </p:sp>
      <p:sp>
        <p:nvSpPr>
          <p:cNvPr id="11" name="TextBox 10"/>
          <p:cNvSpPr txBox="1"/>
          <p:nvPr/>
        </p:nvSpPr>
        <p:spPr>
          <a:xfrm>
            <a:off x="5010727" y="1385669"/>
            <a:ext cx="3849018" cy="646331"/>
          </a:xfrm>
          <a:prstGeom prst="rect">
            <a:avLst/>
          </a:prstGeom>
          <a:noFill/>
        </p:spPr>
        <p:txBody>
          <a:bodyPr wrap="none" rtlCol="0">
            <a:spAutoFit/>
          </a:bodyPr>
          <a:lstStyle/>
          <a:p>
            <a:r>
              <a:rPr lang="en-US" dirty="0" smtClean="0"/>
              <a:t>Real time scenarios for coast guards </a:t>
            </a:r>
          </a:p>
          <a:p>
            <a:r>
              <a:rPr lang="en-US" dirty="0" smtClean="0"/>
              <a:t>and civil protection (2012)</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534400" cy="758952"/>
          </a:xfrm>
        </p:spPr>
        <p:txBody>
          <a:bodyPr/>
          <a:lstStyle/>
          <a:p>
            <a:r>
              <a:rPr lang="en-US" dirty="0" smtClean="0"/>
              <a:t>WP5: Climate and coastal protection</a:t>
            </a:r>
            <a:endParaRPr lang="en-US" dirty="0"/>
          </a:p>
        </p:txBody>
      </p:sp>
      <p:sp>
        <p:nvSpPr>
          <p:cNvPr id="3" name="Content Placeholder 2"/>
          <p:cNvSpPr>
            <a:spLocks noGrp="1"/>
          </p:cNvSpPr>
          <p:nvPr>
            <p:ph sz="quarter" idx="1"/>
          </p:nvPr>
        </p:nvSpPr>
        <p:spPr/>
        <p:txBody>
          <a:bodyPr>
            <a:normAutofit fontScale="92500"/>
          </a:bodyPr>
          <a:lstStyle/>
          <a:p>
            <a:pPr lvl="0"/>
            <a:r>
              <a:rPr lang="en-GB" dirty="0" smtClean="0"/>
              <a:t>The relevant data are:</a:t>
            </a:r>
          </a:p>
          <a:p>
            <a:pPr lvl="1"/>
            <a:r>
              <a:rPr lang="en-GB" dirty="0" smtClean="0"/>
              <a:t>SST time series (1880-today) from Hadley </a:t>
            </a:r>
            <a:r>
              <a:rPr lang="en-GB" dirty="0" err="1" smtClean="0"/>
              <a:t>Center</a:t>
            </a:r>
            <a:r>
              <a:rPr lang="en-GB" dirty="0" smtClean="0"/>
              <a:t>;</a:t>
            </a:r>
            <a:endParaRPr lang="en-US" dirty="0" smtClean="0"/>
          </a:p>
          <a:p>
            <a:pPr lvl="1"/>
            <a:r>
              <a:rPr lang="en-GB" dirty="0" smtClean="0"/>
              <a:t>PSMSL tide gauge sea level and if relevant, </a:t>
            </a:r>
            <a:r>
              <a:rPr lang="en-GB" dirty="0" err="1" smtClean="0"/>
              <a:t>EMODnet</a:t>
            </a:r>
            <a:r>
              <a:rPr lang="en-GB" dirty="0" smtClean="0"/>
              <a:t> Physics Portal.</a:t>
            </a:r>
            <a:endParaRPr lang="en-US" dirty="0" smtClean="0"/>
          </a:p>
          <a:p>
            <a:pPr lvl="1"/>
            <a:r>
              <a:rPr lang="en-GB" dirty="0" smtClean="0"/>
              <a:t>Sea level and anomalies from altimetry (AVISO)</a:t>
            </a:r>
            <a:endParaRPr lang="en-US" dirty="0" smtClean="0"/>
          </a:p>
          <a:p>
            <a:pPr lvl="1"/>
            <a:r>
              <a:rPr lang="en-GB" dirty="0" smtClean="0"/>
              <a:t>Re-analysis and reconstructions from MFS/</a:t>
            </a:r>
            <a:r>
              <a:rPr lang="en-GB" dirty="0" err="1" smtClean="0"/>
              <a:t>MyOcean</a:t>
            </a:r>
            <a:r>
              <a:rPr lang="en-GB" dirty="0" smtClean="0"/>
              <a:t>, national projects and EU funded projects;</a:t>
            </a:r>
            <a:endParaRPr lang="en-US" dirty="0" smtClean="0"/>
          </a:p>
          <a:p>
            <a:pPr lvl="1"/>
            <a:r>
              <a:rPr lang="en-GB" dirty="0" smtClean="0"/>
              <a:t>EEA assessments;</a:t>
            </a:r>
            <a:endParaRPr lang="en-US" dirty="0" smtClean="0"/>
          </a:p>
          <a:p>
            <a:pPr lvl="1"/>
            <a:r>
              <a:rPr lang="en-GB" dirty="0" err="1" smtClean="0"/>
              <a:t>SeaDataNet</a:t>
            </a:r>
            <a:r>
              <a:rPr lang="en-GB" dirty="0" smtClean="0"/>
              <a:t> Portal historical profiles;</a:t>
            </a:r>
            <a:endParaRPr lang="en-US" dirty="0" smtClean="0"/>
          </a:p>
          <a:p>
            <a:pPr lvl="1"/>
            <a:r>
              <a:rPr lang="en-GB" dirty="0" smtClean="0"/>
              <a:t>Sediment balance at the coasts from EU funded projects (</a:t>
            </a:r>
            <a:r>
              <a:rPr lang="en-GB" dirty="0" err="1" smtClean="0"/>
              <a:t>eg</a:t>
            </a:r>
            <a:r>
              <a:rPr lang="en-GB" dirty="0" smtClean="0"/>
              <a:t>., EUROSION, </a:t>
            </a:r>
            <a:r>
              <a:rPr lang="en-GB" dirty="0" err="1" smtClean="0"/>
              <a:t>CoastView</a:t>
            </a:r>
            <a:r>
              <a:rPr lang="en-GB" dirty="0" smtClean="0"/>
              <a:t>, MICORE);</a:t>
            </a:r>
            <a:endParaRPr lang="en-US" dirty="0" smtClean="0"/>
          </a:p>
          <a:p>
            <a:pPr lvl="1"/>
            <a:r>
              <a:rPr lang="en-GB" dirty="0" smtClean="0"/>
              <a:t>National repositories and aerial imagery on shoreline evolution;</a:t>
            </a:r>
            <a:endParaRPr lang="en-US" dirty="0" smtClean="0"/>
          </a:p>
          <a:p>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301752" y="5847914"/>
            <a:ext cx="8503920" cy="502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Left)">
                                      <p:cBhvr>
                                        <p:cTn id="19" dur="500"/>
                                        <p:tgtEl>
                                          <p:spTgt spid="3">
                                            <p:txEl>
                                              <p:pRg st="4" end="4"/>
                                            </p:txEl>
                                          </p:spTgt>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strips(downLeft)">
                                      <p:cBhvr>
                                        <p:cTn id="25" dur="500"/>
                                        <p:tgtEl>
                                          <p:spTgt spid="3">
                                            <p:txEl>
                                              <p:pRg st="6" end="6"/>
                                            </p:txEl>
                                          </p:spTgt>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strips(downLeft)">
                                      <p:cBhvr>
                                        <p:cTn id="28" dur="500"/>
                                        <p:tgtEl>
                                          <p:spTgt spid="3">
                                            <p:txEl>
                                              <p:pRg st="7" end="7"/>
                                            </p:txEl>
                                          </p:spTgt>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strips(downLeft)">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6969"/>
            <a:ext cx="8534400" cy="1028357"/>
          </a:xfrm>
        </p:spPr>
        <p:txBody>
          <a:bodyPr>
            <a:normAutofit fontScale="90000"/>
          </a:bodyPr>
          <a:lstStyle/>
          <a:p>
            <a:r>
              <a:rPr lang="en-US" dirty="0" smtClean="0"/>
              <a:t>Several climate indices have been already </a:t>
            </a:r>
            <a:br>
              <a:rPr lang="en-US" dirty="0" smtClean="0"/>
            </a:br>
            <a:r>
              <a:rPr lang="en-US" dirty="0" smtClean="0"/>
              <a:t>developed in the past</a:t>
            </a:r>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5" name="Segnaposto contenuto 4" descr="imageSLA.png"/>
          <p:cNvPicPr>
            <a:picLocks noGrp="1" noChangeAspect="1"/>
          </p:cNvPicPr>
          <p:nvPr>
            <p:ph idx="1"/>
          </p:nvPr>
        </p:nvPicPr>
        <p:blipFill>
          <a:blip r:embed="rId3"/>
          <a:srcRect l="-2017" r="-2370" b="-6375"/>
          <a:stretch>
            <a:fillRect/>
          </a:stretch>
        </p:blipFill>
        <p:spPr>
          <a:xfrm>
            <a:off x="0" y="1558444"/>
            <a:ext cx="7108185" cy="5137920"/>
          </a:xfrm>
        </p:spPr>
      </p:pic>
      <p:sp>
        <p:nvSpPr>
          <p:cNvPr id="6" name="TextBox 5"/>
          <p:cNvSpPr txBox="1"/>
          <p:nvPr/>
        </p:nvSpPr>
        <p:spPr>
          <a:xfrm>
            <a:off x="7108185" y="2528455"/>
            <a:ext cx="1779980" cy="2308324"/>
          </a:xfrm>
          <a:prstGeom prst="rect">
            <a:avLst/>
          </a:prstGeom>
          <a:noFill/>
        </p:spPr>
        <p:txBody>
          <a:bodyPr wrap="none" rtlCol="0">
            <a:spAutoFit/>
          </a:bodyPr>
          <a:lstStyle/>
          <a:p>
            <a:r>
              <a:rPr lang="en-US" dirty="0" smtClean="0"/>
              <a:t>Mean Sea Level</a:t>
            </a:r>
          </a:p>
          <a:p>
            <a:endParaRPr lang="en-US" dirty="0"/>
          </a:p>
          <a:p>
            <a:endParaRPr lang="en-US" dirty="0" smtClean="0"/>
          </a:p>
          <a:p>
            <a:r>
              <a:rPr lang="en-US" dirty="0" smtClean="0"/>
              <a:t>Global:</a:t>
            </a:r>
          </a:p>
          <a:p>
            <a:r>
              <a:rPr lang="en-US" dirty="0" smtClean="0"/>
              <a:t>3.2 mm/yr</a:t>
            </a:r>
          </a:p>
          <a:p>
            <a:endParaRPr lang="en-US" dirty="0" smtClean="0"/>
          </a:p>
          <a:p>
            <a:r>
              <a:rPr lang="en-US" dirty="0" smtClean="0"/>
              <a:t>Mediterranean:</a:t>
            </a:r>
          </a:p>
          <a:p>
            <a:r>
              <a:rPr lang="en-US" dirty="0" smtClean="0"/>
              <a:t>1.8 mm/yr</a:t>
            </a:r>
            <a:endParaRPr lang="en-US" dirty="0"/>
          </a:p>
        </p:txBody>
      </p:sp>
      <p:sp>
        <p:nvSpPr>
          <p:cNvPr id="7" name="TextBox 6"/>
          <p:cNvSpPr txBox="1"/>
          <p:nvPr/>
        </p:nvSpPr>
        <p:spPr>
          <a:xfrm>
            <a:off x="4502727" y="2205289"/>
            <a:ext cx="2072916" cy="646331"/>
          </a:xfrm>
          <a:prstGeom prst="rect">
            <a:avLst/>
          </a:prstGeom>
          <a:noFill/>
        </p:spPr>
        <p:txBody>
          <a:bodyPr wrap="none" rtlCol="0">
            <a:spAutoFit/>
          </a:bodyPr>
          <a:lstStyle/>
          <a:p>
            <a:r>
              <a:rPr lang="en-US" dirty="0" smtClean="0"/>
              <a:t>Satellite altimetry</a:t>
            </a:r>
          </a:p>
          <a:p>
            <a:r>
              <a:rPr lang="en-US" dirty="0" smtClean="0"/>
              <a:t>Period 1992-2010</a:t>
            </a:r>
            <a:endParaRPr lang="en-US" dirty="0"/>
          </a:p>
        </p:txBody>
      </p:sp>
      <p:pic>
        <p:nvPicPr>
          <p:cNvPr id="8" name="Immagine 7" descr="Schermata 05-2456063 alle 10.27.40.png"/>
          <p:cNvPicPr>
            <a:picLocks noChangeAspect="1"/>
          </p:cNvPicPr>
          <p:nvPr/>
        </p:nvPicPr>
        <p:blipFill>
          <a:blip r:embed="rId4"/>
          <a:srcRect/>
          <a:stretch>
            <a:fillRect/>
          </a:stretch>
        </p:blipFill>
        <p:spPr bwMode="auto">
          <a:xfrm>
            <a:off x="4668982" y="1643024"/>
            <a:ext cx="2235200" cy="596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WP6: </a:t>
            </a:r>
            <a:r>
              <a:rPr lang="it-IT" dirty="0" err="1" smtClean="0"/>
              <a:t>Fishery</a:t>
            </a:r>
            <a:r>
              <a:rPr lang="it-IT" dirty="0" smtClean="0"/>
              <a:t> Management </a:t>
            </a:r>
            <a:endParaRPr lang="en-US" dirty="0"/>
          </a:p>
        </p:txBody>
      </p:sp>
      <p:sp>
        <p:nvSpPr>
          <p:cNvPr id="3" name="Content Placeholder 2"/>
          <p:cNvSpPr>
            <a:spLocks noGrp="1"/>
          </p:cNvSpPr>
          <p:nvPr>
            <p:ph sz="quarter" idx="1"/>
          </p:nvPr>
        </p:nvSpPr>
        <p:spPr/>
        <p:txBody>
          <a:bodyPr>
            <a:normAutofit fontScale="70000" lnSpcReduction="20000"/>
          </a:bodyPr>
          <a:lstStyle/>
          <a:p>
            <a:r>
              <a:rPr lang="en-US" sz="2800" dirty="0" smtClean="0"/>
              <a:t>Data inputs necessary to deliver are: </a:t>
            </a:r>
            <a:endParaRPr lang="en-US" sz="3200" dirty="0" smtClean="0"/>
          </a:p>
          <a:p>
            <a:pPr lvl="1"/>
            <a:r>
              <a:rPr lang="en-GB" sz="2400" dirty="0" smtClean="0"/>
              <a:t>FAO database and projects (</a:t>
            </a:r>
            <a:r>
              <a:rPr lang="en-GB" sz="2400" dirty="0" err="1" smtClean="0"/>
              <a:t>FishStat</a:t>
            </a:r>
            <a:r>
              <a:rPr lang="en-GB" sz="2400" dirty="0" smtClean="0"/>
              <a:t>, FIRMS, etc.)</a:t>
            </a:r>
            <a:endParaRPr lang="en-US" sz="2800" dirty="0" smtClean="0"/>
          </a:p>
          <a:p>
            <a:pPr lvl="1"/>
            <a:r>
              <a:rPr lang="en-GB" sz="2400" dirty="0" smtClean="0"/>
              <a:t>GFCM </a:t>
            </a:r>
            <a:r>
              <a:rPr lang="en-GB" sz="2400" dirty="0" smtClean="0">
                <a:solidFill>
                  <a:srgbClr val="0000FF"/>
                </a:solidFill>
              </a:rPr>
              <a:t>(General Fishery Council for the Mediterranean) </a:t>
            </a:r>
            <a:r>
              <a:rPr lang="en-GB" sz="2400" dirty="0" smtClean="0"/>
              <a:t>and ICCAT databases</a:t>
            </a:r>
            <a:endParaRPr lang="en-US" sz="2800" dirty="0" smtClean="0"/>
          </a:p>
          <a:p>
            <a:pPr lvl="1"/>
            <a:r>
              <a:rPr lang="en-GB" sz="2400" dirty="0" smtClean="0"/>
              <a:t>Database on landings from the different partners / countries</a:t>
            </a:r>
            <a:endParaRPr lang="en-US" sz="2800" dirty="0" smtClean="0"/>
          </a:p>
          <a:p>
            <a:pPr lvl="1"/>
            <a:r>
              <a:rPr lang="en-GB" sz="2400" dirty="0" smtClean="0"/>
              <a:t>Data from the EC -</a:t>
            </a:r>
            <a:r>
              <a:rPr lang="en-US" sz="2400" dirty="0" smtClean="0"/>
              <a:t> Data Collection Regulation (DCR) </a:t>
            </a:r>
            <a:r>
              <a:rPr lang="en-GB" sz="2400" dirty="0" smtClean="0"/>
              <a:t>from the different partners / countries</a:t>
            </a:r>
            <a:endParaRPr lang="en-US" sz="2800" dirty="0" smtClean="0"/>
          </a:p>
          <a:p>
            <a:pPr lvl="1"/>
            <a:r>
              <a:rPr lang="en-GB" sz="2400" dirty="0" smtClean="0"/>
              <a:t>Scientific publications expert group reports (STECF, GFCM and ICCAT) and grey literature regarding studies carried out before and after the DCR and supported by EC or MS about catches of fish, mammals, reptiles and seabirds.</a:t>
            </a:r>
            <a:endParaRPr lang="en-US" sz="2800" dirty="0" smtClean="0"/>
          </a:p>
          <a:p>
            <a:r>
              <a:rPr lang="en-US" sz="2800" dirty="0" smtClean="0"/>
              <a:t>Data inputs necessary to deliver data layers (gridded) are:</a:t>
            </a:r>
            <a:endParaRPr lang="en-US" sz="3200" dirty="0" smtClean="0"/>
          </a:p>
          <a:p>
            <a:pPr lvl="1"/>
            <a:r>
              <a:rPr lang="en-GB" sz="2400" dirty="0" smtClean="0"/>
              <a:t>Vessel monitoring system (VMS), logbook data of the MS (where available)</a:t>
            </a:r>
            <a:endParaRPr lang="en-US" sz="2800" dirty="0" smtClean="0"/>
          </a:p>
          <a:p>
            <a:pPr lvl="1"/>
            <a:r>
              <a:rPr lang="en-GB" sz="2400" dirty="0" smtClean="0"/>
              <a:t>Automatic Identification System (AIS) data (where available)</a:t>
            </a:r>
            <a:endParaRPr lang="en-US" sz="2800" dirty="0" smtClean="0"/>
          </a:p>
          <a:p>
            <a:r>
              <a:rPr lang="en-GB" sz="2800" dirty="0" smtClean="0"/>
              <a:t>Scientific publications, grey literature and data sets from studies on the spatial distribution of the trawler fishing effort carried out before and after the DCR and supported by EC or MS.</a:t>
            </a:r>
            <a:r>
              <a:rPr lang="en-US" dirty="0" smtClean="0"/>
              <a:t> </a:t>
            </a:r>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5" name="Picture 4"/>
          <p:cNvPicPr>
            <a:picLocks noChangeAspect="1"/>
          </p:cNvPicPr>
          <p:nvPr/>
        </p:nvPicPr>
        <p:blipFill>
          <a:blip r:embed="rId3"/>
          <a:srcRect t="28960"/>
          <a:stretch>
            <a:fillRect/>
          </a:stretch>
        </p:blipFill>
        <p:spPr>
          <a:xfrm>
            <a:off x="197847" y="5451348"/>
            <a:ext cx="8688348" cy="6477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Left)">
                                      <p:cBhvr>
                                        <p:cTn id="19" dur="500"/>
                                        <p:tgtEl>
                                          <p:spTgt spid="3">
                                            <p:txEl>
                                              <p:pRg st="4" end="4"/>
                                            </p:txEl>
                                          </p:spTgt>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strips(downLeft)">
                                      <p:cBhvr>
                                        <p:cTn id="27" dur="500"/>
                                        <p:tgtEl>
                                          <p:spTgt spid="3">
                                            <p:txEl>
                                              <p:pRg st="6" end="6"/>
                                            </p:txEl>
                                          </p:spTgt>
                                        </p:tgtEl>
                                      </p:cBhvr>
                                    </p:animEffect>
                                  </p:childTnLst>
                                </p:cTn>
                              </p:par>
                              <p:par>
                                <p:cTn id="28" presetID="18" presetClass="entr" presetSubtype="12"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strips(downLeft)">
                                      <p:cBhvr>
                                        <p:cTn id="30" dur="500"/>
                                        <p:tgtEl>
                                          <p:spTgt spid="3">
                                            <p:txEl>
                                              <p:pRg st="7" end="7"/>
                                            </p:txEl>
                                          </p:spTgt>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strips(downLeft)">
                                      <p:cBhvr>
                                        <p:cTn id="33" dur="500"/>
                                        <p:tgtEl>
                                          <p:spTgt spid="3">
                                            <p:txEl>
                                              <p:pRg st="8" end="8"/>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strips(downLeft)">
                                      <p:cBhvr>
                                        <p:cTn id="38" dur="500"/>
                                        <p:tgtEl>
                                          <p:spTgt spid="3">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summary </a:t>
            </a:r>
            <a:endParaRPr lang="en-US" dirty="0"/>
          </a:p>
        </p:txBody>
      </p:sp>
      <p:sp>
        <p:nvSpPr>
          <p:cNvPr id="3" name="Content Placeholder 2"/>
          <p:cNvSpPr>
            <a:spLocks noGrp="1"/>
          </p:cNvSpPr>
          <p:nvPr>
            <p:ph sz="quarter" idx="1"/>
          </p:nvPr>
        </p:nvSpPr>
        <p:spPr>
          <a:xfrm>
            <a:off x="301752" y="1527048"/>
            <a:ext cx="6105975" cy="2525407"/>
          </a:xfrm>
        </p:spPr>
        <p:txBody>
          <a:bodyPr>
            <a:normAutofit/>
          </a:bodyPr>
          <a:lstStyle/>
          <a:p>
            <a:r>
              <a:rPr lang="en-US" sz="3200" dirty="0" smtClean="0"/>
              <a:t>Main objectives of the project</a:t>
            </a:r>
          </a:p>
          <a:p>
            <a:r>
              <a:rPr lang="en-US" sz="3200" dirty="0" smtClean="0"/>
              <a:t>The working Plan</a:t>
            </a:r>
          </a:p>
          <a:p>
            <a:r>
              <a:rPr lang="en-US" sz="3200" dirty="0" smtClean="0"/>
              <a:t>The partners</a:t>
            </a:r>
          </a:p>
          <a:p>
            <a:r>
              <a:rPr lang="en-US" sz="3200" dirty="0" smtClean="0"/>
              <a:t>Next steps</a:t>
            </a:r>
            <a:endParaRPr lang="en-US" sz="3200"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8345"/>
            <a:ext cx="8534400" cy="859207"/>
          </a:xfrm>
        </p:spPr>
        <p:txBody>
          <a:bodyPr>
            <a:normAutofit fontScale="90000"/>
          </a:bodyPr>
          <a:lstStyle/>
          <a:p>
            <a:r>
              <a:rPr lang="en-US" dirty="0" smtClean="0"/>
              <a:t>WP7: Marine Environment </a:t>
            </a:r>
            <a:br>
              <a:rPr lang="en-US" dirty="0" smtClean="0"/>
            </a:br>
            <a:r>
              <a:rPr lang="en-US" dirty="0" smtClean="0"/>
              <a:t>(</a:t>
            </a:r>
            <a:r>
              <a:rPr lang="en-US" dirty="0" err="1" smtClean="0"/>
              <a:t>eutrophication</a:t>
            </a:r>
            <a:r>
              <a:rPr lang="en-US" dirty="0" smtClean="0"/>
              <a:t>)</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The following datasets will be considered for </a:t>
            </a:r>
            <a:r>
              <a:rPr lang="en-US" dirty="0" err="1" smtClean="0"/>
              <a:t>eutrophication</a:t>
            </a:r>
            <a:r>
              <a:rPr lang="en-US" dirty="0" smtClean="0"/>
              <a:t>:</a:t>
            </a:r>
          </a:p>
          <a:p>
            <a:pPr lvl="1"/>
            <a:r>
              <a:rPr lang="en-US" dirty="0" smtClean="0"/>
              <a:t>Nutrient (inorganic and organic) discharges from rivers and other land-based sources from EIONET and UNEP/MAP MEDPOL data sets, </a:t>
            </a:r>
            <a:r>
              <a:rPr lang="en-US" dirty="0" err="1" smtClean="0"/>
              <a:t>EMODnet</a:t>
            </a:r>
            <a:r>
              <a:rPr lang="en-US" dirty="0" smtClean="0"/>
              <a:t> Chemistry Portal and WP8 inputs.</a:t>
            </a:r>
          </a:p>
          <a:p>
            <a:pPr lvl="1"/>
            <a:r>
              <a:rPr lang="en-US" dirty="0" smtClean="0"/>
              <a:t>Chlorophyll concentration in the surface waters from satellites other satellite relevant parameters (e.g. water </a:t>
            </a:r>
            <a:r>
              <a:rPr lang="en-US" dirty="0" err="1" smtClean="0"/>
              <a:t>trasparency</a:t>
            </a:r>
            <a:r>
              <a:rPr lang="en-US" dirty="0" smtClean="0"/>
              <a:t>, coastal/open water classification) from </a:t>
            </a:r>
            <a:r>
              <a:rPr lang="en-US" dirty="0" err="1" smtClean="0"/>
              <a:t>MyOcean</a:t>
            </a:r>
            <a:r>
              <a:rPr lang="en-US" dirty="0" smtClean="0"/>
              <a:t> service and from WP8.</a:t>
            </a:r>
          </a:p>
          <a:p>
            <a:pPr lvl="1"/>
            <a:r>
              <a:rPr lang="en-US" dirty="0" smtClean="0"/>
              <a:t>Nutrients, oxygen and chlorophyll observations in the water column, including nutrient ratios from EIONET, UNEP/MAP MEDPOL, </a:t>
            </a:r>
            <a:r>
              <a:rPr lang="en-US" dirty="0" err="1" smtClean="0"/>
              <a:t>SeaDataNet</a:t>
            </a:r>
            <a:r>
              <a:rPr lang="en-US" dirty="0" smtClean="0"/>
              <a:t> Portal and </a:t>
            </a:r>
            <a:r>
              <a:rPr lang="en-US" dirty="0" err="1" smtClean="0"/>
              <a:t>EMODnet</a:t>
            </a:r>
            <a:r>
              <a:rPr lang="en-US" dirty="0" smtClean="0"/>
              <a:t> Chemistry Portal data sets.</a:t>
            </a:r>
          </a:p>
          <a:p>
            <a:pPr lvl="1"/>
            <a:r>
              <a:rPr lang="en-US" dirty="0" smtClean="0"/>
              <a:t>Ecosystem characteristics (phytoplankton floristic composition, seaweeds and </a:t>
            </a:r>
            <a:r>
              <a:rPr lang="en-US" dirty="0" err="1" smtClean="0"/>
              <a:t>seagrass</a:t>
            </a:r>
            <a:r>
              <a:rPr lang="en-US" dirty="0" smtClean="0"/>
              <a:t>, zooplankton including jellyfish and other gelatinous species) from literature and </a:t>
            </a:r>
            <a:r>
              <a:rPr lang="en-US" dirty="0" err="1" smtClean="0"/>
              <a:t>EMODnet</a:t>
            </a:r>
            <a:r>
              <a:rPr lang="en-US" dirty="0" smtClean="0"/>
              <a:t> Habitat Portal.</a:t>
            </a:r>
          </a:p>
          <a:p>
            <a:pPr lvl="1"/>
            <a:r>
              <a:rPr lang="en-US" dirty="0" smtClean="0"/>
              <a:t>Appearance of </a:t>
            </a:r>
            <a:r>
              <a:rPr lang="en-US" dirty="0" err="1" smtClean="0"/>
              <a:t>mucillaginous</a:t>
            </a:r>
            <a:r>
              <a:rPr lang="en-US" dirty="0" smtClean="0"/>
              <a:t> materials, marine snow and other phenomena affecting the oxygen balance from literature.</a:t>
            </a:r>
          </a:p>
          <a:p>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147804" y="6099047"/>
            <a:ext cx="8834560" cy="5271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Left)">
                                      <p:cBhvr>
                                        <p:cTn id="19" dur="500"/>
                                        <p:tgtEl>
                                          <p:spTgt spid="3">
                                            <p:txEl>
                                              <p:pRg st="4" end="4"/>
                                            </p:txEl>
                                          </p:spTgt>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WP8: River inputs</a:t>
            </a:r>
            <a:endParaRPr lang="en-US" dirty="0"/>
          </a:p>
        </p:txBody>
      </p:sp>
      <p:sp>
        <p:nvSpPr>
          <p:cNvPr id="3" name="Content Placeholder 2"/>
          <p:cNvSpPr>
            <a:spLocks noGrp="1"/>
          </p:cNvSpPr>
          <p:nvPr>
            <p:ph sz="quarter" idx="1"/>
          </p:nvPr>
        </p:nvSpPr>
        <p:spPr>
          <a:xfrm>
            <a:off x="301752" y="1527047"/>
            <a:ext cx="8842248" cy="4846043"/>
          </a:xfrm>
        </p:spPr>
        <p:txBody>
          <a:bodyPr>
            <a:normAutofit fontScale="70000" lnSpcReduction="20000"/>
          </a:bodyPr>
          <a:lstStyle/>
          <a:p>
            <a:r>
              <a:rPr lang="fr-FR" sz="2560" dirty="0" err="1" smtClean="0"/>
              <a:t>Several</a:t>
            </a:r>
            <a:r>
              <a:rPr lang="fr-FR" sz="2560" dirty="0" smtClean="0"/>
              <a:t> </a:t>
            </a:r>
            <a:r>
              <a:rPr lang="fr-FR" sz="2560" dirty="0" err="1" smtClean="0"/>
              <a:t>datasets</a:t>
            </a:r>
            <a:r>
              <a:rPr lang="fr-FR" sz="2560" dirty="0" smtClean="0"/>
              <a:t> are </a:t>
            </a:r>
            <a:r>
              <a:rPr lang="fr-FR" sz="2560" dirty="0" err="1" smtClean="0"/>
              <a:t>available</a:t>
            </a:r>
            <a:r>
              <a:rPr lang="fr-FR" sz="2560" dirty="0" smtClean="0"/>
              <a:t> for the </a:t>
            </a:r>
            <a:r>
              <a:rPr lang="fr-FR" sz="2560" dirty="0" err="1" smtClean="0"/>
              <a:t>Mediterranean</a:t>
            </a:r>
            <a:r>
              <a:rPr lang="fr-FR" sz="2560" dirty="0" smtClean="0"/>
              <a:t> </a:t>
            </a:r>
            <a:r>
              <a:rPr lang="fr-FR" sz="2560" dirty="0" err="1" smtClean="0"/>
              <a:t>Sea</a:t>
            </a:r>
            <a:r>
              <a:rPr lang="fr-FR" sz="2560" dirty="0" smtClean="0"/>
              <a:t> :</a:t>
            </a:r>
            <a:endParaRPr lang="en-US" sz="2560" dirty="0" smtClean="0"/>
          </a:p>
          <a:p>
            <a:pPr lvl="1"/>
            <a:r>
              <a:rPr lang="en-GB" sz="2560" dirty="0" smtClean="0"/>
              <a:t>the compilation of the EU project SESAME;</a:t>
            </a:r>
            <a:endParaRPr lang="en-US" sz="2560" dirty="0" smtClean="0"/>
          </a:p>
          <a:p>
            <a:pPr lvl="1"/>
            <a:r>
              <a:rPr lang="en-GB" sz="2560" dirty="0" smtClean="0"/>
              <a:t>GDRC (Global Runoff Data Centre) data base ;</a:t>
            </a:r>
            <a:endParaRPr lang="en-US" sz="2560" dirty="0" smtClean="0"/>
          </a:p>
          <a:p>
            <a:pPr lvl="1"/>
            <a:r>
              <a:rPr lang="en-GB" sz="2560" dirty="0" smtClean="0"/>
              <a:t>the </a:t>
            </a:r>
            <a:r>
              <a:rPr lang="en-GB" sz="2560" dirty="0" err="1" smtClean="0"/>
              <a:t>RivDIS</a:t>
            </a:r>
            <a:r>
              <a:rPr lang="en-GB" sz="2560" dirty="0" smtClean="0"/>
              <a:t> (Global River Discharge) database, UNESCO;</a:t>
            </a:r>
            <a:endParaRPr lang="en-US" sz="2560" dirty="0" smtClean="0"/>
          </a:p>
          <a:p>
            <a:pPr lvl="1"/>
            <a:r>
              <a:rPr lang="en-GB" sz="2560" dirty="0" smtClean="0"/>
              <a:t>the Mediterranean Hydrological Cycle Observing System (Med-</a:t>
            </a:r>
            <a:r>
              <a:rPr lang="en-GB" sz="2560" dirty="0" err="1" smtClean="0"/>
              <a:t>Hycos</a:t>
            </a:r>
            <a:r>
              <a:rPr lang="en-GB" sz="2560" dirty="0" smtClean="0"/>
              <a:t>) database.</a:t>
            </a:r>
            <a:endParaRPr lang="en-US" sz="2560" dirty="0" smtClean="0"/>
          </a:p>
          <a:p>
            <a:pPr lvl="1"/>
            <a:r>
              <a:rPr lang="en-GB" sz="2560" dirty="0" err="1" smtClean="0"/>
              <a:t>EMODnet</a:t>
            </a:r>
            <a:r>
              <a:rPr lang="en-GB" sz="2560" dirty="0" smtClean="0"/>
              <a:t> Chemistry if data are near the river mouths;</a:t>
            </a:r>
            <a:endParaRPr lang="en-US" sz="2560" dirty="0" smtClean="0"/>
          </a:p>
          <a:p>
            <a:pPr lvl="1"/>
            <a:r>
              <a:rPr lang="en-GB" sz="2560" dirty="0" smtClean="0"/>
              <a:t>EWA (</a:t>
            </a:r>
            <a:r>
              <a:rPr lang="en-GB" sz="2560" dirty="0" err="1" smtClean="0"/>
              <a:t>european</a:t>
            </a:r>
            <a:r>
              <a:rPr lang="en-GB" sz="2560" dirty="0" smtClean="0"/>
              <a:t> data archive)</a:t>
            </a:r>
            <a:endParaRPr lang="en-US" sz="2560" dirty="0" smtClean="0"/>
          </a:p>
          <a:p>
            <a:pPr lvl="1"/>
            <a:r>
              <a:rPr lang="en-GB" sz="2560" dirty="0" smtClean="0"/>
              <a:t>The Water Information System for Europe (WISE) database</a:t>
            </a:r>
            <a:endParaRPr lang="en-US" sz="2560" dirty="0" smtClean="0"/>
          </a:p>
          <a:p>
            <a:pPr lvl="1"/>
            <a:r>
              <a:rPr lang="en-GB" sz="2560" dirty="0" smtClean="0"/>
              <a:t>World River Sediment Yields Database of FAO </a:t>
            </a:r>
            <a:endParaRPr lang="en-US" sz="2560" dirty="0" smtClean="0"/>
          </a:p>
          <a:p>
            <a:pPr lvl="1"/>
            <a:r>
              <a:rPr lang="en-GB" sz="2560" dirty="0" err="1" smtClean="0"/>
              <a:t>MyOcean</a:t>
            </a:r>
            <a:r>
              <a:rPr lang="en-GB" sz="2560" dirty="0" smtClean="0"/>
              <a:t> ocean colour Thematic Assembly </a:t>
            </a:r>
            <a:r>
              <a:rPr lang="en-GB" sz="2560" dirty="0" err="1" smtClean="0"/>
              <a:t>Center</a:t>
            </a:r>
            <a:r>
              <a:rPr lang="en-GB" sz="2560" dirty="0" smtClean="0"/>
              <a:t>;</a:t>
            </a:r>
          </a:p>
          <a:p>
            <a:r>
              <a:rPr lang="en-GB" sz="2560" dirty="0" smtClean="0"/>
              <a:t>The target parameters are: </a:t>
            </a:r>
            <a:endParaRPr lang="en-US" sz="2560" dirty="0" smtClean="0"/>
          </a:p>
          <a:p>
            <a:pPr lvl="1"/>
            <a:r>
              <a:rPr lang="en-GB" sz="2560" dirty="0" smtClean="0"/>
              <a:t>Water discharge</a:t>
            </a:r>
            <a:endParaRPr lang="en-US" sz="2560" dirty="0" smtClean="0"/>
          </a:p>
          <a:p>
            <a:pPr lvl="1"/>
            <a:r>
              <a:rPr lang="en-GB" sz="2560" dirty="0" smtClean="0"/>
              <a:t>total suspended sediments (TSS)</a:t>
            </a:r>
            <a:endParaRPr lang="en-US" sz="2560" dirty="0" smtClean="0"/>
          </a:p>
          <a:p>
            <a:pPr lvl="1"/>
            <a:r>
              <a:rPr lang="en-GB" sz="2560" dirty="0" smtClean="0"/>
              <a:t>nitrates/ total nitrogen</a:t>
            </a:r>
            <a:endParaRPr lang="en-US" sz="2560" dirty="0" smtClean="0"/>
          </a:p>
          <a:p>
            <a:pPr lvl="1"/>
            <a:r>
              <a:rPr lang="en-GB" sz="2560" dirty="0" smtClean="0"/>
              <a:t>phosphates/ total phosphorous</a:t>
            </a:r>
            <a:endParaRPr lang="en-US" sz="2560" dirty="0" smtClean="0"/>
          </a:p>
          <a:p>
            <a:pPr lvl="1"/>
            <a:r>
              <a:rPr lang="en-GB" sz="2560" dirty="0" smtClean="0"/>
              <a:t>eels </a:t>
            </a:r>
            <a:endParaRPr lang="en-US" sz="2560" dirty="0" smtClean="0"/>
          </a:p>
          <a:p>
            <a:endParaRPr lang="en-GB" dirty="0" smtClean="0"/>
          </a:p>
          <a:p>
            <a:pPr lvl="1"/>
            <a:endParaRPr lang="en-US" dirty="0" smtClean="0"/>
          </a:p>
          <a:p>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5" name="Picture 4"/>
          <p:cNvPicPr>
            <a:picLocks noChangeAspect="1"/>
          </p:cNvPicPr>
          <p:nvPr/>
        </p:nvPicPr>
        <p:blipFill>
          <a:blip r:embed="rId3"/>
          <a:stretch>
            <a:fillRect/>
          </a:stretch>
        </p:blipFill>
        <p:spPr>
          <a:xfrm>
            <a:off x="147804" y="6119090"/>
            <a:ext cx="8834560" cy="323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strips(downLeft)">
                                      <p:cBhvr>
                                        <p:cTn id="13" dur="500"/>
                                        <p:tgtEl>
                                          <p:spTgt spid="3">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strips(downLeft)">
                                      <p:cBhvr>
                                        <p:cTn id="16" dur="500"/>
                                        <p:tgtEl>
                                          <p:spTgt spid="3">
                                            <p:txEl>
                                              <p:pRg st="3" end="3"/>
                                            </p:txEl>
                                          </p:spTgt>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strips(downLeft)">
                                      <p:cBhvr>
                                        <p:cTn id="19" dur="500"/>
                                        <p:tgtEl>
                                          <p:spTgt spid="3">
                                            <p:txEl>
                                              <p:pRg st="4" end="4"/>
                                            </p:txEl>
                                          </p:spTgt>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strips(downLeft)">
                                      <p:cBhvr>
                                        <p:cTn id="22" dur="500"/>
                                        <p:tgtEl>
                                          <p:spTgt spid="3">
                                            <p:txEl>
                                              <p:pRg st="5" end="5"/>
                                            </p:txEl>
                                          </p:spTgt>
                                        </p:tgtEl>
                                      </p:cBhvr>
                                    </p:animEffect>
                                  </p:childTnLst>
                                </p:cTn>
                              </p:par>
                              <p:par>
                                <p:cTn id="23" presetID="18" presetClass="entr" presetSubtype="12"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strips(downLeft)">
                                      <p:cBhvr>
                                        <p:cTn id="25" dur="500"/>
                                        <p:tgtEl>
                                          <p:spTgt spid="3">
                                            <p:txEl>
                                              <p:pRg st="6" end="6"/>
                                            </p:txEl>
                                          </p:spTgt>
                                        </p:tgtEl>
                                      </p:cBhvr>
                                    </p:animEffect>
                                  </p:childTnLst>
                                </p:cTn>
                              </p:par>
                              <p:par>
                                <p:cTn id="26" presetID="18" presetClass="entr" presetSubtype="12"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strips(downLeft)">
                                      <p:cBhvr>
                                        <p:cTn id="28" dur="500"/>
                                        <p:tgtEl>
                                          <p:spTgt spid="3">
                                            <p:txEl>
                                              <p:pRg st="7" end="7"/>
                                            </p:txEl>
                                          </p:spTgt>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strips(downLeft)">
                                      <p:cBhvr>
                                        <p:cTn id="31" dur="500"/>
                                        <p:tgtEl>
                                          <p:spTgt spid="3">
                                            <p:txEl>
                                              <p:pRg st="8" end="8"/>
                                            </p:txEl>
                                          </p:spTgt>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strips(downLeft)">
                                      <p:cBhvr>
                                        <p:cTn id="34" dur="500"/>
                                        <p:tgtEl>
                                          <p:spTgt spid="3">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12"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strips(downLeft)">
                                      <p:cBhvr>
                                        <p:cTn id="39" dur="500"/>
                                        <p:tgtEl>
                                          <p:spTgt spid="3">
                                            <p:txEl>
                                              <p:pRg st="10" end="10"/>
                                            </p:txEl>
                                          </p:spTgt>
                                        </p:tgtEl>
                                      </p:cBhvr>
                                    </p:animEffect>
                                  </p:childTnLst>
                                </p:cTn>
                              </p:par>
                              <p:par>
                                <p:cTn id="40" presetID="18" presetClass="entr" presetSubtype="12" fill="hold" grpId="0"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strips(downLeft)">
                                      <p:cBhvr>
                                        <p:cTn id="42" dur="500"/>
                                        <p:tgtEl>
                                          <p:spTgt spid="3">
                                            <p:txEl>
                                              <p:pRg st="11" end="11"/>
                                            </p:txEl>
                                          </p:spTgt>
                                        </p:tgtEl>
                                      </p:cBhvr>
                                    </p:animEffect>
                                  </p:childTnLst>
                                </p:cTn>
                              </p:par>
                              <p:par>
                                <p:cTn id="43" presetID="18" presetClass="entr" presetSubtype="12"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strips(downLeft)">
                                      <p:cBhvr>
                                        <p:cTn id="45" dur="500"/>
                                        <p:tgtEl>
                                          <p:spTgt spid="3">
                                            <p:txEl>
                                              <p:pRg st="12" end="12"/>
                                            </p:txEl>
                                          </p:spTgt>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3">
                                            <p:txEl>
                                              <p:pRg st="13" end="13"/>
                                            </p:txEl>
                                          </p:spTgt>
                                        </p:tgtEl>
                                        <p:attrNameLst>
                                          <p:attrName>style.visibility</p:attrName>
                                        </p:attrNameLst>
                                      </p:cBhvr>
                                      <p:to>
                                        <p:strVal val="visible"/>
                                      </p:to>
                                    </p:set>
                                    <p:animEffect transition="in" filter="strips(downLeft)">
                                      <p:cBhvr>
                                        <p:cTn id="48" dur="500"/>
                                        <p:tgtEl>
                                          <p:spTgt spid="3">
                                            <p:txEl>
                                              <p:pRg st="13" end="13"/>
                                            </p:txEl>
                                          </p:spTgt>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animEffect transition="in" filter="strips(downLeft)">
                                      <p:cBhvr>
                                        <p:cTn id="51" dur="500"/>
                                        <p:tgtEl>
                                          <p:spTgt spid="3">
                                            <p:txEl>
                                              <p:pRg st="14" end="14"/>
                                            </p:txEl>
                                          </p:spTgt>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3">
                                            <p:txEl>
                                              <p:pRg st="15" end="15"/>
                                            </p:txEl>
                                          </p:spTgt>
                                        </p:tgtEl>
                                        <p:attrNameLst>
                                          <p:attrName>style.visibility</p:attrName>
                                        </p:attrNameLst>
                                      </p:cBhvr>
                                      <p:to>
                                        <p:strVal val="visible"/>
                                      </p:to>
                                    </p:set>
                                    <p:animEffect transition="in" filter="strips(downLeft)">
                                      <p:cBhvr>
                                        <p:cTn id="54" dur="500"/>
                                        <p:tgtEl>
                                          <p:spTgt spid="3">
                                            <p:txEl>
                                              <p:pRg st="15" end="1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WP9 Web portal development</a:t>
            </a:r>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5" name="Immagine 1" descr=":image5.jpg"/>
          <p:cNvPicPr/>
          <p:nvPr/>
        </p:nvPicPr>
        <p:blipFill>
          <a:blip r:embed="rId3">
            <a:lum bright="-13000" contrast="26000"/>
          </a:blip>
          <a:srcRect/>
          <a:stretch>
            <a:fillRect/>
          </a:stretch>
        </p:blipFill>
        <p:spPr bwMode="auto">
          <a:xfrm>
            <a:off x="1431636" y="1835734"/>
            <a:ext cx="6446243" cy="4814455"/>
          </a:xfrm>
          <a:prstGeom prst="rect">
            <a:avLst/>
          </a:prstGeom>
          <a:noFill/>
          <a:ln w="9525">
            <a:noFill/>
            <a:miter lim="800000"/>
            <a:headEnd/>
            <a:tailEnd/>
          </a:ln>
        </p:spPr>
      </p:pic>
      <p:sp>
        <p:nvSpPr>
          <p:cNvPr id="6" name="TextBox 5"/>
          <p:cNvSpPr txBox="1"/>
          <p:nvPr/>
        </p:nvSpPr>
        <p:spPr>
          <a:xfrm>
            <a:off x="2041289" y="1475656"/>
            <a:ext cx="5006499" cy="369332"/>
          </a:xfrm>
          <a:prstGeom prst="rect">
            <a:avLst/>
          </a:prstGeom>
          <a:noFill/>
        </p:spPr>
        <p:txBody>
          <a:bodyPr wrap="none" rtlCol="0">
            <a:spAutoFit/>
          </a:bodyPr>
          <a:lstStyle/>
          <a:p>
            <a:r>
              <a:rPr lang="en-US" b="1" dirty="0"/>
              <a:t>System</a:t>
            </a:r>
            <a:r>
              <a:rPr lang="en-US" b="1" dirty="0" smtClean="0"/>
              <a:t> and Portal architecture </a:t>
            </a:r>
            <a:r>
              <a:rPr lang="en-US" b="1" dirty="0"/>
              <a:t>overview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WP10: Organization of Panels</a:t>
            </a:r>
            <a:endParaRPr lang="en-US" dirty="0"/>
          </a:p>
        </p:txBody>
      </p:sp>
      <p:sp>
        <p:nvSpPr>
          <p:cNvPr id="3" name="Content Placeholder 2"/>
          <p:cNvSpPr>
            <a:spLocks noGrp="1"/>
          </p:cNvSpPr>
          <p:nvPr>
            <p:ph sz="quarter" idx="1"/>
          </p:nvPr>
        </p:nvSpPr>
        <p:spPr/>
        <p:txBody>
          <a:bodyPr/>
          <a:lstStyle/>
          <a:p>
            <a:r>
              <a:rPr lang="en-GB" dirty="0" smtClean="0"/>
              <a:t>The five  scientific experts chosen by the consortium are:</a:t>
            </a:r>
            <a:endParaRPr lang="en-US" dirty="0" smtClean="0"/>
          </a:p>
          <a:p>
            <a:pPr lvl="1"/>
            <a:r>
              <a:rPr lang="en-US" dirty="0" smtClean="0"/>
              <a:t>Monika </a:t>
            </a:r>
            <a:r>
              <a:rPr lang="en-US" dirty="0" err="1" smtClean="0"/>
              <a:t>Peterlin</a:t>
            </a:r>
            <a:r>
              <a:rPr lang="en-US" dirty="0" smtClean="0"/>
              <a:t>  -- Slovenian environmental agency </a:t>
            </a:r>
          </a:p>
          <a:p>
            <a:pPr lvl="1"/>
            <a:r>
              <a:rPr lang="en-US" dirty="0" smtClean="0"/>
              <a:t>Miguel Bernal -- regional international organization for fisheries</a:t>
            </a:r>
          </a:p>
          <a:p>
            <a:pPr lvl="1"/>
            <a:r>
              <a:rPr lang="en-US" dirty="0" smtClean="0"/>
              <a:t>Jan Erik </a:t>
            </a:r>
            <a:r>
              <a:rPr lang="en-US" dirty="0" err="1" smtClean="0"/>
              <a:t>Hanssen</a:t>
            </a:r>
            <a:r>
              <a:rPr lang="en-US" dirty="0" smtClean="0"/>
              <a:t> – private industry</a:t>
            </a:r>
          </a:p>
          <a:p>
            <a:pPr lvl="1"/>
            <a:r>
              <a:rPr lang="en-US" dirty="0" smtClean="0"/>
              <a:t>Alberto </a:t>
            </a:r>
            <a:r>
              <a:rPr lang="en-US" dirty="0" err="1" smtClean="0"/>
              <a:t>Lamberti</a:t>
            </a:r>
            <a:r>
              <a:rPr lang="en-US" dirty="0" smtClean="0"/>
              <a:t> – academia – coastal engineering</a:t>
            </a:r>
          </a:p>
          <a:p>
            <a:pPr lvl="1"/>
            <a:r>
              <a:rPr lang="en-US" dirty="0" err="1" smtClean="0"/>
              <a:t>Piero</a:t>
            </a:r>
            <a:r>
              <a:rPr lang="en-US" dirty="0" smtClean="0"/>
              <a:t> </a:t>
            </a:r>
            <a:r>
              <a:rPr lang="en-US" dirty="0" err="1" smtClean="0"/>
              <a:t>Lionello</a:t>
            </a:r>
            <a:r>
              <a:rPr lang="en-US" dirty="0" smtClean="0"/>
              <a:t> – academia – climate science of the Mediterranean Sea </a:t>
            </a:r>
          </a:p>
          <a:p>
            <a:r>
              <a:rPr lang="en-US" dirty="0" smtClean="0"/>
              <a:t>2 meetings of Panel  with external stakeholders (to </a:t>
            </a:r>
            <a:r>
              <a:rPr lang="en-US" smtClean="0"/>
              <a:t>be decided)</a:t>
            </a:r>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WP11: Data adequacy reports </a:t>
            </a:r>
            <a:endParaRPr lang="en-US" dirty="0"/>
          </a:p>
        </p:txBody>
      </p:sp>
      <p:sp>
        <p:nvSpPr>
          <p:cNvPr id="3" name="Content Placeholder 2"/>
          <p:cNvSpPr>
            <a:spLocks noGrp="1"/>
          </p:cNvSpPr>
          <p:nvPr>
            <p:ph sz="quarter" idx="1"/>
          </p:nvPr>
        </p:nvSpPr>
        <p:spPr>
          <a:xfrm>
            <a:off x="301752" y="1524000"/>
            <a:ext cx="8503920" cy="4572000"/>
          </a:xfrm>
        </p:spPr>
        <p:txBody>
          <a:bodyPr>
            <a:normAutofit lnSpcReduction="10000"/>
          </a:bodyPr>
          <a:lstStyle/>
          <a:p>
            <a:r>
              <a:rPr lang="en-GB" dirty="0" smtClean="0"/>
              <a:t>The DAR (2 versions) will describe:</a:t>
            </a:r>
          </a:p>
          <a:p>
            <a:pPr lvl="3"/>
            <a:r>
              <a:rPr lang="en-GB" dirty="0" smtClean="0"/>
              <a:t>1) accuracy of results / data fit for purpose;</a:t>
            </a:r>
            <a:endParaRPr lang="en-US" dirty="0" smtClean="0"/>
          </a:p>
          <a:p>
            <a:pPr lvl="3"/>
            <a:r>
              <a:rPr lang="en-GB" dirty="0" smtClean="0"/>
              <a:t>2) synergies between different monitoring and data collection programmes;</a:t>
            </a:r>
            <a:endParaRPr lang="en-US" dirty="0" smtClean="0"/>
          </a:p>
          <a:p>
            <a:pPr lvl="3"/>
            <a:r>
              <a:rPr lang="en-GB" dirty="0" smtClean="0"/>
              <a:t>3) required temporal and spatial resolution of the monitoring data for the challenges;</a:t>
            </a:r>
            <a:endParaRPr lang="en-US" dirty="0" smtClean="0"/>
          </a:p>
          <a:p>
            <a:pPr lvl="3"/>
            <a:r>
              <a:rPr lang="en-GB" dirty="0" smtClean="0"/>
              <a:t>4) how well the present data collection and monitoring programmes meets the needs of public and private users;</a:t>
            </a:r>
            <a:endParaRPr lang="en-US" dirty="0" smtClean="0"/>
          </a:p>
          <a:p>
            <a:pPr lvl="3"/>
            <a:r>
              <a:rPr lang="en-GB" dirty="0" smtClean="0"/>
              <a:t>5) evaluation of data gaps;</a:t>
            </a:r>
            <a:endParaRPr lang="en-US" dirty="0" smtClean="0"/>
          </a:p>
          <a:p>
            <a:pPr lvl="3"/>
            <a:r>
              <a:rPr lang="en-GB" dirty="0" smtClean="0"/>
              <a:t>6) trends in data collection and monitoring: is data availability improving or worsening?</a:t>
            </a:r>
            <a:endParaRPr lang="en-US" dirty="0" smtClean="0"/>
          </a:p>
          <a:p>
            <a:pPr lvl="3"/>
            <a:r>
              <a:rPr lang="en-GB" dirty="0" smtClean="0"/>
              <a:t>7) cost effectiveness of new technologies;</a:t>
            </a:r>
            <a:endParaRPr lang="en-US" dirty="0" smtClean="0"/>
          </a:p>
          <a:p>
            <a:pPr lvl="3"/>
            <a:r>
              <a:rPr lang="en-GB" dirty="0" smtClean="0"/>
              <a:t>8) priorities </a:t>
            </a:r>
            <a:r>
              <a:rPr lang="en-US" dirty="0" smtClean="0"/>
              <a:t>for data collection or assembly in order to improve the accuracy of the results.</a:t>
            </a:r>
          </a:p>
          <a:p>
            <a:endParaRPr lang="en-US" dirty="0"/>
          </a:p>
        </p:txBody>
      </p:sp>
      <p:pic>
        <p:nvPicPr>
          <p:cNvPr id="5"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Partners</a:t>
            </a:r>
            <a:endParaRPr lang="en-US" dirty="0"/>
          </a:p>
        </p:txBody>
      </p:sp>
      <p:pic>
        <p:nvPicPr>
          <p:cNvPr id="5" name="Picture 4"/>
          <p:cNvPicPr>
            <a:picLocks noChangeAspect="1"/>
          </p:cNvPicPr>
          <p:nvPr/>
        </p:nvPicPr>
        <p:blipFill>
          <a:blip r:embed="rId2"/>
          <a:stretch>
            <a:fillRect/>
          </a:stretch>
        </p:blipFill>
        <p:spPr>
          <a:xfrm>
            <a:off x="486478" y="1651000"/>
            <a:ext cx="8091793" cy="4616790"/>
          </a:xfrm>
          <a:prstGeom prst="rect">
            <a:avLst/>
          </a:prstGeom>
        </p:spPr>
      </p:pic>
      <p:pic>
        <p:nvPicPr>
          <p:cNvPr id="7" name="Picture 2" descr="\\Ett2\produzione\Sviluppo\DGMare.EmodNet\Documentazione\DocumentazioneProgetto\Layout.Emodnet\Logo_mini.png"/>
          <p:cNvPicPr>
            <a:picLocks noChangeAspect="1" noChangeArrowheads="1"/>
          </p:cNvPicPr>
          <p:nvPr/>
        </p:nvPicPr>
        <p:blipFill>
          <a:blip r:embed="rId3"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associate partners</a:t>
            </a:r>
            <a:endParaRPr lang="en-US" dirty="0"/>
          </a:p>
        </p:txBody>
      </p:sp>
      <p:pic>
        <p:nvPicPr>
          <p:cNvPr id="4" name="Picture 3"/>
          <p:cNvPicPr>
            <a:picLocks noChangeAspect="1"/>
          </p:cNvPicPr>
          <p:nvPr/>
        </p:nvPicPr>
        <p:blipFill>
          <a:blip r:embed="rId2"/>
          <a:stretch>
            <a:fillRect/>
          </a:stretch>
        </p:blipFill>
        <p:spPr>
          <a:xfrm>
            <a:off x="162759" y="1822254"/>
            <a:ext cx="8981241" cy="3122313"/>
          </a:xfrm>
          <a:prstGeom prst="rect">
            <a:avLst/>
          </a:prstGeom>
        </p:spPr>
      </p:pic>
      <p:pic>
        <p:nvPicPr>
          <p:cNvPr id="5" name="Picture 2" descr="\\Ett2\produzione\Sviluppo\DGMare.EmodNet\Documentazione\DocumentazioneProgetto\Layout.Emodnet\Logo_mini.png"/>
          <p:cNvPicPr>
            <a:picLocks noChangeAspect="1" noChangeArrowheads="1"/>
          </p:cNvPicPr>
          <p:nvPr/>
        </p:nvPicPr>
        <p:blipFill>
          <a:blip r:embed="rId3"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 name="Oval 33"/>
          <p:cNvSpPr/>
          <p:nvPr/>
        </p:nvSpPr>
        <p:spPr bwMode="auto">
          <a:xfrm>
            <a:off x="3005002" y="2664144"/>
            <a:ext cx="2844870" cy="2801036"/>
          </a:xfrm>
          <a:prstGeom prst="ellipse">
            <a:avLst/>
          </a:prstGeom>
          <a:noFill/>
          <a:ln w="9525" cap="flat" cmpd="sng" algn="ctr">
            <a:solidFill>
              <a:srgbClr val="33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accent2"/>
              </a:solidFill>
              <a:effectLst/>
              <a:latin typeface="Arial" pitchFamily="-108" charset="0"/>
            </a:endParaRPr>
          </a:p>
        </p:txBody>
      </p:sp>
      <p:sp>
        <p:nvSpPr>
          <p:cNvPr id="15" name="Oval 14"/>
          <p:cNvSpPr/>
          <p:nvPr/>
        </p:nvSpPr>
        <p:spPr bwMode="auto">
          <a:xfrm>
            <a:off x="2868919" y="2584769"/>
            <a:ext cx="3123385" cy="2987456"/>
          </a:xfrm>
          <a:prstGeom prst="ellipse">
            <a:avLst/>
          </a:prstGeom>
          <a:noFill/>
          <a:ln w="952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accent2"/>
              </a:solidFill>
              <a:effectLst/>
              <a:latin typeface="Arial" pitchFamily="-108" charset="0"/>
            </a:endParaRPr>
          </a:p>
        </p:txBody>
      </p:sp>
      <p:sp>
        <p:nvSpPr>
          <p:cNvPr id="14" name="Oval 13"/>
          <p:cNvSpPr/>
          <p:nvPr/>
        </p:nvSpPr>
        <p:spPr bwMode="auto">
          <a:xfrm>
            <a:off x="2744390" y="2437340"/>
            <a:ext cx="3356533" cy="3288665"/>
          </a:xfrm>
          <a:prstGeom prst="ellipse">
            <a:avLst/>
          </a:prstGeom>
          <a:noFill/>
          <a:ln w="9525" cap="flat" cmpd="sng" algn="ctr">
            <a:solidFill>
              <a:srgbClr val="0033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accent2"/>
              </a:solidFill>
              <a:effectLst/>
              <a:latin typeface="Arial" pitchFamily="-108" charset="0"/>
            </a:endParaRPr>
          </a:p>
        </p:txBody>
      </p:sp>
      <p:sp>
        <p:nvSpPr>
          <p:cNvPr id="5" name="Title 4"/>
          <p:cNvSpPr>
            <a:spLocks noGrp="1"/>
          </p:cNvSpPr>
          <p:nvPr>
            <p:ph type="title"/>
          </p:nvPr>
        </p:nvSpPr>
        <p:spPr>
          <a:xfrm>
            <a:off x="1281941" y="128345"/>
            <a:ext cx="7537268" cy="939049"/>
          </a:xfrm>
        </p:spPr>
        <p:txBody>
          <a:bodyPr>
            <a:normAutofit fontScale="90000"/>
          </a:bodyPr>
          <a:lstStyle/>
          <a:p>
            <a:pPr algn="ctr"/>
            <a:r>
              <a:rPr lang="en-US" dirty="0" smtClean="0"/>
              <a:t>The Grand Challenges for the</a:t>
            </a:r>
            <a:r>
              <a:rPr lang="en-US" dirty="0" smtClean="0"/>
              <a:t> </a:t>
            </a:r>
            <a:br>
              <a:rPr lang="en-US" dirty="0" smtClean="0"/>
            </a:br>
            <a:r>
              <a:rPr lang="en-US" dirty="0" smtClean="0"/>
              <a:t>Earth </a:t>
            </a:r>
            <a:r>
              <a:rPr lang="en-US" dirty="0" smtClean="0"/>
              <a:t>system  Science</a:t>
            </a:r>
            <a:endParaRPr lang="en-US" dirty="0"/>
          </a:p>
        </p:txBody>
      </p:sp>
      <p:sp>
        <p:nvSpPr>
          <p:cNvPr id="4" name="Slide Number Placeholder 3"/>
          <p:cNvSpPr>
            <a:spLocks noGrp="1"/>
          </p:cNvSpPr>
          <p:nvPr>
            <p:ph type="sldNum" sz="quarter" idx="10"/>
          </p:nvPr>
        </p:nvSpPr>
        <p:spPr/>
        <p:txBody>
          <a:bodyPr/>
          <a:lstStyle/>
          <a:p>
            <a:pPr>
              <a:defRPr/>
            </a:pPr>
            <a:fld id="{44D79875-1F85-EF4E-8275-E525792E3AC7}" type="slidenum">
              <a:rPr lang="en-US" smtClean="0"/>
              <a:pPr>
                <a:defRPr/>
              </a:pPr>
              <a:t>3</a:t>
            </a:fld>
            <a:endParaRPr lang="en-US"/>
          </a:p>
        </p:txBody>
      </p:sp>
      <p:sp>
        <p:nvSpPr>
          <p:cNvPr id="6" name="TextBox 5"/>
          <p:cNvSpPr txBox="1"/>
          <p:nvPr/>
        </p:nvSpPr>
        <p:spPr>
          <a:xfrm>
            <a:off x="1281941" y="1333500"/>
            <a:ext cx="6719059" cy="830997"/>
          </a:xfrm>
          <a:prstGeom prst="rect">
            <a:avLst/>
          </a:prstGeom>
          <a:noFill/>
        </p:spPr>
        <p:txBody>
          <a:bodyPr wrap="square" rtlCol="0">
            <a:spAutoFit/>
          </a:bodyPr>
          <a:lstStyle/>
          <a:p>
            <a:r>
              <a:rPr lang="en-US" dirty="0" smtClean="0"/>
              <a:t>From the </a:t>
            </a:r>
            <a:r>
              <a:rPr lang="en-US" dirty="0"/>
              <a:t>Earth System Science for Global Sustainability:</a:t>
            </a:r>
          </a:p>
          <a:p>
            <a:r>
              <a:rPr lang="en-US" dirty="0"/>
              <a:t>The Grand </a:t>
            </a:r>
            <a:r>
              <a:rPr lang="en-US" dirty="0" smtClean="0"/>
              <a:t>Challenges, ICSU, 2010</a:t>
            </a:r>
          </a:p>
          <a:p>
            <a:r>
              <a:rPr lang="en-US" dirty="0" smtClean="0"/>
              <a:t> </a:t>
            </a:r>
            <a:endParaRPr lang="en-US" dirty="0"/>
          </a:p>
        </p:txBody>
      </p:sp>
      <p:sp>
        <p:nvSpPr>
          <p:cNvPr id="7" name="Regular Pentagon 6"/>
          <p:cNvSpPr/>
          <p:nvPr/>
        </p:nvSpPr>
        <p:spPr bwMode="auto">
          <a:xfrm>
            <a:off x="3429000" y="3132884"/>
            <a:ext cx="1981200" cy="1714500"/>
          </a:xfrm>
          <a:prstGeom prst="pentagon">
            <a:avLst/>
          </a:prstGeom>
          <a:solidFill>
            <a:schemeClr val="accent1">
              <a:alpha val="37000"/>
            </a:schemeClr>
          </a:solidFill>
          <a:ln w="38100" cap="flat" cmpd="sng" algn="ctr">
            <a:solidFill>
              <a:srgbClr val="3399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accent2"/>
              </a:solidFill>
              <a:effectLst/>
              <a:latin typeface="Arial" pitchFamily="-108" charset="0"/>
            </a:endParaRPr>
          </a:p>
        </p:txBody>
      </p:sp>
      <p:sp>
        <p:nvSpPr>
          <p:cNvPr id="9" name="Oval 8"/>
          <p:cNvSpPr/>
          <p:nvPr/>
        </p:nvSpPr>
        <p:spPr bwMode="auto">
          <a:xfrm>
            <a:off x="3831319" y="1978533"/>
            <a:ext cx="1206500" cy="1168400"/>
          </a:xfrm>
          <a:prstGeom prst="ellipse">
            <a:avLst/>
          </a:prstGeom>
          <a:solidFill>
            <a:srgbClr val="FFFFFF"/>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accent2"/>
              </a:solidFill>
              <a:effectLst/>
              <a:latin typeface="Arial" pitchFamily="-108" charset="0"/>
            </a:endParaRPr>
          </a:p>
        </p:txBody>
      </p:sp>
      <p:sp>
        <p:nvSpPr>
          <p:cNvPr id="10" name="Oval 9"/>
          <p:cNvSpPr/>
          <p:nvPr/>
        </p:nvSpPr>
        <p:spPr bwMode="auto">
          <a:xfrm>
            <a:off x="2870200" y="4758484"/>
            <a:ext cx="1206500" cy="1168400"/>
          </a:xfrm>
          <a:prstGeom prst="ellipse">
            <a:avLst/>
          </a:prstGeom>
          <a:solidFill>
            <a:srgbClr val="FFFFFF"/>
          </a:solidFill>
          <a:ln w="381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accent2"/>
              </a:solidFill>
              <a:effectLst/>
              <a:latin typeface="Arial" pitchFamily="-108" charset="0"/>
            </a:endParaRPr>
          </a:p>
        </p:txBody>
      </p:sp>
      <p:sp>
        <p:nvSpPr>
          <p:cNvPr id="11" name="Oval 10"/>
          <p:cNvSpPr/>
          <p:nvPr/>
        </p:nvSpPr>
        <p:spPr bwMode="auto">
          <a:xfrm>
            <a:off x="2273297" y="2980484"/>
            <a:ext cx="1206500" cy="1168400"/>
          </a:xfrm>
          <a:prstGeom prst="ellipse">
            <a:avLst/>
          </a:prstGeom>
          <a:solidFill>
            <a:schemeClr val="bg1"/>
          </a:solidFill>
          <a:ln w="38100" cap="flat" cmpd="sng" algn="ctr">
            <a:solidFill>
              <a:srgbClr val="FFC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accent2"/>
              </a:solidFill>
              <a:effectLst/>
              <a:latin typeface="Arial" pitchFamily="-108" charset="0"/>
            </a:endParaRPr>
          </a:p>
        </p:txBody>
      </p:sp>
      <p:sp>
        <p:nvSpPr>
          <p:cNvPr id="12" name="Oval 11"/>
          <p:cNvSpPr/>
          <p:nvPr/>
        </p:nvSpPr>
        <p:spPr bwMode="auto">
          <a:xfrm>
            <a:off x="5372100" y="3018584"/>
            <a:ext cx="1206500" cy="1168400"/>
          </a:xfrm>
          <a:prstGeom prst="ellipse">
            <a:avLst/>
          </a:prstGeom>
          <a:solidFill>
            <a:srgbClr val="FFFFFF"/>
          </a:solidFill>
          <a:ln w="38100" cap="flat" cmpd="sng" algn="ctr">
            <a:solidFill>
              <a:srgbClr val="00009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accent2"/>
              </a:solidFill>
              <a:effectLst/>
              <a:latin typeface="Arial" pitchFamily="-108" charset="0"/>
            </a:endParaRPr>
          </a:p>
        </p:txBody>
      </p:sp>
      <p:sp>
        <p:nvSpPr>
          <p:cNvPr id="13" name="Oval 12"/>
          <p:cNvSpPr/>
          <p:nvPr/>
        </p:nvSpPr>
        <p:spPr bwMode="auto">
          <a:xfrm>
            <a:off x="4826000" y="4730364"/>
            <a:ext cx="1206500" cy="1168400"/>
          </a:xfrm>
          <a:prstGeom prst="ellipse">
            <a:avLst/>
          </a:prstGeom>
          <a:solidFill>
            <a:srgbClr val="FFFFFF"/>
          </a:solidFill>
          <a:ln w="38100" cap="flat" cmpd="sng" algn="ctr">
            <a:solidFill>
              <a:schemeClr val="tx2">
                <a:lumMod val="85000"/>
                <a:lumOff val="1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600" b="1" i="0" u="none" strike="noStrike" cap="none" normalizeH="0" baseline="0">
              <a:ln>
                <a:noFill/>
              </a:ln>
              <a:solidFill>
                <a:schemeClr val="accent2"/>
              </a:solidFill>
              <a:effectLst/>
              <a:latin typeface="Arial" pitchFamily="-108" charset="0"/>
            </a:endParaRPr>
          </a:p>
        </p:txBody>
      </p:sp>
      <p:cxnSp>
        <p:nvCxnSpPr>
          <p:cNvPr id="17" name="Straight Connector 16"/>
          <p:cNvCxnSpPr>
            <a:stCxn id="7" idx="0"/>
          </p:cNvCxnSpPr>
          <p:nvPr/>
        </p:nvCxnSpPr>
        <p:spPr bwMode="auto">
          <a:xfrm rot="16200000" flipH="1" flipV="1">
            <a:off x="3254897" y="3688104"/>
            <a:ext cx="1719923" cy="609482"/>
          </a:xfrm>
          <a:prstGeom prst="line">
            <a:avLst/>
          </a:prstGeom>
          <a:solidFill>
            <a:schemeClr val="hlink"/>
          </a:solidFill>
          <a:ln w="28575" cap="flat" cmpd="sng" algn="ctr">
            <a:solidFill>
              <a:srgbClr val="339933"/>
            </a:solidFill>
            <a:prstDash val="solid"/>
            <a:round/>
            <a:headEnd type="none" w="med" len="med"/>
            <a:tailEnd type="none" w="med" len="med"/>
          </a:ln>
          <a:effectLst/>
        </p:spPr>
      </p:cxnSp>
      <p:cxnSp>
        <p:nvCxnSpPr>
          <p:cNvPr id="18" name="Straight Connector 17"/>
          <p:cNvCxnSpPr>
            <a:stCxn id="7" idx="0"/>
            <a:endCxn id="7" idx="4"/>
          </p:cNvCxnSpPr>
          <p:nvPr/>
        </p:nvCxnSpPr>
        <p:spPr bwMode="auto">
          <a:xfrm rot="16200000" flipH="1">
            <a:off x="3868463" y="3684021"/>
            <a:ext cx="1714496" cy="612223"/>
          </a:xfrm>
          <a:prstGeom prst="line">
            <a:avLst/>
          </a:prstGeom>
          <a:solidFill>
            <a:schemeClr val="hlink"/>
          </a:solidFill>
          <a:ln w="28575" cap="flat" cmpd="sng" algn="ctr">
            <a:solidFill>
              <a:srgbClr val="339933"/>
            </a:solidFill>
            <a:prstDash val="solid"/>
            <a:round/>
            <a:headEnd type="none" w="med" len="med"/>
            <a:tailEnd type="none" w="med" len="med"/>
          </a:ln>
          <a:effectLst/>
        </p:spPr>
      </p:cxnSp>
      <p:cxnSp>
        <p:nvCxnSpPr>
          <p:cNvPr id="21" name="Straight Connector 20"/>
          <p:cNvCxnSpPr>
            <a:stCxn id="7" idx="5"/>
            <a:endCxn id="7" idx="1"/>
          </p:cNvCxnSpPr>
          <p:nvPr/>
        </p:nvCxnSpPr>
        <p:spPr bwMode="auto">
          <a:xfrm flipH="1">
            <a:off x="3429002" y="3787763"/>
            <a:ext cx="1981196" cy="1588"/>
          </a:xfrm>
          <a:prstGeom prst="line">
            <a:avLst/>
          </a:prstGeom>
          <a:solidFill>
            <a:schemeClr val="hlink"/>
          </a:solidFill>
          <a:ln w="28575" cap="flat" cmpd="sng" algn="ctr">
            <a:solidFill>
              <a:srgbClr val="339933"/>
            </a:solidFill>
            <a:prstDash val="solid"/>
            <a:round/>
            <a:headEnd type="none" w="med" len="med"/>
            <a:tailEnd type="none" w="med" len="med"/>
          </a:ln>
          <a:effectLst/>
        </p:spPr>
      </p:cxnSp>
      <p:cxnSp>
        <p:nvCxnSpPr>
          <p:cNvPr id="24" name="Straight Connector 23"/>
          <p:cNvCxnSpPr>
            <a:endCxn id="7" idx="2"/>
          </p:cNvCxnSpPr>
          <p:nvPr/>
        </p:nvCxnSpPr>
        <p:spPr bwMode="auto">
          <a:xfrm rot="10800000" flipV="1">
            <a:off x="3807378" y="3866210"/>
            <a:ext cx="1510913" cy="981170"/>
          </a:xfrm>
          <a:prstGeom prst="line">
            <a:avLst/>
          </a:prstGeom>
          <a:solidFill>
            <a:schemeClr val="hlink"/>
          </a:solidFill>
          <a:ln w="28575" cap="flat" cmpd="sng" algn="ctr">
            <a:solidFill>
              <a:srgbClr val="339933"/>
            </a:solidFill>
            <a:prstDash val="solid"/>
            <a:round/>
            <a:headEnd type="none" w="med" len="med"/>
            <a:tailEnd type="none" w="med" len="med"/>
          </a:ln>
          <a:effectLst/>
        </p:spPr>
      </p:cxnSp>
      <p:cxnSp>
        <p:nvCxnSpPr>
          <p:cNvPr id="27" name="Straight Connector 26"/>
          <p:cNvCxnSpPr>
            <a:stCxn id="7" idx="1"/>
            <a:endCxn id="7" idx="4"/>
          </p:cNvCxnSpPr>
          <p:nvPr/>
        </p:nvCxnSpPr>
        <p:spPr bwMode="auto">
          <a:xfrm rot="10800000" flipH="1" flipV="1">
            <a:off x="3429001" y="3787762"/>
            <a:ext cx="1602821" cy="1059617"/>
          </a:xfrm>
          <a:prstGeom prst="line">
            <a:avLst/>
          </a:prstGeom>
          <a:solidFill>
            <a:schemeClr val="hlink"/>
          </a:solidFill>
          <a:ln w="28575" cap="flat" cmpd="sng" algn="ctr">
            <a:solidFill>
              <a:srgbClr val="339933"/>
            </a:solidFill>
            <a:prstDash val="solid"/>
            <a:round/>
            <a:headEnd type="none" w="med" len="med"/>
            <a:tailEnd type="none" w="med" len="med"/>
          </a:ln>
          <a:effectLst/>
        </p:spPr>
      </p:cxnSp>
      <p:sp>
        <p:nvSpPr>
          <p:cNvPr id="30" name="TextBox 29"/>
          <p:cNvSpPr txBox="1"/>
          <p:nvPr/>
        </p:nvSpPr>
        <p:spPr>
          <a:xfrm>
            <a:off x="3936698" y="2356367"/>
            <a:ext cx="1202272" cy="307777"/>
          </a:xfrm>
          <a:prstGeom prst="rect">
            <a:avLst/>
          </a:prstGeom>
          <a:noFill/>
        </p:spPr>
        <p:txBody>
          <a:bodyPr wrap="none" rtlCol="0">
            <a:spAutoFit/>
          </a:bodyPr>
          <a:lstStyle/>
          <a:p>
            <a:r>
              <a:rPr lang="en-US" sz="1400" dirty="0" smtClean="0">
                <a:solidFill>
                  <a:schemeClr val="tx1"/>
                </a:solidFill>
              </a:rPr>
              <a:t>Forecasting</a:t>
            </a:r>
            <a:endParaRPr lang="en-US" sz="1400" dirty="0">
              <a:solidFill>
                <a:schemeClr val="tx1"/>
              </a:solidFill>
            </a:endParaRPr>
          </a:p>
        </p:txBody>
      </p:sp>
      <p:sp>
        <p:nvSpPr>
          <p:cNvPr id="31" name="TextBox 30"/>
          <p:cNvSpPr txBox="1"/>
          <p:nvPr/>
        </p:nvSpPr>
        <p:spPr>
          <a:xfrm>
            <a:off x="5446285" y="3451596"/>
            <a:ext cx="1072617" cy="307777"/>
          </a:xfrm>
          <a:prstGeom prst="rect">
            <a:avLst/>
          </a:prstGeom>
          <a:noFill/>
        </p:spPr>
        <p:txBody>
          <a:bodyPr wrap="none" rtlCol="0">
            <a:spAutoFit/>
          </a:bodyPr>
          <a:lstStyle/>
          <a:p>
            <a:r>
              <a:rPr lang="en-US" sz="1400" dirty="0" smtClean="0">
                <a:solidFill>
                  <a:schemeClr val="tx1"/>
                </a:solidFill>
              </a:rPr>
              <a:t>Observing</a:t>
            </a:r>
            <a:endParaRPr lang="en-US" sz="1400" dirty="0">
              <a:solidFill>
                <a:schemeClr val="tx1"/>
              </a:solidFill>
            </a:endParaRPr>
          </a:p>
        </p:txBody>
      </p:sp>
      <p:sp>
        <p:nvSpPr>
          <p:cNvPr id="32" name="TextBox 31"/>
          <p:cNvSpPr txBox="1"/>
          <p:nvPr/>
        </p:nvSpPr>
        <p:spPr>
          <a:xfrm>
            <a:off x="2385496" y="3417576"/>
            <a:ext cx="1092254" cy="307777"/>
          </a:xfrm>
          <a:prstGeom prst="rect">
            <a:avLst/>
          </a:prstGeom>
          <a:noFill/>
        </p:spPr>
        <p:txBody>
          <a:bodyPr wrap="none" rtlCol="0">
            <a:spAutoFit/>
          </a:bodyPr>
          <a:lstStyle/>
          <a:p>
            <a:r>
              <a:rPr lang="en-US" sz="1400" dirty="0" smtClean="0">
                <a:solidFill>
                  <a:schemeClr val="tx1"/>
                </a:solidFill>
              </a:rPr>
              <a:t>Innovating</a:t>
            </a:r>
            <a:endParaRPr lang="en-US" sz="1400" dirty="0">
              <a:solidFill>
                <a:schemeClr val="tx1"/>
              </a:solidFill>
            </a:endParaRPr>
          </a:p>
        </p:txBody>
      </p:sp>
      <p:sp>
        <p:nvSpPr>
          <p:cNvPr id="33" name="TextBox 32"/>
          <p:cNvSpPr txBox="1"/>
          <p:nvPr/>
        </p:nvSpPr>
        <p:spPr>
          <a:xfrm>
            <a:off x="3005002" y="5191628"/>
            <a:ext cx="1221909" cy="307777"/>
          </a:xfrm>
          <a:prstGeom prst="rect">
            <a:avLst/>
          </a:prstGeom>
          <a:noFill/>
        </p:spPr>
        <p:txBody>
          <a:bodyPr wrap="none" rtlCol="0">
            <a:spAutoFit/>
          </a:bodyPr>
          <a:lstStyle/>
          <a:p>
            <a:r>
              <a:rPr lang="en-US" sz="1400" dirty="0" smtClean="0">
                <a:solidFill>
                  <a:schemeClr val="tx1"/>
                </a:solidFill>
              </a:rPr>
              <a:t>Responding</a:t>
            </a:r>
            <a:endParaRPr lang="en-US" sz="1400" dirty="0">
              <a:solidFill>
                <a:schemeClr val="tx1"/>
              </a:solidFill>
            </a:endParaRPr>
          </a:p>
        </p:txBody>
      </p:sp>
      <p:sp>
        <p:nvSpPr>
          <p:cNvPr id="36" name="TextBox 35"/>
          <p:cNvSpPr txBox="1"/>
          <p:nvPr/>
        </p:nvSpPr>
        <p:spPr>
          <a:xfrm>
            <a:off x="4954848" y="5191628"/>
            <a:ext cx="1022210" cy="307777"/>
          </a:xfrm>
          <a:prstGeom prst="rect">
            <a:avLst/>
          </a:prstGeom>
          <a:noFill/>
        </p:spPr>
        <p:txBody>
          <a:bodyPr wrap="none" rtlCol="0">
            <a:spAutoFit/>
          </a:bodyPr>
          <a:lstStyle/>
          <a:p>
            <a:r>
              <a:rPr lang="en-US" sz="1400" dirty="0" smtClean="0">
                <a:solidFill>
                  <a:schemeClr val="tx1"/>
                </a:solidFill>
              </a:rPr>
              <a:t>Confining</a:t>
            </a:r>
            <a:endParaRPr lang="en-US" sz="1400" dirty="0">
              <a:solidFill>
                <a:schemeClr val="tx1"/>
              </a:solidFill>
            </a:endParaRPr>
          </a:p>
        </p:txBody>
      </p:sp>
      <p:sp>
        <p:nvSpPr>
          <p:cNvPr id="37" name="TextBox 36"/>
          <p:cNvSpPr txBox="1"/>
          <p:nvPr/>
        </p:nvSpPr>
        <p:spPr>
          <a:xfrm>
            <a:off x="6301393" y="4812721"/>
            <a:ext cx="2271275" cy="1569660"/>
          </a:xfrm>
          <a:prstGeom prst="rect">
            <a:avLst/>
          </a:prstGeom>
          <a:noFill/>
        </p:spPr>
        <p:txBody>
          <a:bodyPr wrap="none" rtlCol="0">
            <a:spAutoFit/>
          </a:bodyPr>
          <a:lstStyle/>
          <a:p>
            <a:r>
              <a:rPr lang="en-US" dirty="0"/>
              <a:t>Determine how to</a:t>
            </a:r>
            <a:r>
              <a:rPr lang="en-US" dirty="0" smtClean="0"/>
              <a:t> </a:t>
            </a:r>
          </a:p>
          <a:p>
            <a:r>
              <a:rPr lang="en-US" dirty="0" smtClean="0"/>
              <a:t>anticipate</a:t>
            </a:r>
            <a:r>
              <a:rPr lang="en-US" dirty="0"/>
              <a:t>, recognize,</a:t>
            </a:r>
            <a:r>
              <a:rPr lang="en-US" dirty="0" smtClean="0"/>
              <a:t> </a:t>
            </a:r>
          </a:p>
          <a:p>
            <a:r>
              <a:rPr lang="en-US" dirty="0"/>
              <a:t>a</a:t>
            </a:r>
            <a:r>
              <a:rPr lang="en-US" dirty="0" smtClean="0"/>
              <a:t>void and </a:t>
            </a:r>
            <a:r>
              <a:rPr lang="en-US" dirty="0"/>
              <a:t>manage</a:t>
            </a:r>
            <a:r>
              <a:rPr lang="en-US" dirty="0" smtClean="0"/>
              <a:t> </a:t>
            </a:r>
          </a:p>
          <a:p>
            <a:r>
              <a:rPr lang="en-US" dirty="0" smtClean="0"/>
              <a:t>disruptive </a:t>
            </a:r>
            <a:r>
              <a:rPr lang="en-US" dirty="0"/>
              <a:t>global</a:t>
            </a:r>
            <a:r>
              <a:rPr lang="en-US" dirty="0" smtClean="0"/>
              <a:t> </a:t>
            </a:r>
          </a:p>
          <a:p>
            <a:r>
              <a:rPr lang="en-US" dirty="0" smtClean="0"/>
              <a:t>environmental</a:t>
            </a:r>
            <a:endParaRPr lang="en-US" dirty="0"/>
          </a:p>
          <a:p>
            <a:r>
              <a:rPr lang="en-US" dirty="0"/>
              <a:t>change.</a:t>
            </a:r>
          </a:p>
        </p:txBody>
      </p:sp>
      <p:sp>
        <p:nvSpPr>
          <p:cNvPr id="38" name="TextBox 37"/>
          <p:cNvSpPr txBox="1"/>
          <p:nvPr/>
        </p:nvSpPr>
        <p:spPr>
          <a:xfrm>
            <a:off x="191056" y="4334409"/>
            <a:ext cx="3225476" cy="2062103"/>
          </a:xfrm>
          <a:prstGeom prst="rect">
            <a:avLst/>
          </a:prstGeom>
          <a:noFill/>
        </p:spPr>
        <p:txBody>
          <a:bodyPr wrap="square" rtlCol="0">
            <a:spAutoFit/>
          </a:bodyPr>
          <a:lstStyle/>
          <a:p>
            <a:r>
              <a:rPr lang="en-US" dirty="0" smtClean="0"/>
              <a:t>Determine </a:t>
            </a:r>
          </a:p>
          <a:p>
            <a:r>
              <a:rPr lang="en-US" dirty="0" smtClean="0"/>
              <a:t>what </a:t>
            </a:r>
            <a:r>
              <a:rPr lang="en-US" dirty="0"/>
              <a:t>institutional,</a:t>
            </a:r>
            <a:r>
              <a:rPr lang="en-US" dirty="0" smtClean="0"/>
              <a:t> </a:t>
            </a:r>
          </a:p>
          <a:p>
            <a:r>
              <a:rPr lang="en-US" dirty="0" smtClean="0"/>
              <a:t>economic </a:t>
            </a:r>
            <a:r>
              <a:rPr lang="en-US" dirty="0"/>
              <a:t>and</a:t>
            </a:r>
            <a:r>
              <a:rPr lang="en-US" dirty="0" smtClean="0"/>
              <a:t> </a:t>
            </a:r>
          </a:p>
          <a:p>
            <a:r>
              <a:rPr lang="en-US" dirty="0" err="1" smtClean="0"/>
              <a:t>behavioural</a:t>
            </a:r>
            <a:r>
              <a:rPr lang="en-US" dirty="0" smtClean="0"/>
              <a:t> </a:t>
            </a:r>
          </a:p>
          <a:p>
            <a:r>
              <a:rPr lang="en-US" dirty="0" smtClean="0"/>
              <a:t>changes </a:t>
            </a:r>
          </a:p>
          <a:p>
            <a:r>
              <a:rPr lang="en-US" dirty="0" smtClean="0"/>
              <a:t>can </a:t>
            </a:r>
            <a:r>
              <a:rPr lang="en-US" dirty="0"/>
              <a:t>enable effective steps</a:t>
            </a:r>
          </a:p>
          <a:p>
            <a:r>
              <a:rPr lang="en-US" dirty="0"/>
              <a:t>toward </a:t>
            </a:r>
            <a:r>
              <a:rPr lang="en-US" dirty="0" smtClean="0"/>
              <a:t>global  </a:t>
            </a:r>
          </a:p>
          <a:p>
            <a:r>
              <a:rPr lang="en-US" dirty="0" smtClean="0"/>
              <a:t>sustainability</a:t>
            </a:r>
            <a:endParaRPr lang="en-US" dirty="0"/>
          </a:p>
        </p:txBody>
      </p:sp>
      <p:sp>
        <p:nvSpPr>
          <p:cNvPr id="26" name="TextBox 25"/>
          <p:cNvSpPr txBox="1"/>
          <p:nvPr/>
        </p:nvSpPr>
        <p:spPr>
          <a:xfrm>
            <a:off x="304800" y="2709656"/>
            <a:ext cx="1969316" cy="1477328"/>
          </a:xfrm>
          <a:prstGeom prst="rect">
            <a:avLst/>
          </a:prstGeom>
          <a:noFill/>
        </p:spPr>
        <p:txBody>
          <a:bodyPr wrap="square" rtlCol="0">
            <a:spAutoFit/>
          </a:bodyPr>
          <a:lstStyle/>
          <a:p>
            <a:r>
              <a:rPr lang="en-US" dirty="0" smtClean="0"/>
              <a:t>EMODNET:</a:t>
            </a:r>
          </a:p>
          <a:p>
            <a:r>
              <a:rPr lang="en-US" dirty="0" smtClean="0"/>
              <a:t>Connecting information and</a:t>
            </a:r>
          </a:p>
          <a:p>
            <a:r>
              <a:rPr lang="en-US" dirty="0" smtClean="0"/>
              <a:t>Data exploration</a:t>
            </a:r>
            <a:endParaRPr lang="en-US" dirty="0" smtClean="0"/>
          </a:p>
          <a:p>
            <a:endParaRPr lang="en-US" dirty="0"/>
          </a:p>
        </p:txBody>
      </p:sp>
      <p:sp>
        <p:nvSpPr>
          <p:cNvPr id="28" name="TextBox 27"/>
          <p:cNvSpPr txBox="1"/>
          <p:nvPr/>
        </p:nvSpPr>
        <p:spPr>
          <a:xfrm>
            <a:off x="6603352" y="2521540"/>
            <a:ext cx="1969316" cy="2062103"/>
          </a:xfrm>
          <a:prstGeom prst="rect">
            <a:avLst/>
          </a:prstGeom>
          <a:noFill/>
        </p:spPr>
        <p:txBody>
          <a:bodyPr wrap="square" rtlCol="0">
            <a:spAutoFit/>
          </a:bodyPr>
          <a:lstStyle/>
          <a:p>
            <a:r>
              <a:rPr lang="en-US" dirty="0" smtClean="0"/>
              <a:t>New technology</a:t>
            </a:r>
          </a:p>
          <a:p>
            <a:r>
              <a:rPr lang="en-US" dirty="0" smtClean="0"/>
              <a:t>for better measurements</a:t>
            </a:r>
          </a:p>
          <a:p>
            <a:r>
              <a:rPr lang="en-US" dirty="0" smtClean="0"/>
              <a:t>of the </a:t>
            </a:r>
          </a:p>
          <a:p>
            <a:r>
              <a:rPr lang="en-US" dirty="0" smtClean="0"/>
              <a:t>Essential Environmental</a:t>
            </a:r>
          </a:p>
          <a:p>
            <a:r>
              <a:rPr lang="en-US" dirty="0" smtClean="0"/>
              <a:t>Variables</a:t>
            </a:r>
          </a:p>
          <a:p>
            <a:endParaRPr lang="en-US" dirty="0"/>
          </a:p>
        </p:txBody>
      </p:sp>
      <p:pic>
        <p:nvPicPr>
          <p:cNvPr id="29"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1+#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slide(fromBottom)">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900" decel="100000" fill="hold"/>
                                        <p:tgtEl>
                                          <p:spTgt spid="37"/>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26" grpId="0"/>
      <p:bldP spid="28"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Segnaposto numero diapositiva 4"/>
          <p:cNvSpPr>
            <a:spLocks noGrp="1"/>
          </p:cNvSpPr>
          <p:nvPr>
            <p:ph type="sldNum" sz="quarter" idx="11"/>
          </p:nvPr>
        </p:nvSpPr>
        <p:spPr>
          <a:noFill/>
        </p:spPr>
        <p:txBody>
          <a:bodyPr/>
          <a:lstStyle/>
          <a:p>
            <a:fld id="{E8A66315-0C35-6848-B231-F07831244AE9}" type="slidenum">
              <a:rPr lang="en-GB"/>
              <a:pPr/>
              <a:t>4</a:t>
            </a:fld>
            <a:r>
              <a:rPr lang="en-GB"/>
              <a:t>/17</a:t>
            </a:r>
          </a:p>
        </p:txBody>
      </p:sp>
      <p:sp>
        <p:nvSpPr>
          <p:cNvPr id="17411" name="Rectangle 2"/>
          <p:cNvSpPr>
            <a:spLocks noGrp="1" noChangeArrowheads="1"/>
          </p:cNvSpPr>
          <p:nvPr>
            <p:ph type="title"/>
          </p:nvPr>
        </p:nvSpPr>
        <p:spPr>
          <a:xfrm>
            <a:off x="1371600" y="228599"/>
            <a:ext cx="7772400" cy="925945"/>
          </a:xfrm>
        </p:spPr>
        <p:txBody>
          <a:bodyPr>
            <a:normAutofit fontScale="90000"/>
          </a:bodyPr>
          <a:lstStyle/>
          <a:p>
            <a:r>
              <a:rPr lang="en-US" dirty="0" smtClean="0"/>
              <a:t>European </a:t>
            </a:r>
            <a:r>
              <a:rPr lang="en-US" dirty="0"/>
              <a:t>common target </a:t>
            </a:r>
            <a:r>
              <a:rPr lang="en-US" dirty="0" smtClean="0"/>
              <a:t>architecture</a:t>
            </a:r>
            <a:br>
              <a:rPr lang="en-US" dirty="0" smtClean="0"/>
            </a:br>
            <a:r>
              <a:rPr lang="en-US" dirty="0" smtClean="0"/>
              <a:t>(from </a:t>
            </a:r>
            <a:r>
              <a:rPr lang="en-US" dirty="0" err="1" smtClean="0"/>
              <a:t>I.Shepherd</a:t>
            </a:r>
            <a:r>
              <a:rPr lang="en-US" dirty="0" smtClean="0"/>
              <a:t>, 2010)</a:t>
            </a:r>
            <a:endParaRPr lang="en-GB" dirty="0"/>
          </a:p>
        </p:txBody>
      </p:sp>
      <p:sp>
        <p:nvSpPr>
          <p:cNvPr id="17412" name="AutoShape 4"/>
          <p:cNvSpPr>
            <a:spLocks noChangeArrowheads="1"/>
          </p:cNvSpPr>
          <p:nvPr/>
        </p:nvSpPr>
        <p:spPr bwMode="auto">
          <a:xfrm flipH="1">
            <a:off x="212725" y="1724025"/>
            <a:ext cx="1866900" cy="1800225"/>
          </a:xfrm>
          <a:prstGeom prst="flowChartOnlineStorage">
            <a:avLst/>
          </a:prstGeom>
          <a:noFill/>
          <a:ln w="9525">
            <a:solidFill>
              <a:schemeClr val="tx1"/>
            </a:solidFill>
            <a:miter lim="800000"/>
            <a:headEnd/>
            <a:tailEnd/>
          </a:ln>
        </p:spPr>
        <p:txBody>
          <a:bodyPr lIns="0" rIns="0" anchor="ctr">
            <a:prstTxWarp prst="textNoShape">
              <a:avLst/>
            </a:prstTxWarp>
          </a:bodyPr>
          <a:lstStyle/>
          <a:p>
            <a:pPr algn="ctr"/>
            <a:r>
              <a:rPr lang="en-US"/>
              <a:t>observation and data collection</a:t>
            </a:r>
            <a:endParaRPr lang="en-GB"/>
          </a:p>
        </p:txBody>
      </p:sp>
      <p:sp>
        <p:nvSpPr>
          <p:cNvPr id="17413" name="AutoShape 5"/>
          <p:cNvSpPr>
            <a:spLocks noChangeArrowheads="1"/>
          </p:cNvSpPr>
          <p:nvPr/>
        </p:nvSpPr>
        <p:spPr bwMode="auto">
          <a:xfrm flipH="1">
            <a:off x="7151253" y="2828925"/>
            <a:ext cx="1854200" cy="1230313"/>
          </a:xfrm>
          <a:prstGeom prst="flowChartOnlineStorage">
            <a:avLst/>
          </a:prstGeom>
          <a:noFill/>
          <a:ln w="9525">
            <a:solidFill>
              <a:schemeClr val="tx1"/>
            </a:solidFill>
            <a:miter lim="800000"/>
            <a:headEnd/>
            <a:tailEnd/>
          </a:ln>
        </p:spPr>
        <p:txBody>
          <a:bodyPr lIns="0" rIns="0" anchor="ctr">
            <a:prstTxWarp prst="textNoShape">
              <a:avLst/>
            </a:prstTxWarp>
          </a:bodyPr>
          <a:lstStyle/>
          <a:p>
            <a:pPr algn="ctr"/>
            <a:r>
              <a:rPr lang="en-US" dirty="0"/>
              <a:t>application</a:t>
            </a:r>
            <a:endParaRPr lang="en-GB" dirty="0"/>
          </a:p>
        </p:txBody>
      </p:sp>
      <p:cxnSp>
        <p:nvCxnSpPr>
          <p:cNvPr id="17414" name="AutoShape 6"/>
          <p:cNvCxnSpPr>
            <a:cxnSpLocks noChangeShapeType="1"/>
            <a:stCxn id="17412" idx="1"/>
            <a:endCxn id="17418" idx="3"/>
          </p:cNvCxnSpPr>
          <p:nvPr/>
        </p:nvCxnSpPr>
        <p:spPr bwMode="auto">
          <a:xfrm>
            <a:off x="2079625" y="2624138"/>
            <a:ext cx="508000" cy="0"/>
          </a:xfrm>
          <a:prstGeom prst="straightConnector1">
            <a:avLst/>
          </a:prstGeom>
          <a:noFill/>
          <a:ln w="9525">
            <a:solidFill>
              <a:schemeClr val="tx1"/>
            </a:solidFill>
            <a:round/>
            <a:headEnd/>
            <a:tailEnd type="triangle" w="med" len="med"/>
          </a:ln>
        </p:spPr>
      </p:cxnSp>
      <p:cxnSp>
        <p:nvCxnSpPr>
          <p:cNvPr id="17415" name="AutoShape 7"/>
          <p:cNvCxnSpPr>
            <a:cxnSpLocks noChangeShapeType="1"/>
            <a:stCxn id="17419" idx="1"/>
            <a:endCxn id="17413" idx="3"/>
          </p:cNvCxnSpPr>
          <p:nvPr/>
        </p:nvCxnSpPr>
        <p:spPr bwMode="auto">
          <a:xfrm>
            <a:off x="6208713" y="2622551"/>
            <a:ext cx="1251573" cy="821531"/>
          </a:xfrm>
          <a:prstGeom prst="straightConnector1">
            <a:avLst/>
          </a:prstGeom>
          <a:noFill/>
          <a:ln w="9525">
            <a:solidFill>
              <a:schemeClr val="tx1"/>
            </a:solidFill>
            <a:round/>
            <a:headEnd/>
            <a:tailEnd type="triangle" w="med" len="med"/>
          </a:ln>
        </p:spPr>
      </p:cxnSp>
      <p:sp>
        <p:nvSpPr>
          <p:cNvPr id="17416" name="AutoShape 8"/>
          <p:cNvSpPr>
            <a:spLocks noChangeArrowheads="1"/>
          </p:cNvSpPr>
          <p:nvPr/>
        </p:nvSpPr>
        <p:spPr bwMode="auto">
          <a:xfrm>
            <a:off x="6746875" y="1773238"/>
            <a:ext cx="1524000" cy="835025"/>
          </a:xfrm>
          <a:prstGeom prst="flowChartAlternateProcess">
            <a:avLst/>
          </a:prstGeom>
          <a:noFill/>
          <a:ln w="50800">
            <a:solidFill>
              <a:schemeClr val="tx1"/>
            </a:solidFill>
            <a:miter lim="800000"/>
            <a:headEnd/>
            <a:tailEnd/>
          </a:ln>
        </p:spPr>
        <p:txBody>
          <a:bodyPr anchor="ctr">
            <a:prstTxWarp prst="textNoShape">
              <a:avLst/>
            </a:prstTxWarp>
          </a:bodyPr>
          <a:lstStyle/>
          <a:p>
            <a:pPr algn="ctr"/>
            <a:r>
              <a:rPr lang="en-US" sz="1600" b="1"/>
              <a:t>sea basin</a:t>
            </a:r>
            <a:r>
              <a:rPr lang="en-US" sz="1600" b="1">
                <a:latin typeface="Calibri" charset="0"/>
              </a:rPr>
              <a:t> </a:t>
            </a:r>
            <a:r>
              <a:rPr lang="en-US" sz="1600" b="1"/>
              <a:t>checkpoints</a:t>
            </a:r>
            <a:endParaRPr lang="en-GB" sz="1600" b="1"/>
          </a:p>
        </p:txBody>
      </p:sp>
      <p:cxnSp>
        <p:nvCxnSpPr>
          <p:cNvPr id="17417" name="AutoShape 9"/>
          <p:cNvCxnSpPr>
            <a:cxnSpLocks noChangeShapeType="1"/>
            <a:stCxn id="17419" idx="1"/>
            <a:endCxn id="17416" idx="1"/>
          </p:cNvCxnSpPr>
          <p:nvPr/>
        </p:nvCxnSpPr>
        <p:spPr bwMode="auto">
          <a:xfrm flipV="1">
            <a:off x="6208713" y="2190750"/>
            <a:ext cx="512762" cy="431800"/>
          </a:xfrm>
          <a:prstGeom prst="straightConnector1">
            <a:avLst/>
          </a:prstGeom>
          <a:noFill/>
          <a:ln w="9525">
            <a:solidFill>
              <a:schemeClr val="tx1"/>
            </a:solidFill>
            <a:round/>
            <a:headEnd type="triangle" w="med" len="med"/>
            <a:tailEnd type="triangle" w="med" len="med"/>
          </a:ln>
        </p:spPr>
      </p:cxnSp>
      <p:sp>
        <p:nvSpPr>
          <p:cNvPr id="17418" name="AutoShape 10"/>
          <p:cNvSpPr>
            <a:spLocks noChangeArrowheads="1"/>
          </p:cNvSpPr>
          <p:nvPr/>
        </p:nvSpPr>
        <p:spPr bwMode="auto">
          <a:xfrm flipH="1">
            <a:off x="2276475" y="1724025"/>
            <a:ext cx="1866900" cy="1800225"/>
          </a:xfrm>
          <a:prstGeom prst="flowChartOnlineStorage">
            <a:avLst/>
          </a:prstGeom>
          <a:noFill/>
          <a:ln w="9525">
            <a:solidFill>
              <a:schemeClr val="tx1"/>
            </a:solidFill>
            <a:miter lim="800000"/>
            <a:headEnd/>
            <a:tailEnd/>
          </a:ln>
        </p:spPr>
        <p:txBody>
          <a:bodyPr lIns="0" rIns="0" anchor="ctr">
            <a:prstTxWarp prst="textNoShape">
              <a:avLst/>
            </a:prstTxWarp>
          </a:bodyPr>
          <a:lstStyle/>
          <a:p>
            <a:pPr algn="ctr"/>
            <a:r>
              <a:rPr lang="en-US"/>
              <a:t>archiving at national data centres</a:t>
            </a:r>
            <a:endParaRPr lang="en-GB"/>
          </a:p>
        </p:txBody>
      </p:sp>
      <p:sp>
        <p:nvSpPr>
          <p:cNvPr id="17419" name="AutoShape 11"/>
          <p:cNvSpPr>
            <a:spLocks noChangeArrowheads="1"/>
          </p:cNvSpPr>
          <p:nvPr/>
        </p:nvSpPr>
        <p:spPr bwMode="auto">
          <a:xfrm flipH="1">
            <a:off x="4341813" y="1722438"/>
            <a:ext cx="1866900" cy="1800225"/>
          </a:xfrm>
          <a:prstGeom prst="flowChartOnlineStorage">
            <a:avLst/>
          </a:prstGeom>
          <a:noFill/>
          <a:ln w="9525">
            <a:solidFill>
              <a:schemeClr val="tx1"/>
            </a:solidFill>
            <a:miter lim="800000"/>
            <a:headEnd/>
            <a:tailEnd/>
          </a:ln>
        </p:spPr>
        <p:txBody>
          <a:bodyPr lIns="0" rIns="0" anchor="ctr">
            <a:prstTxWarp prst="textNoShape">
              <a:avLst/>
            </a:prstTxWarp>
          </a:bodyPr>
          <a:lstStyle/>
          <a:p>
            <a:pPr algn="ctr"/>
            <a:r>
              <a:rPr lang="en-US"/>
              <a:t>thematic assembly groups</a:t>
            </a:r>
            <a:endParaRPr lang="en-GB"/>
          </a:p>
        </p:txBody>
      </p:sp>
      <p:cxnSp>
        <p:nvCxnSpPr>
          <p:cNvPr id="17420" name="AutoShape 12"/>
          <p:cNvCxnSpPr>
            <a:cxnSpLocks noChangeShapeType="1"/>
            <a:stCxn id="17418" idx="1"/>
            <a:endCxn id="17419" idx="3"/>
          </p:cNvCxnSpPr>
          <p:nvPr/>
        </p:nvCxnSpPr>
        <p:spPr bwMode="auto">
          <a:xfrm flipV="1">
            <a:off x="4143375" y="2622550"/>
            <a:ext cx="509588" cy="1588"/>
          </a:xfrm>
          <a:prstGeom prst="straightConnector1">
            <a:avLst/>
          </a:prstGeom>
          <a:noFill/>
          <a:ln w="9525">
            <a:solidFill>
              <a:schemeClr val="tx1"/>
            </a:solidFill>
            <a:round/>
            <a:headEnd/>
            <a:tailEnd type="triangle" w="med" len="med"/>
          </a:ln>
        </p:spPr>
      </p:cxnSp>
      <p:grpSp>
        <p:nvGrpSpPr>
          <p:cNvPr id="17" name="Group 16"/>
          <p:cNvGrpSpPr/>
          <p:nvPr/>
        </p:nvGrpSpPr>
        <p:grpSpPr>
          <a:xfrm>
            <a:off x="1466850" y="2608263"/>
            <a:ext cx="6042025" cy="3802585"/>
            <a:chOff x="1466850" y="2608263"/>
            <a:chExt cx="6042025" cy="3802585"/>
          </a:xfrm>
        </p:grpSpPr>
        <p:sp>
          <p:nvSpPr>
            <p:cNvPr id="17421" name="Oval 13"/>
            <p:cNvSpPr>
              <a:spLocks noChangeArrowheads="1"/>
            </p:cNvSpPr>
            <p:nvPr/>
          </p:nvSpPr>
          <p:spPr bwMode="auto">
            <a:xfrm>
              <a:off x="1466850" y="4333445"/>
              <a:ext cx="5353050" cy="2077403"/>
            </a:xfrm>
            <a:prstGeom prst="ellipse">
              <a:avLst/>
            </a:prstGeom>
            <a:noFill/>
            <a:ln w="50800">
              <a:solidFill>
                <a:srgbClr val="3366FF"/>
              </a:solidFill>
              <a:round/>
              <a:headEnd/>
              <a:tailEnd/>
            </a:ln>
          </p:spPr>
          <p:txBody>
            <a:bodyPr wrap="square" anchor="ctr">
              <a:prstTxWarp prst="textNoShape">
                <a:avLst/>
              </a:prstTxWarp>
              <a:spAutoFit/>
            </a:bodyPr>
            <a:lstStyle/>
            <a:p>
              <a:pPr algn="ctr"/>
              <a:r>
                <a:rPr lang="en-GB" b="1" dirty="0">
                  <a:solidFill>
                    <a:srgbClr val="009999"/>
                  </a:solidFill>
                </a:rPr>
                <a:t> </a:t>
              </a:r>
              <a:r>
                <a:rPr lang="en-GB" b="1" dirty="0">
                  <a:solidFill>
                    <a:srgbClr val="0000FF"/>
                  </a:solidFill>
                </a:rPr>
                <a:t>check data layers, ensure that the data from different groups are mutually compatible and define priorities for further observations</a:t>
              </a:r>
              <a:endParaRPr lang="en-GB" dirty="0">
                <a:solidFill>
                  <a:srgbClr val="0000FF"/>
                </a:solidFill>
              </a:endParaRPr>
            </a:p>
          </p:txBody>
        </p:sp>
        <p:cxnSp>
          <p:nvCxnSpPr>
            <p:cNvPr id="17423" name="AutoShape 15"/>
            <p:cNvCxnSpPr>
              <a:cxnSpLocks noChangeShapeType="1"/>
              <a:stCxn id="17421" idx="6"/>
              <a:endCxn id="17416" idx="2"/>
            </p:cNvCxnSpPr>
            <p:nvPr/>
          </p:nvCxnSpPr>
          <p:spPr bwMode="auto">
            <a:xfrm flipV="1">
              <a:off x="6819900" y="2608263"/>
              <a:ext cx="688975" cy="2763884"/>
            </a:xfrm>
            <a:prstGeom prst="straightConnector1">
              <a:avLst/>
            </a:prstGeom>
            <a:noFill/>
            <a:ln w="50800">
              <a:solidFill>
                <a:srgbClr val="3366FF"/>
              </a:solidFill>
              <a:round/>
              <a:headEnd/>
              <a:tailEnd type="triangle" w="med" len="med"/>
            </a:ln>
          </p:spPr>
        </p:cxnSp>
      </p:grpSp>
      <p:sp>
        <p:nvSpPr>
          <p:cNvPr id="101392" name="Text Box 16"/>
          <p:cNvSpPr txBox="1">
            <a:spLocks noChangeArrowheads="1"/>
          </p:cNvSpPr>
          <p:nvPr/>
        </p:nvSpPr>
        <p:spPr bwMode="auto">
          <a:xfrm>
            <a:off x="187325" y="3671888"/>
            <a:ext cx="6584950" cy="4572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a:solidFill>
                  <a:srgbClr val="FF3300"/>
                </a:solidFill>
              </a:rPr>
              <a:t> 2011-2013 North Sea, </a:t>
            </a:r>
            <a:r>
              <a:rPr lang="en-US" sz="2400" dirty="0" smtClean="0">
                <a:solidFill>
                  <a:srgbClr val="FF3300"/>
                </a:solidFill>
              </a:rPr>
              <a:t>Mediterranean</a:t>
            </a:r>
            <a:endParaRPr lang="en-GB" sz="2400" dirty="0">
              <a:solidFill>
                <a:srgbClr val="FF3300"/>
              </a:solidFill>
            </a:endParaRPr>
          </a:p>
        </p:txBody>
      </p:sp>
      <p:pic>
        <p:nvPicPr>
          <p:cNvPr id="20"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1392"/>
                                        </p:tgtEl>
                                        <p:attrNameLst>
                                          <p:attrName>style.visibility</p:attrName>
                                        </p:attrNameLst>
                                      </p:cBhvr>
                                      <p:to>
                                        <p:strVal val="visible"/>
                                      </p:to>
                                    </p:set>
                                    <p:animEffect transition="in" filter="checkerboard(across)">
                                      <p:cBhvr>
                                        <p:cTn id="12" dur="500"/>
                                        <p:tgtEl>
                                          <p:spTgt spid="101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92"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88922" y="128345"/>
            <a:ext cx="8693441" cy="961831"/>
          </a:xfrm>
        </p:spPr>
        <p:txBody>
          <a:bodyPr>
            <a:normAutofit fontScale="90000"/>
          </a:bodyPr>
          <a:lstStyle/>
          <a:p>
            <a:r>
              <a:rPr lang="en-US" dirty="0" smtClean="0"/>
              <a:t>Mediterranean Sea Checkpoint </a:t>
            </a:r>
            <a:br>
              <a:rPr lang="en-US" dirty="0" smtClean="0"/>
            </a:br>
            <a:r>
              <a:rPr lang="en-US" dirty="0" smtClean="0"/>
              <a:t>main objectives</a:t>
            </a:r>
            <a:endParaRPr lang="en-US" dirty="0"/>
          </a:p>
        </p:txBody>
      </p:sp>
      <p:sp>
        <p:nvSpPr>
          <p:cNvPr id="3" name="Content Placeholder 2"/>
          <p:cNvSpPr>
            <a:spLocks noGrp="1"/>
          </p:cNvSpPr>
          <p:nvPr>
            <p:ph sz="quarter" idx="1"/>
          </p:nvPr>
        </p:nvSpPr>
        <p:spPr>
          <a:xfrm>
            <a:off x="301752" y="1446233"/>
            <a:ext cx="8534400" cy="4915316"/>
          </a:xfrm>
        </p:spPr>
        <p:txBody>
          <a:bodyPr>
            <a:normAutofit fontScale="92500" lnSpcReduction="10000"/>
          </a:bodyPr>
          <a:lstStyle/>
          <a:p>
            <a:r>
              <a:rPr lang="en-US" dirty="0" smtClean="0"/>
              <a:t>From Green Paper ‘Marine Knowledge 2020: from seabed mapping to ocean forecasting’  (COM-2012-437) </a:t>
            </a:r>
          </a:p>
          <a:p>
            <a:pPr lvl="1"/>
            <a:r>
              <a:rPr lang="en-US" i="1" dirty="0" smtClean="0"/>
              <a:t>EMODNET shall provide a single entry point for accessing and retrieving marine data derived .. from the hundreds of databases .. throughout the EU. It would also deliver digital map layers of parameters derived from these primary data for entire sea basins around Europe</a:t>
            </a:r>
            <a:r>
              <a:rPr lang="en-US" dirty="0" smtClean="0"/>
              <a:t> </a:t>
            </a:r>
          </a:p>
          <a:p>
            <a:r>
              <a:rPr lang="en-US" dirty="0" smtClean="0"/>
              <a:t>In particular for Med Sea Basin Checkpoint should provide a Portal to:</a:t>
            </a:r>
          </a:p>
          <a:p>
            <a:pPr marL="514350" indent="-514350">
              <a:buAutoNum type="arabicParenR"/>
            </a:pPr>
            <a:r>
              <a:rPr lang="en-US" dirty="0" smtClean="0"/>
              <a:t>assess, extract the synergies between, and identify the gaps of, the present monitoring data sets for the entire Mediterranean Sea </a:t>
            </a:r>
          </a:p>
          <a:p>
            <a:pPr marL="514350" indent="-514350">
              <a:buAutoNum type="arabicParenR"/>
            </a:pPr>
            <a:r>
              <a:rPr lang="en-US" dirty="0" smtClean="0"/>
              <a:t>Disseminate new products based upon the available data for SEVEN challenges</a:t>
            </a:r>
            <a:endParaRPr lang="en-US" dirty="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strips(downLeft)">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strips(downLeft)">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strips(downLeft)">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strips(downLeft)">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305568"/>
            <a:ext cx="8534400" cy="758952"/>
          </a:xfrm>
        </p:spPr>
        <p:txBody>
          <a:bodyPr>
            <a:normAutofit fontScale="90000"/>
          </a:bodyPr>
          <a:lstStyle/>
          <a:p>
            <a:r>
              <a:rPr lang="en-US" dirty="0" smtClean="0"/>
              <a:t>Mediterranean Sea Checkpoint </a:t>
            </a:r>
            <a:br>
              <a:rPr lang="en-US" dirty="0" smtClean="0"/>
            </a:br>
            <a:r>
              <a:rPr lang="en-US" dirty="0" smtClean="0"/>
              <a:t>main goals (cont.)</a:t>
            </a:r>
            <a:endParaRPr lang="en-US" dirty="0"/>
          </a:p>
        </p:txBody>
      </p:sp>
      <p:sp>
        <p:nvSpPr>
          <p:cNvPr id="3" name="Content Placeholder 2"/>
          <p:cNvSpPr>
            <a:spLocks noGrp="1"/>
          </p:cNvSpPr>
          <p:nvPr>
            <p:ph sz="quarter" idx="1"/>
          </p:nvPr>
        </p:nvSpPr>
        <p:spPr/>
        <p:txBody>
          <a:bodyPr/>
          <a:lstStyle/>
          <a:p>
            <a:r>
              <a:rPr lang="en-US" dirty="0" smtClean="0"/>
              <a:t>The SEVEN Challenges are:</a:t>
            </a:r>
          </a:p>
          <a:p>
            <a:pPr lvl="5"/>
            <a:r>
              <a:rPr lang="en-US" sz="2800" dirty="0" err="1" smtClean="0"/>
              <a:t>Windfarm</a:t>
            </a:r>
            <a:r>
              <a:rPr lang="en-US" sz="2800" dirty="0" smtClean="0"/>
              <a:t> </a:t>
            </a:r>
            <a:r>
              <a:rPr lang="en-US" sz="2800" dirty="0" err="1" smtClean="0"/>
              <a:t>siting</a:t>
            </a:r>
            <a:endParaRPr lang="en-US" sz="2800" dirty="0" smtClean="0"/>
          </a:p>
          <a:p>
            <a:pPr lvl="5"/>
            <a:r>
              <a:rPr lang="en-US" sz="2800" dirty="0" smtClean="0"/>
              <a:t>Marine Protected areas</a:t>
            </a:r>
          </a:p>
          <a:p>
            <a:pPr lvl="5"/>
            <a:r>
              <a:rPr lang="en-US" sz="2800" dirty="0" smtClean="0"/>
              <a:t>Oil Platforms leak</a:t>
            </a:r>
          </a:p>
          <a:p>
            <a:pPr lvl="5"/>
            <a:r>
              <a:rPr lang="en-US" sz="2800" dirty="0" smtClean="0"/>
              <a:t>Climate and Coastal protection</a:t>
            </a:r>
          </a:p>
          <a:p>
            <a:pPr lvl="5"/>
            <a:r>
              <a:rPr lang="en-US" sz="2800" dirty="0" smtClean="0"/>
              <a:t>Fisheries management</a:t>
            </a:r>
          </a:p>
          <a:p>
            <a:pPr lvl="5"/>
            <a:r>
              <a:rPr lang="en-US" sz="2800" dirty="0" smtClean="0"/>
              <a:t>Marine Environment</a:t>
            </a:r>
          </a:p>
          <a:p>
            <a:pPr lvl="5"/>
            <a:r>
              <a:rPr lang="en-US" sz="2800" dirty="0" smtClean="0"/>
              <a:t>River inputs (loading)</a:t>
            </a:r>
          </a:p>
          <a:p>
            <a:endParaRPr lang="en-US" dirty="0" smtClean="0"/>
          </a:p>
        </p:txBody>
      </p:sp>
      <p:pic>
        <p:nvPicPr>
          <p:cNvPr id="4"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of information</a:t>
            </a:r>
            <a:endParaRPr lang="en-US" dirty="0"/>
          </a:p>
        </p:txBody>
      </p:sp>
      <p:pic>
        <p:nvPicPr>
          <p:cNvPr id="5" name="Picture 2" descr="\\Ett2\produzione\Sviluppo\DGMare.EmodNet\Documentazione\DocumentazioneProgetto\Layout.Emodnet\Logo_mini.png"/>
          <p:cNvPicPr>
            <a:picLocks noChangeAspect="1" noChangeArrowheads="1"/>
          </p:cNvPicPr>
          <p:nvPr/>
        </p:nvPicPr>
        <p:blipFill>
          <a:blip r:embed="rId2" cstate="print"/>
          <a:srcRect/>
          <a:stretch>
            <a:fillRect/>
          </a:stretch>
        </p:blipFill>
        <p:spPr bwMode="auto">
          <a:xfrm>
            <a:off x="147804" y="128345"/>
            <a:ext cx="1133576" cy="1128612"/>
          </a:xfrm>
          <a:prstGeom prst="rect">
            <a:avLst/>
          </a:prstGeom>
          <a:noFill/>
          <a:ln w="9525">
            <a:noFill/>
            <a:miter lim="800000"/>
            <a:headEnd/>
            <a:tailEnd/>
          </a:ln>
        </p:spPr>
      </p:pic>
      <p:pic>
        <p:nvPicPr>
          <p:cNvPr id="6" name="Immagine 1" descr=":image1-last.png"/>
          <p:cNvPicPr/>
          <p:nvPr/>
        </p:nvPicPr>
        <p:blipFill>
          <a:blip r:embed="rId3">
            <a:lum bright="-13000" contrast="26000"/>
          </a:blip>
          <a:srcRect/>
          <a:stretch>
            <a:fillRect/>
          </a:stretch>
        </p:blipFill>
        <p:spPr bwMode="auto">
          <a:xfrm>
            <a:off x="1108363" y="1547086"/>
            <a:ext cx="6707909" cy="5160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281380" y="228600"/>
            <a:ext cx="7862620" cy="758952"/>
          </a:xfrm>
        </p:spPr>
        <p:txBody>
          <a:bodyPr/>
          <a:lstStyle/>
          <a:p>
            <a:r>
              <a:rPr lang="en-US" dirty="0" smtClean="0"/>
              <a:t>Work Breakdown</a:t>
            </a:r>
            <a:endParaRPr lang="en-US" dirty="0"/>
          </a:p>
        </p:txBody>
      </p:sp>
      <p:pic>
        <p:nvPicPr>
          <p:cNvPr id="4" name="Picture 3" descr="image2-final.png"/>
          <p:cNvPicPr>
            <a:picLocks noChangeAspect="1"/>
          </p:cNvPicPr>
          <p:nvPr/>
        </p:nvPicPr>
        <p:blipFill>
          <a:blip r:embed="rId2"/>
          <a:srcRect t="14172" b="7163"/>
          <a:stretch>
            <a:fillRect/>
          </a:stretch>
        </p:blipFill>
        <p:spPr>
          <a:xfrm>
            <a:off x="476691" y="1604818"/>
            <a:ext cx="8121174" cy="4791364"/>
          </a:xfrm>
          <a:prstGeom prst="rect">
            <a:avLst/>
          </a:prstGeom>
        </p:spPr>
      </p:pic>
      <p:pic>
        <p:nvPicPr>
          <p:cNvPr id="5" name="Picture 2" descr="\\Ett2\produzione\Sviluppo\DGMare.EmodNet\Documentazione\DocumentazioneProgetto\Layout.Emodnet\Logo_mini.png"/>
          <p:cNvPicPr>
            <a:picLocks noChangeAspect="1" noChangeArrowheads="1"/>
          </p:cNvPicPr>
          <p:nvPr/>
        </p:nvPicPr>
        <p:blipFill>
          <a:blip r:embed="rId3"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project work plan</a:t>
            </a:r>
            <a:endParaRPr lang="en-US" dirty="0"/>
          </a:p>
        </p:txBody>
      </p:sp>
      <p:pic>
        <p:nvPicPr>
          <p:cNvPr id="5" name="Picture 4"/>
          <p:cNvPicPr>
            <a:picLocks noChangeAspect="1"/>
          </p:cNvPicPr>
          <p:nvPr/>
        </p:nvPicPr>
        <p:blipFill>
          <a:blip r:embed="rId2"/>
          <a:stretch>
            <a:fillRect/>
          </a:stretch>
        </p:blipFill>
        <p:spPr>
          <a:xfrm>
            <a:off x="946727" y="1266651"/>
            <a:ext cx="7293393" cy="5325804"/>
          </a:xfrm>
          <a:prstGeom prst="rect">
            <a:avLst/>
          </a:prstGeom>
        </p:spPr>
      </p:pic>
      <p:pic>
        <p:nvPicPr>
          <p:cNvPr id="6" name="Picture 2" descr="\\Ett2\produzione\Sviluppo\DGMare.EmodNet\Documentazione\DocumentazioneProgetto\Layout.Emodnet\Logo_mini.png"/>
          <p:cNvPicPr>
            <a:picLocks noChangeAspect="1" noChangeArrowheads="1"/>
          </p:cNvPicPr>
          <p:nvPr/>
        </p:nvPicPr>
        <p:blipFill>
          <a:blip r:embed="rId3" cstate="print"/>
          <a:srcRect/>
          <a:stretch>
            <a:fillRect/>
          </a:stretch>
        </p:blipFill>
        <p:spPr bwMode="auto">
          <a:xfrm>
            <a:off x="147804" y="128345"/>
            <a:ext cx="1133576" cy="1128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Civic.thmx</Template>
  <TotalTime>1532</TotalTime>
  <Words>1791</Words>
  <Application>Microsoft Macintosh PowerPoint</Application>
  <PresentationFormat>On-screen Show (4:3)</PresentationFormat>
  <Paragraphs>202</Paragraphs>
  <Slides>26</Slides>
  <Notes>0</Notes>
  <HiddenSlides>0</HiddenSlides>
  <MMClips>0</MMClips>
  <ScaleCrop>false</ScaleCrop>
  <HeadingPairs>
    <vt:vector size="4" baseType="variant">
      <vt:variant>
        <vt:lpstr>Design Template</vt:lpstr>
      </vt:variant>
      <vt:variant>
        <vt:i4>1</vt:i4>
      </vt:variant>
      <vt:variant>
        <vt:lpstr>Slide Titles</vt:lpstr>
      </vt:variant>
      <vt:variant>
        <vt:i4>26</vt:i4>
      </vt:variant>
    </vt:vector>
  </HeadingPairs>
  <TitlesOfParts>
    <vt:vector size="27" baseType="lpstr">
      <vt:lpstr>Civic</vt:lpstr>
      <vt:lpstr>Mediterranean Sea Checkpoint: a new EMODNET Portal</vt:lpstr>
      <vt:lpstr>Presentation summary </vt:lpstr>
      <vt:lpstr>The Grand Challenges for the  Earth system  Science</vt:lpstr>
      <vt:lpstr>European common target architecture (from I.Shepherd, 2010)</vt:lpstr>
      <vt:lpstr>Mediterranean Sea Checkpoint  main objectives</vt:lpstr>
      <vt:lpstr>Mediterranean Sea Checkpoint  main goals (cont.)</vt:lpstr>
      <vt:lpstr>Flow of information</vt:lpstr>
      <vt:lpstr>Work Breakdown</vt:lpstr>
      <vt:lpstr>The project work plan</vt:lpstr>
      <vt:lpstr>Overall Project deliverables</vt:lpstr>
      <vt:lpstr>WP 1: Literature Review </vt:lpstr>
      <vt:lpstr>WP2: wind farm siting</vt:lpstr>
      <vt:lpstr>The partner test site  (EDF and France Energies marines)</vt:lpstr>
      <vt:lpstr>WP3: Marine Protected Areas</vt:lpstr>
      <vt:lpstr>WP4: Oil Platform leak</vt:lpstr>
      <vt:lpstr>The system for the Mediterranean has been, and is, developed in several EU projects</vt:lpstr>
      <vt:lpstr>WP5: Climate and coastal protection</vt:lpstr>
      <vt:lpstr>Several climate indices have been already  developed in the past</vt:lpstr>
      <vt:lpstr>WP6: Fishery Management </vt:lpstr>
      <vt:lpstr>WP7: Marine Environment  (eutrophication)</vt:lpstr>
      <vt:lpstr>WP8: River inputs</vt:lpstr>
      <vt:lpstr>WP9 Web portal development</vt:lpstr>
      <vt:lpstr>WP10: Organization of Panels</vt:lpstr>
      <vt:lpstr>WP11: Data adequacy reports </vt:lpstr>
      <vt:lpstr>The Partners</vt:lpstr>
      <vt:lpstr>The associate partners</vt:lpstr>
    </vt:vector>
  </TitlesOfParts>
  <Company>CMCC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Nadia Pinardi</dc:creator>
  <cp:lastModifiedBy>Nadia Pinardi</cp:lastModifiedBy>
  <cp:revision>43</cp:revision>
  <dcterms:created xsi:type="dcterms:W3CDTF">2013-07-05T07:01:58Z</dcterms:created>
  <dcterms:modified xsi:type="dcterms:W3CDTF">2013-07-05T10:30:52Z</dcterms:modified>
</cp:coreProperties>
</file>