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8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9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10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779" r:id="rId8"/>
    <p:sldMasterId id="2147483784" r:id="rId9"/>
    <p:sldMasterId id="2147483996" r:id="rId10"/>
    <p:sldMasterId id="2147484008" r:id="rId11"/>
  </p:sldMasterIdLst>
  <p:notesMasterIdLst>
    <p:notesMasterId r:id="rId41"/>
  </p:notesMasterIdLst>
  <p:handoutMasterIdLst>
    <p:handoutMasterId r:id="rId42"/>
  </p:handoutMasterIdLst>
  <p:sldIdLst>
    <p:sldId id="263" r:id="rId12"/>
    <p:sldId id="301" r:id="rId13"/>
    <p:sldId id="298" r:id="rId14"/>
    <p:sldId id="292" r:id="rId15"/>
    <p:sldId id="293" r:id="rId16"/>
    <p:sldId id="294" r:id="rId17"/>
    <p:sldId id="295" r:id="rId18"/>
    <p:sldId id="296" r:id="rId19"/>
    <p:sldId id="273" r:id="rId20"/>
    <p:sldId id="276" r:id="rId21"/>
    <p:sldId id="308" r:id="rId22"/>
    <p:sldId id="299" r:id="rId23"/>
    <p:sldId id="303" r:id="rId24"/>
    <p:sldId id="304" r:id="rId25"/>
    <p:sldId id="305" r:id="rId26"/>
    <p:sldId id="306" r:id="rId27"/>
    <p:sldId id="278" r:id="rId28"/>
    <p:sldId id="309" r:id="rId29"/>
    <p:sldId id="310" r:id="rId30"/>
    <p:sldId id="311" r:id="rId31"/>
    <p:sldId id="312" r:id="rId32"/>
    <p:sldId id="313" r:id="rId33"/>
    <p:sldId id="314" r:id="rId34"/>
    <p:sldId id="315" r:id="rId35"/>
    <p:sldId id="316" r:id="rId36"/>
    <p:sldId id="317" r:id="rId37"/>
    <p:sldId id="318" r:id="rId38"/>
    <p:sldId id="319" r:id="rId39"/>
    <p:sldId id="307" r:id="rId40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FF"/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45" autoAdjust="0"/>
  </p:normalViewPr>
  <p:slideViewPr>
    <p:cSldViewPr>
      <p:cViewPr varScale="1">
        <p:scale>
          <a:sx n="53" d="100"/>
          <a:sy n="53" d="100"/>
        </p:scale>
        <p:origin x="-90" y="-45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handoutMaster" Target="handoutMasters/handout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nfiniteunknown.net/wp-content/uploads/2008/12/last-voyage.jpg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Relationship Id="rId4" Type="http://schemas.openxmlformats.org/officeDocument/2006/relationships/image" Target="../media/image34.jpeg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06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  <p:sp>
        <p:nvSpPr>
          <p:cNvPr id="306180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56F9A362-E114-4755-B658-00CBA594FA3D}" type="slidenum">
              <a:rPr lang="en-GB" sz="1200" b="0">
                <a:solidFill>
                  <a:schemeClr val="tx1"/>
                </a:solidFill>
                <a:latin typeface="Myriad Pro" pitchFamily="34" charset="0"/>
              </a:rPr>
              <a:pPr algn="r"/>
              <a:t>12</a:t>
            </a:fld>
            <a:endParaRPr lang="en-GB" sz="1200" b="0">
              <a:solidFill>
                <a:schemeClr val="tx1"/>
              </a:solidFill>
              <a:latin typeface="Myriad Pro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5E51E45D-91EA-4E33-ABB0-39AD3902A6FE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17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60E9C9C3-3DAE-47C4-9CB9-22FD0AC31BAD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18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891088"/>
            <a:ext cx="5438775" cy="57626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Sunk in 93 metres of water</a:t>
            </a: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B3AE0D73-9301-44AF-8120-CFC544DCD6FA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19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  <p:pic>
        <p:nvPicPr>
          <p:cNvPr id="132100" name="Picture 2" descr="http://www.infiniteunknown.net/wp-content/uploads/2008/12/last-voyage.jpg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788" y="6043613"/>
            <a:ext cx="2751137" cy="359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smtClean="0">
                <a:latin typeface="Arial" pitchFamily="34" charset="0"/>
              </a:rPr>
              <a:t>This is the opening paragraph of the Green paper</a:t>
            </a: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D03D95BC-01E6-4AEB-85DC-185C5B099BDA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20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877888" y="714375"/>
            <a:ext cx="4964112" cy="3722688"/>
          </a:xfrm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6751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We are beginning a consultation as to what we should do from  2014 onwards.</a:t>
            </a:r>
          </a:p>
          <a:p>
            <a:r>
              <a:rPr lang="en-US" smtClean="0">
                <a:latin typeface="Arial" pitchFamily="34" charset="0"/>
              </a:rPr>
              <a:t>Move from project-based approach to continual process</a:t>
            </a:r>
          </a:p>
          <a:p>
            <a:r>
              <a:rPr lang="en-US" smtClean="0">
                <a:latin typeface="Arial" pitchFamily="34" charset="0"/>
              </a:rPr>
              <a:t>It asks 20 questions</a:t>
            </a:r>
          </a:p>
          <a:p>
            <a:endParaRPr lang="en-GB" smtClean="0">
              <a:latin typeface="Arial" pitchFamily="34" charset="0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CEDBAA14-19E4-455C-B3F4-B6173DCC95AB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21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22AB726-D102-46F0-82C8-008F1D989B11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22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10D2C42D-574E-4A95-AA2B-F96190F3B51C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28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11E92396-B6AB-48D9-A14A-801567FD0304}" type="slidenum">
              <a:rPr lang="en-GB" sz="1200" b="0">
                <a:solidFill>
                  <a:srgbClr val="000000"/>
                </a:solidFill>
                <a:latin typeface="Myriad Pro" pitchFamily="34" charset="0"/>
              </a:rPr>
              <a:pPr algn="r"/>
              <a:t>28</a:t>
            </a:fld>
            <a:endParaRPr lang="en-GB" sz="1200" b="0">
              <a:solidFill>
                <a:srgbClr val="000000"/>
              </a:solidFill>
              <a:latin typeface="Myriad Pro" pitchFamily="34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2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2868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FE1CC596-56BE-42EF-9331-CCFAD54385A3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4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4916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4C1AF877-CC3E-4970-8111-864796A031D5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5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6964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98D69BE7-6679-48D5-BBC3-2B42909A9FFE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6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90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9012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86A46892-FD0F-4F0B-A833-B466F583DA72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7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1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301060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5D6E0BD8-6023-42EA-A2C4-A21025A6A322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8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Public consultation of professionals in field – public authotrities, industry, research</a:t>
            </a:r>
          </a:p>
          <a:p>
            <a:r>
              <a:rPr lang="en-US" smtClean="0">
                <a:latin typeface="Arial" pitchFamily="34" charset="0"/>
              </a:rPr>
              <a:t>300 replies</a:t>
            </a:r>
          </a:p>
          <a:p>
            <a:r>
              <a:rPr lang="en-US" smtClean="0">
                <a:latin typeface="Arial" pitchFamily="34" charset="0"/>
              </a:rPr>
              <a:t>Right  hand bar shows  very few are happy</a:t>
            </a:r>
          </a:p>
          <a:p>
            <a:r>
              <a:rPr lang="en-US" smtClean="0">
                <a:latin typeface="Arial" pitchFamily="34" charset="0"/>
              </a:rPr>
              <a:t>Access to data</a:t>
            </a:r>
          </a:p>
          <a:p>
            <a:r>
              <a:rPr lang="en-US" smtClean="0">
                <a:latin typeface="Arial" pitchFamily="34" charset="0"/>
              </a:rPr>
              <a:t>Coherence between different sources of data</a:t>
            </a:r>
          </a:p>
          <a:p>
            <a:r>
              <a:rPr lang="en-US" smtClean="0">
                <a:latin typeface="Arial" pitchFamily="34" charset="0"/>
              </a:rPr>
              <a:t>Cost of data</a:t>
            </a:r>
          </a:p>
          <a:p>
            <a:r>
              <a:rPr lang="en-US" smtClean="0">
                <a:latin typeface="Arial" pitchFamily="34" charset="0"/>
              </a:rPr>
              <a:t>Discovery (how easy is it to find data?)</a:t>
            </a:r>
          </a:p>
          <a:p>
            <a:r>
              <a:rPr lang="en-US" smtClean="0">
                <a:latin typeface="Arial" pitchFamily="34" charset="0"/>
              </a:rPr>
              <a:t>Quality of data</a:t>
            </a:r>
          </a:p>
          <a:p>
            <a:r>
              <a:rPr lang="en-US" smtClean="0">
                <a:latin typeface="Arial" pitchFamily="34" charset="0"/>
              </a:rPr>
              <a:t>Spatial resolution</a:t>
            </a:r>
          </a:p>
          <a:p>
            <a:r>
              <a:rPr lang="en-US" smtClean="0">
                <a:latin typeface="Arial" pitchFamily="34" charset="0"/>
              </a:rPr>
              <a:t>Temporal resolution</a:t>
            </a:r>
          </a:p>
          <a:p>
            <a:r>
              <a:rPr lang="en-US" smtClean="0">
                <a:latin typeface="Arial" pitchFamily="34" charset="0"/>
              </a:rPr>
              <a:t>Restrictions on use of data</a:t>
            </a:r>
            <a:endParaRPr lang="en-GB" smtClean="0">
              <a:latin typeface="Arial" pitchFamily="34" charset="0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49C92F1-327F-4652-A68B-A4DEB6DE326C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9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FD1903AC-9E43-4828-9548-0CB4E9DFA7BF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10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7063" y="46624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CCDA26F6-D7C0-4C0D-9847-E9B084F78BD3}" type="slidenum">
              <a:rPr lang="en-GB" sz="1200" b="0">
                <a:solidFill>
                  <a:prstClr val="black"/>
                </a:solidFill>
                <a:latin typeface="Myriad Pro" pitchFamily="34" charset="0"/>
              </a:rPr>
              <a:pPr algn="r"/>
              <a:t>11</a:t>
            </a:fld>
            <a:endParaRPr lang="en-GB" sz="1200" b="0">
              <a:solidFill>
                <a:prstClr val="black"/>
              </a:solidFill>
              <a:latin typeface="Myriad Pro" pitchFamily="34" charset="0"/>
            </a:endParaRPr>
          </a:p>
        </p:txBody>
      </p:sp>
      <p:sp>
        <p:nvSpPr>
          <p:cNvPr id="308227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EA2ABC79-80A2-4B1F-99AC-5DC6F8D0BA13}" type="slidenum">
              <a:rPr lang="en-GB" sz="1200" b="0">
                <a:solidFill>
                  <a:prstClr val="black"/>
                </a:solidFill>
                <a:latin typeface="Myriad Pro" pitchFamily="34" charset="0"/>
              </a:rPr>
              <a:pPr algn="r"/>
              <a:t>11</a:t>
            </a:fld>
            <a:endParaRPr lang="en-GB" sz="1200" b="0">
              <a:solidFill>
                <a:prstClr val="black"/>
              </a:solidFill>
              <a:latin typeface="Myriad Pro" pitchFamily="34" charset="0"/>
            </a:endParaRPr>
          </a:p>
        </p:txBody>
      </p:sp>
      <p:sp>
        <p:nvSpPr>
          <p:cNvPr id="30822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0822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595883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5210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9532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05776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92576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27392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0628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00368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923102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5308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18149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49374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3748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54951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4253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63033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2933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6F729078-F571-48B0-85F0-40A7D3F3FA3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8303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0AD2F11A-D92B-404F-9C5D-70F37DD9A419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99954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B016D638-3D76-475B-AAE7-E49A7C9D7411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2700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7D2B30A3-9CB1-485C-9D84-13D5E92DB0DC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22867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07FFEA-B090-4C12-815E-72EA49A54DB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6763008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 i="0"/>
            </a:lvl1pPr>
            <a:lvl2pPr>
              <a:buClr>
                <a:srgbClr val="0F5494"/>
              </a:buClr>
              <a:defRPr b="0" i="0"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AD1184-AB99-49E5-8BF1-5E7716EBF892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535429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490B61-4501-4A6D-BBFB-F974B5B2675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99146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51E1A-1803-4765-B1D2-7269CCABCA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75433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12EB5A-AEF0-4A56-A825-14692FF144A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005474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067E15-D107-440A-9EC3-B58FA721D1C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52330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29D7F7-04D1-4479-A240-54A74105C4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73971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A7AD13-D903-4072-9B51-9DE563A4C2E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264221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F14883-68F5-44F4-938D-7B1AF05805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011173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E06A9D-F9D1-4626-8D09-5D392925AE1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0314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16D0B7-DC2E-49BB-8ECA-F5AB42E529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00637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9417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18968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68577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40179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2299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7.jpeg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6.jpeg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8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850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934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31913" y="0"/>
            <a:ext cx="7812087" cy="83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5288" y="1412875"/>
            <a:ext cx="8507412" cy="4525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372225" y="6381750"/>
            <a:ext cx="27717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smtClean="0">
                <a:solidFill>
                  <a:srgbClr val="FFFFF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2D7A4617-8426-4E6B-95E0-5FDF3AF20BE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  <p:pic>
        <p:nvPicPr>
          <p:cNvPr id="89093" name="Picture 19" descr="EU-log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31913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81" r:id="rId1"/>
    <p:sldLayoutId id="2147483982" r:id="rId2"/>
    <p:sldLayoutId id="2147483983" r:id="rId3"/>
    <p:sldLayoutId id="2147483984" r:id="rId4"/>
  </p:sldLayoutIdLst>
  <p:timing>
    <p:tnLst>
      <p:par>
        <p:cTn id="1" dur="indefinite" restart="never" nodeType="tmRoot"/>
      </p:par>
    </p:tnLst>
  </p:timing>
  <p:hf sldNum="0" hdr="0" dt="0"/>
  <p:txStyles>
    <p:titleStyle>
      <a:lvl1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5pPr>
      <a:lvl6pPr marL="4572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6pPr>
      <a:lvl7pPr marL="9144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7pPr>
      <a:lvl8pPr marL="13716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8pPr>
      <a:lvl9pPr marL="18288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rgbClr val="000066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0000FF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000066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000066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fld id="{8B877BBC-EBD8-4E26-8076-772CDB047524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15.png"/><Relationship Id="rId7" Type="http://schemas.openxmlformats.org/officeDocument/2006/relationships/hyperlink" Target="http://www.google.be/imgres?imgurl=http://4.bp.blogspot.com/_CNdgQc66SGg/SY_wR937v0I/AAAAAAAAD74/WJdJaZmvF5M/s400/Inspire_logo.jpg&amp;imgrefurl=http://terrimago.blogspot.com/2009/02/cest-fou-ce-que-leurope-nous-inspire.html&amp;usg=__pXH6vG5yU8NhZU-akdstXYbnBpc=&amp;h=390&amp;w=400&amp;sz=35&amp;hl=en&amp;start=2&amp;sig2=BTTulE4Vc-S3eyKQz0QpCg&amp;zoom=1&amp;um=1&amp;itbs=1&amp;tbnid=XbYVeYua_YA_1M:&amp;tbnh=121&amp;tbnw=124&amp;prev=/images?q=inspire+logo&amp;um=1&amp;hl=en&amp;sa=N&amp;rls=com.microsoft:*&amp;tbs=isch:1&amp;ei=LLmPTLKGB87MswaE_5HKCw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hyperlink" Target="http://ec.europa.eu/gmes/index_en.htm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jpe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10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5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41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284663" y="1700213"/>
            <a:ext cx="4535487" cy="2951162"/>
          </a:xfrm>
        </p:spPr>
        <p:txBody>
          <a:bodyPr/>
          <a:lstStyle/>
          <a:p>
            <a:r>
              <a:rPr lang="en-US" sz="3600" dirty="0" err="1" smtClean="0"/>
              <a:t>EMODnet</a:t>
            </a:r>
            <a:r>
              <a:rPr lang="en-US" sz="3600" dirty="0" smtClean="0"/>
              <a:t>:</a:t>
            </a:r>
            <a:br>
              <a:rPr lang="en-US" sz="3600" dirty="0" smtClean="0"/>
            </a:br>
            <a:r>
              <a:rPr lang="en-US" sz="3600" dirty="0" smtClean="0"/>
              <a:t>next steps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3"/>
          <p:cNvGrpSpPr>
            <a:grpSpLocks/>
          </p:cNvGrpSpPr>
          <p:nvPr/>
        </p:nvGrpSpPr>
        <p:grpSpPr bwMode="auto">
          <a:xfrm>
            <a:off x="4835525" y="23813"/>
            <a:ext cx="3319462" cy="3433763"/>
            <a:chOff x="3046" y="15"/>
            <a:chExt cx="2091" cy="2163"/>
          </a:xfrm>
        </p:grpSpPr>
        <p:sp>
          <p:nvSpPr>
            <p:cNvPr id="124940" name="Puzzle3"/>
            <p:cNvSpPr>
              <a:spLocks noEditPoints="1" noChangeArrowheads="1"/>
            </p:cNvSpPr>
            <p:nvPr/>
          </p:nvSpPr>
          <p:spPr bwMode="auto">
            <a:xfrm>
              <a:off x="3046" y="15"/>
              <a:ext cx="2091" cy="2163"/>
            </a:xfrm>
            <a:custGeom>
              <a:avLst/>
              <a:gdLst>
                <a:gd name="T0" fmla="*/ 1006 w 21600"/>
                <a:gd name="T1" fmla="*/ 1583 h 21600"/>
                <a:gd name="T2" fmla="*/ 1989 w 21600"/>
                <a:gd name="T3" fmla="*/ 2112 h 21600"/>
                <a:gd name="T4" fmla="*/ 1276 w 21600"/>
                <a:gd name="T5" fmla="*/ 1382 h 21600"/>
                <a:gd name="T6" fmla="*/ 1989 w 21600"/>
                <a:gd name="T7" fmla="*/ 703 h 21600"/>
                <a:gd name="T8" fmla="*/ 1016 w 21600"/>
                <a:gd name="T9" fmla="*/ 5 h 21600"/>
                <a:gd name="T10" fmla="*/ 67 w 21600"/>
                <a:gd name="T11" fmla="*/ 681 h 21600"/>
                <a:gd name="T12" fmla="*/ 781 w 21600"/>
                <a:gd name="T13" fmla="*/ 1354 h 21600"/>
                <a:gd name="T14" fmla="*/ 67 w 21600"/>
                <a:gd name="T15" fmla="*/ 2112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273 w 21600"/>
                <a:gd name="T25" fmla="*/ 7719 h 21600"/>
                <a:gd name="T26" fmla="*/ 19152 w 21600"/>
                <a:gd name="T27" fmla="*/ 20242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BE7D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/>
            <a:lstStyle/>
            <a:p>
              <a:r>
                <a:rPr lang="en-US" sz="1400" dirty="0">
                  <a:solidFill>
                    <a:schemeClr val="tx1"/>
                  </a:solidFill>
                </a:rPr>
                <a:t>European </a:t>
              </a:r>
              <a:r>
                <a:rPr lang="en-US" sz="1400" dirty="0" smtClean="0">
                  <a:solidFill>
                    <a:schemeClr val="tx1"/>
                  </a:solidFill>
                </a:rPr>
                <a:t>Marine </a:t>
              </a:r>
              <a:r>
                <a:rPr lang="en-US" sz="1400" dirty="0">
                  <a:solidFill>
                    <a:schemeClr val="tx1"/>
                  </a:solidFill>
                </a:rPr>
                <a:t>Observation </a:t>
              </a:r>
              <a:r>
                <a:rPr lang="en-US" sz="1400" smtClean="0">
                  <a:solidFill>
                    <a:schemeClr val="tx1"/>
                  </a:solidFill>
                </a:rPr>
                <a:t>and Data </a:t>
              </a:r>
              <a:r>
                <a:rPr lang="en-US" sz="1400" dirty="0" smtClean="0">
                  <a:solidFill>
                    <a:schemeClr val="tx1"/>
                  </a:solidFill>
                </a:rPr>
                <a:t>Network</a:t>
              </a:r>
              <a:endParaRPr lang="en-GB" sz="1400" dirty="0">
                <a:solidFill>
                  <a:schemeClr val="tx1"/>
                </a:solidFill>
              </a:endParaRPr>
            </a:p>
          </p:txBody>
        </p:sp>
        <p:pic>
          <p:nvPicPr>
            <p:cNvPr id="124941" name="Picture 5" descr="EMODnet_coll_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9" y="1627"/>
              <a:ext cx="430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4" name="Group 6"/>
          <p:cNvGrpSpPr>
            <a:grpSpLocks/>
          </p:cNvGrpSpPr>
          <p:nvPr/>
        </p:nvGrpSpPr>
        <p:grpSpPr bwMode="auto">
          <a:xfrm>
            <a:off x="1797050" y="2463800"/>
            <a:ext cx="3194050" cy="3998913"/>
            <a:chOff x="1132" y="1552"/>
            <a:chExt cx="2012" cy="2519"/>
          </a:xfrm>
        </p:grpSpPr>
        <p:sp>
          <p:nvSpPr>
            <p:cNvPr id="124938" name="Puzzle4"/>
            <p:cNvSpPr>
              <a:spLocks noEditPoints="1" noChangeArrowheads="1"/>
            </p:cNvSpPr>
            <p:nvPr/>
          </p:nvSpPr>
          <p:spPr bwMode="auto">
            <a:xfrm>
              <a:off x="1132" y="1552"/>
              <a:ext cx="2012" cy="2519"/>
            </a:xfrm>
            <a:custGeom>
              <a:avLst/>
              <a:gdLst>
                <a:gd name="T0" fmla="*/ 774 w 21600"/>
                <a:gd name="T1" fmla="*/ 1352 h 21600"/>
                <a:gd name="T2" fmla="*/ 42 w 21600"/>
                <a:gd name="T3" fmla="*/ 1975 h 21600"/>
                <a:gd name="T4" fmla="*/ 1071 w 21600"/>
                <a:gd name="T5" fmla="*/ 2519 h 21600"/>
                <a:gd name="T6" fmla="*/ 1949 w 21600"/>
                <a:gd name="T7" fmla="*/ 1954 h 21600"/>
                <a:gd name="T8" fmla="*/ 1301 w 21600"/>
                <a:gd name="T9" fmla="*/ 1270 h 21600"/>
                <a:gd name="T10" fmla="*/ 1959 w 21600"/>
                <a:gd name="T11" fmla="*/ 550 h 21600"/>
                <a:gd name="T12" fmla="*/ 1034 w 21600"/>
                <a:gd name="T13" fmla="*/ 1 h 21600"/>
                <a:gd name="T14" fmla="*/ 42 w 21600"/>
                <a:gd name="T15" fmla="*/ 55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072 w 21600"/>
                <a:gd name="T25" fmla="*/ 5668 h 21600"/>
                <a:gd name="T26" fmla="*/ 20204 w 21600"/>
                <a:gd name="T27" fmla="*/ 15983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D8EBB3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600">
                  <a:solidFill>
                    <a:schemeClr val="tx1"/>
                  </a:solidFill>
                </a:rPr>
                <a:t>Global Monitoring for Environment and Security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9" name="Picture 8" descr="Logo_GMES_saferworld">
              <a:hlinkClick r:id="rId4"/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0" y="3051"/>
              <a:ext cx="638" cy="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7" name="Group 9"/>
          <p:cNvGrpSpPr>
            <a:grpSpLocks/>
          </p:cNvGrpSpPr>
          <p:nvPr/>
        </p:nvGrpSpPr>
        <p:grpSpPr bwMode="auto">
          <a:xfrm>
            <a:off x="700088" y="1038225"/>
            <a:ext cx="5362575" cy="2384425"/>
            <a:chOff x="441" y="654"/>
            <a:chExt cx="3378" cy="1502"/>
          </a:xfrm>
        </p:grpSpPr>
        <p:sp>
          <p:nvSpPr>
            <p:cNvPr id="124936" name="Puzzle1"/>
            <p:cNvSpPr>
              <a:spLocks noEditPoints="1" noChangeArrowheads="1"/>
            </p:cNvSpPr>
            <p:nvPr/>
          </p:nvSpPr>
          <p:spPr bwMode="auto">
            <a:xfrm>
              <a:off x="441" y="654"/>
              <a:ext cx="3378" cy="1502"/>
            </a:xfrm>
            <a:custGeom>
              <a:avLst/>
              <a:gdLst>
                <a:gd name="T0" fmla="*/ 2618 w 21600"/>
                <a:gd name="T1" fmla="*/ 1466 h 21600"/>
                <a:gd name="T2" fmla="*/ 2655 w 21600"/>
                <a:gd name="T3" fmla="*/ 36 h 21600"/>
                <a:gd name="T4" fmla="*/ 739 w 21600"/>
                <a:gd name="T5" fmla="*/ 60 h 21600"/>
                <a:gd name="T6" fmla="*/ 788 w 21600"/>
                <a:gd name="T7" fmla="*/ 1461 h 21600"/>
                <a:gd name="T8" fmla="*/ 1691 w 21600"/>
                <a:gd name="T9" fmla="*/ 896 h 21600"/>
                <a:gd name="T10" fmla="*/ 1696 w 21600"/>
                <a:gd name="T11" fmla="*/ 606 h 21600"/>
                <a:gd name="T12" fmla="*/ 3378 w 21600"/>
                <a:gd name="T13" fmla="*/ 695 h 21600"/>
                <a:gd name="T14" fmla="*/ 9 w 21600"/>
                <a:gd name="T15" fmla="*/ 695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6087 w 21600"/>
                <a:gd name="T25" fmla="*/ 2574 h 21600"/>
                <a:gd name="T26" fmla="*/ 16133 w 21600"/>
                <a:gd name="T27" fmla="*/ 1955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CCCC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144000" rIns="0"/>
            <a:lstStyle/>
            <a:p>
              <a:endParaRPr lang="en-US" sz="1800">
                <a:solidFill>
                  <a:schemeClr val="tx1"/>
                </a:solidFill>
              </a:endParaRPr>
            </a:p>
            <a:p>
              <a:endParaRPr lang="en-US" sz="1800">
                <a:solidFill>
                  <a:schemeClr val="tx1"/>
                </a:solidFill>
              </a:endParaRPr>
            </a:p>
            <a:p>
              <a:r>
                <a:rPr lang="en-US" sz="1400">
                  <a:solidFill>
                    <a:schemeClr val="tx1"/>
                  </a:solidFill>
                </a:rPr>
                <a:t>Data Collection Framework in fisheries</a:t>
              </a:r>
              <a:endParaRPr lang="en-GB" sz="1400">
                <a:solidFill>
                  <a:schemeClr val="tx1"/>
                </a:solidFill>
              </a:endParaRPr>
            </a:p>
          </p:txBody>
        </p:sp>
        <p:pic>
          <p:nvPicPr>
            <p:cNvPr id="124937" name="Picture 1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" y="1633"/>
              <a:ext cx="480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20" name="Group 12"/>
          <p:cNvGrpSpPr>
            <a:grpSpLocks/>
          </p:cNvGrpSpPr>
          <p:nvPr/>
        </p:nvGrpSpPr>
        <p:grpSpPr bwMode="auto">
          <a:xfrm>
            <a:off x="3846513" y="2501900"/>
            <a:ext cx="5297487" cy="3128963"/>
            <a:chOff x="2423" y="1576"/>
            <a:chExt cx="3337" cy="1971"/>
          </a:xfrm>
        </p:grpSpPr>
        <p:sp>
          <p:nvSpPr>
            <p:cNvPr id="124934" name="Puzzle2"/>
            <p:cNvSpPr>
              <a:spLocks noEditPoints="1" noChangeArrowheads="1"/>
            </p:cNvSpPr>
            <p:nvPr/>
          </p:nvSpPr>
          <p:spPr bwMode="auto">
            <a:xfrm>
              <a:off x="2423" y="1576"/>
              <a:ext cx="3337" cy="1971"/>
            </a:xfrm>
            <a:custGeom>
              <a:avLst/>
              <a:gdLst>
                <a:gd name="T0" fmla="*/ 2 w 21600"/>
                <a:gd name="T1" fmla="*/ 1221 h 21600"/>
                <a:gd name="T2" fmla="*/ 649 w 21600"/>
                <a:gd name="T3" fmla="*/ 1931 h 21600"/>
                <a:gd name="T4" fmla="*/ 1607 w 21600"/>
                <a:gd name="T5" fmla="*/ 1269 h 21600"/>
                <a:gd name="T6" fmla="*/ 2599 w 21600"/>
                <a:gd name="T7" fmla="*/ 1934 h 21600"/>
                <a:gd name="T8" fmla="*/ 3337 w 21600"/>
                <a:gd name="T9" fmla="*/ 1376 h 21600"/>
                <a:gd name="T10" fmla="*/ 2609 w 21600"/>
                <a:gd name="T11" fmla="*/ 524 h 21600"/>
                <a:gd name="T12" fmla="*/ 1669 w 21600"/>
                <a:gd name="T13" fmla="*/ 3 h 21600"/>
                <a:gd name="T14" fmla="*/ 649 w 21600"/>
                <a:gd name="T15" fmla="*/ 538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5385 w 21600"/>
                <a:gd name="T25" fmla="*/ 6740 h 21600"/>
                <a:gd name="T26" fmla="*/ 16176 w 21600"/>
                <a:gd name="T27" fmla="*/ 2043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FFCC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/>
            <a:lstStyle/>
            <a:p>
              <a:r>
                <a:rPr lang="en-US" sz="1600">
                  <a:solidFill>
                    <a:schemeClr val="tx1"/>
                  </a:solidFill>
                </a:rPr>
                <a:t>INSPIRE Directive</a:t>
              </a:r>
            </a:p>
            <a:p>
              <a:r>
                <a:rPr lang="en-US" sz="1600">
                  <a:solidFill>
                    <a:schemeClr val="tx1"/>
                  </a:solidFill>
                </a:rPr>
                <a:t>Public Sector Information Directive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5" name="Picture 14" descr="Inspire_logo">
              <a:hlinkClick r:id="rId7"/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7" y="2807"/>
              <a:ext cx="624" cy="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Slide Number Placeholder 2"/>
          <p:cNvSpPr txBox="1">
            <a:spLocks noGrp="1"/>
          </p:cNvSpPr>
          <p:nvPr/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7F2265CB-5174-40E3-A6C4-A45D20D9843C}" type="slidenum">
              <a:rPr lang="en-GB" sz="1300" b="0">
                <a:solidFill>
                  <a:srgbClr val="99CC00"/>
                </a:solidFill>
                <a:latin typeface="Myriad Pro" pitchFamily="34" charset="0"/>
              </a:rPr>
              <a:pPr/>
              <a:t>11</a:t>
            </a:fld>
            <a:endParaRPr lang="en-GB" sz="1300" b="0">
              <a:solidFill>
                <a:srgbClr val="99CC00"/>
              </a:solidFill>
              <a:latin typeface="Myriad Pro" pitchFamily="34" charset="0"/>
            </a:endParaRPr>
          </a:p>
        </p:txBody>
      </p:sp>
      <p:pic>
        <p:nvPicPr>
          <p:cNvPr id="307203" name="Picture 426" descr="DGMare-White_e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9388" y="0"/>
            <a:ext cx="8367712" cy="1143000"/>
          </a:xfrm>
        </p:spPr>
        <p:txBody>
          <a:bodyPr anchor="b"/>
          <a:lstStyle/>
          <a:p>
            <a:r>
              <a:rPr lang="en-US" smtClean="0"/>
              <a:t>expected benefits</a:t>
            </a:r>
            <a:endParaRPr lang="en-GB" smtClean="0"/>
          </a:p>
        </p:txBody>
      </p:sp>
      <p:sp>
        <p:nvSpPr>
          <p:cNvPr id="6251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50825" y="1341438"/>
            <a:ext cx="6351588" cy="5327650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en-US" sz="3500" smtClean="0"/>
              <a:t>€300 million annually</a:t>
            </a:r>
          </a:p>
          <a:p>
            <a:pPr lvl="1"/>
            <a:r>
              <a:rPr lang="en-US" sz="3200" smtClean="0"/>
              <a:t>reducing of operating cost of which</a:t>
            </a:r>
          </a:p>
          <a:p>
            <a:pPr lvl="2">
              <a:buFontTx/>
              <a:buChar char="•"/>
            </a:pPr>
            <a:r>
              <a:rPr lang="en-US" sz="1900" smtClean="0"/>
              <a:t>€100 million for science</a:t>
            </a:r>
          </a:p>
          <a:p>
            <a:pPr lvl="2">
              <a:buFontTx/>
              <a:buChar char="•"/>
            </a:pPr>
            <a:r>
              <a:rPr lang="en-US" sz="1900" smtClean="0"/>
              <a:t>€56 million for public authorities</a:t>
            </a:r>
          </a:p>
          <a:p>
            <a:pPr lvl="2">
              <a:buFontTx/>
              <a:buChar char="•"/>
            </a:pPr>
            <a:r>
              <a:rPr lang="en-US" sz="1900" smtClean="0"/>
              <a:t>€150 million for private companies</a:t>
            </a:r>
          </a:p>
          <a:p>
            <a:pPr>
              <a:buClr>
                <a:schemeClr val="accent2"/>
              </a:buClr>
            </a:pPr>
            <a:r>
              <a:rPr lang="en-US" sz="3500" smtClean="0"/>
              <a:t>€60-€200 million annually</a:t>
            </a:r>
          </a:p>
          <a:p>
            <a:pPr lvl="1"/>
            <a:r>
              <a:rPr lang="en-US" sz="3200" smtClean="0"/>
              <a:t>increasing competition and opportunities</a:t>
            </a:r>
          </a:p>
          <a:p>
            <a:pPr lvl="2">
              <a:buFontTx/>
              <a:buChar char="•"/>
            </a:pPr>
            <a:r>
              <a:rPr lang="en-US" sz="1900" smtClean="0"/>
              <a:t>contributes to innovation and growth </a:t>
            </a:r>
            <a:endParaRPr lang="en-GB" sz="1900" smtClean="0"/>
          </a:p>
        </p:txBody>
      </p:sp>
      <p:sp>
        <p:nvSpPr>
          <p:cNvPr id="62512" name="Text Box 48"/>
          <p:cNvSpPr txBox="1">
            <a:spLocks noChangeArrowheads="1"/>
          </p:cNvSpPr>
          <p:nvPr/>
        </p:nvSpPr>
        <p:spPr bwMode="auto">
          <a:xfrm>
            <a:off x="6078538" y="2852738"/>
            <a:ext cx="3065462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0">
                <a:solidFill>
                  <a:srgbClr val="FF0000"/>
                </a:solidFill>
                <a:latin typeface="Myriad Pro" pitchFamily="34" charset="0"/>
              </a:rPr>
              <a:t>with inevitable growth in marine economy, these benefits will increase</a:t>
            </a:r>
            <a:endParaRPr lang="en-GB" sz="2800" b="0">
              <a:solidFill>
                <a:srgbClr val="FF0000"/>
              </a:solidFill>
              <a:latin typeface="Myriad Pro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7330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62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62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2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62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625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625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625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625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625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2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2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510" grpId="0"/>
      <p:bldP spid="62511" grpId="0" build="p"/>
      <p:bldP spid="625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Slide Number Placeholder 4"/>
          <p:cNvSpPr txBox="1">
            <a:spLocks noGrp="1"/>
          </p:cNvSpPr>
          <p:nvPr/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878977F1-9B96-4196-990E-1A59993D71E6}" type="slidenum">
              <a:rPr lang="en-GB" sz="1300" b="0">
                <a:solidFill>
                  <a:schemeClr val="folHlink"/>
                </a:solidFill>
                <a:latin typeface="Myriad Pro" pitchFamily="34" charset="0"/>
              </a:rPr>
              <a:pPr/>
              <a:t>12</a:t>
            </a:fld>
            <a:endParaRPr lang="en-GB" sz="1300" b="0">
              <a:solidFill>
                <a:schemeClr val="folHlink"/>
              </a:solidFill>
              <a:latin typeface="Myriad Pro" pitchFamily="34" charset="0"/>
            </a:endParaRPr>
          </a:p>
        </p:txBody>
      </p:sp>
      <p:sp>
        <p:nvSpPr>
          <p:cNvPr id="30515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anchor="b"/>
          <a:lstStyle/>
          <a:p>
            <a:pPr eaLnBrk="1" hangingPunct="1"/>
            <a:r>
              <a:rPr lang="en-US" smtClean="0"/>
              <a:t>Preparatory Actions 2008-2010</a:t>
            </a:r>
            <a:endParaRPr lang="en-GB" smtClean="0"/>
          </a:p>
        </p:txBody>
      </p:sp>
      <p:sp>
        <p:nvSpPr>
          <p:cNvPr id="30515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95288" y="2527300"/>
            <a:ext cx="8507412" cy="3411538"/>
          </a:xfrm>
        </p:spPr>
        <p:txBody>
          <a:bodyPr/>
          <a:lstStyle/>
          <a:p>
            <a:pPr marL="273050" indent="-273050" eaLnBrk="1" hangingPunct="1"/>
            <a:r>
              <a:rPr lang="en-US" sz="5700" smtClean="0"/>
              <a:t>€6,450,000 spent</a:t>
            </a:r>
          </a:p>
          <a:p>
            <a:pPr marL="273050" indent="-273050" eaLnBrk="1" hangingPunct="1"/>
            <a:r>
              <a:rPr lang="en-US" sz="5700" smtClean="0"/>
              <a:t>six portals now operational</a:t>
            </a:r>
            <a:endParaRPr lang="en-GB" sz="5700" smtClean="0"/>
          </a:p>
        </p:txBody>
      </p:sp>
      <p:pic>
        <p:nvPicPr>
          <p:cNvPr id="66564" name="Picture 4" descr="hydrograph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6113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5" name="Picture 5" descr="geolog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6113" y="0"/>
            <a:ext cx="4687887" cy="376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6" name="Picture 6" descr="physic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4838" y="3775075"/>
            <a:ext cx="4729162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0" name="Picture 10" descr="biolog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01875"/>
            <a:ext cx="4451350" cy="315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8" name="Picture 8" descr="chemistr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95725"/>
            <a:ext cx="4391025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1" name="Picture 11" descr="habitats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0" y="2179638"/>
            <a:ext cx="3492500" cy="249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943165" y="1628800"/>
            <a:ext cx="8229600" cy="1944216"/>
          </a:xfrm>
        </p:spPr>
        <p:txBody>
          <a:bodyPr/>
          <a:lstStyle/>
          <a:p>
            <a:r>
              <a:rPr lang="en-GB" b="1" dirty="0">
                <a:solidFill>
                  <a:schemeClr val="bg1"/>
                </a:solidFill>
              </a:rPr>
              <a:t>8400 bathymetric survey datasets</a:t>
            </a:r>
          </a:p>
          <a:p>
            <a:r>
              <a:rPr lang="en-GB" b="1" dirty="0">
                <a:solidFill>
                  <a:schemeClr val="bg1"/>
                </a:solidFill>
              </a:rPr>
              <a:t>14 data centres </a:t>
            </a:r>
          </a:p>
          <a:p>
            <a:r>
              <a:rPr lang="en-GB" b="1" dirty="0">
                <a:solidFill>
                  <a:schemeClr val="bg1"/>
                </a:solidFill>
              </a:rPr>
              <a:t>9 countries</a:t>
            </a:r>
          </a:p>
          <a:p>
            <a:r>
              <a:rPr lang="en-GB" b="1" dirty="0">
                <a:solidFill>
                  <a:schemeClr val="bg1"/>
                </a:solidFill>
              </a:rPr>
              <a:t>118 institutes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91680" y="3940314"/>
            <a:ext cx="4896544" cy="1569660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DTM resolution ⅛'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>
                <a:solidFill>
                  <a:srgbClr val="0F5494"/>
                </a:solidFill>
              </a:rPr>
              <a:t>b</a:t>
            </a:r>
            <a:r>
              <a:rPr lang="en-US" sz="3200" b="0" dirty="0" smtClean="0">
                <a:solidFill>
                  <a:srgbClr val="0F5494"/>
                </a:solidFill>
              </a:rPr>
              <a:t>y end of 2014 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all European waters</a:t>
            </a:r>
            <a:endParaRPr lang="en-GB" sz="32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839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611560" y="2348880"/>
            <a:ext cx="8229600" cy="3459409"/>
          </a:xfrm>
          <a:prstGeom prst="rect">
            <a:avLst/>
          </a:prstGeom>
          <a:solidFill>
            <a:schemeClr val="bg1">
              <a:alpha val="85000"/>
            </a:schemeClr>
          </a:solidFill>
        </p:spPr>
        <p:txBody>
          <a:bodyPr>
            <a:spAutoFit/>
          </a:bodyPr>
          <a:lstStyle/>
          <a:p>
            <a:pPr>
              <a:buFont typeface="+mj-lt"/>
              <a:buAutoNum type="arabicPeriod"/>
            </a:pPr>
            <a:r>
              <a:rPr lang="en-GB" sz="1800" b="0" dirty="0" smtClean="0"/>
              <a:t>On </a:t>
            </a:r>
            <a:r>
              <a:rPr lang="en-GB" sz="1800" b="0" dirty="0"/>
              <a:t>the </a:t>
            </a:r>
            <a:r>
              <a:rPr lang="en-GB" sz="1800" b="0" dirty="0" smtClean="0"/>
              <a:t>sea-bed:</a:t>
            </a:r>
            <a:endParaRPr lang="en-GB" sz="1800" b="0" dirty="0"/>
          </a:p>
          <a:p>
            <a:pPr lvl="1"/>
            <a:r>
              <a:rPr lang="en-US" sz="1400" dirty="0"/>
              <a:t>s</a:t>
            </a:r>
            <a:r>
              <a:rPr lang="en-US" sz="1400" b="0" dirty="0" smtClean="0"/>
              <a:t>ediments</a:t>
            </a:r>
            <a:endParaRPr lang="en-GB" sz="1400" dirty="0"/>
          </a:p>
          <a:p>
            <a:pPr lvl="1"/>
            <a:r>
              <a:rPr lang="en-GB" sz="1400" b="0" dirty="0" smtClean="0"/>
              <a:t>substrata,</a:t>
            </a:r>
          </a:p>
          <a:p>
            <a:pPr lvl="1"/>
            <a:r>
              <a:rPr lang="en-GB" sz="1400" b="0" dirty="0" smtClean="0"/>
              <a:t>rate </a:t>
            </a:r>
            <a:r>
              <a:rPr lang="en-GB" sz="1400" b="0" dirty="0"/>
              <a:t>of accumulation or sedimentation</a:t>
            </a:r>
          </a:p>
          <a:p>
            <a:pPr lvl="1"/>
            <a:r>
              <a:rPr lang="en-GB" sz="1400" b="0" dirty="0" smtClean="0"/>
              <a:t>sea-floor </a:t>
            </a:r>
            <a:r>
              <a:rPr lang="en-GB" sz="1400" b="0" dirty="0"/>
              <a:t>geology (age, lithology, origin)</a:t>
            </a:r>
          </a:p>
          <a:p>
            <a:pPr lvl="1"/>
            <a:r>
              <a:rPr lang="en-GB" sz="1400" b="0" dirty="0" smtClean="0"/>
              <a:t>boundaries </a:t>
            </a:r>
            <a:r>
              <a:rPr lang="en-GB" sz="1400" b="0" dirty="0"/>
              <a:t>and faults</a:t>
            </a:r>
          </a:p>
          <a:p>
            <a:pPr lvl="1"/>
            <a:r>
              <a:rPr lang="en-GB" sz="1400" b="0" dirty="0" smtClean="0"/>
              <a:t>geological </a:t>
            </a:r>
            <a:r>
              <a:rPr lang="en-GB" sz="1400" b="0" dirty="0"/>
              <a:t>events and event probabilities (</a:t>
            </a:r>
            <a:r>
              <a:rPr lang="en-GB" sz="1400" b="0" dirty="0" smtClean="0"/>
              <a:t>landslides, volcanic</a:t>
            </a:r>
            <a:r>
              <a:rPr lang="en-GB" sz="1400" b="0" dirty="0"/>
              <a:t>, earthquake epicentres)</a:t>
            </a:r>
          </a:p>
          <a:p>
            <a:pPr lvl="1"/>
            <a:r>
              <a:rPr lang="en-GB" sz="1400" b="0" dirty="0" smtClean="0"/>
              <a:t>minerals </a:t>
            </a:r>
            <a:r>
              <a:rPr lang="en-GB" sz="1400" b="0" dirty="0"/>
              <a:t>(including aggregates, oil and gas).</a:t>
            </a:r>
          </a:p>
          <a:p>
            <a:pPr>
              <a:buFont typeface="+mj-lt"/>
              <a:buAutoNum type="arabicPeriod"/>
            </a:pPr>
            <a:r>
              <a:rPr lang="en-GB" sz="1800" b="0" dirty="0" smtClean="0"/>
              <a:t>For </a:t>
            </a:r>
            <a:r>
              <a:rPr lang="en-GB" sz="1800" b="0" dirty="0"/>
              <a:t>the coast:</a:t>
            </a:r>
          </a:p>
          <a:p>
            <a:pPr lvl="1"/>
            <a:r>
              <a:rPr lang="en-GB" sz="1400" b="0" dirty="0" smtClean="0"/>
              <a:t>Rate </a:t>
            </a:r>
            <a:r>
              <a:rPr lang="en-GB" sz="1400" b="0" dirty="0"/>
              <a:t>of sedimentation and erosion</a:t>
            </a:r>
          </a:p>
          <a:p>
            <a:pPr lvl="1"/>
            <a:r>
              <a:rPr lang="en-GB" sz="1400" b="0" dirty="0" smtClean="0"/>
              <a:t>Coastal </a:t>
            </a:r>
            <a:r>
              <a:rPr lang="en-GB" sz="1400" b="0" dirty="0"/>
              <a:t>typology or behavioural </a:t>
            </a:r>
            <a:r>
              <a:rPr lang="en-GB" sz="1400" b="0" dirty="0" smtClean="0"/>
              <a:t>description, cliffy coasts, sand </a:t>
            </a:r>
            <a:r>
              <a:rPr lang="en-GB" sz="1400" b="0" dirty="0"/>
              <a:t>dunes, estuaries </a:t>
            </a:r>
            <a:r>
              <a:rPr lang="en-GB" sz="1400" b="0" dirty="0" err="1"/>
              <a:t>etc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2943428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58237" y="3140968"/>
            <a:ext cx="4716016" cy="792088"/>
          </a:xfrm>
        </p:spPr>
        <p:txBody>
          <a:bodyPr/>
          <a:lstStyle/>
          <a:p>
            <a:r>
              <a:rPr lang="en-US" dirty="0"/>
              <a:t>p</a:t>
            </a:r>
            <a:r>
              <a:rPr lang="en-US" dirty="0" smtClean="0"/>
              <a:t>hysical habitats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9833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</a:t>
            </a:r>
            <a:r>
              <a:rPr lang="en-US" dirty="0" smtClean="0"/>
              <a:t>ydrography and geology lots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geology</a:t>
            </a:r>
          </a:p>
          <a:p>
            <a:pPr lvl="1"/>
            <a:r>
              <a:rPr lang="en-US" dirty="0"/>
              <a:t>h</a:t>
            </a:r>
            <a:r>
              <a:rPr lang="en-US" dirty="0" smtClean="0"/>
              <a:t>omogeneous consortium</a:t>
            </a:r>
            <a:r>
              <a:rPr lang="en-GB" dirty="0" smtClean="0"/>
              <a:t> of national geological surveys</a:t>
            </a:r>
          </a:p>
          <a:p>
            <a:r>
              <a:rPr lang="en-GB" dirty="0"/>
              <a:t>hydrography</a:t>
            </a:r>
          </a:p>
          <a:p>
            <a:pPr lvl="1"/>
            <a:r>
              <a:rPr lang="en-GB" dirty="0"/>
              <a:t>heterogeneous consortium </a:t>
            </a:r>
          </a:p>
          <a:p>
            <a:pPr lvl="1"/>
            <a:r>
              <a:rPr lang="en-GB" dirty="0"/>
              <a:t>mixture of </a:t>
            </a:r>
            <a:r>
              <a:rPr lang="en-GB" dirty="0" err="1"/>
              <a:t>hydrographic</a:t>
            </a:r>
            <a:r>
              <a:rPr lang="en-GB" dirty="0"/>
              <a:t> offices and research institutes</a:t>
            </a:r>
          </a:p>
          <a:p>
            <a:pPr lvl="1"/>
            <a:r>
              <a:rPr lang="en-GB" dirty="0"/>
              <a:t>not all countries represented (although some </a:t>
            </a:r>
            <a:r>
              <a:rPr lang="en-GB" dirty="0" smtClean="0"/>
              <a:t>provide </a:t>
            </a:r>
            <a:r>
              <a:rPr lang="en-GB" dirty="0"/>
              <a:t>data)</a:t>
            </a:r>
          </a:p>
        </p:txBody>
      </p:sp>
    </p:spTree>
    <p:extLst>
      <p:ext uri="{BB962C8B-B14F-4D97-AF65-F5344CB8AC3E}">
        <p14:creationId xmlns:p14="http://schemas.microsoft.com/office/powerpoint/2010/main" val="4063761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79388" y="3675063"/>
          <a:ext cx="8785225" cy="316865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36381"/>
                <a:gridCol w="1368190"/>
                <a:gridCol w="1224170"/>
                <a:gridCol w="1584221"/>
                <a:gridCol w="1872263"/>
              </a:tblGrid>
              <a:tr h="59389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Budget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years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resolution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coverage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100" b="1" kern="12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Participation</a:t>
                      </a:r>
                      <a:endParaRPr lang="en-GB" sz="1100" b="1" kern="12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96196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Preparatory actions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 smtClean="0">
                          <a:effectLst/>
                        </a:rPr>
                        <a:t>2008-2010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Very low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Limited coverage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most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11153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Integrated maritime policy financial regulation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2012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Low resolution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indent="-17145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Char char="Ø"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None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49747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European </a:t>
                      </a:r>
                      <a:r>
                        <a:rPr lang="en-GB" sz="14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Maritime </a:t>
                      </a: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and Fisheries Fund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2014-2020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High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3"/>
          <p:cNvSpPr>
            <a:spLocks noGrp="1"/>
          </p:cNvSpPr>
          <p:nvPr>
            <p:ph type="title"/>
          </p:nvPr>
        </p:nvSpPr>
        <p:spPr>
          <a:xfrm>
            <a:off x="914400" y="115888"/>
            <a:ext cx="8229600" cy="936625"/>
          </a:xfrm>
        </p:spPr>
        <p:txBody>
          <a:bodyPr/>
          <a:lstStyle/>
          <a:p>
            <a:r>
              <a:rPr lang="en-US" smtClean="0">
                <a:solidFill>
                  <a:schemeClr val="bg1"/>
                </a:solidFill>
              </a:rPr>
              <a:t>why do we want higher resolution ??</a:t>
            </a:r>
            <a:endParaRPr lang="en-GB" smtClean="0">
              <a:solidFill>
                <a:schemeClr val="bg1"/>
              </a:solidFill>
            </a:endParaRPr>
          </a:p>
        </p:txBody>
      </p:sp>
      <p:sp>
        <p:nvSpPr>
          <p:cNvPr id="129027" name="TextBox 7"/>
          <p:cNvSpPr txBox="1">
            <a:spLocks noChangeArrowheads="1"/>
          </p:cNvSpPr>
          <p:nvPr/>
        </p:nvSpPr>
        <p:spPr bwMode="auto">
          <a:xfrm>
            <a:off x="1347788" y="5570538"/>
            <a:ext cx="77771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GB" sz="1800" b="0">
                <a:solidFill>
                  <a:srgbClr val="FFFFFF"/>
                </a:solidFill>
              </a:rPr>
              <a:t>Hola, in 200 metres water depth off the coast of northern Norway</a:t>
            </a:r>
          </a:p>
        </p:txBody>
      </p:sp>
      <p:sp>
        <p:nvSpPr>
          <p:cNvPr id="129028" name="Rectangle 8"/>
          <p:cNvSpPr>
            <a:spLocks noChangeArrowheads="1"/>
          </p:cNvSpPr>
          <p:nvPr/>
        </p:nvSpPr>
        <p:spPr bwMode="auto">
          <a:xfrm>
            <a:off x="179388" y="2571750"/>
            <a:ext cx="27368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2500 metres</a:t>
            </a:r>
          </a:p>
        </p:txBody>
      </p:sp>
      <p:sp>
        <p:nvSpPr>
          <p:cNvPr id="129029" name="Rectangle 9"/>
          <p:cNvSpPr>
            <a:spLocks noChangeArrowheads="1"/>
          </p:cNvSpPr>
          <p:nvPr/>
        </p:nvSpPr>
        <p:spPr bwMode="auto">
          <a:xfrm>
            <a:off x="313213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50 metres</a:t>
            </a:r>
          </a:p>
        </p:txBody>
      </p:sp>
      <p:sp>
        <p:nvSpPr>
          <p:cNvPr id="129030" name="Rectangle 10"/>
          <p:cNvSpPr>
            <a:spLocks noChangeArrowheads="1"/>
          </p:cNvSpPr>
          <p:nvPr/>
        </p:nvSpPr>
        <p:spPr bwMode="auto">
          <a:xfrm>
            <a:off x="673258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 metres</a:t>
            </a:r>
          </a:p>
        </p:txBody>
      </p:sp>
    </p:spTree>
    <p:extLst>
      <p:ext uri="{BB962C8B-B14F-4D97-AF65-F5344CB8AC3E}">
        <p14:creationId xmlns:p14="http://schemas.microsoft.com/office/powerpoint/2010/main" val="2072452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350" y="2540000"/>
            <a:ext cx="4781550" cy="4316413"/>
            <a:chOff x="5822" y="2564903"/>
            <a:chExt cx="4782202" cy="4316797"/>
          </a:xfrm>
        </p:grpSpPr>
        <p:pic>
          <p:nvPicPr>
            <p:cNvPr id="131080" name="Picture 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22" y="2564903"/>
              <a:ext cx="4782202" cy="4316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081" name="TextBox 7"/>
            <p:cNvSpPr txBox="1">
              <a:spLocks noChangeArrowheads="1"/>
            </p:cNvSpPr>
            <p:nvPr/>
          </p:nvSpPr>
          <p:spPr bwMode="auto">
            <a:xfrm>
              <a:off x="1979712" y="5581118"/>
              <a:ext cx="187220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1pPr>
              <a:lvl2pPr marL="742950" indent="-28575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2pPr>
              <a:lvl3pPr marL="11430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3pPr>
              <a:lvl4pPr marL="16002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4pPr>
              <a:lvl5pPr marL="20574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9pPr>
            </a:lstStyle>
            <a:p>
              <a:r>
                <a:rPr lang="en-US" sz="2400" b="0">
                  <a:solidFill>
                    <a:srgbClr val="FFFFFF"/>
                  </a:solidFill>
                </a:rPr>
                <a:t>3 metres</a:t>
              </a:r>
              <a:endParaRPr lang="en-GB" sz="2400" b="0">
                <a:solidFill>
                  <a:srgbClr val="FFFFFF"/>
                </a:solidFill>
              </a:endParaRPr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4427538" y="2546350"/>
            <a:ext cx="4816475" cy="4316413"/>
            <a:chOff x="4327887" y="2516187"/>
            <a:chExt cx="4816113" cy="4316710"/>
          </a:xfrm>
        </p:grpSpPr>
        <p:grpSp>
          <p:nvGrpSpPr>
            <p:cNvPr id="131076" name="Group 9"/>
            <p:cNvGrpSpPr>
              <a:grpSpLocks/>
            </p:cNvGrpSpPr>
            <p:nvPr/>
          </p:nvGrpSpPr>
          <p:grpSpPr bwMode="auto">
            <a:xfrm>
              <a:off x="4327887" y="2516187"/>
              <a:ext cx="4816113" cy="4293096"/>
              <a:chOff x="4327887" y="2516187"/>
              <a:chExt cx="4816113" cy="4293096"/>
            </a:xfrm>
          </p:grpSpPr>
          <p:pic>
            <p:nvPicPr>
              <p:cNvPr id="131078" name="Picture 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7887" y="2516187"/>
                <a:ext cx="4816113" cy="42930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079" name="TextBox 11"/>
              <p:cNvSpPr txBox="1">
                <a:spLocks noChangeArrowheads="1"/>
              </p:cNvSpPr>
              <p:nvPr/>
            </p:nvSpPr>
            <p:spPr bwMode="auto">
              <a:xfrm>
                <a:off x="5148063" y="3140968"/>
                <a:ext cx="264127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1pPr>
                <a:lvl2pPr marL="742950" indent="-28575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2pPr>
                <a:lvl3pPr marL="11430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3pPr>
                <a:lvl4pPr marL="16002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4pPr>
                <a:lvl5pPr marL="20574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9pPr>
              </a:lstStyle>
              <a:p>
                <a:r>
                  <a:rPr lang="en-US" sz="2400" b="0">
                    <a:solidFill>
                      <a:srgbClr val="FFFFFF"/>
                    </a:solidFill>
                  </a:rPr>
                  <a:t>50 centimetres</a:t>
                </a:r>
                <a:endParaRPr lang="en-GB" sz="2400" b="0">
                  <a:solidFill>
                    <a:srgbClr val="FFFFFF"/>
                  </a:solidFill>
                </a:endParaRPr>
              </a:p>
            </p:txBody>
          </p:sp>
        </p:grpSp>
        <p:pic>
          <p:nvPicPr>
            <p:cNvPr id="131077" name="Picture 7" descr="http://www.gsi.ie/NR/rdonlyres/764CFB07-D6B0-4205-9765-D36F233F5D38/0/logoBweb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943" y="6127446"/>
              <a:ext cx="2398532" cy="705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06073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itle 3"/>
          <p:cNvSpPr>
            <a:spLocks noGrp="1"/>
          </p:cNvSpPr>
          <p:nvPr>
            <p:ph type="title"/>
          </p:nvPr>
        </p:nvSpPr>
        <p:spPr>
          <a:xfrm>
            <a:off x="250825" y="-171450"/>
            <a:ext cx="8229600" cy="936625"/>
          </a:xfrm>
        </p:spPr>
        <p:txBody>
          <a:bodyPr/>
          <a:lstStyle/>
          <a:p>
            <a:r>
              <a:rPr lang="en-US" smtClean="0"/>
              <a:t>Vision for 2020</a:t>
            </a:r>
            <a:endParaRPr lang="en-GB" smtClean="0"/>
          </a:p>
        </p:txBody>
      </p:sp>
      <p:sp>
        <p:nvSpPr>
          <p:cNvPr id="133123" name="Text Box 2"/>
          <p:cNvSpPr>
            <a:spLocks noGrp="1" noChangeArrowheads="1"/>
          </p:cNvSpPr>
          <p:nvPr>
            <p:ph idx="1"/>
          </p:nvPr>
        </p:nvSpPr>
        <p:spPr>
          <a:xfrm>
            <a:off x="0" y="1052513"/>
            <a:ext cx="9109075" cy="4879975"/>
          </a:xfrm>
        </p:spPr>
        <p:txBody>
          <a:bodyPr>
            <a:spAutoFit/>
          </a:bodyPr>
          <a:lstStyle/>
          <a:p>
            <a:pPr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A seamless multi-resolution digital seabed map of European waters by 2020.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highest resolution possible in areas that have been surveyed;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free of restrictions on use;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topography, geology, habitats and ecosystems;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accompanied by timely information on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 physical, chemical and biological state of the overlying water column 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oceanographic forecasts;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together with a process that helps Member States maximise the potential of their marine observation programmes</a:t>
            </a:r>
          </a:p>
        </p:txBody>
      </p:sp>
    </p:spTree>
    <p:extLst>
      <p:ext uri="{BB962C8B-B14F-4D97-AF65-F5344CB8AC3E}">
        <p14:creationId xmlns:p14="http://schemas.microsoft.com/office/powerpoint/2010/main" val="1386883946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230188" y="219075"/>
            <a:ext cx="8356600" cy="582613"/>
          </a:xfrm>
        </p:spPr>
        <p:txBody>
          <a:bodyPr/>
          <a:lstStyle/>
          <a:p>
            <a:pPr eaLnBrk="1" hangingPunct="1"/>
            <a:r>
              <a:rPr lang="en-US" smtClean="0"/>
              <a:t>Consultation – start 29 August 2012</a:t>
            </a:r>
            <a:endParaRPr lang="en-GB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79388" y="908050"/>
          <a:ext cx="8785224" cy="1519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</a:tblGrid>
              <a:tr h="504899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2009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2011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2012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2013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2014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2015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2016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2017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2018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2020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 gridSpan="5">
                  <a:txBody>
                    <a:bodyPr/>
                    <a:lstStyle/>
                    <a:p>
                      <a:r>
                        <a:rPr lang="en-US" sz="1600" dirty="0" smtClean="0"/>
                        <a:t>Phase 1 - prototype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7C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4">
                  <a:txBody>
                    <a:bodyPr/>
                    <a:lstStyle/>
                    <a:p>
                      <a:r>
                        <a:rPr lang="en-US" sz="1600" dirty="0" smtClean="0"/>
                        <a:t>Phase</a:t>
                      </a:r>
                      <a:r>
                        <a:rPr lang="en-US" sz="1600" baseline="0" dirty="0" smtClean="0"/>
                        <a:t> 2  - low 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5403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6">
                  <a:txBody>
                    <a:bodyPr/>
                    <a:lstStyle/>
                    <a:p>
                      <a:r>
                        <a:rPr lang="en-US" sz="1600" dirty="0" smtClean="0"/>
                        <a:t>Phase 3 - multi-resolution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ectangle 55"/>
          <p:cNvSpPr txBox="1">
            <a:spLocks noChangeArrowheads="1"/>
          </p:cNvSpPr>
          <p:nvPr/>
        </p:nvSpPr>
        <p:spPr bwMode="gray">
          <a:xfrm>
            <a:off x="5148263" y="2565400"/>
            <a:ext cx="3973512" cy="429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273050" indent="-273050">
              <a:lnSpc>
                <a:spcPct val="90000"/>
              </a:lnSpc>
              <a:spcBef>
                <a:spcPct val="25000"/>
              </a:spcBef>
              <a:buClr>
                <a:srgbClr val="9AC00A"/>
              </a:buClr>
              <a:defRPr/>
            </a:pPr>
            <a:endParaRPr lang="en-US" sz="2200" kern="0" dirty="0">
              <a:solidFill>
                <a:srgbClr val="005A8E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new European Maritime and Fisheries Fund?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role of private sector?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observation systems?</a:t>
            </a:r>
          </a:p>
          <a:p>
            <a:pPr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GB" sz="2000" kern="0" dirty="0">
              <a:solidFill>
                <a:srgbClr val="FFFFFF"/>
              </a:solidFill>
              <a:latin typeface="Myriad Pro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562225"/>
            <a:ext cx="5076825" cy="429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7603013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Box 4"/>
          <p:cNvSpPr txBox="1">
            <a:spLocks noChangeArrowheads="1"/>
          </p:cNvSpPr>
          <p:nvPr/>
        </p:nvSpPr>
        <p:spPr bwMode="auto">
          <a:xfrm>
            <a:off x="250825" y="2276475"/>
            <a:ext cx="85693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US" sz="3200" b="0">
                <a:solidFill>
                  <a:srgbClr val="FFFFFF"/>
                </a:solidFill>
              </a:rPr>
              <a:t>should holders of offshore licences be obliged to grant public access to data?</a:t>
            </a:r>
            <a:endParaRPr lang="en-GB" sz="3200" b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167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520" y="764704"/>
            <a:ext cx="8301608" cy="511256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>
                <a:solidFill>
                  <a:schemeClr val="bg1"/>
                </a:solidFill>
              </a:rPr>
              <a:t>Are the seven thematic groups of the European Marine Observation and </a:t>
            </a:r>
            <a:r>
              <a:rPr lang="en-GB" sz="3200" dirty="0" smtClean="0">
                <a:solidFill>
                  <a:schemeClr val="bg1"/>
                </a:solidFill>
              </a:rPr>
              <a:t>Data Network </a:t>
            </a:r>
            <a:r>
              <a:rPr lang="en-GB" sz="3200" dirty="0">
                <a:solidFill>
                  <a:schemeClr val="bg1"/>
                </a:solidFill>
              </a:rPr>
              <a:t>the most appropriate? </a:t>
            </a:r>
            <a:endParaRPr lang="en-GB" sz="3200" dirty="0" smtClean="0">
              <a:solidFill>
                <a:schemeClr val="bg1"/>
              </a:solidFill>
            </a:endParaRPr>
          </a:p>
          <a:p>
            <a:pPr lvl="1">
              <a:tabLst>
                <a:tab pos="1428750" algn="l"/>
              </a:tabLst>
            </a:pPr>
            <a:r>
              <a:rPr lang="en-GB" sz="2800" dirty="0">
                <a:solidFill>
                  <a:schemeClr val="bg1"/>
                </a:solidFill>
              </a:rPr>
              <a:t>s</a:t>
            </a:r>
            <a:r>
              <a:rPr lang="en-GB" sz="2800" dirty="0" smtClean="0">
                <a:solidFill>
                  <a:schemeClr val="bg1"/>
                </a:solidFill>
              </a:rPr>
              <a:t>hould </a:t>
            </a:r>
            <a:r>
              <a:rPr lang="en-GB" sz="2800" dirty="0">
                <a:solidFill>
                  <a:schemeClr val="bg1"/>
                </a:solidFill>
              </a:rPr>
              <a:t>some be combined? (e.g. geology </a:t>
            </a:r>
            <a:r>
              <a:rPr lang="en-GB" sz="2800" dirty="0" smtClean="0">
                <a:solidFill>
                  <a:schemeClr val="bg1"/>
                </a:solidFill>
              </a:rPr>
              <a:t>and hydrography</a:t>
            </a:r>
            <a:r>
              <a:rPr lang="en-GB" sz="2800" dirty="0">
                <a:solidFill>
                  <a:schemeClr val="bg1"/>
                </a:solidFill>
              </a:rPr>
              <a:t>) or should some be divided?</a:t>
            </a:r>
          </a:p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What </a:t>
            </a:r>
            <a:r>
              <a:rPr lang="en-GB" sz="3200" dirty="0">
                <a:solidFill>
                  <a:schemeClr val="bg1"/>
                </a:solidFill>
              </a:rPr>
              <a:t>should be the balance in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between providing access to raw data </a:t>
            </a:r>
            <a:r>
              <a:rPr lang="en-GB" sz="3200" dirty="0" smtClean="0">
                <a:solidFill>
                  <a:schemeClr val="bg1"/>
                </a:solidFill>
              </a:rPr>
              <a:t>and developing </a:t>
            </a:r>
            <a:r>
              <a:rPr lang="en-GB" sz="3200" dirty="0">
                <a:solidFill>
                  <a:schemeClr val="bg1"/>
                </a:solidFill>
              </a:rPr>
              <a:t>digital map </a:t>
            </a:r>
            <a:r>
              <a:rPr lang="en-GB" sz="3200" dirty="0" smtClean="0">
                <a:solidFill>
                  <a:schemeClr val="bg1"/>
                </a:solidFill>
              </a:rPr>
              <a:t>layer?</a:t>
            </a:r>
            <a:endParaRPr lang="en-GB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20162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8000" r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536" y="116632"/>
            <a:ext cx="8229600" cy="363378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how </a:t>
            </a:r>
            <a:r>
              <a:rPr lang="en-GB" sz="3200" dirty="0">
                <a:solidFill>
                  <a:schemeClr val="bg1"/>
                </a:solidFill>
              </a:rPr>
              <a:t>could the governance of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and GMES evolve to better </a:t>
            </a:r>
            <a:r>
              <a:rPr lang="en-GB" sz="3200" dirty="0" smtClean="0">
                <a:solidFill>
                  <a:schemeClr val="bg1"/>
                </a:solidFill>
              </a:rPr>
              <a:t>accommodate the </a:t>
            </a:r>
            <a:r>
              <a:rPr lang="en-GB" sz="3200" dirty="0">
                <a:solidFill>
                  <a:schemeClr val="bg1"/>
                </a:solidFill>
              </a:rPr>
              <a:t>need for long term sustainability?</a:t>
            </a:r>
          </a:p>
        </p:txBody>
      </p:sp>
    </p:spTree>
    <p:extLst>
      <p:ext uri="{BB962C8B-B14F-4D97-AF65-F5344CB8AC3E}">
        <p14:creationId xmlns:p14="http://schemas.microsoft.com/office/powerpoint/2010/main" val="412910510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79712" y="1124744"/>
            <a:ext cx="7067128" cy="3672408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w</a:t>
            </a:r>
            <a:r>
              <a:rPr lang="en-GB" sz="2800" dirty="0" smtClean="0">
                <a:solidFill>
                  <a:schemeClr val="bg1"/>
                </a:solidFill>
              </a:rPr>
              <a:t>hat criteria should be used to determine EU financial support of observation programmes?</a:t>
            </a:r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c</a:t>
            </a:r>
            <a:r>
              <a:rPr lang="en-GB" sz="2800" dirty="0" smtClean="0">
                <a:solidFill>
                  <a:schemeClr val="bg1"/>
                </a:solidFill>
              </a:rPr>
              <a:t>an you provide examples?</a:t>
            </a:r>
          </a:p>
        </p:txBody>
      </p:sp>
    </p:spTree>
    <p:extLst>
      <p:ext uri="{BB962C8B-B14F-4D97-AF65-F5344CB8AC3E}">
        <p14:creationId xmlns:p14="http://schemas.microsoft.com/office/powerpoint/2010/main" val="2722164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/>
          <p:cNvSpPr>
            <a:spLocks noGrp="1"/>
          </p:cNvSpPr>
          <p:nvPr>
            <p:ph type="title"/>
          </p:nvPr>
        </p:nvSpPr>
        <p:spPr>
          <a:xfrm>
            <a:off x="395288" y="404813"/>
            <a:ext cx="8229600" cy="936625"/>
          </a:xfrm>
        </p:spPr>
        <p:txBody>
          <a:bodyPr/>
          <a:lstStyle/>
          <a:p>
            <a:r>
              <a:rPr lang="en-US" sz="2400" smtClean="0"/>
              <a:t>Initial estimates of spending 2014-2020</a:t>
            </a:r>
            <a:endParaRPr lang="en-GB" sz="2400" smtClean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23850" y="1268413"/>
          <a:ext cx="8135937" cy="464824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679964"/>
                <a:gridCol w="1655987"/>
                <a:gridCol w="1799986"/>
              </a:tblGrid>
              <a:tr h="40002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task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2014-2017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2018-2020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</a:tr>
              <a:tr h="892981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aligning Member States information systems.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37%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24%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creating digital map layers for complete sea basins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23%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30%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search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engines </a:t>
                      </a:r>
                      <a:r>
                        <a:rPr lang="en-GB" sz="2000" u="none" strike="noStrike" baseline="0" dirty="0" err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etc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and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maintenance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864036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evaluation of observation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networks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61908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supporting observation programmes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>
                          <a:effectLst/>
                        </a:rPr>
                        <a:t>27%</a:t>
                      </a:r>
                      <a:endParaRPr lang="en-GB" sz="2000" b="0" i="0" u="none" strike="noStrike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1501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Next Steps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6669" y="2420888"/>
            <a:ext cx="8517632" cy="2880320"/>
          </a:xfrm>
        </p:spPr>
        <p:txBody>
          <a:bodyPr/>
          <a:lstStyle/>
          <a:p>
            <a:r>
              <a:rPr lang="en-US" dirty="0" smtClean="0"/>
              <a:t>Council and Parliament decision on budget envelope for European Maritime and Fisheries Fund</a:t>
            </a:r>
          </a:p>
          <a:p>
            <a:r>
              <a:rPr lang="en-US" dirty="0" smtClean="0"/>
              <a:t>Marine Knowledge Impact Assessment to evaluate options for</a:t>
            </a:r>
          </a:p>
          <a:p>
            <a:pPr lvl="1"/>
            <a:r>
              <a:rPr lang="en-US" dirty="0"/>
              <a:t>g</a:t>
            </a:r>
            <a:r>
              <a:rPr lang="en-US" dirty="0" smtClean="0"/>
              <a:t>overnance</a:t>
            </a:r>
          </a:p>
          <a:p>
            <a:pPr lvl="1"/>
            <a:r>
              <a:rPr lang="en-US" dirty="0"/>
              <a:t>p</a:t>
            </a:r>
            <a:r>
              <a:rPr lang="en-US" dirty="0" smtClean="0"/>
              <a:t>rivate sector involvement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727766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>
        <a:blipFill dpi="0" rotWithShape="0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2"/>
          <p:cNvSpPr>
            <a:spLocks noGrp="1" noChangeArrowheads="1"/>
          </p:cNvSpPr>
          <p:nvPr>
            <p:ph type="title" idx="4294967295"/>
          </p:nvPr>
        </p:nvSpPr>
        <p:spPr>
          <a:xfrm>
            <a:off x="219075" y="219075"/>
            <a:ext cx="8367713" cy="546100"/>
          </a:xfrm>
        </p:spPr>
        <p:txBody>
          <a:bodyPr/>
          <a:lstStyle/>
          <a:p>
            <a:pPr eaLnBrk="1" hangingPunct="1"/>
            <a:r>
              <a:rPr lang="en-US" smtClean="0"/>
              <a:t>The consultation</a:t>
            </a:r>
            <a:endParaRPr lang="en-GB" smtClean="0"/>
          </a:p>
        </p:txBody>
      </p:sp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107950" y="2205038"/>
            <a:ext cx="90360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1200" b="0">
                <a:solidFill>
                  <a:srgbClr val="005A8E"/>
                </a:solidFill>
              </a:rPr>
              <a:t>http://ec.europa.eu/dgs/maritimeaffairs_fisheries/consultations/marine-knowledge-2020/index_en.htm</a:t>
            </a:r>
          </a:p>
        </p:txBody>
      </p:sp>
    </p:spTree>
    <p:extLst>
      <p:ext uri="{BB962C8B-B14F-4D97-AF65-F5344CB8AC3E}">
        <p14:creationId xmlns:p14="http://schemas.microsoft.com/office/powerpoint/2010/main" val="12504965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51520" y="2060848"/>
            <a:ext cx="8352928" cy="1440681"/>
          </a:xfrm>
          <a:solidFill>
            <a:srgbClr val="FFCCFF"/>
          </a:solidFill>
        </p:spPr>
        <p:txBody>
          <a:bodyPr/>
          <a:lstStyle/>
          <a:p>
            <a:r>
              <a:rPr lang="en-GB" dirty="0" smtClean="0"/>
              <a:t>http://ec.europa.eu/maritimeaffairs/policy/marine_knowledge_2020/</a:t>
            </a:r>
            <a:br>
              <a:rPr lang="en-GB" dirty="0" smtClean="0"/>
            </a:br>
            <a:r>
              <a:rPr lang="en-GB" dirty="0" smtClean="0"/>
              <a:t>index_en.htm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3823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288" y="549275"/>
            <a:ext cx="8229600" cy="936625"/>
          </a:xfrm>
        </p:spPr>
        <p:txBody>
          <a:bodyPr/>
          <a:lstStyle/>
          <a:p>
            <a:r>
              <a:rPr lang="fr-FR" smtClean="0"/>
              <a:t>Opportunity for growth</a:t>
            </a:r>
            <a:endParaRPr lang="en-GB" smtClean="0"/>
          </a:p>
        </p:txBody>
      </p:sp>
      <p:sp>
        <p:nvSpPr>
          <p:cNvPr id="30413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79388" y="2420938"/>
            <a:ext cx="8686800" cy="3633787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fr-FR" sz="3600" smtClean="0"/>
              <a:t>Running out of land and freshwater</a:t>
            </a:r>
          </a:p>
          <a:p>
            <a:pPr>
              <a:buClr>
                <a:schemeClr val="accent2"/>
              </a:buClr>
            </a:pPr>
            <a:r>
              <a:rPr lang="fr-FR" sz="3600" smtClean="0"/>
              <a:t>Technology from oil and gas</a:t>
            </a:r>
          </a:p>
          <a:p>
            <a:pPr lvl="1"/>
            <a:r>
              <a:rPr lang="fr-FR" sz="3200" smtClean="0"/>
              <a:t>Underwater robotics</a:t>
            </a:r>
          </a:p>
          <a:p>
            <a:pPr lvl="1"/>
            <a:r>
              <a:rPr lang="fr-FR" sz="3200" smtClean="0"/>
              <a:t>Operate safely in deep water</a:t>
            </a:r>
            <a:endParaRPr lang="en-GB" sz="32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itle 1"/>
          <p:cNvSpPr>
            <a:spLocks noGrp="1"/>
          </p:cNvSpPr>
          <p:nvPr>
            <p:ph type="title" idx="4294967295"/>
          </p:nvPr>
        </p:nvSpPr>
        <p:spPr>
          <a:xfrm>
            <a:off x="3851275" y="0"/>
            <a:ext cx="8591550" cy="936625"/>
          </a:xfrm>
        </p:spPr>
        <p:txBody>
          <a:bodyPr/>
          <a:lstStyle/>
          <a:p>
            <a:r>
              <a:rPr lang="en-GB" smtClean="0"/>
              <a:t>blue tourism</a:t>
            </a:r>
          </a:p>
        </p:txBody>
      </p:sp>
      <p:sp>
        <p:nvSpPr>
          <p:cNvPr id="291850" name="Rectangle 10"/>
          <p:cNvSpPr>
            <a:spLocks noChangeArrowheads="1"/>
          </p:cNvSpPr>
          <p:nvPr/>
        </p:nvSpPr>
        <p:spPr bwMode="auto">
          <a:xfrm>
            <a:off x="250825" y="1412875"/>
            <a:ext cx="8153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GB" sz="2800" b="0">
                <a:solidFill>
                  <a:schemeClr val="bg1"/>
                </a:solidFill>
              </a:rPr>
              <a:t>2.35 million = 1.1% of total EU employment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1" name="Title 1"/>
          <p:cNvSpPr>
            <a:spLocks noGrp="1"/>
          </p:cNvSpPr>
          <p:nvPr>
            <p:ph type="title" idx="4294967295"/>
          </p:nvPr>
        </p:nvSpPr>
        <p:spPr>
          <a:xfrm>
            <a:off x="914400" y="476250"/>
            <a:ext cx="8229600" cy="936625"/>
          </a:xfrm>
        </p:spPr>
        <p:txBody>
          <a:bodyPr/>
          <a:lstStyle/>
          <a:p>
            <a:r>
              <a:rPr lang="en-GB" smtClean="0">
                <a:solidFill>
                  <a:srgbClr val="002060"/>
                </a:solidFill>
              </a:rPr>
              <a:t>blue energy</a:t>
            </a:r>
          </a:p>
        </p:txBody>
      </p:sp>
      <p:sp>
        <p:nvSpPr>
          <p:cNvPr id="293892" name="Content Placeholder 7"/>
          <p:cNvSpPr>
            <a:spLocks noGrp="1"/>
          </p:cNvSpPr>
          <p:nvPr>
            <p:ph type="body" idx="4294967295"/>
          </p:nvPr>
        </p:nvSpPr>
        <p:spPr>
          <a:xfrm>
            <a:off x="827088" y="3224213"/>
            <a:ext cx="7859712" cy="3633787"/>
          </a:xfrm>
        </p:spPr>
        <p:txBody>
          <a:bodyPr/>
          <a:lstStyle/>
          <a:p>
            <a:pPr marL="0" indent="0">
              <a:buClr>
                <a:schemeClr val="accent2"/>
              </a:buClr>
              <a:buFontTx/>
              <a:buNone/>
            </a:pPr>
            <a:r>
              <a:rPr lang="en-GB" sz="3600" smtClean="0">
                <a:solidFill>
                  <a:schemeClr val="bg1"/>
                </a:solidFill>
              </a:rPr>
              <a:t>Offshore wind:  </a:t>
            </a:r>
          </a:p>
          <a:p>
            <a:pPr lvl="1">
              <a:buClr>
                <a:schemeClr val="bg1"/>
              </a:buClr>
            </a:pPr>
            <a:r>
              <a:rPr lang="en-GB" sz="3200" smtClean="0">
                <a:solidFill>
                  <a:schemeClr val="bg1"/>
                </a:solidFill>
              </a:rPr>
              <a:t>by 2020 4% of EU electricity demand and 170,000 jobs</a:t>
            </a:r>
          </a:p>
          <a:p>
            <a:pPr marL="0" indent="0">
              <a:buClr>
                <a:schemeClr val="accent2"/>
              </a:buClr>
              <a:buFontTx/>
              <a:buNone/>
            </a:pPr>
            <a:r>
              <a:rPr lang="en-GB" sz="3600" smtClean="0">
                <a:solidFill>
                  <a:schemeClr val="bg1"/>
                </a:solidFill>
              </a:rPr>
              <a:t>Wave and Tidal in future</a:t>
            </a:r>
          </a:p>
          <a:p>
            <a:pPr marL="0" indent="0">
              <a:buClr>
                <a:srgbClr val="0F5494"/>
              </a:buClr>
              <a:buFontTx/>
              <a:buNone/>
            </a:pPr>
            <a:r>
              <a:rPr lang="en-GB" sz="3200" smtClean="0">
                <a:solidFill>
                  <a:schemeClr val="bg1"/>
                </a:solidFill>
              </a:rPr>
              <a:t>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itle 1"/>
          <p:cNvSpPr>
            <a:spLocks noGrp="1"/>
          </p:cNvSpPr>
          <p:nvPr>
            <p:ph type="title" idx="4294967295"/>
          </p:nvPr>
        </p:nvSpPr>
        <p:spPr>
          <a:xfrm>
            <a:off x="468313" y="549275"/>
            <a:ext cx="8229600" cy="936625"/>
          </a:xfrm>
        </p:spPr>
        <p:txBody>
          <a:bodyPr/>
          <a:lstStyle/>
          <a:p>
            <a:r>
              <a:rPr lang="en-GB" dirty="0" smtClean="0">
                <a:solidFill>
                  <a:schemeClr val="bg1"/>
                </a:solidFill>
              </a:rPr>
              <a:t>blue biotechnology</a:t>
            </a:r>
          </a:p>
        </p:txBody>
      </p:sp>
      <p:sp>
        <p:nvSpPr>
          <p:cNvPr id="295946" name="Rectangle 10"/>
          <p:cNvSpPr>
            <a:spLocks noGrp="1" noChangeArrowheads="1"/>
          </p:cNvSpPr>
          <p:nvPr>
            <p:ph type="body" idx="4294967295"/>
          </p:nvPr>
        </p:nvSpPr>
        <p:spPr>
          <a:xfrm>
            <a:off x="250825" y="3141663"/>
            <a:ext cx="8075613" cy="3024187"/>
          </a:xfrm>
        </p:spPr>
        <p:txBody>
          <a:bodyPr/>
          <a:lstStyle/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pharmaceuticals and cosmetics</a:t>
            </a:r>
          </a:p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food, feed and chemicals </a:t>
            </a:r>
          </a:p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biofuels</a:t>
            </a:r>
          </a:p>
          <a:p>
            <a:pPr marL="495300" indent="-495300">
              <a:buClr>
                <a:schemeClr val="accent2"/>
              </a:buClr>
            </a:pPr>
            <a:endParaRPr lang="en-GB" sz="2800" smtClean="0">
              <a:solidFill>
                <a:schemeClr val="bg1"/>
              </a:solidFill>
            </a:endParaRPr>
          </a:p>
          <a:p>
            <a:pPr marL="495300" indent="-495300">
              <a:buClr>
                <a:schemeClr val="accent2"/>
              </a:buClr>
            </a:pPr>
            <a:endParaRPr lang="en-GB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7" name="Title 1"/>
          <p:cNvSpPr>
            <a:spLocks noGrp="1"/>
          </p:cNvSpPr>
          <p:nvPr>
            <p:ph type="title" idx="4294967295"/>
          </p:nvPr>
        </p:nvSpPr>
        <p:spPr>
          <a:xfrm>
            <a:off x="323850" y="549275"/>
            <a:ext cx="8229600" cy="936625"/>
          </a:xfrm>
        </p:spPr>
        <p:txBody>
          <a:bodyPr/>
          <a:lstStyle/>
          <a:p>
            <a:r>
              <a:rPr lang="en-GB" smtClean="0"/>
              <a:t>aquaculture</a:t>
            </a:r>
          </a:p>
        </p:txBody>
      </p:sp>
      <p:sp>
        <p:nvSpPr>
          <p:cNvPr id="297992" name="Rectangle 8"/>
          <p:cNvSpPr>
            <a:spLocks noGrp="1" noChangeArrowheads="1"/>
          </p:cNvSpPr>
          <p:nvPr>
            <p:ph type="body" idx="4294967295"/>
          </p:nvPr>
        </p:nvSpPr>
        <p:spPr>
          <a:xfrm>
            <a:off x="827088" y="1773238"/>
            <a:ext cx="7859712" cy="1008062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fr-FR" smtClean="0"/>
              <a:t>80,000 jobs in Europe</a:t>
            </a:r>
          </a:p>
          <a:p>
            <a:pPr>
              <a:buClr>
                <a:schemeClr val="accent2"/>
              </a:buClr>
            </a:pPr>
            <a:r>
              <a:rPr lang="fr-FR" smtClean="0"/>
              <a:t>Production stagnant</a:t>
            </a:r>
            <a:endParaRPr lang="en-GB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5" name="Title 1"/>
          <p:cNvSpPr>
            <a:spLocks noGrp="1"/>
          </p:cNvSpPr>
          <p:nvPr>
            <p:ph type="title" idx="4294967295"/>
          </p:nvPr>
        </p:nvSpPr>
        <p:spPr>
          <a:xfrm>
            <a:off x="2484438" y="188913"/>
            <a:ext cx="8229600" cy="936625"/>
          </a:xfrm>
        </p:spPr>
        <p:txBody>
          <a:bodyPr/>
          <a:lstStyle/>
          <a:p>
            <a:r>
              <a:rPr lang="en-GB" smtClean="0">
                <a:solidFill>
                  <a:srgbClr val="FFC000"/>
                </a:solidFill>
              </a:rPr>
              <a:t>marine mineral resources</a:t>
            </a:r>
          </a:p>
        </p:txBody>
      </p:sp>
      <p:sp>
        <p:nvSpPr>
          <p:cNvPr id="300037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4860032" y="1916832"/>
            <a:ext cx="7859713" cy="1224533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en-GB" dirty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</a:t>
            </a:r>
            <a:r>
              <a:rPr lang="en-GB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ggregates</a:t>
            </a:r>
          </a:p>
          <a:p>
            <a:pPr>
              <a:buClr>
                <a:schemeClr val="accent2"/>
              </a:buClr>
            </a:pPr>
            <a:r>
              <a:rPr lang="en-GB" dirty="0" err="1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</a:t>
            </a:r>
            <a:r>
              <a:rPr lang="en-GB" dirty="0" err="1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olymetallic</a:t>
            </a:r>
            <a:r>
              <a:rPr lang="en-GB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sulphides</a:t>
            </a:r>
          </a:p>
          <a:p>
            <a:pPr>
              <a:buClr>
                <a:schemeClr val="accent2"/>
              </a:buClr>
            </a:pPr>
            <a:endParaRPr lang="en-GB" dirty="0" smtClean="0">
              <a:solidFill>
                <a:srgbClr val="FFC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>
              <a:buClr>
                <a:schemeClr val="accent2"/>
              </a:buClr>
            </a:pPr>
            <a:endParaRPr lang="en-GB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itle 4"/>
          <p:cNvSpPr>
            <a:spLocks noGrp="1"/>
          </p:cNvSpPr>
          <p:nvPr>
            <p:ph type="title"/>
          </p:nvPr>
        </p:nvSpPr>
        <p:spPr>
          <a:xfrm>
            <a:off x="539750" y="-100013"/>
            <a:ext cx="8229600" cy="792163"/>
          </a:xfrm>
          <a:solidFill>
            <a:schemeClr val="bg1"/>
          </a:solidFill>
        </p:spPr>
        <p:txBody>
          <a:bodyPr/>
          <a:lstStyle/>
          <a:p>
            <a:r>
              <a:rPr lang="en-US" sz="2000" smtClean="0"/>
              <a:t>consultation reveals dissatisfaction with status quo</a:t>
            </a:r>
            <a:endParaRPr lang="en-GB" sz="2000" smtClean="0"/>
          </a:p>
        </p:txBody>
      </p:sp>
      <p:sp>
        <p:nvSpPr>
          <p:cNvPr id="6" name="Rectangle 5"/>
          <p:cNvSpPr/>
          <p:nvPr/>
        </p:nvSpPr>
        <p:spPr>
          <a:xfrm>
            <a:off x="8316913" y="765175"/>
            <a:ext cx="503237" cy="3168650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b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3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template_DGMARE_MARITIME-AFFAIRS 1">
    <a:dk1>
      <a:srgbClr val="005A8E"/>
    </a:dk1>
    <a:lt1>
      <a:srgbClr val="FFFFFF"/>
    </a:lt1>
    <a:dk2>
      <a:srgbClr val="000000"/>
    </a:dk2>
    <a:lt2>
      <a:srgbClr val="D7D7D7"/>
    </a:lt2>
    <a:accent1>
      <a:srgbClr val="013A68"/>
    </a:accent1>
    <a:accent2>
      <a:srgbClr val="1EB5C8"/>
    </a:accent2>
    <a:accent3>
      <a:srgbClr val="FFFFFF"/>
    </a:accent3>
    <a:accent4>
      <a:srgbClr val="004C78"/>
    </a:accent4>
    <a:accent5>
      <a:srgbClr val="AAAEB9"/>
    </a:accent5>
    <a:accent6>
      <a:srgbClr val="1AA4B5"/>
    </a:accent6>
    <a:hlink>
      <a:srgbClr val="A6CFD5"/>
    </a:hlink>
    <a:folHlink>
      <a:srgbClr val="9AC00A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imp-template</Template>
  <TotalTime>6220</TotalTime>
  <Words>818</Words>
  <Application>Microsoft Office PowerPoint</Application>
  <PresentationFormat>On-screen Show (4:3)</PresentationFormat>
  <Paragraphs>199</Paragraphs>
  <Slides>29</Slides>
  <Notes>17</Notes>
  <HiddenSlides>0</HiddenSlides>
  <MMClips>0</MMClips>
  <ScaleCrop>false</ScaleCrop>
  <HeadingPairs>
    <vt:vector size="4" baseType="variant">
      <vt:variant>
        <vt:lpstr>Theme</vt:lpstr>
      </vt:variant>
      <vt:variant>
        <vt:i4>11</vt:i4>
      </vt:variant>
      <vt:variant>
        <vt:lpstr>Slide Titles</vt:lpstr>
      </vt:variant>
      <vt:variant>
        <vt:i4>29</vt:i4>
      </vt:variant>
    </vt:vector>
  </HeadingPairs>
  <TitlesOfParts>
    <vt:vector size="40" baseType="lpstr">
      <vt:lpstr>imp-template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Default Design</vt:lpstr>
      <vt:lpstr>1_imp-template</vt:lpstr>
      <vt:lpstr>2_imp-template</vt:lpstr>
      <vt:lpstr>3_imp-template</vt:lpstr>
      <vt:lpstr>EMODnet: next steps</vt:lpstr>
      <vt:lpstr>PowerPoint Presentation</vt:lpstr>
      <vt:lpstr>Opportunity for growth</vt:lpstr>
      <vt:lpstr>blue tourism</vt:lpstr>
      <vt:lpstr>blue energy</vt:lpstr>
      <vt:lpstr>blue biotechnology</vt:lpstr>
      <vt:lpstr>aquaculture</vt:lpstr>
      <vt:lpstr>marine mineral resources</vt:lpstr>
      <vt:lpstr>consultation reveals dissatisfaction with status quo</vt:lpstr>
      <vt:lpstr>PowerPoint Presentation</vt:lpstr>
      <vt:lpstr>expected benefits</vt:lpstr>
      <vt:lpstr>Preparatory Actions 2008-2010</vt:lpstr>
      <vt:lpstr>PowerPoint Presentation</vt:lpstr>
      <vt:lpstr>PowerPoint Presentation</vt:lpstr>
      <vt:lpstr>physical habitats</vt:lpstr>
      <vt:lpstr>hydrography and geology lots</vt:lpstr>
      <vt:lpstr>PowerPoint Presentation</vt:lpstr>
      <vt:lpstr>why do we want higher resolution ??</vt:lpstr>
      <vt:lpstr>PowerPoint Presentation</vt:lpstr>
      <vt:lpstr>Vision for 2020</vt:lpstr>
      <vt:lpstr>Consultation – start 29 August 2012</vt:lpstr>
      <vt:lpstr>PowerPoint Presentation</vt:lpstr>
      <vt:lpstr>PowerPoint Presentation</vt:lpstr>
      <vt:lpstr>PowerPoint Presentation</vt:lpstr>
      <vt:lpstr>PowerPoint Presentation</vt:lpstr>
      <vt:lpstr>Initial estimates of spending 2014-2020</vt:lpstr>
      <vt:lpstr>Next Steps</vt:lpstr>
      <vt:lpstr>The consultation</vt:lpstr>
      <vt:lpstr>http://ec.europa.eu/maritimeaffairs/policy/marine_knowledge_2020/ index_en.htm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MARINE KNOWLEDGE 2020:  the next step</dc:title>
  <dc:creator>SHEPHERD Iain (MARE)</dc:creator>
  <cp:lastModifiedBy>SHEPHERD Iain (MARE)</cp:lastModifiedBy>
  <cp:revision>52</cp:revision>
  <dcterms:created xsi:type="dcterms:W3CDTF">2012-06-17T17:18:07Z</dcterms:created>
  <dcterms:modified xsi:type="dcterms:W3CDTF">2012-12-14T18:12:53Z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