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</p:sldMasterIdLst>
  <p:notesMasterIdLst>
    <p:notesMasterId r:id="rId30"/>
  </p:notesMasterIdLst>
  <p:handoutMasterIdLst>
    <p:handoutMasterId r:id="rId31"/>
  </p:handoutMasterIdLst>
  <p:sldIdLst>
    <p:sldId id="256" r:id="rId3"/>
    <p:sldId id="260" r:id="rId4"/>
    <p:sldId id="291" r:id="rId5"/>
    <p:sldId id="258" r:id="rId6"/>
    <p:sldId id="264" r:id="rId7"/>
    <p:sldId id="268" r:id="rId8"/>
    <p:sldId id="261" r:id="rId9"/>
    <p:sldId id="262" r:id="rId10"/>
    <p:sldId id="263" r:id="rId11"/>
    <p:sldId id="274" r:id="rId12"/>
    <p:sldId id="280" r:id="rId13"/>
    <p:sldId id="284" r:id="rId14"/>
    <p:sldId id="265" r:id="rId15"/>
    <p:sldId id="266" r:id="rId16"/>
    <p:sldId id="285" r:id="rId17"/>
    <p:sldId id="270" r:id="rId18"/>
    <p:sldId id="271" r:id="rId19"/>
    <p:sldId id="272" r:id="rId20"/>
    <p:sldId id="275" r:id="rId21"/>
    <p:sldId id="286" r:id="rId22"/>
    <p:sldId id="281" r:id="rId23"/>
    <p:sldId id="283" r:id="rId24"/>
    <p:sldId id="287" r:id="rId25"/>
    <p:sldId id="288" r:id="rId26"/>
    <p:sldId id="289" r:id="rId27"/>
    <p:sldId id="290" r:id="rId28"/>
    <p:sldId id="27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4F81BD"/>
    <a:srgbClr val="9F7136"/>
    <a:srgbClr val="333333"/>
    <a:srgbClr val="FF9900"/>
    <a:srgbClr val="ED1385"/>
    <a:srgbClr val="82CBEE"/>
    <a:srgbClr val="006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84091" autoAdjust="0"/>
  </p:normalViewPr>
  <p:slideViewPr>
    <p:cSldViewPr>
      <p:cViewPr varScale="1">
        <p:scale>
          <a:sx n="64" d="100"/>
          <a:sy n="64" d="100"/>
        </p:scale>
        <p:origin x="-1710" y="-96"/>
      </p:cViewPr>
      <p:guideLst>
        <p:guide orient="horz" pos="3884"/>
        <p:guide orient="horz" pos="4201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180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E1BA8-E94C-4230-9D82-8D5D1C22ABFB}" type="doc">
      <dgm:prSet loTypeId="urn:microsoft.com/office/officeart/2005/8/layout/cycle1" loCatId="cycle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fr-BE"/>
        </a:p>
      </dgm:t>
    </dgm:pt>
    <dgm:pt modelId="{61E23830-A317-48E5-BFC3-F161F6C8F6A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GB" sz="1200" b="0" noProof="0" dirty="0" smtClean="0">
              <a:latin typeface="Calibri" pitchFamily="34" charset="0"/>
            </a:rPr>
            <a:t>Initial assessment, objectives, targets &amp; indicators</a:t>
          </a:r>
        </a:p>
        <a:p>
          <a:pPr>
            <a:spcAft>
              <a:spcPts val="0"/>
            </a:spcAft>
          </a:pPr>
          <a:r>
            <a:rPr lang="en-GB" sz="1200" b="1" noProof="0" dirty="0" smtClean="0">
              <a:latin typeface="Calibri" pitchFamily="34" charset="0"/>
            </a:rPr>
            <a:t>2012 </a:t>
          </a:r>
        </a:p>
        <a:p>
          <a:pPr>
            <a:spcAft>
              <a:spcPts val="0"/>
            </a:spcAft>
          </a:pPr>
          <a:r>
            <a:rPr lang="en-GB" sz="1200" b="1" noProof="0" dirty="0" smtClean="0">
              <a:latin typeface="Calibri" pitchFamily="34" charset="0"/>
            </a:rPr>
            <a:t>(+ 6 years)</a:t>
          </a:r>
        </a:p>
      </dgm:t>
    </dgm:pt>
    <dgm:pt modelId="{C12A7F53-E656-4216-BE9F-CC4B2B4A7855}" type="parTrans" cxnId="{4322F20F-8B71-433E-8B93-77B160A208BC}">
      <dgm:prSet/>
      <dgm:spPr/>
      <dgm:t>
        <a:bodyPr/>
        <a:lstStyle/>
        <a:p>
          <a:endParaRPr lang="en-GB" noProof="0"/>
        </a:p>
      </dgm:t>
    </dgm:pt>
    <dgm:pt modelId="{F45165FC-981E-4B48-9C14-978A7EC88DF4}" type="sibTrans" cxnId="{4322F20F-8B71-433E-8B93-77B160A208BC}">
      <dgm:prSet/>
      <dgm:spPr/>
      <dgm:t>
        <a:bodyPr/>
        <a:lstStyle/>
        <a:p>
          <a:endParaRPr lang="en-GB" noProof="0"/>
        </a:p>
      </dgm:t>
    </dgm:pt>
    <dgm:pt modelId="{7F73F74B-A066-45A6-8E7A-D047174393DA}">
      <dgm:prSet phldrT="[Text]" custT="1"/>
      <dgm:spPr/>
      <dgm:t>
        <a:bodyPr/>
        <a:lstStyle/>
        <a:p>
          <a:r>
            <a:rPr lang="en-GB" sz="1200" noProof="0" dirty="0" smtClean="0">
              <a:latin typeface="Calibri" pitchFamily="34" charset="0"/>
            </a:rPr>
            <a:t>Implementation of the marine strategy</a:t>
          </a:r>
          <a:endParaRPr lang="en-GB" sz="1200" b="1" noProof="0" dirty="0" smtClean="0">
            <a:latin typeface="Calibri" pitchFamily="34" charset="0"/>
          </a:endParaRPr>
        </a:p>
        <a:p>
          <a:r>
            <a:rPr lang="en-GB" sz="1200" b="1" noProof="0" dirty="0" smtClean="0">
              <a:latin typeface="Calibri" pitchFamily="34" charset="0"/>
            </a:rPr>
            <a:t>2016</a:t>
          </a:r>
          <a:r>
            <a:rPr lang="en-GB" sz="1200" noProof="0" dirty="0" smtClean="0">
              <a:latin typeface="Calibri" pitchFamily="34" charset="0"/>
            </a:rPr>
            <a:t> </a:t>
          </a:r>
          <a:endParaRPr lang="en-GB" sz="1200" noProof="0" dirty="0">
            <a:latin typeface="Calibri" pitchFamily="34" charset="0"/>
          </a:endParaRPr>
        </a:p>
      </dgm:t>
    </dgm:pt>
    <dgm:pt modelId="{EA2A7F49-D8D1-4298-95CB-7BDAA7081F8B}" type="parTrans" cxnId="{81B0CF42-FBBD-479E-9891-FFD42FE82B05}">
      <dgm:prSet/>
      <dgm:spPr/>
      <dgm:t>
        <a:bodyPr/>
        <a:lstStyle/>
        <a:p>
          <a:endParaRPr lang="en-GB" noProof="0"/>
        </a:p>
      </dgm:t>
    </dgm:pt>
    <dgm:pt modelId="{7A4F5F5B-3301-4052-BC51-B685477758F6}" type="sibTrans" cxnId="{81B0CF42-FBBD-479E-9891-FFD42FE82B05}">
      <dgm:prSet/>
      <dgm:spPr/>
      <dgm:t>
        <a:bodyPr/>
        <a:lstStyle/>
        <a:p>
          <a:endParaRPr lang="en-GB" noProof="0"/>
        </a:p>
      </dgm:t>
    </dgm:pt>
    <dgm:pt modelId="{C7CCADD7-2B2C-4174-AECC-4E0C33E5DAB8}">
      <dgm:prSet phldrT="[Text]" custT="1"/>
      <dgm:spPr/>
      <dgm:t>
        <a:bodyPr/>
        <a:lstStyle/>
        <a:p>
          <a:r>
            <a:rPr lang="en-GB" sz="1200" noProof="0" dirty="0" smtClean="0">
              <a:latin typeface="Calibri" pitchFamily="34" charset="0"/>
            </a:rPr>
            <a:t>Six year review of the different elements of the strategy</a:t>
          </a:r>
          <a:endParaRPr lang="en-GB" sz="1200" b="1" noProof="0" dirty="0" smtClean="0">
            <a:latin typeface="Calibri" pitchFamily="34" charset="0"/>
          </a:endParaRPr>
        </a:p>
        <a:p>
          <a:r>
            <a:rPr lang="en-GB" sz="1200" b="1" noProof="0" dirty="0" smtClean="0">
              <a:latin typeface="Calibri" pitchFamily="34" charset="0"/>
            </a:rPr>
            <a:t>2018 – 2021 </a:t>
          </a:r>
        </a:p>
      </dgm:t>
    </dgm:pt>
    <dgm:pt modelId="{0845C7C9-2F6A-4E4C-9DD6-DDE6B4C9E586}" type="parTrans" cxnId="{49DAC3CB-5E40-463F-971C-87FD8563ACF8}">
      <dgm:prSet/>
      <dgm:spPr/>
      <dgm:t>
        <a:bodyPr/>
        <a:lstStyle/>
        <a:p>
          <a:endParaRPr lang="en-GB" noProof="0"/>
        </a:p>
      </dgm:t>
    </dgm:pt>
    <dgm:pt modelId="{54CB963C-CB35-4455-ADC6-1B1941ABE082}" type="sibTrans" cxnId="{49DAC3CB-5E40-463F-971C-87FD8563ACF8}">
      <dgm:prSet/>
      <dgm:spPr/>
      <dgm:t>
        <a:bodyPr/>
        <a:lstStyle/>
        <a:p>
          <a:endParaRPr lang="en-GB" noProof="0"/>
        </a:p>
      </dgm:t>
    </dgm:pt>
    <dgm:pt modelId="{62D02937-9EEE-4DE4-9D13-DD5B6E6DE8D0}">
      <dgm:prSet phldrT="[Text]" custT="1"/>
      <dgm:spPr/>
      <dgm:t>
        <a:bodyPr/>
        <a:lstStyle/>
        <a:p>
          <a:r>
            <a:rPr lang="en-GB" sz="1200" b="0" noProof="0" dirty="0" smtClean="0">
              <a:solidFill>
                <a:srgbClr val="FF0000"/>
              </a:solidFill>
              <a:latin typeface="Calibri" pitchFamily="34" charset="0"/>
            </a:rPr>
            <a:t>Programmes of Measures</a:t>
          </a:r>
        </a:p>
        <a:p>
          <a:r>
            <a:rPr lang="en-GB" sz="1200" b="1" noProof="0" dirty="0" smtClean="0">
              <a:solidFill>
                <a:srgbClr val="FF0000"/>
              </a:solidFill>
              <a:latin typeface="Calibri" pitchFamily="34" charset="0"/>
            </a:rPr>
            <a:t>2015 </a:t>
          </a:r>
        </a:p>
      </dgm:t>
    </dgm:pt>
    <dgm:pt modelId="{63469A7D-D708-400D-98F7-5148D80DB326}" type="sibTrans" cxnId="{86D10613-940D-4B40-96FE-0738B9995EF6}">
      <dgm:prSet/>
      <dgm:spPr/>
      <dgm:t>
        <a:bodyPr/>
        <a:lstStyle/>
        <a:p>
          <a:endParaRPr lang="en-GB" noProof="0"/>
        </a:p>
      </dgm:t>
    </dgm:pt>
    <dgm:pt modelId="{A0AF33B0-2736-4C50-8173-70B1098333DD}" type="parTrans" cxnId="{86D10613-940D-4B40-96FE-0738B9995EF6}">
      <dgm:prSet/>
      <dgm:spPr/>
      <dgm:t>
        <a:bodyPr/>
        <a:lstStyle/>
        <a:p>
          <a:endParaRPr lang="en-GB" noProof="0"/>
        </a:p>
      </dgm:t>
    </dgm:pt>
    <dgm:pt modelId="{EED07717-5789-4E05-BF89-E613E5A08C87}">
      <dgm:prSet phldrT="[Text]" custT="1"/>
      <dgm:spPr/>
      <dgm:t>
        <a:bodyPr/>
        <a:lstStyle/>
        <a:p>
          <a:r>
            <a:rPr lang="en-GB" sz="1200" b="0" noProof="0" dirty="0" smtClean="0">
              <a:latin typeface="Calibri" pitchFamily="34" charset="0"/>
            </a:rPr>
            <a:t>Monitoring Programmes</a:t>
          </a:r>
        </a:p>
        <a:p>
          <a:r>
            <a:rPr lang="en-GB" sz="1200" b="1" noProof="0" dirty="0" smtClean="0">
              <a:latin typeface="Calibri" pitchFamily="34" charset="0"/>
            </a:rPr>
            <a:t>2014 </a:t>
          </a:r>
        </a:p>
      </dgm:t>
    </dgm:pt>
    <dgm:pt modelId="{CB91358C-8B1D-469C-B915-82F41C9C0D66}" type="sibTrans" cxnId="{10EAB92F-E068-4884-950D-468BDB4A3CAE}">
      <dgm:prSet/>
      <dgm:spPr/>
      <dgm:t>
        <a:bodyPr/>
        <a:lstStyle/>
        <a:p>
          <a:endParaRPr lang="en-GB" noProof="0"/>
        </a:p>
      </dgm:t>
    </dgm:pt>
    <dgm:pt modelId="{E3432DF5-A11E-4543-B638-3B065ED15323}" type="parTrans" cxnId="{10EAB92F-E068-4884-950D-468BDB4A3CAE}">
      <dgm:prSet/>
      <dgm:spPr/>
      <dgm:t>
        <a:bodyPr/>
        <a:lstStyle/>
        <a:p>
          <a:endParaRPr lang="en-GB" noProof="0"/>
        </a:p>
      </dgm:t>
    </dgm:pt>
    <dgm:pt modelId="{98FE0BA1-4CB8-47E7-A86B-16925CFED60C}" type="pres">
      <dgm:prSet presAssocID="{899E1BA8-E94C-4230-9D82-8D5D1C22ABF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F9EE84-D669-45D6-8D89-86D47D4C728E}" type="pres">
      <dgm:prSet presAssocID="{61E23830-A317-48E5-BFC3-F161F6C8F6A9}" presName="dummy" presStyleCnt="0"/>
      <dgm:spPr/>
      <dgm:t>
        <a:bodyPr/>
        <a:lstStyle/>
        <a:p>
          <a:endParaRPr lang="en-US"/>
        </a:p>
      </dgm:t>
    </dgm:pt>
    <dgm:pt modelId="{09A58E8A-1958-4F91-9320-6CE106D8D6CB}" type="pres">
      <dgm:prSet presAssocID="{61E23830-A317-48E5-BFC3-F161F6C8F6A9}" presName="node" presStyleLbl="revTx" presStyleIdx="0" presStyleCnt="5" custScaleX="124513" custScaleY="99309" custRadScaleRad="100280" custRadScaleInc="2667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5FFA3E-86D7-4B4C-969E-383E5C1F9C71}" type="pres">
      <dgm:prSet presAssocID="{F45165FC-981E-4B48-9C14-978A7EC88DF4}" presName="sibTrans" presStyleLbl="node1" presStyleIdx="0" presStyleCnt="5"/>
      <dgm:spPr/>
      <dgm:t>
        <a:bodyPr/>
        <a:lstStyle/>
        <a:p>
          <a:endParaRPr lang="en-US"/>
        </a:p>
      </dgm:t>
    </dgm:pt>
    <dgm:pt modelId="{936B3160-A7D9-4AED-9055-73DF733EC704}" type="pres">
      <dgm:prSet presAssocID="{EED07717-5789-4E05-BF89-E613E5A08C87}" presName="dummy" presStyleCnt="0"/>
      <dgm:spPr/>
      <dgm:t>
        <a:bodyPr/>
        <a:lstStyle/>
        <a:p>
          <a:endParaRPr lang="en-US"/>
        </a:p>
      </dgm:t>
    </dgm:pt>
    <dgm:pt modelId="{F99EBC46-604E-4AF2-8594-1388FE2600E0}" type="pres">
      <dgm:prSet presAssocID="{EED07717-5789-4E05-BF89-E613E5A08C87}" presName="node" presStyleLbl="revTx" presStyleIdx="1" presStyleCnt="5" custScaleX="80719" custScaleY="76363" custRadScaleRad="95835" custRadScaleInc="-68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7EB66C9-269A-4220-A54A-732AB85855EE}" type="pres">
      <dgm:prSet presAssocID="{CB91358C-8B1D-469C-B915-82F41C9C0D66}" presName="sibTrans" presStyleLbl="node1" presStyleIdx="1" presStyleCnt="5"/>
      <dgm:spPr/>
      <dgm:t>
        <a:bodyPr/>
        <a:lstStyle/>
        <a:p>
          <a:endParaRPr lang="en-US"/>
        </a:p>
      </dgm:t>
    </dgm:pt>
    <dgm:pt modelId="{E24BEB2A-5A8A-4189-9A57-3B98ADD536F4}" type="pres">
      <dgm:prSet presAssocID="{62D02937-9EEE-4DE4-9D13-DD5B6E6DE8D0}" presName="dummy" presStyleCnt="0"/>
      <dgm:spPr/>
      <dgm:t>
        <a:bodyPr/>
        <a:lstStyle/>
        <a:p>
          <a:endParaRPr lang="en-US"/>
        </a:p>
      </dgm:t>
    </dgm:pt>
    <dgm:pt modelId="{F2A1E701-89CB-4B86-9EED-977320E02E16}" type="pres">
      <dgm:prSet presAssocID="{62D02937-9EEE-4DE4-9D13-DD5B6E6DE8D0}" presName="node" presStyleLbl="revTx" presStyleIdx="2" presStyleCnt="5" custScaleX="118279" custScaleY="84816" custRadScaleRad="98088" custRadScaleInc="-1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95F77-273D-43EC-9E3D-9245D9405740}" type="pres">
      <dgm:prSet presAssocID="{63469A7D-D708-400D-98F7-5148D80DB326}" presName="sibTrans" presStyleLbl="node1" presStyleIdx="2" presStyleCnt="5"/>
      <dgm:spPr/>
      <dgm:t>
        <a:bodyPr/>
        <a:lstStyle/>
        <a:p>
          <a:endParaRPr lang="en-US"/>
        </a:p>
      </dgm:t>
    </dgm:pt>
    <dgm:pt modelId="{47EC2047-CFCD-4CB4-AD9A-E2B957EDEF48}" type="pres">
      <dgm:prSet presAssocID="{7F73F74B-A066-45A6-8E7A-D047174393DA}" presName="dummy" presStyleCnt="0"/>
      <dgm:spPr/>
      <dgm:t>
        <a:bodyPr/>
        <a:lstStyle/>
        <a:p>
          <a:endParaRPr lang="en-US"/>
        </a:p>
      </dgm:t>
    </dgm:pt>
    <dgm:pt modelId="{69CFFFD3-19DC-4F4B-B5B3-3DFEF8DD2E43}" type="pres">
      <dgm:prSet presAssocID="{7F73F74B-A066-45A6-8E7A-D047174393DA}" presName="node" presStyleLbl="revTx" presStyleIdx="3" presStyleCnt="5" custScaleY="8053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6A38B38-26D3-4DC5-98F1-C679385991AC}" type="pres">
      <dgm:prSet presAssocID="{7A4F5F5B-3301-4052-BC51-B685477758F6}" presName="sibTrans" presStyleLbl="node1" presStyleIdx="3" presStyleCnt="5"/>
      <dgm:spPr/>
      <dgm:t>
        <a:bodyPr/>
        <a:lstStyle/>
        <a:p>
          <a:endParaRPr lang="en-US"/>
        </a:p>
      </dgm:t>
    </dgm:pt>
    <dgm:pt modelId="{36CEF64B-E444-4862-9F98-C20DA4027FBE}" type="pres">
      <dgm:prSet presAssocID="{C7CCADD7-2B2C-4174-AECC-4E0C33E5DAB8}" presName="dummy" presStyleCnt="0"/>
      <dgm:spPr/>
      <dgm:t>
        <a:bodyPr/>
        <a:lstStyle/>
        <a:p>
          <a:endParaRPr lang="en-US"/>
        </a:p>
      </dgm:t>
    </dgm:pt>
    <dgm:pt modelId="{7EE69D6F-09F0-4A99-B6FE-476AC1D191F3}" type="pres">
      <dgm:prSet presAssocID="{C7CCADD7-2B2C-4174-AECC-4E0C33E5DAB8}" presName="node" presStyleLbl="revTx" presStyleIdx="4" presStyleCnt="5" custScaleX="117553" custScaleY="93309" custRadScaleRad="102558" custRadScaleInc="-1695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C080EF1-8BD1-4DCD-9D14-E28E506301B3}" type="pres">
      <dgm:prSet presAssocID="{54CB963C-CB35-4455-ADC6-1B1941ABE082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800599EE-3711-4CF8-B25F-30C4C690A645}" type="presOf" srcId="{F45165FC-981E-4B48-9C14-978A7EC88DF4}" destId="{5F5FFA3E-86D7-4B4C-969E-383E5C1F9C71}" srcOrd="0" destOrd="0" presId="urn:microsoft.com/office/officeart/2005/8/layout/cycle1"/>
    <dgm:cxn modelId="{D6E725DC-32FC-49D8-83DF-DC6C4878184F}" type="presOf" srcId="{7F73F74B-A066-45A6-8E7A-D047174393DA}" destId="{69CFFFD3-19DC-4F4B-B5B3-3DFEF8DD2E43}" srcOrd="0" destOrd="0" presId="urn:microsoft.com/office/officeart/2005/8/layout/cycle1"/>
    <dgm:cxn modelId="{0BC0A1A2-0934-43C8-B985-53B31ED5381B}" type="presOf" srcId="{61E23830-A317-48E5-BFC3-F161F6C8F6A9}" destId="{09A58E8A-1958-4F91-9320-6CE106D8D6CB}" srcOrd="0" destOrd="0" presId="urn:microsoft.com/office/officeart/2005/8/layout/cycle1"/>
    <dgm:cxn modelId="{EA3275EC-D270-4CEC-BDD5-288E6AD7E014}" type="presOf" srcId="{C7CCADD7-2B2C-4174-AECC-4E0C33E5DAB8}" destId="{7EE69D6F-09F0-4A99-B6FE-476AC1D191F3}" srcOrd="0" destOrd="0" presId="urn:microsoft.com/office/officeart/2005/8/layout/cycle1"/>
    <dgm:cxn modelId="{81B0CF42-FBBD-479E-9891-FFD42FE82B05}" srcId="{899E1BA8-E94C-4230-9D82-8D5D1C22ABFB}" destId="{7F73F74B-A066-45A6-8E7A-D047174393DA}" srcOrd="3" destOrd="0" parTransId="{EA2A7F49-D8D1-4298-95CB-7BDAA7081F8B}" sibTransId="{7A4F5F5B-3301-4052-BC51-B685477758F6}"/>
    <dgm:cxn modelId="{F1E87A8A-E0FF-436A-ABDD-942DB3D8C1EF}" type="presOf" srcId="{7A4F5F5B-3301-4052-BC51-B685477758F6}" destId="{56A38B38-26D3-4DC5-98F1-C679385991AC}" srcOrd="0" destOrd="0" presId="urn:microsoft.com/office/officeart/2005/8/layout/cycle1"/>
    <dgm:cxn modelId="{10EAB92F-E068-4884-950D-468BDB4A3CAE}" srcId="{899E1BA8-E94C-4230-9D82-8D5D1C22ABFB}" destId="{EED07717-5789-4E05-BF89-E613E5A08C87}" srcOrd="1" destOrd="0" parTransId="{E3432DF5-A11E-4543-B638-3B065ED15323}" sibTransId="{CB91358C-8B1D-469C-B915-82F41C9C0D66}"/>
    <dgm:cxn modelId="{49DAC3CB-5E40-463F-971C-87FD8563ACF8}" srcId="{899E1BA8-E94C-4230-9D82-8D5D1C22ABFB}" destId="{C7CCADD7-2B2C-4174-AECC-4E0C33E5DAB8}" srcOrd="4" destOrd="0" parTransId="{0845C7C9-2F6A-4E4C-9DD6-DDE6B4C9E586}" sibTransId="{54CB963C-CB35-4455-ADC6-1B1941ABE082}"/>
    <dgm:cxn modelId="{7CBCD047-E440-49CF-9639-E4066DF1078D}" type="presOf" srcId="{899E1BA8-E94C-4230-9D82-8D5D1C22ABFB}" destId="{98FE0BA1-4CB8-47E7-A86B-16925CFED60C}" srcOrd="0" destOrd="0" presId="urn:microsoft.com/office/officeart/2005/8/layout/cycle1"/>
    <dgm:cxn modelId="{BA76F43B-5142-4F85-8693-614CCFA7B9AA}" type="presOf" srcId="{63469A7D-D708-400D-98F7-5148D80DB326}" destId="{BBC95F77-273D-43EC-9E3D-9245D9405740}" srcOrd="0" destOrd="0" presId="urn:microsoft.com/office/officeart/2005/8/layout/cycle1"/>
    <dgm:cxn modelId="{4A727100-3718-408B-A00F-6E6CC67EBD8A}" type="presOf" srcId="{CB91358C-8B1D-469C-B915-82F41C9C0D66}" destId="{B7EB66C9-269A-4220-A54A-732AB85855EE}" srcOrd="0" destOrd="0" presId="urn:microsoft.com/office/officeart/2005/8/layout/cycle1"/>
    <dgm:cxn modelId="{86D10613-940D-4B40-96FE-0738B9995EF6}" srcId="{899E1BA8-E94C-4230-9D82-8D5D1C22ABFB}" destId="{62D02937-9EEE-4DE4-9D13-DD5B6E6DE8D0}" srcOrd="2" destOrd="0" parTransId="{A0AF33B0-2736-4C50-8173-70B1098333DD}" sibTransId="{63469A7D-D708-400D-98F7-5148D80DB326}"/>
    <dgm:cxn modelId="{4322F20F-8B71-433E-8B93-77B160A208BC}" srcId="{899E1BA8-E94C-4230-9D82-8D5D1C22ABFB}" destId="{61E23830-A317-48E5-BFC3-F161F6C8F6A9}" srcOrd="0" destOrd="0" parTransId="{C12A7F53-E656-4216-BE9F-CC4B2B4A7855}" sibTransId="{F45165FC-981E-4B48-9C14-978A7EC88DF4}"/>
    <dgm:cxn modelId="{B1CB5CB3-5378-4B5B-B437-93C07905DB80}" type="presOf" srcId="{62D02937-9EEE-4DE4-9D13-DD5B6E6DE8D0}" destId="{F2A1E701-89CB-4B86-9EED-977320E02E16}" srcOrd="0" destOrd="0" presId="urn:microsoft.com/office/officeart/2005/8/layout/cycle1"/>
    <dgm:cxn modelId="{C6363156-EB61-4A9E-A3B8-AADB4A62B8B8}" type="presOf" srcId="{54CB963C-CB35-4455-ADC6-1B1941ABE082}" destId="{DC080EF1-8BD1-4DCD-9D14-E28E506301B3}" srcOrd="0" destOrd="0" presId="urn:microsoft.com/office/officeart/2005/8/layout/cycle1"/>
    <dgm:cxn modelId="{B7D7A4C8-3792-4F92-B2D3-1021F7BE320D}" type="presOf" srcId="{EED07717-5789-4E05-BF89-E613E5A08C87}" destId="{F99EBC46-604E-4AF2-8594-1388FE2600E0}" srcOrd="0" destOrd="0" presId="urn:microsoft.com/office/officeart/2005/8/layout/cycle1"/>
    <dgm:cxn modelId="{0537AA90-69FC-440D-B4C0-BF1BD3C96923}" type="presParOf" srcId="{98FE0BA1-4CB8-47E7-A86B-16925CFED60C}" destId="{95F9EE84-D669-45D6-8D89-86D47D4C728E}" srcOrd="0" destOrd="0" presId="urn:microsoft.com/office/officeart/2005/8/layout/cycle1"/>
    <dgm:cxn modelId="{6BE5CF1B-FFEA-42D9-A06B-EB8D011CB7FB}" type="presParOf" srcId="{98FE0BA1-4CB8-47E7-A86B-16925CFED60C}" destId="{09A58E8A-1958-4F91-9320-6CE106D8D6CB}" srcOrd="1" destOrd="0" presId="urn:microsoft.com/office/officeart/2005/8/layout/cycle1"/>
    <dgm:cxn modelId="{1CEACFAC-DF7B-4444-8E64-588800CC9122}" type="presParOf" srcId="{98FE0BA1-4CB8-47E7-A86B-16925CFED60C}" destId="{5F5FFA3E-86D7-4B4C-969E-383E5C1F9C71}" srcOrd="2" destOrd="0" presId="urn:microsoft.com/office/officeart/2005/8/layout/cycle1"/>
    <dgm:cxn modelId="{6AD49499-BF9C-4744-8807-34EF7784022B}" type="presParOf" srcId="{98FE0BA1-4CB8-47E7-A86B-16925CFED60C}" destId="{936B3160-A7D9-4AED-9055-73DF733EC704}" srcOrd="3" destOrd="0" presId="urn:microsoft.com/office/officeart/2005/8/layout/cycle1"/>
    <dgm:cxn modelId="{AC6BA2F0-214F-4308-8B4D-FF528B9169B1}" type="presParOf" srcId="{98FE0BA1-4CB8-47E7-A86B-16925CFED60C}" destId="{F99EBC46-604E-4AF2-8594-1388FE2600E0}" srcOrd="4" destOrd="0" presId="urn:microsoft.com/office/officeart/2005/8/layout/cycle1"/>
    <dgm:cxn modelId="{11F7A84A-067D-4EE1-96BD-A86FFC6C1E89}" type="presParOf" srcId="{98FE0BA1-4CB8-47E7-A86B-16925CFED60C}" destId="{B7EB66C9-269A-4220-A54A-732AB85855EE}" srcOrd="5" destOrd="0" presId="urn:microsoft.com/office/officeart/2005/8/layout/cycle1"/>
    <dgm:cxn modelId="{A9CD3520-58F9-411C-8DEC-D9ACA9C3DBCC}" type="presParOf" srcId="{98FE0BA1-4CB8-47E7-A86B-16925CFED60C}" destId="{E24BEB2A-5A8A-4189-9A57-3B98ADD536F4}" srcOrd="6" destOrd="0" presId="urn:microsoft.com/office/officeart/2005/8/layout/cycle1"/>
    <dgm:cxn modelId="{AFE8BD43-7478-4FFC-8A7C-2FD6867CDB63}" type="presParOf" srcId="{98FE0BA1-4CB8-47E7-A86B-16925CFED60C}" destId="{F2A1E701-89CB-4B86-9EED-977320E02E16}" srcOrd="7" destOrd="0" presId="urn:microsoft.com/office/officeart/2005/8/layout/cycle1"/>
    <dgm:cxn modelId="{E769BFF4-7DE7-4723-AC64-EE4098B042B6}" type="presParOf" srcId="{98FE0BA1-4CB8-47E7-A86B-16925CFED60C}" destId="{BBC95F77-273D-43EC-9E3D-9245D9405740}" srcOrd="8" destOrd="0" presId="urn:microsoft.com/office/officeart/2005/8/layout/cycle1"/>
    <dgm:cxn modelId="{8B1DC1B6-9731-491D-B477-049FA0DFDE88}" type="presParOf" srcId="{98FE0BA1-4CB8-47E7-A86B-16925CFED60C}" destId="{47EC2047-CFCD-4CB4-AD9A-E2B957EDEF48}" srcOrd="9" destOrd="0" presId="urn:microsoft.com/office/officeart/2005/8/layout/cycle1"/>
    <dgm:cxn modelId="{880F6460-A32F-42D4-8DAD-1A0A73AE9AF2}" type="presParOf" srcId="{98FE0BA1-4CB8-47E7-A86B-16925CFED60C}" destId="{69CFFFD3-19DC-4F4B-B5B3-3DFEF8DD2E43}" srcOrd="10" destOrd="0" presId="urn:microsoft.com/office/officeart/2005/8/layout/cycle1"/>
    <dgm:cxn modelId="{D63B8217-B036-4FFC-AD8E-A45C108B3DF6}" type="presParOf" srcId="{98FE0BA1-4CB8-47E7-A86B-16925CFED60C}" destId="{56A38B38-26D3-4DC5-98F1-C679385991AC}" srcOrd="11" destOrd="0" presId="urn:microsoft.com/office/officeart/2005/8/layout/cycle1"/>
    <dgm:cxn modelId="{EBC82C90-8963-4A51-90A0-7A43C86A835A}" type="presParOf" srcId="{98FE0BA1-4CB8-47E7-A86B-16925CFED60C}" destId="{36CEF64B-E444-4862-9F98-C20DA4027FBE}" srcOrd="12" destOrd="0" presId="urn:microsoft.com/office/officeart/2005/8/layout/cycle1"/>
    <dgm:cxn modelId="{133C4E1F-E307-4C13-A04E-A4E97930C4C7}" type="presParOf" srcId="{98FE0BA1-4CB8-47E7-A86B-16925CFED60C}" destId="{7EE69D6F-09F0-4A99-B6FE-476AC1D191F3}" srcOrd="13" destOrd="0" presId="urn:microsoft.com/office/officeart/2005/8/layout/cycle1"/>
    <dgm:cxn modelId="{71E3C6F4-BB26-4B11-AC26-FB1309E84963}" type="presParOf" srcId="{98FE0BA1-4CB8-47E7-A86B-16925CFED60C}" destId="{DC080EF1-8BD1-4DCD-9D14-E28E506301B3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4630AE-8AF9-4005-A82F-48CC0CE64FEB}" type="doc">
      <dgm:prSet loTypeId="urn:microsoft.com/office/officeart/2005/8/layout/hierarchy6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1B8336-9958-4903-BBC4-8F09DE2B6F92}">
      <dgm:prSet phldrT="[Text]" custT="1"/>
      <dgm:spPr/>
      <dgm:t>
        <a:bodyPr/>
        <a:lstStyle/>
        <a:p>
          <a:r>
            <a:rPr lang="en-US" sz="800" b="1" dirty="0">
              <a:latin typeface="+mn-lt"/>
            </a:rPr>
            <a:t>Marine Directors</a:t>
          </a:r>
        </a:p>
      </dgm:t>
    </dgm:pt>
    <dgm:pt modelId="{30327BD3-168D-4D21-8BB5-F4688BF8C942}" type="parTrans" cxnId="{668E0D26-DEC1-44C3-8603-FFE4CA816548}">
      <dgm:prSet/>
      <dgm:spPr/>
      <dgm:t>
        <a:bodyPr/>
        <a:lstStyle/>
        <a:p>
          <a:endParaRPr lang="en-US"/>
        </a:p>
      </dgm:t>
    </dgm:pt>
    <dgm:pt modelId="{79AB1B2C-1CFB-4533-A264-DA8D7BA32AC5}" type="sibTrans" cxnId="{668E0D26-DEC1-44C3-8603-FFE4CA816548}">
      <dgm:prSet/>
      <dgm:spPr/>
      <dgm:t>
        <a:bodyPr/>
        <a:lstStyle/>
        <a:p>
          <a:endParaRPr lang="en-US"/>
        </a:p>
      </dgm:t>
    </dgm:pt>
    <dgm:pt modelId="{759B1ACF-1D75-477A-ABFC-7BDBF334EED9}">
      <dgm:prSet phldrT="[Text]" custT="1"/>
      <dgm:spPr/>
      <dgm:t>
        <a:bodyPr/>
        <a:lstStyle/>
        <a:p>
          <a:r>
            <a:rPr lang="en-GB" sz="800" b="1" dirty="0">
              <a:latin typeface="+mn-lt"/>
              <a:ea typeface="Times New Roman" pitchFamily="18" charset="0"/>
            </a:rPr>
            <a:t>Working Group on Data, Information and Knowledge Exchange (DIKE)</a:t>
          </a:r>
          <a:endParaRPr lang="en-US" sz="800" dirty="0">
            <a:latin typeface="+mn-lt"/>
          </a:endParaRPr>
        </a:p>
      </dgm:t>
    </dgm:pt>
    <dgm:pt modelId="{1BAD7B8F-13AB-42AD-B772-CD42C16BA2C1}" type="parTrans" cxnId="{BBE6452E-75A9-4061-BBDE-6CF9BF93950A}">
      <dgm:prSet/>
      <dgm:spPr/>
      <dgm:t>
        <a:bodyPr/>
        <a:lstStyle/>
        <a:p>
          <a:endParaRPr lang="en-US"/>
        </a:p>
      </dgm:t>
    </dgm:pt>
    <dgm:pt modelId="{09D768FF-83F0-4B0D-8B3A-D86B38C89CD0}" type="sibTrans" cxnId="{BBE6452E-75A9-4061-BBDE-6CF9BF93950A}">
      <dgm:prSet/>
      <dgm:spPr/>
      <dgm:t>
        <a:bodyPr/>
        <a:lstStyle/>
        <a:p>
          <a:endParaRPr lang="en-US"/>
        </a:p>
      </dgm:t>
    </dgm:pt>
    <dgm:pt modelId="{2F3D41E2-D346-4F7A-8225-545FE707F854}">
      <dgm:prSet phldrT="[Text]" custT="1"/>
      <dgm:spPr/>
      <dgm:t>
        <a:bodyPr/>
        <a:lstStyle/>
        <a:p>
          <a:r>
            <a:rPr lang="en-GB" sz="800" b="1" dirty="0">
              <a:latin typeface="+mn-lt"/>
              <a:ea typeface="Times New Roman" pitchFamily="18" charset="0"/>
            </a:rPr>
            <a:t>Working Group on </a:t>
          </a:r>
          <a:r>
            <a:rPr lang="en-GB" sz="800" b="1" dirty="0" smtClean="0">
              <a:latin typeface="+mn-lt"/>
              <a:ea typeface="Times New Roman" pitchFamily="18" charset="0"/>
            </a:rPr>
            <a:t>Good Environmental Status (GES)</a:t>
          </a:r>
          <a:endParaRPr lang="en-US" sz="800" dirty="0">
            <a:latin typeface="+mn-lt"/>
          </a:endParaRPr>
        </a:p>
      </dgm:t>
    </dgm:pt>
    <dgm:pt modelId="{9FBE0909-6133-4002-9AAE-BAA8D7135068}" type="parTrans" cxnId="{286DFD56-200D-41E6-8A58-FB22BCB8A639}">
      <dgm:prSet/>
      <dgm:spPr/>
      <dgm:t>
        <a:bodyPr/>
        <a:lstStyle/>
        <a:p>
          <a:endParaRPr lang="en-US"/>
        </a:p>
      </dgm:t>
    </dgm:pt>
    <dgm:pt modelId="{BFC5009B-9C53-4F7F-B2D1-4FF442755A31}" type="sibTrans" cxnId="{286DFD56-200D-41E6-8A58-FB22BCB8A639}">
      <dgm:prSet/>
      <dgm:spPr/>
      <dgm:t>
        <a:bodyPr/>
        <a:lstStyle/>
        <a:p>
          <a:endParaRPr lang="en-US"/>
        </a:p>
      </dgm:t>
    </dgm:pt>
    <dgm:pt modelId="{06443FB6-E1D6-4CC8-AEE6-C997A14B1CAA}">
      <dgm:prSet phldrT="[Text]" custT="1"/>
      <dgm:spPr/>
      <dgm:t>
        <a:bodyPr/>
        <a:lstStyle/>
        <a:p>
          <a:r>
            <a:rPr lang="en-GB" sz="800" b="1" dirty="0">
              <a:latin typeface="+mn-lt"/>
              <a:ea typeface="Times New Roman" pitchFamily="18" charset="0"/>
            </a:rPr>
            <a:t>Working Group on Economic and Social Assessment (ESA)</a:t>
          </a:r>
          <a:endParaRPr lang="en-US" sz="800">
            <a:latin typeface="+mn-lt"/>
          </a:endParaRPr>
        </a:p>
      </dgm:t>
    </dgm:pt>
    <dgm:pt modelId="{AE4574B4-B2DF-42BF-A9D7-C5F1E1383183}" type="parTrans" cxnId="{04952587-A03A-45ED-A097-94252DDD6099}">
      <dgm:prSet/>
      <dgm:spPr/>
      <dgm:t>
        <a:bodyPr/>
        <a:lstStyle/>
        <a:p>
          <a:endParaRPr lang="en-US"/>
        </a:p>
      </dgm:t>
    </dgm:pt>
    <dgm:pt modelId="{0BAEC354-82AC-477E-8FD4-1B39340A9674}" type="sibTrans" cxnId="{04952587-A03A-45ED-A097-94252DDD6099}">
      <dgm:prSet/>
      <dgm:spPr/>
      <dgm:t>
        <a:bodyPr/>
        <a:lstStyle/>
        <a:p>
          <a:endParaRPr lang="en-US"/>
        </a:p>
      </dgm:t>
    </dgm:pt>
    <dgm:pt modelId="{B33AC597-C6D0-4FB9-B2BE-FF58390F33C6}">
      <dgm:prSet phldrT="[Text]" custT="1"/>
      <dgm:spPr/>
      <dgm:t>
        <a:bodyPr/>
        <a:lstStyle/>
        <a:p>
          <a:r>
            <a:rPr lang="en-US" sz="800" b="1" dirty="0">
              <a:latin typeface="+mn-lt"/>
            </a:rPr>
            <a:t>Marine Strategy Coordination Group (MSCG)</a:t>
          </a:r>
        </a:p>
      </dgm:t>
    </dgm:pt>
    <dgm:pt modelId="{D018A62D-CEB1-43DE-88A3-24063C555BEC}" type="parTrans" cxnId="{09C9FBE0-AED9-49BF-A908-7DA34338344A}">
      <dgm:prSet/>
      <dgm:spPr/>
      <dgm:t>
        <a:bodyPr/>
        <a:lstStyle/>
        <a:p>
          <a:endParaRPr lang="en-US"/>
        </a:p>
      </dgm:t>
    </dgm:pt>
    <dgm:pt modelId="{82C7144A-B053-4E74-ABFC-CCD79AF0EA85}" type="sibTrans" cxnId="{09C9FBE0-AED9-49BF-A908-7DA34338344A}">
      <dgm:prSet/>
      <dgm:spPr/>
      <dgm:t>
        <a:bodyPr/>
        <a:lstStyle/>
        <a:p>
          <a:endParaRPr lang="en-US"/>
        </a:p>
      </dgm:t>
    </dgm:pt>
    <dgm:pt modelId="{AB01BC71-5EE7-4119-85FA-032E1FA42CA5}">
      <dgm:prSet phldrT="[Text]" custT="1"/>
      <dgm:spPr/>
      <dgm:t>
        <a:bodyPr/>
        <a:lstStyle/>
        <a:p>
          <a:r>
            <a:rPr lang="en-GB" sz="800" b="1" dirty="0">
              <a:latin typeface="+mn-lt"/>
              <a:ea typeface="Times New Roman" pitchFamily="18" charset="0"/>
            </a:rPr>
            <a:t>Technical WGs (emerging areas e.g. marine litter or noise)</a:t>
          </a:r>
          <a:endParaRPr lang="en-US" sz="800">
            <a:latin typeface="+mn-lt"/>
          </a:endParaRPr>
        </a:p>
      </dgm:t>
    </dgm:pt>
    <dgm:pt modelId="{2C7944E0-C7F8-4296-B661-C1ABA5144485}" type="parTrans" cxnId="{4C5EB56C-F40B-483F-8F2D-7208BA47CE19}">
      <dgm:prSet/>
      <dgm:spPr/>
      <dgm:t>
        <a:bodyPr/>
        <a:lstStyle/>
        <a:p>
          <a:endParaRPr lang="en-US"/>
        </a:p>
      </dgm:t>
    </dgm:pt>
    <dgm:pt modelId="{1DCE4B68-B081-472D-811E-CAF2890FA104}" type="sibTrans" cxnId="{4C5EB56C-F40B-483F-8F2D-7208BA47CE19}">
      <dgm:prSet/>
      <dgm:spPr/>
      <dgm:t>
        <a:bodyPr/>
        <a:lstStyle/>
        <a:p>
          <a:endParaRPr lang="en-US"/>
        </a:p>
      </dgm:t>
    </dgm:pt>
    <dgm:pt modelId="{924A44B5-F636-4B70-A731-E9641CFDB169}" type="pres">
      <dgm:prSet presAssocID="{104630AE-8AF9-4005-A82F-48CC0CE64FE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65D104-6DF8-48A3-BA4F-E8315FDDF9ED}" type="pres">
      <dgm:prSet presAssocID="{104630AE-8AF9-4005-A82F-48CC0CE64FEB}" presName="hierFlow" presStyleCnt="0"/>
      <dgm:spPr/>
      <dgm:t>
        <a:bodyPr/>
        <a:lstStyle/>
        <a:p>
          <a:endParaRPr lang="en-US"/>
        </a:p>
      </dgm:t>
    </dgm:pt>
    <dgm:pt modelId="{759DF5D6-664F-42A1-9201-97D0031C7685}" type="pres">
      <dgm:prSet presAssocID="{104630AE-8AF9-4005-A82F-48CC0CE64FEB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4DF3840-EF44-4ABA-92FA-EAE399760138}" type="pres">
      <dgm:prSet presAssocID="{0B1B8336-9958-4903-BBC4-8F09DE2B6F92}" presName="Name14" presStyleCnt="0"/>
      <dgm:spPr/>
      <dgm:t>
        <a:bodyPr/>
        <a:lstStyle/>
        <a:p>
          <a:endParaRPr lang="en-US"/>
        </a:p>
      </dgm:t>
    </dgm:pt>
    <dgm:pt modelId="{9E626592-EA50-4FF7-96E6-E86A963CCCCC}" type="pres">
      <dgm:prSet presAssocID="{0B1B8336-9958-4903-BBC4-8F09DE2B6F9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415296-8B8B-4E2F-BC7F-54F70254BE94}" type="pres">
      <dgm:prSet presAssocID="{0B1B8336-9958-4903-BBC4-8F09DE2B6F92}" presName="hierChild2" presStyleCnt="0"/>
      <dgm:spPr/>
      <dgm:t>
        <a:bodyPr/>
        <a:lstStyle/>
        <a:p>
          <a:endParaRPr lang="en-US"/>
        </a:p>
      </dgm:t>
    </dgm:pt>
    <dgm:pt modelId="{111A39E6-422D-48A0-942D-DC7E765D07E1}" type="pres">
      <dgm:prSet presAssocID="{D018A62D-CEB1-43DE-88A3-24063C555BEC}" presName="Name19" presStyleLbl="parChTrans1D2" presStyleIdx="0" presStyleCnt="1"/>
      <dgm:spPr/>
      <dgm:t>
        <a:bodyPr/>
        <a:lstStyle/>
        <a:p>
          <a:endParaRPr lang="en-US"/>
        </a:p>
      </dgm:t>
    </dgm:pt>
    <dgm:pt modelId="{89731DA1-0B54-4BF0-81B9-4B01C55ECA0F}" type="pres">
      <dgm:prSet presAssocID="{B33AC597-C6D0-4FB9-B2BE-FF58390F33C6}" presName="Name21" presStyleCnt="0"/>
      <dgm:spPr/>
      <dgm:t>
        <a:bodyPr/>
        <a:lstStyle/>
        <a:p>
          <a:endParaRPr lang="en-US"/>
        </a:p>
      </dgm:t>
    </dgm:pt>
    <dgm:pt modelId="{ED7BAD81-3B5C-4E15-AE0F-B51B5BA893AD}" type="pres">
      <dgm:prSet presAssocID="{B33AC597-C6D0-4FB9-B2BE-FF58390F33C6}" presName="level2Shape" presStyleLbl="node2" presStyleIdx="0" presStyleCnt="1"/>
      <dgm:spPr/>
      <dgm:t>
        <a:bodyPr/>
        <a:lstStyle/>
        <a:p>
          <a:endParaRPr lang="en-US"/>
        </a:p>
      </dgm:t>
    </dgm:pt>
    <dgm:pt modelId="{E717363B-5D56-4613-8703-D2B149E14AFD}" type="pres">
      <dgm:prSet presAssocID="{B33AC597-C6D0-4FB9-B2BE-FF58390F33C6}" presName="hierChild3" presStyleCnt="0"/>
      <dgm:spPr/>
      <dgm:t>
        <a:bodyPr/>
        <a:lstStyle/>
        <a:p>
          <a:endParaRPr lang="en-US"/>
        </a:p>
      </dgm:t>
    </dgm:pt>
    <dgm:pt modelId="{8B172BCE-8591-47E9-9ED8-6AA1918752B9}" type="pres">
      <dgm:prSet presAssocID="{1BAD7B8F-13AB-42AD-B772-CD42C16BA2C1}" presName="Name19" presStyleLbl="parChTrans1D3" presStyleIdx="0" presStyleCnt="3"/>
      <dgm:spPr/>
      <dgm:t>
        <a:bodyPr/>
        <a:lstStyle/>
        <a:p>
          <a:endParaRPr lang="en-US"/>
        </a:p>
      </dgm:t>
    </dgm:pt>
    <dgm:pt modelId="{468C7452-043B-498C-828D-10DE8646DD26}" type="pres">
      <dgm:prSet presAssocID="{759B1ACF-1D75-477A-ABFC-7BDBF334EED9}" presName="Name21" presStyleCnt="0"/>
      <dgm:spPr/>
      <dgm:t>
        <a:bodyPr/>
        <a:lstStyle/>
        <a:p>
          <a:endParaRPr lang="en-US"/>
        </a:p>
      </dgm:t>
    </dgm:pt>
    <dgm:pt modelId="{13AC199F-ABEE-43C5-8F83-52BCFC5755C8}" type="pres">
      <dgm:prSet presAssocID="{759B1ACF-1D75-477A-ABFC-7BDBF334EED9}" presName="level2Shape" presStyleLbl="node3" presStyleIdx="0" presStyleCnt="3"/>
      <dgm:spPr/>
      <dgm:t>
        <a:bodyPr/>
        <a:lstStyle/>
        <a:p>
          <a:endParaRPr lang="en-US"/>
        </a:p>
      </dgm:t>
    </dgm:pt>
    <dgm:pt modelId="{BA95F047-87B0-432B-A8BF-5B8BF854C5A6}" type="pres">
      <dgm:prSet presAssocID="{759B1ACF-1D75-477A-ABFC-7BDBF334EED9}" presName="hierChild3" presStyleCnt="0"/>
      <dgm:spPr/>
      <dgm:t>
        <a:bodyPr/>
        <a:lstStyle/>
        <a:p>
          <a:endParaRPr lang="en-US"/>
        </a:p>
      </dgm:t>
    </dgm:pt>
    <dgm:pt modelId="{BF52DB59-6B69-4864-A27A-68DC2E1D28FD}" type="pres">
      <dgm:prSet presAssocID="{9FBE0909-6133-4002-9AAE-BAA8D7135068}" presName="Name19" presStyleLbl="parChTrans1D3" presStyleIdx="1" presStyleCnt="3"/>
      <dgm:spPr/>
      <dgm:t>
        <a:bodyPr/>
        <a:lstStyle/>
        <a:p>
          <a:endParaRPr lang="en-US"/>
        </a:p>
      </dgm:t>
    </dgm:pt>
    <dgm:pt modelId="{07147BCD-F8BF-4102-954C-0E68D347BC01}" type="pres">
      <dgm:prSet presAssocID="{2F3D41E2-D346-4F7A-8225-545FE707F854}" presName="Name21" presStyleCnt="0"/>
      <dgm:spPr/>
      <dgm:t>
        <a:bodyPr/>
        <a:lstStyle/>
        <a:p>
          <a:endParaRPr lang="en-US"/>
        </a:p>
      </dgm:t>
    </dgm:pt>
    <dgm:pt modelId="{E90925F1-9EB5-40CB-A35E-3CDAD0A71C5C}" type="pres">
      <dgm:prSet presAssocID="{2F3D41E2-D346-4F7A-8225-545FE707F854}" presName="level2Shape" presStyleLbl="node3" presStyleIdx="1" presStyleCnt="3"/>
      <dgm:spPr/>
      <dgm:t>
        <a:bodyPr/>
        <a:lstStyle/>
        <a:p>
          <a:endParaRPr lang="en-US"/>
        </a:p>
      </dgm:t>
    </dgm:pt>
    <dgm:pt modelId="{F39ECA10-0635-4C4A-9C9C-693E3A7F739B}" type="pres">
      <dgm:prSet presAssocID="{2F3D41E2-D346-4F7A-8225-545FE707F854}" presName="hierChild3" presStyleCnt="0"/>
      <dgm:spPr/>
      <dgm:t>
        <a:bodyPr/>
        <a:lstStyle/>
        <a:p>
          <a:endParaRPr lang="en-US"/>
        </a:p>
      </dgm:t>
    </dgm:pt>
    <dgm:pt modelId="{49A10687-8AE6-438E-970A-FB5DBB9EB801}" type="pres">
      <dgm:prSet presAssocID="{2C7944E0-C7F8-4296-B661-C1ABA5144485}" presName="Name19" presStyleLbl="parChTrans1D4" presStyleIdx="0" presStyleCnt="1"/>
      <dgm:spPr/>
      <dgm:t>
        <a:bodyPr/>
        <a:lstStyle/>
        <a:p>
          <a:endParaRPr lang="en-US"/>
        </a:p>
      </dgm:t>
    </dgm:pt>
    <dgm:pt modelId="{9C26B51A-14B8-4234-A77C-98362AF94743}" type="pres">
      <dgm:prSet presAssocID="{AB01BC71-5EE7-4119-85FA-032E1FA42CA5}" presName="Name21" presStyleCnt="0"/>
      <dgm:spPr/>
      <dgm:t>
        <a:bodyPr/>
        <a:lstStyle/>
        <a:p>
          <a:endParaRPr lang="en-US"/>
        </a:p>
      </dgm:t>
    </dgm:pt>
    <dgm:pt modelId="{12A5D6A6-09C9-4C26-9100-0B6CA4BAA8C0}" type="pres">
      <dgm:prSet presAssocID="{AB01BC71-5EE7-4119-85FA-032E1FA42CA5}" presName="level2Shape" presStyleLbl="node4" presStyleIdx="0" presStyleCnt="1"/>
      <dgm:spPr/>
      <dgm:t>
        <a:bodyPr/>
        <a:lstStyle/>
        <a:p>
          <a:endParaRPr lang="en-US"/>
        </a:p>
      </dgm:t>
    </dgm:pt>
    <dgm:pt modelId="{42E7A1BF-8E75-4935-8ADD-55140864EE07}" type="pres">
      <dgm:prSet presAssocID="{AB01BC71-5EE7-4119-85FA-032E1FA42CA5}" presName="hierChild3" presStyleCnt="0"/>
      <dgm:spPr/>
      <dgm:t>
        <a:bodyPr/>
        <a:lstStyle/>
        <a:p>
          <a:endParaRPr lang="en-US"/>
        </a:p>
      </dgm:t>
    </dgm:pt>
    <dgm:pt modelId="{759C1E33-F9F8-411C-86F2-918646098944}" type="pres">
      <dgm:prSet presAssocID="{AE4574B4-B2DF-42BF-A9D7-C5F1E1383183}" presName="Name19" presStyleLbl="parChTrans1D3" presStyleIdx="2" presStyleCnt="3"/>
      <dgm:spPr/>
      <dgm:t>
        <a:bodyPr/>
        <a:lstStyle/>
        <a:p>
          <a:endParaRPr lang="en-US"/>
        </a:p>
      </dgm:t>
    </dgm:pt>
    <dgm:pt modelId="{BE6E95DD-981F-4475-AFD6-D071CA0B062D}" type="pres">
      <dgm:prSet presAssocID="{06443FB6-E1D6-4CC8-AEE6-C997A14B1CAA}" presName="Name21" presStyleCnt="0"/>
      <dgm:spPr/>
      <dgm:t>
        <a:bodyPr/>
        <a:lstStyle/>
        <a:p>
          <a:endParaRPr lang="en-US"/>
        </a:p>
      </dgm:t>
    </dgm:pt>
    <dgm:pt modelId="{4C765BA9-FF73-4ECF-90AF-A092F17FD132}" type="pres">
      <dgm:prSet presAssocID="{06443FB6-E1D6-4CC8-AEE6-C997A14B1CAA}" presName="level2Shape" presStyleLbl="node3" presStyleIdx="2" presStyleCnt="3"/>
      <dgm:spPr/>
      <dgm:t>
        <a:bodyPr/>
        <a:lstStyle/>
        <a:p>
          <a:endParaRPr lang="en-US"/>
        </a:p>
      </dgm:t>
    </dgm:pt>
    <dgm:pt modelId="{7EF97954-8E6F-4A8F-97EE-6B7425F01280}" type="pres">
      <dgm:prSet presAssocID="{06443FB6-E1D6-4CC8-AEE6-C997A14B1CAA}" presName="hierChild3" presStyleCnt="0"/>
      <dgm:spPr/>
      <dgm:t>
        <a:bodyPr/>
        <a:lstStyle/>
        <a:p>
          <a:endParaRPr lang="en-US"/>
        </a:p>
      </dgm:t>
    </dgm:pt>
    <dgm:pt modelId="{A66A2DAC-B090-405C-B828-16A7E1A80B52}" type="pres">
      <dgm:prSet presAssocID="{104630AE-8AF9-4005-A82F-48CC0CE64FEB}" presName="bgShapesFlow" presStyleCnt="0"/>
      <dgm:spPr/>
      <dgm:t>
        <a:bodyPr/>
        <a:lstStyle/>
        <a:p>
          <a:endParaRPr lang="en-US"/>
        </a:p>
      </dgm:t>
    </dgm:pt>
  </dgm:ptLst>
  <dgm:cxnLst>
    <dgm:cxn modelId="{AC6AD0D3-7B10-4FAA-B61A-A491C6745507}" type="presOf" srcId="{D018A62D-CEB1-43DE-88A3-24063C555BEC}" destId="{111A39E6-422D-48A0-942D-DC7E765D07E1}" srcOrd="0" destOrd="0" presId="urn:microsoft.com/office/officeart/2005/8/layout/hierarchy6"/>
    <dgm:cxn modelId="{56DDD617-7747-4326-A2A7-BDE28950EB11}" type="presOf" srcId="{AE4574B4-B2DF-42BF-A9D7-C5F1E1383183}" destId="{759C1E33-F9F8-411C-86F2-918646098944}" srcOrd="0" destOrd="0" presId="urn:microsoft.com/office/officeart/2005/8/layout/hierarchy6"/>
    <dgm:cxn modelId="{E8FB1EE9-69E8-4EF5-8138-72CFF8C8A847}" type="presOf" srcId="{1BAD7B8F-13AB-42AD-B772-CD42C16BA2C1}" destId="{8B172BCE-8591-47E9-9ED8-6AA1918752B9}" srcOrd="0" destOrd="0" presId="urn:microsoft.com/office/officeart/2005/8/layout/hierarchy6"/>
    <dgm:cxn modelId="{72E4685F-F5B2-4174-8D1C-2D36B1C6F5F7}" type="presOf" srcId="{0B1B8336-9958-4903-BBC4-8F09DE2B6F92}" destId="{9E626592-EA50-4FF7-96E6-E86A963CCCCC}" srcOrd="0" destOrd="0" presId="urn:microsoft.com/office/officeart/2005/8/layout/hierarchy6"/>
    <dgm:cxn modelId="{BBE6452E-75A9-4061-BBDE-6CF9BF93950A}" srcId="{B33AC597-C6D0-4FB9-B2BE-FF58390F33C6}" destId="{759B1ACF-1D75-477A-ABFC-7BDBF334EED9}" srcOrd="0" destOrd="0" parTransId="{1BAD7B8F-13AB-42AD-B772-CD42C16BA2C1}" sibTransId="{09D768FF-83F0-4B0D-8B3A-D86B38C89CD0}"/>
    <dgm:cxn modelId="{668E0D26-DEC1-44C3-8603-FFE4CA816548}" srcId="{104630AE-8AF9-4005-A82F-48CC0CE64FEB}" destId="{0B1B8336-9958-4903-BBC4-8F09DE2B6F92}" srcOrd="0" destOrd="0" parTransId="{30327BD3-168D-4D21-8BB5-F4688BF8C942}" sibTransId="{79AB1B2C-1CFB-4533-A264-DA8D7BA32AC5}"/>
    <dgm:cxn modelId="{80F510B9-7321-4887-BFC1-437F934B7591}" type="presOf" srcId="{AB01BC71-5EE7-4119-85FA-032E1FA42CA5}" destId="{12A5D6A6-09C9-4C26-9100-0B6CA4BAA8C0}" srcOrd="0" destOrd="0" presId="urn:microsoft.com/office/officeart/2005/8/layout/hierarchy6"/>
    <dgm:cxn modelId="{04952587-A03A-45ED-A097-94252DDD6099}" srcId="{B33AC597-C6D0-4FB9-B2BE-FF58390F33C6}" destId="{06443FB6-E1D6-4CC8-AEE6-C997A14B1CAA}" srcOrd="2" destOrd="0" parTransId="{AE4574B4-B2DF-42BF-A9D7-C5F1E1383183}" sibTransId="{0BAEC354-82AC-477E-8FD4-1B39340A9674}"/>
    <dgm:cxn modelId="{B9BBF805-DBA0-4F48-AA74-95DA20300226}" type="presOf" srcId="{9FBE0909-6133-4002-9AAE-BAA8D7135068}" destId="{BF52DB59-6B69-4864-A27A-68DC2E1D28FD}" srcOrd="0" destOrd="0" presId="urn:microsoft.com/office/officeart/2005/8/layout/hierarchy6"/>
    <dgm:cxn modelId="{09C9FBE0-AED9-49BF-A908-7DA34338344A}" srcId="{0B1B8336-9958-4903-BBC4-8F09DE2B6F92}" destId="{B33AC597-C6D0-4FB9-B2BE-FF58390F33C6}" srcOrd="0" destOrd="0" parTransId="{D018A62D-CEB1-43DE-88A3-24063C555BEC}" sibTransId="{82C7144A-B053-4E74-ABFC-CCD79AF0EA85}"/>
    <dgm:cxn modelId="{8AB7E653-85C7-4FAE-BDA4-AE205FCB6A7B}" type="presOf" srcId="{B33AC597-C6D0-4FB9-B2BE-FF58390F33C6}" destId="{ED7BAD81-3B5C-4E15-AE0F-B51B5BA893AD}" srcOrd="0" destOrd="0" presId="urn:microsoft.com/office/officeart/2005/8/layout/hierarchy6"/>
    <dgm:cxn modelId="{0A014E84-7A73-4608-8B7C-829A1A437A53}" type="presOf" srcId="{2C7944E0-C7F8-4296-B661-C1ABA5144485}" destId="{49A10687-8AE6-438E-970A-FB5DBB9EB801}" srcOrd="0" destOrd="0" presId="urn:microsoft.com/office/officeart/2005/8/layout/hierarchy6"/>
    <dgm:cxn modelId="{73959383-00D1-4772-B3B8-64A71E478B2D}" type="presOf" srcId="{06443FB6-E1D6-4CC8-AEE6-C997A14B1CAA}" destId="{4C765BA9-FF73-4ECF-90AF-A092F17FD132}" srcOrd="0" destOrd="0" presId="urn:microsoft.com/office/officeart/2005/8/layout/hierarchy6"/>
    <dgm:cxn modelId="{4C5EB56C-F40B-483F-8F2D-7208BA47CE19}" srcId="{2F3D41E2-D346-4F7A-8225-545FE707F854}" destId="{AB01BC71-5EE7-4119-85FA-032E1FA42CA5}" srcOrd="0" destOrd="0" parTransId="{2C7944E0-C7F8-4296-B661-C1ABA5144485}" sibTransId="{1DCE4B68-B081-472D-811E-CAF2890FA104}"/>
    <dgm:cxn modelId="{D8A36468-D5BD-455F-B8A0-DD2ABEB7B6E1}" type="presOf" srcId="{759B1ACF-1D75-477A-ABFC-7BDBF334EED9}" destId="{13AC199F-ABEE-43C5-8F83-52BCFC5755C8}" srcOrd="0" destOrd="0" presId="urn:microsoft.com/office/officeart/2005/8/layout/hierarchy6"/>
    <dgm:cxn modelId="{73E12F14-764D-488E-96EC-E5CD032FDF13}" type="presOf" srcId="{2F3D41E2-D346-4F7A-8225-545FE707F854}" destId="{E90925F1-9EB5-40CB-A35E-3CDAD0A71C5C}" srcOrd="0" destOrd="0" presId="urn:microsoft.com/office/officeart/2005/8/layout/hierarchy6"/>
    <dgm:cxn modelId="{7BA1686F-0F29-4BB1-A2D3-946B2BFED4DC}" type="presOf" srcId="{104630AE-8AF9-4005-A82F-48CC0CE64FEB}" destId="{924A44B5-F636-4B70-A731-E9641CFDB169}" srcOrd="0" destOrd="0" presId="urn:microsoft.com/office/officeart/2005/8/layout/hierarchy6"/>
    <dgm:cxn modelId="{286DFD56-200D-41E6-8A58-FB22BCB8A639}" srcId="{B33AC597-C6D0-4FB9-B2BE-FF58390F33C6}" destId="{2F3D41E2-D346-4F7A-8225-545FE707F854}" srcOrd="1" destOrd="0" parTransId="{9FBE0909-6133-4002-9AAE-BAA8D7135068}" sibTransId="{BFC5009B-9C53-4F7F-B2D1-4FF442755A31}"/>
    <dgm:cxn modelId="{ADD563C7-3669-46A2-9C85-BFC18F26A6A8}" type="presParOf" srcId="{924A44B5-F636-4B70-A731-E9641CFDB169}" destId="{8365D104-6DF8-48A3-BA4F-E8315FDDF9ED}" srcOrd="0" destOrd="0" presId="urn:microsoft.com/office/officeart/2005/8/layout/hierarchy6"/>
    <dgm:cxn modelId="{F5119A95-1464-4096-B007-2ED8DE4C2FE5}" type="presParOf" srcId="{8365D104-6DF8-48A3-BA4F-E8315FDDF9ED}" destId="{759DF5D6-664F-42A1-9201-97D0031C7685}" srcOrd="0" destOrd="0" presId="urn:microsoft.com/office/officeart/2005/8/layout/hierarchy6"/>
    <dgm:cxn modelId="{EBD6D511-5A29-45C4-B69F-997EAE461DE8}" type="presParOf" srcId="{759DF5D6-664F-42A1-9201-97D0031C7685}" destId="{C4DF3840-EF44-4ABA-92FA-EAE399760138}" srcOrd="0" destOrd="0" presId="urn:microsoft.com/office/officeart/2005/8/layout/hierarchy6"/>
    <dgm:cxn modelId="{AE869126-C408-49C4-8648-305F49025BD4}" type="presParOf" srcId="{C4DF3840-EF44-4ABA-92FA-EAE399760138}" destId="{9E626592-EA50-4FF7-96E6-E86A963CCCCC}" srcOrd="0" destOrd="0" presId="urn:microsoft.com/office/officeart/2005/8/layout/hierarchy6"/>
    <dgm:cxn modelId="{A9A22B6E-DBD3-4B6F-8F87-1B6C1EFD46C7}" type="presParOf" srcId="{C4DF3840-EF44-4ABA-92FA-EAE399760138}" destId="{0D415296-8B8B-4E2F-BC7F-54F70254BE94}" srcOrd="1" destOrd="0" presId="urn:microsoft.com/office/officeart/2005/8/layout/hierarchy6"/>
    <dgm:cxn modelId="{C8D664F8-A47A-4465-BECA-522AD017B73C}" type="presParOf" srcId="{0D415296-8B8B-4E2F-BC7F-54F70254BE94}" destId="{111A39E6-422D-48A0-942D-DC7E765D07E1}" srcOrd="0" destOrd="0" presId="urn:microsoft.com/office/officeart/2005/8/layout/hierarchy6"/>
    <dgm:cxn modelId="{06222908-EABD-4E6C-9E26-EB35219FD495}" type="presParOf" srcId="{0D415296-8B8B-4E2F-BC7F-54F70254BE94}" destId="{89731DA1-0B54-4BF0-81B9-4B01C55ECA0F}" srcOrd="1" destOrd="0" presId="urn:microsoft.com/office/officeart/2005/8/layout/hierarchy6"/>
    <dgm:cxn modelId="{596232FD-3398-4C09-8ACA-80A1F7D19782}" type="presParOf" srcId="{89731DA1-0B54-4BF0-81B9-4B01C55ECA0F}" destId="{ED7BAD81-3B5C-4E15-AE0F-B51B5BA893AD}" srcOrd="0" destOrd="0" presId="urn:microsoft.com/office/officeart/2005/8/layout/hierarchy6"/>
    <dgm:cxn modelId="{BDD9D558-AAF8-4597-ADA7-5D0FFD2DE6E6}" type="presParOf" srcId="{89731DA1-0B54-4BF0-81B9-4B01C55ECA0F}" destId="{E717363B-5D56-4613-8703-D2B149E14AFD}" srcOrd="1" destOrd="0" presId="urn:microsoft.com/office/officeart/2005/8/layout/hierarchy6"/>
    <dgm:cxn modelId="{E434F2E0-6B56-4259-B8F9-DA543FA3C742}" type="presParOf" srcId="{E717363B-5D56-4613-8703-D2B149E14AFD}" destId="{8B172BCE-8591-47E9-9ED8-6AA1918752B9}" srcOrd="0" destOrd="0" presId="urn:microsoft.com/office/officeart/2005/8/layout/hierarchy6"/>
    <dgm:cxn modelId="{858BD5F1-08B7-4123-BB87-C41197957068}" type="presParOf" srcId="{E717363B-5D56-4613-8703-D2B149E14AFD}" destId="{468C7452-043B-498C-828D-10DE8646DD26}" srcOrd="1" destOrd="0" presId="urn:microsoft.com/office/officeart/2005/8/layout/hierarchy6"/>
    <dgm:cxn modelId="{C64B76CA-FBAD-470D-80DF-18082005A122}" type="presParOf" srcId="{468C7452-043B-498C-828D-10DE8646DD26}" destId="{13AC199F-ABEE-43C5-8F83-52BCFC5755C8}" srcOrd="0" destOrd="0" presId="urn:microsoft.com/office/officeart/2005/8/layout/hierarchy6"/>
    <dgm:cxn modelId="{A21D2C5D-7AC8-407E-BDA4-C99ACA26F676}" type="presParOf" srcId="{468C7452-043B-498C-828D-10DE8646DD26}" destId="{BA95F047-87B0-432B-A8BF-5B8BF854C5A6}" srcOrd="1" destOrd="0" presId="urn:microsoft.com/office/officeart/2005/8/layout/hierarchy6"/>
    <dgm:cxn modelId="{CFFD881A-242C-4BDA-B9C8-7679B92B3D73}" type="presParOf" srcId="{E717363B-5D56-4613-8703-D2B149E14AFD}" destId="{BF52DB59-6B69-4864-A27A-68DC2E1D28FD}" srcOrd="2" destOrd="0" presId="urn:microsoft.com/office/officeart/2005/8/layout/hierarchy6"/>
    <dgm:cxn modelId="{E36CD10E-7FC2-4A5F-AA46-227740B1C5B8}" type="presParOf" srcId="{E717363B-5D56-4613-8703-D2B149E14AFD}" destId="{07147BCD-F8BF-4102-954C-0E68D347BC01}" srcOrd="3" destOrd="0" presId="urn:microsoft.com/office/officeart/2005/8/layout/hierarchy6"/>
    <dgm:cxn modelId="{7CA3C73B-3FB8-40A5-8332-92CF0BA3F839}" type="presParOf" srcId="{07147BCD-F8BF-4102-954C-0E68D347BC01}" destId="{E90925F1-9EB5-40CB-A35E-3CDAD0A71C5C}" srcOrd="0" destOrd="0" presId="urn:microsoft.com/office/officeart/2005/8/layout/hierarchy6"/>
    <dgm:cxn modelId="{4A9312AB-4FBA-47F0-9033-CF877B2D83A9}" type="presParOf" srcId="{07147BCD-F8BF-4102-954C-0E68D347BC01}" destId="{F39ECA10-0635-4C4A-9C9C-693E3A7F739B}" srcOrd="1" destOrd="0" presId="urn:microsoft.com/office/officeart/2005/8/layout/hierarchy6"/>
    <dgm:cxn modelId="{D6DBA32E-9944-490B-B5A6-B88C91651D2C}" type="presParOf" srcId="{F39ECA10-0635-4C4A-9C9C-693E3A7F739B}" destId="{49A10687-8AE6-438E-970A-FB5DBB9EB801}" srcOrd="0" destOrd="0" presId="urn:microsoft.com/office/officeart/2005/8/layout/hierarchy6"/>
    <dgm:cxn modelId="{92414B6C-6893-4A95-A1A4-D9A6D4B78188}" type="presParOf" srcId="{F39ECA10-0635-4C4A-9C9C-693E3A7F739B}" destId="{9C26B51A-14B8-4234-A77C-98362AF94743}" srcOrd="1" destOrd="0" presId="urn:microsoft.com/office/officeart/2005/8/layout/hierarchy6"/>
    <dgm:cxn modelId="{356A8CA9-843E-45D8-95C2-B429037CC558}" type="presParOf" srcId="{9C26B51A-14B8-4234-A77C-98362AF94743}" destId="{12A5D6A6-09C9-4C26-9100-0B6CA4BAA8C0}" srcOrd="0" destOrd="0" presId="urn:microsoft.com/office/officeart/2005/8/layout/hierarchy6"/>
    <dgm:cxn modelId="{7165CD3A-F8A3-4A43-B7FA-7262E9E8D40A}" type="presParOf" srcId="{9C26B51A-14B8-4234-A77C-98362AF94743}" destId="{42E7A1BF-8E75-4935-8ADD-55140864EE07}" srcOrd="1" destOrd="0" presId="urn:microsoft.com/office/officeart/2005/8/layout/hierarchy6"/>
    <dgm:cxn modelId="{544E170D-3A21-4551-BEC5-C51D00614248}" type="presParOf" srcId="{E717363B-5D56-4613-8703-D2B149E14AFD}" destId="{759C1E33-F9F8-411C-86F2-918646098944}" srcOrd="4" destOrd="0" presId="urn:microsoft.com/office/officeart/2005/8/layout/hierarchy6"/>
    <dgm:cxn modelId="{526C61B5-CF52-47FA-BC36-86FCC8E906FD}" type="presParOf" srcId="{E717363B-5D56-4613-8703-D2B149E14AFD}" destId="{BE6E95DD-981F-4475-AFD6-D071CA0B062D}" srcOrd="5" destOrd="0" presId="urn:microsoft.com/office/officeart/2005/8/layout/hierarchy6"/>
    <dgm:cxn modelId="{8E4868D2-2BB6-45CD-B5C4-E164F950513A}" type="presParOf" srcId="{BE6E95DD-981F-4475-AFD6-D071CA0B062D}" destId="{4C765BA9-FF73-4ECF-90AF-A092F17FD132}" srcOrd="0" destOrd="0" presId="urn:microsoft.com/office/officeart/2005/8/layout/hierarchy6"/>
    <dgm:cxn modelId="{F875EC0D-7232-40E6-A6FC-D36618E66C28}" type="presParOf" srcId="{BE6E95DD-981F-4475-AFD6-D071CA0B062D}" destId="{7EF97954-8E6F-4A8F-97EE-6B7425F01280}" srcOrd="1" destOrd="0" presId="urn:microsoft.com/office/officeart/2005/8/layout/hierarchy6"/>
    <dgm:cxn modelId="{FD99D5BD-0D41-4993-A871-309BDAFE73D4}" type="presParOf" srcId="{924A44B5-F636-4B70-A731-E9641CFDB169}" destId="{A66A2DAC-B090-405C-B828-16A7E1A80B52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58E8A-1958-4F91-9320-6CE106D8D6CB}">
      <dsp:nvSpPr>
        <dsp:cNvPr id="0" name=""/>
        <dsp:cNvSpPr/>
      </dsp:nvSpPr>
      <dsp:spPr>
        <a:xfrm>
          <a:off x="3333191" y="193921"/>
          <a:ext cx="1309373" cy="1044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200" b="0" kern="1200" noProof="0" dirty="0" smtClean="0">
              <a:latin typeface="Calibri" pitchFamily="34" charset="0"/>
            </a:rPr>
            <a:t>Initial assessment, objectives, targets &amp; indicators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200" b="1" kern="1200" noProof="0" dirty="0" smtClean="0">
              <a:latin typeface="Calibri" pitchFamily="34" charset="0"/>
            </a:rPr>
            <a:t>2012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200" b="1" kern="1200" noProof="0" dirty="0" smtClean="0">
              <a:latin typeface="Calibri" pitchFamily="34" charset="0"/>
            </a:rPr>
            <a:t>(+ 6 years)</a:t>
          </a:r>
        </a:p>
      </dsp:txBody>
      <dsp:txXfrm>
        <a:off x="3333191" y="193921"/>
        <a:ext cx="1309373" cy="1044329"/>
      </dsp:txXfrm>
    </dsp:sp>
    <dsp:sp modelId="{5F5FFA3E-86D7-4B4C-969E-383E5C1F9C71}">
      <dsp:nvSpPr>
        <dsp:cNvPr id="0" name=""/>
        <dsp:cNvSpPr/>
      </dsp:nvSpPr>
      <dsp:spPr>
        <a:xfrm>
          <a:off x="775225" y="-104386"/>
          <a:ext cx="3943551" cy="3943551"/>
        </a:xfrm>
        <a:prstGeom prst="circularArrow">
          <a:avLst>
            <a:gd name="adj1" fmla="val 5200"/>
            <a:gd name="adj2" fmla="val 335895"/>
            <a:gd name="adj3" fmla="val 169586"/>
            <a:gd name="adj4" fmla="val 20335518"/>
            <a:gd name="adj5" fmla="val 6067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9EBC46-604E-4AF2-8594-1388FE2600E0}">
      <dsp:nvSpPr>
        <dsp:cNvPr id="0" name=""/>
        <dsp:cNvSpPr/>
      </dsp:nvSpPr>
      <dsp:spPr>
        <a:xfrm>
          <a:off x="3976490" y="2123725"/>
          <a:ext cx="848837" cy="803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noProof="0" dirty="0" smtClean="0">
              <a:latin typeface="Calibri" pitchFamily="34" charset="0"/>
            </a:rPr>
            <a:t>Monitoring Programmes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 smtClean="0">
              <a:latin typeface="Calibri" pitchFamily="34" charset="0"/>
            </a:rPr>
            <a:t>2014 </a:t>
          </a:r>
        </a:p>
      </dsp:txBody>
      <dsp:txXfrm>
        <a:off x="3976490" y="2123725"/>
        <a:ext cx="848837" cy="803030"/>
      </dsp:txXfrm>
    </dsp:sp>
    <dsp:sp modelId="{B7EB66C9-269A-4220-A54A-732AB85855EE}">
      <dsp:nvSpPr>
        <dsp:cNvPr id="0" name=""/>
        <dsp:cNvSpPr/>
      </dsp:nvSpPr>
      <dsp:spPr>
        <a:xfrm>
          <a:off x="746504" y="40307"/>
          <a:ext cx="3943551" cy="3943551"/>
        </a:xfrm>
        <a:prstGeom prst="circularArrow">
          <a:avLst>
            <a:gd name="adj1" fmla="val 5200"/>
            <a:gd name="adj2" fmla="val 335895"/>
            <a:gd name="adj3" fmla="val 3603352"/>
            <a:gd name="adj4" fmla="val 1891142"/>
            <a:gd name="adj5" fmla="val 6067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-13013"/>
                <a:lumOff val="2111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13013"/>
                <a:lumOff val="2111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13013"/>
                <a:lumOff val="211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A1E701-89CB-4B86-9EED-977320E02E16}">
      <dsp:nvSpPr>
        <dsp:cNvPr id="0" name=""/>
        <dsp:cNvSpPr/>
      </dsp:nvSpPr>
      <dsp:spPr>
        <a:xfrm>
          <a:off x="2195736" y="3281837"/>
          <a:ext cx="1243817" cy="891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noProof="0" dirty="0" smtClean="0">
              <a:solidFill>
                <a:srgbClr val="FF0000"/>
              </a:solidFill>
              <a:latin typeface="Calibri" pitchFamily="34" charset="0"/>
            </a:rPr>
            <a:t>Programmes of Measures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 smtClean="0">
              <a:solidFill>
                <a:srgbClr val="FF0000"/>
              </a:solidFill>
              <a:latin typeface="Calibri" pitchFamily="34" charset="0"/>
            </a:rPr>
            <a:t>2015 </a:t>
          </a:r>
        </a:p>
      </dsp:txBody>
      <dsp:txXfrm>
        <a:off x="2195736" y="3281837"/>
        <a:ext cx="1243817" cy="891921"/>
      </dsp:txXfrm>
    </dsp:sp>
    <dsp:sp modelId="{BBC95F77-273D-43EC-9E3D-9245D9405740}">
      <dsp:nvSpPr>
        <dsp:cNvPr id="0" name=""/>
        <dsp:cNvSpPr/>
      </dsp:nvSpPr>
      <dsp:spPr>
        <a:xfrm>
          <a:off x="800525" y="-7517"/>
          <a:ext cx="3943551" cy="3943551"/>
        </a:xfrm>
        <a:prstGeom prst="circularArrow">
          <a:avLst>
            <a:gd name="adj1" fmla="val 5200"/>
            <a:gd name="adj2" fmla="val 335895"/>
            <a:gd name="adj3" fmla="val 8344924"/>
            <a:gd name="adj4" fmla="val 6554437"/>
            <a:gd name="adj5" fmla="val 6067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-26026"/>
                <a:lumOff val="42222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26026"/>
                <a:lumOff val="42222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26026"/>
                <a:lumOff val="422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CFFFD3-19DC-4F4B-B5B3-3DFEF8DD2E43}">
      <dsp:nvSpPr>
        <dsp:cNvPr id="0" name=""/>
        <dsp:cNvSpPr/>
      </dsp:nvSpPr>
      <dsp:spPr>
        <a:xfrm>
          <a:off x="614950" y="2128891"/>
          <a:ext cx="1051596" cy="846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noProof="0" dirty="0" smtClean="0">
              <a:latin typeface="Calibri" pitchFamily="34" charset="0"/>
            </a:rPr>
            <a:t>Implementation of the marine strategy</a:t>
          </a:r>
          <a:endParaRPr lang="en-GB" sz="1200" b="1" kern="1200" noProof="0" dirty="0" smtClean="0">
            <a:latin typeface="Calibri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 smtClean="0">
              <a:latin typeface="Calibri" pitchFamily="34" charset="0"/>
            </a:rPr>
            <a:t>2016</a:t>
          </a:r>
          <a:r>
            <a:rPr lang="en-GB" sz="1200" kern="1200" noProof="0" dirty="0" smtClean="0">
              <a:latin typeface="Calibri" pitchFamily="34" charset="0"/>
            </a:rPr>
            <a:t> </a:t>
          </a:r>
          <a:endParaRPr lang="en-GB" sz="1200" kern="1200" noProof="0" dirty="0">
            <a:latin typeface="Calibri" pitchFamily="34" charset="0"/>
          </a:endParaRPr>
        </a:p>
      </dsp:txBody>
      <dsp:txXfrm>
        <a:off x="614950" y="2128891"/>
        <a:ext cx="1051596" cy="846892"/>
      </dsp:txXfrm>
    </dsp:sp>
    <dsp:sp modelId="{56A38B38-26D3-4DC5-98F1-C679385991AC}">
      <dsp:nvSpPr>
        <dsp:cNvPr id="0" name=""/>
        <dsp:cNvSpPr/>
      </dsp:nvSpPr>
      <dsp:spPr>
        <a:xfrm>
          <a:off x="825670" y="-40766"/>
          <a:ext cx="3943551" cy="3943551"/>
        </a:xfrm>
        <a:prstGeom prst="circularArrow">
          <a:avLst>
            <a:gd name="adj1" fmla="val 5200"/>
            <a:gd name="adj2" fmla="val 335895"/>
            <a:gd name="adj3" fmla="val 12100816"/>
            <a:gd name="adj4" fmla="val 10410360"/>
            <a:gd name="adj5" fmla="val 6067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-26026"/>
                <a:lumOff val="42222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26026"/>
                <a:lumOff val="42222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26026"/>
                <a:lumOff val="422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E69D6F-09F0-4A99-B6FE-476AC1D191F3}">
      <dsp:nvSpPr>
        <dsp:cNvPr id="0" name=""/>
        <dsp:cNvSpPr/>
      </dsp:nvSpPr>
      <dsp:spPr>
        <a:xfrm>
          <a:off x="1031561" y="147893"/>
          <a:ext cx="1236182" cy="981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noProof="0" dirty="0" smtClean="0">
              <a:latin typeface="Calibri" pitchFamily="34" charset="0"/>
            </a:rPr>
            <a:t>Six year review of the different elements of the strategy</a:t>
          </a:r>
          <a:endParaRPr lang="en-GB" sz="1200" b="1" kern="1200" noProof="0" dirty="0" smtClean="0">
            <a:latin typeface="Calibri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 smtClean="0">
              <a:latin typeface="Calibri" pitchFamily="34" charset="0"/>
            </a:rPr>
            <a:t>2018 – 2021 </a:t>
          </a:r>
        </a:p>
      </dsp:txBody>
      <dsp:txXfrm>
        <a:off x="1031561" y="147893"/>
        <a:ext cx="1236182" cy="981233"/>
      </dsp:txXfrm>
    </dsp:sp>
    <dsp:sp modelId="{DC080EF1-8BD1-4DCD-9D14-E28E506301B3}">
      <dsp:nvSpPr>
        <dsp:cNvPr id="0" name=""/>
        <dsp:cNvSpPr/>
      </dsp:nvSpPr>
      <dsp:spPr>
        <a:xfrm>
          <a:off x="767587" y="12616"/>
          <a:ext cx="3943551" cy="3943551"/>
        </a:xfrm>
        <a:prstGeom prst="circularArrow">
          <a:avLst>
            <a:gd name="adj1" fmla="val 5200"/>
            <a:gd name="adj2" fmla="val 335895"/>
            <a:gd name="adj3" fmla="val 17054534"/>
            <a:gd name="adj4" fmla="val 15261735"/>
            <a:gd name="adj5" fmla="val 6067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-13013"/>
                <a:lumOff val="2111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13013"/>
                <a:lumOff val="2111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13013"/>
                <a:lumOff val="211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94ED14-BC05-4D9E-B7CD-314534E37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24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350E1E-CE59-4E98-9D21-EA18B649C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92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F5E2B-0770-4D76-AE1F-7136F326D3E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Environment, Unit D.2 Marine Environment and Water Industry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8B906A3-D1BE-4E94-8C54-B4A77DD836D2}" type="datetime1">
              <a:rPr lang="de-DE" smtClean="0"/>
              <a:pPr>
                <a:defRPr/>
              </a:pPr>
              <a:t>22.04.2015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406181D-4CE6-402B-8FE0-43AA38796668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smtClean="0"/>
              <a:t>Meetings' Conclusions </a:t>
            </a:r>
            <a:r>
              <a:rPr lang="en-GB" altLang="en-US" smtClean="0"/>
              <a:t> all available on </a:t>
            </a:r>
            <a:r>
              <a:rPr lang="en-GB" altLang="en-US" b="1" smtClean="0"/>
              <a:t>CIRCA</a:t>
            </a:r>
          </a:p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2DD36-FC41-4D7B-9928-2DBAF066DF65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A959C-FF8A-40BE-BD7F-2F25B4FC44B3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3FA11D-B065-43A6-8ECE-54072811DAD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smtClean="0"/>
              <a:t>Meetings' Conclusions </a:t>
            </a:r>
            <a:r>
              <a:rPr lang="en-GB" altLang="en-US" smtClean="0"/>
              <a:t> all available on </a:t>
            </a:r>
            <a:r>
              <a:rPr lang="en-GB" altLang="en-US" b="1" smtClean="0"/>
              <a:t>CIRCA</a:t>
            </a:r>
          </a:p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2DD36-FC41-4D7B-9928-2DBAF066DF6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45FF4-D20C-4AB8-AAF8-99C53B882B3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Article</a:t>
            </a:r>
            <a:r>
              <a:rPr lang="fr-BE" baseline="0" dirty="0" smtClean="0"/>
              <a:t> 13(4) </a:t>
            </a:r>
            <a:r>
              <a:rPr lang="fr-BE" baseline="0" dirty="0" err="1" smtClean="0"/>
              <a:t>requires</a:t>
            </a:r>
            <a:r>
              <a:rPr lang="fr-BE" baseline="0" dirty="0" smtClean="0"/>
              <a:t> MS to </a:t>
            </a:r>
            <a:r>
              <a:rPr lang="fr-BE" baseline="0" dirty="0" err="1" smtClean="0"/>
              <a:t>include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their</a:t>
            </a:r>
            <a:r>
              <a:rPr lang="fr-BE" baseline="0" dirty="0" smtClean="0"/>
              <a:t> Programmes of </a:t>
            </a:r>
            <a:r>
              <a:rPr lang="fr-BE" baseline="0" dirty="0" err="1" smtClean="0"/>
              <a:t>Measures</a:t>
            </a:r>
            <a:r>
              <a:rPr lang="fr-BE" baseline="0" dirty="0" smtClean="0"/>
              <a:t> spatial protection </a:t>
            </a:r>
            <a:r>
              <a:rPr lang="fr-BE" baseline="0" dirty="0" err="1" smtClean="0"/>
              <a:t>measures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contributing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coherent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representative</a:t>
            </a:r>
            <a:r>
              <a:rPr lang="fr-BE" baseline="0" dirty="0" smtClean="0"/>
              <a:t> networks of </a:t>
            </a:r>
            <a:r>
              <a:rPr lang="fr-BE" baseline="0" dirty="0" err="1" smtClean="0"/>
              <a:t>MPAs</a:t>
            </a:r>
            <a:r>
              <a:rPr lang="fr-BE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350E1E-CE59-4E98-9D21-EA18B649C59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63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</a:t>
            </a:r>
            <a:r>
              <a:rPr lang="fr-BE" baseline="0" dirty="0" smtClean="0"/>
              <a:t> Commission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preparing</a:t>
            </a:r>
            <a:r>
              <a:rPr lang="fr-BE" baseline="0" dirty="0" smtClean="0"/>
              <a:t> a report on the </a:t>
            </a:r>
            <a:r>
              <a:rPr lang="fr-BE" baseline="0" dirty="0" err="1" smtClean="0"/>
              <a:t>progress</a:t>
            </a:r>
            <a:r>
              <a:rPr lang="fr-BE" baseline="0" dirty="0" smtClean="0"/>
              <a:t> made in </a:t>
            </a:r>
            <a:r>
              <a:rPr lang="fr-BE" baseline="0" dirty="0" err="1" smtClean="0"/>
              <a:t>establishing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MPAs</a:t>
            </a:r>
            <a:r>
              <a:rPr lang="fr-BE" baseline="0" dirty="0" smtClean="0"/>
              <a:t> in Europe (obligation by art. 21 of MSFD). The </a:t>
            </a:r>
            <a:r>
              <a:rPr lang="fr-BE" baseline="0" dirty="0" err="1" smtClean="0"/>
              <a:t>findings</a:t>
            </a:r>
            <a:r>
              <a:rPr lang="fr-BE" baseline="0" dirty="0" smtClean="0"/>
              <a:t> of the report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seen</a:t>
            </a:r>
            <a:r>
              <a:rPr lang="fr-BE" baseline="0" dirty="0" smtClean="0"/>
              <a:t> on the </a:t>
            </a:r>
            <a:r>
              <a:rPr lang="fr-BE" baseline="0" dirty="0" err="1" smtClean="0"/>
              <a:t>slide</a:t>
            </a:r>
            <a:r>
              <a:rPr lang="fr-BE" baseline="0" dirty="0" smtClean="0"/>
              <a:t>. A new </a:t>
            </a:r>
            <a:r>
              <a:rPr lang="fr-BE" baseline="0" dirty="0" err="1" smtClean="0"/>
              <a:t>assessment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accompany</a:t>
            </a:r>
            <a:r>
              <a:rPr lang="fr-BE" baseline="0" dirty="0" smtClean="0"/>
              <a:t> the art. 16 report on the Programmes of </a:t>
            </a:r>
            <a:r>
              <a:rPr lang="fr-BE" baseline="0" dirty="0" err="1" smtClean="0"/>
              <a:t>Measures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</a:t>
            </a:r>
            <a:r>
              <a:rPr lang="fr-BE" baseline="0" smtClean="0"/>
              <a:t> 2017.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350E1E-CE59-4E98-9D21-EA18B649C59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93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HR now reported on everything: Art 8(1)(a)(b), Art 9, art 10, Art 11 </a:t>
            </a:r>
            <a:r>
              <a:rPr lang="en-US" altLang="en-US" u="sng" smtClean="0"/>
              <a:t>except Art 8(1)(a)(c) </a:t>
            </a:r>
          </a:p>
          <a:p>
            <a:endParaRPr lang="en-US" altLang="en-US" u="sng" smtClean="0"/>
          </a:p>
          <a:p>
            <a:r>
              <a:rPr lang="en-US" altLang="en-US" u="sng" smtClean="0"/>
              <a:t>Based on fish scoreboard available on website http://ec.europa.eu/environment/marine/eu-coast-and-marine-policy/implementation/scoreboard_en.htm </a:t>
            </a:r>
          </a:p>
          <a:p>
            <a:endParaRPr lang="en-US" altLang="en-US" u="sng" smtClean="0"/>
          </a:p>
          <a:p>
            <a:r>
              <a:rPr lang="en-US" altLang="en-US" smtClean="0"/>
              <a:t>Compared to last version from November, more "green" in the Article 11 column, but still some reports missing that were due almost 4 months ago (15 October 2014): legal follow-up from the Commission very soon.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AA973C-160B-426C-B234-75E9E7980B9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MS replies now all available on CIRCA. </a:t>
            </a:r>
          </a:p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8567A-F89D-49C1-80C7-F998629BE1E5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Environment, Unit D.2 Marine Environment and Water Industry</a:t>
            </a:r>
            <a:endParaRPr lang="en-GB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549A14C-6B7C-414B-A595-DA5DF24ACD7A}" type="slidenum">
              <a:rPr lang="en-GB" altLang="en-US"/>
              <a:pPr eaLnBrk="1" hangingPunct="1">
                <a:spcBef>
                  <a:spcPct val="0"/>
                </a:spcBef>
              </a:pPr>
              <a:t>23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D4136-3B4F-44D8-868E-D3B36C16B2B6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3B3DD-6AF8-4C0F-A698-D254378C66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79DC9-4CF6-4DB8-8516-9B03EEB42FDE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EDE93-91D1-49BA-980D-482FB4EEDA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963BD-E90B-4A4C-9F67-843EFCEF4C1E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EAA65-1931-4659-A54F-2294897292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8655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2013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DG ENV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3939A-519C-486C-B1AA-F0BA35B451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909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5888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3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8313" y="6297613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A96C9D2-5E3A-482B-88DF-FA836E569F1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48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DBA73B9-C648-48A9-B3D6-20E192205194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01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46FAE-8486-4C75-A504-D85614D7D79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1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08476-36AE-4558-8E9F-88CE2A50BA5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25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415A0-D40B-4E13-AD37-D06D8D97A1D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70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503AA-BED5-46D3-914A-59DA1109565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42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D7FC2-1356-4C87-A006-0E360795713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5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A20CC-E294-4D07-A3E7-DBC9675E9CF4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E15BA-71E7-4B05-9E35-0BAA16478E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1953A-D923-43B0-94AF-254C9CB0B50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19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4CE4A-6637-4FF2-9800-EE5FAAEFFDB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1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968ED-00A7-4A2E-8D56-2E808BFD61A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84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9B9C7-8D2E-4015-A76A-730740B0C16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43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76156-F25A-4051-A6BF-7A896776CC5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8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3540C-918F-490B-8533-A9AD76421E3C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98B79-8D3B-40DD-9F97-9365933CDD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4CFBB-AC0A-4C8B-BC21-ABB4765193AC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BE609-C4C5-4C95-BC70-B955DCF5AE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791F2-52D1-464E-95EC-DDE8D6B1DE28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42285-F7EB-4912-B0B5-682708AF67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ABF47-2D3B-4F86-BEEA-1F7D9601EB91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97E4D-0757-4B25-A5DD-63688B638F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B06B-2285-4D0F-9E34-BB4512235CB4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A1D63-69CD-4509-AB34-6F944F4E38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1AA82-4C04-4C08-B6F3-8683763830EC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42B6E-62FA-47CF-B5D2-8445F98B7C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E9A85-EC37-42B9-AE62-DD7450AC414B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10469-C432-4D2E-94B6-1EAC0FF610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247F6E5-AF09-4A35-A3C5-56B26C05BC4E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C3A574-7709-47E7-B576-8C9BE803FE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3" name="Picture 9" descr="LOGO CE_Vertical_EN_NEG_quadri_HR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75" r:id="rId12"/>
    <p:sldLayoutId id="2147483676" r:id="rId13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14363294-5955-4C5F-9C19-27A8FB0CC4D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84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First picture.JPG"/>
          <p:cNvPicPr>
            <a:picLocks noChangeAspect="1"/>
          </p:cNvPicPr>
          <p:nvPr/>
        </p:nvPicPr>
        <p:blipFill>
          <a:blip r:embed="rId3"/>
          <a:srcRect t="16954" b="39786"/>
          <a:stretch>
            <a:fillRect/>
          </a:stretch>
        </p:blipFill>
        <p:spPr bwMode="auto">
          <a:xfrm>
            <a:off x="0" y="1341438"/>
            <a:ext cx="9144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565400"/>
            <a:ext cx="7931150" cy="1081088"/>
          </a:xfrm>
        </p:spPr>
        <p:txBody>
          <a:bodyPr anchor="b"/>
          <a:lstStyle/>
          <a:p>
            <a:pPr indent="0" algn="ctr" eaLnBrk="1" hangingPunct="1"/>
            <a:r>
              <a:rPr lang="en-US" sz="6500" smtClean="0">
                <a:solidFill>
                  <a:schemeClr val="tx1"/>
                </a:solidFill>
                <a:latin typeface="Cambria" pitchFamily="18" charset="0"/>
              </a:rPr>
              <a:t>A Sea for Life</a:t>
            </a:r>
            <a:r>
              <a:rPr lang="en-US" sz="4400" smtClean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en-US" sz="440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en-US" sz="1400" smtClean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en-US" sz="140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en-US" sz="3200" smtClean="0">
                <a:solidFill>
                  <a:schemeClr val="tx1"/>
                </a:solidFill>
                <a:latin typeface="Cambria" pitchFamily="18" charset="0"/>
              </a:rPr>
              <a:t>The Marine Strategy Framework Directive</a:t>
            </a:r>
            <a:endParaRPr lang="en-US" sz="3200" b="0" smtClean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755650" y="3933825"/>
            <a:ext cx="7848600" cy="431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sz="2000" smtClean="0">
                <a:solidFill>
                  <a:schemeClr val="tx1"/>
                </a:solidFill>
                <a:latin typeface="Cambria" pitchFamily="18" charset="0"/>
              </a:rPr>
              <a:t>European Commission, DG Environment, Marine Unit</a:t>
            </a:r>
            <a:endParaRPr lang="en-US" sz="2000" smtClean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8243888" y="5661025"/>
            <a:ext cx="9001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700"/>
              <a:t>© </a:t>
            </a:r>
            <a:r>
              <a:rPr lang="en-GB" sz="700"/>
              <a:t>iStockphoto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12"/>
          <p:cNvGrpSpPr>
            <a:grpSpLocks/>
          </p:cNvGrpSpPr>
          <p:nvPr/>
        </p:nvGrpSpPr>
        <p:grpSpPr bwMode="auto">
          <a:xfrm>
            <a:off x="827088" y="4652963"/>
            <a:ext cx="7920037" cy="1768475"/>
            <a:chOff x="539552" y="2924944"/>
            <a:chExt cx="7920880" cy="1768842"/>
          </a:xfrm>
        </p:grpSpPr>
        <p:grpSp>
          <p:nvGrpSpPr>
            <p:cNvPr id="26628" name="Group 11"/>
            <p:cNvGrpSpPr>
              <a:grpSpLocks/>
            </p:cNvGrpSpPr>
            <p:nvPr/>
          </p:nvGrpSpPr>
          <p:grpSpPr bwMode="auto">
            <a:xfrm>
              <a:off x="539552" y="2924944"/>
              <a:ext cx="7920880" cy="1728193"/>
              <a:chOff x="971600" y="3428999"/>
              <a:chExt cx="7920880" cy="1728193"/>
            </a:xfrm>
          </p:grpSpPr>
          <p:pic>
            <p:nvPicPr>
              <p:cNvPr id="4" name="Picture 3" descr="87513866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71600" y="3428999"/>
                <a:ext cx="2592288" cy="172819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" name="Picture 4" descr="89921475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491880" y="3428999"/>
                <a:ext cx="2853688" cy="172819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" name="Picture 5" descr="86800794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300192" y="3429000"/>
                <a:ext cx="2592288" cy="172819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26629" name="Rectangle 6"/>
            <p:cNvSpPr>
              <a:spLocks noChangeArrowheads="1"/>
            </p:cNvSpPr>
            <p:nvPr/>
          </p:nvSpPr>
          <p:spPr bwMode="auto">
            <a:xfrm>
              <a:off x="683568" y="4509120"/>
              <a:ext cx="230425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600"/>
                <a:t>© Getty Images/</a:t>
              </a:r>
              <a:r>
                <a:rPr lang="en-GB" sz="600"/>
                <a:t>Hemera Technologies/AbleStock.com</a:t>
              </a:r>
            </a:p>
          </p:txBody>
        </p:sp>
        <p:sp>
          <p:nvSpPr>
            <p:cNvPr id="26630" name="Rectangle 7"/>
            <p:cNvSpPr>
              <a:spLocks noChangeArrowheads="1"/>
            </p:cNvSpPr>
            <p:nvPr/>
          </p:nvSpPr>
          <p:spPr bwMode="auto">
            <a:xfrm>
              <a:off x="3563888" y="4509120"/>
              <a:ext cx="172819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600"/>
                <a:t>© iStockphoto </a:t>
              </a:r>
              <a:endParaRPr lang="en-GB" sz="600"/>
            </a:p>
          </p:txBody>
        </p:sp>
        <p:sp>
          <p:nvSpPr>
            <p:cNvPr id="26631" name="Rectangle 8"/>
            <p:cNvSpPr>
              <a:spLocks noChangeArrowheads="1"/>
            </p:cNvSpPr>
            <p:nvPr/>
          </p:nvSpPr>
          <p:spPr bwMode="auto">
            <a:xfrm>
              <a:off x="6372200" y="4509120"/>
              <a:ext cx="172819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600"/>
                <a:t>© Getty Images/Comstock</a:t>
              </a:r>
            </a:p>
          </p:txBody>
        </p:sp>
      </p:grpSp>
      <p:sp>
        <p:nvSpPr>
          <p:cNvPr id="26626" name="Title 9"/>
          <p:cNvSpPr>
            <a:spLocks noGrp="1"/>
          </p:cNvSpPr>
          <p:nvPr>
            <p:ph type="title" idx="4294967295"/>
          </p:nvPr>
        </p:nvSpPr>
        <p:spPr>
          <a:xfrm>
            <a:off x="395288" y="1517650"/>
            <a:ext cx="8229600" cy="463550"/>
          </a:xfrm>
        </p:spPr>
        <p:txBody>
          <a:bodyPr anchor="b"/>
          <a:lstStyle/>
          <a:p>
            <a:pPr indent="0" algn="ctr" eaLnBrk="1" hangingPunct="1"/>
            <a:r>
              <a:rPr lang="en-GB" sz="3600" b="0" smtClean="0">
                <a:solidFill>
                  <a:srgbClr val="4F81BD"/>
                </a:solidFill>
                <a:latin typeface="Cambria" pitchFamily="18" charset="0"/>
              </a:rPr>
              <a:t>Marine Protected Areas</a:t>
            </a:r>
          </a:p>
        </p:txBody>
      </p:sp>
      <p:sp>
        <p:nvSpPr>
          <p:cNvPr id="26627" name="Content Placeholder 10"/>
          <p:cNvSpPr>
            <a:spLocks noGrp="1"/>
          </p:cNvSpPr>
          <p:nvPr>
            <p:ph idx="4294967295"/>
          </p:nvPr>
        </p:nvSpPr>
        <p:spPr>
          <a:xfrm>
            <a:off x="755650" y="2133600"/>
            <a:ext cx="7848600" cy="2376488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85725" algn="l"/>
              </a:tabLst>
            </a:pPr>
            <a:r>
              <a:rPr lang="fr-FR" b="1" dirty="0" smtClean="0">
                <a:latin typeface="Calibri" pitchFamily="34" charset="0"/>
              </a:rPr>
              <a:t>Marine </a:t>
            </a:r>
            <a:r>
              <a:rPr lang="fr-FR" b="1" dirty="0" err="1" smtClean="0">
                <a:latin typeface="Calibri" pitchFamily="34" charset="0"/>
              </a:rPr>
              <a:t>Protected</a:t>
            </a:r>
            <a:r>
              <a:rPr lang="fr-FR" b="1" dirty="0" smtClean="0">
                <a:latin typeface="Calibri" pitchFamily="34" charset="0"/>
              </a:rPr>
              <a:t> Areas (</a:t>
            </a:r>
            <a:r>
              <a:rPr lang="fr-FR" b="1" dirty="0" err="1" smtClean="0">
                <a:latin typeface="Calibri" pitchFamily="34" charset="0"/>
              </a:rPr>
              <a:t>MPAs</a:t>
            </a:r>
            <a:r>
              <a:rPr lang="fr-FR" b="1" dirty="0" smtClean="0">
                <a:latin typeface="Calibri" pitchFamily="34" charset="0"/>
              </a:rPr>
              <a:t>) are </a:t>
            </a:r>
            <a:r>
              <a:rPr lang="en-GB" b="1" dirty="0" smtClean="0">
                <a:latin typeface="Calibri" pitchFamily="34" charset="0"/>
              </a:rPr>
              <a:t>areas of our oceans, seas and coasts where species and habitats are protected (through legal or other effective means) from activities that are damaging or that cause disturbance. </a:t>
            </a:r>
            <a:endParaRPr lang="fr-FR" b="1" dirty="0" smtClean="0">
              <a:latin typeface="Calibri" pitchFamily="34" charset="0"/>
            </a:endParaRPr>
          </a:p>
          <a:p>
            <a:pPr marL="0" indent="0" eaLnBrk="1" hangingPunct="1">
              <a:buFontTx/>
              <a:buNone/>
              <a:tabLst>
                <a:tab pos="85725" algn="l"/>
              </a:tabLst>
            </a:pPr>
            <a:r>
              <a:rPr lang="fr-FR" b="1" dirty="0" smtClean="0">
                <a:latin typeface="Calibri" pitchFamily="34" charset="0"/>
              </a:rPr>
              <a:t>The </a:t>
            </a:r>
            <a:r>
              <a:rPr lang="fr-FR" b="1" dirty="0" err="1" smtClean="0">
                <a:latin typeface="Calibri" pitchFamily="34" charset="0"/>
              </a:rPr>
              <a:t>creation</a:t>
            </a:r>
            <a:r>
              <a:rPr lang="fr-FR" b="1" dirty="0" smtClean="0">
                <a:latin typeface="Calibri" pitchFamily="34" charset="0"/>
              </a:rPr>
              <a:t> of a </a:t>
            </a:r>
            <a:r>
              <a:rPr lang="fr-FR" b="1" dirty="0" err="1" smtClean="0">
                <a:latin typeface="Calibri" pitchFamily="34" charset="0"/>
              </a:rPr>
              <a:t>coherent</a:t>
            </a:r>
            <a:r>
              <a:rPr lang="fr-FR" b="1" dirty="0" smtClean="0">
                <a:latin typeface="Calibri" pitchFamily="34" charset="0"/>
              </a:rPr>
              <a:t> network of </a:t>
            </a:r>
            <a:r>
              <a:rPr lang="fr-FR" b="1" dirty="0" err="1" smtClean="0">
                <a:latin typeface="Calibri" pitchFamily="34" charset="0"/>
              </a:rPr>
              <a:t>MPAs</a:t>
            </a:r>
            <a:r>
              <a:rPr lang="fr-FR" b="1" dirty="0" smtClean="0">
                <a:latin typeface="Calibri" pitchFamily="34" charset="0"/>
              </a:rPr>
              <a:t> </a:t>
            </a:r>
            <a:r>
              <a:rPr lang="fr-FR" b="1" dirty="0" err="1" smtClean="0">
                <a:latin typeface="Calibri" pitchFamily="34" charset="0"/>
              </a:rPr>
              <a:t>is</a:t>
            </a:r>
            <a:r>
              <a:rPr lang="fr-FR" b="1" dirty="0" smtClean="0">
                <a:latin typeface="Calibri" pitchFamily="34" charset="0"/>
              </a:rPr>
              <a:t> in line </a:t>
            </a:r>
            <a:r>
              <a:rPr lang="fr-FR" b="1" dirty="0" err="1" smtClean="0">
                <a:latin typeface="Calibri" pitchFamily="34" charset="0"/>
              </a:rPr>
              <a:t>with</a:t>
            </a:r>
            <a:r>
              <a:rPr lang="fr-FR" b="1" dirty="0" smtClean="0">
                <a:latin typeface="Calibri" pitchFamily="34" charset="0"/>
              </a:rPr>
              <a:t>: </a:t>
            </a:r>
          </a:p>
          <a:p>
            <a:pPr marL="639763" lvl="1" indent="0" eaLnBrk="1" hangingPunct="1">
              <a:tabLst>
                <a:tab pos="85725" algn="l"/>
              </a:tabLst>
            </a:pPr>
            <a:r>
              <a:rPr lang="fr-FR" sz="1400" dirty="0" smtClean="0">
                <a:latin typeface="Calibri" pitchFamily="34" charset="0"/>
              </a:rPr>
              <a:t> EU conservation </a:t>
            </a:r>
            <a:r>
              <a:rPr lang="fr-FR" sz="1400" dirty="0" err="1" smtClean="0">
                <a:latin typeface="Calibri" pitchFamily="34" charset="0"/>
              </a:rPr>
              <a:t>legislation</a:t>
            </a:r>
            <a:r>
              <a:rPr lang="fr-FR" sz="1400" dirty="0" smtClean="0">
                <a:latin typeface="Calibri" pitchFamily="34" charset="0"/>
              </a:rPr>
              <a:t> (Habitats and </a:t>
            </a:r>
            <a:r>
              <a:rPr lang="fr-FR" sz="1400" dirty="0" err="1" smtClean="0">
                <a:latin typeface="Calibri" pitchFamily="34" charset="0"/>
              </a:rPr>
              <a:t>Birds</a:t>
            </a:r>
            <a:r>
              <a:rPr lang="fr-FR" sz="1400" dirty="0" smtClean="0">
                <a:latin typeface="Calibri" pitchFamily="34" charset="0"/>
              </a:rPr>
              <a:t> Directives)</a:t>
            </a:r>
          </a:p>
          <a:p>
            <a:pPr marL="639763" lvl="1" indent="0" eaLnBrk="1" hangingPunct="1">
              <a:tabLst>
                <a:tab pos="85725" algn="l"/>
              </a:tabLst>
            </a:pPr>
            <a:r>
              <a:rPr lang="fr-FR" sz="1400" dirty="0" smtClean="0">
                <a:latin typeface="Calibri" pitchFamily="34" charset="0"/>
              </a:rPr>
              <a:t> International obligations (Convention on </a:t>
            </a:r>
            <a:r>
              <a:rPr lang="fr-FR" sz="1400" dirty="0" err="1" smtClean="0">
                <a:latin typeface="Calibri" pitchFamily="34" charset="0"/>
              </a:rPr>
              <a:t>Biological</a:t>
            </a:r>
            <a:r>
              <a:rPr lang="fr-FR" sz="1400" dirty="0" smtClean="0">
                <a:latin typeface="Calibri" pitchFamily="34" charset="0"/>
              </a:rPr>
              <a:t> </a:t>
            </a:r>
            <a:r>
              <a:rPr lang="fr-FR" sz="1400" dirty="0" err="1" smtClean="0">
                <a:latin typeface="Calibri" pitchFamily="34" charset="0"/>
              </a:rPr>
              <a:t>Diversity</a:t>
            </a:r>
            <a:r>
              <a:rPr lang="fr-FR" sz="1400" dirty="0" smtClean="0"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MPA </a:t>
            </a:r>
            <a:r>
              <a:rPr lang="fr-BE" dirty="0" err="1" smtClean="0"/>
              <a:t>coverage</a:t>
            </a:r>
            <a:r>
              <a:rPr lang="fr-BE" dirty="0" smtClean="0"/>
              <a:t> in </a:t>
            </a:r>
            <a:r>
              <a:rPr lang="fr-BE" dirty="0" err="1" smtClean="0"/>
              <a:t>European</a:t>
            </a:r>
            <a:r>
              <a:rPr lang="fr-BE" dirty="0" smtClean="0"/>
              <a:t> </a:t>
            </a:r>
            <a:r>
              <a:rPr lang="fr-BE" dirty="0" err="1" smtClean="0"/>
              <a:t>Seas</a:t>
            </a:r>
            <a:r>
              <a:rPr lang="fr-BE" dirty="0" smtClean="0"/>
              <a:t>, 2012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7770588" cy="432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060848"/>
            <a:ext cx="785813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5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8" descr="109168444.jpg"/>
          <p:cNvPicPr>
            <a:picLocks noChangeAspect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395288" y="404813"/>
            <a:ext cx="8229600" cy="581025"/>
          </a:xfrm>
        </p:spPr>
        <p:txBody>
          <a:bodyPr anchor="b"/>
          <a:lstStyle/>
          <a:p>
            <a:pPr indent="0" algn="ctr" eaLnBrk="1" hangingPunct="1"/>
            <a:r>
              <a:rPr lang="fr-FR" sz="4400" smtClean="0">
                <a:solidFill>
                  <a:schemeClr val="tx1"/>
                </a:solidFill>
                <a:latin typeface="Cambria" pitchFamily="18" charset="0"/>
              </a:rPr>
              <a:t>Protected Ecosystems </a:t>
            </a:r>
            <a:endParaRPr lang="en-US" sz="4400" smtClean="0">
              <a:solidFill>
                <a:schemeClr val="tx1"/>
              </a:solidFill>
              <a:latin typeface="Cambria" pitchFamily="18" charset="0"/>
            </a:endParaRPr>
          </a:p>
        </p:txBody>
      </p:sp>
      <p:grpSp>
        <p:nvGrpSpPr>
          <p:cNvPr id="22531" name="Group 2"/>
          <p:cNvGrpSpPr>
            <a:grpSpLocks/>
          </p:cNvGrpSpPr>
          <p:nvPr/>
        </p:nvGrpSpPr>
        <p:grpSpPr bwMode="auto">
          <a:xfrm>
            <a:off x="1331640" y="2059815"/>
            <a:ext cx="6480720" cy="3097457"/>
            <a:chOff x="468852" y="1340768"/>
            <a:chExt cx="8467123" cy="3600397"/>
          </a:xfrm>
        </p:grpSpPr>
        <p:sp>
          <p:nvSpPr>
            <p:cNvPr id="4" name="Trapezoid 3"/>
            <p:cNvSpPr/>
            <p:nvPr/>
          </p:nvSpPr>
          <p:spPr>
            <a:xfrm>
              <a:off x="468852" y="1340768"/>
              <a:ext cx="8467123" cy="1224136"/>
            </a:xfrm>
            <a:prstGeom prst="trapezoid">
              <a:avLst>
                <a:gd name="adj" fmla="val 142581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22536" name="TextBox 3"/>
            <p:cNvSpPr txBox="1">
              <a:spLocks noChangeArrowheads="1"/>
            </p:cNvSpPr>
            <p:nvPr/>
          </p:nvSpPr>
          <p:spPr bwMode="auto">
            <a:xfrm>
              <a:off x="2714696" y="1535404"/>
              <a:ext cx="3816315" cy="887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FF00"/>
                  </a:solidFill>
                  <a:latin typeface="Calibri" pitchFamily="34" charset="0"/>
                  <a:cs typeface="Tahoma" pitchFamily="34" charset="0"/>
                </a:rPr>
                <a:t>Overarching Goal: </a:t>
              </a:r>
              <a:endParaRPr lang="en-US">
                <a:solidFill>
                  <a:srgbClr val="FFFF00"/>
                </a:solidFill>
                <a:latin typeface="Calibri" pitchFamily="34" charset="0"/>
                <a:cs typeface="Tahoma" pitchFamily="34" charset="0"/>
              </a:endParaRPr>
            </a:p>
            <a:p>
              <a:pPr algn="ctr"/>
              <a:r>
                <a:rPr lang="en-US" b="1">
                  <a:solidFill>
                    <a:srgbClr val="FFFF00"/>
                  </a:solidFill>
                  <a:latin typeface="Calibri" pitchFamily="34" charset="0"/>
                  <a:cs typeface="Tahoma" pitchFamily="34" charset="0"/>
                </a:rPr>
                <a:t>Achieve GES by 2020</a:t>
              </a:r>
              <a:endParaRPr lang="en-US">
                <a:solidFill>
                  <a:srgbClr val="FFFF00"/>
                </a:solidFill>
                <a:latin typeface="Calibri" pitchFamily="34" charset="0"/>
                <a:cs typeface="Tahoma" pitchFamily="34" charset="0"/>
              </a:endParaRPr>
            </a:p>
            <a:p>
              <a:endParaRPr lang="en-US" sz="80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377295" y="2708917"/>
              <a:ext cx="2736305" cy="223224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22540" name="TextBox 7"/>
            <p:cNvSpPr txBox="1">
              <a:spLocks noChangeArrowheads="1"/>
            </p:cNvSpPr>
            <p:nvPr/>
          </p:nvSpPr>
          <p:spPr bwMode="auto">
            <a:xfrm>
              <a:off x="3565454" y="2996103"/>
              <a:ext cx="2377032" cy="1395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  <a:cs typeface="Tahoma" pitchFamily="34" charset="0"/>
                </a:rPr>
                <a:t>Sustainable </a:t>
              </a:r>
              <a:r>
                <a:rPr lang="en-US" b="1" dirty="0" smtClean="0">
                  <a:latin typeface="Calibri" pitchFamily="34" charset="0"/>
                  <a:cs typeface="Tahoma" pitchFamily="34" charset="0"/>
                </a:rPr>
                <a:t/>
              </a:r>
              <a:br>
                <a:rPr lang="en-US" b="1" dirty="0" smtClean="0">
                  <a:latin typeface="Calibri" pitchFamily="34" charset="0"/>
                  <a:cs typeface="Tahoma" pitchFamily="34" charset="0"/>
                </a:rPr>
              </a:br>
              <a:r>
                <a:rPr lang="en-US" b="1" dirty="0" smtClean="0">
                  <a:latin typeface="Calibri" pitchFamily="34" charset="0"/>
                  <a:cs typeface="Tahoma" pitchFamily="34" charset="0"/>
                </a:rPr>
                <a:t>Uses</a:t>
              </a:r>
              <a:endParaRPr lang="fr-FR" b="1" dirty="0">
                <a:latin typeface="Calibri" pitchFamily="34" charset="0"/>
                <a:cs typeface="Tahoma" pitchFamily="34" charset="0"/>
              </a:endParaRPr>
            </a:p>
            <a:p>
              <a:pPr algn="ctr"/>
              <a:r>
                <a:rPr lang="en-US" dirty="0">
                  <a:latin typeface="Calibri" pitchFamily="34" charset="0"/>
                  <a:ea typeface="Calibri" pitchFamily="34" charset="0"/>
                  <a:cs typeface="Tahoma" pitchFamily="34" charset="0"/>
                </a:rPr>
                <a:t>of Europe’s marine resources</a:t>
              </a:r>
              <a:endParaRPr lang="en-US" dirty="0"/>
            </a:p>
          </p:txBody>
        </p:sp>
      </p:grp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8243888" y="5661025"/>
            <a:ext cx="9001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700"/>
              <a:t>© </a:t>
            </a:r>
            <a:r>
              <a:rPr lang="en-GB" sz="700"/>
              <a:t>iStockphoto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253501" y="3212976"/>
            <a:ext cx="2094363" cy="1920425"/>
          </a:xfrm>
          <a:prstGeom prst="roundRect">
            <a:avLst/>
          </a:prstGeom>
          <a:noFill/>
          <a:ln w="31750" cap="sq">
            <a:solidFill>
              <a:schemeClr val="accent2">
                <a:lumMod val="75000"/>
              </a:schemeClr>
            </a:solidFill>
            <a:prstDash val="dash"/>
            <a:beve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5862013" y="3236767"/>
            <a:ext cx="2094363" cy="1920425"/>
          </a:xfrm>
          <a:prstGeom prst="roundRect">
            <a:avLst/>
          </a:prstGeom>
          <a:noFill/>
          <a:ln w="31750" cap="sq">
            <a:solidFill>
              <a:schemeClr val="accent2">
                <a:lumMod val="75000"/>
              </a:schemeClr>
            </a:solidFill>
            <a:prstDash val="dash"/>
            <a:beve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>
          <a:xfrm>
            <a:off x="755650" y="1773238"/>
            <a:ext cx="7931150" cy="711200"/>
          </a:xfrm>
        </p:spPr>
        <p:txBody>
          <a:bodyPr anchor="b"/>
          <a:lstStyle/>
          <a:p>
            <a:pPr indent="0" algn="ctr" eaLnBrk="1" hangingPunct="1"/>
            <a:r>
              <a:rPr lang="fr-FR" sz="3600" b="0" smtClean="0">
                <a:solidFill>
                  <a:srgbClr val="4F81BD"/>
                </a:solidFill>
                <a:latin typeface="Cambria" pitchFamily="18" charset="0"/>
              </a:rPr>
              <a:t>Ecosystem-based &amp; Integrated Approach</a:t>
            </a:r>
            <a:endParaRPr lang="en-US" sz="3600" b="0" smtClean="0">
              <a:solidFill>
                <a:srgbClr val="4F81BD"/>
              </a:solidFill>
              <a:latin typeface="Cambria" pitchFamily="18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>
          <a:xfrm>
            <a:off x="323850" y="2636838"/>
            <a:ext cx="8207375" cy="302418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GB" sz="1500" smtClean="0">
                <a:latin typeface="Calibri" pitchFamily="34" charset="0"/>
              </a:rPr>
              <a:t>Objectives: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en-GB" sz="1500" b="1" smtClean="0">
                <a:latin typeface="Calibri" pitchFamily="34" charset="0"/>
              </a:rPr>
              <a:t>The collective pressure of human activities is kept within levels compatible with the achievement of GES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en-GB" sz="1500" b="1" smtClean="0">
                <a:latin typeface="Calibri" pitchFamily="34" charset="0"/>
              </a:rPr>
              <a:t>The capacity of marine ecosystems to respond to human-induced changes (e.g. climate change) is not compromised</a:t>
            </a:r>
            <a:endParaRPr lang="en-US" sz="1500" b="1" smtClean="0">
              <a:latin typeface="Calibri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en-GB" sz="1500" b="1" smtClean="0">
                <a:latin typeface="Calibri" pitchFamily="34" charset="0"/>
              </a:rPr>
              <a:t>The use of marine goods and services by present and future generations is sustainable</a:t>
            </a:r>
          </a:p>
          <a:p>
            <a:pPr algn="just" eaLnBrk="1" hangingPunct="1">
              <a:buFontTx/>
              <a:buNone/>
            </a:pPr>
            <a:r>
              <a:rPr lang="en-GB" sz="1500" smtClean="0">
                <a:latin typeface="Calibri" pitchFamily="34" charset="0"/>
              </a:rPr>
              <a:t>Requirements: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en-GB" sz="1500" b="1" smtClean="0">
                <a:latin typeface="Calibri" pitchFamily="34" charset="0"/>
              </a:rPr>
              <a:t>The preservation and enhancement of ecosystems and ecosystem services is systematically taken into account in the development of human socio-economic activities. </a:t>
            </a:r>
            <a:endParaRPr lang="en-US" sz="1500" b="1" smtClean="0">
              <a:latin typeface="Calibri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en-GB" sz="1500" b="1" smtClean="0">
                <a:latin typeface="Calibri" pitchFamily="34" charset="0"/>
              </a:rPr>
              <a:t>The objectives to protect and restore the environment should increasingly set the boundaries for sustainable use of the natural environment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438" y="5909096"/>
            <a:ext cx="5472608" cy="67710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p3d/>
          </a:bodyPr>
          <a:lstStyle/>
          <a:p>
            <a:pPr algn="ctr">
              <a:defRPr/>
            </a:pPr>
            <a:endParaRPr lang="en-GB" sz="5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Central to the Marine Directive</a:t>
            </a:r>
          </a:p>
          <a:p>
            <a:pPr algn="ctr">
              <a:defRPr/>
            </a:pPr>
            <a:endParaRPr lang="en-GB" sz="5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>
          <a:xfrm>
            <a:off x="395288" y="1341438"/>
            <a:ext cx="8229600" cy="522287"/>
          </a:xfrm>
        </p:spPr>
        <p:txBody>
          <a:bodyPr anchor="b"/>
          <a:lstStyle/>
          <a:p>
            <a:pPr indent="0" algn="ctr" eaLnBrk="1" hangingPunct="1"/>
            <a:r>
              <a:rPr lang="fr-FR" sz="4000" b="0" smtClean="0">
                <a:solidFill>
                  <a:srgbClr val="4F81BD"/>
                </a:solidFill>
                <a:latin typeface="Cambria" pitchFamily="18" charset="0"/>
              </a:rPr>
              <a:t>Adaptive Management</a:t>
            </a:r>
            <a:endParaRPr lang="en-US" sz="4000" b="0" smtClean="0">
              <a:solidFill>
                <a:srgbClr val="4F81BD"/>
              </a:solidFill>
              <a:latin typeface="Cambria" pitchFamily="18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755650" y="1916113"/>
            <a:ext cx="7489825" cy="3744912"/>
          </a:xfrm>
        </p:spPr>
        <p:txBody>
          <a:bodyPr/>
          <a:lstStyle/>
          <a:p>
            <a:pPr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en-GB" sz="1500" smtClean="0">
                <a:latin typeface="Calibri" pitchFamily="34" charset="0"/>
              </a:rPr>
              <a:t>Key principles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en-GB" sz="1500" b="1" smtClean="0">
                <a:latin typeface="Calibri" pitchFamily="34" charset="0"/>
              </a:rPr>
              <a:t>Flexibility and adaptability of the measures to implement the Marine Strategy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en-GB" sz="1500" b="1" smtClean="0">
                <a:latin typeface="Calibri" pitchFamily="34" charset="0"/>
              </a:rPr>
              <a:t>Regular update of environmental targets to take into account the changes observed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en-GB" sz="1500" b="1" smtClean="0">
                <a:latin typeface="Calibri" pitchFamily="34" charset="0"/>
              </a:rPr>
              <a:t>Integration of the outcomes of future scientific research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endParaRPr lang="en-GB" sz="1500" b="1" smtClean="0">
              <a:latin typeface="Calibri" pitchFamily="34" charset="0"/>
            </a:endParaRP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fr-FR" sz="1500" smtClean="0">
                <a:latin typeface="Calibri" pitchFamily="34" charset="0"/>
              </a:rPr>
              <a:t>Instruments</a:t>
            </a:r>
            <a:endParaRPr lang="en-US" sz="1500" smtClean="0">
              <a:latin typeface="Calibri" pitchFamily="34" charset="0"/>
            </a:endParaRPr>
          </a:p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en-GB" sz="1500" b="1" smtClean="0">
                <a:latin typeface="Calibri" pitchFamily="34" charset="0"/>
              </a:rPr>
              <a:t>Monitoring programmes: measure progress towards GES, using targets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en-GB" sz="1500" b="1" smtClean="0">
                <a:latin typeface="Calibri" pitchFamily="34" charset="0"/>
              </a:rPr>
              <a:t>Update of Marine Strategy according to the outcomes of the monitoring process</a:t>
            </a:r>
            <a:endParaRPr lang="en-US" sz="1500" b="1" smtClean="0">
              <a:latin typeface="Calibri" pitchFamily="34" charset="0"/>
            </a:endParaRPr>
          </a:p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en-GB" sz="1500" b="1" smtClean="0">
                <a:latin typeface="Calibri" pitchFamily="34" charset="0"/>
              </a:rPr>
              <a:t>Obligation for Member States to review their marine strategies every 6 years.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en-GB" sz="1500" b="1" smtClean="0">
                <a:latin typeface="Calibri" pitchFamily="34" charset="0"/>
              </a:rPr>
              <a:t>Review of: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en-GB" sz="1100" smtClean="0">
                <a:latin typeface="Calibri" pitchFamily="34" charset="0"/>
              </a:rPr>
              <a:t>The initial assessment of the state of the marine waters 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en-GB" sz="1100" smtClean="0">
                <a:latin typeface="Calibri" pitchFamily="34" charset="0"/>
              </a:rPr>
              <a:t>The environmental targets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en-GB" sz="1100" smtClean="0">
                <a:latin typeface="Calibri" pitchFamily="34" charset="0"/>
              </a:rPr>
              <a:t>The monitoring programmes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en-GB" sz="1100" smtClean="0">
                <a:latin typeface="Calibri" pitchFamily="34" charset="0"/>
              </a:rPr>
              <a:t>The programme of measures</a:t>
            </a:r>
          </a:p>
          <a:p>
            <a:pPr eaLnBrk="1" hangingPunct="1"/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1495723" y="5751487"/>
            <a:ext cx="6696744" cy="70788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9F7136"/>
              </a:buClr>
              <a:defRPr/>
            </a:pPr>
            <a:endParaRPr lang="en-GB" sz="500" kern="0" dirty="0">
              <a:solidFill>
                <a:schemeClr val="bg1"/>
              </a:solidFill>
              <a:latin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9F7136"/>
              </a:buClr>
              <a:defRPr/>
            </a:pPr>
            <a:r>
              <a:rPr lang="en-GB" sz="1400" kern="0" dirty="0">
                <a:solidFill>
                  <a:schemeClr val="bg1"/>
                </a:solidFill>
                <a:latin typeface="Arial"/>
              </a:rPr>
              <a:t>“</a:t>
            </a:r>
            <a:r>
              <a:rPr lang="en-GB" sz="1500" kern="0" dirty="0">
                <a:solidFill>
                  <a:schemeClr val="bg1"/>
                </a:solidFill>
                <a:latin typeface="Calibri" pitchFamily="34" charset="0"/>
              </a:rPr>
              <a:t>Learning-by-doing” approach to deal with the uncertainties linked to the complex functioning of ecosystems &amp; to climate change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9F7136"/>
              </a:buClr>
              <a:defRPr/>
            </a:pPr>
            <a:endParaRPr lang="en-GB" sz="500" kern="0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8" descr="109168444.jpg"/>
          <p:cNvPicPr>
            <a:picLocks noChangeAspect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395288" y="404813"/>
            <a:ext cx="8229600" cy="581025"/>
          </a:xfrm>
        </p:spPr>
        <p:txBody>
          <a:bodyPr anchor="b"/>
          <a:lstStyle/>
          <a:p>
            <a:pPr indent="0" algn="ctr" eaLnBrk="1" hangingPunct="1"/>
            <a:r>
              <a:rPr lang="fr-FR" sz="4400" smtClean="0">
                <a:solidFill>
                  <a:schemeClr val="tx1"/>
                </a:solidFill>
                <a:latin typeface="Cambria" pitchFamily="18" charset="0"/>
              </a:rPr>
              <a:t>Protected Ecosystems </a:t>
            </a:r>
            <a:endParaRPr lang="en-US" sz="4400" smtClean="0">
              <a:solidFill>
                <a:schemeClr val="tx1"/>
              </a:solidFill>
              <a:latin typeface="Cambria" pitchFamily="18" charset="0"/>
            </a:endParaRPr>
          </a:p>
        </p:txBody>
      </p:sp>
      <p:grpSp>
        <p:nvGrpSpPr>
          <p:cNvPr id="22531" name="Group 2"/>
          <p:cNvGrpSpPr>
            <a:grpSpLocks/>
          </p:cNvGrpSpPr>
          <p:nvPr/>
        </p:nvGrpSpPr>
        <p:grpSpPr bwMode="auto">
          <a:xfrm>
            <a:off x="1331640" y="2059815"/>
            <a:ext cx="6624736" cy="3097457"/>
            <a:chOff x="468852" y="1340768"/>
            <a:chExt cx="8655281" cy="3600397"/>
          </a:xfrm>
        </p:grpSpPr>
        <p:sp>
          <p:nvSpPr>
            <p:cNvPr id="4" name="Trapezoid 3"/>
            <p:cNvSpPr/>
            <p:nvPr/>
          </p:nvSpPr>
          <p:spPr>
            <a:xfrm>
              <a:off x="468852" y="1340768"/>
              <a:ext cx="8467123" cy="1224136"/>
            </a:xfrm>
            <a:prstGeom prst="trapezoid">
              <a:avLst>
                <a:gd name="adj" fmla="val 142581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22536" name="TextBox 3"/>
            <p:cNvSpPr txBox="1">
              <a:spLocks noChangeArrowheads="1"/>
            </p:cNvSpPr>
            <p:nvPr/>
          </p:nvSpPr>
          <p:spPr bwMode="auto">
            <a:xfrm>
              <a:off x="2714696" y="1535404"/>
              <a:ext cx="3816315" cy="887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FF00"/>
                  </a:solidFill>
                  <a:latin typeface="Calibri" pitchFamily="34" charset="0"/>
                  <a:cs typeface="Tahoma" pitchFamily="34" charset="0"/>
                </a:rPr>
                <a:t>Overarching Goal: </a:t>
              </a:r>
              <a:endParaRPr lang="en-US">
                <a:solidFill>
                  <a:srgbClr val="FFFF00"/>
                </a:solidFill>
                <a:latin typeface="Calibri" pitchFamily="34" charset="0"/>
                <a:cs typeface="Tahoma" pitchFamily="34" charset="0"/>
              </a:endParaRPr>
            </a:p>
            <a:p>
              <a:pPr algn="ctr"/>
              <a:r>
                <a:rPr lang="en-US" b="1">
                  <a:solidFill>
                    <a:srgbClr val="FFFF00"/>
                  </a:solidFill>
                  <a:latin typeface="Calibri" pitchFamily="34" charset="0"/>
                  <a:cs typeface="Tahoma" pitchFamily="34" charset="0"/>
                </a:rPr>
                <a:t>Achieve GES by 2020</a:t>
              </a:r>
              <a:endParaRPr lang="en-US">
                <a:solidFill>
                  <a:srgbClr val="FFFF00"/>
                </a:solidFill>
                <a:latin typeface="Calibri" pitchFamily="34" charset="0"/>
                <a:cs typeface="Tahoma" pitchFamily="34" charset="0"/>
              </a:endParaRPr>
            </a:p>
            <a:p>
              <a:endParaRPr lang="en-US" sz="80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387828" y="2708917"/>
              <a:ext cx="2736305" cy="223224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22540" name="TextBox 7"/>
            <p:cNvSpPr txBox="1">
              <a:spLocks noChangeArrowheads="1"/>
            </p:cNvSpPr>
            <p:nvPr/>
          </p:nvSpPr>
          <p:spPr bwMode="auto">
            <a:xfrm>
              <a:off x="6575986" y="2996103"/>
              <a:ext cx="2377032" cy="1717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b="1" dirty="0">
                  <a:latin typeface="Calibri" pitchFamily="34" charset="0"/>
                  <a:ea typeface="Calibri" pitchFamily="34" charset="0"/>
                  <a:cs typeface="Tahoma" pitchFamily="34" charset="0"/>
                </a:rPr>
                <a:t>Common </a:t>
              </a:r>
              <a:endParaRPr lang="en-US" dirty="0">
                <a:latin typeface="Calibri" pitchFamily="34" charset="0"/>
                <a:ea typeface="Calibri" pitchFamily="34" charset="0"/>
                <a:cs typeface="Tahoma" pitchFamily="34" charset="0"/>
              </a:endParaRPr>
            </a:p>
            <a:p>
              <a:pPr algn="ctr"/>
              <a:r>
                <a:rPr lang="fr-FR" b="1" dirty="0" err="1">
                  <a:latin typeface="Calibri" pitchFamily="34" charset="0"/>
                  <a:ea typeface="Calibri" pitchFamily="34" charset="0"/>
                  <a:cs typeface="Tahoma" pitchFamily="34" charset="0"/>
                </a:rPr>
                <a:t>Approaches</a:t>
              </a:r>
              <a:endParaRPr lang="en-US" dirty="0">
                <a:latin typeface="Calibri" pitchFamily="34" charset="0"/>
                <a:ea typeface="Calibri" pitchFamily="34" charset="0"/>
                <a:cs typeface="Tahoma" pitchFamily="34" charset="0"/>
              </a:endParaRPr>
            </a:p>
            <a:p>
              <a:pPr algn="ctr"/>
              <a:r>
                <a:rPr lang="fr-FR" b="1" dirty="0">
                  <a:latin typeface="Calibri" pitchFamily="34" charset="0"/>
                  <a:ea typeface="Calibri" pitchFamily="34" charset="0"/>
                  <a:cs typeface="Tahoma" pitchFamily="34" charset="0"/>
                </a:rPr>
                <a:t> 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Tahoma" pitchFamily="34" charset="0"/>
                </a:rPr>
                <a:t>Cooperation at the EU and regional level </a:t>
              </a:r>
            </a:p>
          </p:txBody>
        </p:sp>
      </p:grp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8243888" y="5661025"/>
            <a:ext cx="9001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700"/>
              <a:t>© </a:t>
            </a:r>
            <a:r>
              <a:rPr lang="en-GB" sz="700"/>
              <a:t>iStockphoto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253501" y="3212976"/>
            <a:ext cx="2094363" cy="1920425"/>
          </a:xfrm>
          <a:prstGeom prst="roundRect">
            <a:avLst/>
          </a:prstGeom>
          <a:noFill/>
          <a:ln w="31750" cap="sq">
            <a:solidFill>
              <a:schemeClr val="accent2">
                <a:lumMod val="75000"/>
              </a:schemeClr>
            </a:solidFill>
            <a:prstDash val="dash"/>
            <a:beve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3563888" y="3236767"/>
            <a:ext cx="2094363" cy="1920425"/>
          </a:xfrm>
          <a:prstGeom prst="roundRect">
            <a:avLst/>
          </a:prstGeom>
          <a:noFill/>
          <a:ln w="31750" cap="sq">
            <a:solidFill>
              <a:schemeClr val="accent2">
                <a:lumMod val="75000"/>
              </a:schemeClr>
            </a:solidFill>
            <a:prstDash val="dash"/>
            <a:beve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>
          <a:xfrm>
            <a:off x="395288" y="1341438"/>
            <a:ext cx="8229600" cy="463550"/>
          </a:xfrm>
        </p:spPr>
        <p:txBody>
          <a:bodyPr anchor="b"/>
          <a:lstStyle/>
          <a:p>
            <a:pPr indent="0" algn="ctr" eaLnBrk="1" hangingPunct="1"/>
            <a:r>
              <a:rPr lang="fr-FR" sz="3600" b="0" smtClean="0">
                <a:solidFill>
                  <a:srgbClr val="4F81BD"/>
                </a:solidFill>
                <a:latin typeface="Cambria" pitchFamily="18" charset="0"/>
              </a:rPr>
              <a:t>Common Implementation Strategy</a:t>
            </a:r>
            <a:endParaRPr lang="en-US" sz="3600" b="0" smtClean="0">
              <a:solidFill>
                <a:srgbClr val="4F81BD"/>
              </a:solidFill>
              <a:latin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5356722" y="2097435"/>
          <a:ext cx="378092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50825" y="3213100"/>
            <a:ext cx="532765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sz="1300" i="1">
                <a:latin typeface="Calibri" pitchFamily="34" charset="0"/>
              </a:rPr>
              <a:t>Working Groups </a:t>
            </a:r>
            <a:r>
              <a:rPr lang="en-US" sz="1300">
                <a:latin typeface="Calibri" pitchFamily="34" charset="0"/>
              </a:rPr>
              <a:t>(WG): provide a platform for discussions between MS to help them with the implementation of the Directive. </a:t>
            </a:r>
          </a:p>
          <a:p>
            <a:pPr marL="638175" lvl="1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300" b="1">
                <a:latin typeface="Calibri" pitchFamily="34" charset="0"/>
              </a:rPr>
              <a:t>WG on Good Environmental Status (GES): </a:t>
            </a:r>
            <a:r>
              <a:rPr lang="en-US" sz="1300">
                <a:latin typeface="Calibri" pitchFamily="34" charset="0"/>
              </a:rPr>
              <a:t>supports MS in their determination of what GES means for their marine waters. </a:t>
            </a:r>
          </a:p>
          <a:p>
            <a:pPr marL="638175" lvl="1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300" b="1">
                <a:latin typeface="Calibri" pitchFamily="34" charset="0"/>
              </a:rPr>
              <a:t>WG on Economic and Social Analysis (ESA): </a:t>
            </a:r>
            <a:r>
              <a:rPr lang="en-US" sz="1300">
                <a:latin typeface="Calibri" pitchFamily="34" charset="0"/>
              </a:rPr>
              <a:t>supports MS with their economic and social analysis of the use of their marine waters </a:t>
            </a:r>
          </a:p>
          <a:p>
            <a:pPr marL="638175" lvl="1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300" b="1">
                <a:latin typeface="Calibri" pitchFamily="34" charset="0"/>
              </a:rPr>
              <a:t>WG on Data, Information and Knowledge Exchange (DIKE): </a:t>
            </a:r>
            <a:r>
              <a:rPr lang="en-US" sz="1300">
                <a:latin typeface="Calibri" pitchFamily="34" charset="0"/>
              </a:rPr>
              <a:t>supports MS with their data reporting obligations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250825" y="5516563"/>
            <a:ext cx="77771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buFont typeface="Wingdings" pitchFamily="2" charset="2"/>
              <a:buChar char="q"/>
            </a:pPr>
            <a:r>
              <a:rPr lang="en-US" sz="1300" i="1">
                <a:solidFill>
                  <a:srgbClr val="000000"/>
                </a:solidFill>
                <a:latin typeface="Calibri" pitchFamily="34" charset="0"/>
              </a:rPr>
              <a:t>Technical Working Groups:</a:t>
            </a:r>
            <a:r>
              <a:rPr lang="en-US" sz="1300">
                <a:solidFill>
                  <a:srgbClr val="000000"/>
                </a:solidFill>
                <a:latin typeface="Calibri" pitchFamily="34" charset="0"/>
              </a:rPr>
              <a:t> two have been set up, covering Noise and Litter, to provide a forum for exchange focusing on emerging areas of particular concern.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250825" y="1989138"/>
            <a:ext cx="63357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GB" sz="1300" i="1">
                <a:latin typeface="Calibri" pitchFamily="34" charset="0"/>
                <a:cs typeface="Tahoma" pitchFamily="34" charset="0"/>
              </a:rPr>
              <a:t>Marine Directors: </a:t>
            </a:r>
            <a:r>
              <a:rPr lang="en-US" sz="1300">
                <a:latin typeface="Calibri" pitchFamily="34" charset="0"/>
                <a:cs typeface="Tahoma" pitchFamily="34" charset="0"/>
              </a:rPr>
              <a:t>highest level political group focused on the overall implementation of the MSFD</a:t>
            </a:r>
            <a:endParaRPr lang="en-US" sz="1300">
              <a:latin typeface="Calibri" pitchFamily="34" charset="0"/>
            </a:endParaRP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250825" y="2565400"/>
            <a:ext cx="6119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sz="1300" i="1">
                <a:latin typeface="Calibri" pitchFamily="34" charset="0"/>
                <a:cs typeface="Times New Roman" pitchFamily="18" charset="0"/>
              </a:rPr>
              <a:t>Marine Strategic Coordination Group: </a:t>
            </a:r>
            <a:r>
              <a:rPr lang="en-US" sz="1300">
                <a:latin typeface="Calibri" pitchFamily="34" charset="0"/>
                <a:cs typeface="Times New Roman" pitchFamily="18" charset="0"/>
              </a:rPr>
              <a:t>between the high level and the working groups (WG), prepares material for both and oversees the work of the three WG.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>
          <a:xfrm>
            <a:off x="250825" y="1773238"/>
            <a:ext cx="8569325" cy="638175"/>
          </a:xfrm>
        </p:spPr>
        <p:txBody>
          <a:bodyPr anchor="b"/>
          <a:lstStyle/>
          <a:p>
            <a:pPr indent="0" algn="ctr" eaLnBrk="1" hangingPunct="1"/>
            <a:r>
              <a:rPr lang="fr-FR" sz="3600" b="0" smtClean="0">
                <a:solidFill>
                  <a:srgbClr val="4F81BD"/>
                </a:solidFill>
                <a:latin typeface="Cambria" pitchFamily="18" charset="0"/>
              </a:rPr>
              <a:t>Building on existing EU legislation &amp; policies</a:t>
            </a:r>
            <a:endParaRPr lang="en-US" sz="3600" b="0" smtClean="0">
              <a:solidFill>
                <a:srgbClr val="4F81BD"/>
              </a:solidFill>
              <a:latin typeface="Cambria" pitchFamily="18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4294967295"/>
          </p:nvPr>
        </p:nvSpPr>
        <p:spPr>
          <a:xfrm>
            <a:off x="250825" y="2276475"/>
            <a:ext cx="8353425" cy="38163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sz="1600" b="1" dirty="0" smtClean="0">
                <a:latin typeface="Calibri" pitchFamily="34" charset="0"/>
              </a:rPr>
              <a:t>Water Framework Directive: </a:t>
            </a:r>
          </a:p>
          <a:p>
            <a:pPr lvl="1" eaLnBrk="1" hangingPunct="1">
              <a:spcBef>
                <a:spcPct val="0"/>
              </a:spcBef>
            </a:pPr>
            <a:r>
              <a:rPr lang="en-GB" sz="1200" dirty="0" smtClean="0">
                <a:latin typeface="Calibri" pitchFamily="34" charset="0"/>
              </a:rPr>
              <a:t>Objective: achieving ‘Good Status’ for all EU </a:t>
            </a:r>
            <a:r>
              <a:rPr lang="en-GB" sz="1200" dirty="0" err="1" smtClean="0">
                <a:latin typeface="Calibri" pitchFamily="34" charset="0"/>
              </a:rPr>
              <a:t>groundwaters</a:t>
            </a:r>
            <a:r>
              <a:rPr lang="en-GB" sz="1200" dirty="0" smtClean="0">
                <a:latin typeface="Calibri" pitchFamily="34" charset="0"/>
              </a:rPr>
              <a:t>, rivers, lakes, coastal waters, etc. by 2015. </a:t>
            </a:r>
          </a:p>
          <a:p>
            <a:pPr lvl="1" eaLnBrk="1" hangingPunct="1">
              <a:spcBef>
                <a:spcPct val="0"/>
              </a:spcBef>
            </a:pPr>
            <a:r>
              <a:rPr lang="en-GB" sz="1200" dirty="0" smtClean="0">
                <a:latin typeface="Calibri" pitchFamily="34" charset="0"/>
              </a:rPr>
              <a:t>6-year planning cycle, River Basin Management Plans development.  First reviewed in 2015. </a:t>
            </a:r>
          </a:p>
          <a:p>
            <a:pPr lvl="1" eaLnBrk="1" hangingPunct="1">
              <a:spcBef>
                <a:spcPct val="0"/>
              </a:spcBef>
            </a:pPr>
            <a:r>
              <a:rPr lang="en-GB" sz="1200" dirty="0" smtClean="0">
                <a:latin typeface="Calibri" pitchFamily="34" charset="0"/>
              </a:rPr>
              <a:t>Reduces marine pollution from land-based sources and protects ecosystems in coastal waters</a:t>
            </a:r>
            <a:endParaRPr lang="en-US" sz="1200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sz="1200" b="1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sz="1600" b="1" dirty="0" smtClean="0">
                <a:latin typeface="Calibri" pitchFamily="34" charset="0"/>
              </a:rPr>
              <a:t>Habitats and Birds Directives: </a:t>
            </a:r>
          </a:p>
          <a:p>
            <a:pPr lvl="1" eaLnBrk="1" hangingPunct="1">
              <a:spcBef>
                <a:spcPct val="0"/>
              </a:spcBef>
            </a:pPr>
            <a:r>
              <a:rPr lang="en-GB" sz="1200" dirty="0" smtClean="0">
                <a:latin typeface="Calibri" pitchFamily="34" charset="0"/>
              </a:rPr>
              <a:t>Europe’s key laws on nature conservation</a:t>
            </a:r>
          </a:p>
          <a:p>
            <a:pPr lvl="1" eaLnBrk="1" hangingPunct="1">
              <a:spcBef>
                <a:spcPct val="0"/>
              </a:spcBef>
            </a:pPr>
            <a:r>
              <a:rPr lang="en-GB" sz="1200" dirty="0" smtClean="0">
                <a:latin typeface="Calibri" pitchFamily="34" charset="0"/>
              </a:rPr>
              <a:t>Provide special protection for key sites (the </a:t>
            </a:r>
            <a:r>
              <a:rPr lang="en-GB" sz="1200" dirty="0" err="1" smtClean="0">
                <a:latin typeface="Calibri" pitchFamily="34" charset="0"/>
              </a:rPr>
              <a:t>Natura</a:t>
            </a:r>
            <a:r>
              <a:rPr lang="en-GB" sz="1200" dirty="0" smtClean="0">
                <a:latin typeface="Calibri" pitchFamily="34" charset="0"/>
              </a:rPr>
              <a:t> 2000 network), animal &amp; plants and habitat types</a:t>
            </a:r>
          </a:p>
          <a:p>
            <a:pPr lvl="1" eaLnBrk="1" hangingPunct="1">
              <a:spcBef>
                <a:spcPct val="0"/>
              </a:spcBef>
            </a:pPr>
            <a:r>
              <a:rPr lang="fr-FR" sz="1200" dirty="0" err="1" smtClean="0">
                <a:latin typeface="Calibri" pitchFamily="34" charset="0"/>
              </a:rPr>
              <a:t>Integration</a:t>
            </a:r>
            <a:r>
              <a:rPr lang="fr-FR" sz="1200" dirty="0" smtClean="0">
                <a:latin typeface="Calibri" pitchFamily="34" charset="0"/>
              </a:rPr>
              <a:t> of </a:t>
            </a:r>
            <a:r>
              <a:rPr lang="fr-FR" sz="1200" dirty="0" err="1" smtClean="0">
                <a:latin typeface="Calibri" pitchFamily="34" charset="0"/>
              </a:rPr>
              <a:t>these</a:t>
            </a:r>
            <a:r>
              <a:rPr lang="fr-FR" sz="1200" dirty="0" smtClean="0">
                <a:latin typeface="Calibri" pitchFamily="34" charset="0"/>
              </a:rPr>
              <a:t> sites in </a:t>
            </a:r>
            <a:r>
              <a:rPr lang="fr-FR" sz="1200" dirty="0" err="1" smtClean="0">
                <a:latin typeface="Calibri" pitchFamily="34" charset="0"/>
              </a:rPr>
              <a:t>MPAs</a:t>
            </a:r>
            <a:r>
              <a:rPr lang="fr-FR" sz="1200" dirty="0" smtClean="0">
                <a:latin typeface="Calibri" pitchFamily="34" charset="0"/>
              </a:rPr>
              <a:t> network</a:t>
            </a:r>
            <a:endParaRPr lang="en-US" sz="1200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sz="1200" b="1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sz="1600" b="1" dirty="0" smtClean="0">
                <a:latin typeface="Calibri" pitchFamily="34" charset="0"/>
              </a:rPr>
              <a:t>Common Fisheries Policy: </a:t>
            </a:r>
          </a:p>
          <a:p>
            <a:pPr lvl="1" eaLnBrk="1" hangingPunct="1">
              <a:spcBef>
                <a:spcPct val="0"/>
              </a:spcBef>
            </a:pPr>
            <a:r>
              <a:rPr lang="en-GB" sz="1200" dirty="0" smtClean="0">
                <a:latin typeface="Calibri" pitchFamily="34" charset="0"/>
              </a:rPr>
              <a:t>Collaborative way for managing the EU’s shared seas and fisheries</a:t>
            </a:r>
          </a:p>
          <a:p>
            <a:pPr lvl="1" eaLnBrk="1" hangingPunct="1">
              <a:spcBef>
                <a:spcPct val="0"/>
              </a:spcBef>
            </a:pPr>
            <a:r>
              <a:rPr lang="en-GB" sz="1200" dirty="0" smtClean="0">
                <a:latin typeface="Calibri" pitchFamily="34" charset="0"/>
              </a:rPr>
              <a:t>Objective: Ensuring that Europe's fisheries are sustainable and do not damage the marine environment. 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200" dirty="0" smtClean="0">
                <a:latin typeface="Calibri" pitchFamily="34" charset="0"/>
              </a:rPr>
              <a:t>Reformed CFP – Maximum Sustainable Yield</a:t>
            </a:r>
          </a:p>
          <a:p>
            <a:pPr eaLnBrk="1" hangingPunct="1">
              <a:spcBef>
                <a:spcPct val="0"/>
              </a:spcBef>
            </a:pPr>
            <a:endParaRPr lang="en-GB" sz="1200" b="1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sz="1600" b="1" dirty="0" smtClean="0">
                <a:latin typeface="Calibri" pitchFamily="34" charset="0"/>
              </a:rPr>
              <a:t>Maritime Spatial Planning Directive</a:t>
            </a:r>
          </a:p>
          <a:p>
            <a:pPr lvl="1" eaLnBrk="1" hangingPunct="1">
              <a:spcBef>
                <a:spcPct val="0"/>
              </a:spcBef>
            </a:pPr>
            <a:r>
              <a:rPr lang="en-GB" sz="1200" dirty="0" smtClean="0">
                <a:latin typeface="Calibri" pitchFamily="34" charset="0"/>
              </a:rPr>
              <a:t>Define the principles of sound coastal and maritime planning and management. The aim is to </a:t>
            </a:r>
          </a:p>
          <a:p>
            <a:pPr lvl="1" eaLnBrk="1" hangingPunct="1">
              <a:spcBef>
                <a:spcPct val="0"/>
              </a:spcBef>
            </a:pPr>
            <a:r>
              <a:rPr lang="en-GB" sz="1200" dirty="0" smtClean="0">
                <a:latin typeface="Calibri" pitchFamily="34" charset="0"/>
              </a:rPr>
              <a:t>Promote rational and sustainable use of the sea , balance different interests</a:t>
            </a:r>
            <a:endParaRPr lang="en-US" sz="1200" dirty="0" smtClean="0">
              <a:latin typeface="Calibri" pitchFamily="34" charset="0"/>
            </a:endParaRPr>
          </a:p>
          <a:p>
            <a:pPr eaLnBrk="1" hangingPunct="1"/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>
          <a:xfrm>
            <a:off x="395288" y="1412875"/>
            <a:ext cx="8229600" cy="523875"/>
          </a:xfrm>
        </p:spPr>
        <p:txBody>
          <a:bodyPr anchor="b"/>
          <a:lstStyle/>
          <a:p>
            <a:pPr indent="0" algn="ctr" eaLnBrk="1" hangingPunct="1"/>
            <a:r>
              <a:rPr lang="fr-FR" sz="4000" b="0" smtClean="0">
                <a:solidFill>
                  <a:srgbClr val="4F81BD"/>
                </a:solidFill>
                <a:latin typeface="Calibri" pitchFamily="34" charset="0"/>
              </a:rPr>
              <a:t>The Regional Sea Conventions</a:t>
            </a:r>
            <a:endParaRPr lang="en-US" sz="4000" b="0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>
          <a:xfrm>
            <a:off x="2051050" y="5157788"/>
            <a:ext cx="6697663" cy="7207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1400" smtClean="0">
                <a:latin typeface="Calibri" pitchFamily="34" charset="0"/>
              </a:rPr>
              <a:t>The OSPAR Convention for the Protection of the Marine Environment of the North-East Atlantic:  </a:t>
            </a:r>
            <a:r>
              <a:rPr lang="en-GB" sz="1400" i="0" smtClean="0">
                <a:latin typeface="Calibri" pitchFamily="34" charset="0"/>
              </a:rPr>
              <a:t>aims to conserve marine ecosystems and safeguard human health in the North-East Atlantic by preventing pollution.</a:t>
            </a:r>
            <a:r>
              <a:rPr lang="en-GB" sz="1600" i="0" smtClean="0">
                <a:latin typeface="Calibri" pitchFamily="34" charset="0"/>
              </a:rPr>
              <a:t> </a:t>
            </a:r>
            <a:endParaRPr lang="en-US" sz="1600" i="0" smtClean="0">
              <a:latin typeface="Calibri" pitchFamily="34" charset="0"/>
            </a:endParaRPr>
          </a:p>
          <a:p>
            <a:pPr marL="0" indent="0" eaLnBrk="1" hangingPunct="1"/>
            <a:endParaRPr lang="en-US" i="0" smtClean="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611188" y="1989138"/>
            <a:ext cx="62642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9F7136"/>
              </a:buClr>
              <a:buFont typeface="Wingdings" pitchFamily="2" charset="2"/>
              <a:buNone/>
            </a:pPr>
            <a:r>
              <a:rPr lang="en-GB" sz="1400" i="1">
                <a:solidFill>
                  <a:srgbClr val="0F5494"/>
                </a:solidFill>
                <a:latin typeface="Calibri" pitchFamily="34" charset="0"/>
              </a:rPr>
              <a:t>The Barcelona Convention for the Protection of the Marine Environment and the Coastal Region of the Mediterranean</a:t>
            </a:r>
            <a:r>
              <a:rPr lang="en-GB" sz="1400">
                <a:solidFill>
                  <a:srgbClr val="0F5494"/>
                </a:solidFill>
                <a:latin typeface="Calibri" pitchFamily="34" charset="0"/>
              </a:rPr>
              <a:t>: Mediterranean Action Plan defining key priorities and governance, adopting principles such as the ecosystem approach and tools such as integrated coastal zone management (ICZM). </a:t>
            </a:r>
            <a:endParaRPr lang="en-US" sz="1400">
              <a:solidFill>
                <a:srgbClr val="0F5494"/>
              </a:solidFill>
              <a:latin typeface="Calibri" pitchFamily="34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1619250" y="3213100"/>
            <a:ext cx="72009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9F7136"/>
              </a:buClr>
              <a:buFont typeface="Wingdings" pitchFamily="2" charset="2"/>
              <a:buNone/>
            </a:pPr>
            <a:r>
              <a:rPr lang="en-GB" sz="1400" i="1">
                <a:solidFill>
                  <a:srgbClr val="0F5494"/>
                </a:solidFill>
                <a:latin typeface="Calibri" pitchFamily="34" charset="0"/>
              </a:rPr>
              <a:t>The Bucharest Convention on the Protection of the Black Sea against Pollution</a:t>
            </a:r>
            <a:r>
              <a:rPr lang="en-GB" sz="1400">
                <a:solidFill>
                  <a:srgbClr val="0F5494"/>
                </a:solidFill>
                <a:latin typeface="Calibri" pitchFamily="34" charset="0"/>
              </a:rPr>
              <a:t>: Its Strategic Action Plan for Environmental Protection and Sustainable Management of the Black Sea is a pillar of regional cooperation which includes several elements of a marine strategy.</a:t>
            </a:r>
            <a:r>
              <a:rPr lang="en-GB" sz="1400">
                <a:solidFill>
                  <a:srgbClr val="1C1C1C"/>
                </a:solidFill>
                <a:latin typeface="Calibri" pitchFamily="34" charset="0"/>
              </a:rPr>
              <a:t> </a:t>
            </a:r>
            <a:r>
              <a:rPr lang="en-GB" sz="1200">
                <a:solidFill>
                  <a:srgbClr val="1C1C1C"/>
                </a:solidFill>
              </a:rPr>
              <a:t> </a:t>
            </a:r>
            <a:endParaRPr lang="en-US" sz="1200">
              <a:solidFill>
                <a:srgbClr val="1C1C1C"/>
              </a:solidFill>
            </a:endParaRP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2"/>
          <a:srcRect r="3619" b="10434"/>
          <a:stretch>
            <a:fillRect/>
          </a:stretch>
        </p:blipFill>
        <p:spPr bwMode="auto">
          <a:xfrm>
            <a:off x="250825" y="3141663"/>
            <a:ext cx="124936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395288" y="4292600"/>
            <a:ext cx="68405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9F7136"/>
              </a:buClr>
              <a:buFont typeface="Wingdings" pitchFamily="2" charset="2"/>
              <a:buNone/>
            </a:pPr>
            <a:r>
              <a:rPr lang="en-GB" sz="1400" i="1">
                <a:solidFill>
                  <a:srgbClr val="0F5494"/>
                </a:solidFill>
                <a:latin typeface="Calibri" pitchFamily="34" charset="0"/>
              </a:rPr>
              <a:t>The Helsinki Convention on the Protection of the Marine Environment of the Baltic Sea</a:t>
            </a:r>
            <a:r>
              <a:rPr lang="en-GB" sz="1400">
                <a:solidFill>
                  <a:srgbClr val="0F5494"/>
                </a:solidFill>
                <a:latin typeface="Calibri" pitchFamily="34" charset="0"/>
              </a:rPr>
              <a:t>: has undertaken considerable public participation and produced a Baltic Sea Action Plan in 2007 in line with MSFD requirements. </a:t>
            </a:r>
            <a:endParaRPr lang="en-US" sz="1400">
              <a:solidFill>
                <a:srgbClr val="0F5494"/>
              </a:solidFill>
              <a:latin typeface="Calibri" pitchFamily="34" charset="0"/>
            </a:endParaRPr>
          </a:p>
        </p:txBody>
      </p:sp>
      <p:pic>
        <p:nvPicPr>
          <p:cNvPr id="33799" name="Picture 10" descr="inst04_UNEP-MA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2060575"/>
            <a:ext cx="1765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1" descr="OSPAR_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157788"/>
            <a:ext cx="19081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2" descr="Logoblu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3860800"/>
            <a:ext cx="12620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fr-FR" sz="4000" b="0" dirty="0" smtClean="0">
                <a:solidFill>
                  <a:srgbClr val="4F81BD"/>
                </a:solidFill>
                <a:latin typeface="Calibri" pitchFamily="34" charset="0"/>
              </a:rPr>
              <a:t>MSFD </a:t>
            </a:r>
            <a:r>
              <a:rPr lang="fr-FR" sz="4000" b="0" dirty="0" err="1" smtClean="0">
                <a:solidFill>
                  <a:srgbClr val="4F81BD"/>
                </a:solidFill>
                <a:latin typeface="Calibri" pitchFamily="34" charset="0"/>
              </a:rPr>
              <a:t>Milestones</a:t>
            </a:r>
            <a:r>
              <a:rPr lang="fr-FR" sz="4000" b="0" dirty="0" smtClean="0">
                <a:solidFill>
                  <a:srgbClr val="4F81BD"/>
                </a:solidFill>
                <a:latin typeface="Calibri" pitchFamily="34" charset="0"/>
              </a:rPr>
              <a:t> 2012</a:t>
            </a:r>
            <a:endParaRPr lang="en-GB" sz="4000" b="0" dirty="0" smtClean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GB" sz="3200" dirty="0" smtClean="0">
                <a:latin typeface="Calibri" pitchFamily="34" charset="0"/>
              </a:rPr>
              <a:t>Implementation deadline (July 2012) for key elements of the MSFD: </a:t>
            </a:r>
          </a:p>
          <a:p>
            <a:pPr marL="0" indent="0" algn="just" eaLnBrk="1" hangingPunct="1">
              <a:buClr>
                <a:schemeClr val="tx1"/>
              </a:buClr>
            </a:pPr>
            <a:r>
              <a:rPr lang="en-GB" sz="3200" dirty="0" smtClean="0">
                <a:latin typeface="Calibri" pitchFamily="34" charset="0"/>
              </a:rPr>
              <a:t> </a:t>
            </a:r>
            <a:r>
              <a:rPr lang="en-GB" sz="2800" b="1" dirty="0" smtClean="0">
                <a:latin typeface="Calibri" pitchFamily="34" charset="0"/>
              </a:rPr>
              <a:t>Initial Assessment (Article 8) </a:t>
            </a:r>
          </a:p>
          <a:p>
            <a:pPr marL="0" indent="0" algn="just" eaLnBrk="1" hangingPunct="1">
              <a:buClr>
                <a:schemeClr val="tx1"/>
              </a:buClr>
            </a:pPr>
            <a:r>
              <a:rPr lang="en-GB" sz="2800" b="1" dirty="0" smtClean="0">
                <a:latin typeface="Calibri" pitchFamily="34" charset="0"/>
              </a:rPr>
              <a:t> Good Environmental Status (Article 9) </a:t>
            </a:r>
          </a:p>
          <a:p>
            <a:pPr marL="0" indent="0" algn="just" eaLnBrk="1" hangingPunct="1">
              <a:buClr>
                <a:schemeClr val="tx1"/>
              </a:buClr>
            </a:pPr>
            <a:r>
              <a:rPr lang="en-GB" sz="2800" b="1" dirty="0" smtClean="0">
                <a:latin typeface="Calibri" pitchFamily="34" charset="0"/>
              </a:rPr>
              <a:t> Environmental Targets (Article 10)</a:t>
            </a:r>
          </a:p>
          <a:p>
            <a:pPr marL="0" indent="0" algn="just" eaLnBrk="1" hangingPunct="1">
              <a:buFontTx/>
              <a:buNone/>
            </a:pPr>
            <a:r>
              <a:rPr lang="en-GB" sz="2000" b="1" dirty="0" smtClean="0">
                <a:latin typeface="Calibri" pitchFamily="34" charset="0"/>
              </a:rPr>
              <a:t/>
            </a:r>
            <a:br>
              <a:rPr lang="en-GB" sz="2000" b="1" dirty="0" smtClean="0">
                <a:latin typeface="Calibri" pitchFamily="34" charset="0"/>
              </a:rPr>
            </a:br>
            <a:r>
              <a:rPr lang="en-GB" b="1" dirty="0" smtClean="0">
                <a:latin typeface="Calibri" pitchFamily="34" charset="0"/>
              </a:rPr>
              <a:t>Member States had to report to Commission by 15 Oct 2012</a:t>
            </a:r>
            <a:r>
              <a:rPr lang="en-GB" sz="2800" dirty="0" smtClean="0">
                <a:latin typeface="Calibri" pitchFamily="34" charset="0"/>
              </a:rPr>
              <a:t>  </a:t>
            </a:r>
          </a:p>
          <a:p>
            <a:pPr marL="0" indent="0" eaLnBrk="1" hangingPunct="1"/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12875"/>
            <a:ext cx="9144000" cy="493713"/>
          </a:xfrm>
        </p:spPr>
        <p:txBody>
          <a:bodyPr anchor="b"/>
          <a:lstStyle/>
          <a:p>
            <a:pPr indent="0" algn="ctr" eaLnBrk="1" hangingPunct="1"/>
            <a:r>
              <a:rPr lang="en-GB" sz="2800" b="0" dirty="0" smtClean="0">
                <a:solidFill>
                  <a:srgbClr val="4F81BD"/>
                </a:solidFill>
                <a:latin typeface="Cambria" pitchFamily="18" charset="0"/>
              </a:rPr>
              <a:t/>
            </a:r>
            <a:br>
              <a:rPr lang="en-GB" sz="2800" b="0" dirty="0" smtClean="0">
                <a:solidFill>
                  <a:srgbClr val="4F81BD"/>
                </a:solidFill>
                <a:latin typeface="Cambria" pitchFamily="18" charset="0"/>
              </a:rPr>
            </a:br>
            <a:r>
              <a:rPr lang="en-GB" sz="2800" b="0" dirty="0" smtClean="0">
                <a:solidFill>
                  <a:srgbClr val="4F81BD"/>
                </a:solidFill>
                <a:latin typeface="Cambria" pitchFamily="18" charset="0"/>
              </a:rPr>
              <a:t>Key issues in protecting the marine environment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6" y="2204864"/>
            <a:ext cx="8208963" cy="39608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9F7136"/>
              </a:buClr>
              <a:buFont typeface="Wingdings" pitchFamily="2" charset="2"/>
              <a:buChar char="q"/>
            </a:pPr>
            <a:r>
              <a:rPr lang="en-GB" sz="2000" b="1" dirty="0" smtClean="0">
                <a:latin typeface="Calibri" pitchFamily="34" charset="0"/>
              </a:rPr>
              <a:t>Land-based pollution (eutrophication &amp; marine litter)</a:t>
            </a:r>
          </a:p>
          <a:p>
            <a:pPr eaLnBrk="1" hangingPunct="1">
              <a:lnSpc>
                <a:spcPct val="80000"/>
              </a:lnSpc>
              <a:buClr>
                <a:srgbClr val="9F7136"/>
              </a:buClr>
              <a:buFont typeface="Wingdings" pitchFamily="2" charset="2"/>
              <a:buChar char="q"/>
            </a:pPr>
            <a:r>
              <a:rPr lang="en-GB" sz="2000" b="1" dirty="0" smtClean="0">
                <a:latin typeface="Calibri" pitchFamily="34" charset="0"/>
              </a:rPr>
              <a:t>Growing levels of shipping (</a:t>
            </a:r>
            <a:r>
              <a:rPr lang="en-GB" sz="2000" b="1" dirty="0" smtClean="0">
                <a:latin typeface="Calibri" pitchFamily="34" charset="0"/>
                <a:sym typeface="Wingdings" pitchFamily="2" charset="2"/>
              </a:rPr>
              <a:t>oil spills, emissions of greenhouse gases, alien species, etc.)</a:t>
            </a:r>
            <a:endParaRPr lang="en-GB" sz="2000" b="1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9F7136"/>
              </a:buClr>
              <a:buFont typeface="Wingdings" pitchFamily="2" charset="2"/>
              <a:buChar char="q"/>
            </a:pPr>
            <a:r>
              <a:rPr lang="en-GB" sz="2000" b="1" dirty="0" smtClean="0">
                <a:latin typeface="Calibri" pitchFamily="34" charset="0"/>
              </a:rPr>
              <a:t>Overfishing (stock collapse, by-catch, proliferation of jellyfish, etc.)</a:t>
            </a:r>
          </a:p>
          <a:p>
            <a:pPr eaLnBrk="1" hangingPunct="1">
              <a:lnSpc>
                <a:spcPct val="80000"/>
              </a:lnSpc>
              <a:buClr>
                <a:srgbClr val="9F7136"/>
              </a:buClr>
              <a:buFont typeface="Wingdings" pitchFamily="2" charset="2"/>
              <a:buChar char="q"/>
            </a:pPr>
            <a:r>
              <a:rPr lang="en-GB" sz="2000" b="1" dirty="0" smtClean="0">
                <a:latin typeface="Calibri" pitchFamily="34" charset="0"/>
              </a:rPr>
              <a:t>Dredging (disturbance to the sea floor, release of toxic chemicals, etc.)</a:t>
            </a:r>
          </a:p>
          <a:p>
            <a:pPr eaLnBrk="1" hangingPunct="1">
              <a:lnSpc>
                <a:spcPct val="80000"/>
              </a:lnSpc>
              <a:buClr>
                <a:srgbClr val="9F7136"/>
              </a:buClr>
              <a:buFont typeface="Wingdings" pitchFamily="2" charset="2"/>
              <a:buChar char="q"/>
            </a:pPr>
            <a:r>
              <a:rPr lang="en-GB" sz="2000" b="1" dirty="0" smtClean="0">
                <a:latin typeface="Calibri" pitchFamily="34" charset="0"/>
              </a:rPr>
              <a:t>Off-shore energy production</a:t>
            </a:r>
            <a:r>
              <a:rPr lang="en-GB" sz="2000" b="1" dirty="0" smtClean="0">
                <a:latin typeface="Calibri" pitchFamily="34" charset="0"/>
                <a:sym typeface="Wingdings" pitchFamily="2" charset="2"/>
              </a:rPr>
              <a:t> (underwater noise, oil or gas leakages, intense shipping traffic, etc.) </a:t>
            </a:r>
          </a:p>
          <a:p>
            <a:pPr eaLnBrk="1" hangingPunct="1">
              <a:lnSpc>
                <a:spcPct val="80000"/>
              </a:lnSpc>
              <a:buClr>
                <a:srgbClr val="9F7136"/>
              </a:buClr>
              <a:buFont typeface="Wingdings" pitchFamily="2" charset="2"/>
              <a:buChar char="q"/>
            </a:pPr>
            <a:r>
              <a:rPr lang="en-GB" sz="2000" b="1" dirty="0" smtClean="0">
                <a:latin typeface="Calibri" pitchFamily="34" charset="0"/>
              </a:rPr>
              <a:t>Climate  change:</a:t>
            </a:r>
          </a:p>
          <a:p>
            <a:pPr marL="779463" lvl="1" indent="-322263" eaLnBrk="1" hangingPunct="1">
              <a:lnSpc>
                <a:spcPct val="80000"/>
              </a:lnSpc>
            </a:pPr>
            <a:r>
              <a:rPr lang="en-GB" sz="1400" dirty="0" smtClean="0">
                <a:latin typeface="Calibri" pitchFamily="34" charset="0"/>
              </a:rPr>
              <a:t>Rising sea levels may wipe out areas of intertidal habitat</a:t>
            </a:r>
          </a:p>
          <a:p>
            <a:pPr marL="779463" lvl="1" indent="-322263" eaLnBrk="1" hangingPunct="1">
              <a:lnSpc>
                <a:spcPct val="80000"/>
              </a:lnSpc>
            </a:pPr>
            <a:r>
              <a:rPr lang="en-GB" sz="1400" dirty="0" smtClean="0">
                <a:latin typeface="Calibri" pitchFamily="34" charset="0"/>
              </a:rPr>
              <a:t>Increased sea temperatures may alter the distribution of plankton</a:t>
            </a:r>
          </a:p>
          <a:p>
            <a:pPr marL="779463" lvl="1" indent="-322263" eaLnBrk="1" hangingPunct="1">
              <a:lnSpc>
                <a:spcPct val="80000"/>
              </a:lnSpc>
            </a:pPr>
            <a:r>
              <a:rPr lang="en-GB" sz="1400" dirty="0" smtClean="0">
                <a:latin typeface="Calibri" pitchFamily="34" charset="0"/>
              </a:rPr>
              <a:t>Increase in coastal flooding and erosion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Calibri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Calibri" pitchFamily="34" charset="0"/>
              </a:rPr>
              <a:t>	In all European seas</a:t>
            </a:r>
            <a:r>
              <a:rPr lang="en-GB" sz="2000" dirty="0">
                <a:latin typeface="Calibri" pitchFamily="34" charset="0"/>
              </a:rPr>
              <a:t>, marine biodiversity is in poor condition: </a:t>
            </a:r>
            <a:r>
              <a:rPr lang="en-GB" sz="2000" b="1" dirty="0">
                <a:latin typeface="Calibri" pitchFamily="34" charset="0"/>
              </a:rPr>
              <a:t>only 7% of marine species assessments indicate 'favourable conservation status'</a:t>
            </a:r>
            <a:r>
              <a:rPr lang="en-GB" sz="2000" dirty="0">
                <a:latin typeface="Calibri" pitchFamily="34" charset="0"/>
              </a:rPr>
              <a:t>. </a:t>
            </a:r>
            <a:r>
              <a:rPr lang="en-GB" sz="2000" dirty="0" smtClean="0">
                <a:latin typeface="Calibri" pitchFamily="34" charset="0"/>
              </a:rPr>
              <a:t>(</a:t>
            </a:r>
            <a:r>
              <a:rPr lang="en-GB" sz="2000" dirty="0">
                <a:latin typeface="Calibri" pitchFamily="34" charset="0"/>
              </a:rPr>
              <a:t>EEA</a:t>
            </a:r>
            <a:r>
              <a:rPr lang="en-GB" sz="2000" dirty="0" smtClean="0">
                <a:latin typeface="Calibri" pitchFamily="34" charset="0"/>
              </a:rPr>
              <a:t>, SOER 2015)</a:t>
            </a:r>
          </a:p>
          <a:p>
            <a:pPr marL="779463" lvl="1" indent="-322263" eaLnBrk="1" hangingPunct="1">
              <a:lnSpc>
                <a:spcPct val="80000"/>
              </a:lnSpc>
            </a:pPr>
            <a:endParaRPr lang="en-GB" dirty="0" smtClean="0"/>
          </a:p>
          <a:p>
            <a:pPr marL="779463" lvl="1" indent="-322263" eaLnBrk="1" hangingPunct="1">
              <a:lnSpc>
                <a:spcPct val="80000"/>
              </a:lnSpc>
            </a:pPr>
            <a:endParaRPr lang="en-GB" sz="1400" dirty="0" smtClean="0"/>
          </a:p>
          <a:p>
            <a:pPr eaLnBrk="1" hangingPunct="1">
              <a:lnSpc>
                <a:spcPct val="80000"/>
              </a:lnSpc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68313" y="2276475"/>
            <a:ext cx="8567737" cy="4138613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i="0" smtClean="0"/>
              <a:t>Very comprehensive: the first time so much information is gathered on marine environment at EU level</a:t>
            </a:r>
          </a:p>
          <a:p>
            <a:pPr>
              <a:buFontTx/>
              <a:buChar char="•"/>
            </a:pPr>
            <a:r>
              <a:rPr lang="en-GB" altLang="en-US" i="0" smtClean="0"/>
              <a:t>Public consultations and dialogue with stakeholders </a:t>
            </a:r>
          </a:p>
          <a:p>
            <a:pPr>
              <a:buFontTx/>
              <a:buChar char="•"/>
            </a:pPr>
            <a:r>
              <a:rPr lang="en-GB" altLang="en-US" i="0" smtClean="0"/>
              <a:t>Better policy integration (water framework directive, habitats, CFP better taken into account in marine policies)</a:t>
            </a:r>
          </a:p>
          <a:p>
            <a:pPr>
              <a:buFontTx/>
              <a:buChar char="•"/>
            </a:pPr>
            <a:r>
              <a:rPr lang="en-GB" altLang="en-US" i="0" smtClean="0"/>
              <a:t>More cooperation in Regional Sea Conventions</a:t>
            </a:r>
          </a:p>
          <a:p>
            <a:pPr>
              <a:buFontTx/>
              <a:buChar char="•"/>
            </a:pPr>
            <a:r>
              <a:rPr lang="en-US" altLang="en-US" i="0" smtClean="0"/>
              <a:t>Gaps in information and knowledge identified, but often without a clear plan to address them</a:t>
            </a:r>
            <a:endParaRPr lang="en-GB" altLang="en-US" i="0" smtClean="0"/>
          </a:p>
          <a:p>
            <a:pPr>
              <a:buFontTx/>
              <a:buNone/>
            </a:pPr>
            <a:endParaRPr lang="en-GB" altLang="en-US" smtClean="0"/>
          </a:p>
        </p:txBody>
      </p:sp>
      <p:sp>
        <p:nvSpPr>
          <p:cNvPr id="21507" name="Rectangle 24"/>
          <p:cNvSpPr>
            <a:spLocks noGrp="1" noChangeArrowheads="1"/>
          </p:cNvSpPr>
          <p:nvPr>
            <p:ph type="title"/>
          </p:nvPr>
        </p:nvSpPr>
        <p:spPr>
          <a:xfrm>
            <a:off x="323850" y="1268413"/>
            <a:ext cx="8496300" cy="936625"/>
          </a:xfrm>
        </p:spPr>
        <p:txBody>
          <a:bodyPr/>
          <a:lstStyle/>
          <a:p>
            <a:pPr algn="ctr"/>
            <a:r>
              <a:rPr lang="en-GB" altLang="en-US" smtClean="0"/>
              <a:t>Results of the assessment </a:t>
            </a:r>
          </a:p>
        </p:txBody>
      </p:sp>
      <p:pic>
        <p:nvPicPr>
          <p:cNvPr id="21508" name="Picture 9" descr="C:\Users\cheilan\Desktop\bb_assessment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6953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6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-2159000" y="34925"/>
            <a:ext cx="8229600" cy="936625"/>
          </a:xfrm>
        </p:spPr>
        <p:txBody>
          <a:bodyPr/>
          <a:lstStyle/>
          <a:p>
            <a:pPr algn="ctr"/>
            <a:r>
              <a:rPr lang="en-GB" altLang="en-US" sz="2400" dirty="0" smtClean="0">
                <a:solidFill>
                  <a:schemeClr val="bg1"/>
                </a:solidFill>
              </a:rPr>
              <a:t>MSFD Scoreboard</a:t>
            </a:r>
            <a:br>
              <a:rPr lang="en-GB" altLang="en-US" sz="2400" dirty="0" smtClean="0">
                <a:solidFill>
                  <a:schemeClr val="bg1"/>
                </a:solidFill>
              </a:rPr>
            </a:br>
            <a:r>
              <a:rPr lang="en-GB" altLang="en-US" sz="2400" dirty="0" smtClean="0">
                <a:solidFill>
                  <a:schemeClr val="bg1"/>
                </a:solidFill>
              </a:rPr>
              <a:t>Reporting obligations</a:t>
            </a:r>
            <a:r>
              <a:rPr lang="en-GB" altLang="en-US" dirty="0" smtClean="0">
                <a:solidFill>
                  <a:schemeClr val="bg1"/>
                </a:solidFill>
              </a:rPr>
              <a:t>	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A6DB-D34A-4EF7-AFDF-4FC7E966DC83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79388" y="981075"/>
          <a:ext cx="3744912" cy="5756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264"/>
                <a:gridCol w="633194"/>
                <a:gridCol w="695484"/>
                <a:gridCol w="641985"/>
                <a:gridCol w="641985"/>
              </a:tblGrid>
              <a:tr h="640072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Art. 26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Art. </a:t>
                      </a:r>
                    </a:p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Art.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8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/ 9/10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>
                          <a:solidFill>
                            <a:schemeClr val="tx1"/>
                          </a:solidFill>
                        </a:rPr>
                        <a:t>Art 11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16" marB="45716"/>
                </a:tc>
              </a:tr>
              <a:tr h="42697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Belgium</a:t>
                      </a:r>
                      <a:endParaRPr lang="en-GB" sz="1200" dirty="0"/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</a:tr>
              <a:tr h="42697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Bulgaria</a:t>
                      </a:r>
                      <a:endParaRPr lang="en-GB" sz="1200" dirty="0"/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</a:tr>
              <a:tr h="4269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Croatia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</a:tr>
              <a:tr h="4269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Cyprus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</a:tr>
              <a:tr h="4269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Denmark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</a:tr>
              <a:tr h="4269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Estonia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</a:tr>
              <a:tr h="4269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</a:tr>
              <a:tr h="4269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FF0000"/>
                    </a:solidFill>
                  </a:tcPr>
                </a:tc>
              </a:tr>
              <a:tr h="4269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Germany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</a:tr>
              <a:tr h="42697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Greece</a:t>
                      </a:r>
                      <a:endParaRPr lang="en-GB" sz="1200" dirty="0"/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FF0000"/>
                    </a:solidFill>
                  </a:tcPr>
                </a:tc>
              </a:tr>
              <a:tr h="4194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Ireland</a:t>
                      </a:r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FF0000"/>
                    </a:solidFill>
                  </a:tcPr>
                </a:tc>
              </a:tr>
              <a:tr h="42697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Italy</a:t>
                      </a:r>
                      <a:endParaRPr lang="en-GB" sz="1200" dirty="0"/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52" marR="91452" marT="45716" marB="45716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9" name="Table 248"/>
          <p:cNvGraphicFramePr>
            <a:graphicFrameLocks noGrp="1"/>
          </p:cNvGraphicFramePr>
          <p:nvPr/>
        </p:nvGraphicFramePr>
        <p:xfrm>
          <a:off x="5076825" y="981075"/>
          <a:ext cx="3887789" cy="5373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463"/>
                <a:gridCol w="657352"/>
                <a:gridCol w="722018"/>
                <a:gridCol w="666478"/>
                <a:gridCol w="666478"/>
              </a:tblGrid>
              <a:tr h="69448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Art. 26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Art. </a:t>
                      </a:r>
                    </a:p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Art.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8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/ 9/10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>
                          <a:solidFill>
                            <a:schemeClr val="tx1"/>
                          </a:solidFill>
                        </a:rPr>
                        <a:t>Art 11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23" marB="45723"/>
                </a:tc>
              </a:tr>
              <a:tr h="4253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Latvia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</a:tr>
              <a:tr h="4253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Lithuania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FF0000"/>
                    </a:solidFill>
                  </a:tcPr>
                </a:tc>
              </a:tr>
              <a:tr h="4253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FF0000"/>
                    </a:solidFill>
                  </a:tcPr>
                </a:tc>
              </a:tr>
              <a:tr h="4253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Netherlands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</a:tr>
              <a:tr h="4253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FF0000"/>
                    </a:solidFill>
                  </a:tcPr>
                </a:tc>
              </a:tr>
              <a:tr h="4253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Portugal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00B050"/>
                        </a:solidFill>
                      </a:endParaRPr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</a:tr>
              <a:tr h="4253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Romania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</a:tr>
              <a:tr h="4253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Slovenia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</a:tr>
              <a:tr h="4253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FFC000"/>
                    </a:solidFill>
                  </a:tcPr>
                </a:tc>
              </a:tr>
              <a:tr h="4253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Sweden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</a:tr>
              <a:tr h="4253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UK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25" marR="91425" marT="45723" marB="45723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72000" y="-11113"/>
            <a:ext cx="4572000" cy="4159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050" dirty="0">
                <a:solidFill>
                  <a:srgbClr val="FFFF00"/>
                </a:solidFill>
              </a:rPr>
              <a:t>http://ec.europa.eu/environment/marine/eu-coast-and-marine-policy/implementation/scoreboard_en.htm</a:t>
            </a:r>
          </a:p>
        </p:txBody>
      </p:sp>
      <p:sp>
        <p:nvSpPr>
          <p:cNvPr id="23723" name="TextBox 2"/>
          <p:cNvSpPr txBox="1">
            <a:spLocks noChangeArrowheads="1"/>
          </p:cNvSpPr>
          <p:nvPr/>
        </p:nvSpPr>
        <p:spPr bwMode="auto">
          <a:xfrm>
            <a:off x="5435600" y="484188"/>
            <a:ext cx="339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i="0">
                <a:solidFill>
                  <a:srgbClr val="FFD624"/>
                </a:solidFill>
              </a:rPr>
              <a:t>Last updated 2 Feb 2015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044950" y="5311775"/>
          <a:ext cx="958850" cy="128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850"/>
              </a:tblGrid>
              <a:tr h="371023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Received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353" marR="91353" marT="45743" marB="45743" anchor="ctr">
                    <a:solidFill>
                      <a:srgbClr val="00B050"/>
                    </a:solidFill>
                  </a:tcPr>
                </a:tc>
              </a:tr>
              <a:tr h="45742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Part received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353" marR="91353" marT="45743" marB="45743" anchor="ctr">
                    <a:solidFill>
                      <a:srgbClr val="FFC000"/>
                    </a:solidFill>
                  </a:tcPr>
                </a:tc>
              </a:tr>
              <a:tr h="45742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Not received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353" marR="91353" marT="45743" marB="45743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5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68313" y="1412875"/>
            <a:ext cx="8229600" cy="936625"/>
          </a:xfrm>
        </p:spPr>
        <p:txBody>
          <a:bodyPr/>
          <a:lstStyle/>
          <a:p>
            <a:pPr algn="ctr"/>
            <a:r>
              <a:rPr lang="fr-BE" altLang="en-US" sz="3200" b="0" dirty="0" err="1">
                <a:solidFill>
                  <a:srgbClr val="4F81BD"/>
                </a:solidFill>
                <a:latin typeface="Cambria" pitchFamily="18" charset="0"/>
              </a:rPr>
              <a:t>Follow</a:t>
            </a:r>
            <a:r>
              <a:rPr lang="fr-BE" altLang="en-US" sz="3200" b="0" dirty="0">
                <a:solidFill>
                  <a:srgbClr val="4F81BD"/>
                </a:solidFill>
                <a:latin typeface="Cambria" pitchFamily="18" charset="0"/>
              </a:rPr>
              <a:t>-up to Article 12 </a:t>
            </a:r>
            <a:r>
              <a:rPr lang="fr-BE" altLang="en-US" sz="3200" b="0" dirty="0" err="1">
                <a:solidFill>
                  <a:srgbClr val="4F81BD"/>
                </a:solidFill>
                <a:latin typeface="Cambria" pitchFamily="18" charset="0"/>
              </a:rPr>
              <a:t>Recommendation</a:t>
            </a:r>
            <a:r>
              <a:rPr lang="fr-BE" altLang="en-US" sz="3200" b="0" dirty="0">
                <a:solidFill>
                  <a:srgbClr val="4F81BD"/>
                </a:solidFill>
                <a:latin typeface="Cambria" pitchFamily="18" charset="0"/>
              </a:rPr>
              <a:t> </a:t>
            </a:r>
            <a:r>
              <a:rPr lang="fr-BE" altLang="en-US" sz="2400" dirty="0" smtClean="0"/>
              <a:t/>
            </a:r>
            <a:br>
              <a:rPr lang="fr-BE" altLang="en-US" sz="2400" dirty="0" smtClean="0"/>
            </a:br>
            <a:r>
              <a:rPr lang="fr-BE" altLang="en-US" sz="2400" dirty="0" smtClean="0"/>
              <a:t>MS Replies </a:t>
            </a:r>
            <a:r>
              <a:rPr lang="fr-BE" altLang="en-US" sz="2400" b="0" i="1" dirty="0" smtClean="0"/>
              <a:t>(</a:t>
            </a:r>
            <a:r>
              <a:rPr lang="fr-BE" altLang="en-US" sz="2400" b="0" i="1" dirty="0" err="1" smtClean="0"/>
              <a:t>Status</a:t>
            </a:r>
            <a:r>
              <a:rPr lang="fr-BE" altLang="en-US" sz="2400" b="0" i="1" dirty="0" smtClean="0"/>
              <a:t> 2 </a:t>
            </a:r>
            <a:r>
              <a:rPr lang="fr-BE" altLang="en-US" sz="2400" b="0" i="1" dirty="0" err="1" smtClean="0"/>
              <a:t>February</a:t>
            </a:r>
            <a:r>
              <a:rPr lang="fr-BE" altLang="en-US" sz="2400" b="0" i="1" dirty="0" smtClean="0"/>
              <a:t> 2015)</a:t>
            </a:r>
            <a:endParaRPr lang="en-GB" altLang="en-US" sz="2400" b="0" i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71775" y="2492375"/>
          <a:ext cx="1774825" cy="341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632"/>
                <a:gridCol w="642193"/>
              </a:tblGrid>
              <a:tr h="427038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Belgium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82" marR="91482" marT="45722" marB="45722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82" marR="91482" marT="45722" marB="45722">
                    <a:solidFill>
                      <a:srgbClr val="FFC000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Bulgaria</a:t>
                      </a:r>
                      <a:endParaRPr lang="en-GB" sz="1200" dirty="0"/>
                    </a:p>
                  </a:txBody>
                  <a:tcPr marL="91482" marR="91482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82" marR="91482" marT="45722" marB="45722">
                    <a:solidFill>
                      <a:srgbClr val="FFC000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Croatia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82" marR="91482" marT="45722" marB="45722">
                    <a:solidFill>
                      <a:srgbClr val="FFC000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Cyprus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82" marR="91482" marT="45722" marB="45722">
                    <a:solidFill>
                      <a:srgbClr val="FFC000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Denmark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82" marR="91482" marT="45722" marB="45722">
                    <a:solidFill>
                      <a:srgbClr val="00B050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Estonia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91482" marR="91482" marT="45722" marB="45722">
                    <a:solidFill>
                      <a:srgbClr val="00B050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82" marR="91482" marT="45722" marB="45722">
                    <a:solidFill>
                      <a:srgbClr val="00B050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82" marR="91482" marT="45722" marB="45722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43663" y="2492375"/>
          <a:ext cx="1833562" cy="297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942"/>
                <a:gridCol w="657620"/>
              </a:tblGrid>
              <a:tr h="425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Poland</a:t>
                      </a:r>
                    </a:p>
                  </a:txBody>
                  <a:tcPr marL="0" marR="0" marT="0" marB="0"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62" marR="91462" marT="45730" marB="45730">
                    <a:solidFill>
                      <a:srgbClr val="FFC000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Portugal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62" marR="91462" marT="45730" marB="45730">
                    <a:solidFill>
                      <a:srgbClr val="00B050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Romania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62" marR="91462" marT="45730" marB="45730">
                    <a:solidFill>
                      <a:srgbClr val="FFC000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Slovenia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62" marR="91462" marT="45730" marB="45730">
                    <a:solidFill>
                      <a:srgbClr val="FFC000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62" marR="91462" marT="45730" marB="45730">
                    <a:solidFill>
                      <a:srgbClr val="FFC000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Sweden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62" marR="91462" marT="45730" marB="45730">
                    <a:solidFill>
                      <a:srgbClr val="00B050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UK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62" marR="91462" marT="45730" marB="4573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0" y="2492375"/>
          <a:ext cx="1833563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943"/>
                <a:gridCol w="657620"/>
              </a:tblGrid>
              <a:tr h="425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Germany</a:t>
                      </a:r>
                    </a:p>
                  </a:txBody>
                  <a:tcPr marL="0" marR="0" marT="0" marB="0"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62" marR="91462" marT="45730" marB="45730">
                    <a:solidFill>
                      <a:srgbClr val="FFC000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Greece</a:t>
                      </a:r>
                      <a:endParaRPr lang="en-GB" sz="1200" dirty="0"/>
                    </a:p>
                  </a:txBody>
                  <a:tcPr marL="91489" marR="91489" marT="45723" marB="45723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62" marR="91462" marT="45730" marB="45730">
                    <a:solidFill>
                      <a:srgbClr val="FFC000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Ireland</a:t>
                      </a:r>
                    </a:p>
                  </a:txBody>
                  <a:tcPr marL="91489" marR="91489" marT="45723" marB="45723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62" marR="91462" marT="45730" marB="45730">
                    <a:solidFill>
                      <a:srgbClr val="FFC000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Italy</a:t>
                      </a:r>
                      <a:endParaRPr lang="en-GB" sz="1200" dirty="0"/>
                    </a:p>
                  </a:txBody>
                  <a:tcPr marL="91489" marR="91489" marT="45723" marB="45723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62" marR="91462" marT="45730" marB="45730">
                    <a:solidFill>
                      <a:srgbClr val="FFC000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Latvia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62" marR="91462" marT="45730" marB="45730">
                    <a:solidFill>
                      <a:srgbClr val="FFC000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Lithuania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62" marR="91462" marT="45730" marB="45730">
                    <a:solidFill>
                      <a:srgbClr val="FFC000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62" marR="91462" marT="45730" marB="45730">
                    <a:solidFill>
                      <a:srgbClr val="00B050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Netherlands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62" marR="91462" marT="45730" marB="4573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3850" y="3789363"/>
          <a:ext cx="1773238" cy="2011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619"/>
                <a:gridCol w="641619"/>
              </a:tblGrid>
              <a:tr h="1005681">
                <a:tc>
                  <a:txBody>
                    <a:bodyPr/>
                    <a:lstStyle/>
                    <a:p>
                      <a:pPr algn="ctr"/>
                      <a:endParaRPr lang="en-GB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MS sent a reply to the Commission</a:t>
                      </a:r>
                    </a:p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00" marR="91400" marT="45687" marB="45687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00" marR="91400" marT="45687" marB="45687">
                    <a:solidFill>
                      <a:srgbClr val="00B050"/>
                    </a:solidFill>
                  </a:tcPr>
                </a:tc>
              </a:tr>
              <a:tr h="1005681">
                <a:tc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  <a:p>
                      <a:pPr algn="ctr"/>
                      <a:r>
                        <a:rPr lang="en-GB" sz="1200" dirty="0" smtClean="0"/>
                        <a:t>MS did</a:t>
                      </a:r>
                      <a:r>
                        <a:rPr lang="en-GB" sz="1200" baseline="0" dirty="0" smtClean="0"/>
                        <a:t> not send a reply to the Commission</a:t>
                      </a:r>
                      <a:endParaRPr lang="en-GB" sz="1200" dirty="0"/>
                    </a:p>
                  </a:txBody>
                  <a:tcPr marL="91400" marR="91400" marT="45687" marB="45687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1400" marR="91400" marT="45687" marB="45687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093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9750" y="1125538"/>
            <a:ext cx="8229600" cy="936625"/>
          </a:xfrm>
        </p:spPr>
        <p:txBody>
          <a:bodyPr/>
          <a:lstStyle/>
          <a:p>
            <a:pPr algn="ctr"/>
            <a:r>
              <a:rPr lang="en-GB" altLang="en-US" smtClean="0"/>
              <a:t>Article 12 Follow up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392612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b="1" i="0" smtClean="0"/>
              <a:t>Future oriented : </a:t>
            </a:r>
            <a:r>
              <a:rPr lang="en-GB" altLang="en-US" i="0" smtClean="0"/>
              <a:t>let's fix it now </a:t>
            </a:r>
          </a:p>
          <a:p>
            <a:pPr>
              <a:buFontTx/>
              <a:buChar char="•"/>
            </a:pPr>
            <a:r>
              <a:rPr lang="en-GB" altLang="en-US" b="1" i="0" smtClean="0"/>
              <a:t>To increase adequacy</a:t>
            </a:r>
            <a:r>
              <a:rPr lang="en-GB" altLang="en-US" i="0" smtClean="0"/>
              <a:t>: Revision of the Commission Decision 2010/477 on GES</a:t>
            </a:r>
          </a:p>
          <a:p>
            <a:pPr>
              <a:buFontTx/>
              <a:buChar char="•"/>
            </a:pPr>
            <a:r>
              <a:rPr lang="en-GB" altLang="en-US" b="1" i="0" smtClean="0"/>
              <a:t>To improve coherence</a:t>
            </a:r>
            <a:r>
              <a:rPr lang="en-GB" altLang="en-US" i="0" smtClean="0"/>
              <a:t>: strengthen the role of Regional Seas Conventions</a:t>
            </a:r>
          </a:p>
          <a:p>
            <a:pPr>
              <a:buFontTx/>
              <a:buChar char="•"/>
            </a:pPr>
            <a:r>
              <a:rPr lang="en-GB" altLang="en-US" i="0" smtClean="0"/>
              <a:t>Advice to </a:t>
            </a:r>
            <a:r>
              <a:rPr lang="en-GB" altLang="en-US" b="1" i="0" smtClean="0"/>
              <a:t>incorporate data/knowledge gaps </a:t>
            </a:r>
            <a:r>
              <a:rPr lang="en-GB" altLang="en-US" i="0" smtClean="0"/>
              <a:t>in monitoring programmes</a:t>
            </a:r>
          </a:p>
          <a:p>
            <a:pPr>
              <a:buFontTx/>
              <a:buChar char="•"/>
            </a:pPr>
            <a:r>
              <a:rPr lang="en-GB" altLang="en-US" i="0" smtClean="0"/>
              <a:t>Advice to </a:t>
            </a:r>
            <a:r>
              <a:rPr lang="en-GB" altLang="en-US" b="1" i="0" smtClean="0"/>
              <a:t>review targets </a:t>
            </a:r>
            <a:r>
              <a:rPr lang="en-GB" altLang="en-US" i="0" smtClean="0"/>
              <a:t>and relate them to (coordinated) programmes of measure</a:t>
            </a:r>
          </a:p>
          <a:p>
            <a:pPr>
              <a:buFontTx/>
              <a:buChar char="•"/>
            </a:pPr>
            <a:r>
              <a:rPr lang="en-GB" altLang="en-US" b="1" i="0" smtClean="0"/>
              <a:t>To support MS </a:t>
            </a:r>
            <a:r>
              <a:rPr lang="en-GB" altLang="en-US" i="0" smtClean="0"/>
              <a:t>through tailor made projects</a:t>
            </a:r>
          </a:p>
          <a:p>
            <a:pPr>
              <a:buFontTx/>
              <a:buChar char="•"/>
            </a:pPr>
            <a:endParaRPr lang="en-GB" altLang="en-US" i="0" smtClean="0"/>
          </a:p>
          <a:p>
            <a:pPr>
              <a:buFontTx/>
              <a:buNone/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399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mtClean="0"/>
              <a:t>Strengthen role of RSCs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16175"/>
            <a:ext cx="8229600" cy="3576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6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484784"/>
            <a:ext cx="8604250" cy="5760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indent="0" algn="ctr" eaLnBrk="1" hangingPunct="1"/>
            <a:r>
              <a:rPr lang="en-GB" sz="3600" dirty="0">
                <a:solidFill>
                  <a:srgbClr val="4F81BD"/>
                </a:solidFill>
                <a:latin typeface="Cambria" pitchFamily="18" charset="0"/>
              </a:rPr>
              <a:t>MSFD: </a:t>
            </a:r>
            <a:r>
              <a:rPr lang="en-GB" sz="3600" dirty="0" smtClean="0">
                <a:solidFill>
                  <a:srgbClr val="4F81BD"/>
                </a:solidFill>
                <a:latin typeface="Cambria" pitchFamily="18" charset="0"/>
              </a:rPr>
              <a:t>Monitoring and Measures</a:t>
            </a:r>
            <a:endParaRPr lang="en-GB" sz="3600" dirty="0">
              <a:solidFill>
                <a:srgbClr val="4F81BD"/>
              </a:solidFill>
              <a:latin typeface="Cambria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2930"/>
            <a:ext cx="7848600" cy="417639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	 	</a:t>
            </a:r>
          </a:p>
          <a:p>
            <a:pPr>
              <a:buFont typeface="Wingdings" pitchFamily="2" charset="2"/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Next steps (for Member States): </a:t>
            </a:r>
          </a:p>
          <a:p>
            <a:pPr>
              <a:buFont typeface="Wingdings" pitchFamily="2" charset="2"/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– 	preparation of Monitoring Programmes (Article 11) – deadline 15 July 2014</a:t>
            </a:r>
          </a:p>
          <a:p>
            <a:pPr>
              <a:buFont typeface="Wingdings" pitchFamily="2" charset="2"/>
              <a:buNone/>
            </a:pPr>
            <a:endParaRPr lang="en-GB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– </a:t>
            </a:r>
            <a:r>
              <a:rPr lang="en-GB" dirty="0">
                <a:latin typeface="Calibri" pitchFamily="34" charset="0"/>
                <a:cs typeface="Calibri" pitchFamily="34" charset="0"/>
              </a:rPr>
              <a:t>	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preparation </a:t>
            </a:r>
            <a:r>
              <a:rPr lang="en-GB" dirty="0">
                <a:latin typeface="Calibri" pitchFamily="34" charset="0"/>
                <a:cs typeface="Calibri" pitchFamily="34" charset="0"/>
              </a:rPr>
              <a:t>of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Programmes of Measures (Article 13) </a:t>
            </a:r>
            <a:r>
              <a:rPr lang="en-GB" dirty="0">
                <a:latin typeface="Calibri" pitchFamily="34" charset="0"/>
                <a:cs typeface="Calibri" pitchFamily="34" charset="0"/>
              </a:rPr>
              <a:t>–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2015 / 2016 </a:t>
            </a:r>
            <a:endParaRPr lang="fr-BE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29483"/>
            <a:ext cx="7416824" cy="471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76073" y="6165304"/>
            <a:ext cx="4184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6C9A"/>
                </a:solidFill>
              </a:rPr>
              <a:t>http://mcc.jrc.ec.europa.eu/</a:t>
            </a:r>
          </a:p>
        </p:txBody>
      </p:sp>
    </p:spTree>
    <p:extLst>
      <p:ext uri="{BB962C8B-B14F-4D97-AF65-F5344CB8AC3E}">
        <p14:creationId xmlns:p14="http://schemas.microsoft.com/office/powerpoint/2010/main" val="32179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marine_poster8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kstvak 3"/>
          <p:cNvSpPr txBox="1">
            <a:spLocks noChangeArrowheads="1"/>
          </p:cNvSpPr>
          <p:nvPr/>
        </p:nvSpPr>
        <p:spPr bwMode="auto">
          <a:xfrm>
            <a:off x="2987675" y="6524625"/>
            <a:ext cx="3529013" cy="307975"/>
          </a:xfrm>
          <a:prstGeom prst="rect">
            <a:avLst/>
          </a:prstGeom>
          <a:solidFill>
            <a:srgbClr val="1C1C1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http://ec.europa.eu/environment/marine</a:t>
            </a:r>
            <a:endParaRPr lang="nl-NL" sz="1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931" y="1331476"/>
            <a:ext cx="7126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6C9A"/>
                </a:solidFill>
              </a:rPr>
              <a:t>http://www.eea.europa.eu/soer-2015/europe/marine-and-coastal</a:t>
            </a:r>
          </a:p>
        </p:txBody>
      </p:sp>
      <p:pic>
        <p:nvPicPr>
          <p:cNvPr id="2050" name="Picture 2" descr="Status of fish stocks in relation to Good Environmental St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0" y="1791984"/>
            <a:ext cx="4861942" cy="610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04049" y="2060847"/>
            <a:ext cx="3960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6C9A"/>
                </a:solidFill>
              </a:rPr>
              <a:t>EEA State-of-the-Environment Report published in March 2015</a:t>
            </a:r>
          </a:p>
          <a:p>
            <a:endParaRPr lang="de-DE" b="1" dirty="0">
              <a:solidFill>
                <a:srgbClr val="006C9A"/>
              </a:solidFill>
            </a:endParaRPr>
          </a:p>
          <a:p>
            <a:r>
              <a:rPr lang="de-DE" b="1" dirty="0" smtClean="0">
                <a:solidFill>
                  <a:srgbClr val="006C9A"/>
                </a:solidFill>
              </a:rPr>
              <a:t>Includes two briefs, one on marine environment and the other on maritime activities</a:t>
            </a:r>
          </a:p>
          <a:p>
            <a:endParaRPr lang="de-DE" b="1" dirty="0">
              <a:solidFill>
                <a:srgbClr val="006C9A"/>
              </a:solidFill>
            </a:endParaRPr>
          </a:p>
          <a:p>
            <a:r>
              <a:rPr lang="de-DE" b="1" dirty="0" smtClean="0">
                <a:solidFill>
                  <a:srgbClr val="006C9A"/>
                </a:solidFill>
              </a:rPr>
              <a:t>Detailed technical marine assessment report to be published by summer</a:t>
            </a:r>
          </a:p>
          <a:p>
            <a:endParaRPr lang="de-DE" b="1" dirty="0">
              <a:solidFill>
                <a:srgbClr val="006C9A"/>
              </a:solidFill>
            </a:endParaRPr>
          </a:p>
          <a:p>
            <a:r>
              <a:rPr lang="de-DE" b="1" dirty="0" smtClean="0">
                <a:solidFill>
                  <a:srgbClr val="006C9A"/>
                </a:solidFill>
              </a:rPr>
              <a:t>Many indicators online, e.g. </a:t>
            </a:r>
          </a:p>
          <a:p>
            <a:r>
              <a:rPr lang="de-DE" b="1" dirty="0" smtClean="0">
                <a:solidFill>
                  <a:srgbClr val="006C9A"/>
                </a:solidFill>
              </a:rPr>
              <a:t>GES Descriptor 3 - fisheries</a:t>
            </a:r>
            <a:endParaRPr lang="en-GB" b="1" dirty="0">
              <a:solidFill>
                <a:srgbClr val="006C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341438"/>
            <a:ext cx="8640762" cy="936625"/>
          </a:xfrm>
        </p:spPr>
        <p:txBody>
          <a:bodyPr anchor="b"/>
          <a:lstStyle/>
          <a:p>
            <a:pPr marL="0" indent="0" algn="ctr" eaLnBrk="1" hangingPunct="1"/>
            <a:r>
              <a:rPr lang="en-GB" b="0" smtClean="0">
                <a:solidFill>
                  <a:srgbClr val="4F81BD"/>
                </a:solidFill>
                <a:latin typeface="Cambria" pitchFamily="18" charset="0"/>
              </a:rPr>
              <a:t>The Marine Directive</a:t>
            </a:r>
            <a:br>
              <a:rPr lang="en-GB" b="0" smtClean="0">
                <a:solidFill>
                  <a:srgbClr val="4F81BD"/>
                </a:solidFill>
                <a:latin typeface="Cambria" pitchFamily="18" charset="0"/>
              </a:rPr>
            </a:br>
            <a:r>
              <a:rPr lang="en-GB" b="0" smtClean="0">
                <a:solidFill>
                  <a:srgbClr val="4F81BD"/>
                </a:solidFill>
                <a:latin typeface="Cambria" pitchFamily="18" charset="0"/>
              </a:rPr>
              <a:t>EU’s legal instrument for the protection of our seas</a:t>
            </a:r>
          </a:p>
        </p:txBody>
      </p:sp>
      <p:sp>
        <p:nvSpPr>
          <p:cNvPr id="19458" name="Content Placeholder 4"/>
          <p:cNvSpPr>
            <a:spLocks noGrp="1"/>
          </p:cNvSpPr>
          <p:nvPr>
            <p:ph sz="half" idx="4294967295"/>
          </p:nvPr>
        </p:nvSpPr>
        <p:spPr>
          <a:xfrm>
            <a:off x="250825" y="2565400"/>
            <a:ext cx="8497888" cy="719138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  <a:tabLst>
                <a:tab pos="174625" algn="l"/>
              </a:tabLst>
            </a:pPr>
            <a:r>
              <a:rPr lang="en-GB" sz="2000" b="1" i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Protected:</a:t>
            </a:r>
            <a:r>
              <a:rPr lang="en-GB" sz="2000" i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  Overall objective of the Directive to achieve or maintain Good Environmental Status (GES) of the EU's marine waters by 2020.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tabLst>
                <a:tab pos="174625" algn="l"/>
              </a:tabLst>
            </a:pPr>
            <a:endParaRPr lang="en-GB" sz="2000" b="1" smtClean="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grpSp>
        <p:nvGrpSpPr>
          <p:cNvPr id="19459" name="Group 5"/>
          <p:cNvGrpSpPr>
            <a:grpSpLocks/>
          </p:cNvGrpSpPr>
          <p:nvPr/>
        </p:nvGrpSpPr>
        <p:grpSpPr bwMode="auto">
          <a:xfrm>
            <a:off x="4945063" y="3390900"/>
            <a:ext cx="4141787" cy="2870200"/>
            <a:chOff x="1691680" y="1340768"/>
            <a:chExt cx="5832648" cy="3600400"/>
          </a:xfrm>
        </p:grpSpPr>
        <p:sp>
          <p:nvSpPr>
            <p:cNvPr id="7" name="Trapezoid 6"/>
            <p:cNvSpPr/>
            <p:nvPr/>
          </p:nvSpPr>
          <p:spPr>
            <a:xfrm>
              <a:off x="1691680" y="1340768"/>
              <a:ext cx="5832648" cy="1224136"/>
            </a:xfrm>
            <a:prstGeom prst="trapezoid">
              <a:avLst>
                <a:gd name="adj" fmla="val 142581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/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2627783" y="1628801"/>
              <a:ext cx="3816423" cy="1042347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000" b="1" dirty="0" smtClean="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</a:rPr>
                <a:t>Overarching Goal: </a:t>
              </a:r>
              <a:endParaRPr lang="en-GB" sz="1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endParaRPr>
            </a:p>
            <a:p>
              <a:pPr algn="ctr">
                <a:defRPr/>
              </a:pPr>
              <a:r>
                <a:rPr lang="en-GB" sz="1000" b="1" dirty="0" smtClean="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</a:rPr>
                <a:t>Achieve Good Environmental Status of EU’s Marine Waters by 2020</a:t>
              </a:r>
              <a:endParaRPr lang="en-GB" sz="1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defRPr/>
              </a:pPr>
              <a:endParaRPr lang="en-GB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691680" y="2708920"/>
              <a:ext cx="1800200" cy="223224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707904" y="2708920"/>
              <a:ext cx="1800200" cy="223224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724128" y="2708920"/>
              <a:ext cx="1800200" cy="223224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/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1835695" y="2996953"/>
              <a:ext cx="1440161" cy="1467007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000" b="1" dirty="0" smtClean="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</a:rPr>
                <a:t>Protected </a:t>
              </a:r>
              <a:endParaRPr lang="en-GB" sz="1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endParaRPr>
            </a:p>
            <a:p>
              <a:pPr algn="ctr">
                <a:defRPr/>
              </a:pPr>
              <a:r>
                <a:rPr lang="en-GB" sz="1000" b="1" dirty="0" smtClean="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</a:rPr>
                <a:t>Ecosystems</a:t>
              </a:r>
              <a:endParaRPr lang="en-GB" sz="1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endParaRPr>
            </a:p>
            <a:p>
              <a:pPr algn="ctr">
                <a:defRPr/>
              </a:pPr>
              <a:r>
                <a:rPr lang="en-GB" sz="1000" b="1" dirty="0" smtClean="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</a:rPr>
                <a:t> </a:t>
              </a:r>
              <a:endParaRPr lang="en-GB" sz="1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endParaRPr>
            </a:p>
            <a:p>
              <a:pPr algn="ctr">
                <a:defRPr/>
              </a:pPr>
              <a:r>
                <a:rPr lang="en-GB" sz="1000" dirty="0" smtClean="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</a:rPr>
                <a:t> </a:t>
              </a:r>
            </a:p>
            <a:p>
              <a:pPr algn="ctr">
                <a:defRPr/>
              </a:pPr>
              <a:r>
                <a:rPr lang="en-GB" sz="1000" dirty="0" smtClean="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</a:rPr>
                <a:t>Clean, healthy, productive seas</a:t>
              </a:r>
              <a:endParaRPr lang="en-GB" sz="1000" dirty="0">
                <a:solidFill>
                  <a:srgbClr val="FFFF00"/>
                </a:solidFill>
              </a:endParaRPr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3851919" y="2996953"/>
              <a:ext cx="1440161" cy="1814456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000" b="1" dirty="0" smtClean="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</a:rPr>
                <a:t>Sustainable Uses</a:t>
              </a:r>
            </a:p>
            <a:p>
              <a:pPr algn="ctr">
                <a:defRPr/>
              </a:pPr>
              <a:endParaRPr lang="en-GB" sz="10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endParaRPr>
            </a:p>
            <a:p>
              <a:pPr algn="ctr">
                <a:defRPr/>
              </a:pPr>
              <a:endParaRPr lang="en-GB" sz="10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rgbClr val="FFFF00"/>
                  </a:solidFill>
                  <a:latin typeface="Tahoma" pitchFamily="34" charset="0"/>
                  <a:ea typeface="Calibri"/>
                  <a:cs typeface="Tahoma" pitchFamily="34" charset="0"/>
                </a:rPr>
                <a:t>of Europe’s marine resources</a:t>
              </a:r>
            </a:p>
            <a:p>
              <a:pPr algn="ctr">
                <a:defRPr/>
              </a:pPr>
              <a:endParaRPr lang="en-GB" dirty="0"/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5868142" y="2996953"/>
              <a:ext cx="1440161" cy="1467006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000" b="1" dirty="0">
                  <a:solidFill>
                    <a:srgbClr val="FFFF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Common </a:t>
              </a:r>
              <a:endParaRPr lang="en-GB" sz="1000" dirty="0">
                <a:solidFill>
                  <a:srgbClr val="FFFF00"/>
                </a:solidFill>
                <a:latin typeface="Tahoma" pitchFamily="34" charset="0"/>
                <a:ea typeface="Calibri" pitchFamily="34" charset="0"/>
                <a:cs typeface="Tahoma" pitchFamily="34" charset="0"/>
              </a:endParaRPr>
            </a:p>
            <a:p>
              <a:pPr algn="ctr">
                <a:defRPr/>
              </a:pPr>
              <a:r>
                <a:rPr lang="en-GB" sz="1000" b="1" dirty="0">
                  <a:solidFill>
                    <a:srgbClr val="FFFF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Approaches</a:t>
              </a:r>
              <a:endParaRPr lang="en-GB" sz="1000" dirty="0">
                <a:solidFill>
                  <a:srgbClr val="FFFF00"/>
                </a:solidFill>
                <a:latin typeface="Tahoma" pitchFamily="34" charset="0"/>
                <a:ea typeface="Calibri" pitchFamily="34" charset="0"/>
                <a:cs typeface="Tahoma" pitchFamily="34" charset="0"/>
              </a:endParaRPr>
            </a:p>
            <a:p>
              <a:pPr algn="ctr">
                <a:defRPr/>
              </a:pPr>
              <a:r>
                <a:rPr lang="en-GB" sz="1000" b="1" dirty="0">
                  <a:solidFill>
                    <a:srgbClr val="FFFF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 </a:t>
              </a:r>
              <a:endParaRPr lang="en-GB" sz="1000" dirty="0">
                <a:solidFill>
                  <a:srgbClr val="FFFF00"/>
                </a:solidFill>
                <a:latin typeface="Tahoma" pitchFamily="34" charset="0"/>
                <a:ea typeface="Calibri" pitchFamily="34" charset="0"/>
                <a:cs typeface="Tahoma" pitchFamily="34" charset="0"/>
              </a:endParaRPr>
            </a:p>
            <a:p>
              <a:pPr algn="ctr">
                <a:defRPr/>
              </a:pPr>
              <a:r>
                <a:rPr lang="en-GB" sz="1000" b="1" dirty="0">
                  <a:solidFill>
                    <a:srgbClr val="FFFF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 </a:t>
              </a:r>
            </a:p>
            <a:p>
              <a:pPr algn="ctr">
                <a:defRPr/>
              </a:pPr>
              <a:r>
                <a:rPr lang="en-GB" sz="1000" dirty="0">
                  <a:solidFill>
                    <a:srgbClr val="FFFF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Cooperation at the EU and regional level </a:t>
              </a:r>
            </a:p>
          </p:txBody>
        </p:sp>
      </p:grpSp>
      <p:sp>
        <p:nvSpPr>
          <p:cNvPr id="19460" name="TextBox 14"/>
          <p:cNvSpPr txBox="1">
            <a:spLocks noChangeArrowheads="1"/>
          </p:cNvSpPr>
          <p:nvPr/>
        </p:nvSpPr>
        <p:spPr bwMode="auto">
          <a:xfrm>
            <a:off x="250825" y="4724400"/>
            <a:ext cx="4538663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Common: </a:t>
            </a:r>
            <a:r>
              <a:rPr lang="en-GB" sz="20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Regional approach to implementation, and establishment of European Marine Regions</a:t>
            </a:r>
          </a:p>
          <a:p>
            <a:endParaRPr lang="en-GB"/>
          </a:p>
        </p:txBody>
      </p:sp>
      <p:sp>
        <p:nvSpPr>
          <p:cNvPr id="19461" name="Rectangle 16"/>
          <p:cNvSpPr>
            <a:spLocks noChangeArrowheads="1"/>
          </p:cNvSpPr>
          <p:nvPr/>
        </p:nvSpPr>
        <p:spPr bwMode="auto">
          <a:xfrm>
            <a:off x="250825" y="3357563"/>
            <a:ext cx="4610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Sustainable: </a:t>
            </a:r>
            <a:r>
              <a:rPr lang="en-GB" sz="20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Ecosystem-based and integrated approach to the management of all human activities which have an impact on the marine environment</a:t>
            </a:r>
            <a:r>
              <a:rPr lang="en-GB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. </a:t>
            </a:r>
            <a:endParaRPr lang="en-GB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468313" y="1268413"/>
            <a:ext cx="7931150" cy="647700"/>
          </a:xfrm>
        </p:spPr>
        <p:txBody>
          <a:bodyPr anchor="b"/>
          <a:lstStyle/>
          <a:p>
            <a:pPr indent="0" algn="ctr" eaLnBrk="1" hangingPunct="1"/>
            <a:r>
              <a:rPr lang="en-GB" sz="4000" b="0" smtClean="0">
                <a:solidFill>
                  <a:srgbClr val="4F81BD"/>
                </a:solidFill>
                <a:latin typeface="Cambria" pitchFamily="18" charset="0"/>
              </a:rPr>
              <a:t>Implementation Steps</a:t>
            </a:r>
          </a:p>
        </p:txBody>
      </p:sp>
      <p:grpSp>
        <p:nvGrpSpPr>
          <p:cNvPr id="21506" name="Group 8"/>
          <p:cNvGrpSpPr>
            <a:grpSpLocks/>
          </p:cNvGrpSpPr>
          <p:nvPr/>
        </p:nvGrpSpPr>
        <p:grpSpPr bwMode="auto">
          <a:xfrm>
            <a:off x="5651500" y="1989138"/>
            <a:ext cx="2952750" cy="4392612"/>
            <a:chOff x="5868144" y="1052736"/>
            <a:chExt cx="2952328" cy="4392488"/>
          </a:xfrm>
        </p:grpSpPr>
        <p:sp>
          <p:nvSpPr>
            <p:cNvPr id="5" name="Rounded Rectangle 4"/>
            <p:cNvSpPr/>
            <p:nvPr/>
          </p:nvSpPr>
          <p:spPr>
            <a:xfrm>
              <a:off x="5868144" y="1268630"/>
              <a:ext cx="2952328" cy="417659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12586" y="1628982"/>
              <a:ext cx="2663444" cy="35765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77800" indent="-177800"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en-GB" sz="1350" i="1" dirty="0">
                  <a:latin typeface="Calibri" pitchFamily="34" charset="0"/>
                </a:rPr>
                <a:t>Initial assessment</a:t>
              </a:r>
              <a:r>
                <a:rPr lang="en-GB" sz="1350" dirty="0">
                  <a:latin typeface="Calibri" pitchFamily="34" charset="0"/>
                </a:rPr>
                <a:t> of current environmental status of MS waters by 15 July 2012</a:t>
              </a:r>
            </a:p>
            <a:p>
              <a:pPr marL="177800" indent="-177800"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en-GB" sz="1350" i="1" dirty="0">
                  <a:latin typeface="Calibri" pitchFamily="34" charset="0"/>
                </a:rPr>
                <a:t>Determination</a:t>
              </a:r>
              <a:r>
                <a:rPr lang="en-GB" sz="1350" dirty="0">
                  <a:latin typeface="Calibri" pitchFamily="34" charset="0"/>
                </a:rPr>
                <a:t> of GES by 15 July 2012</a:t>
              </a:r>
            </a:p>
            <a:p>
              <a:pPr marL="177800" indent="-177800"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en-GB" sz="1350" dirty="0">
                  <a:latin typeface="Calibri" pitchFamily="34" charset="0"/>
                </a:rPr>
                <a:t>Establishment of environmental </a:t>
              </a:r>
              <a:r>
                <a:rPr lang="en-GB" sz="1350" i="1" dirty="0">
                  <a:latin typeface="Calibri" pitchFamily="34" charset="0"/>
                </a:rPr>
                <a:t>targets</a:t>
              </a:r>
              <a:r>
                <a:rPr lang="en-GB" sz="1350" dirty="0">
                  <a:latin typeface="Calibri" pitchFamily="34" charset="0"/>
                </a:rPr>
                <a:t> and associated </a:t>
              </a:r>
              <a:r>
                <a:rPr lang="en-GB" sz="1350" i="1" dirty="0">
                  <a:latin typeface="Calibri" pitchFamily="34" charset="0"/>
                </a:rPr>
                <a:t>indicators</a:t>
              </a:r>
              <a:r>
                <a:rPr lang="en-GB" sz="1350" dirty="0">
                  <a:latin typeface="Calibri" pitchFamily="34" charset="0"/>
                </a:rPr>
                <a:t> by 15 July 2012</a:t>
              </a:r>
            </a:p>
            <a:p>
              <a:pPr marL="177800" indent="-177800"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en-GB" sz="1350" dirty="0">
                  <a:latin typeface="Calibri" pitchFamily="34" charset="0"/>
                </a:rPr>
                <a:t>Establishment of a </a:t>
              </a:r>
              <a:r>
                <a:rPr lang="en-GB" sz="1350" i="1" dirty="0">
                  <a:latin typeface="Calibri" pitchFamily="34" charset="0"/>
                </a:rPr>
                <a:t>monitoring programme</a:t>
              </a:r>
              <a:r>
                <a:rPr lang="en-GB" sz="1350" dirty="0">
                  <a:latin typeface="Calibri" pitchFamily="34" charset="0"/>
                </a:rPr>
                <a:t> for ongoing assessment and regular updating of targets by 15 July 2014</a:t>
              </a:r>
            </a:p>
            <a:p>
              <a:pPr marL="177800" indent="-177800"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en-GB" sz="1350" dirty="0">
                  <a:latin typeface="Calibri" pitchFamily="34" charset="0"/>
                </a:rPr>
                <a:t>Development of a </a:t>
              </a:r>
              <a:r>
                <a:rPr lang="en-GB" sz="1350" i="1" dirty="0">
                  <a:latin typeface="Calibri" pitchFamily="34" charset="0"/>
                </a:rPr>
                <a:t>programme of measures </a:t>
              </a:r>
              <a:r>
                <a:rPr lang="en-GB" sz="1350" dirty="0">
                  <a:latin typeface="Calibri" pitchFamily="34" charset="0"/>
                </a:rPr>
                <a:t>designed to achieve or maintain GES by 2015</a:t>
              </a:r>
            </a:p>
          </p:txBody>
        </p:sp>
        <p:sp>
          <p:nvSpPr>
            <p:cNvPr id="21511" name="TextBox 6"/>
            <p:cNvSpPr txBox="1">
              <a:spLocks noChangeArrowheads="1"/>
            </p:cNvSpPr>
            <p:nvPr/>
          </p:nvSpPr>
          <p:spPr bwMode="auto">
            <a:xfrm>
              <a:off x="6299882" y="1052736"/>
              <a:ext cx="1728541" cy="5175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Ins="0">
              <a:spAutoFit/>
            </a:bodyPr>
            <a:lstStyle/>
            <a:p>
              <a:r>
                <a:rPr lang="en-GB" sz="1400" b="1">
                  <a:solidFill>
                    <a:srgbClr val="4F81BD"/>
                  </a:solidFill>
                  <a:latin typeface="Calibri" pitchFamily="34" charset="0"/>
                </a:rPr>
                <a:t>Main elements of a Marine Strategy:</a:t>
              </a:r>
              <a:endParaRPr lang="en-GB" sz="1400">
                <a:solidFill>
                  <a:srgbClr val="4F81BD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98632624"/>
              </p:ext>
            </p:extLst>
          </p:nvPr>
        </p:nvGraphicFramePr>
        <p:xfrm>
          <a:off x="6350" y="2283172"/>
          <a:ext cx="550810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val 10"/>
          <p:cNvSpPr/>
          <p:nvPr/>
        </p:nvSpPr>
        <p:spPr>
          <a:xfrm>
            <a:off x="2123728" y="2780928"/>
            <a:ext cx="1368152" cy="86409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BE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</a:rPr>
              <a:t>GES</a:t>
            </a:r>
          </a:p>
          <a:p>
            <a:pPr algn="ctr">
              <a:defRPr/>
            </a:pPr>
            <a:r>
              <a:rPr lang="fr-BE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</a:rPr>
              <a:t>2020</a:t>
            </a:r>
            <a:endParaRPr lang="fr-BE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8" descr="109168444.jpg"/>
          <p:cNvPicPr>
            <a:picLocks noChangeAspect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395288" y="404813"/>
            <a:ext cx="8229600" cy="581025"/>
          </a:xfrm>
        </p:spPr>
        <p:txBody>
          <a:bodyPr anchor="b"/>
          <a:lstStyle/>
          <a:p>
            <a:pPr indent="0" algn="ctr" eaLnBrk="1" hangingPunct="1"/>
            <a:r>
              <a:rPr lang="fr-FR" sz="4400" smtClean="0">
                <a:solidFill>
                  <a:schemeClr val="tx1"/>
                </a:solidFill>
                <a:latin typeface="Cambria" pitchFamily="18" charset="0"/>
              </a:rPr>
              <a:t>Protected Ecosystems </a:t>
            </a:r>
            <a:endParaRPr lang="en-US" sz="4400" smtClean="0">
              <a:solidFill>
                <a:schemeClr val="tx1"/>
              </a:solidFill>
              <a:latin typeface="Cambria" pitchFamily="18" charset="0"/>
            </a:endParaRPr>
          </a:p>
        </p:txBody>
      </p:sp>
      <p:grpSp>
        <p:nvGrpSpPr>
          <p:cNvPr id="22531" name="Group 2"/>
          <p:cNvGrpSpPr>
            <a:grpSpLocks/>
          </p:cNvGrpSpPr>
          <p:nvPr/>
        </p:nvGrpSpPr>
        <p:grpSpPr bwMode="auto">
          <a:xfrm>
            <a:off x="1187624" y="2059815"/>
            <a:ext cx="6624736" cy="3097457"/>
            <a:chOff x="280694" y="1340768"/>
            <a:chExt cx="8655281" cy="3600397"/>
          </a:xfrm>
        </p:grpSpPr>
        <p:sp>
          <p:nvSpPr>
            <p:cNvPr id="4" name="Trapezoid 3"/>
            <p:cNvSpPr/>
            <p:nvPr/>
          </p:nvSpPr>
          <p:spPr>
            <a:xfrm>
              <a:off x="468852" y="1340768"/>
              <a:ext cx="8467123" cy="1224136"/>
            </a:xfrm>
            <a:prstGeom prst="trapezoid">
              <a:avLst>
                <a:gd name="adj" fmla="val 142581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22536" name="TextBox 3"/>
            <p:cNvSpPr txBox="1">
              <a:spLocks noChangeArrowheads="1"/>
            </p:cNvSpPr>
            <p:nvPr/>
          </p:nvSpPr>
          <p:spPr bwMode="auto">
            <a:xfrm>
              <a:off x="2714696" y="1535404"/>
              <a:ext cx="3816315" cy="887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FF00"/>
                  </a:solidFill>
                  <a:latin typeface="Calibri" pitchFamily="34" charset="0"/>
                  <a:cs typeface="Tahoma" pitchFamily="34" charset="0"/>
                </a:rPr>
                <a:t>Overarching Goal: </a:t>
              </a:r>
              <a:endParaRPr lang="en-US">
                <a:solidFill>
                  <a:srgbClr val="FFFF00"/>
                </a:solidFill>
                <a:latin typeface="Calibri" pitchFamily="34" charset="0"/>
                <a:cs typeface="Tahoma" pitchFamily="34" charset="0"/>
              </a:endParaRPr>
            </a:p>
            <a:p>
              <a:pPr algn="ctr"/>
              <a:r>
                <a:rPr lang="en-US" b="1">
                  <a:solidFill>
                    <a:srgbClr val="FFFF00"/>
                  </a:solidFill>
                  <a:latin typeface="Calibri" pitchFamily="34" charset="0"/>
                  <a:cs typeface="Tahoma" pitchFamily="34" charset="0"/>
                </a:rPr>
                <a:t>Achieve GES by 2020</a:t>
              </a:r>
              <a:endParaRPr lang="en-US">
                <a:solidFill>
                  <a:srgbClr val="FFFF00"/>
                </a:solidFill>
                <a:latin typeface="Calibri" pitchFamily="34" charset="0"/>
                <a:cs typeface="Tahoma" pitchFamily="34" charset="0"/>
              </a:endParaRPr>
            </a:p>
            <a:p>
              <a:endParaRPr lang="en-US" sz="80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80694" y="2708917"/>
              <a:ext cx="2736305" cy="223224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22540" name="TextBox 7"/>
            <p:cNvSpPr txBox="1">
              <a:spLocks noChangeArrowheads="1"/>
            </p:cNvSpPr>
            <p:nvPr/>
          </p:nvSpPr>
          <p:spPr bwMode="auto">
            <a:xfrm>
              <a:off x="468852" y="2996103"/>
              <a:ext cx="2377032" cy="1384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  <a:cs typeface="Tahoma" pitchFamily="34" charset="0"/>
                </a:rPr>
                <a:t>Protected </a:t>
              </a:r>
            </a:p>
            <a:p>
              <a:pPr algn="ctr"/>
              <a:r>
                <a:rPr lang="en-US" b="1" dirty="0">
                  <a:latin typeface="Calibri" pitchFamily="34" charset="0"/>
                  <a:cs typeface="Tahoma" pitchFamily="34" charset="0"/>
                </a:rPr>
                <a:t>Ecosystems</a:t>
              </a:r>
              <a:endParaRPr lang="en-US" dirty="0">
                <a:latin typeface="Calibri" pitchFamily="34" charset="0"/>
                <a:cs typeface="Tahoma" pitchFamily="34" charset="0"/>
              </a:endParaRPr>
            </a:p>
            <a:p>
              <a:pPr algn="ctr"/>
              <a:r>
                <a:rPr lang="en-US" dirty="0">
                  <a:latin typeface="Calibri" pitchFamily="34" charset="0"/>
                  <a:cs typeface="Tahoma" pitchFamily="34" charset="0"/>
                </a:rPr>
                <a:t>Clean, healthy, productive seas</a:t>
              </a: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8243888" y="5661025"/>
            <a:ext cx="9001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700"/>
              <a:t>© </a:t>
            </a:r>
            <a:r>
              <a:rPr lang="en-GB" sz="700"/>
              <a:t>iStockphoto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524818" y="3225669"/>
            <a:ext cx="2094363" cy="1920425"/>
          </a:xfrm>
          <a:prstGeom prst="roundRect">
            <a:avLst/>
          </a:prstGeom>
          <a:noFill/>
          <a:ln w="31750" cap="sq">
            <a:solidFill>
              <a:schemeClr val="accent2">
                <a:lumMod val="75000"/>
              </a:schemeClr>
            </a:solidFill>
            <a:prstDash val="dash"/>
            <a:beve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5862013" y="3236767"/>
            <a:ext cx="2094363" cy="1920425"/>
          </a:xfrm>
          <a:prstGeom prst="roundRect">
            <a:avLst/>
          </a:prstGeom>
          <a:noFill/>
          <a:ln w="31750" cap="sq">
            <a:solidFill>
              <a:schemeClr val="accent2">
                <a:lumMod val="75000"/>
              </a:schemeClr>
            </a:solidFill>
            <a:prstDash val="dash"/>
            <a:beve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468313" y="1916113"/>
            <a:ext cx="8229600" cy="490537"/>
          </a:xfrm>
        </p:spPr>
        <p:txBody>
          <a:bodyPr anchor="b"/>
          <a:lstStyle/>
          <a:p>
            <a:pPr indent="0" algn="ctr" eaLnBrk="1" hangingPunct="1">
              <a:spcBef>
                <a:spcPts val="1000"/>
              </a:spcBef>
            </a:pPr>
            <a:r>
              <a:rPr lang="en-GB" sz="3600" b="0" smtClean="0">
                <a:solidFill>
                  <a:srgbClr val="4F81BD"/>
                </a:solidFill>
                <a:latin typeface="Cambria" pitchFamily="18" charset="0"/>
              </a:rPr>
              <a:t>Achieve Good Environmental Status (GES)</a:t>
            </a:r>
            <a:endParaRPr lang="en-US" sz="3600" b="0" smtClean="0">
              <a:solidFill>
                <a:srgbClr val="4F81BD"/>
              </a:solidFill>
              <a:latin typeface="Cambria" pitchFamily="18" charset="0"/>
            </a:endParaRPr>
          </a:p>
        </p:txBody>
      </p:sp>
      <p:sp>
        <p:nvSpPr>
          <p:cNvPr id="23554" name="Content Placeholder 3"/>
          <p:cNvSpPr>
            <a:spLocks noGrp="1"/>
          </p:cNvSpPr>
          <p:nvPr>
            <p:ph sz="half" idx="4294967295"/>
          </p:nvPr>
        </p:nvSpPr>
        <p:spPr>
          <a:xfrm>
            <a:off x="250825" y="2565400"/>
            <a:ext cx="8280400" cy="1079500"/>
          </a:xfrm>
        </p:spPr>
        <p:txBody>
          <a:bodyPr/>
          <a:lstStyle/>
          <a:p>
            <a:pPr marL="0" indent="0" algn="just" eaLnBrk="1" hangingPunct="1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GB" sz="2000" b="1" smtClean="0">
                <a:latin typeface="Calibri" pitchFamily="34" charset="0"/>
                <a:cs typeface="Times New Roman" pitchFamily="18" charset="0"/>
              </a:rPr>
              <a:t>Good Environmental </a:t>
            </a:r>
            <a:r>
              <a:rPr lang="en-GB" sz="2000" b="1" smtClean="0">
                <a:solidFill>
                  <a:srgbClr val="4F81BD"/>
                </a:solidFill>
                <a:latin typeface="Calibri" pitchFamily="34" charset="0"/>
              </a:rPr>
              <a:t> </a:t>
            </a:r>
            <a:r>
              <a:rPr lang="en-GB" sz="2000" b="1" smtClean="0">
                <a:latin typeface="Calibri" pitchFamily="34" charset="0"/>
                <a:cs typeface="Times New Roman" pitchFamily="18" charset="0"/>
              </a:rPr>
              <a:t>Status is “the environmental status </a:t>
            </a:r>
            <a:r>
              <a:rPr lang="en-US" sz="2000" b="1" smtClean="0">
                <a:latin typeface="Calibri" pitchFamily="34" charset="0"/>
                <a:cs typeface="Times New Roman" pitchFamily="18" charset="0"/>
              </a:rPr>
              <a:t>of marine waters where these provide </a:t>
            </a:r>
            <a:r>
              <a:rPr lang="en-US" sz="2000" smtClean="0">
                <a:latin typeface="Calibri" pitchFamily="34" charset="0"/>
                <a:cs typeface="Times New Roman" pitchFamily="18" charset="0"/>
              </a:rPr>
              <a:t>ecologically diverse and dynamic oceans and seas which are clean, healthy and productive</a:t>
            </a:r>
            <a:r>
              <a:rPr lang="en-US" sz="2000" b="1" smtClean="0">
                <a:latin typeface="Calibri" pitchFamily="34" charset="0"/>
                <a:cs typeface="Times New Roman" pitchFamily="18" charset="0"/>
              </a:rPr>
              <a:t>” (MSFD, art. 3(5)). </a:t>
            </a:r>
          </a:p>
        </p:txBody>
      </p:sp>
      <p:sp>
        <p:nvSpPr>
          <p:cNvPr id="23555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250825" y="3716338"/>
            <a:ext cx="8280400" cy="3024187"/>
          </a:xfrm>
        </p:spPr>
        <p:txBody>
          <a:bodyPr/>
          <a:lstStyle/>
          <a:p>
            <a:pPr marL="0" indent="0" eaLnBrk="1" hangingPunct="1">
              <a:spcBef>
                <a:spcPts val="300"/>
              </a:spcBef>
              <a:spcAft>
                <a:spcPts val="300"/>
              </a:spcAft>
              <a:buClrTx/>
              <a:buFontTx/>
              <a:buNone/>
            </a:pPr>
            <a:r>
              <a:rPr lang="en-US" sz="2000" b="1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In addition, GES means that:</a:t>
            </a:r>
          </a:p>
          <a:p>
            <a:pPr marL="285750" lvl="1" algn="just" eaLnBrk="1" hangingPunct="1">
              <a:spcBef>
                <a:spcPts val="300"/>
              </a:spcBef>
              <a:spcAft>
                <a:spcPts val="300"/>
              </a:spcAft>
              <a:buClrTx/>
              <a:buFont typeface="Wingdings" pitchFamily="2" charset="2"/>
              <a:buChar char="§"/>
            </a:pPr>
            <a:r>
              <a:rPr lang="en-US" sz="140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The different uses made of the marine resources are conducted at a </a:t>
            </a:r>
            <a:r>
              <a:rPr lang="en-US" sz="1400" i="1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sustainable level</a:t>
            </a:r>
            <a:r>
              <a:rPr lang="en-US" sz="140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, ensuring their continuity for future generations</a:t>
            </a:r>
          </a:p>
          <a:p>
            <a:pPr marL="285750" lvl="1" algn="just" eaLnBrk="1" hangingPunct="1">
              <a:spcBef>
                <a:spcPts val="300"/>
              </a:spcBef>
              <a:spcAft>
                <a:spcPts val="300"/>
              </a:spcAft>
              <a:buClrTx/>
              <a:buFont typeface="Wingdings" pitchFamily="2" charset="2"/>
              <a:buChar char="§"/>
            </a:pPr>
            <a:r>
              <a:rPr lang="en-GB" sz="140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Ecosystems are </a:t>
            </a:r>
            <a:r>
              <a:rPr lang="en-GB" sz="1400" i="1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fully functioning and resilient </a:t>
            </a:r>
            <a:r>
              <a:rPr lang="en-GB" sz="140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to human-induced environmental change</a:t>
            </a:r>
            <a:endParaRPr lang="en-US" sz="140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marL="285750" lvl="1" algn="just" eaLnBrk="1" hangingPunct="1">
              <a:spcBef>
                <a:spcPts val="300"/>
              </a:spcBef>
              <a:spcAft>
                <a:spcPts val="300"/>
              </a:spcAft>
              <a:buClrTx/>
              <a:buFont typeface="Wingdings" pitchFamily="2" charset="2"/>
              <a:buChar char="§"/>
            </a:pPr>
            <a:r>
              <a:rPr lang="en-GB" sz="140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The decline of biodiversity caused by human activities is prevented and </a:t>
            </a:r>
            <a:r>
              <a:rPr lang="en-GB" sz="1400" i="1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biodiversity is protected</a:t>
            </a:r>
            <a:endParaRPr lang="en-US" sz="140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marL="285750" lvl="1" algn="just" eaLnBrk="1" hangingPunct="1">
              <a:spcBef>
                <a:spcPts val="300"/>
              </a:spcBef>
              <a:spcAft>
                <a:spcPts val="300"/>
              </a:spcAft>
              <a:buClrTx/>
              <a:buFont typeface="Wingdings" pitchFamily="2" charset="2"/>
              <a:buChar char="§"/>
            </a:pPr>
            <a:r>
              <a:rPr lang="en-GB" sz="140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Human activities introducing substances and energy into the marine environment </a:t>
            </a:r>
            <a:r>
              <a:rPr lang="en-GB" sz="1400" i="1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do not cause pollution</a:t>
            </a:r>
            <a:r>
              <a:rPr lang="en-GB" sz="140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effects</a:t>
            </a:r>
            <a:endParaRPr lang="en-US" sz="140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endParaRPr lang="en-US" sz="1400" b="1" smtClean="0">
              <a:latin typeface="Tahoma" pitchFamily="34" charset="0"/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endParaRPr lang="en-US" sz="1400" b="1" smtClean="0">
              <a:latin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4"/>
          <p:cNvGrpSpPr>
            <a:grpSpLocks/>
          </p:cNvGrpSpPr>
          <p:nvPr/>
        </p:nvGrpSpPr>
        <p:grpSpPr bwMode="auto">
          <a:xfrm>
            <a:off x="107950" y="2133600"/>
            <a:ext cx="4103688" cy="4724400"/>
            <a:chOff x="251520" y="1340768"/>
            <a:chExt cx="3888432" cy="3888432"/>
          </a:xfrm>
        </p:grpSpPr>
        <p:sp>
          <p:nvSpPr>
            <p:cNvPr id="2" name="Rounded Rectangle 1"/>
            <p:cNvSpPr/>
            <p:nvPr/>
          </p:nvSpPr>
          <p:spPr>
            <a:xfrm>
              <a:off x="251520" y="1340768"/>
              <a:ext cx="3888432" cy="388843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5926" y="1485801"/>
              <a:ext cx="3673327" cy="33691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300" b="1" dirty="0">
                  <a:solidFill>
                    <a:srgbClr val="4F81BD"/>
                  </a:solidFill>
                  <a:latin typeface="High Tower Text" pitchFamily="18" charset="0"/>
                </a:rPr>
                <a:t>Descriptors for Good Environmental Status</a:t>
              </a:r>
            </a:p>
            <a:p>
              <a:pPr>
                <a:defRPr/>
              </a:pPr>
              <a:endParaRPr lang="en-GB" sz="1300" dirty="0">
                <a:latin typeface="High Tower Text" pitchFamily="18" charset="0"/>
              </a:endParaRPr>
            </a:p>
            <a:p>
              <a:pPr marL="266700" indent="-266700">
                <a:buFont typeface="+mj-lt"/>
                <a:buAutoNum type="arabicPeriod"/>
                <a:defRPr/>
              </a:pPr>
              <a:r>
                <a:rPr lang="en-GB" sz="1300" dirty="0">
                  <a:latin typeface="High Tower Text" pitchFamily="18" charset="0"/>
                </a:rPr>
                <a:t>Biodiversity is maintained</a:t>
              </a:r>
            </a:p>
            <a:p>
              <a:pPr marL="266700" indent="-266700">
                <a:buFont typeface="+mj-lt"/>
                <a:buAutoNum type="arabicPeriod"/>
                <a:defRPr/>
              </a:pPr>
              <a:r>
                <a:rPr lang="en-GB" sz="1300" dirty="0">
                  <a:latin typeface="High Tower Text" pitchFamily="18" charset="0"/>
                </a:rPr>
                <a:t>Non-indigenous species do not adversely alter the ecosystem</a:t>
              </a:r>
            </a:p>
            <a:p>
              <a:pPr marL="266700" indent="-266700">
                <a:buFont typeface="+mj-lt"/>
                <a:buAutoNum type="arabicPeriod"/>
                <a:defRPr/>
              </a:pPr>
              <a:r>
                <a:rPr lang="en-GB" sz="1300" dirty="0">
                  <a:latin typeface="High Tower Text" pitchFamily="18" charset="0"/>
                </a:rPr>
                <a:t>The population of commercial fish species is healthy</a:t>
              </a:r>
            </a:p>
            <a:p>
              <a:pPr marL="266700" indent="-266700">
                <a:buFont typeface="+mj-lt"/>
                <a:buAutoNum type="arabicPeriod"/>
                <a:defRPr/>
              </a:pPr>
              <a:r>
                <a:rPr lang="en-GB" sz="1300" dirty="0">
                  <a:latin typeface="High Tower Text" pitchFamily="18" charset="0"/>
                </a:rPr>
                <a:t>Elements of food webs ensure long term abundance and reproduction</a:t>
              </a:r>
            </a:p>
            <a:p>
              <a:pPr marL="266700" indent="-266700">
                <a:buFont typeface="+mj-lt"/>
                <a:buAutoNum type="arabicPeriod"/>
                <a:defRPr/>
              </a:pPr>
              <a:r>
                <a:rPr lang="en-GB" sz="1300" dirty="0" err="1">
                  <a:latin typeface="High Tower Text" pitchFamily="18" charset="0"/>
                </a:rPr>
                <a:t>Eutrophication</a:t>
              </a:r>
              <a:r>
                <a:rPr lang="en-GB" sz="1300" dirty="0">
                  <a:latin typeface="High Tower Text" pitchFamily="18" charset="0"/>
                </a:rPr>
                <a:t> is minimised</a:t>
              </a:r>
            </a:p>
            <a:p>
              <a:pPr marL="266700" indent="-266700">
                <a:buFont typeface="+mj-lt"/>
                <a:buAutoNum type="arabicPeriod"/>
                <a:defRPr/>
              </a:pPr>
              <a:r>
                <a:rPr lang="en-GB" sz="1300" dirty="0">
                  <a:latin typeface="High Tower Text" pitchFamily="18" charset="0"/>
                </a:rPr>
                <a:t>The sea floor integrity ensures functioning of the ecosystem</a:t>
              </a:r>
            </a:p>
            <a:p>
              <a:pPr marL="266700" indent="-266700">
                <a:buFont typeface="+mj-lt"/>
                <a:buAutoNum type="arabicPeriod"/>
                <a:defRPr/>
              </a:pPr>
              <a:r>
                <a:rPr lang="en-GB" sz="1300" dirty="0">
                  <a:latin typeface="High Tower Text" pitchFamily="18" charset="0"/>
                </a:rPr>
                <a:t>Permanent alteration of hydrographical conditions does not adversely affect the ecosystem</a:t>
              </a:r>
            </a:p>
            <a:p>
              <a:pPr marL="266700" indent="-266700">
                <a:buFont typeface="+mj-lt"/>
                <a:buAutoNum type="arabicPeriod"/>
                <a:defRPr/>
              </a:pPr>
              <a:r>
                <a:rPr lang="en-GB" sz="1300" dirty="0">
                  <a:latin typeface="High Tower Text" pitchFamily="18" charset="0"/>
                </a:rPr>
                <a:t>Concentrations of contaminants give no effects</a:t>
              </a:r>
            </a:p>
            <a:p>
              <a:pPr marL="266700" indent="-266700">
                <a:buFont typeface="+mj-lt"/>
                <a:buAutoNum type="arabicPeriod"/>
                <a:defRPr/>
              </a:pPr>
              <a:r>
                <a:rPr lang="en-GB" sz="1300" dirty="0">
                  <a:latin typeface="High Tower Text" pitchFamily="18" charset="0"/>
                </a:rPr>
                <a:t>Contaminants in seafood are below safe levels</a:t>
              </a:r>
            </a:p>
            <a:p>
              <a:pPr marL="266700" indent="-266700">
                <a:buFont typeface="+mj-lt"/>
                <a:buAutoNum type="arabicPeriod"/>
                <a:defRPr/>
              </a:pPr>
              <a:r>
                <a:rPr lang="en-GB" sz="1300" dirty="0">
                  <a:latin typeface="High Tower Text" pitchFamily="18" charset="0"/>
                </a:rPr>
                <a:t>Marine litter does not cause harm</a:t>
              </a:r>
            </a:p>
            <a:p>
              <a:pPr marL="266700" indent="-266700">
                <a:buFont typeface="+mj-lt"/>
                <a:buAutoNum type="arabicPeriod"/>
                <a:defRPr/>
              </a:pPr>
              <a:r>
                <a:rPr lang="en-GB" sz="1300" dirty="0">
                  <a:latin typeface="High Tower Text" pitchFamily="18" charset="0"/>
                </a:rPr>
                <a:t>Introduction of energy (including underwater noise) does not adversely affect the ecosystem</a:t>
              </a:r>
            </a:p>
          </p:txBody>
        </p:sp>
      </p:grpSp>
      <p:sp>
        <p:nvSpPr>
          <p:cNvPr id="24578" name="Title 5"/>
          <p:cNvSpPr>
            <a:spLocks noGrp="1"/>
          </p:cNvSpPr>
          <p:nvPr>
            <p:ph type="title" idx="4294967295"/>
          </p:nvPr>
        </p:nvSpPr>
        <p:spPr>
          <a:xfrm>
            <a:off x="323850" y="1412875"/>
            <a:ext cx="8289925" cy="504825"/>
          </a:xfrm>
        </p:spPr>
        <p:txBody>
          <a:bodyPr anchor="b"/>
          <a:lstStyle/>
          <a:p>
            <a:pPr indent="0" algn="ctr" eaLnBrk="1" hangingPunct="1"/>
            <a:r>
              <a:rPr lang="en-GB" sz="4000" b="0" smtClean="0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  <a:t>11 qualitative descriptors</a:t>
            </a:r>
            <a:endParaRPr lang="en-US" sz="4000" b="0" smtClean="0">
              <a:solidFill>
                <a:srgbClr val="4F81BD"/>
              </a:solidFill>
              <a:latin typeface="Cambria" pitchFamily="18" charset="0"/>
            </a:endParaRPr>
          </a:p>
        </p:txBody>
      </p:sp>
      <p:sp>
        <p:nvSpPr>
          <p:cNvPr id="24579" name="Content Placeholder 7"/>
          <p:cNvSpPr>
            <a:spLocks noGrp="1"/>
          </p:cNvSpPr>
          <p:nvPr>
            <p:ph sz="half" idx="4294967295"/>
          </p:nvPr>
        </p:nvSpPr>
        <p:spPr>
          <a:xfrm>
            <a:off x="4284663" y="2133600"/>
            <a:ext cx="4679950" cy="3816350"/>
          </a:xfrm>
        </p:spPr>
        <p:txBody>
          <a:bodyPr/>
          <a:lstStyle/>
          <a:p>
            <a:pPr marL="177800" indent="-177800" eaLnBrk="1" hangingPunct="1">
              <a:spcBef>
                <a:spcPts val="600"/>
              </a:spcBef>
              <a:buFont typeface="Courier New" pitchFamily="49" charset="0"/>
              <a:buChar char="o"/>
              <a:tabLst>
                <a:tab pos="271463" algn="l"/>
              </a:tabLst>
            </a:pPr>
            <a:r>
              <a:rPr lang="en-GB" sz="1600" b="1" smtClean="0">
                <a:latin typeface="Calibri" pitchFamily="34" charset="0"/>
              </a:rPr>
              <a:t> </a:t>
            </a:r>
            <a:r>
              <a:rPr lang="en-GB" sz="1500" b="1" smtClean="0">
                <a:latin typeface="Calibri" pitchFamily="34" charset="0"/>
              </a:rPr>
              <a:t>2010 EC Decision on criteria and methodological standards define criteria and indicators to help Member States determine what each descriptor means in practice. </a:t>
            </a:r>
          </a:p>
          <a:p>
            <a:pPr marL="177800" indent="-177800" eaLnBrk="1" hangingPunct="1">
              <a:spcBef>
                <a:spcPts val="1000"/>
              </a:spcBef>
              <a:buFont typeface="Courier New" pitchFamily="49" charset="0"/>
              <a:buChar char="o"/>
              <a:tabLst>
                <a:tab pos="271463" algn="l"/>
              </a:tabLst>
            </a:pPr>
            <a:r>
              <a:rPr lang="en-GB" sz="1500" b="1" smtClean="0">
                <a:latin typeface="Calibri" pitchFamily="34" charset="0"/>
              </a:rPr>
              <a:t>Ex: Descriptor 3</a:t>
            </a:r>
            <a:r>
              <a:rPr lang="en-GB" sz="1500" b="1" i="0" smtClean="0">
                <a:latin typeface="Calibri" pitchFamily="34" charset="0"/>
              </a:rPr>
              <a:t> </a:t>
            </a:r>
            <a:r>
              <a:rPr lang="en-GB" sz="1500" b="1" smtClean="0">
                <a:latin typeface="Calibri" pitchFamily="34" charset="0"/>
              </a:rPr>
              <a:t>– The population of commercial fish species is healthy – should be assessed using the three following criteria and subsequent indicators:</a:t>
            </a:r>
          </a:p>
          <a:p>
            <a:pPr marL="177800" indent="-177800" eaLnBrk="1" hangingPunct="1">
              <a:spcBef>
                <a:spcPts val="600"/>
              </a:spcBef>
              <a:buFont typeface="Wingdings" pitchFamily="2" charset="2"/>
              <a:buChar char="v"/>
              <a:tabLst>
                <a:tab pos="271463" algn="l"/>
              </a:tabLst>
            </a:pPr>
            <a:r>
              <a:rPr lang="en-US" sz="1500" b="1" smtClean="0">
                <a:latin typeface="Calibri" pitchFamily="34" charset="0"/>
              </a:rPr>
              <a:t>Criteria 1: the level of pressure of fishing activity </a:t>
            </a:r>
          </a:p>
          <a:p>
            <a:pPr marL="177800" indent="-177800" eaLnBrk="1" hangingPunct="1">
              <a:spcBef>
                <a:spcPct val="0"/>
              </a:spcBef>
              <a:buFont typeface="Wingdings" pitchFamily="2" charset="2"/>
              <a:buChar char="Ø"/>
              <a:tabLst>
                <a:tab pos="271463" algn="l"/>
              </a:tabLst>
            </a:pPr>
            <a:r>
              <a:rPr lang="en-US" sz="1500" b="1" smtClean="0">
                <a:latin typeface="Calibri" pitchFamily="34" charset="0"/>
              </a:rPr>
              <a:t>Indicator: fishing mortality</a:t>
            </a:r>
          </a:p>
          <a:p>
            <a:pPr marL="177800" indent="-177800" eaLnBrk="1" hangingPunct="1">
              <a:spcBef>
                <a:spcPct val="0"/>
              </a:spcBef>
              <a:buFont typeface="Wingdings" pitchFamily="2" charset="2"/>
              <a:buChar char="v"/>
              <a:tabLst>
                <a:tab pos="271463" algn="l"/>
              </a:tabLst>
            </a:pPr>
            <a:r>
              <a:rPr lang="en-US" sz="1500" b="1" smtClean="0">
                <a:latin typeface="Calibri" pitchFamily="34" charset="0"/>
              </a:rPr>
              <a:t>Criteria 2: the reproductive capacity of the stock</a:t>
            </a:r>
          </a:p>
          <a:p>
            <a:pPr marL="177800" indent="-177800" eaLnBrk="1" hangingPunct="1">
              <a:spcBef>
                <a:spcPct val="0"/>
              </a:spcBef>
              <a:buFont typeface="Wingdings" pitchFamily="2" charset="2"/>
              <a:buChar char="Ø"/>
              <a:tabLst>
                <a:tab pos="271463" algn="l"/>
              </a:tabLst>
            </a:pPr>
            <a:r>
              <a:rPr lang="en-US" sz="1500" b="1" smtClean="0">
                <a:latin typeface="Calibri" pitchFamily="34" charset="0"/>
              </a:rPr>
              <a:t>Indicator: spawning stock biomass</a:t>
            </a:r>
          </a:p>
          <a:p>
            <a:pPr marL="177800" indent="-177800" eaLnBrk="1" hangingPunct="1">
              <a:spcBef>
                <a:spcPct val="0"/>
              </a:spcBef>
              <a:buFont typeface="Wingdings" pitchFamily="2" charset="2"/>
              <a:buChar char="v"/>
              <a:tabLst>
                <a:tab pos="271463" algn="l"/>
              </a:tabLst>
            </a:pPr>
            <a:r>
              <a:rPr lang="en-US" sz="1500" b="1" smtClean="0">
                <a:latin typeface="Calibri" pitchFamily="34" charset="0"/>
              </a:rPr>
              <a:t>Criteria 3: the population age and size distribution</a:t>
            </a:r>
          </a:p>
          <a:p>
            <a:pPr marL="177800" indent="-177800" eaLnBrk="1" hangingPunct="1">
              <a:spcBef>
                <a:spcPct val="0"/>
              </a:spcBef>
              <a:buFont typeface="Wingdings" pitchFamily="2" charset="2"/>
              <a:buChar char="Ø"/>
              <a:tabLst>
                <a:tab pos="271463" algn="l"/>
              </a:tabLst>
            </a:pPr>
            <a:r>
              <a:rPr lang="en-US" sz="1500" b="1" smtClean="0">
                <a:latin typeface="Calibri" pitchFamily="34" charset="0"/>
              </a:rPr>
              <a:t>Indicator: high proportion of old, large individuals</a:t>
            </a:r>
          </a:p>
          <a:p>
            <a:pPr marL="177800" indent="-177800" eaLnBrk="1" hangingPunct="1">
              <a:spcBef>
                <a:spcPts val="1000"/>
              </a:spcBef>
              <a:buFont typeface="Courier New" pitchFamily="49" charset="0"/>
              <a:buChar char="o"/>
              <a:tabLst>
                <a:tab pos="271463" algn="l"/>
              </a:tabLst>
            </a:pPr>
            <a:r>
              <a:rPr lang="en-GB" sz="1500" b="1" smtClean="0">
                <a:latin typeface="Calibri" pitchFamily="34" charset="0"/>
              </a:rPr>
              <a:t>In practice: fishing and other human activities affecting populations of commercially exploited fish and shellfish should not push these populations beyond their safe limits.</a:t>
            </a:r>
            <a:endParaRPr lang="en-US" sz="15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1"/>
          <p:cNvGrpSpPr>
            <a:grpSpLocks/>
          </p:cNvGrpSpPr>
          <p:nvPr/>
        </p:nvGrpSpPr>
        <p:grpSpPr bwMode="auto">
          <a:xfrm>
            <a:off x="179388" y="1989138"/>
            <a:ext cx="3779837" cy="3960812"/>
            <a:chOff x="179512" y="1268760"/>
            <a:chExt cx="3779887" cy="3960440"/>
          </a:xfrm>
        </p:grpSpPr>
        <p:sp>
          <p:nvSpPr>
            <p:cNvPr id="25613" name="Rectangle 7"/>
            <p:cNvSpPr>
              <a:spLocks noChangeArrowheads="1"/>
            </p:cNvSpPr>
            <p:nvPr/>
          </p:nvSpPr>
          <p:spPr bwMode="auto">
            <a:xfrm>
              <a:off x="1475656" y="1268760"/>
              <a:ext cx="2464048" cy="603250"/>
            </a:xfrm>
            <a:prstGeom prst="rect">
              <a:avLst/>
            </a:prstGeom>
            <a:solidFill>
              <a:srgbClr val="DBE5F1"/>
            </a:solidFill>
            <a:ln w="31750">
              <a:solidFill>
                <a:srgbClr val="DBE5F1"/>
              </a:solidFill>
              <a:miter lim="800000"/>
              <a:headEnd/>
              <a:tailEnd/>
            </a:ln>
          </p:spPr>
          <p:txBody>
            <a:bodyPr lIns="36000" tIns="72000" rIns="36000" bIns="36000"/>
            <a:lstStyle/>
            <a:p>
              <a:pPr algn="ctr"/>
              <a:r>
                <a:rPr lang="en-GB" sz="1200" b="1"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GES Descriptors </a:t>
              </a:r>
              <a:endParaRPr lang="en-GB" sz="1200">
                <a:latin typeface="Calibri" pitchFamily="34" charset="0"/>
                <a:ea typeface="Times New Roman" pitchFamily="18" charset="0"/>
                <a:cs typeface="Tahoma" pitchFamily="34" charset="0"/>
              </a:endParaRPr>
            </a:p>
            <a:p>
              <a:pPr algn="ctr" eaLnBrk="0" hangingPunct="0"/>
              <a:r>
                <a:rPr lang="en-GB" sz="1200"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high level, generic across Europe</a:t>
              </a:r>
            </a:p>
          </p:txBody>
        </p:sp>
        <p:sp>
          <p:nvSpPr>
            <p:cNvPr id="25614" name="Rectangle 5"/>
            <p:cNvSpPr>
              <a:spLocks noChangeArrowheads="1"/>
            </p:cNvSpPr>
            <p:nvPr/>
          </p:nvSpPr>
          <p:spPr bwMode="auto">
            <a:xfrm>
              <a:off x="827584" y="1988840"/>
              <a:ext cx="3131815" cy="733425"/>
            </a:xfrm>
            <a:prstGeom prst="rect">
              <a:avLst/>
            </a:prstGeom>
            <a:solidFill>
              <a:srgbClr val="B8CCE4"/>
            </a:solidFill>
            <a:ln w="12700">
              <a:solidFill>
                <a:srgbClr val="B8CCE4"/>
              </a:solidFill>
              <a:miter lim="800000"/>
              <a:headEnd/>
              <a:tailEnd/>
            </a:ln>
          </p:spPr>
          <p:txBody>
            <a:bodyPr lIns="36000" tIns="72000" rIns="36000" bIns="36000"/>
            <a:lstStyle/>
            <a:p>
              <a:pPr algn="ctr"/>
              <a:r>
                <a:rPr lang="en-GB" sz="1200" b="1"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GES Criteria </a:t>
              </a:r>
              <a:endParaRPr lang="en-GB" sz="1200">
                <a:latin typeface="Calibri" pitchFamily="34" charset="0"/>
                <a:ea typeface="Times New Roman" pitchFamily="18" charset="0"/>
                <a:cs typeface="Tahoma" pitchFamily="34" charset="0"/>
              </a:endParaRPr>
            </a:p>
            <a:p>
              <a:pPr algn="ctr" eaLnBrk="0" hangingPunct="0"/>
              <a:r>
                <a:rPr lang="en-GB" sz="1200"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will be based on characteristics which define what GES means in each Member State</a:t>
              </a:r>
            </a:p>
          </p:txBody>
        </p:sp>
        <p:sp>
          <p:nvSpPr>
            <p:cNvPr id="25615" name="Rectangle 1"/>
            <p:cNvSpPr>
              <a:spLocks noChangeArrowheads="1"/>
            </p:cNvSpPr>
            <p:nvPr/>
          </p:nvSpPr>
          <p:spPr bwMode="auto">
            <a:xfrm>
              <a:off x="179512" y="2852936"/>
              <a:ext cx="3759250" cy="2376264"/>
            </a:xfrm>
            <a:prstGeom prst="rect">
              <a:avLst/>
            </a:prstGeom>
            <a:solidFill>
              <a:srgbClr val="95B3D7"/>
            </a:solidFill>
            <a:ln w="31750">
              <a:solidFill>
                <a:srgbClr val="95B3D7"/>
              </a:solidFill>
              <a:miter lim="800000"/>
              <a:headEnd/>
              <a:tailEnd/>
            </a:ln>
          </p:spPr>
          <p:txBody>
            <a:bodyPr lIns="36000" tIns="72000" rIns="36000" bIns="36000"/>
            <a:lstStyle/>
            <a:p>
              <a:pPr algn="r"/>
              <a:endParaRPr lang="en-GB" sz="1200" b="1">
                <a:latin typeface="Calibri" pitchFamily="34" charset="0"/>
                <a:ea typeface="Times New Roman" pitchFamily="18" charset="0"/>
                <a:cs typeface="Tahoma" pitchFamily="34" charset="0"/>
              </a:endParaRPr>
            </a:p>
            <a:p>
              <a:pPr algn="r"/>
              <a:endParaRPr lang="en-GB" sz="1200" b="1">
                <a:latin typeface="Calibri" pitchFamily="34" charset="0"/>
                <a:ea typeface="Times New Roman" pitchFamily="18" charset="0"/>
                <a:cs typeface="Tahoma" pitchFamily="34" charset="0"/>
              </a:endParaRPr>
            </a:p>
            <a:p>
              <a:pPr algn="r"/>
              <a:endParaRPr lang="en-GB" sz="1200" b="1">
                <a:latin typeface="Calibri" pitchFamily="34" charset="0"/>
                <a:ea typeface="Times New Roman" pitchFamily="18" charset="0"/>
                <a:cs typeface="Tahoma" pitchFamily="34" charset="0"/>
              </a:endParaRPr>
            </a:p>
            <a:p>
              <a:pPr algn="r"/>
              <a:endParaRPr lang="en-GB" sz="1200" b="1">
                <a:latin typeface="Calibri" pitchFamily="34" charset="0"/>
                <a:ea typeface="Times New Roman" pitchFamily="18" charset="0"/>
                <a:cs typeface="Tahoma" pitchFamily="34" charset="0"/>
              </a:endParaRPr>
            </a:p>
            <a:p>
              <a:pPr algn="ctr"/>
              <a:endParaRPr lang="en-GB" sz="1200" b="1">
                <a:latin typeface="Calibri" pitchFamily="34" charset="0"/>
                <a:ea typeface="Times New Roman" pitchFamily="18" charset="0"/>
                <a:cs typeface="Tahoma" pitchFamily="34" charset="0"/>
              </a:endParaRPr>
            </a:p>
            <a:p>
              <a:pPr algn="ctr"/>
              <a:r>
                <a:rPr lang="en-GB" sz="1200" b="1"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GES: Indicators &amp; Targets </a:t>
              </a:r>
              <a:endParaRPr lang="en-GB" sz="1200">
                <a:latin typeface="Calibri" pitchFamily="34" charset="0"/>
                <a:ea typeface="Times New Roman" pitchFamily="18" charset="0"/>
                <a:cs typeface="Tahoma" pitchFamily="34" charset="0"/>
              </a:endParaRPr>
            </a:p>
            <a:p>
              <a:pPr algn="ctr" eaLnBrk="0" hangingPunct="0"/>
              <a:r>
                <a:rPr lang="en-GB" sz="1200"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provide the final level of details. If the targets are met, GES should be achieved</a:t>
              </a:r>
            </a:p>
          </p:txBody>
        </p:sp>
      </p:grpSp>
      <p:sp>
        <p:nvSpPr>
          <p:cNvPr id="256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03" name="Rectangle 11"/>
          <p:cNvSpPr>
            <a:spLocks noChangeArrowheads="1"/>
          </p:cNvSpPr>
          <p:nvPr/>
        </p:nvSpPr>
        <p:spPr bwMode="auto">
          <a:xfrm>
            <a:off x="1258888" y="1200150"/>
            <a:ext cx="6262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630238" algn="l"/>
              </a:tabLst>
            </a:pPr>
            <a:r>
              <a:rPr lang="en-GB" sz="240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GES: Common principles, tailored indicators</a:t>
            </a:r>
            <a:endParaRPr lang="en-US" sz="240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ahoma" pitchFamily="34" charset="0"/>
            </a:endParaRPr>
          </a:p>
          <a:p>
            <a:pPr algn="ctr" eaLnBrk="0" hangingPunct="0">
              <a:tabLst>
                <a:tab pos="630238" algn="l"/>
              </a:tabLst>
            </a:pPr>
            <a:r>
              <a:rPr lang="en-GB" sz="160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Illustration with Descriptor 10 on Marine Litter</a:t>
            </a:r>
            <a:endParaRPr lang="en-US" sz="160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5604" name="Rectangle 14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  <a:p>
            <a:pPr eaLnBrk="0" hangingPunct="0"/>
            <a:endParaRPr lang="en-US"/>
          </a:p>
        </p:txBody>
      </p:sp>
      <p:sp>
        <p:nvSpPr>
          <p:cNvPr id="25605" name="Rectangle 16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600"/>
          </a:p>
          <a:p>
            <a:pPr eaLnBrk="0" hangingPunct="0"/>
            <a:r>
              <a:rPr lang="en-US"/>
              <a:t/>
            </a:r>
            <a:br>
              <a:rPr lang="en-US"/>
            </a:br>
            <a:endParaRPr lang="en-US"/>
          </a:p>
          <a:p>
            <a:pPr eaLnBrk="0" hangingPunct="0"/>
            <a:endParaRPr lang="en-US"/>
          </a:p>
        </p:txBody>
      </p:sp>
      <p:sp>
        <p:nvSpPr>
          <p:cNvPr id="25606" name="Rectangle 18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26960" bIns="76176" anchor="ctr">
            <a:spAutoFit/>
          </a:bodyPr>
          <a:lstStyle/>
          <a:p>
            <a:endParaRPr lang="en-US" sz="600"/>
          </a:p>
          <a:p>
            <a:pPr eaLnBrk="0" hangingPunct="0"/>
            <a:r>
              <a:rPr lang="en-GB" sz="1200"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lang="en-GB" sz="120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lang="en-GB"/>
          </a:p>
        </p:txBody>
      </p:sp>
      <p:grpSp>
        <p:nvGrpSpPr>
          <p:cNvPr id="25607" name="Group 20"/>
          <p:cNvGrpSpPr>
            <a:grpSpLocks/>
          </p:cNvGrpSpPr>
          <p:nvPr/>
        </p:nvGrpSpPr>
        <p:grpSpPr bwMode="auto">
          <a:xfrm>
            <a:off x="4067175" y="1773238"/>
            <a:ext cx="4897438" cy="4464050"/>
            <a:chOff x="4067944" y="1052736"/>
            <a:chExt cx="4896544" cy="4464496"/>
          </a:xfrm>
        </p:grpSpPr>
        <p:sp>
          <p:nvSpPr>
            <p:cNvPr id="25608" name="Text Box 6"/>
            <p:cNvSpPr txBox="1">
              <a:spLocks noChangeArrowheads="1"/>
            </p:cNvSpPr>
            <p:nvPr/>
          </p:nvSpPr>
          <p:spPr bwMode="auto">
            <a:xfrm>
              <a:off x="4067944" y="1052736"/>
              <a:ext cx="4896544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endParaRPr lang="en-GB" sz="1300" b="1">
                <a:latin typeface="Calibri" pitchFamily="34" charset="0"/>
                <a:ea typeface="Times New Roman" pitchFamily="18" charset="0"/>
                <a:cs typeface="Tahoma" pitchFamily="34" charset="0"/>
              </a:endParaRPr>
            </a:p>
            <a:p>
              <a:pPr algn="just"/>
              <a:endParaRPr lang="en-GB" sz="500" b="1">
                <a:latin typeface="Calibri" pitchFamily="34" charset="0"/>
                <a:ea typeface="Times New Roman" pitchFamily="18" charset="0"/>
                <a:cs typeface="Tahoma" pitchFamily="34" charset="0"/>
              </a:endParaRPr>
            </a:p>
            <a:p>
              <a:pPr algn="just"/>
              <a:r>
                <a:rPr lang="en-GB" sz="1200" b="1"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Descriptor 10 – Marine litter does not cause harm to the coastal and marine environment</a:t>
              </a:r>
            </a:p>
            <a:p>
              <a:pPr algn="just"/>
              <a:endParaRPr lang="en-GB" sz="1300" b="1">
                <a:latin typeface="Calibri" pitchFamily="34" charset="0"/>
                <a:ea typeface="Times New Roman" pitchFamily="18" charset="0"/>
                <a:cs typeface="Tahoma" pitchFamily="34" charset="0"/>
              </a:endParaRPr>
            </a:p>
            <a:p>
              <a:pPr algn="just"/>
              <a:endParaRPr lang="en-GB" sz="1500">
                <a:latin typeface="Calibri" pitchFamily="34" charset="0"/>
                <a:ea typeface="Times New Roman" pitchFamily="18" charset="0"/>
                <a:cs typeface="Tahoma" pitchFamily="34" charset="0"/>
              </a:endParaRPr>
            </a:p>
            <a:p>
              <a:pPr algn="just" eaLnBrk="0" hangingPunct="0">
                <a:buFontTx/>
                <a:buChar char="•"/>
              </a:pPr>
              <a:r>
                <a:rPr lang="en-US" sz="1200"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Characteristics of litter in the marine and coastal environment</a:t>
              </a:r>
            </a:p>
            <a:p>
              <a:pPr algn="just" eaLnBrk="0" hangingPunct="0">
                <a:buFontTx/>
                <a:buChar char="•"/>
              </a:pPr>
              <a:r>
                <a:rPr lang="en-GB" sz="1200"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Impacts of litter on marine life</a:t>
              </a:r>
            </a:p>
            <a:p>
              <a:pPr algn="just" eaLnBrk="0" hangingPunct="0"/>
              <a:endParaRPr lang="en-GB" sz="500">
                <a:latin typeface="Calibri" pitchFamily="34" charset="0"/>
                <a:ea typeface="Times New Roman" pitchFamily="18" charset="0"/>
                <a:cs typeface="Tahoma" pitchFamily="34" charset="0"/>
              </a:endParaRPr>
            </a:p>
            <a:p>
              <a:pPr algn="just" eaLnBrk="0" hangingPunct="0"/>
              <a:endParaRPr lang="en-GB" sz="500">
                <a:latin typeface="Calibri" pitchFamily="34" charset="0"/>
                <a:ea typeface="Times New Roman" pitchFamily="18" charset="0"/>
                <a:cs typeface="Tahoma" pitchFamily="34" charset="0"/>
              </a:endParaRPr>
            </a:p>
            <a:p>
              <a:pPr algn="just" eaLnBrk="0" hangingPunct="0"/>
              <a:endParaRPr lang="en-GB" sz="500" b="1">
                <a:latin typeface="Calibri" pitchFamily="34" charset="0"/>
                <a:ea typeface="Times New Roman" pitchFamily="18" charset="0"/>
                <a:cs typeface="Tahoma" pitchFamily="34" charset="0"/>
              </a:endParaRPr>
            </a:p>
            <a:p>
              <a:pPr algn="just" eaLnBrk="0" hangingPunct="0"/>
              <a:endParaRPr lang="en-GB" sz="1200" b="1">
                <a:latin typeface="Calibri" pitchFamily="34" charset="0"/>
                <a:ea typeface="Times New Roman" pitchFamily="18" charset="0"/>
                <a:cs typeface="Tahoma" pitchFamily="34" charset="0"/>
              </a:endParaRPr>
            </a:p>
            <a:p>
              <a:pPr algn="just" eaLnBrk="0" hangingPunct="0"/>
              <a:r>
                <a:rPr lang="en-GB" sz="1200" b="1"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Indicators: </a:t>
              </a:r>
              <a:endParaRPr lang="en-GB" sz="1200">
                <a:latin typeface="Calibri" pitchFamily="34" charset="0"/>
                <a:ea typeface="Times New Roman" pitchFamily="18" charset="0"/>
                <a:cs typeface="Tahoma" pitchFamily="34" charset="0"/>
              </a:endParaRPr>
            </a:p>
            <a:p>
              <a:pPr algn="just" eaLnBrk="0" hangingPunct="0">
                <a:buFontTx/>
                <a:buChar char="•"/>
              </a:pPr>
              <a:r>
                <a:rPr lang="en-US" sz="1200"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Trends in amount of litter washed ashore and/or deposited on coastlines </a:t>
              </a:r>
            </a:p>
            <a:p>
              <a:pPr algn="just" eaLnBrk="0" hangingPunct="0">
                <a:buFontTx/>
                <a:buChar char="•"/>
              </a:pPr>
              <a:r>
                <a:rPr lang="en-US" sz="1200"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Trends in amount of litter in water column and deposited on sea-floor</a:t>
              </a:r>
            </a:p>
            <a:p>
              <a:pPr algn="just" eaLnBrk="0" hangingPunct="0">
                <a:buFontTx/>
                <a:buChar char="•"/>
              </a:pPr>
              <a:r>
                <a:rPr lang="en-US" sz="1200"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Trends in amount, distribution and where possible, composition of micro-particles</a:t>
              </a:r>
            </a:p>
            <a:p>
              <a:pPr algn="just" eaLnBrk="0" hangingPunct="0">
                <a:buFontTx/>
                <a:buChar char="•"/>
              </a:pPr>
              <a:r>
                <a:rPr lang="en-US" sz="1200"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Trends in amount and composition of litter ingested by marine animals</a:t>
              </a:r>
            </a:p>
            <a:p>
              <a:pPr algn="just" eaLnBrk="0" hangingPunct="0"/>
              <a:endParaRPr lang="en-GB" sz="500" b="1">
                <a:latin typeface="Calibri" pitchFamily="34" charset="0"/>
                <a:ea typeface="Times New Roman" pitchFamily="18" charset="0"/>
                <a:cs typeface="Tahoma" pitchFamily="34" charset="0"/>
              </a:endParaRPr>
            </a:p>
            <a:p>
              <a:pPr algn="just" eaLnBrk="0" hangingPunct="0"/>
              <a:r>
                <a:rPr lang="en-GB" sz="1200" b="1"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Targets (examples): </a:t>
              </a:r>
              <a:endParaRPr lang="en-GB" sz="1200">
                <a:latin typeface="Calibri" pitchFamily="34" charset="0"/>
                <a:ea typeface="Times New Roman" pitchFamily="18" charset="0"/>
                <a:cs typeface="Tahoma" pitchFamily="34" charset="0"/>
              </a:endParaRPr>
            </a:p>
            <a:p>
              <a:pPr algn="just" eaLnBrk="0" hangingPunct="0">
                <a:buFontTx/>
                <a:buChar char="•"/>
              </a:pPr>
              <a:r>
                <a:rPr lang="en-GB" sz="1200"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X</a:t>
              </a:r>
              <a:r>
                <a:rPr lang="en-US" sz="1200"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% of overall reduction in the volume of litter on coastlines from 2010 levels by 2020 </a:t>
              </a:r>
            </a:p>
            <a:p>
              <a:pPr algn="just" eaLnBrk="0" hangingPunct="0">
                <a:buFontTx/>
                <a:buChar char="•"/>
              </a:pPr>
              <a:r>
                <a:rPr lang="en-US" sz="1200"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Less than 10% of northern fulmars (sea bird) having more than 0.1 g plastic particles in their stomach </a:t>
              </a:r>
            </a:p>
            <a:p>
              <a:pPr algn="just" eaLnBrk="0" hangingPunct="0">
                <a:buFontTx/>
                <a:buChar char="•"/>
              </a:pPr>
              <a:r>
                <a:rPr lang="en-GB" sz="1200"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No increase of micro-plastics by 2020</a:t>
              </a:r>
            </a:p>
            <a:p>
              <a:pPr eaLnBrk="0" hangingPunct="0"/>
              <a:endParaRPr lang="en-GB">
                <a:ea typeface="Times New Roman" pitchFamily="18" charset="0"/>
                <a:cs typeface="Tahoma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067944" y="1197212"/>
              <a:ext cx="4825119" cy="0"/>
            </a:xfrm>
            <a:prstGeom prst="line">
              <a:avLst/>
            </a:prstGeom>
            <a:ln w="28575" cap="flat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067944" y="1916422"/>
              <a:ext cx="4825119" cy="0"/>
            </a:xfrm>
            <a:prstGeom prst="line">
              <a:avLst/>
            </a:prstGeom>
            <a:ln w="28575" cap="flat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067944" y="2781696"/>
              <a:ext cx="4825119" cy="0"/>
            </a:xfrm>
            <a:prstGeom prst="line">
              <a:avLst/>
            </a:prstGeom>
            <a:ln w="28575" cap="flat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067944" y="5301310"/>
              <a:ext cx="4825119" cy="0"/>
            </a:xfrm>
            <a:prstGeom prst="line">
              <a:avLst/>
            </a:prstGeom>
            <a:ln w="28575" cap="flat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3575</TotalTime>
  <Words>2241</Words>
  <Application>Microsoft Office PowerPoint</Application>
  <PresentationFormat>On-screen Show (4:3)</PresentationFormat>
  <Paragraphs>349</Paragraphs>
  <Slides>27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Slide_Master</vt:lpstr>
      <vt:lpstr>Blank</vt:lpstr>
      <vt:lpstr>A Sea for Life  The Marine Strategy Framework Directive</vt:lpstr>
      <vt:lpstr> Key issues in protecting the marine environment</vt:lpstr>
      <vt:lpstr>PowerPoint Presentation</vt:lpstr>
      <vt:lpstr>The Marine Directive EU’s legal instrument for the protection of our seas</vt:lpstr>
      <vt:lpstr>Implementation Steps</vt:lpstr>
      <vt:lpstr>Protected Ecosystems </vt:lpstr>
      <vt:lpstr>Achieve Good Environmental Status (GES)</vt:lpstr>
      <vt:lpstr>11 qualitative descriptors</vt:lpstr>
      <vt:lpstr>PowerPoint Presentation</vt:lpstr>
      <vt:lpstr>Marine Protected Areas</vt:lpstr>
      <vt:lpstr>MPA coverage in European Seas, 2012</vt:lpstr>
      <vt:lpstr>Protected Ecosystems </vt:lpstr>
      <vt:lpstr>Ecosystem-based &amp; Integrated Approach</vt:lpstr>
      <vt:lpstr>Adaptive Management</vt:lpstr>
      <vt:lpstr>Protected Ecosystems </vt:lpstr>
      <vt:lpstr>Common Implementation Strategy</vt:lpstr>
      <vt:lpstr>Building on existing EU legislation &amp; policies</vt:lpstr>
      <vt:lpstr>The Regional Sea Conventions</vt:lpstr>
      <vt:lpstr>MSFD Milestones 2012</vt:lpstr>
      <vt:lpstr>Results of the assessment </vt:lpstr>
      <vt:lpstr>MSFD Scoreboard Reporting obligations </vt:lpstr>
      <vt:lpstr>Follow-up to Article 12 Recommendation  MS Replies (Status 2 February 2015)</vt:lpstr>
      <vt:lpstr>Article 12 Follow up</vt:lpstr>
      <vt:lpstr>Strengthen role of RSCs</vt:lpstr>
      <vt:lpstr>MSFD: Monitoring and Measures</vt:lpstr>
      <vt:lpstr>PowerPoint Presentation</vt:lpstr>
      <vt:lpstr>PowerPoint Presentation</vt:lpstr>
    </vt:vector>
  </TitlesOfParts>
  <Company>WWW.noloading.com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JB</dc:creator>
  <cp:lastModifiedBy>SHEPHERD Iain (MARE)</cp:lastModifiedBy>
  <cp:revision>163</cp:revision>
  <dcterms:created xsi:type="dcterms:W3CDTF">2006-11-28T21:49:04Z</dcterms:created>
  <dcterms:modified xsi:type="dcterms:W3CDTF">2015-04-22T16:04:58Z</dcterms:modified>
</cp:coreProperties>
</file>