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1A0"/>
    <a:srgbClr val="475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 alt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9354498-3390-41B5-8EB1-F407417F74F0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4230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 b="-9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4725" y="3295650"/>
            <a:ext cx="4775200" cy="365125"/>
          </a:xfrm>
        </p:spPr>
        <p:txBody>
          <a:bodyPr anchor="t">
            <a:spAutoFit/>
          </a:bodyPr>
          <a:lstStyle>
            <a:lvl1pPr>
              <a:defRPr sz="240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fr-FR" altLang="en-US" noProof="0" smtClean="0"/>
              <a:t>Modifiez le style du titre</a:t>
            </a:r>
            <a:endParaRPr lang="fr-FR" altLang="en-US" noProof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667250"/>
            <a:ext cx="4751387" cy="51752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700">
                <a:solidFill>
                  <a:srgbClr val="0551A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fr-FR" altLang="en-US" noProof="0" smtClean="0"/>
              <a:t>Modifiez le style des sous-titres du masque</a:t>
            </a:r>
            <a:endParaRPr lang="fr-FR" altLang="en-US" noProof="0" dirty="0" smtClean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84713" y="6021388"/>
            <a:ext cx="39195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fr-FR" altLang="en-US">
                <a:solidFill>
                  <a:srgbClr val="0551A0"/>
                </a:solidFill>
                <a:latin typeface="Calibri" panose="020F0502020204030204" pitchFamily="34" charset="0"/>
              </a:rPr>
              <a:t>sdn-userdesk@seadatanet.org – www.seadatanet.org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538" y="5808663"/>
            <a:ext cx="6351587" cy="212725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en-US" dirty="0"/>
              <a:t>Meeting, Location, Dates (to </a:t>
            </a:r>
            <a:r>
              <a:rPr lang="fr-FR" altLang="en-US" dirty="0" err="1"/>
              <a:t>be</a:t>
            </a:r>
            <a:r>
              <a:rPr lang="fr-FR" altLang="en-US" dirty="0"/>
              <a:t> </a:t>
            </a:r>
            <a:r>
              <a:rPr lang="fr-FR" altLang="en-US" dirty="0" err="1"/>
              <a:t>changed</a:t>
            </a:r>
            <a:r>
              <a:rPr lang="fr-FR" altLang="en-US" dirty="0"/>
              <a:t> </a:t>
            </a:r>
            <a:r>
              <a:rPr lang="fr-FR" altLang="en-US" dirty="0" err="1"/>
              <a:t>with</a:t>
            </a:r>
            <a:r>
              <a:rPr lang="fr-FR" altLang="en-US" dirty="0"/>
              <a:t> header/</a:t>
            </a:r>
            <a:r>
              <a:rPr lang="fr-FR" altLang="en-US" dirty="0" err="1"/>
              <a:t>footer</a:t>
            </a:r>
            <a:r>
              <a:rPr lang="fr-FR" altLang="en-US" dirty="0"/>
              <a:t> menu)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DB6EA-8F31-4357-AE45-FA1D68D49374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77263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59563" y="1255713"/>
            <a:ext cx="2016125" cy="50530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11188" y="1255713"/>
            <a:ext cx="5895975" cy="5053012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341CAF-8463-4A2E-862B-6C24C5C95D52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274552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146A36-B58E-4ABB-BF19-852E2F87544B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192084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523A05-F23D-4DA3-B536-CE24BCB0C56C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393584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1188" y="1989138"/>
            <a:ext cx="3956050" cy="4319587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956050" cy="4319587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D05F3D-8CD8-444E-B617-9735C4729EFE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84238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863F78-6213-4692-83F7-FD6A10BA8639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390654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416C0F-79B4-44EA-9E98-2DC50396A7DC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251077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870003-706E-46A3-89AD-1EAA3C3E10CF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274051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76B58-996E-48F1-A47E-31AE4FAED68B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416773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91558E-A6EE-4B03-BE70-CDDD2553ABEB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</p:spTree>
    <p:extLst>
      <p:ext uri="{BB962C8B-B14F-4D97-AF65-F5344CB8AC3E}">
        <p14:creationId xmlns:p14="http://schemas.microsoft.com/office/powerpoint/2010/main" val="144932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b="-9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55713"/>
            <a:ext cx="80645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989138"/>
            <a:ext cx="80645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415088"/>
            <a:ext cx="6937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0551A0"/>
                </a:solidFill>
                <a:latin typeface="+mj-lt"/>
              </a:defRPr>
            </a:lvl1pPr>
          </a:lstStyle>
          <a:p>
            <a:fld id="{113B5E89-E4C8-4FC0-8AFC-0BCE781264E7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11188" y="6415088"/>
            <a:ext cx="3919537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fr-FR" altLang="en-US">
                <a:solidFill>
                  <a:srgbClr val="0551A0"/>
                </a:solidFill>
                <a:latin typeface="Calibri" panose="020F0502020204030204" pitchFamily="34" charset="0"/>
              </a:rPr>
              <a:t>sdn-userdesk@seadatanet.org – www.seadatanet.org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20713"/>
            <a:ext cx="61356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solidFill>
                  <a:srgbClr val="0551A0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fr-FR" altLang="en-US"/>
              <a:t>Meeting, Location, Dates (to be changed with header/footer menu)</a:t>
            </a:r>
          </a:p>
        </p:txBody>
      </p:sp>
      <p:pic>
        <p:nvPicPr>
          <p:cNvPr id="1034" name="Picture 10" descr="SeaDatacloud2017logo_lo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5613"/>
            <a:ext cx="1368425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kern="1200">
          <a:solidFill>
            <a:srgbClr val="0551A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551A0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 kern="1200">
          <a:solidFill>
            <a:srgbClr val="475D7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 kern="1200">
          <a:solidFill>
            <a:srgbClr val="475D7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475D7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475D7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475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538" y="5808663"/>
            <a:ext cx="6351587" cy="430887"/>
          </a:xfrm>
        </p:spPr>
        <p:txBody>
          <a:bodyPr/>
          <a:lstStyle/>
          <a:p>
            <a:r>
              <a:rPr lang="en-US" altLang="en-US" dirty="0"/>
              <a:t>Pilot Blue Cloud Workshop, </a:t>
            </a:r>
            <a:r>
              <a:rPr lang="en-US" altLang="en-US" dirty="0" err="1"/>
              <a:t>Bruxelles</a:t>
            </a:r>
            <a:r>
              <a:rPr lang="en-US" altLang="en-US" dirty="0"/>
              <a:t>, 25th March 2017</a:t>
            </a:r>
            <a:endParaRPr lang="fr-FR" altLang="en-US" dirty="0"/>
          </a:p>
          <a:p>
            <a:endParaRPr lang="fr-FR" alt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4725" y="3295650"/>
            <a:ext cx="4775200" cy="738664"/>
          </a:xfrm>
        </p:spPr>
        <p:txBody>
          <a:bodyPr/>
          <a:lstStyle/>
          <a:p>
            <a:r>
              <a:rPr lang="en-US" altLang="en-US" dirty="0" smtClean="0"/>
              <a:t>Suggestions / recommendations for Blue Cloud developments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4293096"/>
            <a:ext cx="4751387" cy="960263"/>
          </a:xfrm>
        </p:spPr>
        <p:txBody>
          <a:bodyPr/>
          <a:lstStyle/>
          <a:p>
            <a:r>
              <a:rPr lang="en-US" altLang="en-US" sz="1200" i="1" dirty="0"/>
              <a:t>Michele Fichaut (SeaDataCloud coordinator)</a:t>
            </a:r>
            <a:br>
              <a:rPr lang="en-US" altLang="en-US" sz="1200" i="1" dirty="0"/>
            </a:br>
            <a:r>
              <a:rPr lang="en-US" altLang="en-US" sz="1200" i="1" dirty="0"/>
              <a:t>Dick </a:t>
            </a:r>
            <a:r>
              <a:rPr lang="en-US" altLang="en-US" sz="1200" i="1" dirty="0" err="1"/>
              <a:t>Schaap</a:t>
            </a:r>
            <a:r>
              <a:rPr lang="en-US" altLang="en-US" sz="1200" i="1" dirty="0"/>
              <a:t> (SeaDataCloud technical coordinator)</a:t>
            </a:r>
            <a:br>
              <a:rPr lang="en-US" altLang="en-US" sz="1200" i="1" dirty="0"/>
            </a:br>
            <a:r>
              <a:rPr lang="en-US" altLang="en-US" sz="1200" i="1" dirty="0"/>
              <a:t>and the SeaDataCloud consortium</a:t>
            </a:r>
            <a:br>
              <a:rPr lang="en-US" altLang="en-US" sz="1200" i="1" dirty="0"/>
            </a:br>
            <a:endParaRPr lang="en-US" altLang="en-US" sz="1200" i="1" dirty="0"/>
          </a:p>
          <a:p>
            <a:r>
              <a:rPr lang="en-US" altLang="en-US" sz="1200" i="1" dirty="0"/>
              <a:t>presented by Gilbert </a:t>
            </a:r>
            <a:r>
              <a:rPr lang="en-US" altLang="en-US" sz="1200" i="1" dirty="0" err="1"/>
              <a:t>Maudire</a:t>
            </a:r>
            <a:r>
              <a:rPr lang="en-US" altLang="en-US" sz="1200" i="1" dirty="0"/>
              <a:t> (Ifremer – France)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064500" cy="523220"/>
          </a:xfrm>
        </p:spPr>
        <p:txBody>
          <a:bodyPr/>
          <a:lstStyle/>
          <a:p>
            <a:r>
              <a:rPr lang="en-GB" sz="2800" b="1" dirty="0" err="1" smtClean="0"/>
              <a:t>SeaDataNet</a:t>
            </a:r>
            <a:r>
              <a:rPr lang="en-GB" sz="2800" b="1" dirty="0" smtClean="0"/>
              <a:t> is giving harmonised discovery and access to data output from multiple sources</a:t>
            </a:r>
            <a:endParaRPr lang="en-GB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4465" y="2192717"/>
            <a:ext cx="4971628" cy="1508031"/>
          </a:xfrm>
        </p:spPr>
        <p:txBody>
          <a:bodyPr/>
          <a:lstStyle/>
          <a:p>
            <a:pPr algn="just"/>
            <a:r>
              <a:rPr lang="en-US" sz="2000" dirty="0" smtClean="0">
                <a:latin typeface="+mj-lt"/>
              </a:rPr>
              <a:t>Operational oceanography networks, cooperating with </a:t>
            </a:r>
            <a:r>
              <a:rPr lang="en-US" sz="2000" dirty="0" err="1" smtClean="0">
                <a:latin typeface="+mj-lt"/>
              </a:rPr>
              <a:t>EuroGOOS</a:t>
            </a:r>
            <a:r>
              <a:rPr lang="en-US" sz="2000" dirty="0" smtClean="0">
                <a:latin typeface="+mj-lt"/>
              </a:rPr>
              <a:t>, CMEMS In-situ TAC, </a:t>
            </a:r>
            <a:r>
              <a:rPr lang="en-US" sz="2000" dirty="0" err="1" smtClean="0">
                <a:latin typeface="+mj-lt"/>
              </a:rPr>
              <a:t>JERICONext</a:t>
            </a:r>
            <a:r>
              <a:rPr lang="en-US" sz="2000" dirty="0" smtClean="0">
                <a:latin typeface="+mj-lt"/>
              </a:rPr>
              <a:t>, FixO3, ..)</a:t>
            </a:r>
          </a:p>
          <a:p>
            <a:pPr algn="just"/>
            <a:r>
              <a:rPr lang="en-US" sz="2000" dirty="0" smtClean="0"/>
              <a:t>European research fleet, via national science arrangements and </a:t>
            </a:r>
            <a:r>
              <a:rPr lang="en-US" sz="2000" dirty="0" err="1" smtClean="0"/>
              <a:t>Eurofleets</a:t>
            </a:r>
            <a:endParaRPr lang="en-US" sz="2000" dirty="0" smtClean="0"/>
          </a:p>
          <a:p>
            <a:pPr algn="just"/>
            <a:r>
              <a:rPr lang="en-US" sz="2000" dirty="0" smtClean="0"/>
              <a:t>Environmental monitoring agencies for chemistry and biology</a:t>
            </a:r>
          </a:p>
          <a:p>
            <a:pPr algn="just"/>
            <a:r>
              <a:rPr lang="en-US" sz="2000" dirty="0" smtClean="0"/>
              <a:t>Hydrographic services for bathymetry</a:t>
            </a:r>
          </a:p>
          <a:p>
            <a:pPr algn="just"/>
            <a:r>
              <a:rPr lang="en-US" sz="2000" dirty="0" smtClean="0"/>
              <a:t>Geological services for geology and geophysics</a:t>
            </a:r>
          </a:p>
          <a:p>
            <a:pPr algn="just"/>
            <a:r>
              <a:rPr lang="en-US" sz="2000" dirty="0" smtClean="0">
                <a:latin typeface="+mj-lt"/>
              </a:rPr>
              <a:t>Multiple national research projects</a:t>
            </a:r>
          </a:p>
          <a:p>
            <a:pPr algn="just"/>
            <a:r>
              <a:rPr lang="en-US" sz="2000" dirty="0" smtClean="0"/>
              <a:t>Multiple EU research projects</a:t>
            </a:r>
          </a:p>
          <a:p>
            <a:pPr algn="just"/>
            <a:r>
              <a:rPr lang="en-US" sz="2000" dirty="0" smtClean="0">
                <a:latin typeface="+mj-lt"/>
              </a:rPr>
              <a:t>Interoperability with </a:t>
            </a:r>
            <a:r>
              <a:rPr lang="en-US" sz="2000" dirty="0" err="1" smtClean="0">
                <a:latin typeface="+mj-lt"/>
              </a:rPr>
              <a:t>EurOBIS</a:t>
            </a:r>
            <a:r>
              <a:rPr lang="en-US" sz="2000" dirty="0" smtClean="0">
                <a:latin typeface="+mj-lt"/>
              </a:rPr>
              <a:t>, ICES, PANGAEA, ..</a:t>
            </a:r>
            <a:endParaRPr lang="en-US" sz="2000" dirty="0">
              <a:latin typeface="+mj-lt"/>
            </a:endParaRPr>
          </a:p>
        </p:txBody>
      </p:sp>
      <p:sp>
        <p:nvSpPr>
          <p:cNvPr id="56" name="Isosceles Triangle 7"/>
          <p:cNvSpPr>
            <a:spLocks noChangeArrowheads="1"/>
          </p:cNvSpPr>
          <p:nvPr/>
        </p:nvSpPr>
        <p:spPr bwMode="auto">
          <a:xfrm>
            <a:off x="467545" y="4149080"/>
            <a:ext cx="3168351" cy="216009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1403946" y="4704615"/>
            <a:ext cx="12955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Upstream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Services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719572" y="5425375"/>
            <a:ext cx="26642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Discovery and access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datasets from many sources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rot="5400000">
            <a:off x="205202" y="3127125"/>
            <a:ext cx="1728193" cy="196484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0" y="3700748"/>
            <a:ext cx="19447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Standards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OGC, ISO, W3C &amp; </a:t>
            </a:r>
            <a:endParaRPr lang="en-US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Vocabularie</a:t>
            </a:r>
            <a:r>
              <a:rPr lang="en-US" altLang="en-US" sz="1800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32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064500" cy="523220"/>
          </a:xfrm>
        </p:spPr>
        <p:txBody>
          <a:bodyPr/>
          <a:lstStyle/>
          <a:p>
            <a:r>
              <a:rPr lang="en-GB" sz="2800" b="1" dirty="0" smtClean="0"/>
              <a:t>Possible improvements for EU research projects:</a:t>
            </a:r>
            <a:endParaRPr lang="en-GB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9912" y="2353017"/>
            <a:ext cx="4971628" cy="1508031"/>
          </a:xfrm>
        </p:spPr>
        <p:txBody>
          <a:bodyPr/>
          <a:lstStyle/>
          <a:p>
            <a:pPr algn="just"/>
            <a:r>
              <a:rPr lang="en-US" sz="2000" dirty="0" smtClean="0">
                <a:latin typeface="+mj-lt"/>
              </a:rPr>
              <a:t>Developing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BlueCloud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ingestion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services</a:t>
            </a:r>
            <a:r>
              <a:rPr lang="en-US" sz="2000" dirty="0" smtClean="0">
                <a:latin typeface="+mj-lt"/>
              </a:rPr>
              <a:t>, facilitating more easy data management by EU marine research projects with data collection</a:t>
            </a:r>
          </a:p>
          <a:p>
            <a:pPr algn="just"/>
            <a:r>
              <a:rPr lang="en-US" sz="2000" dirty="0" smtClean="0"/>
              <a:t>Developing an EU marine data management protocol </a:t>
            </a:r>
          </a:p>
          <a:p>
            <a:pPr algn="just"/>
            <a:r>
              <a:rPr lang="en-US" sz="2000" b="1" dirty="0" smtClean="0">
                <a:solidFill>
                  <a:srgbClr val="FFC000"/>
                </a:solidFill>
              </a:rPr>
              <a:t>However ensure that existing arrangements with </a:t>
            </a:r>
            <a:r>
              <a:rPr lang="en-US" sz="2000" b="1" dirty="0" err="1" smtClean="0">
                <a:solidFill>
                  <a:srgbClr val="FFC000"/>
                </a:solidFill>
              </a:rPr>
              <a:t>SeaDataNet</a:t>
            </a:r>
            <a:r>
              <a:rPr lang="en-US" sz="2000" b="1" dirty="0" smtClean="0">
                <a:solidFill>
                  <a:srgbClr val="FFC000"/>
                </a:solidFill>
              </a:rPr>
              <a:t>, PANGAEA, .. are not hindered</a:t>
            </a:r>
          </a:p>
          <a:p>
            <a:pPr algn="just"/>
            <a:r>
              <a:rPr lang="en-US" sz="2000" dirty="0" smtClean="0"/>
              <a:t>Effect must be even more capture and availability of well documented data from marine research projects</a:t>
            </a:r>
            <a:endParaRPr lang="en-US" sz="2000" dirty="0">
              <a:latin typeface="+mj-lt"/>
            </a:endParaRPr>
          </a:p>
        </p:txBody>
      </p:sp>
      <p:sp>
        <p:nvSpPr>
          <p:cNvPr id="56" name="Isosceles Triangle 7"/>
          <p:cNvSpPr>
            <a:spLocks noChangeArrowheads="1"/>
          </p:cNvSpPr>
          <p:nvPr/>
        </p:nvSpPr>
        <p:spPr bwMode="auto">
          <a:xfrm>
            <a:off x="467545" y="4149080"/>
            <a:ext cx="3168351" cy="216009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1403946" y="4704615"/>
            <a:ext cx="12955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Upstream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Services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719572" y="5425375"/>
            <a:ext cx="26642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Discovery and access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datasets from many sources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rot="5400000">
            <a:off x="205202" y="3127125"/>
            <a:ext cx="1728193" cy="196484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0" y="3700748"/>
            <a:ext cx="19447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Standards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OGC, ISO, W3C &amp; </a:t>
            </a:r>
            <a:endParaRPr lang="en-US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Vocabularie</a:t>
            </a:r>
            <a:r>
              <a:rPr lang="en-US" altLang="en-US" sz="1800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6" name="Striped Right Arrow 5"/>
          <p:cNvSpPr/>
          <p:nvPr/>
        </p:nvSpPr>
        <p:spPr>
          <a:xfrm rot="12473899">
            <a:off x="3059831" y="6162912"/>
            <a:ext cx="1152128" cy="504354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42808" y="6506369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Ingestion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64500" cy="523220"/>
          </a:xfrm>
        </p:spPr>
        <p:txBody>
          <a:bodyPr/>
          <a:lstStyle/>
          <a:p>
            <a:r>
              <a:rPr lang="en-GB" sz="2800" b="1" dirty="0" smtClean="0"/>
              <a:t>VRE developments  </a:t>
            </a:r>
            <a:endParaRPr lang="en-GB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79912" y="2353017"/>
            <a:ext cx="4971628" cy="3995688"/>
          </a:xfrm>
        </p:spPr>
        <p:txBody>
          <a:bodyPr/>
          <a:lstStyle/>
          <a:p>
            <a:pPr algn="just"/>
            <a:r>
              <a:rPr lang="en-US" sz="2000" dirty="0" smtClean="0">
                <a:latin typeface="+mj-lt"/>
              </a:rPr>
              <a:t>Many VRE developments: </a:t>
            </a:r>
          </a:p>
          <a:p>
            <a:pPr lvl="1" algn="just"/>
            <a:r>
              <a:rPr lang="en-US" sz="1600" dirty="0" smtClean="0"/>
              <a:t>Blue Bridge</a:t>
            </a:r>
          </a:p>
          <a:p>
            <a:pPr lvl="1" algn="just"/>
            <a:r>
              <a:rPr lang="en-US" sz="1600" dirty="0" smtClean="0"/>
              <a:t>EVER-EST</a:t>
            </a:r>
          </a:p>
          <a:p>
            <a:pPr lvl="1" algn="just"/>
            <a:r>
              <a:rPr lang="en-US" sz="1600" dirty="0" err="1" smtClean="0"/>
              <a:t>SeaDataCloud</a:t>
            </a:r>
            <a:endParaRPr lang="en-US" sz="1600" dirty="0" smtClean="0"/>
          </a:p>
          <a:p>
            <a:pPr lvl="1" algn="just"/>
            <a:r>
              <a:rPr lang="en-US" sz="1600" dirty="0" err="1" smtClean="0"/>
              <a:t>EMODnet</a:t>
            </a:r>
            <a:r>
              <a:rPr lang="en-US" sz="1600" dirty="0" smtClean="0"/>
              <a:t> Bathymetry</a:t>
            </a:r>
          </a:p>
          <a:p>
            <a:pPr lvl="1" algn="just"/>
            <a:r>
              <a:rPr lang="en-US" sz="1600" dirty="0" err="1" smtClean="0"/>
              <a:t>EMODnet</a:t>
            </a:r>
            <a:r>
              <a:rPr lang="en-US" sz="1600" dirty="0" smtClean="0"/>
              <a:t> Chemistry</a:t>
            </a:r>
          </a:p>
          <a:p>
            <a:pPr lvl="1" algn="just"/>
            <a:r>
              <a:rPr lang="en-US" sz="1600" dirty="0" smtClean="0"/>
              <a:t>….</a:t>
            </a:r>
          </a:p>
          <a:p>
            <a:pPr algn="just"/>
            <a:r>
              <a:rPr lang="en-US" sz="2000" dirty="0" smtClean="0">
                <a:solidFill>
                  <a:srgbClr val="0551A0"/>
                </a:solidFill>
              </a:rPr>
              <a:t>Developing various tools and applications</a:t>
            </a:r>
          </a:p>
          <a:p>
            <a:pPr algn="just"/>
            <a:r>
              <a:rPr lang="en-US" sz="2000" dirty="0" smtClean="0"/>
              <a:t>Building, managing and running workflows</a:t>
            </a:r>
          </a:p>
          <a:p>
            <a:pPr algn="just"/>
            <a:r>
              <a:rPr lang="en-US" sz="2000" dirty="0" smtClean="0"/>
              <a:t>Facilitating different levels of users:</a:t>
            </a:r>
          </a:p>
          <a:p>
            <a:pPr lvl="1" algn="just"/>
            <a:r>
              <a:rPr lang="en-US" sz="1600" dirty="0" smtClean="0"/>
              <a:t>General users with user interfaces</a:t>
            </a:r>
          </a:p>
          <a:p>
            <a:pPr lvl="1" algn="just"/>
            <a:r>
              <a:rPr lang="en-US" sz="1600" dirty="0" smtClean="0"/>
              <a:t>Specialists with </a:t>
            </a:r>
            <a:r>
              <a:rPr lang="en-US" sz="1600" dirty="0" err="1" smtClean="0"/>
              <a:t>i</a:t>
            </a:r>
            <a:r>
              <a:rPr lang="en-US" sz="1600" dirty="0" smtClean="0"/>
              <a:t>-notebooks</a:t>
            </a:r>
          </a:p>
          <a:p>
            <a:pPr lvl="1" algn="just"/>
            <a:r>
              <a:rPr lang="en-US" sz="1200" dirty="0" smtClean="0"/>
              <a:t>….</a:t>
            </a:r>
          </a:p>
          <a:p>
            <a:pPr algn="just"/>
            <a:endParaRPr lang="en-US" sz="2000" dirty="0">
              <a:latin typeface="+mj-lt"/>
            </a:endParaRPr>
          </a:p>
        </p:txBody>
      </p:sp>
      <p:sp>
        <p:nvSpPr>
          <p:cNvPr id="56" name="Isosceles Triangle 7"/>
          <p:cNvSpPr>
            <a:spLocks noChangeArrowheads="1"/>
          </p:cNvSpPr>
          <p:nvPr/>
        </p:nvSpPr>
        <p:spPr bwMode="auto">
          <a:xfrm>
            <a:off x="467545" y="4149080"/>
            <a:ext cx="3168351" cy="216009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1403946" y="4704615"/>
            <a:ext cx="12955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Upstream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Services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719572" y="5425375"/>
            <a:ext cx="26642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Discovery and access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datasets from many sources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rot="5400000">
            <a:off x="205202" y="3127125"/>
            <a:ext cx="1728193" cy="196484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0" y="3700748"/>
            <a:ext cx="19447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Standards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OGC, ISO, W3C &amp; </a:t>
            </a:r>
            <a:endParaRPr lang="en-US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Vocabularie</a:t>
            </a:r>
            <a:r>
              <a:rPr lang="en-US" altLang="en-US" sz="1800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1" name="Isosceles Triangle 7"/>
          <p:cNvSpPr>
            <a:spLocks noChangeArrowheads="1"/>
          </p:cNvSpPr>
          <p:nvPr/>
        </p:nvSpPr>
        <p:spPr bwMode="auto">
          <a:xfrm rot="10800000">
            <a:off x="482330" y="2287687"/>
            <a:ext cx="3168351" cy="1821858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233737" y="2986425"/>
            <a:ext cx="16946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Downstream 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Services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11827" y="2378212"/>
            <a:ext cx="33385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Added-value services and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applications - VRE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5192" y="1196752"/>
            <a:ext cx="8064500" cy="523220"/>
          </a:xfrm>
        </p:spPr>
        <p:txBody>
          <a:bodyPr/>
          <a:lstStyle/>
          <a:p>
            <a:r>
              <a:rPr lang="en-GB" sz="2400" b="1" dirty="0" smtClean="0"/>
              <a:t>Creating a Blue Cloud VRE space, concerting ongoing initiatives 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09622" y="1801835"/>
            <a:ext cx="4971628" cy="3256723"/>
          </a:xfrm>
        </p:spPr>
        <p:txBody>
          <a:bodyPr/>
          <a:lstStyle/>
          <a:p>
            <a:pPr algn="just"/>
            <a:r>
              <a:rPr lang="en-US" sz="1800" dirty="0" smtClean="0"/>
              <a:t>Creating and maintaining a tool box with a growing number of applications</a:t>
            </a:r>
          </a:p>
          <a:p>
            <a:pPr algn="just"/>
            <a:r>
              <a:rPr lang="en-US" sz="1800" dirty="0" smtClean="0"/>
              <a:t>Developing and including common services for data pre-processing, visualizations, publishing, DOIs…</a:t>
            </a:r>
          </a:p>
          <a:p>
            <a:pPr algn="just"/>
            <a:r>
              <a:rPr lang="en-US" sz="1800" dirty="0" smtClean="0"/>
              <a:t>Interfacing with harmonized metadata and data services as provided by </a:t>
            </a:r>
            <a:r>
              <a:rPr lang="en-US" sz="1800" dirty="0" err="1" smtClean="0"/>
              <a:t>SeaDataNet</a:t>
            </a:r>
            <a:r>
              <a:rPr lang="en-US" sz="1800" dirty="0" smtClean="0"/>
              <a:t>, PANGAEA, .. </a:t>
            </a:r>
          </a:p>
          <a:p>
            <a:pPr algn="just"/>
            <a:r>
              <a:rPr lang="en-US" sz="1800" dirty="0" smtClean="0"/>
              <a:t>International interoperability with USA, Australia, .. (ODIP)</a:t>
            </a:r>
          </a:p>
          <a:p>
            <a:pPr algn="just"/>
            <a:r>
              <a:rPr lang="en-US" sz="1800" dirty="0" smtClean="0"/>
              <a:t>Bringing together in-situ and satellite communities </a:t>
            </a:r>
            <a:endParaRPr lang="en-US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02C58-B8B4-4298-BD30-908A73B72E72}" type="slidenum">
              <a:rPr lang="fr-FR" smtClean="0"/>
              <a:pPr/>
              <a:t>5</a:t>
            </a:fld>
            <a:r>
              <a:rPr lang="fr-FR" smtClean="0"/>
              <a:t>/15</a:t>
            </a:r>
            <a:endParaRPr lang="fr-FR" dirty="0"/>
          </a:p>
        </p:txBody>
      </p:sp>
      <p:sp>
        <p:nvSpPr>
          <p:cNvPr id="56" name="Isosceles Triangle 7"/>
          <p:cNvSpPr>
            <a:spLocks noChangeArrowheads="1"/>
          </p:cNvSpPr>
          <p:nvPr/>
        </p:nvSpPr>
        <p:spPr bwMode="auto">
          <a:xfrm>
            <a:off x="467545" y="4149080"/>
            <a:ext cx="3168351" cy="2160091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xtBox 8"/>
          <p:cNvSpPr txBox="1">
            <a:spLocks noChangeArrowheads="1"/>
          </p:cNvSpPr>
          <p:nvPr/>
        </p:nvSpPr>
        <p:spPr bwMode="auto">
          <a:xfrm>
            <a:off x="1403946" y="4704615"/>
            <a:ext cx="129554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Upstream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Services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719572" y="5425375"/>
            <a:ext cx="26642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Discovery and access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datasets from many sources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60" name="Isosceles Triangle 59"/>
          <p:cNvSpPr/>
          <p:nvPr/>
        </p:nvSpPr>
        <p:spPr bwMode="auto">
          <a:xfrm rot="5400000">
            <a:off x="205202" y="3127125"/>
            <a:ext cx="1728193" cy="196484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0" y="3700748"/>
            <a:ext cx="194476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Standards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OGC, ISO, W3C &amp; </a:t>
            </a:r>
            <a:endParaRPr lang="en-US" altLang="en-US" sz="16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Arial" panose="020B0604020202020204" pitchFamily="34" charset="0"/>
              </a:rPr>
              <a:t>Vocabularie</a:t>
            </a:r>
            <a:r>
              <a:rPr lang="en-US" altLang="en-US" sz="1800" dirty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1" name="Isosceles Triangle 7"/>
          <p:cNvSpPr>
            <a:spLocks noChangeArrowheads="1"/>
          </p:cNvSpPr>
          <p:nvPr/>
        </p:nvSpPr>
        <p:spPr bwMode="auto">
          <a:xfrm rot="10800000">
            <a:off x="482330" y="2287687"/>
            <a:ext cx="3168351" cy="1821858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24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233737" y="2986425"/>
            <a:ext cx="16946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  <a:latin typeface="Arial" panose="020B0604020202020204" pitchFamily="34" charset="0"/>
              </a:rPr>
              <a:t>Downstream </a:t>
            </a:r>
            <a:endParaRPr lang="en-US" altLang="en-US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Services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11827" y="2378212"/>
            <a:ext cx="33385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CC0000"/>
                </a:solidFill>
                <a:latin typeface="Arial" panose="020B0604020202020204" pitchFamily="34" charset="0"/>
              </a:rPr>
              <a:t>Added-value services and </a:t>
            </a:r>
            <a:r>
              <a:rPr lang="en-US" altLang="en-US" sz="1800" dirty="0" smtClean="0">
                <a:solidFill>
                  <a:srgbClr val="CC0000"/>
                </a:solidFill>
                <a:latin typeface="Arial" panose="020B0604020202020204" pitchFamily="34" charset="0"/>
              </a:rPr>
              <a:t>applications - VRE</a:t>
            </a:r>
            <a:endParaRPr lang="en-US" altLang="en-US" sz="18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52968"/>
            <a:ext cx="2349525" cy="18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Calibri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eaDataCloud.pot [Mode de compatibilité]" id="{57FC6986-2BD0-43BB-ACEC-85D2971105F7}" vid="{5FF008A0-E6D8-418E-B2FC-C5FA7669FA00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SeaDataCloud</Template>
  <TotalTime>117</TotalTime>
  <Words>363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Modèle par défaut</vt:lpstr>
      <vt:lpstr>Suggestions / recommendations for Blue Cloud developments</vt:lpstr>
      <vt:lpstr>SeaDataNet is giving harmonised discovery and access to data output from multiple sources</vt:lpstr>
      <vt:lpstr>Possible improvements for EU research projects:</vt:lpstr>
      <vt:lpstr>VRE developments  </vt:lpstr>
      <vt:lpstr>Creating a Blue Cloud VRE space, concerting ongoing initiatives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Michele FICHAUT, Ifremer Brest PDG-IMN-IDM-SISME</dc:creator>
  <cp:lastModifiedBy>INGUSCIO Agostino (AGRI)</cp:lastModifiedBy>
  <cp:revision>18</cp:revision>
  <dcterms:created xsi:type="dcterms:W3CDTF">2017-03-22T13:43:29Z</dcterms:created>
  <dcterms:modified xsi:type="dcterms:W3CDTF">2017-03-23T15:47:49Z</dcterms:modified>
</cp:coreProperties>
</file>