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2" r:id="rId1"/>
  </p:sldMasterIdLst>
  <p:notesMasterIdLst>
    <p:notesMasterId r:id="rId22"/>
  </p:notesMasterIdLst>
  <p:handoutMasterIdLst>
    <p:handoutMasterId r:id="rId23"/>
  </p:handoutMasterIdLst>
  <p:sldIdLst>
    <p:sldId id="390" r:id="rId2"/>
    <p:sldId id="463" r:id="rId3"/>
    <p:sldId id="467" r:id="rId4"/>
    <p:sldId id="462" r:id="rId5"/>
    <p:sldId id="464" r:id="rId6"/>
    <p:sldId id="465" r:id="rId7"/>
    <p:sldId id="458" r:id="rId8"/>
    <p:sldId id="468" r:id="rId9"/>
    <p:sldId id="469" r:id="rId10"/>
    <p:sldId id="470" r:id="rId11"/>
    <p:sldId id="471" r:id="rId12"/>
    <p:sldId id="472" r:id="rId13"/>
    <p:sldId id="473" r:id="rId14"/>
    <p:sldId id="474" r:id="rId15"/>
    <p:sldId id="480" r:id="rId16"/>
    <p:sldId id="481" r:id="rId17"/>
    <p:sldId id="475" r:id="rId18"/>
    <p:sldId id="478" r:id="rId19"/>
    <p:sldId id="479" r:id="rId20"/>
    <p:sldId id="477" r:id="rId21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1pPr>
    <a:lvl2pPr marL="457156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2pPr>
    <a:lvl3pPr marL="914312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3pPr>
    <a:lvl4pPr marL="1371468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4pPr>
    <a:lvl5pPr marL="1828624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5pPr>
    <a:lvl6pPr marL="2285780" algn="l" defTabSz="914312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6pPr>
    <a:lvl7pPr marL="2742936" algn="l" defTabSz="914312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7pPr>
    <a:lvl8pPr marL="3200092" algn="l" defTabSz="914312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8pPr>
    <a:lvl9pPr marL="3657249" algn="l" defTabSz="914312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4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UD'HON Xavier (MARE)" initials="XP" lastIdx="6" clrIdx="0"/>
  <p:cmAuthor id="1" name="STRASSER Thomas (MARE)" initials="ST(" lastIdx="1" clrIdx="1"/>
  <p:cmAuthor id="2" name="STRASSER Thomas (MARE)" initials="ST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BC4"/>
    <a:srgbClr val="065FF0"/>
    <a:srgbClr val="C1483F"/>
    <a:srgbClr val="FFCC66"/>
    <a:srgbClr val="FFFF99"/>
    <a:srgbClr val="19D156"/>
    <a:srgbClr val="ED571B"/>
    <a:srgbClr val="1DA340"/>
    <a:srgbClr val="00E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392" autoAdjust="0"/>
  </p:normalViewPr>
  <p:slideViewPr>
    <p:cSldViewPr snapToGrid="0">
      <p:cViewPr varScale="1">
        <p:scale>
          <a:sx n="74" d="100"/>
          <a:sy n="74" d="100"/>
        </p:scale>
        <p:origin x="-26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4002" y="-102"/>
      </p:cViewPr>
      <p:guideLst>
        <p:guide orient="horz" pos="3132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4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50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6" tIns="45784" rIns="91566" bIns="4578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4" y="9444750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6" tIns="45784" rIns="91566" bIns="4578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E2FA0ED9-CF7A-46E5-96FB-C342BAD53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9527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4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5" y="4723170"/>
            <a:ext cx="5445126" cy="44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50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6" tIns="45784" rIns="91566" bIns="4578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4" y="9444750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6" tIns="45784" rIns="91566" bIns="4578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6F7426AD-F365-4334-961F-8B2DDD0814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4422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0"/>
      </a:defRPr>
    </a:lvl1pPr>
    <a:lvl2pPr marL="45715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3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4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62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780" algn="l" defTabSz="457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6" algn="l" defTabSz="457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2" algn="l" defTabSz="457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49" algn="l" defTabSz="457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24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093">
              <a:defRPr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02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41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45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37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093">
              <a:defRPr/>
            </a:pPr>
            <a:endParaRPr lang="pt-PT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80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33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6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19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31" indent="-171431">
              <a:buFontTx/>
              <a:buChar char="-"/>
            </a:pPr>
            <a:endParaRPr lang="en-US" altLang="en-US" baseline="0" dirty="0">
              <a:latin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707" indent="-285657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2626" indent="-228524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599678" indent="-228524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6727" indent="-228524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3779" indent="-22852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0828" indent="-22852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7877" indent="-22852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4928" indent="-22852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A93C78E3-5A43-4392-9D98-7591BA6F2C15}" type="slidenum">
              <a:rPr lang="en-GB" altLang="en-US" sz="1200" b="0">
                <a:solidFill>
                  <a:prstClr val="black"/>
                </a:solidFill>
                <a:latin typeface="Arial" pitchFamily="34" charset="0"/>
              </a:rPr>
              <a:pPr eaLnBrk="1" hangingPunct="1"/>
              <a:t>18</a:t>
            </a:fld>
            <a:endParaRPr lang="en-GB" altLang="en-US" sz="1200" b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32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31" indent="-171431">
              <a:buFontTx/>
              <a:buChar char="-"/>
            </a:pPr>
            <a:endParaRPr lang="en-US" altLang="en-US" baseline="0" dirty="0">
              <a:latin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707" indent="-285657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2626" indent="-228524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599678" indent="-228524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6727" indent="-228524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3779" indent="-22852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0828" indent="-22852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7877" indent="-22852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4928" indent="-22852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A93C78E3-5A43-4392-9D98-7591BA6F2C15}" type="slidenum">
              <a:rPr lang="en-GB" altLang="en-US" sz="1200" b="0">
                <a:solidFill>
                  <a:prstClr val="black"/>
                </a:solidFill>
                <a:latin typeface="Arial" pitchFamily="34" charset="0"/>
              </a:rPr>
              <a:pPr eaLnBrk="1" hangingPunct="1"/>
              <a:t>19</a:t>
            </a:fld>
            <a:endParaRPr lang="en-GB" altLang="en-US" sz="1200" b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25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78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1" indent="-171431">
              <a:buFontTx/>
              <a:buChar char="-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aseline="0" dirty="0">
              <a:latin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7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50665" indent="-288717" eaLnBrk="0" hangingPunct="0">
              <a:defRPr sz="77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54867" indent="-230973" eaLnBrk="0" hangingPunct="0">
              <a:defRPr sz="77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616815" indent="-230973" eaLnBrk="0" hangingPunct="0">
              <a:defRPr sz="77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78762" indent="-230973" eaLnBrk="0" hangingPunct="0">
              <a:defRPr sz="77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40710" indent="-230973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3002656" indent="-230973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64603" indent="-230973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926550" indent="-230973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A93C78E3-5A43-4392-9D98-7591BA6F2C15}" type="slidenum">
              <a:rPr lang="en-GB" altLang="en-US" sz="1200" b="0">
                <a:solidFill>
                  <a:prstClr val="black"/>
                </a:solidFill>
                <a:latin typeface="Arial" pitchFamily="34" charset="0"/>
              </a:rPr>
              <a:pPr eaLnBrk="1" hangingPunct="1"/>
              <a:t>3</a:t>
            </a:fld>
            <a:endParaRPr lang="en-GB" altLang="en-US" sz="1200" b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42643" indent="-285632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42528" indent="-228505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599539" indent="-228505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56550" indent="-228505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13562" indent="-228505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2970572" indent="-228505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27582" indent="-228505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884593" indent="-228505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A93C78E3-5A43-4392-9D98-7591BA6F2C15}" type="slidenum">
              <a:rPr lang="en-GB" altLang="en-US" sz="1200" b="0">
                <a:solidFill>
                  <a:prstClr val="black"/>
                </a:solidFill>
                <a:latin typeface="Arial" pitchFamily="34" charset="0"/>
              </a:rPr>
              <a:pPr eaLnBrk="1" hangingPunct="1"/>
              <a:t>4</a:t>
            </a:fld>
            <a:endParaRPr lang="en-GB" altLang="en-US" sz="1200" b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88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1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093">
              <a:defRPr/>
            </a:pPr>
            <a:endParaRPr lang="en-US" altLang="en-US" sz="2400" dirty="0">
              <a:solidFill>
                <a:srgbClr val="00206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17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3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24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8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ollage_3_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92476"/>
            <a:ext cx="48863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RC_Slides_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4" y="6461126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"/>
            <a:ext cx="9144000" cy="957263"/>
          </a:xfrm>
          <a:prstGeom prst="rect">
            <a:avLst/>
          </a:prstGeom>
          <a:solidFill>
            <a:srgbClr val="20B1B4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4571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7" name="Picture 10" descr="JRC_Slides_Logo_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4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97514" y="3328988"/>
            <a:ext cx="2847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>
                <a:solidFill>
                  <a:srgbClr val="004494"/>
                </a:solidFill>
              </a:rPr>
              <a:t>www.jrc.ec.europa.eu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78463" y="5059364"/>
            <a:ext cx="3160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399"/>
              </a:lnSpc>
              <a:defRPr/>
            </a:pPr>
            <a:r>
              <a:rPr lang="en-US" sz="1800" b="0" i="1">
                <a:solidFill>
                  <a:srgbClr val="004494"/>
                </a:solidFill>
              </a:rPr>
              <a:t>Serving society</a:t>
            </a:r>
          </a:p>
          <a:p>
            <a:pPr eaLnBrk="1" hangingPunct="1">
              <a:lnSpc>
                <a:spcPts val="2399"/>
              </a:lnSpc>
              <a:defRPr/>
            </a:pPr>
            <a:r>
              <a:rPr lang="en-US" sz="1800" b="0" i="1">
                <a:solidFill>
                  <a:srgbClr val="004494"/>
                </a:solidFill>
              </a:rPr>
              <a:t>Stimulating innovation</a:t>
            </a:r>
          </a:p>
          <a:p>
            <a:pPr eaLnBrk="1" hangingPunct="1">
              <a:lnSpc>
                <a:spcPts val="2399"/>
              </a:lnSpc>
              <a:defRPr/>
            </a:pPr>
            <a:r>
              <a:rPr lang="en-US" sz="1800" b="0" i="1">
                <a:solidFill>
                  <a:srgbClr val="004494"/>
                </a:solidFill>
              </a:rPr>
              <a:t>Supporting legislation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6"/>
            <a:ext cx="786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176"/>
            <a:ext cx="7869600" cy="307626"/>
          </a:xfrm>
        </p:spPr>
        <p:txBody>
          <a:bodyPr/>
          <a:lstStyle>
            <a:lvl1pPr algn="r">
              <a:defRPr/>
            </a:lvl1pPr>
            <a:lvl2pPr marL="228578" indent="-228578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156" indent="-228578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734" indent="-228578">
              <a:lnSpc>
                <a:spcPts val="2399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312" indent="-228578">
              <a:lnSpc>
                <a:spcPts val="2399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51988-8798-420D-A968-C72FB47B9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4997E-EB53-4096-A26C-7E3B19E943B5}" type="datetime3">
              <a:rPr lang="en-US"/>
              <a:pPr>
                <a:defRPr/>
              </a:pPr>
              <a:t>17 June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5027" y="1339850"/>
            <a:ext cx="861774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23831" y="1339850"/>
            <a:ext cx="1538883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5F1C6-BA60-4957-9643-1039B4BFD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18773-50AD-4EBD-B1D4-2D361A19EE26}" type="datetime3">
              <a:rPr lang="en-US"/>
              <a:pPr>
                <a:defRPr/>
              </a:pPr>
              <a:t>17 June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2"/>
            <a:ext cx="8229600" cy="4342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1230503"/>
          </a:xfrm>
        </p:spPr>
        <p:txBody>
          <a:bodyPr/>
          <a:lstStyle>
            <a:lvl1pPr marL="0" indent="-342867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9FBA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2825"/>
            <a:ext cx="2133600" cy="244358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2825"/>
            <a:ext cx="2895600" cy="476250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2825"/>
            <a:ext cx="2133600" cy="244358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3133D81F-DF56-49AF-976B-9B4E5ACDC5D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4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528624"/>
          </a:xfrm>
        </p:spPr>
        <p:txBody>
          <a:bodyPr/>
          <a:lstStyle>
            <a:lvl2pPr marL="228578" indent="-228578">
              <a:buFont typeface="Verdana"/>
              <a:buChar char="•"/>
              <a:defRPr sz="1800" b="0" i="0" baseline="0">
                <a:latin typeface="Verdana"/>
              </a:defRPr>
            </a:lvl2pPr>
            <a:lvl3pPr marL="457156" indent="-228578">
              <a:buClr>
                <a:srgbClr val="37ACDE"/>
              </a:buClr>
              <a:buFont typeface="Wingdings" charset="2"/>
              <a:buChar char="§"/>
              <a:defRPr sz="1600" baseline="0">
                <a:latin typeface="Verdana"/>
              </a:defRPr>
            </a:lvl3pPr>
            <a:lvl4pPr marL="685734" indent="-228578">
              <a:lnSpc>
                <a:spcPts val="2399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312" indent="-228578">
              <a:lnSpc>
                <a:spcPts val="2399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AEECA-EADA-48ED-BB11-63F73CF90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8C4C-F407-4C20-9395-A26D37BA3126}" type="datetime3">
              <a:rPr lang="en-US"/>
              <a:pPr>
                <a:defRPr/>
              </a:pPr>
              <a:t>17 June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0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99275"/>
            <a:ext cx="7772400" cy="307626"/>
          </a:xfrm>
        </p:spPr>
        <p:txBody>
          <a:bodyPr anchor="b"/>
          <a:lstStyle>
            <a:lvl1pPr marL="0" indent="0">
              <a:buNone/>
              <a:defRPr sz="1800" baseline="0"/>
            </a:lvl1pPr>
            <a:lvl2pPr marL="457156" indent="0">
              <a:buNone/>
              <a:defRPr sz="1800"/>
            </a:lvl2pPr>
            <a:lvl3pPr marL="914312" indent="0">
              <a:buNone/>
              <a:defRPr sz="1600"/>
            </a:lvl3pPr>
            <a:lvl4pPr marL="1371468" indent="0">
              <a:buNone/>
              <a:defRPr sz="1400"/>
            </a:lvl4pPr>
            <a:lvl5pPr marL="1828624" indent="0">
              <a:buNone/>
              <a:defRPr sz="1400"/>
            </a:lvl5pPr>
            <a:lvl6pPr marL="2285780" indent="0">
              <a:buNone/>
              <a:defRPr sz="1400"/>
            </a:lvl6pPr>
            <a:lvl7pPr marL="2742936" indent="0">
              <a:buNone/>
              <a:defRPr sz="1400"/>
            </a:lvl7pPr>
            <a:lvl8pPr marL="3200092" indent="0">
              <a:buNone/>
              <a:defRPr sz="1400"/>
            </a:lvl8pPr>
            <a:lvl9pPr marL="365724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E0409-9397-4F51-BCA6-107D173FC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42AEC-EB35-485C-9F89-57C2A0DB4B3B}" type="datetime3">
              <a:rPr lang="en-US"/>
              <a:pPr>
                <a:defRPr/>
              </a:pPr>
              <a:t>17 June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7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6"/>
            <a:ext cx="7869600" cy="430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5"/>
            <a:ext cx="3819600" cy="1528624"/>
          </a:xfrm>
        </p:spPr>
        <p:txBody>
          <a:bodyPr/>
          <a:lstStyle>
            <a:lvl1pPr>
              <a:defRPr sz="1800"/>
            </a:lvl1pPr>
            <a:lvl2pPr marL="228578" indent="-228578">
              <a:buFont typeface="Verdana"/>
              <a:buChar char="•"/>
              <a:defRPr sz="1800" baseline="0"/>
            </a:lvl2pPr>
            <a:lvl3pPr marL="457156" indent="-228578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312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200" y="2492375"/>
            <a:ext cx="3819600" cy="1533753"/>
          </a:xfrm>
        </p:spPr>
        <p:txBody>
          <a:bodyPr/>
          <a:lstStyle>
            <a:lvl1pPr>
              <a:defRPr sz="1800"/>
            </a:lvl1pPr>
            <a:lvl2pPr marL="228578" indent="-228578">
              <a:buFont typeface="Verdana"/>
              <a:buChar char="•"/>
              <a:defRPr sz="1800"/>
            </a:lvl2pPr>
            <a:lvl3pPr marL="457156" indent="-228578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0D96-BD0A-4792-8BAE-A46E79EED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016F6-04CD-44FC-9DD5-4A074E92F830}" type="datetime3">
              <a:rPr lang="en-US"/>
              <a:pPr>
                <a:defRPr/>
              </a:pPr>
              <a:t>17 June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2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CA718-D43B-46E8-A563-FF586DB37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E8852-DBC7-49A3-AC8B-B3D54EC80B0B}" type="datetime3">
              <a:rPr lang="en-US"/>
              <a:pPr>
                <a:defRPr/>
              </a:pPr>
              <a:t>17 June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2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E60F-8A47-4A97-8A11-B91D737CC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E62A4-6850-4C02-82F4-DCB865CB9852}" type="datetime3">
              <a:rPr lang="en-US"/>
              <a:pPr>
                <a:defRPr/>
              </a:pPr>
              <a:t>17 June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5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6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4"/>
            <a:ext cx="2520000" cy="1845755"/>
          </a:xfrm>
        </p:spPr>
        <p:txBody>
          <a:bodyPr/>
          <a:lstStyle>
            <a:lvl1pPr>
              <a:defRPr sz="1800"/>
            </a:lvl1pPr>
            <a:lvl2pPr marL="228578" indent="-228578">
              <a:buFont typeface="Verdana"/>
              <a:buChar char="•"/>
              <a:defRPr sz="1800" baseline="0"/>
            </a:lvl2pPr>
            <a:lvl3pPr marL="457156" indent="-228578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312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5"/>
            <a:ext cx="5040000" cy="1538129"/>
          </a:xfrm>
        </p:spPr>
        <p:txBody>
          <a:bodyPr/>
          <a:lstStyle>
            <a:lvl1pPr>
              <a:defRPr sz="1800"/>
            </a:lvl1pPr>
            <a:lvl2pPr marL="228578" indent="-228578">
              <a:buFont typeface="Verdana"/>
              <a:buChar char="•"/>
              <a:defRPr sz="1800"/>
            </a:lvl2pPr>
            <a:lvl3pPr marL="457156" indent="-228578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EFA17-80D4-42DD-BF9C-6127703F7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B3C6-B3AB-4DDF-90B1-38F8BE7B2AD0}" type="datetime3">
              <a:rPr lang="en-US"/>
              <a:pPr>
                <a:defRPr/>
              </a:pPr>
              <a:t>17 June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9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59561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0"/>
            <a:ext cx="5486400" cy="307626"/>
          </a:xfrm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12" indent="0">
              <a:buNone/>
              <a:defRPr sz="2400"/>
            </a:lvl3pPr>
            <a:lvl4pPr marL="1371468" indent="0">
              <a:buNone/>
              <a:defRPr sz="2000"/>
            </a:lvl4pPr>
            <a:lvl5pPr marL="1828624" indent="0">
              <a:buNone/>
              <a:defRPr sz="2000"/>
            </a:lvl5pPr>
            <a:lvl6pPr marL="2285780" indent="0">
              <a:buNone/>
              <a:defRPr sz="2000"/>
            </a:lvl6pPr>
            <a:lvl7pPr marL="2742936" indent="0">
              <a:buNone/>
              <a:defRPr sz="2000"/>
            </a:lvl7pPr>
            <a:lvl8pPr marL="3200092" indent="0">
              <a:buNone/>
              <a:defRPr sz="2000"/>
            </a:lvl8pPr>
            <a:lvl9pPr marL="365724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235243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156" indent="0">
              <a:buNone/>
              <a:defRPr sz="1200"/>
            </a:lvl2pPr>
            <a:lvl3pPr marL="914312" indent="0">
              <a:buNone/>
              <a:defRPr sz="1000"/>
            </a:lvl3pPr>
            <a:lvl4pPr marL="1371468" indent="0">
              <a:buNone/>
              <a:defRPr sz="900"/>
            </a:lvl4pPr>
            <a:lvl5pPr marL="1828624" indent="0">
              <a:buNone/>
              <a:defRPr sz="900"/>
            </a:lvl5pPr>
            <a:lvl6pPr marL="2285780" indent="0">
              <a:buNone/>
              <a:defRPr sz="900"/>
            </a:lvl6pPr>
            <a:lvl7pPr marL="2742936" indent="0">
              <a:buNone/>
              <a:defRPr sz="900"/>
            </a:lvl7pPr>
            <a:lvl8pPr marL="3200092" indent="0">
              <a:buNone/>
              <a:defRPr sz="900"/>
            </a:lvl8pPr>
            <a:lvl9pPr marL="36572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BBE4F-17F2-4820-835A-1C7ED973F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DC229-BD09-4B39-8EE3-D1DE8646B209}" type="datetime3">
              <a:rPr lang="en-US"/>
              <a:pPr>
                <a:defRPr/>
              </a:pPr>
              <a:t>17 June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8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7425" y="2416175"/>
            <a:ext cx="2769989" cy="18457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1BC69-87CC-404C-9B20-77776AC98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4D6E3-A510-4BE9-A011-CB1879F671B6}" type="datetime3">
              <a:rPr lang="en-US"/>
              <a:pPr>
                <a:defRPr/>
              </a:pPr>
              <a:t>17 June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7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6589" y="1612901"/>
            <a:ext cx="7870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9" y="2416175"/>
            <a:ext cx="7870825" cy="184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solidFill>
                  <a:srgbClr val="004494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2AB27D22-B93F-429E-BCDC-FC2FF205A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957263"/>
          </a:xfrm>
          <a:prstGeom prst="rect">
            <a:avLst/>
          </a:prstGeom>
          <a:solidFill>
            <a:srgbClr val="20B1B4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4571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2" name="Picture 5" descr="JRC_Slides_Foote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4" y="6461126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 descr="JRC_Slides_Logo_EN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4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6588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004494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CD58C8BE-8A4F-4C2F-8040-9B54B7B16689}" type="datetime3">
              <a:rPr lang="en-US"/>
              <a:pPr>
                <a:defRPr/>
              </a:pPr>
              <a:t>17 June 2016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4261302" y="6464808"/>
            <a:ext cx="612648" cy="393192"/>
          </a:xfrm>
          <a:prstGeom prst="rect">
            <a:avLst/>
          </a:prstGeom>
          <a:solidFill>
            <a:srgbClr val="20B1B4"/>
          </a:solidFill>
          <a:ln>
            <a:noFill/>
          </a:ln>
          <a:effectLst/>
          <a:extLst/>
        </p:spPr>
        <p:txBody>
          <a:bodyPr vert="horz" wrap="square" lIns="91431" tIns="45715" rIns="91431" bIns="45715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US"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3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ＭＳ Ｐゴシック" pitchFamily="34" charset="-128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pitchFamily="34" charset="-128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pitchFamily="34" charset="-128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pitchFamily="34" charset="-128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pitchFamily="34" charset="-128"/>
          <a:cs typeface="ＭＳ Ｐゴシック" charset="0"/>
        </a:defRPr>
      </a:lvl5pPr>
      <a:lvl6pPr marL="815897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052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209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36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867" indent="-342867" algn="l" rtl="0" fontAlgn="base">
        <a:lnSpc>
          <a:spcPts val="2399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ＭＳ Ｐゴシック" pitchFamily="34" charset="-128"/>
          <a:cs typeface="ＭＳ Ｐゴシック" charset="0"/>
        </a:defRPr>
      </a:lvl1pPr>
      <a:lvl2pPr marL="228578" indent="-228578" algn="l" rtl="0" fontAlgn="base">
        <a:lnSpc>
          <a:spcPts val="2399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ＭＳ Ｐゴシック" pitchFamily="34" charset="-128"/>
        </a:defRPr>
      </a:lvl2pPr>
      <a:lvl3pPr marL="457156" indent="-228578" algn="l" rtl="0" fontAlgn="base">
        <a:lnSpc>
          <a:spcPts val="2399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ＭＳ Ｐゴシック" pitchFamily="34" charset="-128"/>
        </a:defRPr>
      </a:lvl3pPr>
      <a:lvl4pPr marL="685734" indent="-228578" algn="l" rtl="0" fontAlgn="base">
        <a:lnSpc>
          <a:spcPts val="2399"/>
        </a:lnSpc>
        <a:spcBef>
          <a:spcPct val="0"/>
        </a:spcBef>
        <a:spcAft>
          <a:spcPct val="0"/>
        </a:spcAft>
        <a:buClr>
          <a:srgbClr val="37ACDE"/>
        </a:buClr>
        <a:buFont typeface="Arial" pitchFamily="34" charset="0"/>
        <a:buChar char="•"/>
        <a:defRPr sz="1600">
          <a:solidFill>
            <a:srgbClr val="004494"/>
          </a:solidFill>
          <a:latin typeface="Verdana"/>
          <a:ea typeface="ＭＳ Ｐゴシック" pitchFamily="34" charset="-128"/>
        </a:defRPr>
      </a:lvl4pPr>
      <a:lvl5pPr marL="914312" indent="-228578" algn="l" rtl="0" fontAlgn="base">
        <a:lnSpc>
          <a:spcPts val="2399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ＭＳ Ｐゴシック" pitchFamily="34" charset="-128"/>
        </a:defRPr>
      </a:lvl5pPr>
      <a:lvl6pPr marL="2514358" indent="-2285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514" indent="-2285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8670" indent="-2285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5826" indent="-2285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2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8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4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0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6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2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9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098252"/>
            <a:ext cx="9144000" cy="5759748"/>
          </a:xfrm>
          <a:prstGeom prst="rect">
            <a:avLst/>
          </a:prstGeom>
          <a:solidFill>
            <a:srgbClr val="20B1B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463" tIns="32231" rIns="64463" bIns="32231" spcCol="0" rtlCol="0" anchor="ctr"/>
          <a:lstStyle/>
          <a:p>
            <a:pPr algn="ctr" defTabSz="456943" fontAlgn="auto">
              <a:spcBef>
                <a:spcPts val="0"/>
              </a:spcBef>
              <a:spcAft>
                <a:spcPts val="0"/>
              </a:spcAft>
            </a:pPr>
            <a:r>
              <a:rPr lang="ca-ES" sz="1800" b="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 descr="logo_comisso_v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828" y="-39201"/>
            <a:ext cx="1925524" cy="1442610"/>
          </a:xfrm>
          <a:prstGeom prst="rect">
            <a:avLst/>
          </a:prstGeom>
        </p:spPr>
      </p:pic>
      <p:pic>
        <p:nvPicPr>
          <p:cNvPr id="4" name="Picture 3" descr="fig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60" y="2321607"/>
            <a:ext cx="4017034" cy="42441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4023" y="2303842"/>
            <a:ext cx="2754891" cy="540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694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spc="-28" dirty="0">
                <a:solidFill>
                  <a:prstClr val="white"/>
                </a:solidFill>
                <a:latin typeface="PFSquareSansPro-Medium"/>
                <a:cs typeface="PFSquareSansPro-Medium"/>
              </a:rPr>
              <a:t>Enhancing maritime domain awareness and responsiveness in Europe</a:t>
            </a:r>
            <a:endParaRPr lang="ca-ES" sz="1300" b="0" spc="-28" dirty="0">
              <a:solidFill>
                <a:prstClr val="white"/>
              </a:solidFill>
              <a:latin typeface="PFSquareSansPro-Medium"/>
              <a:cs typeface="PFSquareSansPro-Medium"/>
            </a:endParaRPr>
          </a:p>
        </p:txBody>
      </p:sp>
      <p:pic>
        <p:nvPicPr>
          <p:cNvPr id="2" name="Picture 1" descr="marca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4" y="1470845"/>
            <a:ext cx="1280697" cy="6989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3020" y="6731005"/>
            <a:ext cx="685446" cy="126997"/>
          </a:xfrm>
          <a:prstGeom prst="rect">
            <a:avLst/>
          </a:prstGeom>
          <a:solidFill>
            <a:srgbClr val="1435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481" tIns="32240" rIns="64481" bIns="32240" rtlCol="0" anchor="ctr"/>
          <a:lstStyle/>
          <a:p>
            <a:pPr algn="ctr" defTabSz="456943" fontAlgn="auto">
              <a:spcBef>
                <a:spcPts val="0"/>
              </a:spcBef>
              <a:spcAft>
                <a:spcPts val="0"/>
              </a:spcAft>
            </a:pPr>
            <a:endParaRPr lang="ca-ES" sz="1800" b="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8590" y="2004164"/>
            <a:ext cx="3795817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45694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-28" dirty="0">
                <a:solidFill>
                  <a:prstClr val="white"/>
                </a:solidFill>
                <a:latin typeface="PFSquareSansPro-Medium"/>
                <a:cs typeface="PFSquareSansPro-Medium"/>
              </a:rPr>
              <a:t>Common Information Sharing Environment</a:t>
            </a:r>
            <a:endParaRPr lang="ca-ES" sz="1400" spc="-28" dirty="0">
              <a:solidFill>
                <a:prstClr val="white"/>
              </a:solidFill>
              <a:latin typeface="PFSquareSansPro-Medium"/>
              <a:cs typeface="PFSquareSansPro-Medium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7740" y="2239096"/>
            <a:ext cx="8156749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682" y="3708709"/>
            <a:ext cx="531103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694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2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FSquareSansPro-Medium"/>
              </a:rPr>
              <a:t>Call for proposals - </a:t>
            </a:r>
            <a:r>
              <a:rPr lang="en-GB" sz="2000" spc="-2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FSquareSansPro-Medium"/>
              </a:rPr>
              <a:t>ICT interoperability </a:t>
            </a:r>
            <a:r>
              <a:rPr lang="en-GB" sz="2000" spc="-28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FSquareSansPro-Medium"/>
              </a:rPr>
              <a:t>improvements </a:t>
            </a:r>
            <a:r>
              <a:rPr lang="en-GB" sz="2000" spc="-28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FSquareSansPro-Medium"/>
              </a:rPr>
              <a:t>at </a:t>
            </a:r>
            <a:r>
              <a:rPr lang="en-GB" sz="2000" spc="-28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FSquareSansPro-Medium"/>
              </a:rPr>
              <a:t>national </a:t>
            </a:r>
            <a:r>
              <a:rPr lang="en-GB" sz="2000" spc="-2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FSquareSansPro-Medium"/>
              </a:rPr>
              <a:t>level</a:t>
            </a:r>
          </a:p>
          <a:p>
            <a:pPr defTabSz="45694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28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FSquareSansPro-Medium"/>
              </a:rPr>
              <a:t>Overview of national </a:t>
            </a:r>
            <a:r>
              <a:rPr lang="en-US" sz="2000" spc="-2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FSquareSansPro-Medium"/>
              </a:rPr>
              <a:t>projects </a:t>
            </a:r>
            <a:r>
              <a:rPr lang="en-US" sz="2000" spc="-28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FSquareSansPro-Medium"/>
              </a:rPr>
              <a:t>(2014)</a:t>
            </a:r>
            <a:endParaRPr lang="ca-ES" sz="2000" spc="-28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PFSquareSansPro-Medium"/>
            </a:endParaRPr>
          </a:p>
        </p:txBody>
      </p:sp>
    </p:spTree>
    <p:extLst>
      <p:ext uri="{BB962C8B-B14F-4D97-AF65-F5344CB8AC3E}">
        <p14:creationId xmlns:p14="http://schemas.microsoft.com/office/powerpoint/2010/main" val="115137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228600" y="1085844"/>
            <a:ext cx="9372600" cy="57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3" rIns="91308" bIns="45653" anchor="ctr"/>
          <a:lstStyle>
            <a:lvl1pPr marL="357188"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i="0" dirty="0">
                <a:solidFill>
                  <a:srgbClr val="002060"/>
                </a:solidFill>
              </a:rPr>
              <a:t>SAIS - Spain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61549" y="1685457"/>
            <a:ext cx="93353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Objective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Develop an IT system to support the exchange of surveillance information among national authorities and provide interoperable interface to exchange information with European maritime authorities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Partners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Ministry of Interior - Guardia Civil (4 sectors) 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Outputs 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Maritime information platform to publish information services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Web-based capability to create, manage and use the maritime information services 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Interoperability and extension capabilities for the integration of services 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Real-time cross-border information exchange </a:t>
            </a:r>
          </a:p>
          <a:p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49" y="62074"/>
            <a:ext cx="4967647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bg1"/>
                </a:solidFill>
                <a:latin typeface="Arial"/>
                <a:cs typeface="Arial" charset="0"/>
              </a:rPr>
              <a:t>National projects 2014</a:t>
            </a:r>
            <a:endParaRPr lang="en-US" altLang="en-US" sz="2800" kern="0" dirty="0">
              <a:solidFill>
                <a:schemeClr val="bg1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8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228600" y="1358214"/>
            <a:ext cx="9372600" cy="57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3" rIns="91308" bIns="45653" anchor="ctr"/>
          <a:lstStyle>
            <a:lvl1pPr marL="357188"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i="0" dirty="0">
                <a:solidFill>
                  <a:srgbClr val="002060"/>
                </a:solidFill>
              </a:rPr>
              <a:t>SMACS IT2I  - Spain</a:t>
            </a:r>
          </a:p>
        </p:txBody>
      </p:sp>
      <p:sp>
        <p:nvSpPr>
          <p:cNvPr id="2" name="Rectangle 1"/>
          <p:cNvSpPr/>
          <p:nvPr/>
        </p:nvSpPr>
        <p:spPr>
          <a:xfrm>
            <a:off x="-1" y="2094012"/>
            <a:ext cx="91440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Objective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Improve cross-sectorial exchange between three ops centres by developing a new service layer associated to existing systems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Partners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■ Spanish Customs Agency ■ Fisheries Control Agency ■ Navy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Outputs 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Cross-sectorial data exchange service oriented architecture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Legacy system adaptation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Software design and development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Organisational interoperability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61549" y="62074"/>
            <a:ext cx="4967647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bg1"/>
                </a:solidFill>
                <a:latin typeface="Arial"/>
                <a:cs typeface="Arial" charset="0"/>
              </a:rPr>
              <a:t>National projects 2014</a:t>
            </a:r>
            <a:endParaRPr lang="en-US" altLang="en-US" sz="2800" kern="0" dirty="0">
              <a:solidFill>
                <a:schemeClr val="bg1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29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228600" y="1163664"/>
            <a:ext cx="9372600" cy="57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3" rIns="91308" bIns="45653" anchor="ctr"/>
          <a:lstStyle>
            <a:lvl1pPr marL="357188"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i="0" dirty="0">
                <a:solidFill>
                  <a:srgbClr val="002060"/>
                </a:solidFill>
              </a:rPr>
              <a:t>CISEROM – Romania</a:t>
            </a:r>
          </a:p>
        </p:txBody>
      </p:sp>
      <p:sp>
        <p:nvSpPr>
          <p:cNvPr id="2" name="Rectangle 1"/>
          <p:cNvSpPr/>
          <p:nvPr/>
        </p:nvSpPr>
        <p:spPr>
          <a:xfrm>
            <a:off x="61549" y="1899462"/>
            <a:ext cx="93705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Objective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Design the</a:t>
            </a:r>
            <a:r>
              <a:rPr lang="en-GB" sz="2000" i="1" dirty="0">
                <a:latin typeface="Arial" charset="0"/>
              </a:rPr>
              <a:t> </a:t>
            </a:r>
            <a:r>
              <a:rPr lang="en-GB" sz="2000" b="0" dirty="0">
                <a:solidFill>
                  <a:srgbClr val="002060"/>
                </a:solidFill>
              </a:rPr>
              <a:t>most suitable integrated technical solution for implementation of CISE in Romania (CISEROM)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Partners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■ Romanian Border Police ■ Naval Authority ■ National Agency for Fishery and Aquaculture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Outputs </a:t>
            </a:r>
          </a:p>
          <a:p>
            <a:pPr>
              <a:defRPr/>
            </a:pPr>
            <a:r>
              <a:rPr lang="en-US" sz="2000" b="0" dirty="0">
                <a:solidFill>
                  <a:srgbClr val="002060"/>
                </a:solidFill>
                <a:latin typeface="+mn-lt"/>
              </a:rPr>
              <a:t>Definition of a solution to facilitate the control, management and fusion of data</a:t>
            </a:r>
          </a:p>
          <a:p>
            <a:pPr>
              <a:defRPr/>
            </a:pPr>
            <a:r>
              <a:rPr lang="en-US" sz="2000" b="0" dirty="0" smtClean="0">
                <a:solidFill>
                  <a:srgbClr val="002060"/>
                </a:solidFill>
                <a:latin typeface="+mn-lt"/>
              </a:rPr>
              <a:t>Interface </a:t>
            </a:r>
            <a:r>
              <a:rPr lang="en-US" sz="2000" b="0" dirty="0">
                <a:solidFill>
                  <a:srgbClr val="002060"/>
                </a:solidFill>
                <a:latin typeface="+mn-lt"/>
              </a:rPr>
              <a:t>definition to exchange data between the national CISEROM and the existing maritime IT systems </a:t>
            </a:r>
          </a:p>
          <a:p>
            <a:pPr>
              <a:defRPr/>
            </a:pPr>
            <a:r>
              <a:rPr lang="en-US" sz="2000" b="0" dirty="0" smtClean="0">
                <a:solidFill>
                  <a:srgbClr val="002060"/>
                </a:solidFill>
                <a:latin typeface="+mn-lt"/>
              </a:rPr>
              <a:t>Definition </a:t>
            </a:r>
            <a:r>
              <a:rPr lang="en-US" sz="2000" b="0" dirty="0">
                <a:solidFill>
                  <a:srgbClr val="002060"/>
                </a:solidFill>
                <a:latin typeface="+mn-lt"/>
              </a:rPr>
              <a:t>of services to be used</a:t>
            </a:r>
            <a:endParaRPr lang="en-US" sz="20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49" y="62074"/>
            <a:ext cx="4967647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bg1"/>
                </a:solidFill>
                <a:latin typeface="Arial"/>
                <a:cs typeface="Arial" charset="0"/>
              </a:rPr>
              <a:t>National projects 2014</a:t>
            </a:r>
            <a:endParaRPr lang="en-US" altLang="en-US" sz="2800" kern="0" dirty="0">
              <a:solidFill>
                <a:schemeClr val="bg1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33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228600" y="1085844"/>
            <a:ext cx="9372600" cy="57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3" rIns="91308" bIns="45653" anchor="ctr"/>
          <a:lstStyle>
            <a:lvl1pPr marL="357188"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i="0" dirty="0">
                <a:solidFill>
                  <a:srgbClr val="002060"/>
                </a:solidFill>
              </a:rPr>
              <a:t>501-YIN – Portugal</a:t>
            </a:r>
          </a:p>
        </p:txBody>
      </p:sp>
      <p:sp>
        <p:nvSpPr>
          <p:cNvPr id="2" name="Rectangle 1"/>
          <p:cNvSpPr/>
          <p:nvPr/>
        </p:nvSpPr>
        <p:spPr>
          <a:xfrm>
            <a:off x="61549" y="1666002"/>
            <a:ext cx="908245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Objective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Diagnose the current maritime surveillance information sharing status and define the next steps to improve it.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Partners</a:t>
            </a:r>
          </a:p>
          <a:p>
            <a:r>
              <a:rPr lang="pt-PT" sz="2000" b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13 - </a:t>
            </a:r>
            <a:r>
              <a:rPr lang="en-GB" sz="2000" b="0" dirty="0">
                <a:solidFill>
                  <a:srgbClr val="002060"/>
                </a:solidFill>
              </a:rPr>
              <a:t>■ </a:t>
            </a:r>
            <a:r>
              <a:rPr lang="pt-PT" sz="2000" b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DGPM</a:t>
            </a:r>
            <a:r>
              <a:rPr lang="en-GB" sz="2000" b="0" dirty="0">
                <a:solidFill>
                  <a:srgbClr val="002060"/>
                </a:solidFill>
              </a:rPr>
              <a:t> ■</a:t>
            </a:r>
            <a:r>
              <a:rPr lang="pt-PT" sz="2000" b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AT</a:t>
            </a:r>
            <a:r>
              <a:rPr lang="en-GB" sz="2000" b="0" dirty="0">
                <a:solidFill>
                  <a:srgbClr val="002060"/>
                </a:solidFill>
              </a:rPr>
              <a:t> ■</a:t>
            </a:r>
            <a:r>
              <a:rPr lang="pt-PT" sz="2000" b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DGAM</a:t>
            </a:r>
            <a:r>
              <a:rPr lang="en-GB" sz="2000" b="0" dirty="0">
                <a:solidFill>
                  <a:srgbClr val="002060"/>
                </a:solidFill>
              </a:rPr>
              <a:t> ■</a:t>
            </a:r>
            <a:r>
              <a:rPr lang="pt-PT" sz="2000" b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DGRM</a:t>
            </a:r>
            <a:r>
              <a:rPr lang="en-GB" sz="2000" b="0" dirty="0">
                <a:solidFill>
                  <a:srgbClr val="002060"/>
                </a:solidFill>
              </a:rPr>
              <a:t> ■</a:t>
            </a:r>
            <a:r>
              <a:rPr lang="pt-PT" sz="2000" b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DGT</a:t>
            </a:r>
            <a:r>
              <a:rPr lang="en-GB" sz="2000" b="0" dirty="0">
                <a:solidFill>
                  <a:srgbClr val="002060"/>
                </a:solidFill>
              </a:rPr>
              <a:t> ■ </a:t>
            </a:r>
            <a:r>
              <a:rPr lang="pt-PT" sz="2000" b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FAP</a:t>
            </a:r>
            <a:r>
              <a:rPr lang="en-GB" sz="2000" b="0" dirty="0">
                <a:solidFill>
                  <a:srgbClr val="002060"/>
                </a:solidFill>
              </a:rPr>
              <a:t> ■ </a:t>
            </a:r>
            <a:r>
              <a:rPr lang="pt-PT" sz="2000" b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GNR</a:t>
            </a:r>
            <a:r>
              <a:rPr lang="en-GB" sz="2000" b="0" dirty="0">
                <a:solidFill>
                  <a:srgbClr val="002060"/>
                </a:solidFill>
              </a:rPr>
              <a:t> ■</a:t>
            </a:r>
            <a:r>
              <a:rPr lang="pt-PT" sz="2000" b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GPIAM</a:t>
            </a:r>
            <a:r>
              <a:rPr lang="en-GB" sz="2000" b="0" dirty="0">
                <a:solidFill>
                  <a:srgbClr val="002060"/>
                </a:solidFill>
              </a:rPr>
              <a:t> ■</a:t>
            </a:r>
            <a:r>
              <a:rPr lang="pt-PT" sz="2000" b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IPMA</a:t>
            </a:r>
            <a:r>
              <a:rPr lang="en-GB" sz="2000" b="0" dirty="0">
                <a:solidFill>
                  <a:srgbClr val="002060"/>
                </a:solidFill>
              </a:rPr>
              <a:t> ■</a:t>
            </a:r>
            <a:r>
              <a:rPr lang="pt-PT" sz="2000" b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MP</a:t>
            </a:r>
            <a:r>
              <a:rPr lang="en-GB" sz="2000" b="0" dirty="0">
                <a:solidFill>
                  <a:srgbClr val="002060"/>
                </a:solidFill>
              </a:rPr>
              <a:t> ■</a:t>
            </a:r>
            <a:r>
              <a:rPr lang="pt-PT" sz="2000" b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PJ</a:t>
            </a:r>
            <a:r>
              <a:rPr lang="en-GB" sz="2000" b="0" dirty="0">
                <a:solidFill>
                  <a:srgbClr val="002060"/>
                </a:solidFill>
              </a:rPr>
              <a:t> ■</a:t>
            </a:r>
            <a:r>
              <a:rPr lang="pt-PT" sz="2000" b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PM</a:t>
            </a:r>
            <a:r>
              <a:rPr lang="en-GB" sz="2000" b="0" dirty="0">
                <a:solidFill>
                  <a:srgbClr val="002060"/>
                </a:solidFill>
              </a:rPr>
              <a:t> ■</a:t>
            </a:r>
            <a:r>
              <a:rPr lang="pt-PT" sz="2000" b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PSIS</a:t>
            </a:r>
          </a:p>
          <a:p>
            <a:endParaRPr lang="en-GB" sz="12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Outputs </a:t>
            </a:r>
          </a:p>
          <a:p>
            <a:r>
              <a:rPr lang="pt-PT" sz="2000" b="0" dirty="0">
                <a:solidFill>
                  <a:srgbClr val="002060"/>
                </a:solidFill>
                <a:latin typeface="+mn-lt"/>
              </a:rPr>
              <a:t>Specifications for a common technological solution for maritime surveillance information sharing</a:t>
            </a:r>
          </a:p>
          <a:p>
            <a:r>
              <a:rPr lang="pt-PT" sz="2000" b="0" dirty="0">
                <a:solidFill>
                  <a:srgbClr val="002060"/>
                </a:solidFill>
                <a:latin typeface="+mn-lt"/>
              </a:rPr>
              <a:t>Gaps and cost-benefit analysis</a:t>
            </a:r>
          </a:p>
          <a:p>
            <a:r>
              <a:rPr lang="pt-PT" sz="2000" b="0" dirty="0">
                <a:solidFill>
                  <a:srgbClr val="002060"/>
                </a:solidFill>
                <a:latin typeface="+mn-lt"/>
              </a:rPr>
              <a:t>Legal framework study</a:t>
            </a:r>
          </a:p>
          <a:p>
            <a:r>
              <a:rPr lang="pt-PT" sz="2000" b="0" dirty="0">
                <a:solidFill>
                  <a:srgbClr val="002060"/>
                </a:solidFill>
                <a:latin typeface="+mn-lt"/>
              </a:rPr>
              <a:t>Legal handbook for info sharing</a:t>
            </a:r>
          </a:p>
          <a:p>
            <a:r>
              <a:rPr lang="pt-PT" sz="2000" b="0" dirty="0">
                <a:solidFill>
                  <a:srgbClr val="002060"/>
                </a:solidFill>
                <a:latin typeface="+mn-lt"/>
              </a:rPr>
              <a:t>Technological architecture for info sharing</a:t>
            </a:r>
          </a:p>
          <a:p>
            <a:r>
              <a:rPr lang="pt-PT" sz="2000" b="0" dirty="0">
                <a:solidFill>
                  <a:srgbClr val="002060"/>
                </a:solidFill>
                <a:latin typeface="+mn-lt"/>
              </a:rPr>
              <a:t>National action plan for info sharing </a:t>
            </a:r>
          </a:p>
          <a:p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49" y="62074"/>
            <a:ext cx="4967647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bg1"/>
                </a:solidFill>
                <a:latin typeface="Arial"/>
                <a:cs typeface="Arial" charset="0"/>
              </a:rPr>
              <a:t>National projects 2014</a:t>
            </a:r>
            <a:endParaRPr lang="en-US" altLang="en-US" sz="2800" kern="0" dirty="0">
              <a:solidFill>
                <a:schemeClr val="bg1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57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228600" y="1183119"/>
            <a:ext cx="9372600" cy="57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3" rIns="91308" bIns="45653" anchor="ctr"/>
          <a:lstStyle>
            <a:lvl1pPr marL="357188"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i="0" dirty="0">
                <a:solidFill>
                  <a:srgbClr val="002060"/>
                </a:solidFill>
              </a:rPr>
              <a:t>602-SINKER – Portugal</a:t>
            </a:r>
          </a:p>
        </p:txBody>
      </p:sp>
      <p:sp>
        <p:nvSpPr>
          <p:cNvPr id="2" name="Rectangle 1"/>
          <p:cNvSpPr/>
          <p:nvPr/>
        </p:nvSpPr>
        <p:spPr>
          <a:xfrm>
            <a:off x="61549" y="1821642"/>
            <a:ext cx="90824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Objective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Develop technological capabilities to make available, at the national node of CISE - NIPIM@R, information services which can be used among the involved authorities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Partners</a:t>
            </a:r>
          </a:p>
          <a:p>
            <a:r>
              <a:rPr lang="pt-PT" sz="2000" b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7 - </a:t>
            </a:r>
            <a:r>
              <a:rPr lang="en-GB" sz="2000" b="0" dirty="0">
                <a:solidFill>
                  <a:srgbClr val="002060"/>
                </a:solidFill>
              </a:rPr>
              <a:t>■ </a:t>
            </a:r>
            <a:r>
              <a:rPr lang="pt-PT" sz="2000" b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DGPM</a:t>
            </a:r>
            <a:r>
              <a:rPr lang="en-GB" sz="2000" b="0" dirty="0">
                <a:solidFill>
                  <a:srgbClr val="002060"/>
                </a:solidFill>
              </a:rPr>
              <a:t> ■</a:t>
            </a:r>
            <a:r>
              <a:rPr lang="pt-PT" sz="2000" b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DGAM</a:t>
            </a:r>
            <a:r>
              <a:rPr lang="en-GB" sz="2000" b="0" dirty="0">
                <a:solidFill>
                  <a:srgbClr val="002060"/>
                </a:solidFill>
              </a:rPr>
              <a:t> ■</a:t>
            </a:r>
            <a:r>
              <a:rPr lang="pt-PT" sz="2000" b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DGRM, DGT, MP, PJ, PSIS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Outputs </a:t>
            </a:r>
          </a:p>
          <a:p>
            <a:r>
              <a:rPr lang="pt-PT" sz="2000" b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Fisheries control services - 3</a:t>
            </a:r>
          </a:p>
          <a:p>
            <a:r>
              <a:rPr lang="pt-PT" sz="2000" b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Nautical leisure boats services - 4</a:t>
            </a:r>
          </a:p>
          <a:p>
            <a:r>
              <a:rPr lang="pt-PT" sz="2000" b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Marine pollution services - 4</a:t>
            </a:r>
          </a:p>
          <a:p>
            <a:r>
              <a:rPr lang="pt-PT" sz="2000" b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Marine environment and fisheries services - 4</a:t>
            </a:r>
          </a:p>
          <a:p>
            <a:r>
              <a:rPr lang="pt-PT" sz="2000" b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Coastal and maritime risks services - 4</a:t>
            </a:r>
          </a:p>
          <a:p>
            <a:r>
              <a:rPr lang="pt-PT" sz="2000" b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Police investigation support services - 1 </a:t>
            </a:r>
          </a:p>
          <a:p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49" y="62074"/>
            <a:ext cx="4967647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bg1"/>
                </a:solidFill>
                <a:latin typeface="Arial"/>
                <a:cs typeface="Arial" charset="0"/>
              </a:rPr>
              <a:t>National projects 2014</a:t>
            </a:r>
            <a:endParaRPr lang="en-US" altLang="en-US" sz="2800" kern="0" dirty="0">
              <a:solidFill>
                <a:schemeClr val="bg1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0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76086" y="975892"/>
            <a:ext cx="9566030" cy="566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3" rIns="91308" bIns="45653"/>
          <a:lstStyle>
            <a:lvl1pPr marL="34131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228271" indent="-228271" algn="l" rtl="0" eaLnBrk="0" fontAlgn="base" hangingPunct="0">
              <a:spcBef>
                <a:spcPct val="2000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</a:defRPr>
            </a:lvl3pPr>
            <a:lvl4pPr marL="1597025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4225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0976" indent="-22827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7515" indent="-22827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4055" indent="-22827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0596" indent="-22827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buClr>
                <a:srgbClr val="FFFFFF"/>
              </a:buClr>
              <a:defRPr/>
            </a:pPr>
            <a:r>
              <a:rPr lang="en-GB" sz="2800" dirty="0">
                <a:solidFill>
                  <a:srgbClr val="191966"/>
                </a:solidFill>
                <a:cs typeface="Arial" pitchFamily="34" charset="0"/>
              </a:rPr>
              <a:t>Conclusions</a:t>
            </a:r>
          </a:p>
          <a:p>
            <a:pPr>
              <a:lnSpc>
                <a:spcPct val="120000"/>
              </a:lnSpc>
              <a:buClr>
                <a:srgbClr val="002060"/>
              </a:buClr>
              <a:defRPr/>
            </a:pPr>
            <a:r>
              <a:rPr lang="en-GB" sz="2400" b="0" dirty="0">
                <a:solidFill>
                  <a:srgbClr val="191966"/>
                </a:solidFill>
                <a:cs typeface="Arial" pitchFamily="34" charset="0"/>
              </a:rPr>
              <a:t>Concrete </a:t>
            </a:r>
            <a:r>
              <a:rPr lang="en-GB" sz="2400" dirty="0">
                <a:solidFill>
                  <a:srgbClr val="191966"/>
                </a:solidFill>
                <a:cs typeface="Arial" pitchFamily="34" charset="0"/>
              </a:rPr>
              <a:t>national</a:t>
            </a:r>
            <a:r>
              <a:rPr lang="en-GB" sz="2400" b="0" dirty="0">
                <a:solidFill>
                  <a:srgbClr val="191966"/>
                </a:solidFill>
                <a:cs typeface="Arial" pitchFamily="34" charset="0"/>
              </a:rPr>
              <a:t> actions:</a:t>
            </a:r>
          </a:p>
          <a:p>
            <a:pPr lvl="1">
              <a:lnSpc>
                <a:spcPct val="120000"/>
              </a:lnSpc>
              <a:buClr>
                <a:srgbClr val="002060"/>
              </a:buClr>
              <a:defRPr/>
            </a:pPr>
            <a:r>
              <a:rPr lang="en-GB" b="0" dirty="0">
                <a:solidFill>
                  <a:srgbClr val="002060"/>
                </a:solidFill>
              </a:rPr>
              <a:t>In-depth studies/evaluations  (6)</a:t>
            </a:r>
          </a:p>
          <a:p>
            <a:pPr marL="1084263" lvl="1" indent="-34290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en-GB" b="0" dirty="0">
                <a:solidFill>
                  <a:srgbClr val="002060"/>
                </a:solidFill>
              </a:rPr>
              <a:t>Identification of operational needs  (5)</a:t>
            </a:r>
          </a:p>
          <a:p>
            <a:pPr marL="1084263" lvl="1" indent="-34290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en-GB" b="0" dirty="0">
                <a:solidFill>
                  <a:srgbClr val="002060"/>
                </a:solidFill>
              </a:rPr>
              <a:t>Design national nodes (3)</a:t>
            </a:r>
          </a:p>
          <a:p>
            <a:pPr marL="1084263" lvl="1" indent="-34290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en-GB" b="0" dirty="0">
                <a:solidFill>
                  <a:srgbClr val="002060"/>
                </a:solidFill>
              </a:rPr>
              <a:t>Definition of added-value information services (4)</a:t>
            </a:r>
          </a:p>
          <a:p>
            <a:pPr marL="1084263" lvl="1" indent="-34290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en-GB" b="0" dirty="0">
                <a:solidFill>
                  <a:srgbClr val="002060"/>
                </a:solidFill>
              </a:rPr>
              <a:t>Improvement of cross sector organisation (4)</a:t>
            </a:r>
          </a:p>
          <a:p>
            <a:pPr marL="1084263" lvl="1" indent="-34290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en-GB" b="0" dirty="0">
                <a:solidFill>
                  <a:srgbClr val="002060"/>
                </a:solidFill>
              </a:rPr>
              <a:t>Study on legal interoperability (1)</a:t>
            </a:r>
          </a:p>
          <a:p>
            <a:pPr marL="1084263" lvl="1" indent="-34290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en-GB" b="0" dirty="0">
                <a:solidFill>
                  <a:srgbClr val="002060"/>
                </a:solidFill>
              </a:rPr>
              <a:t>Impact of CISE specification on existing systems (3)</a:t>
            </a:r>
          </a:p>
          <a:p>
            <a:pPr marL="1084263" lvl="1" indent="-34290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en-GB" b="0" dirty="0">
                <a:solidFill>
                  <a:srgbClr val="002060"/>
                </a:solidFill>
              </a:rPr>
              <a:t>Definition of a complete technical architecture (1)</a:t>
            </a:r>
          </a:p>
          <a:p>
            <a:pPr marL="1084263" lvl="1" indent="-34290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en-GB" b="0" dirty="0">
                <a:solidFill>
                  <a:srgbClr val="002060"/>
                </a:solidFill>
              </a:rPr>
              <a:t>Definition of piloting projects (2)</a:t>
            </a:r>
          </a:p>
          <a:p>
            <a:pPr marL="457200" lvl="1" indent="0">
              <a:lnSpc>
                <a:spcPct val="120000"/>
              </a:lnSpc>
              <a:buClr>
                <a:srgbClr val="FFFFFF"/>
              </a:buClr>
              <a:buNone/>
              <a:defRPr/>
            </a:pPr>
            <a:endParaRPr lang="en-GB" b="0" dirty="0">
              <a:solidFill>
                <a:srgbClr val="191966"/>
              </a:solidFill>
            </a:endParaRPr>
          </a:p>
          <a:p>
            <a:pPr lvl="1">
              <a:lnSpc>
                <a:spcPct val="120000"/>
              </a:lnSpc>
              <a:buClr>
                <a:srgbClr val="002060"/>
              </a:buClr>
              <a:defRPr/>
            </a:pPr>
            <a:r>
              <a:rPr lang="en-GB" b="0" dirty="0">
                <a:solidFill>
                  <a:srgbClr val="191966"/>
                </a:solidFill>
              </a:rPr>
              <a:t>Sectors covered: 3 – 7 </a:t>
            </a:r>
          </a:p>
          <a:p>
            <a:pPr>
              <a:lnSpc>
                <a:spcPct val="120000"/>
              </a:lnSpc>
              <a:buClr>
                <a:srgbClr val="FFFFFF"/>
              </a:buClr>
              <a:defRPr/>
            </a:pPr>
            <a:endParaRPr lang="en-GB" sz="1200" b="0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FFFFFF"/>
              </a:buClr>
              <a:defRPr/>
            </a:pPr>
            <a:endParaRPr lang="en-GB" sz="2400" b="0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FFFFFF"/>
              </a:buClr>
              <a:defRPr/>
            </a:pPr>
            <a:endParaRPr lang="en-GB" sz="2400" b="0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FFFFFF"/>
              </a:buClr>
              <a:defRPr/>
            </a:pPr>
            <a:endParaRPr lang="en-GB" sz="2400" b="0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49" y="62074"/>
            <a:ext cx="4967647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bg1"/>
                </a:solidFill>
                <a:latin typeface="Arial"/>
                <a:cs typeface="Arial" charset="0"/>
              </a:rPr>
              <a:t>Call for IT interoperability</a:t>
            </a:r>
            <a:endParaRPr lang="en-US" altLang="en-US" sz="2800" kern="0" dirty="0">
              <a:solidFill>
                <a:schemeClr val="bg1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3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76086" y="975892"/>
            <a:ext cx="9566030" cy="566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3" rIns="91308" bIns="45653"/>
          <a:lstStyle>
            <a:lvl1pPr marL="34131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228271" indent="-228271" algn="l" rtl="0" eaLnBrk="0" fontAlgn="base" hangingPunct="0">
              <a:spcBef>
                <a:spcPct val="2000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</a:defRPr>
            </a:lvl3pPr>
            <a:lvl4pPr marL="1597025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4225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0976" indent="-22827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7515" indent="-22827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4055" indent="-22827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0596" indent="-22827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buClr>
                <a:srgbClr val="FFFFFF"/>
              </a:buClr>
              <a:defRPr/>
            </a:pPr>
            <a:r>
              <a:rPr lang="en-GB" sz="2800" dirty="0">
                <a:solidFill>
                  <a:srgbClr val="191966"/>
                </a:solidFill>
                <a:cs typeface="Arial" pitchFamily="34" charset="0"/>
              </a:rPr>
              <a:t>Conclusions</a:t>
            </a:r>
          </a:p>
          <a:p>
            <a:pPr>
              <a:lnSpc>
                <a:spcPct val="120000"/>
              </a:lnSpc>
              <a:buClr>
                <a:srgbClr val="FFFFFF"/>
              </a:buClr>
              <a:defRPr/>
            </a:pPr>
            <a:r>
              <a:rPr lang="en-GB" sz="2400" b="0" dirty="0">
                <a:solidFill>
                  <a:srgbClr val="191966"/>
                </a:solidFill>
                <a:cs typeface="Arial" pitchFamily="34" charset="0"/>
              </a:rPr>
              <a:t>Concrete </a:t>
            </a:r>
            <a:r>
              <a:rPr lang="en-GB" sz="2400" dirty="0">
                <a:solidFill>
                  <a:srgbClr val="191966"/>
                </a:solidFill>
                <a:cs typeface="Arial" pitchFamily="34" charset="0"/>
              </a:rPr>
              <a:t>national</a:t>
            </a:r>
            <a:r>
              <a:rPr lang="en-GB" sz="2400" b="0" dirty="0">
                <a:solidFill>
                  <a:srgbClr val="191966"/>
                </a:solidFill>
                <a:cs typeface="Arial" pitchFamily="34" charset="0"/>
              </a:rPr>
              <a:t> actions:</a:t>
            </a:r>
          </a:p>
          <a:p>
            <a:pPr lvl="1">
              <a:lnSpc>
                <a:spcPct val="120000"/>
              </a:lnSpc>
              <a:buClr>
                <a:srgbClr val="002060"/>
              </a:buClr>
              <a:defRPr/>
            </a:pPr>
            <a:r>
              <a:rPr lang="en-GB" b="0" dirty="0">
                <a:solidFill>
                  <a:srgbClr val="191966"/>
                </a:solidFill>
              </a:rPr>
              <a:t>Build-up and test advanced IT solutions  (5)</a:t>
            </a:r>
          </a:p>
          <a:p>
            <a:pPr marL="1084263" lvl="1" indent="-34290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en-US" b="0" dirty="0">
                <a:solidFill>
                  <a:srgbClr val="002060"/>
                </a:solidFill>
              </a:rPr>
              <a:t>Development of national node(s) (2)</a:t>
            </a:r>
          </a:p>
          <a:p>
            <a:pPr marL="1084263" lvl="1" indent="-34290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en-US" b="0" dirty="0">
                <a:solidFill>
                  <a:srgbClr val="002060"/>
                </a:solidFill>
              </a:rPr>
              <a:t>Development of CISE adaptors (4)</a:t>
            </a:r>
          </a:p>
          <a:p>
            <a:pPr marL="1084263" lvl="1" indent="-34290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en-US" b="0" dirty="0">
                <a:solidFill>
                  <a:srgbClr val="002060"/>
                </a:solidFill>
              </a:rPr>
              <a:t>Information service development and testing (3)</a:t>
            </a:r>
          </a:p>
          <a:p>
            <a:pPr marL="1084263" lvl="1" indent="-34290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en-US" b="0" dirty="0">
                <a:solidFill>
                  <a:srgbClr val="002060"/>
                </a:solidFill>
              </a:rPr>
              <a:t>Development of specific interfaces (4)</a:t>
            </a:r>
          </a:p>
          <a:p>
            <a:pPr marL="1084263" lvl="1" indent="-34290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en-US" b="0" dirty="0">
                <a:solidFill>
                  <a:srgbClr val="002060"/>
                </a:solidFill>
              </a:rPr>
              <a:t>Enhanced maritime situational picture (1)</a:t>
            </a:r>
          </a:p>
          <a:p>
            <a:pPr marL="1084263" lvl="1" indent="-34290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en-US" b="0" dirty="0">
                <a:solidFill>
                  <a:srgbClr val="002060"/>
                </a:solidFill>
              </a:rPr>
              <a:t>Correlation/fusion/data mining technologies (1)</a:t>
            </a:r>
          </a:p>
          <a:p>
            <a:pPr marL="1084263" lvl="1" indent="-34290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en-US" b="0" dirty="0">
                <a:solidFill>
                  <a:srgbClr val="002060"/>
                </a:solidFill>
              </a:rPr>
              <a:t>Publication platform to other administrations (1)</a:t>
            </a:r>
            <a:endParaRPr lang="en-GB" b="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Clr>
                <a:srgbClr val="FFFFFF"/>
              </a:buClr>
              <a:defRPr/>
            </a:pPr>
            <a:endParaRPr lang="en-GB" sz="2400" b="0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FFFFFF"/>
              </a:buClr>
              <a:defRPr/>
            </a:pPr>
            <a:endParaRPr lang="en-GB" sz="2400" b="0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49" y="62074"/>
            <a:ext cx="4967647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bg1"/>
                </a:solidFill>
                <a:latin typeface="Arial"/>
                <a:cs typeface="Arial" charset="0"/>
              </a:rPr>
              <a:t>Call for IT interoperability</a:t>
            </a:r>
            <a:endParaRPr lang="en-US" altLang="en-US" sz="2800" kern="0" dirty="0">
              <a:solidFill>
                <a:schemeClr val="bg1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08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76086" y="992221"/>
            <a:ext cx="9566030" cy="566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3" rIns="91308" bIns="45653"/>
          <a:lstStyle>
            <a:lvl1pPr marL="34131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228271" indent="-228271" algn="l" rtl="0" eaLnBrk="0" fontAlgn="base" hangingPunct="0">
              <a:spcBef>
                <a:spcPct val="2000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</a:defRPr>
            </a:lvl3pPr>
            <a:lvl4pPr marL="1597025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4225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0976" indent="-22827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7515" indent="-22827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4055" indent="-22827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0596" indent="-22827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buClr>
                <a:srgbClr val="FFFFFF"/>
              </a:buClr>
              <a:defRPr/>
            </a:pPr>
            <a:r>
              <a:rPr lang="en-GB" sz="2400" dirty="0">
                <a:solidFill>
                  <a:srgbClr val="191966"/>
                </a:solidFill>
                <a:cs typeface="Arial" pitchFamily="34" charset="0"/>
              </a:rPr>
              <a:t>Conclusions</a:t>
            </a:r>
          </a:p>
          <a:p>
            <a:pPr>
              <a:lnSpc>
                <a:spcPct val="120000"/>
              </a:lnSpc>
              <a:buClr>
                <a:srgbClr val="FFFFFF"/>
              </a:buClr>
              <a:defRPr/>
            </a:pPr>
            <a:endParaRPr lang="en-GB" sz="2400" b="0" dirty="0">
              <a:solidFill>
                <a:srgbClr val="191966"/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FFFFFF"/>
              </a:buClr>
              <a:defRPr/>
            </a:pPr>
            <a:r>
              <a:rPr lang="en-GB" sz="2400" b="0" dirty="0">
                <a:solidFill>
                  <a:srgbClr val="191966"/>
                </a:solidFill>
                <a:cs typeface="Arial" pitchFamily="34" charset="0"/>
              </a:rPr>
              <a:t>Significant uptake of CISE interoperability solutions </a:t>
            </a:r>
          </a:p>
          <a:p>
            <a:pPr>
              <a:lnSpc>
                <a:spcPct val="120000"/>
              </a:lnSpc>
              <a:buClr>
                <a:srgbClr val="FFFFFF"/>
              </a:buClr>
              <a:defRPr/>
            </a:pPr>
            <a:r>
              <a:rPr lang="en-GB" sz="2000" b="0" i="1" dirty="0">
                <a:solidFill>
                  <a:srgbClr val="191966"/>
                </a:solidFill>
                <a:cs typeface="Arial" pitchFamily="34" charset="0"/>
              </a:rPr>
              <a:t>(CISE data and service models, hybrid architecture…)</a:t>
            </a:r>
          </a:p>
          <a:p>
            <a:pPr>
              <a:lnSpc>
                <a:spcPct val="120000"/>
              </a:lnSpc>
              <a:buClr>
                <a:srgbClr val="FFFFFF"/>
              </a:buClr>
              <a:defRPr/>
            </a:pPr>
            <a:endParaRPr lang="en-GB" sz="2400" b="0" dirty="0">
              <a:solidFill>
                <a:srgbClr val="191966"/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FFFFFF"/>
              </a:buClr>
              <a:defRPr/>
            </a:pPr>
            <a:r>
              <a:rPr lang="en-GB" sz="2400" b="0" dirty="0">
                <a:solidFill>
                  <a:srgbClr val="191966"/>
                </a:solidFill>
                <a:cs typeface="Arial" pitchFamily="34" charset="0"/>
              </a:rPr>
              <a:t>Complementarity and consistency with EU and regional systems</a:t>
            </a:r>
          </a:p>
          <a:p>
            <a:pPr>
              <a:lnSpc>
                <a:spcPct val="120000"/>
              </a:lnSpc>
              <a:buClr>
                <a:srgbClr val="FFFFFF"/>
              </a:buClr>
              <a:defRPr/>
            </a:pPr>
            <a:endParaRPr lang="en-GB" sz="2400" b="0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FFFFFF"/>
              </a:buClr>
              <a:defRPr/>
            </a:pPr>
            <a:endParaRPr lang="en-GB" sz="2400" b="0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49" y="62074"/>
            <a:ext cx="4967647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bg1"/>
                </a:solidFill>
                <a:latin typeface="Arial"/>
                <a:cs typeface="Arial" charset="0"/>
              </a:rPr>
              <a:t>Call for IT interoperability</a:t>
            </a:r>
            <a:endParaRPr lang="en-US" altLang="en-US" sz="2800" kern="0" dirty="0">
              <a:solidFill>
                <a:schemeClr val="bg1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72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0680" y="2432957"/>
            <a:ext cx="8196942" cy="88638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342900" indent="-342900" eaLnBrk="0" hangingPunct="0">
              <a:spcBef>
                <a:spcPct val="15000"/>
              </a:spcBef>
              <a:buClr>
                <a:srgbClr val="0F5494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srgbClr val="0F3277"/>
              </a:solidFill>
              <a:latin typeface="Arial"/>
              <a:cs typeface="Arial" charset="0"/>
            </a:endParaRPr>
          </a:p>
          <a:p>
            <a:pPr marL="342900" indent="-342900" eaLnBrk="0" hangingPunct="0">
              <a:spcBef>
                <a:spcPct val="15000"/>
              </a:spcBef>
              <a:buClr>
                <a:srgbClr val="0F5494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srgbClr val="0F3277"/>
              </a:solidFill>
              <a:latin typeface="Arial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3564" y="1900052"/>
            <a:ext cx="9229542" cy="5278368"/>
          </a:xfrm>
        </p:spPr>
        <p:txBody>
          <a:bodyPr/>
          <a:lstStyle/>
          <a:p>
            <a:pPr marL="571500" lvl="1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en-US" altLang="en-US" sz="2400" b="1" dirty="0">
                <a:solidFill>
                  <a:srgbClr val="002060"/>
                </a:solidFill>
                <a:latin typeface="+mn-lt"/>
                <a:ea typeface="ＭＳ Ｐゴシック"/>
              </a:rPr>
              <a:t>Timelines</a:t>
            </a:r>
          </a:p>
          <a:p>
            <a:pPr marL="685800" lvl="1" indent="-342900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−"/>
            </a:pPr>
            <a:r>
              <a:rPr lang="en-US" altLang="en-US" sz="2400" dirty="0">
                <a:solidFill>
                  <a:srgbClr val="002060"/>
                </a:solidFill>
                <a:latin typeface="+mn-lt"/>
                <a:ea typeface="ＭＳ Ｐゴシック"/>
              </a:rPr>
              <a:t>Publication November 2015</a:t>
            </a:r>
          </a:p>
          <a:p>
            <a:pPr marL="685800" lvl="1" indent="-342900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−"/>
            </a:pPr>
            <a:r>
              <a:rPr lang="en-US" altLang="en-US" sz="2400" dirty="0">
                <a:solidFill>
                  <a:srgbClr val="002060"/>
                </a:solidFill>
                <a:latin typeface="+mn-lt"/>
                <a:ea typeface="ＭＳ Ｐゴシック"/>
              </a:rPr>
              <a:t>Deadline for applications: end March 2016</a:t>
            </a:r>
          </a:p>
          <a:p>
            <a:pPr marL="685800" lvl="1" indent="-342900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−"/>
            </a:pPr>
            <a:r>
              <a:rPr lang="en-US" altLang="en-US" sz="2400" dirty="0">
                <a:solidFill>
                  <a:srgbClr val="002060"/>
                </a:solidFill>
                <a:latin typeface="+mn-lt"/>
                <a:ea typeface="ＭＳ Ｐゴシック"/>
              </a:rPr>
              <a:t>Signature of grants September 2016</a:t>
            </a:r>
          </a:p>
          <a:p>
            <a:pPr marL="342900" lvl="1" indent="0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en-US" altLang="en-US" sz="800" dirty="0">
              <a:solidFill>
                <a:srgbClr val="002060"/>
              </a:solidFill>
              <a:latin typeface="+mn-lt"/>
              <a:ea typeface="ＭＳ Ｐゴシック"/>
            </a:endParaRPr>
          </a:p>
          <a:p>
            <a:pPr marL="571500" lvl="1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en-US" altLang="en-US" sz="2400" b="1" dirty="0">
                <a:solidFill>
                  <a:srgbClr val="002060"/>
                </a:solidFill>
                <a:latin typeface="+mn-lt"/>
                <a:ea typeface="ＭＳ Ｐゴシック"/>
              </a:rPr>
              <a:t>Eligible activities </a:t>
            </a:r>
          </a:p>
          <a:p>
            <a:pPr marL="685800" lvl="1" indent="-342900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Char char="-"/>
            </a:pPr>
            <a:r>
              <a:rPr lang="en-GB" sz="2400" kern="1200" dirty="0">
                <a:solidFill>
                  <a:srgbClr val="002060"/>
                </a:solidFill>
                <a:latin typeface="+mn-lt"/>
                <a:cs typeface="ＭＳ Ｐゴシック" charset="0"/>
              </a:rPr>
              <a:t>studies identifying needs and requirements for the improvement of cross-</a:t>
            </a:r>
            <a:r>
              <a:rPr lang="en-GB" sz="2400" kern="1200" dirty="0" err="1">
                <a:solidFill>
                  <a:srgbClr val="002060"/>
                </a:solidFill>
                <a:latin typeface="+mn-lt"/>
                <a:cs typeface="ＭＳ Ｐゴシック" charset="0"/>
              </a:rPr>
              <a:t>sectoral</a:t>
            </a:r>
            <a:r>
              <a:rPr lang="en-GB" sz="2400" kern="1200" dirty="0">
                <a:solidFill>
                  <a:srgbClr val="002060"/>
                </a:solidFill>
                <a:latin typeface="+mn-lt"/>
                <a:cs typeface="ＭＳ Ｐゴシック" charset="0"/>
              </a:rPr>
              <a:t> information exchange </a:t>
            </a:r>
          </a:p>
          <a:p>
            <a:pPr marL="685800" lvl="1" indent="-342900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+mn-lt"/>
                <a:ea typeface="ＭＳ Ｐゴシック"/>
              </a:rPr>
              <a:t>ICT interoperability developments of national surveillance systems</a:t>
            </a:r>
          </a:p>
          <a:p>
            <a:pPr indent="0">
              <a:buNone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1299938"/>
            <a:ext cx="8893478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 eaLnBrk="0" hangingPunct="0">
              <a:spcBef>
                <a:spcPct val="15000"/>
              </a:spcBef>
              <a:buClr>
                <a:srgbClr val="0F5494"/>
              </a:buClr>
              <a:buSzPct val="120000"/>
              <a:defRPr/>
            </a:pPr>
            <a:r>
              <a:rPr lang="en-US" sz="2800" kern="0" dirty="0">
                <a:solidFill>
                  <a:srgbClr val="0F3277"/>
                </a:solidFill>
                <a:latin typeface="+mj-lt"/>
                <a:cs typeface="Arial" charset="0"/>
              </a:rPr>
              <a:t>Information on the 2015 Call for Proposals</a:t>
            </a:r>
          </a:p>
        </p:txBody>
      </p:sp>
    </p:spTree>
    <p:extLst>
      <p:ext uri="{BB962C8B-B14F-4D97-AF65-F5344CB8AC3E}">
        <p14:creationId xmlns:p14="http://schemas.microsoft.com/office/powerpoint/2010/main" val="1918203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0680" y="2432957"/>
            <a:ext cx="8196942" cy="88638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342900" indent="-342900" eaLnBrk="0" hangingPunct="0">
              <a:spcBef>
                <a:spcPct val="15000"/>
              </a:spcBef>
              <a:buClr>
                <a:srgbClr val="0F5494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srgbClr val="0F3277"/>
              </a:solidFill>
              <a:latin typeface="Arial"/>
              <a:cs typeface="Arial" charset="0"/>
            </a:endParaRPr>
          </a:p>
          <a:p>
            <a:pPr marL="342900" indent="-342900" eaLnBrk="0" hangingPunct="0">
              <a:spcBef>
                <a:spcPct val="15000"/>
              </a:spcBef>
              <a:buClr>
                <a:srgbClr val="0F5494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srgbClr val="0F3277"/>
              </a:solidFill>
              <a:latin typeface="Arial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881386"/>
            <a:ext cx="8401051" cy="5386090"/>
          </a:xfrm>
        </p:spPr>
        <p:txBody>
          <a:bodyPr/>
          <a:lstStyle/>
          <a:p>
            <a:pPr indent="0" algn="just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en-US" altLang="en-US" sz="2400" b="1" dirty="0">
                <a:solidFill>
                  <a:srgbClr val="002060"/>
                </a:solidFill>
                <a:latin typeface="+mn-lt"/>
                <a:ea typeface="ＭＳ Ｐゴシック"/>
              </a:rPr>
              <a:t>Ineligible activities </a:t>
            </a:r>
          </a:p>
          <a:p>
            <a:pPr marL="685800" lvl="1" indent="-342900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+mn-lt"/>
                <a:ea typeface="ＭＳ Ｐゴシック"/>
              </a:rPr>
              <a:t>Projects covering less than three sectors </a:t>
            </a:r>
          </a:p>
          <a:p>
            <a:pPr marL="685800" lvl="1" indent="-342900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Char char="-"/>
            </a:pPr>
            <a:r>
              <a:rPr lang="en-GB" sz="2400" kern="1200" dirty="0">
                <a:solidFill>
                  <a:srgbClr val="002060"/>
                </a:solidFill>
                <a:latin typeface="+mn-lt"/>
                <a:cs typeface="ＭＳ Ｐゴシック" charset="0"/>
              </a:rPr>
              <a:t>Studies and ICT developments aimed to fulfil the requirements of any EU legislation for the maritime domain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ea typeface="ＭＳ Ｐゴシック"/>
              </a:rPr>
              <a:t>.</a:t>
            </a:r>
          </a:p>
          <a:p>
            <a:pPr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en-US" sz="2400" b="1" dirty="0">
                <a:solidFill>
                  <a:srgbClr val="0F3277"/>
                </a:solidFill>
                <a:cs typeface="Arial" charset="0"/>
              </a:rPr>
              <a:t>2016 Call for proposals</a:t>
            </a:r>
          </a:p>
          <a:p>
            <a:pPr indent="0">
              <a:buNone/>
            </a:pPr>
            <a:endParaRPr lang="en-US" sz="2400" b="1" dirty="0">
              <a:solidFill>
                <a:srgbClr val="0F3277"/>
              </a:solidFill>
              <a:cs typeface="Arial" charset="0"/>
            </a:endParaRPr>
          </a:p>
          <a:p>
            <a:pPr marL="342900" indent="-342900"/>
            <a:r>
              <a:rPr lang="en-GB" sz="2400" b="1" dirty="0">
                <a:solidFill>
                  <a:srgbClr val="002060"/>
                </a:solidFill>
                <a:latin typeface="+mn-lt"/>
                <a:ea typeface="ＭＳ Ｐゴシック"/>
              </a:rPr>
              <a:t>Focus on information services </a:t>
            </a:r>
            <a:r>
              <a:rPr lang="en-GB" sz="2400" dirty="0">
                <a:solidFill>
                  <a:srgbClr val="002060"/>
                </a:solidFill>
                <a:latin typeface="+mn-lt"/>
                <a:ea typeface="ＭＳ Ｐゴシック"/>
              </a:rPr>
              <a:t>(development and implementation)</a:t>
            </a:r>
          </a:p>
          <a:p>
            <a:pPr marL="342900" indent="-342900"/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5468" y="1299938"/>
            <a:ext cx="8830850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 eaLnBrk="0" hangingPunct="0">
              <a:spcBef>
                <a:spcPct val="15000"/>
              </a:spcBef>
              <a:buClr>
                <a:srgbClr val="0F5494"/>
              </a:buClr>
              <a:buSzPct val="120000"/>
              <a:defRPr/>
            </a:pPr>
            <a:r>
              <a:rPr lang="en-US" sz="2800" kern="0" dirty="0">
                <a:solidFill>
                  <a:srgbClr val="0F3277"/>
                </a:solidFill>
                <a:latin typeface="+mj-lt"/>
                <a:cs typeface="Arial" charset="0"/>
              </a:rPr>
              <a:t>Guidelines on the 2015 call for proposals</a:t>
            </a:r>
          </a:p>
        </p:txBody>
      </p:sp>
    </p:spTree>
    <p:extLst>
      <p:ext uri="{BB962C8B-B14F-4D97-AF65-F5344CB8AC3E}">
        <p14:creationId xmlns:p14="http://schemas.microsoft.com/office/powerpoint/2010/main" val="108004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91706" y="1323045"/>
            <a:ext cx="7870825" cy="38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3" rIns="91308" bIns="45653" anchor="ctr"/>
          <a:lstStyle>
            <a:lvl1pPr marL="357188"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i="0" kern="0" dirty="0">
                <a:solidFill>
                  <a:srgbClr val="0F3277"/>
                </a:solidFill>
                <a:latin typeface="Arial"/>
                <a:cs typeface="Arial" charset="0"/>
              </a:rPr>
              <a:t>Outline</a:t>
            </a:r>
            <a:endParaRPr lang="en-US" altLang="en-US" sz="4000" i="0" kern="0" dirty="0">
              <a:solidFill>
                <a:srgbClr val="0F3277"/>
              </a:solidFill>
              <a:latin typeface="Arial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549" y="62074"/>
            <a:ext cx="4967647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bg1"/>
                </a:solidFill>
                <a:latin typeface="Arial"/>
                <a:cs typeface="Arial" charset="0"/>
              </a:rPr>
              <a:t>Call for IT interoperability</a:t>
            </a:r>
            <a:endParaRPr lang="en-US" altLang="en-US" sz="2800" kern="0" dirty="0">
              <a:solidFill>
                <a:schemeClr val="bg1"/>
              </a:solidFill>
              <a:latin typeface="Arial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385" y="2245247"/>
            <a:ext cx="87616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Financial aspects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Objectives of the call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Types of activities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Criteria for selection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National projects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Conclusions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4029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4AEECA-EADA-48ED-BB11-63F73CF9084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1518C4C-F407-4C20-9395-A26D37BA3126}" type="datetime3">
              <a:rPr lang="en-US" smtClean="0"/>
              <a:pPr>
                <a:defRPr/>
              </a:pPr>
              <a:t>17 June 2016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87929"/>
            <a:ext cx="9144000" cy="5470071"/>
          </a:xfrm>
          <a:prstGeom prst="rect">
            <a:avLst/>
          </a:prstGeom>
          <a:solidFill>
            <a:srgbClr val="20B1B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463" tIns="32231" rIns="64463" bIns="32231" spcCol="0" rtlCol="0" anchor="ctr"/>
          <a:lstStyle/>
          <a:p>
            <a:pPr algn="ctr" defTabSz="456943" fontAlgn="auto">
              <a:spcBef>
                <a:spcPts val="0"/>
              </a:spcBef>
              <a:spcAft>
                <a:spcPts val="0"/>
              </a:spcAft>
            </a:pPr>
            <a:r>
              <a:rPr lang="ca-ES" sz="1800" b="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7" name="Picture 6" descr="fig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31" y="2870804"/>
            <a:ext cx="3792539" cy="3987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764" y="1914496"/>
            <a:ext cx="5622898" cy="637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694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spc="-28" dirty="0">
                <a:solidFill>
                  <a:prstClr val="white"/>
                </a:solidFill>
                <a:latin typeface="PFSquareSansPro-Medium"/>
                <a:cs typeface="PFSquareSansPro-Medium"/>
              </a:rPr>
              <a:t>Thank you for your attention</a:t>
            </a:r>
            <a:endParaRPr lang="ca-ES" sz="1800" b="0" spc="-28" dirty="0">
              <a:solidFill>
                <a:prstClr val="white"/>
              </a:solidFill>
              <a:latin typeface="PFSquareSansPro-Medium"/>
              <a:cs typeface="PFSquareSansPro-Medium"/>
            </a:endParaRPr>
          </a:p>
          <a:p>
            <a:pPr defTabSz="45694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ca-ES" sz="1400" spc="-28" dirty="0">
              <a:solidFill>
                <a:prstClr val="white"/>
              </a:solidFill>
              <a:latin typeface="PFSquareSansPro-Medium"/>
              <a:cs typeface="PFSquareSansPro-Medium"/>
            </a:endParaRPr>
          </a:p>
        </p:txBody>
      </p:sp>
    </p:spTree>
    <p:extLst>
      <p:ext uri="{BB962C8B-B14F-4D97-AF65-F5344CB8AC3E}">
        <p14:creationId xmlns:p14="http://schemas.microsoft.com/office/powerpoint/2010/main" val="195061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0680" y="2432957"/>
            <a:ext cx="8196942" cy="88638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342900" indent="-342900" eaLnBrk="0" hangingPunct="0">
              <a:spcBef>
                <a:spcPct val="15000"/>
              </a:spcBef>
              <a:buClr>
                <a:srgbClr val="0F5494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srgbClr val="0F3277"/>
              </a:solidFill>
              <a:latin typeface="Arial"/>
              <a:cs typeface="Arial" charset="0"/>
            </a:endParaRPr>
          </a:p>
          <a:p>
            <a:pPr marL="342900" indent="-342900" eaLnBrk="0" hangingPunct="0">
              <a:spcBef>
                <a:spcPct val="15000"/>
              </a:spcBef>
              <a:buClr>
                <a:srgbClr val="0F5494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srgbClr val="0F3277"/>
              </a:solidFill>
              <a:latin typeface="Arial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6571" y="1983180"/>
            <a:ext cx="8401051" cy="5539978"/>
          </a:xfrm>
        </p:spPr>
        <p:txBody>
          <a:bodyPr/>
          <a:lstStyle/>
          <a:p>
            <a:pPr indent="0" algn="just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Yearly calls for proposals opened to national authorities</a:t>
            </a:r>
          </a:p>
          <a:p>
            <a:pPr marL="342900" indent="-342900"/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Maritime and Fisheries Fund (EMFF) for 2014-2020 </a:t>
            </a:r>
          </a:p>
          <a:p>
            <a:pPr indent="0">
              <a:buNone/>
            </a:pP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set aside to support the integration of maritime surveillance at national level and across MS</a:t>
            </a:r>
          </a:p>
          <a:p>
            <a:pPr indent="0">
              <a:buNone/>
            </a:pP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00644" y="1299938"/>
            <a:ext cx="7683335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 eaLnBrk="0" hangingPunct="0">
              <a:spcBef>
                <a:spcPct val="15000"/>
              </a:spcBef>
              <a:buClr>
                <a:srgbClr val="0F5494"/>
              </a:buClr>
              <a:buSzPct val="120000"/>
              <a:defRPr/>
            </a:pPr>
            <a:r>
              <a:rPr lang="en-US" sz="2800" kern="0" dirty="0">
                <a:solidFill>
                  <a:srgbClr val="0F3277"/>
                </a:solidFill>
                <a:latin typeface="Arial"/>
                <a:cs typeface="Arial" charset="0"/>
              </a:rPr>
              <a:t>Financial aspects</a:t>
            </a:r>
          </a:p>
        </p:txBody>
      </p:sp>
    </p:spTree>
    <p:extLst>
      <p:ext uri="{BB962C8B-B14F-4D97-AF65-F5344CB8AC3E}">
        <p14:creationId xmlns:p14="http://schemas.microsoft.com/office/powerpoint/2010/main" val="229846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-65087" y="1412876"/>
            <a:ext cx="9144001" cy="1754326"/>
          </a:xfrm>
        </p:spPr>
        <p:txBody>
          <a:bodyPr/>
          <a:lstStyle/>
          <a:p>
            <a:pPr indent="0">
              <a:buNone/>
            </a:pPr>
            <a:endParaRPr lang="en-US" altLang="en-US" sz="2000" dirty="0"/>
          </a:p>
          <a:p>
            <a:pPr indent="0">
              <a:buNone/>
            </a:pPr>
            <a:endParaRPr lang="en-US" altLang="en-US" sz="2000" dirty="0"/>
          </a:p>
          <a:p>
            <a:pPr indent="0">
              <a:buNone/>
            </a:pPr>
            <a:endParaRPr lang="en-US" altLang="en-US" sz="3600" b="1" dirty="0"/>
          </a:p>
          <a:p>
            <a:pPr indent="0" algn="ctr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2400" b="1" dirty="0">
              <a:solidFill>
                <a:srgbClr val="0F3277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indent="0">
              <a:buNone/>
            </a:pPr>
            <a:endParaRPr lang="en-US" alt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1082474"/>
            <a:ext cx="8899071" cy="2080559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Objective of the call (2014)</a:t>
            </a:r>
          </a:p>
          <a:p>
            <a:pPr eaLnBrk="0" hangingPunct="0">
              <a:spcBef>
                <a:spcPct val="15000"/>
              </a:spcBef>
              <a:buClr>
                <a:srgbClr val="0F5494"/>
              </a:buClr>
              <a:buSzPct val="120000"/>
              <a:defRPr/>
            </a:pPr>
            <a:endParaRPr lang="en-US" sz="800" b="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r>
              <a:rPr lang="en-GB" sz="2400" b="0" dirty="0">
                <a:solidFill>
                  <a:srgbClr val="002060"/>
                </a:solidFill>
              </a:rPr>
              <a:t>Enhance the information exchange</a:t>
            </a:r>
            <a:r>
              <a:rPr lang="en-GB" sz="2400" dirty="0">
                <a:solidFill>
                  <a:srgbClr val="002060"/>
                </a:solidFill>
              </a:rPr>
              <a:t> across sectors and borders </a:t>
            </a:r>
            <a:r>
              <a:rPr lang="en-GB" sz="2400" b="0" dirty="0">
                <a:solidFill>
                  <a:srgbClr val="002060"/>
                </a:solidFill>
              </a:rPr>
              <a:t>by supporting the </a:t>
            </a:r>
            <a:r>
              <a:rPr lang="en-GB" sz="2400" dirty="0">
                <a:solidFill>
                  <a:srgbClr val="002060"/>
                </a:solidFill>
              </a:rPr>
              <a:t>improvement of </a:t>
            </a:r>
            <a:r>
              <a:rPr lang="en-GB" sz="2400" dirty="0" smtClean="0">
                <a:solidFill>
                  <a:srgbClr val="002060"/>
                </a:solidFill>
              </a:rPr>
              <a:t>IT </a:t>
            </a:r>
            <a:r>
              <a:rPr lang="en-GB" sz="2400" dirty="0">
                <a:solidFill>
                  <a:srgbClr val="002060"/>
                </a:solidFill>
              </a:rPr>
              <a:t>interoperability </a:t>
            </a:r>
            <a:r>
              <a:rPr lang="en-GB" sz="2400" b="0" dirty="0">
                <a:solidFill>
                  <a:srgbClr val="002060"/>
                </a:solidFill>
              </a:rPr>
              <a:t>between </a:t>
            </a:r>
            <a:r>
              <a:rPr lang="en-GB" sz="2400" dirty="0">
                <a:solidFill>
                  <a:srgbClr val="002060"/>
                </a:solidFill>
              </a:rPr>
              <a:t>national</a:t>
            </a:r>
            <a:r>
              <a:rPr lang="en-GB" sz="2400" b="0" dirty="0">
                <a:solidFill>
                  <a:srgbClr val="002060"/>
                </a:solidFill>
              </a:rPr>
              <a:t> authorities’ systems </a:t>
            </a:r>
          </a:p>
        </p:txBody>
      </p:sp>
      <p:pic>
        <p:nvPicPr>
          <p:cNvPr id="6" name="Picture 3" descr="graf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" y="3205688"/>
            <a:ext cx="8994769" cy="374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549" y="62074"/>
            <a:ext cx="4967647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bg1"/>
                </a:solidFill>
                <a:latin typeface="Arial"/>
                <a:cs typeface="Arial" charset="0"/>
              </a:rPr>
              <a:t>Call for IT interoperability</a:t>
            </a:r>
            <a:endParaRPr lang="en-US" altLang="en-US" sz="2800" kern="0" dirty="0">
              <a:solidFill>
                <a:schemeClr val="bg1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5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1549" y="1223576"/>
            <a:ext cx="7870825" cy="38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3" rIns="91308" bIns="45653" anchor="ctr"/>
          <a:lstStyle>
            <a:lvl1pPr marL="357188"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i="0" dirty="0">
                <a:solidFill>
                  <a:srgbClr val="002060"/>
                </a:solidFill>
              </a:rPr>
              <a:t>Types of activities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2386" y="1928717"/>
            <a:ext cx="417203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sz="2400" dirty="0">
                <a:solidFill>
                  <a:srgbClr val="002060"/>
                </a:solidFill>
                <a:latin typeface="Arial" pitchFamily="34" charset="0"/>
                <a:ea typeface="ＭＳ Ｐゴシック"/>
              </a:rPr>
              <a:t>Studies on systems interoperability improvements</a:t>
            </a:r>
          </a:p>
          <a:p>
            <a:pPr marL="685800" lvl="1" indent="-342900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Char char="-"/>
            </a:pPr>
            <a:endParaRPr lang="en-US" altLang="en-US" sz="2400" dirty="0">
              <a:solidFill>
                <a:srgbClr val="002060"/>
              </a:solidFill>
              <a:latin typeface="Arial" pitchFamily="34" charset="0"/>
              <a:ea typeface="ＭＳ Ｐゴシック"/>
            </a:endParaRPr>
          </a:p>
          <a:p>
            <a:pPr marL="685800" lvl="1" indent="-342900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Char char="-"/>
            </a:pPr>
            <a:endParaRPr lang="en-US" altLang="en-US" sz="2400" dirty="0">
              <a:solidFill>
                <a:srgbClr val="002060"/>
              </a:solidFill>
              <a:latin typeface="Arial" pitchFamily="34" charset="0"/>
              <a:ea typeface="ＭＳ Ｐゴシック"/>
            </a:endParaRPr>
          </a:p>
          <a:p>
            <a:pPr marL="685800" lvl="1" indent="-342900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Char char="-"/>
            </a:pPr>
            <a:endParaRPr lang="en-US" altLang="en-US" sz="2400" dirty="0">
              <a:solidFill>
                <a:srgbClr val="002060"/>
              </a:solidFill>
              <a:latin typeface="Arial" pitchFamily="34" charset="0"/>
              <a:ea typeface="ＭＳ Ｐゴシック"/>
            </a:endParaRPr>
          </a:p>
          <a:p>
            <a:pPr marL="342900" lvl="1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sz="2400" dirty="0">
                <a:solidFill>
                  <a:srgbClr val="002060"/>
                </a:solidFill>
                <a:latin typeface="Arial" pitchFamily="34" charset="0"/>
                <a:ea typeface="ＭＳ Ｐゴシック"/>
              </a:rPr>
              <a:t>IT interoperability developments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49" y="62074"/>
            <a:ext cx="4967647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bg1"/>
                </a:solidFill>
                <a:latin typeface="Arial"/>
                <a:cs typeface="Arial" charset="0"/>
              </a:rPr>
              <a:t>Call for IT interoperability</a:t>
            </a:r>
            <a:endParaRPr lang="en-US" altLang="en-US" sz="2800" kern="0" dirty="0">
              <a:solidFill>
                <a:schemeClr val="bg1"/>
              </a:solidFill>
              <a:latin typeface="Arial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037" y="4280185"/>
            <a:ext cx="3327530" cy="2501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287" y="1606955"/>
            <a:ext cx="3121280" cy="22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0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1549" y="1223576"/>
            <a:ext cx="7870825" cy="38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3" rIns="91308" bIns="45653" anchor="ctr"/>
          <a:lstStyle>
            <a:lvl1pPr marL="357188"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i="0" dirty="0">
                <a:solidFill>
                  <a:srgbClr val="002060"/>
                </a:solidFill>
              </a:rPr>
              <a:t>Criteria for selection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82385" y="1881993"/>
            <a:ext cx="876161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002060"/>
                </a:solidFill>
                <a:latin typeface="+mn-lt"/>
              </a:rPr>
              <a:t>Number of maritime sectors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b="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002060"/>
                </a:solidFill>
                <a:latin typeface="+mn-lt"/>
              </a:rPr>
              <a:t>Uptake of CISE interoperability solutions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b="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002060"/>
                </a:solidFill>
                <a:latin typeface="+mn-lt"/>
              </a:rPr>
              <a:t>Consistency and complementarity with existing EU and regional information exchange systems</a:t>
            </a:r>
          </a:p>
          <a:p>
            <a:pPr>
              <a:spcAft>
                <a:spcPts val="600"/>
              </a:spcAft>
            </a:pPr>
            <a:r>
              <a:rPr lang="en-GB" sz="2400" b="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002060"/>
                </a:solidFill>
                <a:latin typeface="+mn-lt"/>
              </a:rPr>
              <a:t>Breadth of the data-exchanges (number of core data entities)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b="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002060"/>
                </a:solidFill>
                <a:latin typeface="+mn-lt"/>
              </a:rPr>
              <a:t>Justification of the expected added-value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549" y="62074"/>
            <a:ext cx="4967647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bg1"/>
                </a:solidFill>
                <a:latin typeface="Arial"/>
                <a:cs typeface="Arial" charset="0"/>
              </a:rPr>
              <a:t>Call for IT interoperability</a:t>
            </a:r>
            <a:endParaRPr lang="en-US" altLang="en-US" sz="2800" kern="0" dirty="0">
              <a:solidFill>
                <a:schemeClr val="bg1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4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228600" y="1323045"/>
            <a:ext cx="9372600" cy="57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3" rIns="91308" bIns="45653" anchor="ctr"/>
          <a:lstStyle>
            <a:lvl1pPr marL="357188"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i="0" kern="0" dirty="0">
                <a:solidFill>
                  <a:srgbClr val="0F3277"/>
                </a:solidFill>
                <a:latin typeface="Arial"/>
                <a:cs typeface="Arial" charset="0"/>
              </a:rPr>
              <a:t>National projects 2014</a:t>
            </a:r>
            <a:endParaRPr lang="en-US" altLang="en-US" sz="2800" i="0" kern="0" dirty="0">
              <a:solidFill>
                <a:srgbClr val="0F3277"/>
              </a:solidFill>
              <a:latin typeface="Arial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385" y="2094012"/>
            <a:ext cx="87616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002060"/>
                </a:solidFill>
              </a:rPr>
              <a:t>FiN</a:t>
            </a:r>
            <a:r>
              <a:rPr lang="en-GB" sz="2000" dirty="0">
                <a:solidFill>
                  <a:srgbClr val="002060"/>
                </a:solidFill>
              </a:rPr>
              <a:t> CISE – Finland </a:t>
            </a:r>
            <a:r>
              <a:rPr lang="en-GB" sz="2000" b="0" dirty="0">
                <a:solidFill>
                  <a:srgbClr val="002060"/>
                </a:solidFill>
              </a:rPr>
              <a:t>(study + IT developments) 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Hellenic CISE – Greece </a:t>
            </a:r>
            <a:r>
              <a:rPr lang="en-GB" sz="2000" b="0" dirty="0">
                <a:solidFill>
                  <a:srgbClr val="002060"/>
                </a:solidFill>
              </a:rPr>
              <a:t>(study + IT developments) 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SAIS - Spain </a:t>
            </a:r>
            <a:r>
              <a:rPr lang="en-GB" sz="2000" b="0" dirty="0">
                <a:solidFill>
                  <a:srgbClr val="002060"/>
                </a:solidFill>
              </a:rPr>
              <a:t>(study + IT developments) 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SMACS IT2I  - Spain </a:t>
            </a:r>
            <a:r>
              <a:rPr lang="en-GB" sz="2000" b="0" dirty="0">
                <a:solidFill>
                  <a:srgbClr val="002060"/>
                </a:solidFill>
              </a:rPr>
              <a:t>(study + IT developments) 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CISEROM – Romania </a:t>
            </a:r>
            <a:r>
              <a:rPr lang="en-GB" sz="2000" b="0" dirty="0">
                <a:solidFill>
                  <a:srgbClr val="002060"/>
                </a:solidFill>
              </a:rPr>
              <a:t>(study) 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501-YIN – Portugal </a:t>
            </a:r>
            <a:r>
              <a:rPr lang="en-GB" sz="2000" b="0" dirty="0">
                <a:solidFill>
                  <a:srgbClr val="002060"/>
                </a:solidFill>
              </a:rPr>
              <a:t>(study) 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602-SINKER – Portugal </a:t>
            </a:r>
            <a:r>
              <a:rPr lang="en-GB" sz="2000" b="0" dirty="0">
                <a:solidFill>
                  <a:srgbClr val="002060"/>
                </a:solidFill>
              </a:rPr>
              <a:t>(IT developments) 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549" y="62074"/>
            <a:ext cx="4967647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bg1"/>
                </a:solidFill>
                <a:latin typeface="Arial"/>
                <a:cs typeface="Arial" charset="0"/>
              </a:rPr>
              <a:t>Call for IT interoperability</a:t>
            </a:r>
            <a:endParaRPr lang="en-US" altLang="en-US" sz="2800" kern="0" dirty="0">
              <a:solidFill>
                <a:schemeClr val="bg1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65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228600" y="1109295"/>
            <a:ext cx="9372600" cy="57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3" rIns="91308" bIns="45653" anchor="ctr"/>
          <a:lstStyle>
            <a:lvl1pPr marL="357188"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i="0" dirty="0" err="1">
                <a:solidFill>
                  <a:srgbClr val="002060"/>
                </a:solidFill>
              </a:rPr>
              <a:t>FiN</a:t>
            </a:r>
            <a:r>
              <a:rPr lang="en-GB" sz="2800" i="0" dirty="0">
                <a:solidFill>
                  <a:srgbClr val="002060"/>
                </a:solidFill>
              </a:rPr>
              <a:t> CISE – Finland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365" y="1818440"/>
            <a:ext cx="89686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Objective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Create a maritime situational picture and distribute it to the cooperative parties to support their activities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Partners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■ Finnish Border Guard ■ Navy■ Transport Safety Agency ■ Finnish Transport Agency ■ Finnish Environment Institute 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Outputs 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Enterprise architecture   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National requirements 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A service channel to connect databases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Interface solution(s) for system-to-system sharing   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Pilot-case to connect legacy systems - first nationally and then to the EUCISE interface  </a:t>
            </a:r>
          </a:p>
          <a:p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49" y="62074"/>
            <a:ext cx="4967647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bg1"/>
                </a:solidFill>
                <a:latin typeface="Arial"/>
                <a:cs typeface="Arial" charset="0"/>
              </a:rPr>
              <a:t>National projects 2014</a:t>
            </a:r>
            <a:endParaRPr lang="en-US" altLang="en-US" sz="2800" kern="0" dirty="0">
              <a:solidFill>
                <a:schemeClr val="bg1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19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228600" y="1358214"/>
            <a:ext cx="9372600" cy="57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3" rIns="91308" bIns="45653" anchor="ctr"/>
          <a:lstStyle>
            <a:lvl1pPr marL="357188"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i="0" dirty="0">
                <a:solidFill>
                  <a:srgbClr val="002060"/>
                </a:solidFill>
              </a:rPr>
              <a:t>Hellenic CISE – Greece</a:t>
            </a:r>
          </a:p>
        </p:txBody>
      </p:sp>
      <p:sp>
        <p:nvSpPr>
          <p:cNvPr id="2" name="Rectangle 1"/>
          <p:cNvSpPr/>
          <p:nvPr/>
        </p:nvSpPr>
        <p:spPr>
          <a:xfrm>
            <a:off x="382385" y="2094012"/>
            <a:ext cx="87616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Objective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Achieve an Integrated National Maritime Surveillance Awareness and an  Enhancement of Cross Border Exchange of Information Capabilities 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Partners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■ Hellenic Ministry of Defence (Navy)  ■ Coast Guard ■ </a:t>
            </a:r>
            <a:r>
              <a:rPr lang="en-GB" sz="2000" b="0" dirty="0" err="1">
                <a:solidFill>
                  <a:srgbClr val="002060"/>
                </a:solidFill>
              </a:rPr>
              <a:t>Demokritos</a:t>
            </a:r>
            <a:r>
              <a:rPr lang="en-GB" sz="2000" b="0" dirty="0">
                <a:solidFill>
                  <a:srgbClr val="002060"/>
                </a:solidFill>
              </a:rPr>
              <a:t> Institute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Outputs 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Situational Picture Manager for the HCG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CISE adaptors - Interface between legacy systems  &amp; CISE node 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Use cases for national cross-sectorial information exchange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Fusion and  data mining tools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61549" y="62074"/>
            <a:ext cx="4967647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bg1"/>
                </a:solidFill>
                <a:latin typeface="Arial"/>
                <a:cs typeface="Arial" charset="0"/>
              </a:rPr>
              <a:t>National projects 2014</a:t>
            </a:r>
            <a:endParaRPr lang="en-US" altLang="en-US" sz="2800" kern="0" dirty="0">
              <a:solidFill>
                <a:schemeClr val="bg1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40676"/>
      </p:ext>
    </p:extLst>
  </p:cSld>
  <p:clrMapOvr>
    <a:masterClrMapping/>
  </p:clrMapOvr>
</p:sld>
</file>

<file path=ppt/theme/theme1.xml><?xml version="1.0" encoding="utf-8"?>
<a:theme xmlns:a="http://schemas.openxmlformats.org/drawingml/2006/main" name="1_JRC_Slide_Template_EN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JRC_Slide_Template_EN</Template>
  <TotalTime>7380</TotalTime>
  <Words>1064</Words>
  <Application>Microsoft Office PowerPoint</Application>
  <PresentationFormat>On-screen Show (4:3)</PresentationFormat>
  <Paragraphs>253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1_JRC_Slide_Template_EN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Research Centre</dc:title>
  <dc:creator>Grainne Mulhern</dc:creator>
  <cp:lastModifiedBy>HR-PLB-prof1</cp:lastModifiedBy>
  <cp:revision>875</cp:revision>
  <cp:lastPrinted>2016-06-17T06:54:00Z</cp:lastPrinted>
  <dcterms:created xsi:type="dcterms:W3CDTF">2012-03-21T15:19:35Z</dcterms:created>
  <dcterms:modified xsi:type="dcterms:W3CDTF">2016-06-17T07:30:15Z</dcterms:modified>
</cp:coreProperties>
</file>