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wdp" ContentType="image/vnd.ms-photo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handoutMasterIdLst>
    <p:handoutMasterId r:id="rId8"/>
  </p:handoutMasterIdLst>
  <p:sldIdLst>
    <p:sldId id="256" r:id="rId2"/>
    <p:sldId id="317" r:id="rId3"/>
    <p:sldId id="319" r:id="rId4"/>
    <p:sldId id="321" r:id="rId5"/>
    <p:sldId id="31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5E89"/>
    <a:srgbClr val="1F497D"/>
    <a:srgbClr val="0C4567"/>
    <a:srgbClr val="000000"/>
    <a:srgbClr val="F392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28"/>
    <p:restoredTop sz="75771" autoAdjust="0"/>
  </p:normalViewPr>
  <p:slideViewPr>
    <p:cSldViewPr>
      <p:cViewPr>
        <p:scale>
          <a:sx n="109" d="100"/>
          <a:sy n="109" d="100"/>
        </p:scale>
        <p:origin x="124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B4945E8-06B7-2F43-84CC-487D4160B29C}" type="doc">
      <dgm:prSet loTypeId="urn:microsoft.com/office/officeart/2005/8/layout/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173EB42C-C625-F240-A152-7465CFF02E8F}">
      <dgm:prSet phldrT="[Testo]" custT="1"/>
      <dgm:spPr/>
      <dgm:t>
        <a:bodyPr/>
        <a:lstStyle/>
        <a:p>
          <a:r>
            <a:rPr lang="it-IT" sz="1800" dirty="0" err="1" smtClean="0"/>
            <a:t>Lack</a:t>
          </a:r>
          <a:r>
            <a:rPr lang="it-IT" sz="1800" dirty="0" smtClean="0"/>
            <a:t> of (</a:t>
          </a:r>
          <a:r>
            <a:rPr lang="it-IT" sz="1800" dirty="0" err="1" smtClean="0"/>
            <a:t>good</a:t>
          </a:r>
          <a:r>
            <a:rPr lang="it-IT" sz="1800" dirty="0" smtClean="0"/>
            <a:t> </a:t>
          </a:r>
          <a:r>
            <a:rPr lang="it-IT" sz="1800" dirty="0" err="1" smtClean="0"/>
            <a:t>quality</a:t>
          </a:r>
          <a:r>
            <a:rPr lang="it-IT" sz="1800" dirty="0" smtClean="0"/>
            <a:t>) data </a:t>
          </a:r>
          <a:endParaRPr lang="it-IT" sz="1800" dirty="0"/>
        </a:p>
      </dgm:t>
    </dgm:pt>
    <dgm:pt modelId="{3713A28B-6BA2-064C-9E37-061700F527E6}" type="parTrans" cxnId="{46718B91-A8DC-374A-9DDC-66DE61F8A072}">
      <dgm:prSet/>
      <dgm:spPr/>
      <dgm:t>
        <a:bodyPr/>
        <a:lstStyle/>
        <a:p>
          <a:endParaRPr lang="it-IT" sz="1800"/>
        </a:p>
      </dgm:t>
    </dgm:pt>
    <dgm:pt modelId="{24B40AFF-B2D3-414D-ABB5-7DF08F6AB6D8}" type="sibTrans" cxnId="{46718B91-A8DC-374A-9DDC-66DE61F8A072}">
      <dgm:prSet/>
      <dgm:spPr/>
      <dgm:t>
        <a:bodyPr/>
        <a:lstStyle/>
        <a:p>
          <a:endParaRPr lang="it-IT" sz="1800"/>
        </a:p>
      </dgm:t>
    </dgm:pt>
    <dgm:pt modelId="{8983F4F0-EB5C-D94F-80BF-C5D021A4CDD9}">
      <dgm:prSet custT="1"/>
      <dgm:spPr/>
      <dgm:t>
        <a:bodyPr/>
        <a:lstStyle/>
        <a:p>
          <a:r>
            <a:rPr lang="it-IT" sz="1800" dirty="0" smtClean="0"/>
            <a:t>(un)FAIR data, </a:t>
          </a:r>
          <a:r>
            <a:rPr lang="it-IT" sz="1800" dirty="0" err="1" smtClean="0"/>
            <a:t>tools</a:t>
          </a:r>
          <a:r>
            <a:rPr lang="it-IT" sz="1800" dirty="0" smtClean="0"/>
            <a:t>, </a:t>
          </a:r>
          <a:r>
            <a:rPr lang="it-IT" sz="1800" dirty="0" err="1" smtClean="0"/>
            <a:t>services</a:t>
          </a:r>
          <a:r>
            <a:rPr lang="it-IT" sz="1800" dirty="0" smtClean="0"/>
            <a:t> and </a:t>
          </a:r>
          <a:r>
            <a:rPr lang="it-IT" sz="1800" dirty="0" err="1" smtClean="0"/>
            <a:t>workflows</a:t>
          </a:r>
          <a:endParaRPr lang="it-IT" sz="1800" dirty="0" smtClean="0"/>
        </a:p>
      </dgm:t>
    </dgm:pt>
    <dgm:pt modelId="{D7F1F6BC-BC7F-1946-8C06-088DE9027BAC}" type="parTrans" cxnId="{0D604154-1968-E249-9E92-F209A7216F4F}">
      <dgm:prSet/>
      <dgm:spPr/>
      <dgm:t>
        <a:bodyPr/>
        <a:lstStyle/>
        <a:p>
          <a:endParaRPr lang="it-IT" sz="1800"/>
        </a:p>
      </dgm:t>
    </dgm:pt>
    <dgm:pt modelId="{596F1764-FEA0-EA4E-B398-E691D6160DCA}" type="sibTrans" cxnId="{0D604154-1968-E249-9E92-F209A7216F4F}">
      <dgm:prSet/>
      <dgm:spPr/>
      <dgm:t>
        <a:bodyPr/>
        <a:lstStyle/>
        <a:p>
          <a:endParaRPr lang="it-IT" sz="1800"/>
        </a:p>
      </dgm:t>
    </dgm:pt>
    <dgm:pt modelId="{2DBA2F69-865B-C442-82ED-8B9DA9BE7A46}">
      <dgm:prSet custT="1"/>
      <dgm:spPr/>
      <dgm:t>
        <a:bodyPr/>
        <a:lstStyle/>
        <a:p>
          <a:r>
            <a:rPr lang="it-IT" sz="1800" smtClean="0"/>
            <a:t>Unclear policies</a:t>
          </a:r>
          <a:endParaRPr lang="it-IT" sz="1800" dirty="0" smtClean="0"/>
        </a:p>
      </dgm:t>
    </dgm:pt>
    <dgm:pt modelId="{AD769C15-1EAD-A544-B23B-9269E829711D}" type="parTrans" cxnId="{AAA7D1BC-E9E9-CE4E-9F8A-8E8D3A771D2C}">
      <dgm:prSet/>
      <dgm:spPr/>
      <dgm:t>
        <a:bodyPr/>
        <a:lstStyle/>
        <a:p>
          <a:endParaRPr lang="it-IT" sz="1800"/>
        </a:p>
      </dgm:t>
    </dgm:pt>
    <dgm:pt modelId="{AD1923C8-D0E6-C54D-9B2C-270914C98BA7}" type="sibTrans" cxnId="{AAA7D1BC-E9E9-CE4E-9F8A-8E8D3A771D2C}">
      <dgm:prSet/>
      <dgm:spPr/>
      <dgm:t>
        <a:bodyPr/>
        <a:lstStyle/>
        <a:p>
          <a:endParaRPr lang="it-IT" sz="1800"/>
        </a:p>
      </dgm:t>
    </dgm:pt>
    <dgm:pt modelId="{35451108-1FD2-DF44-83D0-29C3CCDAC7F1}">
      <dgm:prSet custT="1"/>
      <dgm:spPr/>
      <dgm:t>
        <a:bodyPr/>
        <a:lstStyle/>
        <a:p>
          <a:r>
            <a:rPr lang="it-IT" sz="1800" dirty="0" err="1" smtClean="0"/>
            <a:t>Expensive</a:t>
          </a:r>
          <a:r>
            <a:rPr lang="it-IT" sz="1800" dirty="0" smtClean="0"/>
            <a:t> and </a:t>
          </a:r>
          <a:r>
            <a:rPr lang="it-IT" sz="1800" dirty="0" err="1" smtClean="0"/>
            <a:t>lengthly</a:t>
          </a:r>
          <a:r>
            <a:rPr lang="it-IT" sz="1800" dirty="0" smtClean="0"/>
            <a:t> service </a:t>
          </a:r>
          <a:r>
            <a:rPr lang="it-IT" sz="1800" dirty="0" err="1" smtClean="0"/>
            <a:t>development</a:t>
          </a:r>
          <a:endParaRPr lang="it-IT" sz="1800" dirty="0" smtClean="0"/>
        </a:p>
      </dgm:t>
    </dgm:pt>
    <dgm:pt modelId="{DF189401-F4E2-A34E-B571-51E53F4FD9BC}" type="parTrans" cxnId="{58C1E389-6220-184F-8961-BEBD5FD4AB06}">
      <dgm:prSet/>
      <dgm:spPr/>
      <dgm:t>
        <a:bodyPr/>
        <a:lstStyle/>
        <a:p>
          <a:endParaRPr lang="it-IT" sz="1800"/>
        </a:p>
      </dgm:t>
    </dgm:pt>
    <dgm:pt modelId="{B8653E6B-62E7-B846-BABA-5FA8D8A36D9D}" type="sibTrans" cxnId="{58C1E389-6220-184F-8961-BEBD5FD4AB06}">
      <dgm:prSet/>
      <dgm:spPr/>
      <dgm:t>
        <a:bodyPr/>
        <a:lstStyle/>
        <a:p>
          <a:endParaRPr lang="it-IT" sz="1800"/>
        </a:p>
      </dgm:t>
    </dgm:pt>
    <dgm:pt modelId="{96F36DF4-CB7C-144F-84BD-B78776458C46}">
      <dgm:prSet custT="1"/>
      <dgm:spPr/>
      <dgm:t>
        <a:bodyPr/>
        <a:lstStyle/>
        <a:p>
          <a:r>
            <a:rPr lang="it-IT" sz="1800" smtClean="0"/>
            <a:t>Silos approach</a:t>
          </a:r>
          <a:endParaRPr lang="it-IT" sz="1800" dirty="0" smtClean="0"/>
        </a:p>
      </dgm:t>
    </dgm:pt>
    <dgm:pt modelId="{3CDCA4D6-15C4-AB4F-A0E9-0A0FEB8EC9B0}" type="parTrans" cxnId="{EC3CA703-2021-B649-BD71-4D87A2AB0D48}">
      <dgm:prSet/>
      <dgm:spPr/>
      <dgm:t>
        <a:bodyPr/>
        <a:lstStyle/>
        <a:p>
          <a:endParaRPr lang="it-IT" sz="1800"/>
        </a:p>
      </dgm:t>
    </dgm:pt>
    <dgm:pt modelId="{29C81439-BB81-6549-9E45-AD6844199B8C}" type="sibTrans" cxnId="{EC3CA703-2021-B649-BD71-4D87A2AB0D48}">
      <dgm:prSet/>
      <dgm:spPr/>
      <dgm:t>
        <a:bodyPr/>
        <a:lstStyle/>
        <a:p>
          <a:endParaRPr lang="it-IT" sz="1800"/>
        </a:p>
      </dgm:t>
    </dgm:pt>
    <dgm:pt modelId="{4A22D5A9-5A7A-DF4F-9B14-93B6199BAD66}">
      <dgm:prSet custT="1"/>
      <dgm:spPr/>
      <dgm:t>
        <a:bodyPr/>
        <a:lstStyle/>
        <a:p>
          <a:r>
            <a:rPr lang="it-IT" sz="1800" dirty="0" err="1" smtClean="0"/>
            <a:t>Oligopoly</a:t>
          </a:r>
          <a:endParaRPr lang="it-IT" sz="1800" dirty="0" smtClean="0"/>
        </a:p>
      </dgm:t>
    </dgm:pt>
    <dgm:pt modelId="{8E407302-4913-6047-BBA7-921FF4529CE3}" type="parTrans" cxnId="{344E7C82-F0BF-F044-A71A-C38C410B2011}">
      <dgm:prSet/>
      <dgm:spPr/>
      <dgm:t>
        <a:bodyPr/>
        <a:lstStyle/>
        <a:p>
          <a:endParaRPr lang="it-IT" sz="1800"/>
        </a:p>
      </dgm:t>
    </dgm:pt>
    <dgm:pt modelId="{21A2367C-61F2-534B-A3AA-F84C219DCBE8}" type="sibTrans" cxnId="{344E7C82-F0BF-F044-A71A-C38C410B2011}">
      <dgm:prSet/>
      <dgm:spPr/>
      <dgm:t>
        <a:bodyPr/>
        <a:lstStyle/>
        <a:p>
          <a:endParaRPr lang="it-IT" sz="1800"/>
        </a:p>
      </dgm:t>
    </dgm:pt>
    <dgm:pt modelId="{696BA9AE-6BA0-ED4E-ABF5-9D2240AF45D1}" type="pres">
      <dgm:prSet presAssocID="{0B4945E8-06B7-2F43-84CC-487D4160B29C}" presName="linear" presStyleCnt="0">
        <dgm:presLayoutVars>
          <dgm:dir/>
          <dgm:animLvl val="lvl"/>
          <dgm:resizeHandles val="exact"/>
        </dgm:presLayoutVars>
      </dgm:prSet>
      <dgm:spPr/>
    </dgm:pt>
    <dgm:pt modelId="{F6D4B2E3-E318-A145-9B88-9C627B5AF0F8}" type="pres">
      <dgm:prSet presAssocID="{173EB42C-C625-F240-A152-7465CFF02E8F}" presName="parentLin" presStyleCnt="0"/>
      <dgm:spPr/>
    </dgm:pt>
    <dgm:pt modelId="{AEAFD882-135F-6F46-8AA3-050C257373D1}" type="pres">
      <dgm:prSet presAssocID="{173EB42C-C625-F240-A152-7465CFF02E8F}" presName="parentLeftMargin" presStyleLbl="node1" presStyleIdx="0" presStyleCnt="6"/>
      <dgm:spPr/>
    </dgm:pt>
    <dgm:pt modelId="{59331B14-282B-3643-9578-BDDD6C5D05F3}" type="pres">
      <dgm:prSet presAssocID="{173EB42C-C625-F240-A152-7465CFF02E8F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1E845640-BA6B-FB47-A782-C52D1F4FFF9B}" type="pres">
      <dgm:prSet presAssocID="{173EB42C-C625-F240-A152-7465CFF02E8F}" presName="negativeSpace" presStyleCnt="0"/>
      <dgm:spPr/>
    </dgm:pt>
    <dgm:pt modelId="{1E9652A0-D9A8-CE4D-9357-A9DFACF3FABA}" type="pres">
      <dgm:prSet presAssocID="{173EB42C-C625-F240-A152-7465CFF02E8F}" presName="childText" presStyleLbl="conFgAcc1" presStyleIdx="0" presStyleCnt="6">
        <dgm:presLayoutVars>
          <dgm:bulletEnabled val="1"/>
        </dgm:presLayoutVars>
      </dgm:prSet>
      <dgm:spPr/>
    </dgm:pt>
    <dgm:pt modelId="{58839F5B-2BB5-5D4A-BA8A-8DE36C8BB78F}" type="pres">
      <dgm:prSet presAssocID="{24B40AFF-B2D3-414D-ABB5-7DF08F6AB6D8}" presName="spaceBetweenRectangles" presStyleCnt="0"/>
      <dgm:spPr/>
    </dgm:pt>
    <dgm:pt modelId="{95A30B67-8663-3A4A-B17B-B78E3D293291}" type="pres">
      <dgm:prSet presAssocID="{8983F4F0-EB5C-D94F-80BF-C5D021A4CDD9}" presName="parentLin" presStyleCnt="0"/>
      <dgm:spPr/>
    </dgm:pt>
    <dgm:pt modelId="{23FB4297-D384-804B-B4C2-EA8ECA267E15}" type="pres">
      <dgm:prSet presAssocID="{8983F4F0-EB5C-D94F-80BF-C5D021A4CDD9}" presName="parentLeftMargin" presStyleLbl="node1" presStyleIdx="0" presStyleCnt="6"/>
      <dgm:spPr/>
    </dgm:pt>
    <dgm:pt modelId="{45C7B96F-3FDF-E64C-B148-B13BEE278581}" type="pres">
      <dgm:prSet presAssocID="{8983F4F0-EB5C-D94F-80BF-C5D021A4CDD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2F2AC6D4-7A45-BE4C-B878-48BEA69C02C0}" type="pres">
      <dgm:prSet presAssocID="{8983F4F0-EB5C-D94F-80BF-C5D021A4CDD9}" presName="negativeSpace" presStyleCnt="0"/>
      <dgm:spPr/>
    </dgm:pt>
    <dgm:pt modelId="{9B750F25-F273-7841-80D1-FB946B1B1DCE}" type="pres">
      <dgm:prSet presAssocID="{8983F4F0-EB5C-D94F-80BF-C5D021A4CDD9}" presName="childText" presStyleLbl="conFgAcc1" presStyleIdx="1" presStyleCnt="6">
        <dgm:presLayoutVars>
          <dgm:bulletEnabled val="1"/>
        </dgm:presLayoutVars>
      </dgm:prSet>
      <dgm:spPr/>
    </dgm:pt>
    <dgm:pt modelId="{5C85CF65-1A8E-9744-849A-8461E9504245}" type="pres">
      <dgm:prSet presAssocID="{596F1764-FEA0-EA4E-B398-E691D6160DCA}" presName="spaceBetweenRectangles" presStyleCnt="0"/>
      <dgm:spPr/>
    </dgm:pt>
    <dgm:pt modelId="{272C466B-EC6A-424E-BE94-B99272CC7F30}" type="pres">
      <dgm:prSet presAssocID="{2DBA2F69-865B-C442-82ED-8B9DA9BE7A46}" presName="parentLin" presStyleCnt="0"/>
      <dgm:spPr/>
    </dgm:pt>
    <dgm:pt modelId="{03E29B2A-5B81-1241-99AA-7DAEFBCB7A0D}" type="pres">
      <dgm:prSet presAssocID="{2DBA2F69-865B-C442-82ED-8B9DA9BE7A46}" presName="parentLeftMargin" presStyleLbl="node1" presStyleIdx="1" presStyleCnt="6"/>
      <dgm:spPr/>
    </dgm:pt>
    <dgm:pt modelId="{765B2061-2BF7-164C-94EB-8A9F546E1384}" type="pres">
      <dgm:prSet presAssocID="{2DBA2F69-865B-C442-82ED-8B9DA9BE7A46}" presName="parentText" presStyleLbl="node1" presStyleIdx="2" presStyleCnt="6">
        <dgm:presLayoutVars>
          <dgm:chMax val="0"/>
          <dgm:bulletEnabled val="1"/>
        </dgm:presLayoutVars>
      </dgm:prSet>
      <dgm:spPr/>
    </dgm:pt>
    <dgm:pt modelId="{B04767D8-76A9-CB45-AC12-C7958AD7A007}" type="pres">
      <dgm:prSet presAssocID="{2DBA2F69-865B-C442-82ED-8B9DA9BE7A46}" presName="negativeSpace" presStyleCnt="0"/>
      <dgm:spPr/>
    </dgm:pt>
    <dgm:pt modelId="{408AB227-E323-1444-96A0-4851EAEF7BBA}" type="pres">
      <dgm:prSet presAssocID="{2DBA2F69-865B-C442-82ED-8B9DA9BE7A46}" presName="childText" presStyleLbl="conFgAcc1" presStyleIdx="2" presStyleCnt="6">
        <dgm:presLayoutVars>
          <dgm:bulletEnabled val="1"/>
        </dgm:presLayoutVars>
      </dgm:prSet>
      <dgm:spPr/>
    </dgm:pt>
    <dgm:pt modelId="{2BA7993D-3AE5-1140-93A8-6CBF936CE0EB}" type="pres">
      <dgm:prSet presAssocID="{AD1923C8-D0E6-C54D-9B2C-270914C98BA7}" presName="spaceBetweenRectangles" presStyleCnt="0"/>
      <dgm:spPr/>
    </dgm:pt>
    <dgm:pt modelId="{37D8CB55-360E-B645-BB32-E69D9D46B925}" type="pres">
      <dgm:prSet presAssocID="{35451108-1FD2-DF44-83D0-29C3CCDAC7F1}" presName="parentLin" presStyleCnt="0"/>
      <dgm:spPr/>
    </dgm:pt>
    <dgm:pt modelId="{AC305A92-BB59-4B4B-86E7-E5E51C5320B6}" type="pres">
      <dgm:prSet presAssocID="{35451108-1FD2-DF44-83D0-29C3CCDAC7F1}" presName="parentLeftMargin" presStyleLbl="node1" presStyleIdx="2" presStyleCnt="6"/>
      <dgm:spPr/>
    </dgm:pt>
    <dgm:pt modelId="{773A3EC0-449E-ED41-AF31-E4D4D5CCF273}" type="pres">
      <dgm:prSet presAssocID="{35451108-1FD2-DF44-83D0-29C3CCDAC7F1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D2628A85-FE2D-384C-85D7-55528DD4EF9B}" type="pres">
      <dgm:prSet presAssocID="{35451108-1FD2-DF44-83D0-29C3CCDAC7F1}" presName="negativeSpace" presStyleCnt="0"/>
      <dgm:spPr/>
    </dgm:pt>
    <dgm:pt modelId="{EF1E31A0-9A8A-F145-9216-951513134B89}" type="pres">
      <dgm:prSet presAssocID="{35451108-1FD2-DF44-83D0-29C3CCDAC7F1}" presName="childText" presStyleLbl="conFgAcc1" presStyleIdx="3" presStyleCnt="6">
        <dgm:presLayoutVars>
          <dgm:bulletEnabled val="1"/>
        </dgm:presLayoutVars>
      </dgm:prSet>
      <dgm:spPr/>
    </dgm:pt>
    <dgm:pt modelId="{A6F75CF1-6688-234B-8D24-C6841860CE75}" type="pres">
      <dgm:prSet presAssocID="{B8653E6B-62E7-B846-BABA-5FA8D8A36D9D}" presName="spaceBetweenRectangles" presStyleCnt="0"/>
      <dgm:spPr/>
    </dgm:pt>
    <dgm:pt modelId="{D5D792EF-FEF7-DE42-9CA4-A6B687C455B2}" type="pres">
      <dgm:prSet presAssocID="{96F36DF4-CB7C-144F-84BD-B78776458C46}" presName="parentLin" presStyleCnt="0"/>
      <dgm:spPr/>
    </dgm:pt>
    <dgm:pt modelId="{2F71A232-63FA-AB4F-8971-61CB1861B845}" type="pres">
      <dgm:prSet presAssocID="{96F36DF4-CB7C-144F-84BD-B78776458C46}" presName="parentLeftMargin" presStyleLbl="node1" presStyleIdx="3" presStyleCnt="6"/>
      <dgm:spPr/>
    </dgm:pt>
    <dgm:pt modelId="{F86F2CEF-1641-2243-8114-6B481EF0F579}" type="pres">
      <dgm:prSet presAssocID="{96F36DF4-CB7C-144F-84BD-B78776458C46}" presName="parentText" presStyleLbl="node1" presStyleIdx="4" presStyleCnt="6">
        <dgm:presLayoutVars>
          <dgm:chMax val="0"/>
          <dgm:bulletEnabled val="1"/>
        </dgm:presLayoutVars>
      </dgm:prSet>
      <dgm:spPr/>
    </dgm:pt>
    <dgm:pt modelId="{E123C894-18C1-3A43-A0D2-B96A581818E5}" type="pres">
      <dgm:prSet presAssocID="{96F36DF4-CB7C-144F-84BD-B78776458C46}" presName="negativeSpace" presStyleCnt="0"/>
      <dgm:spPr/>
    </dgm:pt>
    <dgm:pt modelId="{17F99CF7-07D9-D346-A892-3789E654E66F}" type="pres">
      <dgm:prSet presAssocID="{96F36DF4-CB7C-144F-84BD-B78776458C46}" presName="childText" presStyleLbl="conFgAcc1" presStyleIdx="4" presStyleCnt="6">
        <dgm:presLayoutVars>
          <dgm:bulletEnabled val="1"/>
        </dgm:presLayoutVars>
      </dgm:prSet>
      <dgm:spPr/>
    </dgm:pt>
    <dgm:pt modelId="{756F7C35-A025-1E4A-A3FD-5164B5AEF124}" type="pres">
      <dgm:prSet presAssocID="{29C81439-BB81-6549-9E45-AD6844199B8C}" presName="spaceBetweenRectangles" presStyleCnt="0"/>
      <dgm:spPr/>
    </dgm:pt>
    <dgm:pt modelId="{F32048D2-DC38-DF48-AEC5-0631963473E3}" type="pres">
      <dgm:prSet presAssocID="{4A22D5A9-5A7A-DF4F-9B14-93B6199BAD66}" presName="parentLin" presStyleCnt="0"/>
      <dgm:spPr/>
    </dgm:pt>
    <dgm:pt modelId="{6836FB1B-684C-EE48-8569-3D329DB5513B}" type="pres">
      <dgm:prSet presAssocID="{4A22D5A9-5A7A-DF4F-9B14-93B6199BAD66}" presName="parentLeftMargin" presStyleLbl="node1" presStyleIdx="4" presStyleCnt="6"/>
      <dgm:spPr/>
    </dgm:pt>
    <dgm:pt modelId="{51DDED79-0663-694B-B420-6F28CE8942DE}" type="pres">
      <dgm:prSet presAssocID="{4A22D5A9-5A7A-DF4F-9B14-93B6199BAD66}" presName="parentText" presStyleLbl="node1" presStyleIdx="5" presStyleCnt="6">
        <dgm:presLayoutVars>
          <dgm:chMax val="0"/>
          <dgm:bulletEnabled val="1"/>
        </dgm:presLayoutVars>
      </dgm:prSet>
      <dgm:spPr/>
    </dgm:pt>
    <dgm:pt modelId="{FF8E5F33-FEAC-184E-A433-7F9E1B5B5D01}" type="pres">
      <dgm:prSet presAssocID="{4A22D5A9-5A7A-DF4F-9B14-93B6199BAD66}" presName="negativeSpace" presStyleCnt="0"/>
      <dgm:spPr/>
    </dgm:pt>
    <dgm:pt modelId="{F52B8903-5BFE-A940-9B01-586C07E98DF7}" type="pres">
      <dgm:prSet presAssocID="{4A22D5A9-5A7A-DF4F-9B14-93B6199BAD66}" presName="childText" presStyleLbl="conFgAcc1" presStyleIdx="5" presStyleCnt="6">
        <dgm:presLayoutVars>
          <dgm:bulletEnabled val="1"/>
        </dgm:presLayoutVars>
      </dgm:prSet>
      <dgm:spPr/>
    </dgm:pt>
  </dgm:ptLst>
  <dgm:cxnLst>
    <dgm:cxn modelId="{344E7C82-F0BF-F044-A71A-C38C410B2011}" srcId="{0B4945E8-06B7-2F43-84CC-487D4160B29C}" destId="{4A22D5A9-5A7A-DF4F-9B14-93B6199BAD66}" srcOrd="5" destOrd="0" parTransId="{8E407302-4913-6047-BBA7-921FF4529CE3}" sibTransId="{21A2367C-61F2-534B-A3AA-F84C219DCBE8}"/>
    <dgm:cxn modelId="{BA0E1707-0EE9-B949-B10C-36E81A51D280}" type="presOf" srcId="{0B4945E8-06B7-2F43-84CC-487D4160B29C}" destId="{696BA9AE-6BA0-ED4E-ABF5-9D2240AF45D1}" srcOrd="0" destOrd="0" presId="urn:microsoft.com/office/officeart/2005/8/layout/list1"/>
    <dgm:cxn modelId="{58C1E389-6220-184F-8961-BEBD5FD4AB06}" srcId="{0B4945E8-06B7-2F43-84CC-487D4160B29C}" destId="{35451108-1FD2-DF44-83D0-29C3CCDAC7F1}" srcOrd="3" destOrd="0" parTransId="{DF189401-F4E2-A34E-B571-51E53F4FD9BC}" sibTransId="{B8653E6B-62E7-B846-BABA-5FA8D8A36D9D}"/>
    <dgm:cxn modelId="{EEACA444-33FC-4B42-937A-C7034AFCF726}" type="presOf" srcId="{8983F4F0-EB5C-D94F-80BF-C5D021A4CDD9}" destId="{23FB4297-D384-804B-B4C2-EA8ECA267E15}" srcOrd="0" destOrd="0" presId="urn:microsoft.com/office/officeart/2005/8/layout/list1"/>
    <dgm:cxn modelId="{E8540446-01B2-464F-856A-14AB27F596CB}" type="presOf" srcId="{35451108-1FD2-DF44-83D0-29C3CCDAC7F1}" destId="{773A3EC0-449E-ED41-AF31-E4D4D5CCF273}" srcOrd="1" destOrd="0" presId="urn:microsoft.com/office/officeart/2005/8/layout/list1"/>
    <dgm:cxn modelId="{9AB030A4-C54E-4244-99E9-1298E3AC1D9F}" type="presOf" srcId="{8983F4F0-EB5C-D94F-80BF-C5D021A4CDD9}" destId="{45C7B96F-3FDF-E64C-B148-B13BEE278581}" srcOrd="1" destOrd="0" presId="urn:microsoft.com/office/officeart/2005/8/layout/list1"/>
    <dgm:cxn modelId="{D95E42C3-2517-044C-ADF7-F697C8E5D63F}" type="presOf" srcId="{96F36DF4-CB7C-144F-84BD-B78776458C46}" destId="{2F71A232-63FA-AB4F-8971-61CB1861B845}" srcOrd="0" destOrd="0" presId="urn:microsoft.com/office/officeart/2005/8/layout/list1"/>
    <dgm:cxn modelId="{C62D11D2-2813-DC49-8DC7-26B73BC7E982}" type="presOf" srcId="{2DBA2F69-865B-C442-82ED-8B9DA9BE7A46}" destId="{03E29B2A-5B81-1241-99AA-7DAEFBCB7A0D}" srcOrd="0" destOrd="0" presId="urn:microsoft.com/office/officeart/2005/8/layout/list1"/>
    <dgm:cxn modelId="{EC3CA703-2021-B649-BD71-4D87A2AB0D48}" srcId="{0B4945E8-06B7-2F43-84CC-487D4160B29C}" destId="{96F36DF4-CB7C-144F-84BD-B78776458C46}" srcOrd="4" destOrd="0" parTransId="{3CDCA4D6-15C4-AB4F-A0E9-0A0FEB8EC9B0}" sibTransId="{29C81439-BB81-6549-9E45-AD6844199B8C}"/>
    <dgm:cxn modelId="{EC730099-A441-6A46-B668-87B60A81DEE7}" type="presOf" srcId="{35451108-1FD2-DF44-83D0-29C3CCDAC7F1}" destId="{AC305A92-BB59-4B4B-86E7-E5E51C5320B6}" srcOrd="0" destOrd="0" presId="urn:microsoft.com/office/officeart/2005/8/layout/list1"/>
    <dgm:cxn modelId="{AAA7D1BC-E9E9-CE4E-9F8A-8E8D3A771D2C}" srcId="{0B4945E8-06B7-2F43-84CC-487D4160B29C}" destId="{2DBA2F69-865B-C442-82ED-8B9DA9BE7A46}" srcOrd="2" destOrd="0" parTransId="{AD769C15-1EAD-A544-B23B-9269E829711D}" sibTransId="{AD1923C8-D0E6-C54D-9B2C-270914C98BA7}"/>
    <dgm:cxn modelId="{5D4B4D50-505E-C747-AC18-A912EFFEEA20}" type="presOf" srcId="{4A22D5A9-5A7A-DF4F-9B14-93B6199BAD66}" destId="{51DDED79-0663-694B-B420-6F28CE8942DE}" srcOrd="1" destOrd="0" presId="urn:microsoft.com/office/officeart/2005/8/layout/list1"/>
    <dgm:cxn modelId="{B9707C1B-4315-8140-B767-EFDCDCD77F9D}" type="presOf" srcId="{96F36DF4-CB7C-144F-84BD-B78776458C46}" destId="{F86F2CEF-1641-2243-8114-6B481EF0F579}" srcOrd="1" destOrd="0" presId="urn:microsoft.com/office/officeart/2005/8/layout/list1"/>
    <dgm:cxn modelId="{0D604154-1968-E249-9E92-F209A7216F4F}" srcId="{0B4945E8-06B7-2F43-84CC-487D4160B29C}" destId="{8983F4F0-EB5C-D94F-80BF-C5D021A4CDD9}" srcOrd="1" destOrd="0" parTransId="{D7F1F6BC-BC7F-1946-8C06-088DE9027BAC}" sibTransId="{596F1764-FEA0-EA4E-B398-E691D6160DCA}"/>
    <dgm:cxn modelId="{8EF69A30-1971-1142-8206-4635360271B1}" type="presOf" srcId="{2DBA2F69-865B-C442-82ED-8B9DA9BE7A46}" destId="{765B2061-2BF7-164C-94EB-8A9F546E1384}" srcOrd="1" destOrd="0" presId="urn:microsoft.com/office/officeart/2005/8/layout/list1"/>
    <dgm:cxn modelId="{49633CDC-96EF-1D4A-9D1A-26AD061223DE}" type="presOf" srcId="{173EB42C-C625-F240-A152-7465CFF02E8F}" destId="{59331B14-282B-3643-9578-BDDD6C5D05F3}" srcOrd="1" destOrd="0" presId="urn:microsoft.com/office/officeart/2005/8/layout/list1"/>
    <dgm:cxn modelId="{46718B91-A8DC-374A-9DDC-66DE61F8A072}" srcId="{0B4945E8-06B7-2F43-84CC-487D4160B29C}" destId="{173EB42C-C625-F240-A152-7465CFF02E8F}" srcOrd="0" destOrd="0" parTransId="{3713A28B-6BA2-064C-9E37-061700F527E6}" sibTransId="{24B40AFF-B2D3-414D-ABB5-7DF08F6AB6D8}"/>
    <dgm:cxn modelId="{CAD8B737-5C05-A240-9DBE-72E9AB91C34B}" type="presOf" srcId="{173EB42C-C625-F240-A152-7465CFF02E8F}" destId="{AEAFD882-135F-6F46-8AA3-050C257373D1}" srcOrd="0" destOrd="0" presId="urn:microsoft.com/office/officeart/2005/8/layout/list1"/>
    <dgm:cxn modelId="{A67BD33F-6849-CB46-8CC8-C2DC4F32294A}" type="presOf" srcId="{4A22D5A9-5A7A-DF4F-9B14-93B6199BAD66}" destId="{6836FB1B-684C-EE48-8569-3D329DB5513B}" srcOrd="0" destOrd="0" presId="urn:microsoft.com/office/officeart/2005/8/layout/list1"/>
    <dgm:cxn modelId="{287F6420-0FEE-594E-ADB5-C3EEA1FF5A37}" type="presParOf" srcId="{696BA9AE-6BA0-ED4E-ABF5-9D2240AF45D1}" destId="{F6D4B2E3-E318-A145-9B88-9C627B5AF0F8}" srcOrd="0" destOrd="0" presId="urn:microsoft.com/office/officeart/2005/8/layout/list1"/>
    <dgm:cxn modelId="{E579A65B-AA04-D343-9D33-AB9B6A19B2A3}" type="presParOf" srcId="{F6D4B2E3-E318-A145-9B88-9C627B5AF0F8}" destId="{AEAFD882-135F-6F46-8AA3-050C257373D1}" srcOrd="0" destOrd="0" presId="urn:microsoft.com/office/officeart/2005/8/layout/list1"/>
    <dgm:cxn modelId="{3D58704C-66F5-B546-90F8-121C07C3DAC5}" type="presParOf" srcId="{F6D4B2E3-E318-A145-9B88-9C627B5AF0F8}" destId="{59331B14-282B-3643-9578-BDDD6C5D05F3}" srcOrd="1" destOrd="0" presId="urn:microsoft.com/office/officeart/2005/8/layout/list1"/>
    <dgm:cxn modelId="{AD37E688-1724-9A43-9292-9A754C5CEE95}" type="presParOf" srcId="{696BA9AE-6BA0-ED4E-ABF5-9D2240AF45D1}" destId="{1E845640-BA6B-FB47-A782-C52D1F4FFF9B}" srcOrd="1" destOrd="0" presId="urn:microsoft.com/office/officeart/2005/8/layout/list1"/>
    <dgm:cxn modelId="{1897D819-D945-3042-B997-1AAE9DE8AC30}" type="presParOf" srcId="{696BA9AE-6BA0-ED4E-ABF5-9D2240AF45D1}" destId="{1E9652A0-D9A8-CE4D-9357-A9DFACF3FABA}" srcOrd="2" destOrd="0" presId="urn:microsoft.com/office/officeart/2005/8/layout/list1"/>
    <dgm:cxn modelId="{2C407004-10FA-9745-8F8C-D483583B807B}" type="presParOf" srcId="{696BA9AE-6BA0-ED4E-ABF5-9D2240AF45D1}" destId="{58839F5B-2BB5-5D4A-BA8A-8DE36C8BB78F}" srcOrd="3" destOrd="0" presId="urn:microsoft.com/office/officeart/2005/8/layout/list1"/>
    <dgm:cxn modelId="{21BAEE3C-2F64-4F44-B8AB-35354E10E08A}" type="presParOf" srcId="{696BA9AE-6BA0-ED4E-ABF5-9D2240AF45D1}" destId="{95A30B67-8663-3A4A-B17B-B78E3D293291}" srcOrd="4" destOrd="0" presId="urn:microsoft.com/office/officeart/2005/8/layout/list1"/>
    <dgm:cxn modelId="{3EA1FC54-16B1-2F41-BCBF-761781F22CF7}" type="presParOf" srcId="{95A30B67-8663-3A4A-B17B-B78E3D293291}" destId="{23FB4297-D384-804B-B4C2-EA8ECA267E15}" srcOrd="0" destOrd="0" presId="urn:microsoft.com/office/officeart/2005/8/layout/list1"/>
    <dgm:cxn modelId="{4FEDA088-F215-2246-87FB-281750B8DCDE}" type="presParOf" srcId="{95A30B67-8663-3A4A-B17B-B78E3D293291}" destId="{45C7B96F-3FDF-E64C-B148-B13BEE278581}" srcOrd="1" destOrd="0" presId="urn:microsoft.com/office/officeart/2005/8/layout/list1"/>
    <dgm:cxn modelId="{58DF16AD-1DC6-7741-9560-108B9ADE28C6}" type="presParOf" srcId="{696BA9AE-6BA0-ED4E-ABF5-9D2240AF45D1}" destId="{2F2AC6D4-7A45-BE4C-B878-48BEA69C02C0}" srcOrd="5" destOrd="0" presId="urn:microsoft.com/office/officeart/2005/8/layout/list1"/>
    <dgm:cxn modelId="{1E309FAD-AF7C-6546-A364-CF03A1FA0443}" type="presParOf" srcId="{696BA9AE-6BA0-ED4E-ABF5-9D2240AF45D1}" destId="{9B750F25-F273-7841-80D1-FB946B1B1DCE}" srcOrd="6" destOrd="0" presId="urn:microsoft.com/office/officeart/2005/8/layout/list1"/>
    <dgm:cxn modelId="{4528C344-A3DF-DC44-AC5B-A6041D802071}" type="presParOf" srcId="{696BA9AE-6BA0-ED4E-ABF5-9D2240AF45D1}" destId="{5C85CF65-1A8E-9744-849A-8461E9504245}" srcOrd="7" destOrd="0" presId="urn:microsoft.com/office/officeart/2005/8/layout/list1"/>
    <dgm:cxn modelId="{336EF9DB-FA17-CF41-899A-22E8AB0B1C58}" type="presParOf" srcId="{696BA9AE-6BA0-ED4E-ABF5-9D2240AF45D1}" destId="{272C466B-EC6A-424E-BE94-B99272CC7F30}" srcOrd="8" destOrd="0" presId="urn:microsoft.com/office/officeart/2005/8/layout/list1"/>
    <dgm:cxn modelId="{2CDBF2C7-8416-8C48-92CB-FD3F5A793435}" type="presParOf" srcId="{272C466B-EC6A-424E-BE94-B99272CC7F30}" destId="{03E29B2A-5B81-1241-99AA-7DAEFBCB7A0D}" srcOrd="0" destOrd="0" presId="urn:microsoft.com/office/officeart/2005/8/layout/list1"/>
    <dgm:cxn modelId="{F120E1BD-6CE4-024B-B25F-79E5F347D53F}" type="presParOf" srcId="{272C466B-EC6A-424E-BE94-B99272CC7F30}" destId="{765B2061-2BF7-164C-94EB-8A9F546E1384}" srcOrd="1" destOrd="0" presId="urn:microsoft.com/office/officeart/2005/8/layout/list1"/>
    <dgm:cxn modelId="{5C41DD75-EBC6-8C4A-BCA3-3C41E908A80F}" type="presParOf" srcId="{696BA9AE-6BA0-ED4E-ABF5-9D2240AF45D1}" destId="{B04767D8-76A9-CB45-AC12-C7958AD7A007}" srcOrd="9" destOrd="0" presId="urn:microsoft.com/office/officeart/2005/8/layout/list1"/>
    <dgm:cxn modelId="{34A2C977-EE21-134F-917F-6CBABA982040}" type="presParOf" srcId="{696BA9AE-6BA0-ED4E-ABF5-9D2240AF45D1}" destId="{408AB227-E323-1444-96A0-4851EAEF7BBA}" srcOrd="10" destOrd="0" presId="urn:microsoft.com/office/officeart/2005/8/layout/list1"/>
    <dgm:cxn modelId="{3E8BC8FC-5460-2448-B017-987DB5CDA533}" type="presParOf" srcId="{696BA9AE-6BA0-ED4E-ABF5-9D2240AF45D1}" destId="{2BA7993D-3AE5-1140-93A8-6CBF936CE0EB}" srcOrd="11" destOrd="0" presId="urn:microsoft.com/office/officeart/2005/8/layout/list1"/>
    <dgm:cxn modelId="{0B091A0C-92DC-9B4C-8A1D-C815498F7475}" type="presParOf" srcId="{696BA9AE-6BA0-ED4E-ABF5-9D2240AF45D1}" destId="{37D8CB55-360E-B645-BB32-E69D9D46B925}" srcOrd="12" destOrd="0" presId="urn:microsoft.com/office/officeart/2005/8/layout/list1"/>
    <dgm:cxn modelId="{CFFEA1C5-7A64-5C49-A065-3A2F9C6607FB}" type="presParOf" srcId="{37D8CB55-360E-B645-BB32-E69D9D46B925}" destId="{AC305A92-BB59-4B4B-86E7-E5E51C5320B6}" srcOrd="0" destOrd="0" presId="urn:microsoft.com/office/officeart/2005/8/layout/list1"/>
    <dgm:cxn modelId="{B9244D48-BC2C-0C43-BBA7-F54CB477B986}" type="presParOf" srcId="{37D8CB55-360E-B645-BB32-E69D9D46B925}" destId="{773A3EC0-449E-ED41-AF31-E4D4D5CCF273}" srcOrd="1" destOrd="0" presId="urn:microsoft.com/office/officeart/2005/8/layout/list1"/>
    <dgm:cxn modelId="{06E82142-E2F8-4D4F-A37C-18B52B36D2B4}" type="presParOf" srcId="{696BA9AE-6BA0-ED4E-ABF5-9D2240AF45D1}" destId="{D2628A85-FE2D-384C-85D7-55528DD4EF9B}" srcOrd="13" destOrd="0" presId="urn:microsoft.com/office/officeart/2005/8/layout/list1"/>
    <dgm:cxn modelId="{9D0E7CCE-2F24-7147-A1AB-674AF26FA076}" type="presParOf" srcId="{696BA9AE-6BA0-ED4E-ABF5-9D2240AF45D1}" destId="{EF1E31A0-9A8A-F145-9216-951513134B89}" srcOrd="14" destOrd="0" presId="urn:microsoft.com/office/officeart/2005/8/layout/list1"/>
    <dgm:cxn modelId="{6021BAB7-349D-624E-8E8F-AF5E64AACDF3}" type="presParOf" srcId="{696BA9AE-6BA0-ED4E-ABF5-9D2240AF45D1}" destId="{A6F75CF1-6688-234B-8D24-C6841860CE75}" srcOrd="15" destOrd="0" presId="urn:microsoft.com/office/officeart/2005/8/layout/list1"/>
    <dgm:cxn modelId="{CD048C0F-1CE1-554D-81F8-7D841084DE8D}" type="presParOf" srcId="{696BA9AE-6BA0-ED4E-ABF5-9D2240AF45D1}" destId="{D5D792EF-FEF7-DE42-9CA4-A6B687C455B2}" srcOrd="16" destOrd="0" presId="urn:microsoft.com/office/officeart/2005/8/layout/list1"/>
    <dgm:cxn modelId="{1161C862-F13B-644C-A904-3ABE5C2CBF88}" type="presParOf" srcId="{D5D792EF-FEF7-DE42-9CA4-A6B687C455B2}" destId="{2F71A232-63FA-AB4F-8971-61CB1861B845}" srcOrd="0" destOrd="0" presId="urn:microsoft.com/office/officeart/2005/8/layout/list1"/>
    <dgm:cxn modelId="{FC459FD8-E2B4-F64A-96D6-0A3867172F7A}" type="presParOf" srcId="{D5D792EF-FEF7-DE42-9CA4-A6B687C455B2}" destId="{F86F2CEF-1641-2243-8114-6B481EF0F579}" srcOrd="1" destOrd="0" presId="urn:microsoft.com/office/officeart/2005/8/layout/list1"/>
    <dgm:cxn modelId="{E2B62C60-EC83-C74C-989F-EDAB14D89D41}" type="presParOf" srcId="{696BA9AE-6BA0-ED4E-ABF5-9D2240AF45D1}" destId="{E123C894-18C1-3A43-A0D2-B96A581818E5}" srcOrd="17" destOrd="0" presId="urn:microsoft.com/office/officeart/2005/8/layout/list1"/>
    <dgm:cxn modelId="{EA5EAC4B-5FE3-CE49-8F32-0C21341DD4DD}" type="presParOf" srcId="{696BA9AE-6BA0-ED4E-ABF5-9D2240AF45D1}" destId="{17F99CF7-07D9-D346-A892-3789E654E66F}" srcOrd="18" destOrd="0" presId="urn:microsoft.com/office/officeart/2005/8/layout/list1"/>
    <dgm:cxn modelId="{12559D63-27E1-8249-823F-1757B9D5A5C7}" type="presParOf" srcId="{696BA9AE-6BA0-ED4E-ABF5-9D2240AF45D1}" destId="{756F7C35-A025-1E4A-A3FD-5164B5AEF124}" srcOrd="19" destOrd="0" presId="urn:microsoft.com/office/officeart/2005/8/layout/list1"/>
    <dgm:cxn modelId="{F6A88129-04B6-6E45-9A7E-5640E3D1F8BD}" type="presParOf" srcId="{696BA9AE-6BA0-ED4E-ABF5-9D2240AF45D1}" destId="{F32048D2-DC38-DF48-AEC5-0631963473E3}" srcOrd="20" destOrd="0" presId="urn:microsoft.com/office/officeart/2005/8/layout/list1"/>
    <dgm:cxn modelId="{0C4399A7-2885-444F-9178-BEA3D3DA12C1}" type="presParOf" srcId="{F32048D2-DC38-DF48-AEC5-0631963473E3}" destId="{6836FB1B-684C-EE48-8569-3D329DB5513B}" srcOrd="0" destOrd="0" presId="urn:microsoft.com/office/officeart/2005/8/layout/list1"/>
    <dgm:cxn modelId="{10F83680-AD5C-6D4A-9EEB-81B39226F225}" type="presParOf" srcId="{F32048D2-DC38-DF48-AEC5-0631963473E3}" destId="{51DDED79-0663-694B-B420-6F28CE8942DE}" srcOrd="1" destOrd="0" presId="urn:microsoft.com/office/officeart/2005/8/layout/list1"/>
    <dgm:cxn modelId="{E6708459-91B4-5449-A9DB-826F84E977E2}" type="presParOf" srcId="{696BA9AE-6BA0-ED4E-ABF5-9D2240AF45D1}" destId="{FF8E5F33-FEAC-184E-A433-7F9E1B5B5D01}" srcOrd="21" destOrd="0" presId="urn:microsoft.com/office/officeart/2005/8/layout/list1"/>
    <dgm:cxn modelId="{EE84A988-D30B-C44F-80F4-9F8779B56C8B}" type="presParOf" srcId="{696BA9AE-6BA0-ED4E-ABF5-9D2240AF45D1}" destId="{F52B8903-5BFE-A940-9B01-586C07E98DF7}" srcOrd="2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9652A0-D9A8-CE4D-9357-A9DFACF3FABA}">
      <dsp:nvSpPr>
        <dsp:cNvPr id="0" name=""/>
        <dsp:cNvSpPr/>
      </dsp:nvSpPr>
      <dsp:spPr>
        <a:xfrm>
          <a:off x="0" y="278000"/>
          <a:ext cx="75963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9331B14-282B-3643-9578-BDDD6C5D05F3}">
      <dsp:nvSpPr>
        <dsp:cNvPr id="0" name=""/>
        <dsp:cNvSpPr/>
      </dsp:nvSpPr>
      <dsp:spPr>
        <a:xfrm>
          <a:off x="379815" y="27080"/>
          <a:ext cx="5317410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0985" tIns="0" rIns="2009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err="1" smtClean="0"/>
            <a:t>Lack</a:t>
          </a:r>
          <a:r>
            <a:rPr lang="it-IT" sz="1800" kern="1200" dirty="0" smtClean="0"/>
            <a:t> of (</a:t>
          </a:r>
          <a:r>
            <a:rPr lang="it-IT" sz="1800" kern="1200" dirty="0" err="1" smtClean="0"/>
            <a:t>good</a:t>
          </a:r>
          <a:r>
            <a:rPr lang="it-IT" sz="1800" kern="1200" dirty="0" smtClean="0"/>
            <a:t> </a:t>
          </a:r>
          <a:r>
            <a:rPr lang="it-IT" sz="1800" kern="1200" dirty="0" err="1" smtClean="0"/>
            <a:t>quality</a:t>
          </a:r>
          <a:r>
            <a:rPr lang="it-IT" sz="1800" kern="1200" dirty="0" smtClean="0"/>
            <a:t>) data </a:t>
          </a:r>
          <a:endParaRPr lang="it-IT" sz="1800" kern="1200" dirty="0"/>
        </a:p>
      </dsp:txBody>
      <dsp:txXfrm>
        <a:off x="404313" y="51578"/>
        <a:ext cx="5268414" cy="452844"/>
      </dsp:txXfrm>
    </dsp:sp>
    <dsp:sp modelId="{9B750F25-F273-7841-80D1-FB946B1B1DCE}">
      <dsp:nvSpPr>
        <dsp:cNvPr id="0" name=""/>
        <dsp:cNvSpPr/>
      </dsp:nvSpPr>
      <dsp:spPr>
        <a:xfrm>
          <a:off x="0" y="1049120"/>
          <a:ext cx="75963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C7B96F-3FDF-E64C-B148-B13BEE278581}">
      <dsp:nvSpPr>
        <dsp:cNvPr id="0" name=""/>
        <dsp:cNvSpPr/>
      </dsp:nvSpPr>
      <dsp:spPr>
        <a:xfrm>
          <a:off x="379815" y="798200"/>
          <a:ext cx="5317410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0985" tIns="0" rIns="2009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smtClean="0"/>
            <a:t>(un)FAIR data, </a:t>
          </a:r>
          <a:r>
            <a:rPr lang="it-IT" sz="1800" kern="1200" dirty="0" err="1" smtClean="0"/>
            <a:t>tools</a:t>
          </a:r>
          <a:r>
            <a:rPr lang="it-IT" sz="1800" kern="1200" dirty="0" smtClean="0"/>
            <a:t>, </a:t>
          </a:r>
          <a:r>
            <a:rPr lang="it-IT" sz="1800" kern="1200" dirty="0" err="1" smtClean="0"/>
            <a:t>services</a:t>
          </a:r>
          <a:r>
            <a:rPr lang="it-IT" sz="1800" kern="1200" dirty="0" smtClean="0"/>
            <a:t> and </a:t>
          </a:r>
          <a:r>
            <a:rPr lang="it-IT" sz="1800" kern="1200" dirty="0" err="1" smtClean="0"/>
            <a:t>workflows</a:t>
          </a:r>
          <a:endParaRPr lang="it-IT" sz="1800" kern="1200" dirty="0" smtClean="0"/>
        </a:p>
      </dsp:txBody>
      <dsp:txXfrm>
        <a:off x="404313" y="822698"/>
        <a:ext cx="5268414" cy="452844"/>
      </dsp:txXfrm>
    </dsp:sp>
    <dsp:sp modelId="{408AB227-E323-1444-96A0-4851EAEF7BBA}">
      <dsp:nvSpPr>
        <dsp:cNvPr id="0" name=""/>
        <dsp:cNvSpPr/>
      </dsp:nvSpPr>
      <dsp:spPr>
        <a:xfrm>
          <a:off x="0" y="1820241"/>
          <a:ext cx="75963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5B2061-2BF7-164C-94EB-8A9F546E1384}">
      <dsp:nvSpPr>
        <dsp:cNvPr id="0" name=""/>
        <dsp:cNvSpPr/>
      </dsp:nvSpPr>
      <dsp:spPr>
        <a:xfrm>
          <a:off x="379815" y="1569320"/>
          <a:ext cx="5317410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0985" tIns="0" rIns="2009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smtClean="0"/>
            <a:t>Unclear policies</a:t>
          </a:r>
          <a:endParaRPr lang="it-IT" sz="1800" kern="1200" dirty="0" smtClean="0"/>
        </a:p>
      </dsp:txBody>
      <dsp:txXfrm>
        <a:off x="404313" y="1593818"/>
        <a:ext cx="5268414" cy="452844"/>
      </dsp:txXfrm>
    </dsp:sp>
    <dsp:sp modelId="{EF1E31A0-9A8A-F145-9216-951513134B89}">
      <dsp:nvSpPr>
        <dsp:cNvPr id="0" name=""/>
        <dsp:cNvSpPr/>
      </dsp:nvSpPr>
      <dsp:spPr>
        <a:xfrm>
          <a:off x="0" y="2591360"/>
          <a:ext cx="75963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73A3EC0-449E-ED41-AF31-E4D4D5CCF273}">
      <dsp:nvSpPr>
        <dsp:cNvPr id="0" name=""/>
        <dsp:cNvSpPr/>
      </dsp:nvSpPr>
      <dsp:spPr>
        <a:xfrm>
          <a:off x="379815" y="2340440"/>
          <a:ext cx="5317410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0985" tIns="0" rIns="2009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err="1" smtClean="0"/>
            <a:t>Expensive</a:t>
          </a:r>
          <a:r>
            <a:rPr lang="it-IT" sz="1800" kern="1200" dirty="0" smtClean="0"/>
            <a:t> and </a:t>
          </a:r>
          <a:r>
            <a:rPr lang="it-IT" sz="1800" kern="1200" dirty="0" err="1" smtClean="0"/>
            <a:t>lengthly</a:t>
          </a:r>
          <a:r>
            <a:rPr lang="it-IT" sz="1800" kern="1200" dirty="0" smtClean="0"/>
            <a:t> service </a:t>
          </a:r>
          <a:r>
            <a:rPr lang="it-IT" sz="1800" kern="1200" dirty="0" err="1" smtClean="0"/>
            <a:t>development</a:t>
          </a:r>
          <a:endParaRPr lang="it-IT" sz="1800" kern="1200" dirty="0" smtClean="0"/>
        </a:p>
      </dsp:txBody>
      <dsp:txXfrm>
        <a:off x="404313" y="2364938"/>
        <a:ext cx="5268414" cy="452844"/>
      </dsp:txXfrm>
    </dsp:sp>
    <dsp:sp modelId="{17F99CF7-07D9-D346-A892-3789E654E66F}">
      <dsp:nvSpPr>
        <dsp:cNvPr id="0" name=""/>
        <dsp:cNvSpPr/>
      </dsp:nvSpPr>
      <dsp:spPr>
        <a:xfrm>
          <a:off x="0" y="3362481"/>
          <a:ext cx="75963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86F2CEF-1641-2243-8114-6B481EF0F579}">
      <dsp:nvSpPr>
        <dsp:cNvPr id="0" name=""/>
        <dsp:cNvSpPr/>
      </dsp:nvSpPr>
      <dsp:spPr>
        <a:xfrm>
          <a:off x="379815" y="3111561"/>
          <a:ext cx="5317410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0985" tIns="0" rIns="2009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smtClean="0"/>
            <a:t>Silos approach</a:t>
          </a:r>
          <a:endParaRPr lang="it-IT" sz="1800" kern="1200" dirty="0" smtClean="0"/>
        </a:p>
      </dsp:txBody>
      <dsp:txXfrm>
        <a:off x="404313" y="3136059"/>
        <a:ext cx="5268414" cy="452844"/>
      </dsp:txXfrm>
    </dsp:sp>
    <dsp:sp modelId="{F52B8903-5BFE-A940-9B01-586C07E98DF7}">
      <dsp:nvSpPr>
        <dsp:cNvPr id="0" name=""/>
        <dsp:cNvSpPr/>
      </dsp:nvSpPr>
      <dsp:spPr>
        <a:xfrm>
          <a:off x="0" y="4133601"/>
          <a:ext cx="75963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DDED79-0663-694B-B420-6F28CE8942DE}">
      <dsp:nvSpPr>
        <dsp:cNvPr id="0" name=""/>
        <dsp:cNvSpPr/>
      </dsp:nvSpPr>
      <dsp:spPr>
        <a:xfrm>
          <a:off x="379815" y="3882681"/>
          <a:ext cx="5317410" cy="50184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0985" tIns="0" rIns="2009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t-IT" sz="1800" kern="1200" dirty="0" err="1" smtClean="0"/>
            <a:t>Oligopoly</a:t>
          </a:r>
          <a:endParaRPr lang="it-IT" sz="1800" kern="1200" dirty="0" smtClean="0"/>
        </a:p>
      </dsp:txBody>
      <dsp:txXfrm>
        <a:off x="404313" y="3907179"/>
        <a:ext cx="5268414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E890B6-AF95-534B-BE93-DC4826072F98}" type="datetimeFigureOut">
              <a:rPr lang="en-US" smtClean="0"/>
              <a:t>3/24/17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0BABCE-1F13-2D45-9B92-E6F182939717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8402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A1101-250F-CF45-81CD-2C51115D166F}" type="datetimeFigureOut">
              <a:rPr lang="en-US" smtClean="0"/>
              <a:t>3/24/17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89CA4D-3CE3-984E-85C6-D1B89BBB94E8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5710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9CA4D-3CE3-984E-85C6-D1B89BBB94E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2617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9CA4D-3CE3-984E-85C6-D1B89BBB94E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9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9CA4D-3CE3-984E-85C6-D1B89BBB94E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179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baseline="0" dirty="0" smtClean="0"/>
          </a:p>
          <a:p>
            <a:pPr>
              <a:lnSpc>
                <a:spcPct val="150000"/>
              </a:lnSpc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endParaRPr lang="it-IT" dirty="0" smtClean="0"/>
          </a:p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89CA4D-3CE3-984E-85C6-D1B89BBB94E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0614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24" y="2263775"/>
            <a:ext cx="5364088" cy="1470025"/>
          </a:xfrm>
        </p:spPr>
        <p:txBody>
          <a:bodyPr/>
          <a:lstStyle>
            <a:lvl1pPr algn="l">
              <a:defRPr b="1">
                <a:solidFill>
                  <a:srgbClr val="125E89"/>
                </a:solidFill>
              </a:defRPr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00488" y="3886200"/>
            <a:ext cx="5379624" cy="990600"/>
          </a:xfrm>
        </p:spPr>
        <p:txBody>
          <a:bodyPr>
            <a:normAutofit/>
          </a:bodyPr>
          <a:lstStyle>
            <a:lvl1pPr marL="0" indent="0" algn="l">
              <a:buNone/>
              <a:defRPr sz="28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smtClean="0"/>
              <a:t>Click to edit your name and affiliation</a:t>
            </a:r>
            <a:endParaRPr lang="en-GB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216024" y="4953000"/>
            <a:ext cx="5364088" cy="492224"/>
          </a:xfrm>
        </p:spPr>
        <p:txBody>
          <a:bodyPr>
            <a:noAutofit/>
          </a:bodyPr>
          <a:lstStyle>
            <a:lvl1pPr marL="0" indent="0">
              <a:buNone/>
              <a:defRPr lang="it-IT" sz="2400" kern="1200" baseline="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GB" noProof="0" smtClean="0"/>
              <a:t>Click to edit your email address</a:t>
            </a:r>
            <a:endParaRPr lang="en-GB" noProof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4" hasCustomPrompt="1"/>
          </p:nvPr>
        </p:nvSpPr>
        <p:spPr>
          <a:xfrm>
            <a:off x="5909086" y="5232476"/>
            <a:ext cx="3200400" cy="1013048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rgbClr val="F39223"/>
                </a:solidFill>
              </a:defRPr>
            </a:lvl1pPr>
          </a:lstStyle>
          <a:p>
            <a:pPr lvl="0"/>
            <a:r>
              <a:rPr lang="en-GB" noProof="0" smtClean="0"/>
              <a:t>Click to edit the name of the event, the date and the location</a:t>
            </a:r>
            <a:endParaRPr lang="en-GB" noProof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" y="6280784"/>
            <a:ext cx="826363" cy="570192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838200" y="65303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BlueBRIDGE </a:t>
            </a:r>
            <a:r>
              <a:rPr lang="en-US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receives funding from the European Union’s Horizon 2020 research and innovation p</a:t>
            </a:r>
            <a:r>
              <a:rPr lang="it-IT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rogramme</a:t>
            </a:r>
            <a:r>
              <a:rPr lang="en-US" sz="9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grant agreement No. 675680</a:t>
            </a:r>
          </a:p>
        </p:txBody>
      </p:sp>
      <p:sp>
        <p:nvSpPr>
          <p:cNvPr id="14" name="Subtitle 8"/>
          <p:cNvSpPr txBox="1">
            <a:spLocks/>
          </p:cNvSpPr>
          <p:nvPr/>
        </p:nvSpPr>
        <p:spPr>
          <a:xfrm>
            <a:off x="4975992" y="6503734"/>
            <a:ext cx="4168008" cy="327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it-IT" sz="2000" b="1" dirty="0">
                <a:solidFill>
                  <a:schemeClr val="bg1"/>
                </a:solidFill>
              </a:rPr>
              <a:t>www.bluebridge-vres.eu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37" y="6280784"/>
            <a:ext cx="826363" cy="570192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838200" y="6530368"/>
            <a:ext cx="3733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t-IT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BlueBRIDGE </a:t>
            </a:r>
            <a:r>
              <a:rPr lang="en-US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receives funding from the European Union’s Horizon 2020 research and innovation p</a:t>
            </a:r>
            <a:r>
              <a:rPr lang="it-IT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rogramme</a:t>
            </a:r>
            <a:r>
              <a:rPr lang="en-US" sz="900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9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under grant agreement No. 675680</a:t>
            </a:r>
          </a:p>
        </p:txBody>
      </p:sp>
      <p:sp>
        <p:nvSpPr>
          <p:cNvPr id="15" name="Subtitle 8"/>
          <p:cNvSpPr txBox="1">
            <a:spLocks/>
          </p:cNvSpPr>
          <p:nvPr userDrawn="1"/>
        </p:nvSpPr>
        <p:spPr>
          <a:xfrm>
            <a:off x="4975992" y="6503734"/>
            <a:ext cx="4168008" cy="32763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Blip>
                <a:blip r:embed="rId4"/>
              </a:buBlip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it-IT" sz="2000" b="1" dirty="0">
                <a:solidFill>
                  <a:schemeClr val="bg1"/>
                </a:solidFill>
              </a:rPr>
              <a:t>www.bluebridge-vres.eu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09800"/>
            <a:ext cx="3008313" cy="3916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Pilot Blue Cloud Workshop</a:t>
            </a:r>
          </a:p>
          <a:p>
            <a:r>
              <a:rPr lang="en-GB" noProof="0" smtClean="0"/>
              <a:t>Pilot Blue Cloud Workshop</a:t>
            </a:r>
          </a:p>
          <a:p>
            <a:r>
              <a:rPr lang="en-GB" noProof="0" smtClean="0"/>
              <a:t>Pilot Blue Cloud Workshop</a:t>
            </a:r>
          </a:p>
          <a:p>
            <a:r>
              <a:rPr lang="en-GB" noProof="0" smtClean="0"/>
              <a:t>Pilot Blue Cloud Workshop</a:t>
            </a:r>
          </a:p>
          <a:p>
            <a:r>
              <a:rPr lang="en-GB" noProof="0" smtClean="0"/>
              <a:t>Pilot Blue Cloud Workshop, 28 March 2017, Brussels</a:t>
            </a:r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GB" noProof="0" smtClean="0"/>
              <a:pPr/>
              <a:t>‹n.›</a:t>
            </a:fld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33600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noProof="0" smtClean="0"/>
              <a:t>Drag picture to placeholder or click icon to add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33600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Pilot Blue Cloud Workshop</a:t>
            </a:r>
          </a:p>
          <a:p>
            <a:r>
              <a:rPr lang="en-GB" noProof="0" smtClean="0"/>
              <a:t>Pilot Blue Cloud Workshop</a:t>
            </a:r>
          </a:p>
          <a:p>
            <a:r>
              <a:rPr lang="en-GB" noProof="0" smtClean="0"/>
              <a:t>Pilot Blue Cloud Workshop</a:t>
            </a:r>
          </a:p>
          <a:p>
            <a:r>
              <a:rPr lang="en-GB" noProof="0" smtClean="0"/>
              <a:t>Pilot Blue Cloud Workshop</a:t>
            </a:r>
          </a:p>
          <a:p>
            <a:r>
              <a:rPr lang="en-GB" noProof="0" smtClean="0"/>
              <a:t>Pilot Blue Cloud Workshop, 28 March 2017, Brussels</a:t>
            </a:r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GB" noProof="0" smtClean="0"/>
              <a:pPr/>
              <a:t>‹n.›</a:t>
            </a:fld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[custom bullets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noProof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5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3026627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[custom bullets]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noProof="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8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5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7" name="Content Placeholder 2"/>
          <p:cNvSpPr>
            <a:spLocks noGrp="1"/>
          </p:cNvSpPr>
          <p:nvPr>
            <p:ph idx="13"/>
          </p:nvPr>
        </p:nvSpPr>
        <p:spPr>
          <a:xfrm>
            <a:off x="467544" y="4005064"/>
            <a:ext cx="8229600" cy="2260848"/>
          </a:xfrm>
        </p:spPr>
        <p:txBody>
          <a:bodyPr/>
          <a:lstStyle>
            <a:lvl1pPr marL="342900" indent="-34290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1pPr>
            <a:lvl2pPr marL="742950" indent="-28575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2pPr>
            <a:lvl3pPr marL="1143000" indent="-22860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3pPr>
            <a:lvl4pPr marL="1600200" indent="-22860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4pPr>
            <a:lvl5pPr marL="2057400" indent="-228600">
              <a:buFontTx/>
              <a:buBlip>
                <a:blip r:embed="rId2"/>
              </a:buBlip>
              <a:defRPr>
                <a:solidFill>
                  <a:srgbClr val="125E89"/>
                </a:solidFill>
              </a:defRPr>
            </a:lvl5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</p:spTree>
    <p:extLst>
      <p:ext uri="{BB962C8B-B14F-4D97-AF65-F5344CB8AC3E}">
        <p14:creationId xmlns:p14="http://schemas.microsoft.com/office/powerpoint/2010/main" val="14043663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53200" cy="1143000"/>
          </a:xfrm>
        </p:spPr>
        <p:txBody>
          <a:bodyPr/>
          <a:lstStyle>
            <a:lvl1pPr algn="r">
              <a:defRPr>
                <a:solidFill>
                  <a:srgbClr val="125E89"/>
                </a:solidFill>
              </a:defRPr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>
                <a:solidFill>
                  <a:srgbClr val="125E89"/>
                </a:solidFill>
              </a:defRPr>
            </a:lvl1pPr>
            <a:lvl2pPr marL="742950" indent="-285750">
              <a:buFont typeface="Arial" panose="020B0604020202020204" pitchFamily="34" charset="0"/>
              <a:buChar char="•"/>
              <a:defRPr>
                <a:solidFill>
                  <a:srgbClr val="125E89"/>
                </a:solidFill>
              </a:defRPr>
            </a:lvl2pPr>
            <a:lvl3pPr marL="1143000" indent="-228600">
              <a:buFont typeface="Arial" panose="020B0604020202020204" pitchFamily="34" charset="0"/>
              <a:buChar char="•"/>
              <a:defRPr>
                <a:solidFill>
                  <a:srgbClr val="125E89"/>
                </a:solidFill>
              </a:defRPr>
            </a:lvl3pPr>
            <a:lvl4pPr marL="1600200" indent="-228600">
              <a:buFont typeface="Arial" panose="020B0604020202020204" pitchFamily="34" charset="0"/>
              <a:buChar char="•"/>
              <a:defRPr>
                <a:solidFill>
                  <a:srgbClr val="125E89"/>
                </a:solidFill>
              </a:defRPr>
            </a:lvl4pPr>
            <a:lvl5pPr marL="2057400" indent="-228600">
              <a:buFont typeface="Arial" panose="020B0604020202020204" pitchFamily="34" charset="0"/>
              <a:buChar char="•"/>
              <a:defRPr>
                <a:solidFill>
                  <a:srgbClr val="125E89"/>
                </a:solidFill>
              </a:defRPr>
            </a:lvl5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308725"/>
            <a:ext cx="8229600" cy="501650"/>
          </a:xfrm>
        </p:spPr>
        <p:txBody>
          <a:bodyPr/>
          <a:lstStyle/>
          <a:p>
            <a:r>
              <a:rPr lang="en-GB" noProof="0" smtClean="0"/>
              <a:t>Pilot Blue Cloud Workshop</a:t>
            </a:r>
          </a:p>
          <a:p>
            <a:r>
              <a:rPr lang="en-GB" noProof="0" smtClean="0"/>
              <a:t>Pilot Blue Cloud Workshop</a:t>
            </a:r>
          </a:p>
          <a:p>
            <a:r>
              <a:rPr lang="en-GB" noProof="0" smtClean="0"/>
              <a:t>Pilot Blue Cloud Workshop</a:t>
            </a:r>
          </a:p>
          <a:p>
            <a:r>
              <a:rPr lang="en-GB" noProof="0" smtClean="0"/>
              <a:t>Pilot Blue Cloud Workshop</a:t>
            </a:r>
          </a:p>
          <a:p>
            <a:r>
              <a:rPr lang="en-GB" noProof="0" smtClean="0"/>
              <a:t>Pilot Blue Cloud Workshop, 28 March 2017, Brussels</a:t>
            </a:r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noProof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Pilot Blue Cloud Workshop</a:t>
            </a:r>
          </a:p>
          <a:p>
            <a:r>
              <a:rPr lang="en-GB" noProof="0" smtClean="0"/>
              <a:t>Pilot Blue Cloud Workshop</a:t>
            </a:r>
          </a:p>
          <a:p>
            <a:r>
              <a:rPr lang="en-GB" noProof="0" smtClean="0"/>
              <a:t>Pilot Blue Cloud Workshop</a:t>
            </a:r>
          </a:p>
          <a:p>
            <a:r>
              <a:rPr lang="en-GB" noProof="0" smtClean="0"/>
              <a:t>Pilot Blue Cloud Workshop</a:t>
            </a:r>
          </a:p>
          <a:p>
            <a:r>
              <a:rPr lang="en-GB" noProof="0" smtClean="0"/>
              <a:t>Pilot Blue Cloud Workshop, 28 March 2017, Brussels</a:t>
            </a:r>
            <a:endParaRPr lang="en-GB" noProof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GB" noProof="0" smtClean="0"/>
              <a:pPr/>
              <a:t>‹n.›</a:t>
            </a:fld>
            <a:endParaRPr lang="en-GB" noProof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40" y="116632"/>
            <a:ext cx="3352800" cy="2390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20344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Pilot Blue Cloud Workshop</a:t>
            </a:r>
          </a:p>
          <a:p>
            <a:r>
              <a:rPr lang="en-GB" noProof="0" smtClean="0"/>
              <a:t>Pilot Blue Cloud Workshop</a:t>
            </a:r>
          </a:p>
          <a:p>
            <a:r>
              <a:rPr lang="en-GB" noProof="0" smtClean="0"/>
              <a:t>Pilot Blue Cloud Workshop</a:t>
            </a:r>
          </a:p>
          <a:p>
            <a:r>
              <a:rPr lang="en-GB" noProof="0" smtClean="0"/>
              <a:t>Pilot Blue Cloud Workshop</a:t>
            </a:r>
          </a:p>
          <a:p>
            <a:r>
              <a:rPr lang="en-GB" noProof="0" smtClean="0"/>
              <a:t>Pilot Blue Cloud Workshop, 28 March 2017, Brussels</a:t>
            </a:r>
            <a:endParaRPr lang="en-GB" noProof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GB" noProof="0" smtClean="0"/>
              <a:pPr/>
              <a:t>‹n.›</a:t>
            </a:fld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noProof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Pilot Blue Cloud Workshop</a:t>
            </a:r>
          </a:p>
          <a:p>
            <a:r>
              <a:rPr lang="en-GB" noProof="0" smtClean="0"/>
              <a:t>Pilot Blue Cloud Workshop</a:t>
            </a:r>
          </a:p>
          <a:p>
            <a:r>
              <a:rPr lang="en-GB" noProof="0" smtClean="0"/>
              <a:t>Pilot Blue Cloud Workshop</a:t>
            </a:r>
          </a:p>
          <a:p>
            <a:r>
              <a:rPr lang="en-GB" noProof="0" smtClean="0"/>
              <a:t>Pilot Blue Cloud Workshop</a:t>
            </a:r>
          </a:p>
          <a:p>
            <a:r>
              <a:rPr lang="en-GB" noProof="0" smtClean="0"/>
              <a:t>Pilot Blue Cloud Workshop, 28 March 2017, Brussels</a:t>
            </a:r>
            <a:endParaRPr lang="en-GB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GB" noProof="0" smtClean="0"/>
              <a:pPr/>
              <a:t>‹n.›</a:t>
            </a:fld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274638"/>
            <a:ext cx="6779096" cy="1143000"/>
          </a:xfrm>
        </p:spPr>
        <p:txBody>
          <a:bodyPr/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559188" y="6308725"/>
            <a:ext cx="7127611" cy="501650"/>
          </a:xfrm>
        </p:spPr>
        <p:txBody>
          <a:bodyPr/>
          <a:lstStyle/>
          <a:p>
            <a:r>
              <a:rPr lang="en-GB" noProof="0" smtClean="0"/>
              <a:t>Pilot Blue Cloud Workshop</a:t>
            </a:r>
          </a:p>
          <a:p>
            <a:r>
              <a:rPr lang="en-GB" noProof="0" smtClean="0"/>
              <a:t>Pilot Blue Cloud Workshop</a:t>
            </a:r>
          </a:p>
          <a:p>
            <a:r>
              <a:rPr lang="en-GB" noProof="0" smtClean="0"/>
              <a:t>Pilot Blue Cloud Workshop</a:t>
            </a:r>
          </a:p>
          <a:p>
            <a:r>
              <a:rPr lang="en-GB" noProof="0" smtClean="0"/>
              <a:t>Pilot Blue Cloud Workshop</a:t>
            </a:r>
          </a:p>
          <a:p>
            <a:r>
              <a:rPr lang="en-GB" noProof="0" smtClean="0"/>
              <a:t>Pilot Blue Cloud Workshop, 28 March 2017, Brussels</a:t>
            </a:r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 noProof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noProof="0" smtClean="0"/>
              <a:t>Pilot Blue Cloud Workshop</a:t>
            </a:r>
          </a:p>
          <a:p>
            <a:r>
              <a:rPr lang="en-GB" noProof="0" smtClean="0"/>
              <a:t>Pilot Blue Cloud Workshop</a:t>
            </a:r>
          </a:p>
          <a:p>
            <a:r>
              <a:rPr lang="en-GB" noProof="0" smtClean="0"/>
              <a:t>Pilot Blue Cloud Workshop</a:t>
            </a:r>
          </a:p>
          <a:p>
            <a:r>
              <a:rPr lang="en-GB" noProof="0" smtClean="0"/>
              <a:t>Pilot Blue Cloud Workshop</a:t>
            </a:r>
          </a:p>
          <a:p>
            <a:r>
              <a:rPr lang="en-GB" noProof="0" smtClean="0"/>
              <a:t>Pilot Blue Cloud Workshop, 28 March 2017, Brussels</a:t>
            </a:r>
            <a:endParaRPr lang="en-GB" noProof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GB" noProof="0" smtClean="0"/>
              <a:pPr/>
              <a:t>‹n.›</a:t>
            </a:fld>
            <a:endParaRPr lang="en-GB" noProof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33600" y="274638"/>
            <a:ext cx="6553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smtClean="0"/>
              <a:t>Click to edit Master title style</a:t>
            </a:r>
            <a:endParaRPr lang="en-GB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  <a:endParaRPr lang="en-GB" noProof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7624" y="6288087"/>
            <a:ext cx="6984776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Pilot Blue Cloud Workshop</a:t>
            </a:r>
          </a:p>
          <a:p>
            <a:r>
              <a:rPr lang="en-US" smtClean="0"/>
              <a:t>Pilot Blue Cloud Workshop</a:t>
            </a:r>
          </a:p>
          <a:p>
            <a:r>
              <a:rPr lang="en-US" smtClean="0"/>
              <a:t>Pilot Blue Cloud Workshop</a:t>
            </a:r>
          </a:p>
          <a:p>
            <a:r>
              <a:rPr lang="en-US" smtClean="0"/>
              <a:t>Pilot Blue Cloud Workshop</a:t>
            </a:r>
          </a:p>
          <a:p>
            <a:r>
              <a:rPr lang="en-US" smtClean="0"/>
              <a:t>Pilot Blue Cloud Workshop, 28 March 2017, Brussels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2" r:id="rId2"/>
    <p:sldLayoutId id="2147483673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iming>
    <p:tnLst>
      <p:par>
        <p:cTn id="1" dur="indefinite" restart="never" nodeType="tmRoot"/>
      </p:par>
    </p:tnLst>
  </p:timing>
  <p:hf hdr="0"/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rgbClr val="125E8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4"/>
        </a:buBlip>
        <a:defRPr sz="3200" kern="1200">
          <a:solidFill>
            <a:srgbClr val="125E8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rgbClr val="125E8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400" kern="1200">
          <a:solidFill>
            <a:srgbClr val="125E8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>
          <a:solidFill>
            <a:srgbClr val="125E8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4"/>
        </a:buBlip>
        <a:defRPr sz="2000" kern="1200">
          <a:solidFill>
            <a:srgbClr val="125E8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tif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image" Target="../media/image8.tiff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4" Type="http://schemas.microsoft.com/office/2007/relationships/hdphoto" Target="../media/hdphoto2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0488" y="2623519"/>
            <a:ext cx="7092280" cy="1266749"/>
          </a:xfrm>
        </p:spPr>
        <p:txBody>
          <a:bodyPr>
            <a:normAutofit/>
          </a:bodyPr>
          <a:lstStyle/>
          <a:p>
            <a:r>
              <a:rPr lang="en-GB" dirty="0" smtClean="0"/>
              <a:t>Pilot Blue Cloud 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488" y="4396308"/>
            <a:ext cx="7251832" cy="990600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Donatella </a:t>
            </a:r>
            <a:r>
              <a:rPr lang="en-GB" dirty="0" err="1" smtClean="0"/>
              <a:t>Castelli</a:t>
            </a:r>
            <a:r>
              <a:rPr lang="en-GB" dirty="0"/>
              <a:t> </a:t>
            </a:r>
            <a:r>
              <a:rPr lang="en-GB" dirty="0" smtClean="0"/>
              <a:t>(CNR-ISTI)</a:t>
            </a:r>
          </a:p>
          <a:p>
            <a:r>
              <a:rPr lang="en-GB" dirty="0" smtClean="0"/>
              <a:t>Project coordinator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00488" y="5373216"/>
            <a:ext cx="5364088" cy="492224"/>
          </a:xfrm>
        </p:spPr>
        <p:txBody>
          <a:bodyPr/>
          <a:lstStyle/>
          <a:p>
            <a:r>
              <a:rPr lang="en-GB" dirty="0" err="1" smtClean="0"/>
              <a:t>donatella.castelli@isti.cnr.it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5004048" y="5232476"/>
            <a:ext cx="4105438" cy="932828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/>
              <a:t>Pilot Blue Cloud Workshop</a:t>
            </a:r>
            <a:endParaRPr lang="it-IT" dirty="0"/>
          </a:p>
          <a:p>
            <a:r>
              <a:rPr lang="en-GB" dirty="0" smtClean="0"/>
              <a:t>23 March 2017</a:t>
            </a:r>
          </a:p>
          <a:p>
            <a:r>
              <a:rPr lang="en-GB" dirty="0" smtClean="0"/>
              <a:t>Brussels, Belgium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456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“</a:t>
            </a:r>
            <a:r>
              <a:rPr lang="it-IT" dirty="0" err="1" smtClean="0"/>
              <a:t>Pilot</a:t>
            </a:r>
            <a:r>
              <a:rPr lang="it-IT" dirty="0" smtClean="0"/>
              <a:t> </a:t>
            </a:r>
            <a:r>
              <a:rPr lang="en-GB" dirty="0"/>
              <a:t>Blue </a:t>
            </a:r>
            <a:r>
              <a:rPr lang="en-GB" dirty="0" smtClean="0"/>
              <a:t>Cloud” </a:t>
            </a:r>
            <a:br>
              <a:rPr lang="en-GB" dirty="0" smtClean="0"/>
            </a:br>
            <a:r>
              <a:rPr lang="en-GB" dirty="0" smtClean="0"/>
              <a:t>intended meaning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439052" y="3016375"/>
            <a:ext cx="6797244" cy="3941017"/>
          </a:xfrm>
        </p:spPr>
        <p:txBody>
          <a:bodyPr>
            <a:normAutofit fontScale="62500" lnSpcReduction="20000"/>
          </a:bodyPr>
          <a:lstStyle/>
          <a:p>
            <a:pPr marL="0" lvl="0" indent="0">
              <a:spcBef>
                <a:spcPts val="0"/>
              </a:spcBef>
              <a:buNone/>
            </a:pPr>
            <a:endParaRPr lang="it-IT" dirty="0" smtClean="0"/>
          </a:p>
          <a:p>
            <a:pPr>
              <a:buFont typeface="Arial" charset="0"/>
              <a:buChar char="•"/>
            </a:pPr>
            <a:endParaRPr lang="it-IT" sz="2400" i="1" dirty="0" smtClean="0">
              <a:solidFill>
                <a:srgbClr val="1F497D"/>
              </a:solidFill>
            </a:endParaRPr>
          </a:p>
          <a:p>
            <a:pPr marL="314325" indent="-314325"/>
            <a:endParaRPr lang="it-IT" sz="2400" i="1" dirty="0">
              <a:solidFill>
                <a:srgbClr val="1F497D"/>
              </a:solidFill>
            </a:endParaRPr>
          </a:p>
          <a:p>
            <a:pPr marL="185738" lvl="1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it-IT" sz="2200" dirty="0"/>
              <a:t>The </a:t>
            </a:r>
            <a:r>
              <a:rPr lang="it-IT" sz="2200" dirty="0" err="1"/>
              <a:t>European</a:t>
            </a:r>
            <a:r>
              <a:rPr lang="it-IT" sz="2200" dirty="0"/>
              <a:t> Open Science </a:t>
            </a:r>
            <a:r>
              <a:rPr lang="it-IT" sz="2200" dirty="0" err="1"/>
              <a:t>Cloud</a:t>
            </a:r>
            <a:r>
              <a:rPr lang="it-IT" sz="2200" dirty="0"/>
              <a:t> (EOSC) </a:t>
            </a:r>
            <a:r>
              <a:rPr lang="it-IT" sz="2200" dirty="0" err="1"/>
              <a:t>aims</a:t>
            </a:r>
            <a:r>
              <a:rPr lang="it-IT" sz="2200" dirty="0"/>
              <a:t> </a:t>
            </a:r>
            <a:r>
              <a:rPr lang="it-IT" sz="2200" b="1" dirty="0"/>
              <a:t>to accelerate and </a:t>
            </a:r>
            <a:r>
              <a:rPr lang="it-IT" sz="2200" b="1" dirty="0" err="1"/>
              <a:t>support</a:t>
            </a:r>
            <a:r>
              <a:rPr lang="it-IT" sz="2200" b="1" dirty="0"/>
              <a:t> the </a:t>
            </a:r>
            <a:r>
              <a:rPr lang="it-IT" sz="2200" b="1" dirty="0" err="1"/>
              <a:t>current</a:t>
            </a:r>
            <a:r>
              <a:rPr lang="it-IT" sz="2200" b="1" dirty="0"/>
              <a:t> </a:t>
            </a:r>
            <a:r>
              <a:rPr lang="it-IT" sz="2200" b="1" dirty="0" err="1"/>
              <a:t>transition</a:t>
            </a:r>
            <a:r>
              <a:rPr lang="it-IT" sz="2200" b="1" dirty="0"/>
              <a:t> to more </a:t>
            </a:r>
            <a:r>
              <a:rPr lang="it-IT" sz="2200" b="1" dirty="0" err="1"/>
              <a:t>effective</a:t>
            </a:r>
            <a:r>
              <a:rPr lang="it-IT" sz="2200" b="1" dirty="0"/>
              <a:t> Open Science and Open </a:t>
            </a:r>
            <a:r>
              <a:rPr lang="it-IT" sz="2200" b="1" dirty="0" err="1"/>
              <a:t>Innovation</a:t>
            </a:r>
            <a:r>
              <a:rPr lang="it-IT" sz="2200" dirty="0"/>
              <a:t> in the Digital Single Market. </a:t>
            </a:r>
            <a:r>
              <a:rPr lang="it-IT" sz="2200" dirty="0" err="1"/>
              <a:t>It</a:t>
            </a:r>
            <a:r>
              <a:rPr lang="it-IT" sz="2200" dirty="0"/>
              <a:t> </a:t>
            </a:r>
            <a:r>
              <a:rPr lang="it-IT" sz="2200" dirty="0" err="1"/>
              <a:t>should</a:t>
            </a:r>
            <a:r>
              <a:rPr lang="it-IT" sz="2200" dirty="0"/>
              <a:t> </a:t>
            </a:r>
            <a:r>
              <a:rPr lang="it-IT" sz="2200" dirty="0" err="1"/>
              <a:t>enable</a:t>
            </a:r>
            <a:r>
              <a:rPr lang="it-IT" sz="2200" dirty="0"/>
              <a:t> </a:t>
            </a:r>
            <a:r>
              <a:rPr lang="it-IT" sz="2200" b="1" dirty="0" err="1"/>
              <a:t>trusted</a:t>
            </a:r>
            <a:r>
              <a:rPr lang="it-IT" sz="2200" b="1" dirty="0"/>
              <a:t> </a:t>
            </a:r>
            <a:r>
              <a:rPr lang="it-IT" sz="2200" b="1" dirty="0" err="1"/>
              <a:t>access</a:t>
            </a:r>
            <a:r>
              <a:rPr lang="it-IT" sz="2200" b="1" dirty="0"/>
              <a:t> to </a:t>
            </a:r>
            <a:r>
              <a:rPr lang="it-IT" sz="2200" b="1" dirty="0" err="1"/>
              <a:t>services</a:t>
            </a:r>
            <a:r>
              <a:rPr lang="it-IT" sz="2200" b="1" dirty="0"/>
              <a:t>, </a:t>
            </a:r>
            <a:r>
              <a:rPr lang="it-IT" sz="2200" b="1" dirty="0" err="1"/>
              <a:t>systems</a:t>
            </a:r>
            <a:r>
              <a:rPr lang="it-IT" sz="2200" b="1" dirty="0"/>
              <a:t> and the re-use of </a:t>
            </a:r>
            <a:r>
              <a:rPr lang="it-IT" sz="2200" b="1" dirty="0" err="1"/>
              <a:t>shared</a:t>
            </a:r>
            <a:r>
              <a:rPr lang="it-IT" sz="2200" b="1" dirty="0"/>
              <a:t> </a:t>
            </a:r>
            <a:r>
              <a:rPr lang="it-IT" sz="2200" b="1" dirty="0" err="1"/>
              <a:t>scientific</a:t>
            </a:r>
            <a:r>
              <a:rPr lang="it-IT" sz="2200" b="1" dirty="0"/>
              <a:t> data </a:t>
            </a:r>
            <a:r>
              <a:rPr lang="it-IT" sz="2200" b="1" dirty="0" err="1"/>
              <a:t>across</a:t>
            </a:r>
            <a:r>
              <a:rPr lang="it-IT" sz="2200" b="1" dirty="0"/>
              <a:t> </a:t>
            </a:r>
            <a:r>
              <a:rPr lang="it-IT" sz="2200" b="1" dirty="0" err="1"/>
              <a:t>disciplinary</a:t>
            </a:r>
            <a:r>
              <a:rPr lang="it-IT" sz="2200" b="1" dirty="0"/>
              <a:t>, social and </a:t>
            </a:r>
            <a:r>
              <a:rPr lang="it-IT" sz="2200" b="1" dirty="0" err="1"/>
              <a:t>geographical</a:t>
            </a:r>
            <a:r>
              <a:rPr lang="it-IT" sz="2200" b="1" dirty="0"/>
              <a:t> </a:t>
            </a:r>
            <a:r>
              <a:rPr lang="it-IT" sz="2200" b="1" dirty="0" err="1"/>
              <a:t>borders</a:t>
            </a:r>
            <a:r>
              <a:rPr lang="it-IT" sz="2200" dirty="0"/>
              <a:t>. The </a:t>
            </a:r>
            <a:r>
              <a:rPr lang="it-IT" sz="2200" dirty="0" err="1"/>
              <a:t>term</a:t>
            </a:r>
            <a:r>
              <a:rPr lang="it-IT" sz="2200" dirty="0"/>
              <a:t> </a:t>
            </a:r>
            <a:r>
              <a:rPr lang="it-IT" sz="2200" b="1" dirty="0" err="1"/>
              <a:t>cloud</a:t>
            </a:r>
            <a:r>
              <a:rPr lang="it-IT" sz="2200" dirty="0"/>
              <a:t> </a:t>
            </a:r>
            <a:r>
              <a:rPr lang="it-IT" sz="2200" dirty="0" err="1"/>
              <a:t>is</a:t>
            </a:r>
            <a:r>
              <a:rPr lang="it-IT" sz="2200" dirty="0"/>
              <a:t> </a:t>
            </a:r>
            <a:r>
              <a:rPr lang="it-IT" sz="2200" dirty="0" err="1"/>
              <a:t>understood</a:t>
            </a:r>
            <a:r>
              <a:rPr lang="it-IT" sz="2200" dirty="0"/>
              <a:t> by the High </a:t>
            </a:r>
            <a:r>
              <a:rPr lang="it-IT" sz="2200" dirty="0" err="1"/>
              <a:t>level</a:t>
            </a:r>
            <a:r>
              <a:rPr lang="it-IT" sz="2200" dirty="0"/>
              <a:t> Expert Group (HLEG) </a:t>
            </a:r>
            <a:r>
              <a:rPr lang="it-IT" sz="2200" dirty="0" err="1"/>
              <a:t>as</a:t>
            </a:r>
            <a:r>
              <a:rPr lang="it-IT" sz="2200" dirty="0"/>
              <a:t> a </a:t>
            </a:r>
            <a:r>
              <a:rPr lang="it-IT" sz="2200" dirty="0" err="1"/>
              <a:t>metaphor</a:t>
            </a:r>
            <a:r>
              <a:rPr lang="it-IT" sz="2200" dirty="0"/>
              <a:t> to help </a:t>
            </a:r>
            <a:r>
              <a:rPr lang="it-IT" sz="2200" dirty="0" err="1"/>
              <a:t>convey</a:t>
            </a:r>
            <a:r>
              <a:rPr lang="it-IT" sz="2200" dirty="0"/>
              <a:t> </a:t>
            </a:r>
            <a:r>
              <a:rPr lang="it-IT" sz="2200" dirty="0" err="1"/>
              <a:t>both</a:t>
            </a:r>
            <a:r>
              <a:rPr lang="it-IT" sz="2200" dirty="0"/>
              <a:t> </a:t>
            </a:r>
            <a:r>
              <a:rPr lang="it-IT" sz="2200" dirty="0" err="1"/>
              <a:t>seamlessness</a:t>
            </a:r>
            <a:r>
              <a:rPr lang="it-IT" sz="2200" dirty="0"/>
              <a:t> and the idea of a </a:t>
            </a:r>
            <a:r>
              <a:rPr lang="it-IT" sz="2500" b="1" dirty="0" err="1"/>
              <a:t>commons</a:t>
            </a:r>
            <a:r>
              <a:rPr lang="it-IT" sz="2500" b="1" dirty="0"/>
              <a:t> </a:t>
            </a:r>
            <a:r>
              <a:rPr lang="it-IT" sz="2500" b="1" dirty="0" err="1"/>
              <a:t>based</a:t>
            </a:r>
            <a:r>
              <a:rPr lang="it-IT" sz="2500" b="1" dirty="0"/>
              <a:t> on </a:t>
            </a:r>
            <a:r>
              <a:rPr lang="it-IT" sz="2500" b="1" dirty="0" err="1"/>
              <a:t>scientific</a:t>
            </a:r>
            <a:r>
              <a:rPr lang="it-IT" sz="2500" b="1" dirty="0"/>
              <a:t> data</a:t>
            </a:r>
            <a:r>
              <a:rPr lang="it-IT" sz="2200" dirty="0"/>
              <a:t>. </a:t>
            </a:r>
            <a:endParaRPr lang="it-IT" sz="2200" dirty="0" smtClean="0"/>
          </a:p>
          <a:p>
            <a:pPr marL="185738" lvl="1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it-IT" sz="2200" dirty="0" smtClean="0"/>
              <a:t>The </a:t>
            </a:r>
            <a:r>
              <a:rPr lang="it-IT" sz="2200" dirty="0"/>
              <a:t>EOSC </a:t>
            </a:r>
            <a:r>
              <a:rPr lang="it-IT" sz="2200" dirty="0" err="1"/>
              <a:t>is</a:t>
            </a:r>
            <a:r>
              <a:rPr lang="it-IT" sz="2200" dirty="0"/>
              <a:t> </a:t>
            </a:r>
            <a:r>
              <a:rPr lang="it-IT" sz="2200" dirty="0" err="1"/>
              <a:t>indeed</a:t>
            </a:r>
            <a:r>
              <a:rPr lang="it-IT" sz="2200" dirty="0"/>
              <a:t> a </a:t>
            </a:r>
            <a:r>
              <a:rPr lang="it-IT" sz="2200" dirty="0" err="1"/>
              <a:t>European</a:t>
            </a:r>
            <a:r>
              <a:rPr lang="it-IT" sz="2200" dirty="0"/>
              <a:t> </a:t>
            </a:r>
            <a:r>
              <a:rPr lang="it-IT" sz="2200" dirty="0" err="1"/>
              <a:t>infrastructure</a:t>
            </a:r>
            <a:r>
              <a:rPr lang="it-IT" sz="2200" dirty="0"/>
              <a:t>, </a:t>
            </a:r>
            <a:r>
              <a:rPr lang="it-IT" sz="2200" dirty="0" err="1"/>
              <a:t>but</a:t>
            </a:r>
            <a:r>
              <a:rPr lang="it-IT" sz="2200" dirty="0"/>
              <a:t> </a:t>
            </a:r>
            <a:r>
              <a:rPr lang="it-IT" sz="2200" dirty="0" err="1"/>
              <a:t>it</a:t>
            </a:r>
            <a:r>
              <a:rPr lang="it-IT" sz="2200" dirty="0"/>
              <a:t> </a:t>
            </a:r>
            <a:r>
              <a:rPr lang="it-IT" sz="2200" dirty="0" err="1"/>
              <a:t>should</a:t>
            </a:r>
            <a:r>
              <a:rPr lang="it-IT" sz="2200" dirty="0"/>
              <a:t> be </a:t>
            </a:r>
            <a:r>
              <a:rPr lang="it-IT" sz="2200" dirty="0" err="1"/>
              <a:t>globally</a:t>
            </a:r>
            <a:r>
              <a:rPr lang="it-IT" sz="2200" dirty="0"/>
              <a:t> </a:t>
            </a:r>
            <a:r>
              <a:rPr lang="it-IT" sz="2200" dirty="0" err="1"/>
              <a:t>interoperable</a:t>
            </a:r>
            <a:r>
              <a:rPr lang="it-IT" sz="2200" dirty="0"/>
              <a:t> and </a:t>
            </a:r>
            <a:r>
              <a:rPr lang="it-IT" sz="2200" dirty="0" err="1"/>
              <a:t>accessible</a:t>
            </a:r>
            <a:r>
              <a:rPr lang="it-IT" sz="2200" dirty="0"/>
              <a:t>. </a:t>
            </a:r>
            <a:r>
              <a:rPr lang="it-IT" sz="2200" dirty="0" err="1"/>
              <a:t>It</a:t>
            </a:r>
            <a:r>
              <a:rPr lang="it-IT" sz="2200" dirty="0"/>
              <a:t> </a:t>
            </a:r>
            <a:r>
              <a:rPr lang="it-IT" sz="2200" dirty="0" err="1"/>
              <a:t>includes</a:t>
            </a:r>
            <a:r>
              <a:rPr lang="it-IT" sz="2200" dirty="0"/>
              <a:t> the </a:t>
            </a:r>
            <a:r>
              <a:rPr lang="it-IT" sz="2200" dirty="0" err="1"/>
              <a:t>required</a:t>
            </a:r>
            <a:r>
              <a:rPr lang="it-IT" sz="2200" dirty="0"/>
              <a:t> human expertise, </a:t>
            </a:r>
            <a:r>
              <a:rPr lang="it-IT" sz="2200" dirty="0" err="1"/>
              <a:t>resources</a:t>
            </a:r>
            <a:r>
              <a:rPr lang="it-IT" sz="2200" dirty="0"/>
              <a:t>, </a:t>
            </a:r>
            <a:r>
              <a:rPr lang="it-IT" sz="2200" dirty="0" err="1"/>
              <a:t>standards</a:t>
            </a:r>
            <a:r>
              <a:rPr lang="it-IT" sz="2200" dirty="0"/>
              <a:t>, best </a:t>
            </a:r>
            <a:r>
              <a:rPr lang="it-IT" sz="2200" dirty="0" err="1"/>
              <a:t>practices</a:t>
            </a:r>
            <a:r>
              <a:rPr lang="it-IT" sz="2200" dirty="0"/>
              <a:t> </a:t>
            </a:r>
            <a:r>
              <a:rPr lang="it-IT" sz="2200" dirty="0" err="1"/>
              <a:t>as</a:t>
            </a:r>
            <a:r>
              <a:rPr lang="it-IT" sz="2200" dirty="0"/>
              <a:t> </a:t>
            </a:r>
            <a:r>
              <a:rPr lang="it-IT" sz="2200" dirty="0" err="1"/>
              <a:t>well</a:t>
            </a:r>
            <a:r>
              <a:rPr lang="it-IT" sz="2200" dirty="0"/>
              <a:t> </a:t>
            </a:r>
            <a:r>
              <a:rPr lang="it-IT" sz="2200" dirty="0" err="1"/>
              <a:t>as</a:t>
            </a:r>
            <a:r>
              <a:rPr lang="it-IT" sz="2200" dirty="0"/>
              <a:t> the </a:t>
            </a:r>
            <a:r>
              <a:rPr lang="it-IT" sz="2200" dirty="0" err="1"/>
              <a:t>underpinning</a:t>
            </a:r>
            <a:r>
              <a:rPr lang="it-IT" sz="2200" dirty="0"/>
              <a:t> </a:t>
            </a:r>
            <a:r>
              <a:rPr lang="it-IT" sz="2200" dirty="0" err="1"/>
              <a:t>technical</a:t>
            </a:r>
            <a:r>
              <a:rPr lang="it-IT" sz="2200" dirty="0"/>
              <a:t> </a:t>
            </a:r>
            <a:r>
              <a:rPr lang="it-IT" sz="2200" dirty="0" err="1" smtClean="0"/>
              <a:t>infrastructures</a:t>
            </a:r>
            <a:r>
              <a:rPr lang="it-IT" sz="2200" dirty="0" smtClean="0"/>
              <a:t>.</a:t>
            </a:r>
            <a:endParaRPr lang="it-IT" sz="2200" b="1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6296" y="4365104"/>
            <a:ext cx="1584728" cy="2051298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439053" y="1871010"/>
            <a:ext cx="8247747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en-GB" sz="2400" dirty="0">
                <a:solidFill>
                  <a:srgbClr val="1F497D"/>
                </a:solidFill>
              </a:rPr>
              <a:t>Pilot of </a:t>
            </a:r>
            <a:r>
              <a:rPr lang="it-IT" sz="2400" dirty="0" err="1">
                <a:solidFill>
                  <a:schemeClr val="tx2">
                    <a:lumMod val="60000"/>
                    <a:lumOff val="40000"/>
                  </a:schemeClr>
                </a:solidFill>
              </a:rPr>
              <a:t>European</a:t>
            </a:r>
            <a:r>
              <a:rPr lang="it-IT" sz="24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Open Science </a:t>
            </a:r>
            <a:r>
              <a:rPr lang="it-IT" sz="2400" dirty="0" err="1">
                <a:solidFill>
                  <a:srgbClr val="1F497D"/>
                </a:solidFill>
              </a:rPr>
              <a:t>Cloud</a:t>
            </a:r>
            <a:r>
              <a:rPr lang="it-IT" sz="2400" dirty="0">
                <a:solidFill>
                  <a:srgbClr val="1F497D"/>
                </a:solidFill>
              </a:rPr>
              <a:t> </a:t>
            </a:r>
            <a:r>
              <a:rPr lang="it-IT" sz="2400" dirty="0" smtClean="0">
                <a:solidFill>
                  <a:srgbClr val="1F497D"/>
                </a:solidFill>
              </a:rPr>
              <a:t>(*) to </a:t>
            </a:r>
            <a:r>
              <a:rPr lang="it-IT" sz="2400" dirty="0" err="1">
                <a:solidFill>
                  <a:srgbClr val="1F497D"/>
                </a:solidFill>
              </a:rPr>
              <a:t>support</a:t>
            </a:r>
            <a:r>
              <a:rPr lang="it-IT" sz="2400" dirty="0">
                <a:solidFill>
                  <a:srgbClr val="1F497D"/>
                </a:solidFill>
              </a:rPr>
              <a:t> </a:t>
            </a:r>
            <a:r>
              <a:rPr lang="it-IT" sz="2400" dirty="0" err="1">
                <a:solidFill>
                  <a:srgbClr val="1F497D"/>
                </a:solidFill>
              </a:rPr>
              <a:t>activities</a:t>
            </a:r>
            <a:r>
              <a:rPr lang="it-IT" sz="2400" dirty="0">
                <a:solidFill>
                  <a:srgbClr val="1F497D"/>
                </a:solidFill>
              </a:rPr>
              <a:t> </a:t>
            </a:r>
            <a:r>
              <a:rPr lang="it-IT" sz="2400" dirty="0" err="1">
                <a:solidFill>
                  <a:srgbClr val="1F497D"/>
                </a:solidFill>
              </a:rPr>
              <a:t>related</a:t>
            </a:r>
            <a:r>
              <a:rPr lang="it-IT" sz="2400" dirty="0">
                <a:solidFill>
                  <a:srgbClr val="1F497D"/>
                </a:solidFill>
              </a:rPr>
              <a:t> to the Blue </a:t>
            </a:r>
            <a:r>
              <a:rPr lang="it-IT" sz="2400" dirty="0" err="1">
                <a:solidFill>
                  <a:srgbClr val="1F497D"/>
                </a:solidFill>
              </a:rPr>
              <a:t>Growth</a:t>
            </a:r>
            <a:r>
              <a:rPr lang="it-IT" sz="2400" dirty="0">
                <a:solidFill>
                  <a:srgbClr val="1F497D"/>
                </a:solidFill>
              </a:rPr>
              <a:t> </a:t>
            </a:r>
            <a:r>
              <a:rPr lang="it-IT" sz="2400" dirty="0" err="1" smtClean="0">
                <a:solidFill>
                  <a:srgbClr val="1F497D"/>
                </a:solidFill>
              </a:rPr>
              <a:t>Societal</a:t>
            </a:r>
            <a:r>
              <a:rPr lang="it-IT" sz="2400" dirty="0" smtClean="0">
                <a:solidFill>
                  <a:srgbClr val="1F497D"/>
                </a:solidFill>
              </a:rPr>
              <a:t> </a:t>
            </a:r>
            <a:r>
              <a:rPr lang="it-IT" sz="2400" dirty="0">
                <a:solidFill>
                  <a:srgbClr val="1F497D"/>
                </a:solidFill>
              </a:rPr>
              <a:t>Challenge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2491260" y="2702007"/>
            <a:ext cx="62646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600" dirty="0">
                <a:solidFill>
                  <a:srgbClr val="1F497D"/>
                </a:solidFill>
              </a:rPr>
              <a:t>(*)  </a:t>
            </a:r>
            <a:r>
              <a:rPr lang="it-IT" sz="1600" i="1" dirty="0" smtClean="0">
                <a:solidFill>
                  <a:srgbClr val="1F497D"/>
                </a:solidFill>
              </a:rPr>
              <a:t>“</a:t>
            </a:r>
            <a:r>
              <a:rPr lang="it-IT" sz="1600" i="1" dirty="0" err="1" smtClean="0">
                <a:solidFill>
                  <a:srgbClr val="1F497D"/>
                </a:solidFill>
              </a:rPr>
              <a:t>Realising</a:t>
            </a:r>
            <a:r>
              <a:rPr lang="it-IT" sz="1600" i="1" dirty="0" smtClean="0">
                <a:solidFill>
                  <a:srgbClr val="1F497D"/>
                </a:solidFill>
              </a:rPr>
              <a:t> </a:t>
            </a:r>
            <a:r>
              <a:rPr lang="it-IT" sz="1600" i="1" dirty="0">
                <a:solidFill>
                  <a:srgbClr val="1F497D"/>
                </a:solidFill>
              </a:rPr>
              <a:t>the </a:t>
            </a:r>
            <a:r>
              <a:rPr lang="it-IT" sz="1600" i="1" dirty="0" err="1">
                <a:solidFill>
                  <a:srgbClr val="1F497D"/>
                </a:solidFill>
              </a:rPr>
              <a:t>European</a:t>
            </a:r>
            <a:r>
              <a:rPr lang="it-IT" sz="1600" i="1" dirty="0">
                <a:solidFill>
                  <a:srgbClr val="1F497D"/>
                </a:solidFill>
              </a:rPr>
              <a:t> Open Science </a:t>
            </a:r>
            <a:r>
              <a:rPr lang="it-IT" sz="1600" i="1" dirty="0" err="1" smtClean="0">
                <a:solidFill>
                  <a:srgbClr val="1F497D"/>
                </a:solidFill>
              </a:rPr>
              <a:t>Cloud</a:t>
            </a:r>
            <a:r>
              <a:rPr lang="it-IT" sz="1600" i="1" dirty="0" smtClean="0">
                <a:solidFill>
                  <a:srgbClr val="1F497D"/>
                </a:solidFill>
              </a:rPr>
              <a:t>” </a:t>
            </a:r>
          </a:p>
          <a:p>
            <a:pPr algn="r"/>
            <a:r>
              <a:rPr lang="it-IT" sz="1600" i="1" dirty="0" smtClean="0">
                <a:solidFill>
                  <a:srgbClr val="1F497D"/>
                </a:solidFill>
              </a:rPr>
              <a:t>First </a:t>
            </a:r>
            <a:r>
              <a:rPr lang="it-IT" sz="1600" i="1" dirty="0">
                <a:solidFill>
                  <a:srgbClr val="1F497D"/>
                </a:solidFill>
              </a:rPr>
              <a:t>report and </a:t>
            </a:r>
            <a:r>
              <a:rPr lang="it-IT" sz="1600" i="1" dirty="0" err="1">
                <a:solidFill>
                  <a:srgbClr val="1F497D"/>
                </a:solidFill>
              </a:rPr>
              <a:t>recommendations</a:t>
            </a:r>
            <a:r>
              <a:rPr lang="it-IT" sz="1600" i="1" dirty="0">
                <a:solidFill>
                  <a:srgbClr val="1F497D"/>
                </a:solidFill>
              </a:rPr>
              <a:t> of the </a:t>
            </a:r>
            <a:r>
              <a:rPr lang="it-IT" sz="1600" i="1" dirty="0" err="1">
                <a:solidFill>
                  <a:srgbClr val="1F497D"/>
                </a:solidFill>
              </a:rPr>
              <a:t>Commission</a:t>
            </a:r>
            <a:r>
              <a:rPr lang="it-IT" sz="1600" i="1" dirty="0">
                <a:solidFill>
                  <a:srgbClr val="1F497D"/>
                </a:solidFill>
              </a:rPr>
              <a:t> High Level Expert Group on the </a:t>
            </a:r>
            <a:r>
              <a:rPr lang="it-IT" sz="1600" i="1" dirty="0" err="1">
                <a:solidFill>
                  <a:srgbClr val="1F497D"/>
                </a:solidFill>
              </a:rPr>
              <a:t>European</a:t>
            </a:r>
            <a:r>
              <a:rPr lang="it-IT" sz="1600" i="1" dirty="0">
                <a:solidFill>
                  <a:srgbClr val="1F497D"/>
                </a:solidFill>
              </a:rPr>
              <a:t> Open Science </a:t>
            </a:r>
            <a:r>
              <a:rPr lang="it-IT" sz="1600" i="1" dirty="0" err="1">
                <a:solidFill>
                  <a:srgbClr val="1F497D"/>
                </a:solidFill>
              </a:rPr>
              <a:t>Cloud</a:t>
            </a:r>
            <a:endParaRPr lang="it-IT" sz="1600" i="1" dirty="0">
              <a:solidFill>
                <a:srgbClr val="1F497D"/>
              </a:solidFill>
            </a:endParaRPr>
          </a:p>
          <a:p>
            <a:endParaRPr lang="it-IT" dirty="0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7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04864" y="248071"/>
            <a:ext cx="7139136" cy="1319700"/>
          </a:xfrm>
        </p:spPr>
        <p:txBody>
          <a:bodyPr>
            <a:normAutofit fontScale="90000"/>
          </a:bodyPr>
          <a:lstStyle/>
          <a:p>
            <a:r>
              <a:rPr lang="en-GB" sz="3100" dirty="0" smtClean="0"/>
              <a:t>1. What </a:t>
            </a:r>
            <a:r>
              <a:rPr lang="en-GB" sz="3100" dirty="0"/>
              <a:t>are the gaps and obstacles that need to be overcome to realise the Pilot Blue Cloud</a:t>
            </a:r>
            <a:r>
              <a:rPr lang="en-GB" sz="3100" dirty="0" smtClean="0"/>
              <a:t>?</a:t>
            </a:r>
            <a:endParaRPr lang="it-IT" dirty="0"/>
          </a:p>
        </p:txBody>
      </p:sp>
      <p:graphicFrame>
        <p:nvGraphicFramePr>
          <p:cNvPr id="10" name="Diagramma 9"/>
          <p:cNvGraphicFramePr/>
          <p:nvPr>
            <p:extLst>
              <p:ext uri="{D42A27DB-BD31-4B8C-83A1-F6EECF244321}">
                <p14:modId xmlns:p14="http://schemas.microsoft.com/office/powerpoint/2010/main" val="1251669755"/>
              </p:ext>
            </p:extLst>
          </p:nvPr>
        </p:nvGraphicFramePr>
        <p:xfrm>
          <a:off x="504092" y="1936262"/>
          <a:ext cx="7596300" cy="45890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3" name="Immagine 12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88224" y="3429000"/>
            <a:ext cx="2029134" cy="105697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1236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03555" y="548680"/>
            <a:ext cx="6553200" cy="1143000"/>
          </a:xfrm>
        </p:spPr>
        <p:txBody>
          <a:bodyPr>
            <a:normAutofit fontScale="90000"/>
          </a:bodyPr>
          <a:lstStyle/>
          <a:p>
            <a:r>
              <a:rPr lang="en-GB" sz="3100" dirty="0" smtClean="0"/>
              <a:t>2</a:t>
            </a:r>
            <a:r>
              <a:rPr lang="en-GB" sz="3100" dirty="0"/>
              <a:t>. What is the most pressing need to realise the Pilot Blue Cloud in the short/midterm? </a:t>
            </a: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251520" y="1408212"/>
            <a:ext cx="7568026" cy="5184576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50000"/>
              </a:lnSpc>
            </a:pPr>
            <a:r>
              <a:rPr lang="it-IT" sz="8800" b="1" dirty="0" err="1" smtClean="0"/>
              <a:t>Developing</a:t>
            </a:r>
            <a:r>
              <a:rPr lang="it-IT" sz="8800" b="1" dirty="0" smtClean="0"/>
              <a:t> a “</a:t>
            </a:r>
            <a:r>
              <a:rPr lang="it-IT" sz="8800" b="1" dirty="0" err="1" smtClean="0"/>
              <a:t>commons</a:t>
            </a:r>
            <a:r>
              <a:rPr lang="it-IT" sz="8800" b="1" dirty="0" smtClean="0"/>
              <a:t>” </a:t>
            </a:r>
            <a:r>
              <a:rPr lang="it-IT" sz="8800" b="1" dirty="0" err="1" smtClean="0"/>
              <a:t>able</a:t>
            </a:r>
            <a:r>
              <a:rPr lang="it-IT" sz="8800" b="1" dirty="0" smtClean="0"/>
              <a:t> to</a:t>
            </a:r>
          </a:p>
          <a:p>
            <a:pPr lvl="1">
              <a:lnSpc>
                <a:spcPct val="150000"/>
              </a:lnSpc>
            </a:pPr>
            <a:r>
              <a:rPr lang="it-IT" sz="7600" b="1" dirty="0" err="1" smtClean="0"/>
              <a:t>Bridging</a:t>
            </a:r>
            <a:r>
              <a:rPr lang="it-IT" sz="7600" b="1" dirty="0" smtClean="0"/>
              <a:t> silos, </a:t>
            </a:r>
            <a:r>
              <a:rPr lang="it-IT" sz="7600" dirty="0" smtClean="0"/>
              <a:t>i.e.  </a:t>
            </a:r>
            <a:r>
              <a:rPr lang="it-IT" sz="7600" dirty="0" err="1" smtClean="0"/>
              <a:t>facilitating</a:t>
            </a:r>
            <a:r>
              <a:rPr lang="it-IT" sz="7600" dirty="0" smtClean="0"/>
              <a:t> </a:t>
            </a:r>
            <a:r>
              <a:rPr lang="it-IT" sz="7600" dirty="0" err="1"/>
              <a:t>interoperability</a:t>
            </a:r>
            <a:r>
              <a:rPr lang="it-IT" sz="7600" dirty="0"/>
              <a:t> and </a:t>
            </a:r>
            <a:r>
              <a:rPr lang="it-IT" sz="7600" dirty="0" err="1" smtClean="0"/>
              <a:t>reuse</a:t>
            </a:r>
            <a:r>
              <a:rPr lang="it-IT" sz="7600" dirty="0" smtClean="0"/>
              <a:t> </a:t>
            </a:r>
            <a:r>
              <a:rPr lang="it-IT" sz="7600" dirty="0" err="1"/>
              <a:t>across</a:t>
            </a:r>
            <a:r>
              <a:rPr lang="it-IT" sz="7600" dirty="0"/>
              <a:t> </a:t>
            </a:r>
            <a:r>
              <a:rPr lang="it-IT" sz="7600" dirty="0" err="1" smtClean="0"/>
              <a:t>existing</a:t>
            </a:r>
            <a:r>
              <a:rPr lang="it-IT" sz="7600" dirty="0" smtClean="0"/>
              <a:t> </a:t>
            </a:r>
            <a:r>
              <a:rPr lang="it-IT" sz="7600" dirty="0" err="1" smtClean="0"/>
              <a:t>infrastructures</a:t>
            </a:r>
            <a:endParaRPr lang="it-IT" sz="7600" dirty="0" smtClean="0"/>
          </a:p>
          <a:p>
            <a:pPr lvl="1">
              <a:lnSpc>
                <a:spcPct val="150000"/>
              </a:lnSpc>
            </a:pPr>
            <a:r>
              <a:rPr lang="it-IT" sz="7600" b="1" dirty="0" err="1" smtClean="0"/>
              <a:t>Increasing</a:t>
            </a:r>
            <a:r>
              <a:rPr lang="it-IT" sz="7600" b="1" dirty="0" smtClean="0"/>
              <a:t> </a:t>
            </a:r>
            <a:r>
              <a:rPr lang="it-IT" sz="7600" b="1" dirty="0" err="1" smtClean="0"/>
              <a:t>automatic</a:t>
            </a:r>
            <a:r>
              <a:rPr lang="it-IT" sz="7600" b="1" dirty="0" smtClean="0"/>
              <a:t> &amp; </a:t>
            </a:r>
            <a:r>
              <a:rPr lang="it-IT" sz="7600" b="1" dirty="0" err="1" smtClean="0"/>
              <a:t>transparent</a:t>
            </a:r>
            <a:r>
              <a:rPr lang="it-IT" sz="7600" b="1" dirty="0" smtClean="0"/>
              <a:t> </a:t>
            </a:r>
            <a:r>
              <a:rPr lang="it-IT" sz="7600" b="1" dirty="0" err="1" smtClean="0"/>
              <a:t>support</a:t>
            </a:r>
            <a:r>
              <a:rPr lang="it-IT" sz="7600" b="1" dirty="0" smtClean="0"/>
              <a:t>  </a:t>
            </a:r>
            <a:r>
              <a:rPr lang="it-IT" sz="7600" dirty="0" smtClean="0"/>
              <a:t>for </a:t>
            </a:r>
            <a:r>
              <a:rPr lang="it-IT" sz="7600" dirty="0" err="1" smtClean="0"/>
              <a:t>improving</a:t>
            </a:r>
            <a:r>
              <a:rPr lang="it-IT" sz="7600" dirty="0" smtClean="0"/>
              <a:t> </a:t>
            </a:r>
            <a:r>
              <a:rPr lang="it-IT" sz="7600" dirty="0" smtClean="0"/>
              <a:t>data </a:t>
            </a:r>
            <a:r>
              <a:rPr lang="it-IT" sz="7600" dirty="0" err="1" smtClean="0"/>
              <a:t>collection</a:t>
            </a:r>
            <a:r>
              <a:rPr lang="it-IT" sz="7600" dirty="0" smtClean="0"/>
              <a:t> and </a:t>
            </a:r>
            <a:r>
              <a:rPr lang="it-IT" sz="7600" dirty="0" err="1" smtClean="0"/>
              <a:t>curation</a:t>
            </a:r>
            <a:r>
              <a:rPr lang="it-IT" sz="7600" dirty="0" smtClean="0"/>
              <a:t>, FAIR management, </a:t>
            </a:r>
            <a:r>
              <a:rPr lang="it-IT" sz="7600" dirty="0" err="1" smtClean="0"/>
              <a:t>complex</a:t>
            </a:r>
            <a:r>
              <a:rPr lang="it-IT" sz="7600" dirty="0" smtClean="0"/>
              <a:t> and </a:t>
            </a:r>
            <a:r>
              <a:rPr lang="it-IT" sz="7600" dirty="0" err="1" smtClean="0"/>
              <a:t>computational</a:t>
            </a:r>
            <a:r>
              <a:rPr lang="it-IT" sz="7600" dirty="0" smtClean="0"/>
              <a:t> intensive </a:t>
            </a:r>
            <a:r>
              <a:rPr lang="it-IT" sz="7600" dirty="0" err="1" smtClean="0"/>
              <a:t>analytics</a:t>
            </a:r>
            <a:r>
              <a:rPr lang="it-IT" sz="7600" dirty="0" smtClean="0"/>
              <a:t>, </a:t>
            </a:r>
            <a:r>
              <a:rPr lang="it-IT" sz="7600" dirty="0" err="1" smtClean="0"/>
              <a:t>publishing</a:t>
            </a:r>
            <a:r>
              <a:rPr lang="it-IT" sz="7600" dirty="0" smtClean="0"/>
              <a:t>, </a:t>
            </a:r>
            <a:r>
              <a:rPr lang="it-IT" sz="7600" dirty="0" err="1" smtClean="0"/>
              <a:t>validation</a:t>
            </a:r>
            <a:r>
              <a:rPr lang="it-IT" sz="7600" dirty="0" smtClean="0"/>
              <a:t> and </a:t>
            </a:r>
            <a:r>
              <a:rPr lang="it-IT" sz="7600" dirty="0" err="1" smtClean="0"/>
              <a:t>collaboration</a:t>
            </a:r>
            <a:r>
              <a:rPr lang="it-IT" sz="7600" dirty="0" smtClean="0"/>
              <a:t> </a:t>
            </a:r>
            <a:r>
              <a:rPr lang="it-IT" sz="7600" dirty="0" err="1" smtClean="0"/>
              <a:t>processes</a:t>
            </a:r>
            <a:endParaRPr lang="it-IT" sz="7600" dirty="0" smtClean="0"/>
          </a:p>
          <a:p>
            <a:pPr lvl="1">
              <a:lnSpc>
                <a:spcPct val="150000"/>
              </a:lnSpc>
            </a:pPr>
            <a:r>
              <a:rPr lang="it-IT" sz="7600" b="1" dirty="0" err="1" smtClean="0"/>
              <a:t>Simplifying</a:t>
            </a:r>
            <a:r>
              <a:rPr lang="it-IT" sz="7600" b="1" dirty="0" smtClean="0"/>
              <a:t> </a:t>
            </a:r>
            <a:r>
              <a:rPr lang="it-IT" sz="7600" b="1" dirty="0" err="1" smtClean="0"/>
              <a:t>third</a:t>
            </a:r>
            <a:r>
              <a:rPr lang="it-IT" sz="7600" b="1" dirty="0" smtClean="0"/>
              <a:t>-party service </a:t>
            </a:r>
            <a:r>
              <a:rPr lang="it-IT" sz="7600" b="1" dirty="0" err="1" smtClean="0"/>
              <a:t>provisioning</a:t>
            </a:r>
            <a:r>
              <a:rPr lang="it-IT" sz="7600" b="1" dirty="0" smtClean="0"/>
              <a:t> &amp; </a:t>
            </a:r>
            <a:r>
              <a:rPr lang="it-IT" sz="7600" b="1" dirty="0" err="1" smtClean="0"/>
              <a:t>usage</a:t>
            </a:r>
            <a:endParaRPr lang="it-IT" sz="7600" b="1" dirty="0" smtClean="0"/>
          </a:p>
          <a:p>
            <a:pPr lvl="1">
              <a:lnSpc>
                <a:spcPct val="150000"/>
              </a:lnSpc>
            </a:pPr>
            <a:endParaRPr lang="it-IT" sz="7600" b="1" dirty="0"/>
          </a:p>
          <a:p>
            <a:pPr>
              <a:lnSpc>
                <a:spcPct val="150000"/>
              </a:lnSpc>
            </a:pPr>
            <a:r>
              <a:rPr lang="it-IT" sz="9600" b="1" dirty="0" err="1"/>
              <a:t>Fostering</a:t>
            </a:r>
            <a:r>
              <a:rPr lang="it-IT" sz="9600" b="1" dirty="0"/>
              <a:t> </a:t>
            </a:r>
            <a:r>
              <a:rPr lang="it-IT" sz="9600" b="1" dirty="0" smtClean="0"/>
              <a:t>multi-</a:t>
            </a:r>
            <a:r>
              <a:rPr lang="it-IT" sz="9600" b="1" dirty="0" err="1" smtClean="0"/>
              <a:t>disciplinary</a:t>
            </a:r>
            <a:r>
              <a:rPr lang="it-IT" sz="9600" b="1" dirty="0" smtClean="0"/>
              <a:t> </a:t>
            </a:r>
            <a:r>
              <a:rPr lang="it-IT" sz="9600" b="1" dirty="0" err="1" smtClean="0"/>
              <a:t>approch</a:t>
            </a:r>
            <a:r>
              <a:rPr lang="it-IT" sz="9600" b="1" dirty="0" smtClean="0"/>
              <a:t> to </a:t>
            </a:r>
            <a:r>
              <a:rPr lang="it-IT" sz="9600" b="1" dirty="0" err="1" smtClean="0"/>
              <a:t>its</a:t>
            </a:r>
            <a:r>
              <a:rPr lang="it-IT" sz="9600" b="1" dirty="0" smtClean="0"/>
              <a:t> </a:t>
            </a:r>
            <a:r>
              <a:rPr lang="it-IT" sz="9600" b="1" dirty="0" err="1" smtClean="0"/>
              <a:t>development</a:t>
            </a:r>
            <a:endParaRPr lang="it-IT" sz="9600" b="1" dirty="0" smtClean="0"/>
          </a:p>
          <a:p>
            <a:pPr>
              <a:lnSpc>
                <a:spcPct val="150000"/>
              </a:lnSpc>
            </a:pPr>
            <a:endParaRPr lang="it-IT" sz="8000" b="1" dirty="0"/>
          </a:p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endParaRPr lang="it-IT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732240" y="2793155"/>
            <a:ext cx="4037897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08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79712" y="188640"/>
            <a:ext cx="6553200" cy="11430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3. As </a:t>
            </a:r>
            <a:r>
              <a:rPr lang="en-GB" sz="3200" dirty="0"/>
              <a:t>a user of the Pilot Blue Cloud; what would you need it to do?</a:t>
            </a:r>
            <a:endParaRPr lang="it-IT" sz="3200" dirty="0"/>
          </a:p>
        </p:txBody>
      </p:sp>
      <p:sp>
        <p:nvSpPr>
          <p:cNvPr id="4" name="Segnaposto contenuto 3"/>
          <p:cNvSpPr>
            <a:spLocks noGrp="1"/>
          </p:cNvSpPr>
          <p:nvPr>
            <p:ph idx="1"/>
          </p:nvPr>
        </p:nvSpPr>
        <p:spPr>
          <a:xfrm>
            <a:off x="179512" y="170080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it-IT" sz="2400" b="1" dirty="0" err="1" smtClean="0"/>
              <a:t>One</a:t>
            </a:r>
            <a:r>
              <a:rPr lang="it-IT" sz="2400" b="1" dirty="0" smtClean="0"/>
              <a:t>-</a:t>
            </a:r>
            <a:r>
              <a:rPr lang="it-IT" sz="2400" b="1" dirty="0" smtClean="0"/>
              <a:t>stop-shop </a:t>
            </a:r>
            <a:r>
              <a:rPr lang="mr-IN" sz="2400" b="1" dirty="0" smtClean="0"/>
              <a:t>–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transparent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access</a:t>
            </a:r>
            <a:r>
              <a:rPr lang="it-IT" sz="2400" b="1" dirty="0" smtClean="0"/>
              <a:t> to the </a:t>
            </a:r>
            <a:r>
              <a:rPr lang="it-IT" sz="2400" b="1" dirty="0" err="1" smtClean="0"/>
              <a:t>resource</a:t>
            </a:r>
            <a:r>
              <a:rPr lang="it-IT" sz="2400" b="1" dirty="0" err="1" smtClean="0"/>
              <a:t>s</a:t>
            </a:r>
            <a:r>
              <a:rPr lang="it-IT" sz="2400" b="1" dirty="0" smtClean="0"/>
              <a:t> I </a:t>
            </a:r>
            <a:r>
              <a:rPr lang="it-IT" sz="2400" b="1" dirty="0" err="1" smtClean="0"/>
              <a:t>need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independently</a:t>
            </a:r>
            <a:r>
              <a:rPr lang="it-IT" sz="2400" b="1" dirty="0" smtClean="0"/>
              <a:t> from </a:t>
            </a:r>
            <a:r>
              <a:rPr lang="it-IT" sz="2400" b="1" dirty="0" err="1" smtClean="0"/>
              <a:t>who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provides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them</a:t>
            </a:r>
            <a:endParaRPr lang="it-IT" sz="2400" b="1" dirty="0" smtClean="0"/>
          </a:p>
          <a:p>
            <a:pPr lvl="1"/>
            <a:r>
              <a:rPr lang="it-IT" sz="2000" dirty="0" smtClean="0"/>
              <a:t>data, </a:t>
            </a:r>
            <a:r>
              <a:rPr lang="it-IT" sz="2000" dirty="0" err="1" smtClean="0"/>
              <a:t>products</a:t>
            </a:r>
            <a:r>
              <a:rPr lang="it-IT" sz="2000" dirty="0" smtClean="0"/>
              <a:t>, </a:t>
            </a:r>
            <a:r>
              <a:rPr lang="it-IT" sz="2000" dirty="0" err="1" smtClean="0"/>
              <a:t>tools</a:t>
            </a:r>
            <a:r>
              <a:rPr lang="it-IT" sz="2000" dirty="0" smtClean="0"/>
              <a:t>, </a:t>
            </a:r>
            <a:r>
              <a:rPr lang="it-IT" sz="2000" dirty="0" err="1" smtClean="0"/>
              <a:t>services</a:t>
            </a:r>
            <a:r>
              <a:rPr lang="it-IT" sz="2000" dirty="0" smtClean="0"/>
              <a:t>, </a:t>
            </a:r>
            <a:r>
              <a:rPr lang="it-IT" sz="2000" dirty="0" err="1" smtClean="0"/>
              <a:t>workflows</a:t>
            </a:r>
            <a:r>
              <a:rPr lang="it-IT" sz="2000" dirty="0" smtClean="0"/>
              <a:t>, </a:t>
            </a:r>
            <a:r>
              <a:rPr lang="it-IT" sz="2000" dirty="0" err="1" smtClean="0"/>
              <a:t>articles</a:t>
            </a:r>
            <a:r>
              <a:rPr lang="it-IT" sz="2000" dirty="0" smtClean="0"/>
              <a:t>, </a:t>
            </a:r>
            <a:r>
              <a:rPr lang="it-IT" sz="2000" dirty="0" err="1" smtClean="0"/>
              <a:t>documentation</a:t>
            </a:r>
            <a:endParaRPr lang="it-IT" sz="2000" dirty="0" smtClean="0"/>
          </a:p>
          <a:p>
            <a:pPr lvl="1"/>
            <a:r>
              <a:rPr lang="it-IT" sz="2000" dirty="0"/>
              <a:t>m</a:t>
            </a:r>
            <a:r>
              <a:rPr lang="it-IT" sz="2000" dirty="0" smtClean="0"/>
              <a:t>ulti-domain data &amp; </a:t>
            </a:r>
            <a:r>
              <a:rPr lang="it-IT" sz="2000" dirty="0" err="1" smtClean="0"/>
              <a:t>services</a:t>
            </a:r>
            <a:r>
              <a:rPr lang="it-IT" sz="2000" dirty="0" smtClean="0"/>
              <a:t>:</a:t>
            </a:r>
            <a:r>
              <a:rPr lang="it-IT" sz="2000" dirty="0" smtClean="0"/>
              <a:t> e.g. </a:t>
            </a:r>
            <a:r>
              <a:rPr lang="it-IT" sz="2000" dirty="0" err="1" smtClean="0"/>
              <a:t>geospatial</a:t>
            </a:r>
            <a:r>
              <a:rPr lang="it-IT" sz="2000" dirty="0" smtClean="0"/>
              <a:t>, </a:t>
            </a:r>
            <a:r>
              <a:rPr lang="it-IT" sz="2000" dirty="0" err="1" smtClean="0"/>
              <a:t>biological</a:t>
            </a:r>
            <a:r>
              <a:rPr lang="it-IT" sz="2000" dirty="0" smtClean="0"/>
              <a:t>, </a:t>
            </a:r>
            <a:r>
              <a:rPr lang="it-IT" sz="2000" dirty="0" err="1" smtClean="0"/>
              <a:t>economical</a:t>
            </a:r>
            <a:r>
              <a:rPr lang="it-IT" sz="2000" dirty="0" smtClean="0"/>
              <a:t>, </a:t>
            </a:r>
            <a:r>
              <a:rPr lang="it-IT" sz="2000" dirty="0" err="1" smtClean="0"/>
              <a:t>environmental</a:t>
            </a:r>
            <a:r>
              <a:rPr lang="it-IT" sz="2000" dirty="0" smtClean="0"/>
              <a:t>, </a:t>
            </a:r>
            <a:r>
              <a:rPr lang="it-IT" sz="2000" dirty="0" smtClean="0"/>
              <a:t>and social</a:t>
            </a:r>
            <a:endParaRPr lang="it-IT" sz="2000" dirty="0" smtClean="0"/>
          </a:p>
          <a:p>
            <a:pPr lvl="1"/>
            <a:r>
              <a:rPr lang="it-IT" sz="2000" dirty="0" smtClean="0"/>
              <a:t>“</a:t>
            </a:r>
            <a:r>
              <a:rPr lang="it-IT" sz="2000" dirty="0" err="1" smtClean="0"/>
              <a:t>enough</a:t>
            </a:r>
            <a:r>
              <a:rPr lang="it-IT" sz="2000" dirty="0" smtClean="0"/>
              <a:t>” </a:t>
            </a:r>
            <a:r>
              <a:rPr lang="it-IT" sz="2000" dirty="0" err="1" smtClean="0"/>
              <a:t>computation</a:t>
            </a:r>
            <a:r>
              <a:rPr lang="it-IT" sz="2000" dirty="0" smtClean="0"/>
              <a:t> and </a:t>
            </a:r>
            <a:r>
              <a:rPr lang="it-IT" sz="2000" dirty="0" err="1" smtClean="0"/>
              <a:t>storage</a:t>
            </a:r>
            <a:r>
              <a:rPr lang="it-IT" sz="2000" dirty="0" smtClean="0"/>
              <a:t> </a:t>
            </a:r>
            <a:r>
              <a:rPr lang="it-IT" sz="2000" dirty="0" err="1" smtClean="0"/>
              <a:t>capacity</a:t>
            </a:r>
            <a:r>
              <a:rPr lang="it-IT" sz="2000" dirty="0" smtClean="0"/>
              <a:t>  </a:t>
            </a:r>
            <a:endParaRPr lang="it-IT" sz="2400" dirty="0"/>
          </a:p>
          <a:p>
            <a:pPr>
              <a:lnSpc>
                <a:spcPct val="150000"/>
              </a:lnSpc>
            </a:pPr>
            <a:r>
              <a:rPr lang="it-IT" sz="2400" b="1" dirty="0"/>
              <a:t>C</a:t>
            </a:r>
            <a:r>
              <a:rPr lang="it-IT" sz="2400" b="1" dirty="0" smtClean="0"/>
              <a:t>ollaborative </a:t>
            </a:r>
            <a:r>
              <a:rPr lang="it-IT" sz="2400" b="1" dirty="0"/>
              <a:t>and open “</a:t>
            </a:r>
            <a:r>
              <a:rPr lang="it-IT" sz="2400" b="1" dirty="0" smtClean="0"/>
              <a:t>science” </a:t>
            </a:r>
            <a:r>
              <a:rPr lang="it-IT" sz="2400" b="1" dirty="0" err="1" smtClean="0"/>
              <a:t>supporting</a:t>
            </a:r>
            <a:r>
              <a:rPr lang="it-IT" sz="2400" b="1" dirty="0" smtClean="0"/>
              <a:t> </a:t>
            </a:r>
            <a:r>
              <a:rPr lang="it-IT" sz="2400" b="1" dirty="0" err="1" smtClean="0"/>
              <a:t>environments</a:t>
            </a:r>
            <a:endParaRPr lang="it-IT" sz="2400" b="1" dirty="0" smtClean="0"/>
          </a:p>
          <a:p>
            <a:pPr>
              <a:lnSpc>
                <a:spcPct val="150000"/>
              </a:lnSpc>
            </a:pPr>
            <a:r>
              <a:rPr lang="it-IT" sz="2400" b="1" dirty="0" err="1"/>
              <a:t>T</a:t>
            </a:r>
            <a:r>
              <a:rPr lang="it-IT" sz="2400" b="1" dirty="0" err="1" smtClean="0"/>
              <a:t>rusted</a:t>
            </a:r>
            <a:r>
              <a:rPr lang="it-IT" sz="2400" b="1" dirty="0" smtClean="0"/>
              <a:t> </a:t>
            </a:r>
            <a:r>
              <a:rPr lang="it-IT" sz="2400" b="1" dirty="0"/>
              <a:t>“</a:t>
            </a:r>
            <a:r>
              <a:rPr lang="it-IT" sz="2400" b="1" dirty="0" err="1" smtClean="0"/>
              <a:t>services</a:t>
            </a:r>
            <a:r>
              <a:rPr lang="it-IT" sz="2400" b="1" dirty="0" smtClean="0"/>
              <a:t>” </a:t>
            </a:r>
          </a:p>
          <a:p>
            <a:pPr>
              <a:lnSpc>
                <a:spcPct val="150000"/>
              </a:lnSpc>
            </a:pPr>
            <a:r>
              <a:rPr lang="it-IT" sz="2400" b="1" dirty="0"/>
              <a:t>Clear </a:t>
            </a:r>
            <a:r>
              <a:rPr lang="it-IT" sz="2400" b="1" dirty="0" err="1"/>
              <a:t>policies</a:t>
            </a:r>
            <a:r>
              <a:rPr lang="it-IT" sz="2400" b="1" dirty="0"/>
              <a:t> and </a:t>
            </a:r>
            <a:r>
              <a:rPr lang="it-IT" sz="2400" b="1" dirty="0" err="1" smtClean="0"/>
              <a:t>costs</a:t>
            </a:r>
            <a:endParaRPr lang="it-IT" sz="2400" b="1" dirty="0"/>
          </a:p>
          <a:p>
            <a:pPr>
              <a:lnSpc>
                <a:spcPct val="150000"/>
              </a:lnSpc>
            </a:pPr>
            <a:r>
              <a:rPr lang="it-IT" sz="2400" b="1" dirty="0" smtClean="0"/>
              <a:t>Concrete </a:t>
            </a:r>
            <a:r>
              <a:rPr lang="it-IT" sz="2400" b="1" dirty="0" err="1" smtClean="0"/>
              <a:t>s</a:t>
            </a:r>
            <a:r>
              <a:rPr lang="it-IT" sz="2400" b="1" dirty="0" err="1" smtClean="0"/>
              <a:t>howcases</a:t>
            </a:r>
            <a:r>
              <a:rPr lang="it-IT" sz="2400" b="1" dirty="0" smtClean="0"/>
              <a:t> of new </a:t>
            </a:r>
            <a:r>
              <a:rPr lang="it-IT" sz="2400" b="1" dirty="0" err="1" smtClean="0"/>
              <a:t>opportunities</a:t>
            </a:r>
            <a:r>
              <a:rPr lang="it-IT" sz="2400" b="1" dirty="0" smtClean="0"/>
              <a:t> &amp; </a:t>
            </a:r>
            <a:r>
              <a:rPr lang="it-IT" sz="2400" b="1" dirty="0" err="1" smtClean="0"/>
              <a:t>RoI</a:t>
            </a:r>
            <a:endParaRPr lang="it-IT" sz="2400" b="1" dirty="0" smtClean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99327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781124" y="4077072"/>
            <a:ext cx="2606030" cy="1491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323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Template.potx</Template>
  <TotalTime>33747</TotalTime>
  <Words>393</Words>
  <Application>Microsoft Macintosh PowerPoint</Application>
  <PresentationFormat>Presentazione su schermo (4:3)</PresentationFormat>
  <Paragraphs>45</Paragraphs>
  <Slides>5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Mangal</vt:lpstr>
      <vt:lpstr>Arial</vt:lpstr>
      <vt:lpstr>Calibri</vt:lpstr>
      <vt:lpstr>Presentation</vt:lpstr>
      <vt:lpstr>Pilot Blue Cloud </vt:lpstr>
      <vt:lpstr>“Pilot Blue Cloud”  intended meaning </vt:lpstr>
      <vt:lpstr>1. What are the gaps and obstacles that need to be overcome to realise the Pilot Blue Cloud?</vt:lpstr>
      <vt:lpstr>2. What is the most pressing need to realise the Pilot Blue Cloud in the short/midterm?  </vt:lpstr>
      <vt:lpstr>3. As a user of the Pilot Blue Cloud; what would you need it to do?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Uptake</dc:title>
  <dc:creator>Sara</dc:creator>
  <cp:lastModifiedBy>Utente di Microsoft Office</cp:lastModifiedBy>
  <cp:revision>429</cp:revision>
  <dcterms:created xsi:type="dcterms:W3CDTF">2015-08-27T14:30:34Z</dcterms:created>
  <dcterms:modified xsi:type="dcterms:W3CDTF">2017-03-26T20:01:51Z</dcterms:modified>
</cp:coreProperties>
</file>