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58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6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o Pititto" userId="1b9e40fd-870a-429b-b23c-e169d653e3c1" providerId="ADAL" clId="{DCFFBAE9-18BA-46B8-BEB0-6E625774F9EC}"/>
    <pc:docChg chg="undo custSel addSld modSld">
      <pc:chgData name="Alessandro Pititto" userId="1b9e40fd-870a-429b-b23c-e169d653e3c1" providerId="ADAL" clId="{DCFFBAE9-18BA-46B8-BEB0-6E625774F9EC}" dt="2021-12-06T14:23:51.634" v="607" actId="20577"/>
      <pc:docMkLst>
        <pc:docMk/>
      </pc:docMkLst>
      <pc:sldChg chg="modSp mod">
        <pc:chgData name="Alessandro Pititto" userId="1b9e40fd-870a-429b-b23c-e169d653e3c1" providerId="ADAL" clId="{DCFFBAE9-18BA-46B8-BEB0-6E625774F9EC}" dt="2021-12-06T14:23:51.634" v="607" actId="20577"/>
        <pc:sldMkLst>
          <pc:docMk/>
          <pc:sldMk cId="2907735708" sldId="261"/>
        </pc:sldMkLst>
        <pc:spChg chg="mod">
          <ac:chgData name="Alessandro Pititto" userId="1b9e40fd-870a-429b-b23c-e169d653e3c1" providerId="ADAL" clId="{DCFFBAE9-18BA-46B8-BEB0-6E625774F9EC}" dt="2021-12-06T14:23:51.634" v="607" actId="20577"/>
          <ac:spMkLst>
            <pc:docMk/>
            <pc:sldMk cId="2907735708" sldId="261"/>
            <ac:spMk id="3" creationId="{DA3D3E1C-A768-4ACD-B980-2159134B7399}"/>
          </ac:spMkLst>
        </pc:spChg>
      </pc:sldChg>
      <pc:sldChg chg="modSp add mod">
        <pc:chgData name="Alessandro Pititto" userId="1b9e40fd-870a-429b-b23c-e169d653e3c1" providerId="ADAL" clId="{DCFFBAE9-18BA-46B8-BEB0-6E625774F9EC}" dt="2021-12-06T14:22:57.580" v="559" actId="20577"/>
        <pc:sldMkLst>
          <pc:docMk/>
          <pc:sldMk cId="286106889" sldId="264"/>
        </pc:sldMkLst>
        <pc:spChg chg="mod">
          <ac:chgData name="Alessandro Pititto" userId="1b9e40fd-870a-429b-b23c-e169d653e3c1" providerId="ADAL" clId="{DCFFBAE9-18BA-46B8-BEB0-6E625774F9EC}" dt="2021-12-06T14:11:33.515" v="40" actId="20577"/>
          <ac:spMkLst>
            <pc:docMk/>
            <pc:sldMk cId="286106889" sldId="264"/>
            <ac:spMk id="2" creationId="{4A4AF94D-244A-4FF3-AE90-4739F7E9DE63}"/>
          </ac:spMkLst>
        </pc:spChg>
        <pc:spChg chg="mod">
          <ac:chgData name="Alessandro Pititto" userId="1b9e40fd-870a-429b-b23c-e169d653e3c1" providerId="ADAL" clId="{DCFFBAE9-18BA-46B8-BEB0-6E625774F9EC}" dt="2021-12-06T14:22:57.580" v="559" actId="20577"/>
          <ac:spMkLst>
            <pc:docMk/>
            <pc:sldMk cId="286106889" sldId="264"/>
            <ac:spMk id="3" creationId="{DA3D3E1C-A768-4ACD-B980-2159134B7399}"/>
          </ac:spMkLst>
        </pc:spChg>
      </pc:sldChg>
    </pc:docChg>
  </pc:docChgLst>
  <pc:docChgLst>
    <pc:chgData name="Alessandro Pititto" userId="1b9e40fd-870a-429b-b23c-e169d653e3c1" providerId="ADAL" clId="{15E369FE-1E6D-4F65-9906-E6BD4D09D1BD}"/>
    <pc:docChg chg="modSld">
      <pc:chgData name="Alessandro Pititto" userId="1b9e40fd-870a-429b-b23c-e169d653e3c1" providerId="ADAL" clId="{15E369FE-1E6D-4F65-9906-E6BD4D09D1BD}" dt="2021-11-30T17:13:28.025" v="27" actId="20577"/>
      <pc:docMkLst>
        <pc:docMk/>
      </pc:docMkLst>
      <pc:sldChg chg="modSp mod">
        <pc:chgData name="Alessandro Pititto" userId="1b9e40fd-870a-429b-b23c-e169d653e3c1" providerId="ADAL" clId="{15E369FE-1E6D-4F65-9906-E6BD4D09D1BD}" dt="2021-11-30T17:13:28.025" v="27" actId="20577"/>
        <pc:sldMkLst>
          <pc:docMk/>
          <pc:sldMk cId="2140808286" sldId="260"/>
        </pc:sldMkLst>
        <pc:graphicFrameChg chg="modGraphic">
          <ac:chgData name="Alessandro Pititto" userId="1b9e40fd-870a-429b-b23c-e169d653e3c1" providerId="ADAL" clId="{15E369FE-1E6D-4F65-9906-E6BD4D09D1BD}" dt="2021-11-30T17:13:28.025" v="27" actId="20577"/>
          <ac:graphicFrameMkLst>
            <pc:docMk/>
            <pc:sldMk cId="2140808286" sldId="260"/>
            <ac:graphicFrameMk id="6" creationId="{16B5D440-9AA8-4675-97E3-F6689DB7B25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863A29-429E-4F83-85B1-784EE665A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4FCD707-F7DB-4143-8A01-7D0B6D960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B3C542-CD8B-46B2-8D77-480A9562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EB8714-55F8-400B-9257-46CB9730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8A7B34-E34A-4173-AA50-CF23B27E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98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702664-779D-4D53-9398-6FC27313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5C6B02D-8E34-4EDA-B116-8601EF360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AEB5C4-EC3F-45DD-9656-E609D6A2C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B4370B-D834-4FB6-BBBE-8C4D00384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8A3645-8814-48CB-A45C-5072C0D54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12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D82FB6A-0112-4D52-BB7C-C998F80FD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129893-A678-4660-A43A-0BB2CF98A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15AD94-516E-4698-8E5E-8BB2BF5B4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BC0BB2-0A02-489F-BF8E-F25D68AB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A0BDFF-9105-4BEF-8A51-9D323DC85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4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FE460C-38E8-4E13-965A-159D7361D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BCCB22-E495-449B-9B54-93F8954C0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238A6F-76AD-4F30-8220-91B3630A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ADB8B5-2A27-4C80-AA8E-270C0100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A968C7-87FD-46FB-9EAC-7B68217B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62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849787-2569-4DC5-AA1E-8F179418E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E07C81-3C25-413B-86F5-9558A1FF2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517CE6-C3DD-4357-A9A9-77F63E6C7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D01B82-6525-4BC0-9549-B1ECCECB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66383A-418F-4F0F-890D-0615EC555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4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407483-C373-440D-A226-7D72A4BEE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E7BCE9-FF60-459C-8FB8-DA82CAE46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425B1E-4DC2-4F43-8E5C-0AD9D7540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08AF1F-B558-4702-932B-3F2D00DF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48975EA-3C9D-4CA7-8732-7CBB27BAF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C7109B0-E7BC-48A1-AA07-D2932999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96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849690-9D43-4376-80A8-15F8EB3F5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93F914-8DF5-40D9-A805-A8B46634E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ABA69C-FC8D-4372-B4DA-81D7A3891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D297B12-4971-486C-8E29-686656D92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7BFB93C-B52A-45A0-871A-56C8A1FC3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6F6B8E6-A26C-463B-B731-F225ADE1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3401D7A-DB51-4832-9B39-27A68509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56D2A6C-B279-4EC1-816E-A937149A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0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48F070-FEF3-490E-A5E7-7DE40EE65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F2EF65A-9382-48B4-8A67-366FCFD1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6AEB8FB-84E5-4EAF-87F1-FA819B9E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1E77CB0-5F67-492B-B774-5CF9816A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5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51036D7-30B0-44C0-A989-0B1F89FC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15078A-CDC3-46A9-9BAB-174AEC46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B972510-A663-4C31-B6CD-211B1C86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12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2DAF70-C011-4718-B952-4BA5325E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F36EB4-5AD0-42AC-92A0-2C6508C49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6B9DA5C-D073-4571-AA10-B0F38A28A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383B3A-3DA1-4B54-A972-54C0CB72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5FA8DB5-22DA-4B15-82CC-1705E9389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0DCEDF-6482-4BEA-B76D-CDC6802F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9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830279-E8A2-430F-A5B6-2AA01A0C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AEC917B-2039-46A4-B86F-F54F34D7A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EAA6B5F-8FD4-4604-8AD5-A37616AD6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088B1DA-4A6E-428E-9397-8188AA75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D96D55-2F95-4EA7-A660-2C3DBD77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8502F2-FC64-455A-8A55-914758FD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02CC066-D03E-46BE-8E49-877AC7741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90D5C1-DF8A-4BB0-A4E5-AE3C7AA6F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DEE718-E9A4-4517-A00F-BA98CCDC9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A273B-4BF8-44D7-8737-6222CA97F29F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4C5483-DBC1-480F-8445-0BAFC15EE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CB84D7-72FE-4BE7-8718-1A2B588CF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84999-B9AE-4846-B62D-413113DB02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0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DDC8-E419-4E6C-8223-DE50B0480F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spc="2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Synergies and Clustering Between Maritime Projects</a:t>
            </a:r>
            <a:endParaRPr lang="en-GB" sz="199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62EEFAA-6FC5-428C-9CB4-7B117FFF2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1800" cap="small" spc="-2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EASME/EMFF/2020/3.1.12 - SI2.850620</a:t>
            </a:r>
            <a:endParaRPr lang="en-GB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A3490B9-AD7D-4C9D-8256-288B90B3C2D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9243" y="4460111"/>
            <a:ext cx="2455515" cy="121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sultati immagini per poseidon aquatic resources">
            <a:extLst>
              <a:ext uri="{FF2B5EF4-FFF2-40B4-BE49-F238E27FC236}">
                <a16:creationId xmlns:a16="http://schemas.microsoft.com/office/drawing/2014/main" id="{A0817CDE-7261-4D97-86AF-990AF87947E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331" y="4813460"/>
            <a:ext cx="3354426" cy="633238"/>
          </a:xfrm>
          <a:prstGeom prst="rect">
            <a:avLst/>
          </a:prstGeom>
          <a:noFill/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B1F44C7-375C-4BC4-822D-E1748DF603B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551" y="4722650"/>
            <a:ext cx="3058071" cy="814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029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AF94D-244A-4FF3-AE90-4739F7E9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Objectives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3D3E1C-A768-4ACD-B980-2159134B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Gain a </a:t>
            </a:r>
            <a:r>
              <a:rPr lang="en-US" dirty="0"/>
              <a:t>better </a:t>
            </a:r>
            <a:r>
              <a:rPr lang="en-US" b="1" dirty="0"/>
              <a:t>understanding of factors that  positively influence the success of projects</a:t>
            </a:r>
            <a:r>
              <a:rPr lang="en-US" dirty="0"/>
              <a:t> to improve future calls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Foster mutual learning </a:t>
            </a:r>
            <a:r>
              <a:rPr lang="en-US" dirty="0"/>
              <a:t>to enable projects to take advantage of insights and practices from other  projects,  including  relevant  similar  projects  funded  by  other  EU  funding instruments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Increase visibility </a:t>
            </a:r>
            <a:r>
              <a:rPr lang="en-US" dirty="0"/>
              <a:t>of EMFF projects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48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AF94D-244A-4FF3-AE90-4739F7E9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this project is not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3D3E1C-A768-4ACD-B980-2159134B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b="1" dirty="0" err="1"/>
              <a:t>It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not</a:t>
            </a:r>
            <a:r>
              <a:rPr lang="it-IT" b="1" dirty="0"/>
              <a:t> an </a:t>
            </a:r>
            <a:r>
              <a:rPr lang="it-IT" b="1" dirty="0" err="1"/>
              <a:t>evaluation</a:t>
            </a:r>
            <a:r>
              <a:rPr lang="it-IT" b="1" dirty="0"/>
              <a:t> of </a:t>
            </a:r>
            <a:r>
              <a:rPr lang="it-IT" b="1" dirty="0" err="1"/>
              <a:t>your</a:t>
            </a:r>
            <a:r>
              <a:rPr lang="it-IT" b="1" dirty="0"/>
              <a:t> performance</a:t>
            </a:r>
            <a:r>
              <a:rPr lang="it-IT" dirty="0"/>
              <a:t>: </a:t>
            </a:r>
            <a:r>
              <a:rPr lang="it-IT" dirty="0" err="1"/>
              <a:t>we’re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telling </a:t>
            </a:r>
            <a:r>
              <a:rPr lang="it-IT" dirty="0" err="1"/>
              <a:t>apart</a:t>
            </a:r>
            <a:r>
              <a:rPr lang="it-IT" dirty="0"/>
              <a:t> good projects from </a:t>
            </a:r>
            <a:r>
              <a:rPr lang="it-IT" dirty="0" err="1"/>
              <a:t>bad</a:t>
            </a:r>
            <a:r>
              <a:rPr lang="it-IT" dirty="0"/>
              <a:t> projects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It is not an audit</a:t>
            </a:r>
            <a:r>
              <a:rPr lang="en-US" dirty="0"/>
              <a:t>: there will be no financial impact whatsoever on the beneficiary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It is not a review</a:t>
            </a:r>
            <a:r>
              <a:rPr lang="en-US" dirty="0"/>
              <a:t>: we’re not replacing the Contracting Authority in reviewing your deliverables and outputs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0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AF94D-244A-4FF3-AE90-4739F7E9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Phase 1: Evaluation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3D3E1C-A768-4ACD-B980-2159134B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/>
              <a:t>We’ll</a:t>
            </a:r>
            <a:r>
              <a:rPr lang="it-IT" sz="2400" dirty="0"/>
              <a:t> </a:t>
            </a:r>
            <a:r>
              <a:rPr lang="it-IT" sz="2400" dirty="0" err="1"/>
              <a:t>evaluate</a:t>
            </a:r>
            <a:r>
              <a:rPr lang="it-IT" sz="2400" dirty="0"/>
              <a:t> some 90 projects </a:t>
            </a:r>
            <a:r>
              <a:rPr lang="it-IT" sz="2400" dirty="0" err="1"/>
              <a:t>funded</a:t>
            </a:r>
            <a:r>
              <a:rPr lang="it-IT" sz="2400" dirty="0"/>
              <a:t> by the EMFF. </a:t>
            </a:r>
            <a:r>
              <a:rPr lang="it-IT" sz="2400" dirty="0" err="1"/>
              <a:t>We’ll</a:t>
            </a:r>
            <a:r>
              <a:rPr lang="it-IT" sz="2400" dirty="0"/>
              <a:t> </a:t>
            </a:r>
            <a:r>
              <a:rPr lang="it-IT" sz="2400" dirty="0" err="1"/>
              <a:t>assess</a:t>
            </a:r>
            <a:r>
              <a:rPr lang="it-IT" sz="2400" dirty="0"/>
              <a:t> to </a:t>
            </a: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extent</a:t>
            </a:r>
            <a:r>
              <a:rPr lang="it-IT" sz="2400" dirty="0"/>
              <a:t> the </a:t>
            </a:r>
            <a:r>
              <a:rPr lang="it-IT" sz="2400" dirty="0" err="1"/>
              <a:t>grant</a:t>
            </a:r>
            <a:r>
              <a:rPr lang="it-IT" sz="2400" dirty="0"/>
              <a:t> </a:t>
            </a:r>
            <a:r>
              <a:rPr lang="it-IT" sz="2400" dirty="0" err="1"/>
              <a:t>had</a:t>
            </a:r>
            <a:r>
              <a:rPr lang="it-IT" sz="2400" dirty="0"/>
              <a:t> an impact on the </a:t>
            </a:r>
            <a:r>
              <a:rPr lang="it-IT" sz="2400" dirty="0" err="1"/>
              <a:t>beneficiary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 err="1"/>
              <a:t>Establish</a:t>
            </a:r>
            <a:r>
              <a:rPr lang="it-IT" sz="2400" dirty="0"/>
              <a:t> </a:t>
            </a:r>
            <a:r>
              <a:rPr lang="it-IT" sz="2400" dirty="0" err="1"/>
              <a:t>indicators</a:t>
            </a:r>
            <a:r>
              <a:rPr lang="it-IT" sz="2400" dirty="0"/>
              <a:t> (impact on </a:t>
            </a:r>
            <a:r>
              <a:rPr lang="it-IT" sz="2400" dirty="0" err="1"/>
              <a:t>beneficiaries</a:t>
            </a:r>
            <a:r>
              <a:rPr lang="it-IT" sz="2400" dirty="0"/>
              <a:t>; </a:t>
            </a:r>
            <a:r>
              <a:rPr lang="it-IT" sz="2400" dirty="0" err="1"/>
              <a:t>sustainability</a:t>
            </a:r>
            <a:r>
              <a:rPr lang="it-IT" sz="2400" dirty="0"/>
              <a:t>; </a:t>
            </a:r>
            <a:r>
              <a:rPr lang="it-IT" sz="2400" dirty="0" err="1"/>
              <a:t>scalability</a:t>
            </a:r>
            <a:r>
              <a:rPr lang="it-IT" sz="2400" dirty="0"/>
              <a:t>; </a:t>
            </a:r>
            <a:r>
              <a:rPr lang="it-IT" sz="2400" dirty="0" err="1"/>
              <a:t>uptake</a:t>
            </a:r>
            <a:r>
              <a:rPr lang="it-IT" sz="2400" dirty="0"/>
              <a:t>; knowledge transfer; networking and </a:t>
            </a:r>
            <a:r>
              <a:rPr lang="it-IT" sz="2400" dirty="0" err="1"/>
              <a:t>visibility</a:t>
            </a:r>
            <a:r>
              <a:rPr lang="it-IT" sz="2400" dirty="0"/>
              <a:t>; </a:t>
            </a:r>
            <a:r>
              <a:rPr lang="it-IT" sz="2400" dirty="0" err="1"/>
              <a:t>synergies</a:t>
            </a:r>
            <a:r>
              <a:rPr lang="it-IT" sz="2400" dirty="0"/>
              <a:t>)</a:t>
            </a:r>
          </a:p>
          <a:p>
            <a:pPr>
              <a:buFontTx/>
              <a:buChar char="-"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 err="1"/>
              <a:t>Apply</a:t>
            </a:r>
            <a:r>
              <a:rPr lang="it-IT" sz="2400" dirty="0"/>
              <a:t> </a:t>
            </a:r>
            <a:r>
              <a:rPr lang="it-IT" sz="2400" dirty="0" err="1"/>
              <a:t>indicators</a:t>
            </a:r>
            <a:r>
              <a:rPr lang="it-IT" sz="2400" dirty="0"/>
              <a:t> (review of </a:t>
            </a:r>
            <a:r>
              <a:rPr lang="it-IT" sz="2400" dirty="0" err="1"/>
              <a:t>available</a:t>
            </a:r>
            <a:r>
              <a:rPr lang="it-IT" sz="2400" dirty="0"/>
              <a:t> information, interviews with </a:t>
            </a:r>
            <a:r>
              <a:rPr lang="it-IT" sz="2400" dirty="0" err="1"/>
              <a:t>beneficiaries</a:t>
            </a:r>
            <a:r>
              <a:rPr lang="it-IT" sz="2400" dirty="0"/>
              <a:t>)</a:t>
            </a:r>
          </a:p>
          <a:p>
            <a:pPr>
              <a:buFontTx/>
              <a:buChar char="-"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 err="1"/>
              <a:t>Assign</a:t>
            </a:r>
            <a:r>
              <a:rPr lang="it-IT" sz="2400" dirty="0"/>
              <a:t> a score</a:t>
            </a:r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AF94D-244A-4FF3-AE90-4739F7E9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Phase 2: Clustering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3D3E1C-A768-4ACD-B980-2159134B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Projects will be clustered by theme and by challenge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16B5D440-9AA8-4675-97E3-F6689DB7B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59976"/>
              </p:ext>
            </p:extLst>
          </p:nvPr>
        </p:nvGraphicFramePr>
        <p:xfrm>
          <a:off x="1807713" y="2902149"/>
          <a:ext cx="8128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029627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36668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Challenge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825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Blue bioeconomy, aquaculture and fisheries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Digitalisation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123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Renewable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Investment and new business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832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Sustainable tourism and cultural heritage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Networking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51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Ocean health and observation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Blue careers, skills and next generation 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92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Sustainable and smart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Community-led local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1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80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AF94D-244A-4FF3-AE90-4739F7E9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Phase 2: Clustering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3D3E1C-A768-4ACD-B980-2159134B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For each cluster, we’ll select the most successful projects (based on the score from Phase 1), and we’ll publish stories and video interviews with beneficiaries.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want to highlight the </a:t>
            </a:r>
            <a:r>
              <a:rPr lang="en-GB" b="1" dirty="0"/>
              <a:t>reasons why certain projects are successful and produce long-lasting impact</a:t>
            </a:r>
            <a:r>
              <a:rPr lang="en-GB" dirty="0"/>
              <a:t>. Also how and why </a:t>
            </a:r>
            <a:r>
              <a:rPr lang="en-GB" b="1" dirty="0"/>
              <a:t>receiving a grant had an impact on the beneficiary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735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AF94D-244A-4FF3-AE90-4739F7E9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Phase 3: Networking and synergies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3D3E1C-A768-4ACD-B980-2159134B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We’ll organise 10 workshops to exchange best practices between beneficiaries, share lessons learned, foster cross-fertilisation between projects and funding instruments.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Cross-thematic workshops: </a:t>
            </a:r>
            <a:r>
              <a:rPr lang="en-GB" dirty="0"/>
              <a:t>topics (challenges) relevant to several blue economy sector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Thematic workshops</a:t>
            </a:r>
            <a:r>
              <a:rPr lang="en-GB" dirty="0"/>
              <a:t>: participants from the same blue economy sector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34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AF94D-244A-4FF3-AE90-4739F7E9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Phase 3: Networking and synergies 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FA404224-CE9E-4051-BF60-A44B9262A7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060233"/>
              </p:ext>
            </p:extLst>
          </p:nvPr>
        </p:nvGraphicFramePr>
        <p:xfrm>
          <a:off x="838200" y="1825625"/>
          <a:ext cx="10515600" cy="2840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153583916"/>
                    </a:ext>
                  </a:extLst>
                </a:gridCol>
              </a:tblGrid>
              <a:tr h="322809">
                <a:tc>
                  <a:txBody>
                    <a:bodyPr/>
                    <a:lstStyle/>
                    <a:p>
                      <a:r>
                        <a:rPr lang="en-GB" dirty="0"/>
                        <a:t>Cross-thematic workshops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406897"/>
                  </a:ext>
                </a:extLst>
              </a:tr>
              <a:tr h="322809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Integration, scaling up and cooperation with other EU Funding instruments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852325"/>
                  </a:ext>
                </a:extLst>
              </a:tr>
              <a:tr h="322809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Sea-basin cooperation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341902"/>
                  </a:ext>
                </a:extLst>
              </a:tr>
              <a:tr h="322809">
                <a:tc>
                  <a:txBody>
                    <a:bodyPr/>
                    <a:lstStyle/>
                    <a:p>
                      <a:r>
                        <a:rPr lang="en-GB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Digitalisation</a:t>
                      </a:r>
                      <a:endParaRPr lang="en-GB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054080"/>
                  </a:ext>
                </a:extLst>
              </a:tr>
              <a:tr h="322809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engineering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304376"/>
                  </a:ext>
                </a:extLst>
              </a:tr>
              <a:tr h="322809">
                <a:tc>
                  <a:txBody>
                    <a:bodyPr/>
                    <a:lstStyle/>
                    <a:p>
                      <a:r>
                        <a:rPr lang="en-GB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Investment and new business models</a:t>
                      </a:r>
                      <a:endParaRPr lang="en-GB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214057"/>
                  </a:ext>
                </a:extLst>
              </a:tr>
              <a:tr h="645618">
                <a:tc>
                  <a:txBody>
                    <a:bodyPr/>
                    <a:lstStyle/>
                    <a:p>
                      <a:r>
                        <a:rPr lang="en-US" dirty="0"/>
                        <a:t>Blue careers, skills and next generation challenges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158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048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E29D8793FAE6244A841CC97067CC5EE" ma:contentTypeVersion="14" ma:contentTypeDescription="Creare un nuovo documento." ma:contentTypeScope="" ma:versionID="a8e6b5ee310a3e704b60040bcb55acd4">
  <xsd:schema xmlns:xsd="http://www.w3.org/2001/XMLSchema" xmlns:xs="http://www.w3.org/2001/XMLSchema" xmlns:p="http://schemas.microsoft.com/office/2006/metadata/properties" xmlns:ns3="af97a7ec-9e7d-404a-90b7-5c9a0400d09e" xmlns:ns4="a3173fce-54e1-49f3-b1fc-d153a4294d5d" targetNamespace="http://schemas.microsoft.com/office/2006/metadata/properties" ma:root="true" ma:fieldsID="c9450250d582f9f789231b9f4e7cbcbb" ns3:_="" ns4:_="">
    <xsd:import namespace="af97a7ec-9e7d-404a-90b7-5c9a0400d09e"/>
    <xsd:import namespace="a3173fce-54e1-49f3-b1fc-d153a4294d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7a7ec-9e7d-404a-90b7-5c9a0400d0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73fce-54e1-49f3-b1fc-d153a4294d5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D031E6-09F1-4B60-9596-2C4BBD928B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62FCEB-D5DF-497F-8F12-D4873A250144}">
  <ds:schemaRefs>
    <ds:schemaRef ds:uri="af97a7ec-9e7d-404a-90b7-5c9a0400d09e"/>
    <ds:schemaRef ds:uri="http://purl.org/dc/elements/1.1/"/>
    <ds:schemaRef ds:uri="a3173fce-54e1-49f3-b1fc-d153a4294d5d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82B745-727A-400B-9839-079E7DAE58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97a7ec-9e7d-404a-90b7-5c9a0400d09e"/>
    <ds:schemaRef ds:uri="a3173fce-54e1-49f3-b1fc-d153a4294d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390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Synergies and Clustering Between Maritime Projects</vt:lpstr>
      <vt:lpstr>Objectives</vt:lpstr>
      <vt:lpstr>What this project is not</vt:lpstr>
      <vt:lpstr>Phase 1: Evaluation</vt:lpstr>
      <vt:lpstr>Phase 2: Clustering </vt:lpstr>
      <vt:lpstr>Phase 2: Clustering </vt:lpstr>
      <vt:lpstr>Phase 3: Networking and synergies </vt:lpstr>
      <vt:lpstr>Phase 3: Networking and synergies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 and Clustering Between Maritime Projects</dc:title>
  <dc:creator>Alessandro Pititto</dc:creator>
  <cp:lastModifiedBy>Alessandro Pititto</cp:lastModifiedBy>
  <cp:revision>2</cp:revision>
  <dcterms:created xsi:type="dcterms:W3CDTF">2021-09-24T11:26:37Z</dcterms:created>
  <dcterms:modified xsi:type="dcterms:W3CDTF">2021-12-06T14:24:03Z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0x010100DE29D8793FAE6244A841CC97067CC5EE</vt:lpwstr>
  </property>
</Properties>
</file>