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5706114" r:id="rId2"/>
    <p:sldId id="1012" r:id="rId3"/>
    <p:sldId id="1014" r:id="rId4"/>
    <p:sldId id="1015" r:id="rId5"/>
    <p:sldId id="104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AF29-D942-6035-F760-46E00DA90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4C01FF-A35D-47C2-5F7D-78651F40B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20EAC-0E53-8504-373C-75C335037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01EF-408C-47D4-8512-CF03679322EC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FF120-57E7-1BD1-4D8A-0CECC8A3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5391E-5D97-0A28-FF8E-BD0F8211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17BD-4404-420D-975E-A11DF6A91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75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5148-8098-E858-1EBB-0653054D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0E89A-5D21-6F41-2464-4C10883C1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89FA0-14DE-A683-E438-B39612C1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01EF-408C-47D4-8512-CF03679322EC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E2FD6-816D-8E1E-98D4-104D170E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66007-8593-04E0-5294-EC133A305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17BD-4404-420D-975E-A11DF6A91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36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D9506-485E-EAD9-C480-57F0C0574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D3C78A-5DFE-488D-A2C5-4040257BD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EE596-9380-A3C4-8691-43377DDC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01EF-408C-47D4-8512-CF03679322EC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D86ED-40B8-5D0F-8C97-4DFEA01F2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15FCD-5C41-A74E-91AC-213055DB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17BD-4404-420D-975E-A11DF6A91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690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7217A5A-2888-4B92-AEEB-9E4BE2C7CF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3181" y="5618088"/>
            <a:ext cx="8585638" cy="8468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i="0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fi-FI" cap="all" baseline="0" dirty="0"/>
              <a:t>Main </a:t>
            </a:r>
            <a:r>
              <a:rPr lang="fi-FI" cap="all" baseline="0" dirty="0" err="1"/>
              <a:t>heading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960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037C-C90E-B8CA-6379-CE048143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82E7-A92B-689A-B4F3-485104684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2F74F-CAF2-6EF3-FBDD-FDBD63C9D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01EF-408C-47D4-8512-CF03679322EC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AE17C-7365-2517-71E1-B083F95D6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CBA66-4EB8-9480-FD81-2639B83C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17BD-4404-420D-975E-A11DF6A91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7BDF4-5C62-8804-C702-5B179A66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119EA-E2C9-A744-28AB-2917D8277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BB7F0-319A-D331-22B1-5B735098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01EF-408C-47D4-8512-CF03679322EC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E9FB6-639A-9899-95A6-78A32118B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8FBBD-A83D-42DF-88AB-B2520877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17BD-4404-420D-975E-A11DF6A91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13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8D8E-9586-8017-5F57-5E9C769A7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55FDF-D2E2-C616-BD69-0FA9679CE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C237D-6D09-F4F3-CDC9-9E6E038F1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3003D-7226-6AB9-6541-018656AF7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01EF-408C-47D4-8512-CF03679322EC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27768-50D2-59BE-09B3-3E5ECAF8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BC6BA-BC41-7B89-E5FD-3B7B42DA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17BD-4404-420D-975E-A11DF6A91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72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E0E7-F91D-3116-CB62-F234B15D3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1FF2A-AE52-2AAE-DEE7-2DE0AD18F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69E27-3751-74BC-6E5A-DCF285B1A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FB96B0-B42F-115C-0BFC-186F43445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6C336B-C423-A19A-25C0-6DFE46516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6051C5-A05D-CFD0-2A56-0B717562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01EF-408C-47D4-8512-CF03679322EC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B4B22A-79EB-55F8-E8ED-2C164EE3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D7C49C-90FD-2F86-CD18-863F0084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17BD-4404-420D-975E-A11DF6A91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55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B15BA-A9B1-2051-B459-D4EB9FA3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42006-41CC-AC95-2AC3-A3E372024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01EF-408C-47D4-8512-CF03679322EC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D3FAD-39E7-ABA0-24FE-28D68C81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E5EFE-1492-D560-B5E8-9AF87C24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17BD-4404-420D-975E-A11DF6A91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36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E2634-F8C7-DC9D-0489-A93CAA376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01EF-408C-47D4-8512-CF03679322EC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AE0C43-8677-0CE2-C52F-DDF69BD4F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59BD2-B8EE-E262-72DB-91F664D05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17BD-4404-420D-975E-A11DF6A91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5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BE733-F74A-9E31-B669-5AAB8169A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19CF3-2FF2-A542-2A4C-4172312BB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3A9DA-4AC9-CF1A-16E5-7D50EEEDF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87B0C-936B-C516-F1C7-464E2BD4D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01EF-408C-47D4-8512-CF03679322EC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6142C-46A6-E481-0988-F149D68F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5D2CD-8A7B-69C9-4FE0-2AD8DDFB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17BD-4404-420D-975E-A11DF6A91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C7656-D7DA-03AD-EAF2-393DD025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39BCB-EF8D-86EE-D35D-E9820DAC7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F17F7-4189-7E92-8F0D-C26D8115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F4F9A-D963-CE4B-D112-FFF1C56D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01EF-408C-47D4-8512-CF03679322EC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5EC94-E714-806E-4DF9-AFF38ABD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2083E-78DA-6D9E-37FC-FCF9D7BC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17BD-4404-420D-975E-A11DF6A91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32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A6745-C7DF-C5FA-1902-E2F0AA1A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F9BDE-B4D6-D1AF-5E6A-5EEA5CA60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C19F1-3D20-12C8-800F-2AF77B1E1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001EF-408C-47D4-8512-CF03679322EC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8DBE6-9334-F433-8EB9-6273295D1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05FC4-CDED-BB29-3262-68FFC2B7C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117BD-4404-420D-975E-A11DF6A91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67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66BDDE9-903A-2A47-A8E1-EE427C0E4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ADA639-FA3F-B049-B613-DDE9BA8C8A96}"/>
              </a:ext>
            </a:extLst>
          </p:cNvPr>
          <p:cNvSpPr txBox="1"/>
          <p:nvPr/>
        </p:nvSpPr>
        <p:spPr>
          <a:xfrm>
            <a:off x="6353908" y="790884"/>
            <a:ext cx="5137876" cy="168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4000" b="1" dirty="0" err="1">
                <a:solidFill>
                  <a:srgbClr val="FAB204"/>
                </a:solidFill>
                <a:latin typeface="EC Square Sans Pro" panose="020B0506040000020004" pitchFamily="34" charset="0"/>
              </a:rPr>
              <a:t>WaveFarm</a:t>
            </a:r>
            <a:endParaRPr lang="en-US" sz="4000" b="1" dirty="0">
              <a:solidFill>
                <a:srgbClr val="FAB204"/>
              </a:solidFill>
              <a:latin typeface="EC Square Sans Pro" panose="020B0506040000020004" pitchFamily="34" charset="0"/>
            </a:endParaRPr>
          </a:p>
          <a:p>
            <a:pPr algn="ctr">
              <a:lnSpc>
                <a:spcPts val="4160"/>
              </a:lnSpc>
            </a:pPr>
            <a:endParaRPr lang="en-US" sz="4000" b="1" dirty="0">
              <a:solidFill>
                <a:srgbClr val="FAB204"/>
              </a:solidFill>
              <a:latin typeface="EC Square Sans Pro" panose="020B0506040000020004" pitchFamily="34" charset="0"/>
            </a:endParaRPr>
          </a:p>
          <a:p>
            <a:pPr algn="ctr">
              <a:lnSpc>
                <a:spcPts val="4160"/>
              </a:lnSpc>
            </a:pPr>
            <a:r>
              <a:rPr lang="en-US" sz="2800" b="1" i="1" dirty="0">
                <a:solidFill>
                  <a:srgbClr val="FAB204"/>
                </a:solidFill>
                <a:latin typeface="EC Square Sans Pro" panose="020B0506040000020004" pitchFamily="34" charset="0"/>
              </a:rPr>
              <a:t>Matthew </a:t>
            </a:r>
            <a:r>
              <a:rPr lang="en-US" sz="2800" b="1" i="1" dirty="0" err="1">
                <a:solidFill>
                  <a:srgbClr val="FAB204"/>
                </a:solidFill>
                <a:latin typeface="EC Square Sans Pro" panose="020B0506040000020004" pitchFamily="34" charset="0"/>
              </a:rPr>
              <a:t>Pech</a:t>
            </a:r>
            <a:endParaRPr lang="it-IT" sz="2400" b="1" i="1" dirty="0">
              <a:solidFill>
                <a:srgbClr val="FAB204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06ABEE-7A42-734A-AA84-DFE1A18ED1B2}"/>
              </a:ext>
            </a:extLst>
          </p:cNvPr>
          <p:cNvSpPr txBox="1"/>
          <p:nvPr/>
        </p:nvSpPr>
        <p:spPr>
          <a:xfrm>
            <a:off x="6353908" y="4144251"/>
            <a:ext cx="5137876" cy="57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160"/>
              </a:lnSpc>
            </a:pPr>
            <a:r>
              <a:rPr lang="it-IT" sz="2400" dirty="0">
                <a:solidFill>
                  <a:schemeClr val="bg1"/>
                </a:solidFill>
                <a:latin typeface="EC Square Sans Pro" panose="020B0506040000020004" pitchFamily="34" charset="0"/>
              </a:rPr>
              <a:t>08 March 2023</a:t>
            </a:r>
          </a:p>
        </p:txBody>
      </p:sp>
    </p:spTree>
    <p:extLst>
      <p:ext uri="{BB962C8B-B14F-4D97-AF65-F5344CB8AC3E}">
        <p14:creationId xmlns:p14="http://schemas.microsoft.com/office/powerpoint/2010/main" val="185855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nature&#10;&#10;Description automatically generated">
            <a:extLst>
              <a:ext uri="{FF2B5EF4-FFF2-40B4-BE49-F238E27FC236}">
                <a16:creationId xmlns:a16="http://schemas.microsoft.com/office/drawing/2014/main" id="{3FBCEA31-B2B3-9089-BFE9-2549DD448638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200" y="0"/>
            <a:ext cx="121932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9C0CE4-A400-B1D1-3DC8-1DAF3888D81B}"/>
              </a:ext>
            </a:extLst>
          </p:cNvPr>
          <p:cNvSpPr/>
          <p:nvPr/>
        </p:nvSpPr>
        <p:spPr>
          <a:xfrm>
            <a:off x="-1199" y="-1"/>
            <a:ext cx="12193200" cy="6857999"/>
          </a:xfrm>
          <a:prstGeom prst="rect">
            <a:avLst/>
          </a:prstGeom>
          <a:solidFill>
            <a:srgbClr val="00206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FF2B3A-C65D-DB05-9D39-3635FA784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161" y="4725264"/>
            <a:ext cx="792000" cy="791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2EB557-8653-2A26-9331-77A4D4FD64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195" y="228975"/>
            <a:ext cx="2218563" cy="1967578"/>
          </a:xfrm>
          <a:prstGeom prst="rect">
            <a:avLst/>
          </a:prstGeom>
        </p:spPr>
      </p:pic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847DFEBE-C237-7AF1-6A1F-D301F844FF71}"/>
              </a:ext>
            </a:extLst>
          </p:cNvPr>
          <p:cNvSpPr txBox="1">
            <a:spLocks/>
          </p:cNvSpPr>
          <p:nvPr/>
        </p:nvSpPr>
        <p:spPr>
          <a:xfrm>
            <a:off x="189860" y="647475"/>
            <a:ext cx="6599560" cy="1310865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AW-Energy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WaveFarm Project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6B5977-41AC-6875-DF5B-38E2FA31F594}"/>
              </a:ext>
            </a:extLst>
          </p:cNvPr>
          <p:cNvCxnSpPr>
            <a:cxnSpLocks/>
          </p:cNvCxnSpPr>
          <p:nvPr/>
        </p:nvCxnSpPr>
        <p:spPr>
          <a:xfrm flipH="1">
            <a:off x="231592" y="2065685"/>
            <a:ext cx="472902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C79D423-2D15-882B-4B23-3E8BB9D2B19B}"/>
              </a:ext>
            </a:extLst>
          </p:cNvPr>
          <p:cNvSpPr/>
          <p:nvPr/>
        </p:nvSpPr>
        <p:spPr>
          <a:xfrm>
            <a:off x="231592" y="2216067"/>
            <a:ext cx="4729028" cy="323165"/>
          </a:xfrm>
          <a:prstGeom prst="rect">
            <a:avLst/>
          </a:prstGeom>
        </p:spPr>
        <p:txBody>
          <a:bodyPr wrap="square" lIns="90000" tIns="0" rIns="90000">
            <a:sp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BlueInvest Day 2023</a:t>
            </a:r>
            <a:endParaRPr lang="en-FI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807DAD-42D9-7426-0A36-E52F7FF85615}"/>
              </a:ext>
            </a:extLst>
          </p:cNvPr>
          <p:cNvGrpSpPr/>
          <p:nvPr/>
        </p:nvGrpSpPr>
        <p:grpSpPr>
          <a:xfrm>
            <a:off x="11031278" y="5715390"/>
            <a:ext cx="933651" cy="1120065"/>
            <a:chOff x="11031278" y="5715390"/>
            <a:chExt cx="933651" cy="112006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EA3E50-F5A9-BA60-2E34-967643FB45A0}"/>
                </a:ext>
              </a:extLst>
            </p:cNvPr>
            <p:cNvSpPr/>
            <p:nvPr/>
          </p:nvSpPr>
          <p:spPr>
            <a:xfrm>
              <a:off x="11046907" y="5722441"/>
              <a:ext cx="900000" cy="9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FI"/>
            </a:p>
          </p:txBody>
        </p:sp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671A4DC5-2F70-2DB5-CE9F-71800C708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278" y="5715390"/>
              <a:ext cx="933651" cy="1120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788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980844F-958E-622F-21DE-40225AE153B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86546" y="4556055"/>
            <a:ext cx="2844000" cy="20880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28">
            <a:extLst>
              <a:ext uri="{FF2B5EF4-FFF2-40B4-BE49-F238E27FC236}">
                <a16:creationId xmlns:a16="http://schemas.microsoft.com/office/drawing/2014/main" id="{078A0DFC-BA61-B031-8A8C-3FAD8BB4C9C3}"/>
              </a:ext>
            </a:extLst>
          </p:cNvPr>
          <p:cNvSpPr txBox="1">
            <a:spLocks/>
          </p:cNvSpPr>
          <p:nvPr/>
        </p:nvSpPr>
        <p:spPr>
          <a:xfrm>
            <a:off x="600107" y="1493002"/>
            <a:ext cx="7515193" cy="815940"/>
          </a:xfrm>
          <a:prstGeom prst="rect">
            <a:avLst/>
          </a:prstGeom>
          <a:ln>
            <a:noFill/>
          </a:ln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spc="10" dirty="0">
                <a:solidFill>
                  <a:schemeClr val="tx1">
                    <a:alpha val="90000"/>
                  </a:schemeClr>
                </a:solidFill>
                <a:ea typeface="Tahoma"/>
                <a:cs typeface="Tahoma"/>
              </a:rPr>
              <a:t>Unique &amp; patented technology that captures and converts </a:t>
            </a:r>
            <a:r>
              <a:rPr lang="en-US" sz="2400" spc="20" dirty="0">
                <a:solidFill>
                  <a:schemeClr val="tx1">
                    <a:alpha val="90000"/>
                  </a:schemeClr>
                </a:solidFill>
                <a:ea typeface="Tahoma"/>
                <a:cs typeface="Tahoma"/>
              </a:rPr>
              <a:t>wave surge energy into electrical power</a:t>
            </a:r>
          </a:p>
          <a:p>
            <a:pPr marL="0" indent="0" algn="r" defTabSz="1218835">
              <a:buNone/>
            </a:pPr>
            <a:r>
              <a:rPr lang="en-US" sz="2400" spc="100" dirty="0">
                <a:solidFill>
                  <a:srgbClr val="2A2834">
                    <a:lumMod val="90000"/>
                    <a:lumOff val="10000"/>
                  </a:srgbClr>
                </a:solidFill>
                <a:ea typeface="Tahoma" charset="0"/>
                <a:cs typeface="Tahoma" charset="0"/>
                <a:sym typeface="Tahoma"/>
              </a:rPr>
              <a:t>  </a:t>
            </a:r>
          </a:p>
        </p:txBody>
      </p:sp>
      <p:sp>
        <p:nvSpPr>
          <p:cNvPr id="8" name="Текст 28">
            <a:extLst>
              <a:ext uri="{FF2B5EF4-FFF2-40B4-BE49-F238E27FC236}">
                <a16:creationId xmlns:a16="http://schemas.microsoft.com/office/drawing/2014/main" id="{72CC6858-F08E-ACFA-E1BD-1ACDB70A999E}"/>
              </a:ext>
            </a:extLst>
          </p:cNvPr>
          <p:cNvSpPr txBox="1">
            <a:spLocks/>
          </p:cNvSpPr>
          <p:nvPr/>
        </p:nvSpPr>
        <p:spPr>
          <a:xfrm>
            <a:off x="600107" y="2464413"/>
            <a:ext cx="7086568" cy="3824844"/>
          </a:xfrm>
          <a:prstGeom prst="rect">
            <a:avLst/>
          </a:prstGeom>
          <a:ln>
            <a:noFill/>
          </a:ln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541338" algn="just">
              <a:lnSpc>
                <a:spcPct val="110000"/>
              </a:lnSpc>
              <a:spcBef>
                <a:spcPts val="2000"/>
              </a:spcBef>
              <a:buNone/>
            </a:pPr>
            <a:r>
              <a:rPr lang="en-US" sz="2400" spc="20" dirty="0">
                <a:ln>
                  <a:solidFill>
                    <a:srgbClr val="024C69">
                      <a:alpha val="90000"/>
                    </a:srgbClr>
                  </a:solidFill>
                </a:ln>
                <a:solidFill>
                  <a:srgbClr val="104A69">
                    <a:alpha val="30000"/>
                  </a:srgbClr>
                </a:solidFill>
                <a:ea typeface="Tahoma"/>
                <a:cs typeface="Tahoma"/>
                <a:sym typeface="Wingdings" panose="05000000000000000000" pitchFamily="2" charset="2"/>
              </a:rPr>
              <a:t></a:t>
            </a:r>
            <a:r>
              <a:rPr lang="en-US" sz="2400" spc="2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  <a:sym typeface="Wingdings" panose="05000000000000000000" pitchFamily="2" charset="2"/>
              </a:rPr>
              <a:t> </a:t>
            </a:r>
            <a:r>
              <a:rPr lang="en-US" sz="2400" spc="20" dirty="0">
                <a:solidFill>
                  <a:schemeClr val="tx1">
                    <a:alpha val="90000"/>
                  </a:schemeClr>
                </a:solidFill>
                <a:ea typeface="Tahoma"/>
                <a:cs typeface="Tahoma"/>
              </a:rPr>
              <a:t>Panel   </a:t>
            </a:r>
            <a:r>
              <a:rPr lang="en-GB" sz="200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</a:rPr>
              <a:t>Forced back-and-forth by the strong wave surge force</a:t>
            </a:r>
            <a:endParaRPr lang="en-US" sz="2000" dirty="0">
              <a:solidFill>
                <a:srgbClr val="024C69">
                  <a:alpha val="90000"/>
                </a:srgbClr>
              </a:solidFill>
              <a:ea typeface="Tahoma"/>
              <a:cs typeface="Tahoma"/>
            </a:endParaRPr>
          </a:p>
          <a:p>
            <a:pPr marL="541338" indent="-541338" algn="just">
              <a:lnSpc>
                <a:spcPct val="110000"/>
              </a:lnSpc>
              <a:spcBef>
                <a:spcPts val="2000"/>
              </a:spcBef>
              <a:buNone/>
            </a:pPr>
            <a:r>
              <a:rPr lang="en-US" sz="2400" spc="20" dirty="0">
                <a:ln>
                  <a:solidFill>
                    <a:srgbClr val="024C69">
                      <a:alpha val="90000"/>
                    </a:srgbClr>
                  </a:solidFill>
                </a:ln>
                <a:solidFill>
                  <a:srgbClr val="104A69">
                    <a:alpha val="30000"/>
                  </a:srgbClr>
                </a:solidFill>
                <a:ea typeface="Tahoma"/>
                <a:cs typeface="Tahoma"/>
                <a:sym typeface="Wingdings" panose="05000000000000000000" pitchFamily="2" charset="2"/>
              </a:rPr>
              <a:t></a:t>
            </a:r>
            <a:r>
              <a:rPr lang="en-US" sz="1600" spc="2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chemeClr val="tx1">
                    <a:alpha val="90000"/>
                  </a:schemeClr>
                </a:solidFill>
                <a:ea typeface="Tahoma"/>
                <a:cs typeface="Tahoma"/>
              </a:rPr>
              <a:t>Power-Take-Off (PTO)  </a:t>
            </a:r>
            <a:r>
              <a:rPr lang="en-US" sz="2000" dirty="0">
                <a:solidFill>
                  <a:schemeClr val="tx1">
                    <a:alpha val="90000"/>
                  </a:schemeClr>
                </a:solidFill>
                <a:ea typeface="Tahoma"/>
                <a:cs typeface="Tahoma"/>
              </a:rPr>
              <a:t> </a:t>
            </a:r>
            <a:r>
              <a:rPr lang="en-GB" sz="200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</a:rPr>
              <a:t>converts and stores energy captured by the panel, transmitted to shore as smooth electricity</a:t>
            </a:r>
            <a:r>
              <a:rPr lang="en-US" sz="200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</a:rPr>
              <a:t> </a:t>
            </a:r>
            <a:endParaRPr lang="en-US" sz="2800" dirty="0">
              <a:solidFill>
                <a:srgbClr val="024C69">
                  <a:alpha val="90000"/>
                </a:srgbClr>
              </a:solidFill>
              <a:ea typeface="Tahoma"/>
              <a:cs typeface="Tahoma"/>
            </a:endParaRPr>
          </a:p>
          <a:p>
            <a:pPr marL="541338" indent="-541338" algn="just">
              <a:lnSpc>
                <a:spcPct val="110000"/>
              </a:lnSpc>
              <a:spcBef>
                <a:spcPts val="2000"/>
              </a:spcBef>
              <a:buNone/>
            </a:pPr>
            <a:r>
              <a:rPr lang="en-US" sz="2400" spc="20" dirty="0">
                <a:ln>
                  <a:solidFill>
                    <a:srgbClr val="024C69">
                      <a:alpha val="90000"/>
                    </a:srgbClr>
                  </a:solidFill>
                </a:ln>
                <a:solidFill>
                  <a:srgbClr val="104A69">
                    <a:alpha val="30000"/>
                  </a:srgbClr>
                </a:solidFill>
                <a:ea typeface="Tahoma"/>
                <a:cs typeface="Tahoma"/>
                <a:sym typeface="Wingdings" panose="05000000000000000000" pitchFamily="2" charset="2"/>
              </a:rPr>
              <a:t></a:t>
            </a:r>
            <a:r>
              <a:rPr lang="en-US" sz="2400" spc="2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  <a:sym typeface="Wingdings" panose="05000000000000000000" pitchFamily="2" charset="2"/>
              </a:rPr>
              <a:t> </a:t>
            </a:r>
            <a:r>
              <a:rPr lang="en-US" sz="2400" spc="20" dirty="0">
                <a:solidFill>
                  <a:schemeClr val="tx1">
                    <a:alpha val="90000"/>
                  </a:schemeClr>
                </a:solidFill>
                <a:ea typeface="Tahoma"/>
                <a:cs typeface="Tahoma"/>
                <a:sym typeface="Wingdings" panose="05000000000000000000" pitchFamily="2" charset="2"/>
              </a:rPr>
              <a:t>Control system   </a:t>
            </a:r>
            <a:r>
              <a:rPr lang="en-GB" sz="200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</a:rPr>
              <a:t>smart, responsive system that optimises energy yield and meets grid code</a:t>
            </a:r>
            <a:endParaRPr lang="en-US" sz="2400" spc="20" dirty="0">
              <a:solidFill>
                <a:schemeClr val="tx1">
                  <a:alpha val="90000"/>
                </a:schemeClr>
              </a:solidFill>
              <a:ea typeface="Tahoma"/>
              <a:cs typeface="Tahoma"/>
            </a:endParaRPr>
          </a:p>
          <a:p>
            <a:pPr marL="0" indent="0" algn="r" defTabSz="1218835">
              <a:buNone/>
            </a:pPr>
            <a:endParaRPr lang="en-US" sz="2400" spc="100" dirty="0">
              <a:solidFill>
                <a:srgbClr val="2A2834">
                  <a:lumMod val="90000"/>
                  <a:lumOff val="10000"/>
                </a:srgbClr>
              </a:solidFill>
              <a:ea typeface="Tahoma" charset="0"/>
              <a:cs typeface="Tahoma" charset="0"/>
              <a:sym typeface="Tahoma"/>
            </a:endParaRPr>
          </a:p>
        </p:txBody>
      </p:sp>
      <p:sp>
        <p:nvSpPr>
          <p:cNvPr id="3" name="Google Shape;1112;p5">
            <a:extLst>
              <a:ext uri="{FF2B5EF4-FFF2-40B4-BE49-F238E27FC236}">
                <a16:creationId xmlns:a16="http://schemas.microsoft.com/office/drawing/2014/main" id="{CA7686DF-76E1-FB5F-9146-54946CFD7A24}"/>
              </a:ext>
            </a:extLst>
          </p:cNvPr>
          <p:cNvSpPr txBox="1">
            <a:spLocks/>
          </p:cNvSpPr>
          <p:nvPr/>
        </p:nvSpPr>
        <p:spPr>
          <a:xfrm>
            <a:off x="600108" y="672979"/>
            <a:ext cx="10201242" cy="631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  <a:buClr>
                <a:schemeClr val="dk2"/>
              </a:buClr>
              <a:buSzPts val="7900"/>
              <a:buFont typeface="Tahoma"/>
              <a:buNone/>
            </a:pPr>
            <a:r>
              <a:rPr lang="en-US" sz="4000" spc="20" dirty="0">
                <a:solidFill>
                  <a:srgbClr val="104A69">
                    <a:alpha val="90000"/>
                  </a:srgbClr>
                </a:solidFill>
                <a:latin typeface="+mn-lt"/>
                <a:ea typeface="Tahoma" charset="0"/>
                <a:cs typeface="Tahoma" charset="0"/>
                <a:sym typeface="Arial"/>
              </a:rPr>
              <a:t>Our Solution</a:t>
            </a:r>
            <a:r>
              <a:rPr lang="en-US" spc="20" dirty="0">
                <a:solidFill>
                  <a:srgbClr val="104A69">
                    <a:alpha val="90000"/>
                  </a:srgbClr>
                </a:solidFill>
                <a:latin typeface="+mn-lt"/>
                <a:ea typeface="Tahoma" charset="0"/>
                <a:cs typeface="Tahoma" charset="0"/>
                <a:sym typeface="Arial"/>
              </a:rPr>
              <a:t>:</a:t>
            </a:r>
            <a:r>
              <a:rPr lang="en-US" sz="4000" spc="20" dirty="0">
                <a:solidFill>
                  <a:srgbClr val="104A69">
                    <a:alpha val="90000"/>
                  </a:srgbClr>
                </a:solidFill>
                <a:latin typeface="+mn-lt"/>
                <a:ea typeface="Tahoma" charset="0"/>
                <a:cs typeface="Tahoma" charset="0"/>
                <a:sym typeface="Arial"/>
              </a:rPr>
              <a:t> </a:t>
            </a:r>
            <a:r>
              <a:rPr lang="en-US" sz="4000" spc="20" dirty="0">
                <a:solidFill>
                  <a:srgbClr val="104A69">
                    <a:alpha val="90000"/>
                  </a:srgbClr>
                </a:solidFill>
                <a:latin typeface="+mn-lt"/>
                <a:sym typeface="Arial"/>
              </a:rPr>
              <a:t>WaveRoller®</a:t>
            </a:r>
          </a:p>
        </p:txBody>
      </p:sp>
      <p:pic>
        <p:nvPicPr>
          <p:cNvPr id="12" name="Picture 2" descr="Water wave icon vector illustration design template - indivstock">
            <a:extLst>
              <a:ext uri="{FF2B5EF4-FFF2-40B4-BE49-F238E27FC236}">
                <a16:creationId xmlns:a16="http://schemas.microsoft.com/office/drawing/2014/main" id="{407F87CB-C833-4D84-3162-99D166727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9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000" y="509895"/>
            <a:ext cx="673227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and white boat sitting next to a body of water&#10;&#10;Description automatically generated">
            <a:extLst>
              <a:ext uri="{FF2B5EF4-FFF2-40B4-BE49-F238E27FC236}">
                <a16:creationId xmlns:a16="http://schemas.microsoft.com/office/drawing/2014/main" id="{E35FE263-BE94-3A0C-CD31-A71C74B2FD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9" r="9697"/>
          <a:stretch/>
        </p:blipFill>
        <p:spPr>
          <a:xfrm>
            <a:off x="8579792" y="2444490"/>
            <a:ext cx="2816461" cy="20160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6B9578D7-960A-752E-13D8-A6CD38E2D6A9}"/>
              </a:ext>
            </a:extLst>
          </p:cNvPr>
          <p:cNvSpPr txBox="1">
            <a:spLocks/>
          </p:cNvSpPr>
          <p:nvPr/>
        </p:nvSpPr>
        <p:spPr>
          <a:xfrm>
            <a:off x="11775986" y="6481746"/>
            <a:ext cx="237045" cy="266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ru-RU" smtClean="0">
                <a:solidFill>
                  <a:srgbClr val="104A69">
                    <a:alpha val="80000"/>
                  </a:srgbClr>
                </a:solidFill>
              </a:rPr>
              <a:pPr/>
              <a:t>3</a:t>
            </a:fld>
            <a:endParaRPr lang="ru-RU" dirty="0">
              <a:solidFill>
                <a:srgbClr val="104A69">
                  <a:alpha val="80000"/>
                </a:srgbClr>
              </a:solidFill>
            </a:endParaRPr>
          </a:p>
        </p:txBody>
      </p:sp>
      <p:sp>
        <p:nvSpPr>
          <p:cNvPr id="10" name="Полилиния 156">
            <a:extLst>
              <a:ext uri="{FF2B5EF4-FFF2-40B4-BE49-F238E27FC236}">
                <a16:creationId xmlns:a16="http://schemas.microsoft.com/office/drawing/2014/main" id="{72B2252E-ED8D-859F-B42D-526EF594BF5F}"/>
              </a:ext>
            </a:extLst>
          </p:cNvPr>
          <p:cNvSpPr>
            <a:spLocks noChangeAspect="1"/>
          </p:cNvSpPr>
          <p:nvPr/>
        </p:nvSpPr>
        <p:spPr>
          <a:xfrm>
            <a:off x="3683666" y="3314864"/>
            <a:ext cx="91440" cy="167311"/>
          </a:xfrm>
          <a:custGeom>
            <a:avLst/>
            <a:gdLst>
              <a:gd name="connsiteX0" fmla="*/ 0 w 1904344"/>
              <a:gd name="connsiteY0" fmla="*/ 0 h 3808687"/>
              <a:gd name="connsiteX1" fmla="*/ 1904344 w 1904344"/>
              <a:gd name="connsiteY1" fmla="*/ 1904344 h 3808687"/>
              <a:gd name="connsiteX2" fmla="*/ 0 w 1904344"/>
              <a:gd name="connsiteY2" fmla="*/ 3808687 h 3808687"/>
              <a:gd name="connsiteX3" fmla="*/ 0 w 1904344"/>
              <a:gd name="connsiteY3" fmla="*/ 3448647 h 3808687"/>
              <a:gd name="connsiteX4" fmla="*/ 1544304 w 1904344"/>
              <a:gd name="connsiteY4" fmla="*/ 1904344 h 3808687"/>
              <a:gd name="connsiteX5" fmla="*/ 0 w 1904344"/>
              <a:gd name="connsiteY5" fmla="*/ 360040 h 3808687"/>
              <a:gd name="connsiteX0" fmla="*/ 0 w 1904344"/>
              <a:gd name="connsiteY0" fmla="*/ 0 h 3808687"/>
              <a:gd name="connsiteX1" fmla="*/ 1904344 w 1904344"/>
              <a:gd name="connsiteY1" fmla="*/ 1904344 h 3808687"/>
              <a:gd name="connsiteX2" fmla="*/ 0 w 1904344"/>
              <a:gd name="connsiteY2" fmla="*/ 3808687 h 3808687"/>
              <a:gd name="connsiteX3" fmla="*/ 0 w 1904344"/>
              <a:gd name="connsiteY3" fmla="*/ 3448647 h 3808687"/>
              <a:gd name="connsiteX4" fmla="*/ 1544304 w 1904344"/>
              <a:gd name="connsiteY4" fmla="*/ 1904344 h 3808687"/>
              <a:gd name="connsiteX5" fmla="*/ 25136 w 1904344"/>
              <a:gd name="connsiteY5" fmla="*/ 675517 h 3808687"/>
              <a:gd name="connsiteX6" fmla="*/ 0 w 1904344"/>
              <a:gd name="connsiteY6" fmla="*/ 0 h 3808687"/>
              <a:gd name="connsiteX0" fmla="*/ 0 w 1904344"/>
              <a:gd name="connsiteY0" fmla="*/ 0 h 3808687"/>
              <a:gd name="connsiteX1" fmla="*/ 1904344 w 1904344"/>
              <a:gd name="connsiteY1" fmla="*/ 1904344 h 3808687"/>
              <a:gd name="connsiteX2" fmla="*/ 0 w 1904344"/>
              <a:gd name="connsiteY2" fmla="*/ 3808687 h 3808687"/>
              <a:gd name="connsiteX3" fmla="*/ 25136 w 1904344"/>
              <a:gd name="connsiteY3" fmla="*/ 3245844 h 3808687"/>
              <a:gd name="connsiteX4" fmla="*/ 1544304 w 1904344"/>
              <a:gd name="connsiteY4" fmla="*/ 1904344 h 3808687"/>
              <a:gd name="connsiteX5" fmla="*/ 25136 w 1904344"/>
              <a:gd name="connsiteY5" fmla="*/ 675517 h 3808687"/>
              <a:gd name="connsiteX6" fmla="*/ 0 w 1904344"/>
              <a:gd name="connsiteY6" fmla="*/ 0 h 3808687"/>
              <a:gd name="connsiteX0" fmla="*/ 0 w 1904344"/>
              <a:gd name="connsiteY0" fmla="*/ 0 h 3808687"/>
              <a:gd name="connsiteX1" fmla="*/ 1904344 w 1904344"/>
              <a:gd name="connsiteY1" fmla="*/ 1904344 h 3808687"/>
              <a:gd name="connsiteX2" fmla="*/ 0 w 1904344"/>
              <a:gd name="connsiteY2" fmla="*/ 3808687 h 3808687"/>
              <a:gd name="connsiteX3" fmla="*/ 25136 w 1904344"/>
              <a:gd name="connsiteY3" fmla="*/ 3245844 h 3808687"/>
              <a:gd name="connsiteX4" fmla="*/ 1443748 w 1904344"/>
              <a:gd name="connsiteY4" fmla="*/ 1994482 h 3808687"/>
              <a:gd name="connsiteX5" fmla="*/ 25136 w 1904344"/>
              <a:gd name="connsiteY5" fmla="*/ 675517 h 3808687"/>
              <a:gd name="connsiteX6" fmla="*/ 0 w 1904344"/>
              <a:gd name="connsiteY6" fmla="*/ 0 h 3808687"/>
              <a:gd name="connsiteX0" fmla="*/ 0 w 1904344"/>
              <a:gd name="connsiteY0" fmla="*/ 0 h 3808687"/>
              <a:gd name="connsiteX1" fmla="*/ 1904344 w 1904344"/>
              <a:gd name="connsiteY1" fmla="*/ 1904344 h 3808687"/>
              <a:gd name="connsiteX2" fmla="*/ 0 w 1904344"/>
              <a:gd name="connsiteY2" fmla="*/ 3808687 h 3808687"/>
              <a:gd name="connsiteX3" fmla="*/ 25136 w 1904344"/>
              <a:gd name="connsiteY3" fmla="*/ 3245844 h 3808687"/>
              <a:gd name="connsiteX4" fmla="*/ 1443748 w 1904344"/>
              <a:gd name="connsiteY4" fmla="*/ 1881817 h 3808687"/>
              <a:gd name="connsiteX5" fmla="*/ 25136 w 1904344"/>
              <a:gd name="connsiteY5" fmla="*/ 675517 h 3808687"/>
              <a:gd name="connsiteX6" fmla="*/ 0 w 1904344"/>
              <a:gd name="connsiteY6" fmla="*/ 0 h 3808687"/>
              <a:gd name="connsiteX0" fmla="*/ 0 w 1904344"/>
              <a:gd name="connsiteY0" fmla="*/ 0 h 3808687"/>
              <a:gd name="connsiteX1" fmla="*/ 1904344 w 1904344"/>
              <a:gd name="connsiteY1" fmla="*/ 1904344 h 3808687"/>
              <a:gd name="connsiteX2" fmla="*/ 0 w 1904344"/>
              <a:gd name="connsiteY2" fmla="*/ 3808687 h 3808687"/>
              <a:gd name="connsiteX3" fmla="*/ 25136 w 1904344"/>
              <a:gd name="connsiteY3" fmla="*/ 3245844 h 3808687"/>
              <a:gd name="connsiteX4" fmla="*/ 1443748 w 1904344"/>
              <a:gd name="connsiteY4" fmla="*/ 1881817 h 3808687"/>
              <a:gd name="connsiteX5" fmla="*/ 0 w 1904344"/>
              <a:gd name="connsiteY5" fmla="*/ 585383 h 3808687"/>
              <a:gd name="connsiteX6" fmla="*/ 0 w 1904344"/>
              <a:gd name="connsiteY6" fmla="*/ 0 h 3808687"/>
              <a:gd name="connsiteX0" fmla="*/ 0 w 1904344"/>
              <a:gd name="connsiteY0" fmla="*/ 0 h 3808687"/>
              <a:gd name="connsiteX1" fmla="*/ 1904344 w 1904344"/>
              <a:gd name="connsiteY1" fmla="*/ 1904344 h 3808687"/>
              <a:gd name="connsiteX2" fmla="*/ 0 w 1904344"/>
              <a:gd name="connsiteY2" fmla="*/ 3808687 h 3808687"/>
              <a:gd name="connsiteX3" fmla="*/ 25136 w 1904344"/>
              <a:gd name="connsiteY3" fmla="*/ 3245844 h 3808687"/>
              <a:gd name="connsiteX4" fmla="*/ 1343193 w 1904344"/>
              <a:gd name="connsiteY4" fmla="*/ 1881817 h 3808687"/>
              <a:gd name="connsiteX5" fmla="*/ 0 w 1904344"/>
              <a:gd name="connsiteY5" fmla="*/ 585383 h 3808687"/>
              <a:gd name="connsiteX6" fmla="*/ 0 w 1904344"/>
              <a:gd name="connsiteY6" fmla="*/ 0 h 3808687"/>
              <a:gd name="connsiteX0" fmla="*/ 0 w 1904344"/>
              <a:gd name="connsiteY0" fmla="*/ 0 h 3808687"/>
              <a:gd name="connsiteX1" fmla="*/ 1904344 w 1904344"/>
              <a:gd name="connsiteY1" fmla="*/ 1904344 h 3808687"/>
              <a:gd name="connsiteX2" fmla="*/ 0 w 1904344"/>
              <a:gd name="connsiteY2" fmla="*/ 3808687 h 3808687"/>
              <a:gd name="connsiteX3" fmla="*/ 25136 w 1904344"/>
              <a:gd name="connsiteY3" fmla="*/ 3245844 h 3808687"/>
              <a:gd name="connsiteX4" fmla="*/ 1318047 w 1904344"/>
              <a:gd name="connsiteY4" fmla="*/ 1904358 h 3808687"/>
              <a:gd name="connsiteX5" fmla="*/ 0 w 1904344"/>
              <a:gd name="connsiteY5" fmla="*/ 585383 h 3808687"/>
              <a:gd name="connsiteX6" fmla="*/ 0 w 1904344"/>
              <a:gd name="connsiteY6" fmla="*/ 0 h 380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4344" h="3808687">
                <a:moveTo>
                  <a:pt x="0" y="0"/>
                </a:moveTo>
                <a:lnTo>
                  <a:pt x="1904344" y="1904344"/>
                </a:lnTo>
                <a:lnTo>
                  <a:pt x="0" y="3808687"/>
                </a:lnTo>
                <a:lnTo>
                  <a:pt x="25136" y="3245844"/>
                </a:lnTo>
                <a:lnTo>
                  <a:pt x="1318047" y="1904358"/>
                </a:lnTo>
                <a:lnTo>
                  <a:pt x="0" y="58538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550" dirty="0">
              <a:solidFill>
                <a:srgbClr val="104A69"/>
              </a:solidFill>
              <a:latin typeface="Raleway" pitchFamily="2" charset="0"/>
            </a:endParaRPr>
          </a:p>
        </p:txBody>
      </p:sp>
      <p:sp>
        <p:nvSpPr>
          <p:cNvPr id="2" name="Полилиния 156">
            <a:extLst>
              <a:ext uri="{FF2B5EF4-FFF2-40B4-BE49-F238E27FC236}">
                <a16:creationId xmlns:a16="http://schemas.microsoft.com/office/drawing/2014/main" id="{FD372F68-9D31-0F9C-E4A5-5C570782B564}"/>
              </a:ext>
            </a:extLst>
          </p:cNvPr>
          <p:cNvSpPr>
            <a:spLocks noChangeAspect="1"/>
          </p:cNvSpPr>
          <p:nvPr/>
        </p:nvSpPr>
        <p:spPr>
          <a:xfrm>
            <a:off x="1755735" y="2642019"/>
            <a:ext cx="91440" cy="167311"/>
          </a:xfrm>
          <a:custGeom>
            <a:avLst/>
            <a:gdLst>
              <a:gd name="connsiteX0" fmla="*/ 0 w 1904344"/>
              <a:gd name="connsiteY0" fmla="*/ 0 h 3808687"/>
              <a:gd name="connsiteX1" fmla="*/ 1904344 w 1904344"/>
              <a:gd name="connsiteY1" fmla="*/ 1904344 h 3808687"/>
              <a:gd name="connsiteX2" fmla="*/ 0 w 1904344"/>
              <a:gd name="connsiteY2" fmla="*/ 3808687 h 3808687"/>
              <a:gd name="connsiteX3" fmla="*/ 0 w 1904344"/>
              <a:gd name="connsiteY3" fmla="*/ 3448647 h 3808687"/>
              <a:gd name="connsiteX4" fmla="*/ 1544304 w 1904344"/>
              <a:gd name="connsiteY4" fmla="*/ 1904344 h 3808687"/>
              <a:gd name="connsiteX5" fmla="*/ 0 w 1904344"/>
              <a:gd name="connsiteY5" fmla="*/ 360040 h 3808687"/>
              <a:gd name="connsiteX0" fmla="*/ 0 w 1904344"/>
              <a:gd name="connsiteY0" fmla="*/ 0 h 3808687"/>
              <a:gd name="connsiteX1" fmla="*/ 1904344 w 1904344"/>
              <a:gd name="connsiteY1" fmla="*/ 1904344 h 3808687"/>
              <a:gd name="connsiteX2" fmla="*/ 0 w 1904344"/>
              <a:gd name="connsiteY2" fmla="*/ 3808687 h 3808687"/>
              <a:gd name="connsiteX3" fmla="*/ 0 w 1904344"/>
              <a:gd name="connsiteY3" fmla="*/ 3448647 h 3808687"/>
              <a:gd name="connsiteX4" fmla="*/ 1544304 w 1904344"/>
              <a:gd name="connsiteY4" fmla="*/ 1904344 h 3808687"/>
              <a:gd name="connsiteX5" fmla="*/ 25136 w 1904344"/>
              <a:gd name="connsiteY5" fmla="*/ 675517 h 3808687"/>
              <a:gd name="connsiteX6" fmla="*/ 0 w 1904344"/>
              <a:gd name="connsiteY6" fmla="*/ 0 h 3808687"/>
              <a:gd name="connsiteX0" fmla="*/ 0 w 1904344"/>
              <a:gd name="connsiteY0" fmla="*/ 0 h 3808687"/>
              <a:gd name="connsiteX1" fmla="*/ 1904344 w 1904344"/>
              <a:gd name="connsiteY1" fmla="*/ 1904344 h 3808687"/>
              <a:gd name="connsiteX2" fmla="*/ 0 w 1904344"/>
              <a:gd name="connsiteY2" fmla="*/ 3808687 h 3808687"/>
              <a:gd name="connsiteX3" fmla="*/ 25136 w 1904344"/>
              <a:gd name="connsiteY3" fmla="*/ 3245844 h 3808687"/>
              <a:gd name="connsiteX4" fmla="*/ 1544304 w 1904344"/>
              <a:gd name="connsiteY4" fmla="*/ 1904344 h 3808687"/>
              <a:gd name="connsiteX5" fmla="*/ 25136 w 1904344"/>
              <a:gd name="connsiteY5" fmla="*/ 675517 h 3808687"/>
              <a:gd name="connsiteX6" fmla="*/ 0 w 1904344"/>
              <a:gd name="connsiteY6" fmla="*/ 0 h 3808687"/>
              <a:gd name="connsiteX0" fmla="*/ 0 w 1904344"/>
              <a:gd name="connsiteY0" fmla="*/ 0 h 3808687"/>
              <a:gd name="connsiteX1" fmla="*/ 1904344 w 1904344"/>
              <a:gd name="connsiteY1" fmla="*/ 1904344 h 3808687"/>
              <a:gd name="connsiteX2" fmla="*/ 0 w 1904344"/>
              <a:gd name="connsiteY2" fmla="*/ 3808687 h 3808687"/>
              <a:gd name="connsiteX3" fmla="*/ 25136 w 1904344"/>
              <a:gd name="connsiteY3" fmla="*/ 3245844 h 3808687"/>
              <a:gd name="connsiteX4" fmla="*/ 1443748 w 1904344"/>
              <a:gd name="connsiteY4" fmla="*/ 1994482 h 3808687"/>
              <a:gd name="connsiteX5" fmla="*/ 25136 w 1904344"/>
              <a:gd name="connsiteY5" fmla="*/ 675517 h 3808687"/>
              <a:gd name="connsiteX6" fmla="*/ 0 w 1904344"/>
              <a:gd name="connsiteY6" fmla="*/ 0 h 3808687"/>
              <a:gd name="connsiteX0" fmla="*/ 0 w 1904344"/>
              <a:gd name="connsiteY0" fmla="*/ 0 h 3808687"/>
              <a:gd name="connsiteX1" fmla="*/ 1904344 w 1904344"/>
              <a:gd name="connsiteY1" fmla="*/ 1904344 h 3808687"/>
              <a:gd name="connsiteX2" fmla="*/ 0 w 1904344"/>
              <a:gd name="connsiteY2" fmla="*/ 3808687 h 3808687"/>
              <a:gd name="connsiteX3" fmla="*/ 25136 w 1904344"/>
              <a:gd name="connsiteY3" fmla="*/ 3245844 h 3808687"/>
              <a:gd name="connsiteX4" fmla="*/ 1443748 w 1904344"/>
              <a:gd name="connsiteY4" fmla="*/ 1881817 h 3808687"/>
              <a:gd name="connsiteX5" fmla="*/ 25136 w 1904344"/>
              <a:gd name="connsiteY5" fmla="*/ 675517 h 3808687"/>
              <a:gd name="connsiteX6" fmla="*/ 0 w 1904344"/>
              <a:gd name="connsiteY6" fmla="*/ 0 h 3808687"/>
              <a:gd name="connsiteX0" fmla="*/ 0 w 1904344"/>
              <a:gd name="connsiteY0" fmla="*/ 0 h 3808687"/>
              <a:gd name="connsiteX1" fmla="*/ 1904344 w 1904344"/>
              <a:gd name="connsiteY1" fmla="*/ 1904344 h 3808687"/>
              <a:gd name="connsiteX2" fmla="*/ 0 w 1904344"/>
              <a:gd name="connsiteY2" fmla="*/ 3808687 h 3808687"/>
              <a:gd name="connsiteX3" fmla="*/ 25136 w 1904344"/>
              <a:gd name="connsiteY3" fmla="*/ 3245844 h 3808687"/>
              <a:gd name="connsiteX4" fmla="*/ 1443748 w 1904344"/>
              <a:gd name="connsiteY4" fmla="*/ 1881817 h 3808687"/>
              <a:gd name="connsiteX5" fmla="*/ 0 w 1904344"/>
              <a:gd name="connsiteY5" fmla="*/ 585383 h 3808687"/>
              <a:gd name="connsiteX6" fmla="*/ 0 w 1904344"/>
              <a:gd name="connsiteY6" fmla="*/ 0 h 3808687"/>
              <a:gd name="connsiteX0" fmla="*/ 0 w 1904344"/>
              <a:gd name="connsiteY0" fmla="*/ 0 h 3808687"/>
              <a:gd name="connsiteX1" fmla="*/ 1904344 w 1904344"/>
              <a:gd name="connsiteY1" fmla="*/ 1904344 h 3808687"/>
              <a:gd name="connsiteX2" fmla="*/ 0 w 1904344"/>
              <a:gd name="connsiteY2" fmla="*/ 3808687 h 3808687"/>
              <a:gd name="connsiteX3" fmla="*/ 25136 w 1904344"/>
              <a:gd name="connsiteY3" fmla="*/ 3245844 h 3808687"/>
              <a:gd name="connsiteX4" fmla="*/ 1343193 w 1904344"/>
              <a:gd name="connsiteY4" fmla="*/ 1881817 h 3808687"/>
              <a:gd name="connsiteX5" fmla="*/ 0 w 1904344"/>
              <a:gd name="connsiteY5" fmla="*/ 585383 h 3808687"/>
              <a:gd name="connsiteX6" fmla="*/ 0 w 1904344"/>
              <a:gd name="connsiteY6" fmla="*/ 0 h 3808687"/>
              <a:gd name="connsiteX0" fmla="*/ 0 w 1904344"/>
              <a:gd name="connsiteY0" fmla="*/ 0 h 3808687"/>
              <a:gd name="connsiteX1" fmla="*/ 1904344 w 1904344"/>
              <a:gd name="connsiteY1" fmla="*/ 1904344 h 3808687"/>
              <a:gd name="connsiteX2" fmla="*/ 0 w 1904344"/>
              <a:gd name="connsiteY2" fmla="*/ 3808687 h 3808687"/>
              <a:gd name="connsiteX3" fmla="*/ 25136 w 1904344"/>
              <a:gd name="connsiteY3" fmla="*/ 3245844 h 3808687"/>
              <a:gd name="connsiteX4" fmla="*/ 1318047 w 1904344"/>
              <a:gd name="connsiteY4" fmla="*/ 1904358 h 3808687"/>
              <a:gd name="connsiteX5" fmla="*/ 0 w 1904344"/>
              <a:gd name="connsiteY5" fmla="*/ 585383 h 3808687"/>
              <a:gd name="connsiteX6" fmla="*/ 0 w 1904344"/>
              <a:gd name="connsiteY6" fmla="*/ 0 h 380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4344" h="3808687">
                <a:moveTo>
                  <a:pt x="0" y="0"/>
                </a:moveTo>
                <a:lnTo>
                  <a:pt x="1904344" y="1904344"/>
                </a:lnTo>
                <a:lnTo>
                  <a:pt x="0" y="3808687"/>
                </a:lnTo>
                <a:lnTo>
                  <a:pt x="25136" y="3245844"/>
                </a:lnTo>
                <a:lnTo>
                  <a:pt x="1318047" y="1904358"/>
                </a:lnTo>
                <a:lnTo>
                  <a:pt x="0" y="58538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550" dirty="0">
              <a:solidFill>
                <a:srgbClr val="104A69"/>
              </a:solidFill>
              <a:latin typeface="Raleway" pitchFamily="2" charset="0"/>
            </a:endParaRPr>
          </a:p>
        </p:txBody>
      </p:sp>
      <p:sp>
        <p:nvSpPr>
          <p:cNvPr id="4" name="Полилиния 156">
            <a:extLst>
              <a:ext uri="{FF2B5EF4-FFF2-40B4-BE49-F238E27FC236}">
                <a16:creationId xmlns:a16="http://schemas.microsoft.com/office/drawing/2014/main" id="{051A7817-BBD3-3114-55F9-1CA5738EE81E}"/>
              </a:ext>
            </a:extLst>
          </p:cNvPr>
          <p:cNvSpPr>
            <a:spLocks noChangeAspect="1"/>
          </p:cNvSpPr>
          <p:nvPr/>
        </p:nvSpPr>
        <p:spPr>
          <a:xfrm>
            <a:off x="3051206" y="4312229"/>
            <a:ext cx="91440" cy="167311"/>
          </a:xfrm>
          <a:custGeom>
            <a:avLst/>
            <a:gdLst>
              <a:gd name="connsiteX0" fmla="*/ 0 w 1904344"/>
              <a:gd name="connsiteY0" fmla="*/ 0 h 3808687"/>
              <a:gd name="connsiteX1" fmla="*/ 1904344 w 1904344"/>
              <a:gd name="connsiteY1" fmla="*/ 1904344 h 3808687"/>
              <a:gd name="connsiteX2" fmla="*/ 0 w 1904344"/>
              <a:gd name="connsiteY2" fmla="*/ 3808687 h 3808687"/>
              <a:gd name="connsiteX3" fmla="*/ 0 w 1904344"/>
              <a:gd name="connsiteY3" fmla="*/ 3448647 h 3808687"/>
              <a:gd name="connsiteX4" fmla="*/ 1544304 w 1904344"/>
              <a:gd name="connsiteY4" fmla="*/ 1904344 h 3808687"/>
              <a:gd name="connsiteX5" fmla="*/ 0 w 1904344"/>
              <a:gd name="connsiteY5" fmla="*/ 360040 h 3808687"/>
              <a:gd name="connsiteX0" fmla="*/ 0 w 1904344"/>
              <a:gd name="connsiteY0" fmla="*/ 0 h 3808687"/>
              <a:gd name="connsiteX1" fmla="*/ 1904344 w 1904344"/>
              <a:gd name="connsiteY1" fmla="*/ 1904344 h 3808687"/>
              <a:gd name="connsiteX2" fmla="*/ 0 w 1904344"/>
              <a:gd name="connsiteY2" fmla="*/ 3808687 h 3808687"/>
              <a:gd name="connsiteX3" fmla="*/ 0 w 1904344"/>
              <a:gd name="connsiteY3" fmla="*/ 3448647 h 3808687"/>
              <a:gd name="connsiteX4" fmla="*/ 1544304 w 1904344"/>
              <a:gd name="connsiteY4" fmla="*/ 1904344 h 3808687"/>
              <a:gd name="connsiteX5" fmla="*/ 25136 w 1904344"/>
              <a:gd name="connsiteY5" fmla="*/ 675517 h 3808687"/>
              <a:gd name="connsiteX6" fmla="*/ 0 w 1904344"/>
              <a:gd name="connsiteY6" fmla="*/ 0 h 3808687"/>
              <a:gd name="connsiteX0" fmla="*/ 0 w 1904344"/>
              <a:gd name="connsiteY0" fmla="*/ 0 h 3808687"/>
              <a:gd name="connsiteX1" fmla="*/ 1904344 w 1904344"/>
              <a:gd name="connsiteY1" fmla="*/ 1904344 h 3808687"/>
              <a:gd name="connsiteX2" fmla="*/ 0 w 1904344"/>
              <a:gd name="connsiteY2" fmla="*/ 3808687 h 3808687"/>
              <a:gd name="connsiteX3" fmla="*/ 25136 w 1904344"/>
              <a:gd name="connsiteY3" fmla="*/ 3245844 h 3808687"/>
              <a:gd name="connsiteX4" fmla="*/ 1544304 w 1904344"/>
              <a:gd name="connsiteY4" fmla="*/ 1904344 h 3808687"/>
              <a:gd name="connsiteX5" fmla="*/ 25136 w 1904344"/>
              <a:gd name="connsiteY5" fmla="*/ 675517 h 3808687"/>
              <a:gd name="connsiteX6" fmla="*/ 0 w 1904344"/>
              <a:gd name="connsiteY6" fmla="*/ 0 h 3808687"/>
              <a:gd name="connsiteX0" fmla="*/ 0 w 1904344"/>
              <a:gd name="connsiteY0" fmla="*/ 0 h 3808687"/>
              <a:gd name="connsiteX1" fmla="*/ 1904344 w 1904344"/>
              <a:gd name="connsiteY1" fmla="*/ 1904344 h 3808687"/>
              <a:gd name="connsiteX2" fmla="*/ 0 w 1904344"/>
              <a:gd name="connsiteY2" fmla="*/ 3808687 h 3808687"/>
              <a:gd name="connsiteX3" fmla="*/ 25136 w 1904344"/>
              <a:gd name="connsiteY3" fmla="*/ 3245844 h 3808687"/>
              <a:gd name="connsiteX4" fmla="*/ 1443748 w 1904344"/>
              <a:gd name="connsiteY4" fmla="*/ 1994482 h 3808687"/>
              <a:gd name="connsiteX5" fmla="*/ 25136 w 1904344"/>
              <a:gd name="connsiteY5" fmla="*/ 675517 h 3808687"/>
              <a:gd name="connsiteX6" fmla="*/ 0 w 1904344"/>
              <a:gd name="connsiteY6" fmla="*/ 0 h 3808687"/>
              <a:gd name="connsiteX0" fmla="*/ 0 w 1904344"/>
              <a:gd name="connsiteY0" fmla="*/ 0 h 3808687"/>
              <a:gd name="connsiteX1" fmla="*/ 1904344 w 1904344"/>
              <a:gd name="connsiteY1" fmla="*/ 1904344 h 3808687"/>
              <a:gd name="connsiteX2" fmla="*/ 0 w 1904344"/>
              <a:gd name="connsiteY2" fmla="*/ 3808687 h 3808687"/>
              <a:gd name="connsiteX3" fmla="*/ 25136 w 1904344"/>
              <a:gd name="connsiteY3" fmla="*/ 3245844 h 3808687"/>
              <a:gd name="connsiteX4" fmla="*/ 1443748 w 1904344"/>
              <a:gd name="connsiteY4" fmla="*/ 1881817 h 3808687"/>
              <a:gd name="connsiteX5" fmla="*/ 25136 w 1904344"/>
              <a:gd name="connsiteY5" fmla="*/ 675517 h 3808687"/>
              <a:gd name="connsiteX6" fmla="*/ 0 w 1904344"/>
              <a:gd name="connsiteY6" fmla="*/ 0 h 3808687"/>
              <a:gd name="connsiteX0" fmla="*/ 0 w 1904344"/>
              <a:gd name="connsiteY0" fmla="*/ 0 h 3808687"/>
              <a:gd name="connsiteX1" fmla="*/ 1904344 w 1904344"/>
              <a:gd name="connsiteY1" fmla="*/ 1904344 h 3808687"/>
              <a:gd name="connsiteX2" fmla="*/ 0 w 1904344"/>
              <a:gd name="connsiteY2" fmla="*/ 3808687 h 3808687"/>
              <a:gd name="connsiteX3" fmla="*/ 25136 w 1904344"/>
              <a:gd name="connsiteY3" fmla="*/ 3245844 h 3808687"/>
              <a:gd name="connsiteX4" fmla="*/ 1443748 w 1904344"/>
              <a:gd name="connsiteY4" fmla="*/ 1881817 h 3808687"/>
              <a:gd name="connsiteX5" fmla="*/ 0 w 1904344"/>
              <a:gd name="connsiteY5" fmla="*/ 585383 h 3808687"/>
              <a:gd name="connsiteX6" fmla="*/ 0 w 1904344"/>
              <a:gd name="connsiteY6" fmla="*/ 0 h 3808687"/>
              <a:gd name="connsiteX0" fmla="*/ 0 w 1904344"/>
              <a:gd name="connsiteY0" fmla="*/ 0 h 3808687"/>
              <a:gd name="connsiteX1" fmla="*/ 1904344 w 1904344"/>
              <a:gd name="connsiteY1" fmla="*/ 1904344 h 3808687"/>
              <a:gd name="connsiteX2" fmla="*/ 0 w 1904344"/>
              <a:gd name="connsiteY2" fmla="*/ 3808687 h 3808687"/>
              <a:gd name="connsiteX3" fmla="*/ 25136 w 1904344"/>
              <a:gd name="connsiteY3" fmla="*/ 3245844 h 3808687"/>
              <a:gd name="connsiteX4" fmla="*/ 1343193 w 1904344"/>
              <a:gd name="connsiteY4" fmla="*/ 1881817 h 3808687"/>
              <a:gd name="connsiteX5" fmla="*/ 0 w 1904344"/>
              <a:gd name="connsiteY5" fmla="*/ 585383 h 3808687"/>
              <a:gd name="connsiteX6" fmla="*/ 0 w 1904344"/>
              <a:gd name="connsiteY6" fmla="*/ 0 h 3808687"/>
              <a:gd name="connsiteX0" fmla="*/ 0 w 1904344"/>
              <a:gd name="connsiteY0" fmla="*/ 0 h 3808687"/>
              <a:gd name="connsiteX1" fmla="*/ 1904344 w 1904344"/>
              <a:gd name="connsiteY1" fmla="*/ 1904344 h 3808687"/>
              <a:gd name="connsiteX2" fmla="*/ 0 w 1904344"/>
              <a:gd name="connsiteY2" fmla="*/ 3808687 h 3808687"/>
              <a:gd name="connsiteX3" fmla="*/ 25136 w 1904344"/>
              <a:gd name="connsiteY3" fmla="*/ 3245844 h 3808687"/>
              <a:gd name="connsiteX4" fmla="*/ 1318047 w 1904344"/>
              <a:gd name="connsiteY4" fmla="*/ 1904358 h 3808687"/>
              <a:gd name="connsiteX5" fmla="*/ 0 w 1904344"/>
              <a:gd name="connsiteY5" fmla="*/ 585383 h 3808687"/>
              <a:gd name="connsiteX6" fmla="*/ 0 w 1904344"/>
              <a:gd name="connsiteY6" fmla="*/ 0 h 380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4344" h="3808687">
                <a:moveTo>
                  <a:pt x="0" y="0"/>
                </a:moveTo>
                <a:lnTo>
                  <a:pt x="1904344" y="1904344"/>
                </a:lnTo>
                <a:lnTo>
                  <a:pt x="0" y="3808687"/>
                </a:lnTo>
                <a:lnTo>
                  <a:pt x="25136" y="3245844"/>
                </a:lnTo>
                <a:lnTo>
                  <a:pt x="1318047" y="1904358"/>
                </a:lnTo>
                <a:lnTo>
                  <a:pt x="0" y="58538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550" dirty="0">
              <a:solidFill>
                <a:srgbClr val="104A69"/>
              </a:solidFill>
              <a:latin typeface="Raleway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8AB811-9A7D-44CC-6EBE-65BDF79D2427}"/>
              </a:ext>
            </a:extLst>
          </p:cNvPr>
          <p:cNvSpPr/>
          <p:nvPr/>
        </p:nvSpPr>
        <p:spPr>
          <a:xfrm>
            <a:off x="8960786" y="292942"/>
            <a:ext cx="2815200" cy="2016000"/>
          </a:xfrm>
          <a:prstGeom prst="rect">
            <a:avLst/>
          </a:prstGeom>
          <a:solidFill>
            <a:srgbClr val="C9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856E38-8FF4-18BD-CADB-1D376D6ED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6472" y="389511"/>
            <a:ext cx="1883827" cy="1822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384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12;p5">
            <a:extLst>
              <a:ext uri="{FF2B5EF4-FFF2-40B4-BE49-F238E27FC236}">
                <a16:creationId xmlns:a16="http://schemas.microsoft.com/office/drawing/2014/main" id="{41EBADB2-F386-2ADC-0BB7-1E90E78F60CB}"/>
              </a:ext>
            </a:extLst>
          </p:cNvPr>
          <p:cNvSpPr txBox="1">
            <a:spLocks/>
          </p:cNvSpPr>
          <p:nvPr/>
        </p:nvSpPr>
        <p:spPr>
          <a:xfrm>
            <a:off x="600107" y="672979"/>
            <a:ext cx="5495893" cy="631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  <a:buClr>
                <a:schemeClr val="dk2"/>
              </a:buClr>
              <a:buSzPts val="7900"/>
              <a:buFont typeface="Tahoma"/>
              <a:buNone/>
            </a:pPr>
            <a:r>
              <a:rPr lang="en-US" sz="4000" spc="20" dirty="0">
                <a:solidFill>
                  <a:srgbClr val="104A69">
                    <a:alpha val="90000"/>
                  </a:srgbClr>
                </a:solidFill>
                <a:latin typeface="+mn-lt"/>
                <a:ea typeface="Tahoma" charset="0"/>
                <a:cs typeface="Tahoma" charset="0"/>
                <a:sym typeface="Arial"/>
              </a:rPr>
              <a:t>WaveFarm Project</a:t>
            </a:r>
            <a:endParaRPr lang="en-US" sz="3200" spc="20" dirty="0">
              <a:solidFill>
                <a:srgbClr val="104A69">
                  <a:alpha val="90000"/>
                </a:srgbClr>
              </a:solidFill>
              <a:latin typeface="+mn-lt"/>
              <a:sym typeface="Arial"/>
            </a:endParaRPr>
          </a:p>
        </p:txBody>
      </p:sp>
      <p:pic>
        <p:nvPicPr>
          <p:cNvPr id="5" name="Picture 2" descr="Water wave icon vector illustration design template - indivstock">
            <a:extLst>
              <a:ext uri="{FF2B5EF4-FFF2-40B4-BE49-F238E27FC236}">
                <a16:creationId xmlns:a16="http://schemas.microsoft.com/office/drawing/2014/main" id="{6864C585-5A62-3750-E47D-72FA2BD9B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000" y="509895"/>
            <a:ext cx="673227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58032042-8A41-2DC5-8719-3037F815FF5A}"/>
              </a:ext>
            </a:extLst>
          </p:cNvPr>
          <p:cNvSpPr txBox="1">
            <a:spLocks/>
          </p:cNvSpPr>
          <p:nvPr/>
        </p:nvSpPr>
        <p:spPr>
          <a:xfrm>
            <a:off x="11775986" y="6481746"/>
            <a:ext cx="237045" cy="266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ru-RU" smtClean="0">
                <a:solidFill>
                  <a:srgbClr val="104A69">
                    <a:alpha val="80000"/>
                  </a:srgbClr>
                </a:solidFill>
              </a:rPr>
              <a:pPr/>
              <a:t>4</a:t>
            </a:fld>
            <a:endParaRPr lang="ru-RU" dirty="0">
              <a:solidFill>
                <a:srgbClr val="104A69">
                  <a:alpha val="80000"/>
                </a:srgb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9CFA1C-2416-E7E9-BA84-7D8E88EFC35F}"/>
              </a:ext>
            </a:extLst>
          </p:cNvPr>
          <p:cNvSpPr txBox="1"/>
          <p:nvPr/>
        </p:nvSpPr>
        <p:spPr>
          <a:xfrm>
            <a:off x="399393" y="1511191"/>
            <a:ext cx="11525907" cy="478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400" spc="20" dirty="0">
                <a:solidFill>
                  <a:schemeClr val="tx1">
                    <a:alpha val="90000"/>
                  </a:schemeClr>
                </a:solidFill>
                <a:ea typeface="Tahoma"/>
                <a:cs typeface="Tahoma"/>
              </a:rPr>
              <a:t>Preparing AW-Energy to delivery first large-scale WaveFarm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43DBF-D991-9BBA-0DAC-732C9841DCCF}"/>
              </a:ext>
            </a:extLst>
          </p:cNvPr>
          <p:cNvSpPr txBox="1"/>
          <p:nvPr/>
        </p:nvSpPr>
        <p:spPr>
          <a:xfrm>
            <a:off x="2182985" y="2213995"/>
            <a:ext cx="8180215" cy="3891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900"/>
              </a:spcAft>
            </a:pPr>
            <a:r>
              <a:rPr lang="en-GB" sz="2000" spc="1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</a:rPr>
              <a:t>Technical Objectives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spc="1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</a:rPr>
              <a:t>WaveRoller structural design adapted for </a:t>
            </a:r>
            <a:r>
              <a:rPr lang="en-GB" sz="2000" spc="10" dirty="0" err="1">
                <a:solidFill>
                  <a:srgbClr val="104A69">
                    <a:alpha val="90000"/>
                  </a:srgbClr>
                </a:solidFill>
                <a:ea typeface="Tahoma"/>
                <a:cs typeface="Tahoma"/>
              </a:rPr>
              <a:t>WaveFarms</a:t>
            </a:r>
            <a:endParaRPr lang="en-GB" sz="2000" spc="10" dirty="0">
              <a:solidFill>
                <a:srgbClr val="104A69">
                  <a:alpha val="90000"/>
                </a:srgbClr>
              </a:solidFill>
              <a:ea typeface="Tahoma"/>
              <a:cs typeface="Tahoma"/>
            </a:endParaRP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spc="1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</a:rPr>
              <a:t>WaveFarm layout design &amp; grid integration design complete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spc="1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</a:rPr>
              <a:t>WaveFarm batch manufacturing, delivery and deployment process planned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900"/>
              </a:spcAft>
            </a:pPr>
            <a:r>
              <a:rPr lang="en-GB" sz="2000" spc="1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</a:rPr>
              <a:t>Commercial Objectives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spc="1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</a:rPr>
              <a:t>Roadmap for market replication and global sales developed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spc="1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</a:rPr>
              <a:t>Business model for new lifecycle services developed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spc="1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</a:rPr>
              <a:t>Template EPCM contracts, warranty and operations manuals created</a:t>
            </a:r>
          </a:p>
        </p:txBody>
      </p:sp>
      <p:pic>
        <p:nvPicPr>
          <p:cNvPr id="1026" name="Picture 2" descr="Google Map Location Icon #393660 - Free Icons Library">
            <a:extLst>
              <a:ext uri="{FF2B5EF4-FFF2-40B4-BE49-F238E27FC236}">
                <a16:creationId xmlns:a16="http://schemas.microsoft.com/office/drawing/2014/main" id="{3C9FA458-2ECF-7C16-167C-04517BBFC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58" y="4523979"/>
            <a:ext cx="1026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007A52-71A4-D467-1837-B7BFE91F457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alphaModFix amt="85000"/>
          </a:blip>
          <a:stretch>
            <a:fillRect/>
          </a:stretch>
        </p:blipFill>
        <p:spPr>
          <a:xfrm>
            <a:off x="478823" y="3796170"/>
            <a:ext cx="735900" cy="648000"/>
          </a:xfrm>
          <a:prstGeom prst="rect">
            <a:avLst/>
          </a:prstGeom>
        </p:spPr>
      </p:pic>
      <p:pic>
        <p:nvPicPr>
          <p:cNvPr id="1030" name="Picture 6" descr="Our values – Terrendis">
            <a:extLst>
              <a:ext uri="{FF2B5EF4-FFF2-40B4-BE49-F238E27FC236}">
                <a16:creationId xmlns:a16="http://schemas.microsoft.com/office/drawing/2014/main" id="{F7B291DD-1814-0A60-A808-9914CD21E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73" y="5156309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rk Approved Icon Flat Style Shield Stock Vector (Royalty Free) 1557695750  | Shutterstock">
            <a:extLst>
              <a:ext uri="{FF2B5EF4-FFF2-40B4-BE49-F238E27FC236}">
                <a16:creationId xmlns:a16="http://schemas.microsoft.com/office/drawing/2014/main" id="{ED9EC193-4AED-C004-ADBB-7632141EE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3573" y="3080101"/>
            <a:ext cx="69355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vice Maintenance Icon - Free PNG &amp; SVG 1701137 - Noun Project">
            <a:extLst>
              <a:ext uri="{FF2B5EF4-FFF2-40B4-BE49-F238E27FC236}">
                <a16:creationId xmlns:a16="http://schemas.microsoft.com/office/drawing/2014/main" id="{DF6A08A4-7760-826D-E2FD-A404C4916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3" y="2450431"/>
            <a:ext cx="633600" cy="6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8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12;p5">
            <a:extLst>
              <a:ext uri="{FF2B5EF4-FFF2-40B4-BE49-F238E27FC236}">
                <a16:creationId xmlns:a16="http://schemas.microsoft.com/office/drawing/2014/main" id="{41EBADB2-F386-2ADC-0BB7-1E90E78F60CB}"/>
              </a:ext>
            </a:extLst>
          </p:cNvPr>
          <p:cNvSpPr txBox="1">
            <a:spLocks/>
          </p:cNvSpPr>
          <p:nvPr/>
        </p:nvSpPr>
        <p:spPr>
          <a:xfrm>
            <a:off x="600107" y="672979"/>
            <a:ext cx="7248493" cy="631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  <a:buClr>
                <a:schemeClr val="dk2"/>
              </a:buClr>
              <a:buSzPts val="7900"/>
              <a:buFont typeface="Tahoma"/>
              <a:buNone/>
            </a:pPr>
            <a:r>
              <a:rPr lang="en-US" sz="4000" spc="20" dirty="0">
                <a:solidFill>
                  <a:srgbClr val="104A69">
                    <a:alpha val="90000"/>
                  </a:srgbClr>
                </a:solidFill>
                <a:latin typeface="+mn-lt"/>
                <a:ea typeface="Tahoma" charset="0"/>
                <a:cs typeface="Tahoma" charset="0"/>
                <a:sym typeface="Arial"/>
              </a:rPr>
              <a:t>Post-Grant Financing Strategy</a:t>
            </a:r>
            <a:endParaRPr lang="en-US" sz="3200" spc="20" dirty="0">
              <a:solidFill>
                <a:srgbClr val="104A69">
                  <a:alpha val="90000"/>
                </a:srgbClr>
              </a:solidFill>
              <a:latin typeface="+mn-lt"/>
              <a:sym typeface="Arial"/>
            </a:endParaRPr>
          </a:p>
        </p:txBody>
      </p:sp>
      <p:pic>
        <p:nvPicPr>
          <p:cNvPr id="5" name="Picture 2" descr="Water wave icon vector illustration design template - indivstock">
            <a:extLst>
              <a:ext uri="{FF2B5EF4-FFF2-40B4-BE49-F238E27FC236}">
                <a16:creationId xmlns:a16="http://schemas.microsoft.com/office/drawing/2014/main" id="{6864C585-5A62-3750-E47D-72FA2BD9B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000" y="509895"/>
            <a:ext cx="673227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58032042-8A41-2DC5-8719-3037F815FF5A}"/>
              </a:ext>
            </a:extLst>
          </p:cNvPr>
          <p:cNvSpPr txBox="1">
            <a:spLocks/>
          </p:cNvSpPr>
          <p:nvPr/>
        </p:nvSpPr>
        <p:spPr>
          <a:xfrm>
            <a:off x="11775986" y="6481746"/>
            <a:ext cx="237045" cy="266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ru-RU" smtClean="0">
                <a:solidFill>
                  <a:srgbClr val="104A69">
                    <a:alpha val="80000"/>
                  </a:srgbClr>
                </a:solidFill>
              </a:rPr>
              <a:pPr/>
              <a:t>5</a:t>
            </a:fld>
            <a:endParaRPr lang="ru-RU" dirty="0">
              <a:solidFill>
                <a:srgbClr val="104A69">
                  <a:alpha val="80000"/>
                </a:srgb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9CFA1C-2416-E7E9-BA84-7D8E88EFC35F}"/>
              </a:ext>
            </a:extLst>
          </p:cNvPr>
          <p:cNvSpPr txBox="1"/>
          <p:nvPr/>
        </p:nvSpPr>
        <p:spPr>
          <a:xfrm>
            <a:off x="399393" y="1511191"/>
            <a:ext cx="11525907" cy="478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400" spc="20" dirty="0">
                <a:solidFill>
                  <a:schemeClr val="tx1">
                    <a:alpha val="90000"/>
                  </a:schemeClr>
                </a:solidFill>
                <a:ea typeface="Tahoma"/>
                <a:cs typeface="Tahoma"/>
              </a:rPr>
              <a:t>Three strategic areas to secure future financing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43DBF-D991-9BBA-0DAC-732C9841DCCF}"/>
              </a:ext>
            </a:extLst>
          </p:cNvPr>
          <p:cNvSpPr txBox="1"/>
          <p:nvPr/>
        </p:nvSpPr>
        <p:spPr>
          <a:xfrm>
            <a:off x="773285" y="2074295"/>
            <a:ext cx="10614382" cy="4384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900"/>
              </a:spcAft>
            </a:pPr>
            <a:r>
              <a:rPr lang="en-GB" sz="2000" spc="1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</a:rPr>
              <a:t>Commercial Sales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spc="1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</a:rPr>
              <a:t>Continued dialogue with customers to develop deployment locations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spc="1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</a:rPr>
              <a:t>Revised product portfolio to create easier entry to market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900"/>
              </a:spcAft>
            </a:pPr>
            <a:r>
              <a:rPr lang="en-GB" sz="2000" spc="1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</a:rPr>
              <a:t>Strategic Investors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spc="1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</a:rPr>
              <a:t>Curating existing relationships with potential investors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spc="1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</a:rPr>
              <a:t>Approach new investors with good strategic fit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spc="1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</a:rPr>
              <a:t>Participation in events which allow outreach to new investor groups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sz="2000" spc="1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</a:rPr>
              <a:t>Other EU or similar grant funding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spc="1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</a:rPr>
              <a:t>Monitoring opening of grant calls, checking alignment with strategic direction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spc="10" dirty="0">
                <a:solidFill>
                  <a:srgbClr val="104A69">
                    <a:alpha val="90000"/>
                  </a:srgbClr>
                </a:solidFill>
                <a:ea typeface="Tahoma"/>
                <a:cs typeface="Tahoma"/>
              </a:rPr>
              <a:t>Networking to increase awareness of new funding channels</a:t>
            </a:r>
          </a:p>
        </p:txBody>
      </p:sp>
    </p:spTree>
    <p:extLst>
      <p:ext uri="{BB962C8B-B14F-4D97-AF65-F5344CB8AC3E}">
        <p14:creationId xmlns:p14="http://schemas.microsoft.com/office/powerpoint/2010/main" val="2757061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EC Square Sans Pro</vt:lpstr>
      <vt:lpstr>Raleway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Pititto, Alessandro (Cogea, Bip Group)</dc:creator>
  <cp:lastModifiedBy>Pititto, Alessandro (Cogea, Bip Group)</cp:lastModifiedBy>
  <cp:revision>1</cp:revision>
  <dcterms:created xsi:type="dcterms:W3CDTF">2023-07-25T13:49:48Z</dcterms:created>
  <dcterms:modified xsi:type="dcterms:W3CDTF">2023-07-25T13:50:11Z</dcterms:modified>
</cp:coreProperties>
</file>