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2" r:id="rId2"/>
    <p:sldId id="5058" r:id="rId3"/>
    <p:sldId id="5020" r:id="rId4"/>
    <p:sldId id="5030" r:id="rId5"/>
    <p:sldId id="5010" r:id="rId6"/>
    <p:sldId id="287" r:id="rId7"/>
    <p:sldId id="5038" r:id="rId8"/>
    <p:sldId id="5019" r:id="rId9"/>
    <p:sldId id="263" r:id="rId10"/>
    <p:sldId id="5024" r:id="rId11"/>
    <p:sldId id="5006" r:id="rId12"/>
    <p:sldId id="5025" r:id="rId13"/>
    <p:sldId id="5013" r:id="rId14"/>
    <p:sldId id="260" r:id="rId15"/>
  </p:sldIdLst>
  <p:sldSz cx="32512000" cy="18288000"/>
  <p:notesSz cx="6858000" cy="9144000"/>
  <p:defaultTextStyle>
    <a:defPPr>
      <a:defRPr lang="en-US"/>
    </a:defPPr>
    <a:lvl1pPr algn="l" defTabSz="1218897" rtl="0" fontAlgn="base">
      <a:spcBef>
        <a:spcPct val="0"/>
      </a:spcBef>
      <a:spcAft>
        <a:spcPct val="0"/>
      </a:spcAft>
      <a:defRPr sz="6400" kern="1200">
        <a:solidFill>
          <a:schemeClr val="tx1"/>
        </a:solidFill>
        <a:latin typeface="Arial" panose="020B0604020202020204" pitchFamily="34" charset="0"/>
        <a:ea typeface="ヒラギノ角ゴ Pro W3" panose="020B0300000000000000" pitchFamily="34" charset="-128"/>
        <a:cs typeface="+mn-cs"/>
      </a:defRPr>
    </a:lvl1pPr>
    <a:lvl2pPr marL="1218897" algn="l" defTabSz="1218897" rtl="0" fontAlgn="base">
      <a:spcBef>
        <a:spcPct val="0"/>
      </a:spcBef>
      <a:spcAft>
        <a:spcPct val="0"/>
      </a:spcAft>
      <a:defRPr sz="6400" kern="1200">
        <a:solidFill>
          <a:schemeClr val="tx1"/>
        </a:solidFill>
        <a:latin typeface="Arial" panose="020B0604020202020204" pitchFamily="34" charset="0"/>
        <a:ea typeface="ヒラギノ角ゴ Pro W3" panose="020B0300000000000000" pitchFamily="34" charset="-128"/>
        <a:cs typeface="+mn-cs"/>
      </a:defRPr>
    </a:lvl2pPr>
    <a:lvl3pPr marL="2437792" algn="l" defTabSz="1218897" rtl="0" fontAlgn="base">
      <a:spcBef>
        <a:spcPct val="0"/>
      </a:spcBef>
      <a:spcAft>
        <a:spcPct val="0"/>
      </a:spcAft>
      <a:defRPr sz="6400" kern="1200">
        <a:solidFill>
          <a:schemeClr val="tx1"/>
        </a:solidFill>
        <a:latin typeface="Arial" panose="020B0604020202020204" pitchFamily="34" charset="0"/>
        <a:ea typeface="ヒラギノ角ゴ Pro W3" panose="020B0300000000000000" pitchFamily="34" charset="-128"/>
        <a:cs typeface="+mn-cs"/>
      </a:defRPr>
    </a:lvl3pPr>
    <a:lvl4pPr marL="3656683" algn="l" defTabSz="1218897" rtl="0" fontAlgn="base">
      <a:spcBef>
        <a:spcPct val="0"/>
      </a:spcBef>
      <a:spcAft>
        <a:spcPct val="0"/>
      </a:spcAft>
      <a:defRPr sz="6400" kern="1200">
        <a:solidFill>
          <a:schemeClr val="tx1"/>
        </a:solidFill>
        <a:latin typeface="Arial" panose="020B0604020202020204" pitchFamily="34" charset="0"/>
        <a:ea typeface="ヒラギノ角ゴ Pro W3" panose="020B0300000000000000" pitchFamily="34" charset="-128"/>
        <a:cs typeface="+mn-cs"/>
      </a:defRPr>
    </a:lvl4pPr>
    <a:lvl5pPr marL="4875583" algn="l" defTabSz="1218897" rtl="0" fontAlgn="base">
      <a:spcBef>
        <a:spcPct val="0"/>
      </a:spcBef>
      <a:spcAft>
        <a:spcPct val="0"/>
      </a:spcAft>
      <a:defRPr sz="6400" kern="1200">
        <a:solidFill>
          <a:schemeClr val="tx1"/>
        </a:solidFill>
        <a:latin typeface="Arial" panose="020B0604020202020204" pitchFamily="34" charset="0"/>
        <a:ea typeface="ヒラギノ角ゴ Pro W3" panose="020B0300000000000000" pitchFamily="34" charset="-128"/>
        <a:cs typeface="+mn-cs"/>
      </a:defRPr>
    </a:lvl5pPr>
    <a:lvl6pPr marL="6094475" algn="l" defTabSz="2437792" rtl="0" eaLnBrk="1" latinLnBrk="0" hangingPunct="1">
      <a:defRPr sz="6400" kern="1200">
        <a:solidFill>
          <a:schemeClr val="tx1"/>
        </a:solidFill>
        <a:latin typeface="Arial" panose="020B0604020202020204" pitchFamily="34" charset="0"/>
        <a:ea typeface="ヒラギノ角ゴ Pro W3" panose="020B0300000000000000" pitchFamily="34" charset="-128"/>
        <a:cs typeface="+mn-cs"/>
      </a:defRPr>
    </a:lvl6pPr>
    <a:lvl7pPr marL="7313375" algn="l" defTabSz="2437792" rtl="0" eaLnBrk="1" latinLnBrk="0" hangingPunct="1">
      <a:defRPr sz="6400" kern="1200">
        <a:solidFill>
          <a:schemeClr val="tx1"/>
        </a:solidFill>
        <a:latin typeface="Arial" panose="020B0604020202020204" pitchFamily="34" charset="0"/>
        <a:ea typeface="ヒラギノ角ゴ Pro W3" panose="020B0300000000000000" pitchFamily="34" charset="-128"/>
        <a:cs typeface="+mn-cs"/>
      </a:defRPr>
    </a:lvl7pPr>
    <a:lvl8pPr marL="8532267" algn="l" defTabSz="2437792" rtl="0" eaLnBrk="1" latinLnBrk="0" hangingPunct="1">
      <a:defRPr sz="6400" kern="1200">
        <a:solidFill>
          <a:schemeClr val="tx1"/>
        </a:solidFill>
        <a:latin typeface="Arial" panose="020B0604020202020204" pitchFamily="34" charset="0"/>
        <a:ea typeface="ヒラギノ角ゴ Pro W3" panose="020B0300000000000000" pitchFamily="34" charset="-128"/>
        <a:cs typeface="+mn-cs"/>
      </a:defRPr>
    </a:lvl8pPr>
    <a:lvl9pPr marL="9751164" algn="l" defTabSz="2437792" rtl="0" eaLnBrk="1" latinLnBrk="0" hangingPunct="1">
      <a:defRPr sz="6400" kern="1200">
        <a:solidFill>
          <a:schemeClr val="tx1"/>
        </a:solidFill>
        <a:latin typeface="Arial" panose="020B06040202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5760" userDrawn="1">
          <p15:clr>
            <a:srgbClr val="A4A3A4"/>
          </p15:clr>
        </p15:guide>
        <p15:guide id="2" pos="102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E37C8F-E607-413C-8689-835875273637}" v="2085" dt="2022-09-16T13:14:50.8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85" autoAdjust="0"/>
    <p:restoredTop sz="78142" autoAdjust="0"/>
  </p:normalViewPr>
  <p:slideViewPr>
    <p:cSldViewPr snapToObjects="1" showGuides="1">
      <p:cViewPr varScale="1">
        <p:scale>
          <a:sx n="28" d="100"/>
          <a:sy n="28" d="100"/>
        </p:scale>
        <p:origin x="322" y="58"/>
      </p:cViewPr>
      <p:guideLst>
        <p:guide orient="horz" pos="5760"/>
        <p:guide pos="10241"/>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32EB64-E0D5-4B66-A0E6-27A8E56C49F9}" type="datetimeFigureOut">
              <a:rPr lang="en-GB" smtClean="0"/>
              <a:t>04/10/2022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781BA6-6C2A-488C-B4E9-EFA5DFE1AD68}" type="slidenum">
              <a:rPr lang="en-GB" smtClean="0"/>
              <a:t>‹#›</a:t>
            </a:fld>
            <a:endParaRPr lang="en-GB"/>
          </a:p>
        </p:txBody>
      </p:sp>
    </p:spTree>
    <p:extLst>
      <p:ext uri="{BB962C8B-B14F-4D97-AF65-F5344CB8AC3E}">
        <p14:creationId xmlns:p14="http://schemas.microsoft.com/office/powerpoint/2010/main" val="1929151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8781BA6-6C2A-488C-B4E9-EFA5DFE1AD68}" type="slidenum">
              <a:rPr lang="en-GB" smtClean="0"/>
              <a:t>2</a:t>
            </a:fld>
            <a:endParaRPr lang="en-GB"/>
          </a:p>
        </p:txBody>
      </p:sp>
    </p:spTree>
    <p:extLst>
      <p:ext uri="{BB962C8B-B14F-4D97-AF65-F5344CB8AC3E}">
        <p14:creationId xmlns:p14="http://schemas.microsoft.com/office/powerpoint/2010/main" val="203483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 trends infographic shows there is space to develop new solutions. </a:t>
            </a:r>
          </a:p>
          <a:p>
            <a:r>
              <a:rPr lang="en-US" dirty="0"/>
              <a:t>But 80% of the efforts need to be on development of current solutions to accelerate wind power deployment. </a:t>
            </a:r>
            <a:endParaRPr lang="en-IE" dirty="0"/>
          </a:p>
        </p:txBody>
      </p:sp>
      <p:sp>
        <p:nvSpPr>
          <p:cNvPr id="4" name="Slide Number Placeholder 3"/>
          <p:cNvSpPr>
            <a:spLocks noGrp="1"/>
          </p:cNvSpPr>
          <p:nvPr>
            <p:ph type="sldNum" sz="quarter" idx="5"/>
          </p:nvPr>
        </p:nvSpPr>
        <p:spPr/>
        <p:txBody>
          <a:bodyPr/>
          <a:lstStyle/>
          <a:p>
            <a:fld id="{78781BA6-6C2A-488C-B4E9-EFA5DFE1AD68}" type="slidenum">
              <a:rPr lang="en-GB" smtClean="0"/>
              <a:t>11</a:t>
            </a:fld>
            <a:endParaRPr lang="en-GB"/>
          </a:p>
        </p:txBody>
      </p:sp>
    </p:spTree>
    <p:extLst>
      <p:ext uri="{BB962C8B-B14F-4D97-AF65-F5344CB8AC3E}">
        <p14:creationId xmlns:p14="http://schemas.microsoft.com/office/powerpoint/2010/main" val="2751401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8781BA6-6C2A-488C-B4E9-EFA5DFE1AD68}" type="slidenum">
              <a:rPr lang="en-GB" smtClean="0"/>
              <a:t>12</a:t>
            </a:fld>
            <a:endParaRPr lang="en-GB"/>
          </a:p>
        </p:txBody>
      </p:sp>
    </p:spTree>
    <p:extLst>
      <p:ext uri="{BB962C8B-B14F-4D97-AF65-F5344CB8AC3E}">
        <p14:creationId xmlns:p14="http://schemas.microsoft.com/office/powerpoint/2010/main" val="189864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1218897" rtl="0" eaLnBrk="1" fontAlgn="base" latinLnBrk="0" hangingPunct="1">
              <a:lnSpc>
                <a:spcPct val="100000"/>
              </a:lnSpc>
              <a:spcBef>
                <a:spcPct val="0"/>
              </a:spcBef>
              <a:spcAft>
                <a:spcPct val="0"/>
              </a:spcAft>
              <a:buClrTx/>
              <a:buSzTx/>
              <a:buFontTx/>
              <a:buNone/>
              <a:tabLst/>
              <a:defRPr/>
            </a:pPr>
            <a:fld id="{78781BA6-6C2A-488C-B4E9-EFA5DFE1AD6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anose="020B0300000000000000" pitchFamily="34" charset="-128"/>
                <a:cs typeface="+mn-cs"/>
              </a:rPr>
              <a:pPr marL="0" marR="0" lvl="0" indent="0" algn="r" defTabSz="1218897"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anose="020B0300000000000000" pitchFamily="34" charset="-128"/>
              <a:cs typeface="+mn-cs"/>
            </a:endParaRPr>
          </a:p>
        </p:txBody>
      </p:sp>
    </p:spTree>
    <p:extLst>
      <p:ext uri="{BB962C8B-B14F-4D97-AF65-F5344CB8AC3E}">
        <p14:creationId xmlns:p14="http://schemas.microsoft.com/office/powerpoint/2010/main" val="356375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897" rtl="0" eaLnBrk="1" fontAlgn="base" latinLnBrk="0" hangingPunct="1">
              <a:lnSpc>
                <a:spcPct val="100000"/>
              </a:lnSpc>
              <a:spcBef>
                <a:spcPct val="0"/>
              </a:spcBef>
              <a:spcAft>
                <a:spcPct val="0"/>
              </a:spcAft>
              <a:buClrTx/>
              <a:buSzTx/>
              <a:buFontTx/>
              <a:buNone/>
              <a:tabLst/>
              <a:defRPr/>
            </a:pPr>
            <a:fld id="{78781BA6-6C2A-488C-B4E9-EFA5DFE1AD6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anose="020B0300000000000000" pitchFamily="34" charset="-128"/>
                <a:cs typeface="+mn-cs"/>
              </a:rPr>
              <a:pPr marL="0" marR="0" lvl="0" indent="0" algn="r" defTabSz="1218897"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anose="020B0300000000000000" pitchFamily="34" charset="-128"/>
              <a:cs typeface="+mn-cs"/>
            </a:endParaRPr>
          </a:p>
        </p:txBody>
      </p:sp>
    </p:spTree>
    <p:extLst>
      <p:ext uri="{BB962C8B-B14F-4D97-AF65-F5344CB8AC3E}">
        <p14:creationId xmlns:p14="http://schemas.microsoft.com/office/powerpoint/2010/main" val="345964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8781BA6-6C2A-488C-B4E9-EFA5DFE1AD68}" type="slidenum">
              <a:rPr lang="en-GB" smtClean="0"/>
              <a:t>4</a:t>
            </a:fld>
            <a:endParaRPr lang="en-GB"/>
          </a:p>
        </p:txBody>
      </p:sp>
    </p:spTree>
    <p:extLst>
      <p:ext uri="{BB962C8B-B14F-4D97-AF65-F5344CB8AC3E}">
        <p14:creationId xmlns:p14="http://schemas.microsoft.com/office/powerpoint/2010/main" val="400920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MEETINGS: </a:t>
            </a:r>
          </a:p>
          <a:p>
            <a:pPr marL="0" indent="0">
              <a:buFontTx/>
              <a:buNone/>
            </a:pPr>
            <a:r>
              <a:rPr lang="en-US" dirty="0"/>
              <a:t>-With Steering Committee</a:t>
            </a:r>
          </a:p>
          <a:p>
            <a:pPr marL="0" indent="0">
              <a:buFontTx/>
              <a:buNone/>
            </a:pPr>
            <a:r>
              <a:rPr lang="en-US" dirty="0"/>
              <a:t>-With IWG on Offshore Wind </a:t>
            </a:r>
          </a:p>
          <a:p>
            <a:pPr marL="0" indent="0">
              <a:buFontTx/>
              <a:buNone/>
            </a:pPr>
            <a:r>
              <a:rPr lang="en-US" dirty="0"/>
              <a:t>-With national and EU policy makers</a:t>
            </a:r>
          </a:p>
          <a:p>
            <a:pPr marL="0" indent="0">
              <a:buFontTx/>
              <a:buNone/>
            </a:pPr>
            <a:endParaRPr lang="en-US" dirty="0"/>
          </a:p>
          <a:p>
            <a:pPr marL="0" indent="0">
              <a:buFontTx/>
              <a:buNone/>
            </a:pPr>
            <a:r>
              <a:rPr lang="en-US" dirty="0"/>
              <a:t>PUBLICATIONS: </a:t>
            </a:r>
          </a:p>
          <a:p>
            <a:pPr marL="0" indent="0">
              <a:buFontTx/>
              <a:buNone/>
            </a:pPr>
            <a:r>
              <a:rPr lang="en-US" dirty="0"/>
              <a:t>-ETIPWind roadmap</a:t>
            </a:r>
          </a:p>
          <a:p>
            <a:pPr marL="0" indent="0">
              <a:buFontTx/>
              <a:buNone/>
            </a:pPr>
            <a:r>
              <a:rPr lang="en-US" dirty="0"/>
              <a:t>-Fort for 55 and set for 2050</a:t>
            </a:r>
          </a:p>
          <a:p>
            <a:pPr marL="0" indent="0">
              <a:buFontTx/>
              <a:buNone/>
            </a:pPr>
            <a:r>
              <a:rPr lang="en-US" dirty="0"/>
              <a:t>-Floating offshore wind </a:t>
            </a:r>
            <a:endParaRPr lang="en-IE" dirty="0"/>
          </a:p>
          <a:p>
            <a:pPr marL="0" indent="0">
              <a:buFontTx/>
              <a:buNone/>
            </a:pPr>
            <a:r>
              <a:rPr lang="en-IE" dirty="0"/>
              <a:t>-SRIA</a:t>
            </a:r>
          </a:p>
          <a:p>
            <a:pPr marL="0" indent="0">
              <a:buFontTx/>
              <a:buNone/>
            </a:pPr>
            <a:r>
              <a:rPr lang="en-IE" dirty="0"/>
              <a:t>-How wind is going circular… </a:t>
            </a:r>
          </a:p>
          <a:p>
            <a:pPr marL="0" indent="0">
              <a:buFontTx/>
              <a:buNone/>
            </a:pPr>
            <a:endParaRPr lang="en-IE" dirty="0"/>
          </a:p>
          <a:p>
            <a:pPr marL="0" indent="0">
              <a:buFontTx/>
              <a:buNone/>
            </a:pPr>
            <a:r>
              <a:rPr lang="en-IE" dirty="0"/>
              <a:t>WORKSHOPS &amp; EVENTS:</a:t>
            </a:r>
          </a:p>
          <a:p>
            <a:r>
              <a:rPr lang="en-IE" dirty="0"/>
              <a:t>-In previous period: </a:t>
            </a:r>
          </a:p>
          <a:p>
            <a:r>
              <a:rPr lang="en-US" dirty="0"/>
              <a:t>Workshops: Six organized, 1,008 participants, 740 video views</a:t>
            </a:r>
          </a:p>
          <a:p>
            <a:r>
              <a:rPr lang="en-US" dirty="0"/>
              <a:t>Webinars: Three organized, 697 participants, 843 video views</a:t>
            </a:r>
          </a:p>
          <a:p>
            <a:endParaRPr lang="en-US" dirty="0"/>
          </a:p>
          <a:p>
            <a:r>
              <a:rPr lang="en-US" dirty="0"/>
              <a:t>COLLABORATIONS: </a:t>
            </a:r>
          </a:p>
          <a:p>
            <a:r>
              <a:rPr lang="en-US" dirty="0"/>
              <a:t>-In previous period: </a:t>
            </a:r>
          </a:p>
          <a:p>
            <a:r>
              <a:rPr lang="en-US" dirty="0"/>
              <a:t>Joint activities: 51 activities, 8 IWG meetings, ETIPSNET, IEA wind, IF expert group, …</a:t>
            </a:r>
          </a:p>
          <a:p>
            <a:r>
              <a:rPr lang="en-US" dirty="0"/>
              <a:t>Meetings: 43 high-level meetings, 35 policy-level meetings</a:t>
            </a:r>
          </a:p>
          <a:p>
            <a:endParaRPr lang="en-US" dirty="0"/>
          </a:p>
          <a:p>
            <a:pPr marL="0" indent="0">
              <a:buFontTx/>
              <a:buNone/>
            </a:pPr>
            <a:endParaRPr lang="en-IE" dirty="0"/>
          </a:p>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1218897" rtl="0" eaLnBrk="1" fontAlgn="base" latinLnBrk="0" hangingPunct="1">
              <a:lnSpc>
                <a:spcPct val="100000"/>
              </a:lnSpc>
              <a:spcBef>
                <a:spcPct val="0"/>
              </a:spcBef>
              <a:spcAft>
                <a:spcPct val="0"/>
              </a:spcAft>
              <a:buClrTx/>
              <a:buSzTx/>
              <a:buFontTx/>
              <a:buNone/>
              <a:tabLst/>
              <a:defRPr/>
            </a:pPr>
            <a:fld id="{78781BA6-6C2A-488C-B4E9-EFA5DFE1AD6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anose="020B0300000000000000" pitchFamily="34" charset="-128"/>
                <a:cs typeface="+mn-cs"/>
              </a:rPr>
              <a:pPr marL="0" marR="0" lvl="0" indent="0" algn="r" defTabSz="1218897"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anose="020B0300000000000000" pitchFamily="34" charset="-128"/>
              <a:cs typeface="+mn-cs"/>
            </a:endParaRPr>
          </a:p>
        </p:txBody>
      </p:sp>
    </p:spTree>
    <p:extLst>
      <p:ext uri="{BB962C8B-B14F-4D97-AF65-F5344CB8AC3E}">
        <p14:creationId xmlns:p14="http://schemas.microsoft.com/office/powerpoint/2010/main" val="22957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main pillars: </a:t>
            </a:r>
          </a:p>
          <a:p>
            <a:r>
              <a:rPr lang="en-US" dirty="0"/>
              <a:t>-Grid &amp; System Integration</a:t>
            </a:r>
          </a:p>
          <a:p>
            <a:r>
              <a:rPr lang="en-US" dirty="0"/>
              <a:t>-Operations &amp; Maintenance</a:t>
            </a:r>
          </a:p>
          <a:p>
            <a:r>
              <a:rPr lang="en-US" dirty="0"/>
              <a:t>-Next General Technologies</a:t>
            </a:r>
          </a:p>
          <a:p>
            <a:r>
              <a:rPr lang="en-US" dirty="0"/>
              <a:t>-Offshore balance of plant</a:t>
            </a:r>
          </a:p>
          <a:p>
            <a:r>
              <a:rPr lang="en-US" dirty="0"/>
              <a:t>-Floating offshore wind</a:t>
            </a:r>
          </a:p>
          <a:p>
            <a:r>
              <a:rPr lang="en-US" dirty="0"/>
              <a:t>-Skills &amp; human resources </a:t>
            </a:r>
          </a:p>
          <a:p>
            <a:endParaRPr lang="en-US" dirty="0"/>
          </a:p>
          <a:p>
            <a:r>
              <a:rPr lang="en-US" dirty="0"/>
              <a:t>-&gt; This roadmap will be updated. </a:t>
            </a:r>
            <a:endParaRPr lang="en-IE" dirty="0"/>
          </a:p>
        </p:txBody>
      </p:sp>
      <p:sp>
        <p:nvSpPr>
          <p:cNvPr id="4" name="Slide Number Placeholder 3"/>
          <p:cNvSpPr>
            <a:spLocks noGrp="1"/>
          </p:cNvSpPr>
          <p:nvPr>
            <p:ph type="sldNum" sz="quarter" idx="5"/>
          </p:nvPr>
        </p:nvSpPr>
        <p:spPr/>
        <p:txBody>
          <a:bodyPr/>
          <a:lstStyle/>
          <a:p>
            <a:fld id="{78781BA6-6C2A-488C-B4E9-EFA5DFE1AD68}" type="slidenum">
              <a:rPr lang="en-GB" smtClean="0"/>
              <a:t>6</a:t>
            </a:fld>
            <a:endParaRPr lang="en-GB"/>
          </a:p>
        </p:txBody>
      </p:sp>
    </p:spTree>
    <p:extLst>
      <p:ext uri="{BB962C8B-B14F-4D97-AF65-F5344CB8AC3E}">
        <p14:creationId xmlns:p14="http://schemas.microsoft.com/office/powerpoint/2010/main" val="2397817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1218897" rtl="0" eaLnBrk="1" fontAlgn="base" latinLnBrk="0" hangingPunct="1">
              <a:lnSpc>
                <a:spcPct val="100000"/>
              </a:lnSpc>
              <a:spcBef>
                <a:spcPct val="0"/>
              </a:spcBef>
              <a:spcAft>
                <a:spcPct val="0"/>
              </a:spcAft>
              <a:buClrTx/>
              <a:buSzTx/>
              <a:buFontTx/>
              <a:buNone/>
              <a:tabLst/>
              <a:defRPr/>
            </a:pPr>
            <a:fld id="{78781BA6-6C2A-488C-B4E9-EFA5DFE1AD6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anose="020B0300000000000000" pitchFamily="34" charset="-128"/>
                <a:cs typeface="+mn-cs"/>
              </a:rPr>
              <a:pPr marL="0" marR="0" lvl="0" indent="0" algn="r" defTabSz="1218897" rtl="0" eaLnBrk="1" fontAlgn="base" latinLnBrk="0" hangingPunct="1">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anose="020B0300000000000000" pitchFamily="34" charset="-128"/>
              <a:cs typeface="+mn-cs"/>
            </a:endParaRPr>
          </a:p>
        </p:txBody>
      </p:sp>
    </p:spTree>
    <p:extLst>
      <p:ext uri="{BB962C8B-B14F-4D97-AF65-F5344CB8AC3E}">
        <p14:creationId xmlns:p14="http://schemas.microsoft.com/office/powerpoint/2010/main" val="356375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8781BA6-6C2A-488C-B4E9-EFA5DFE1AD68}" type="slidenum">
              <a:rPr lang="en-GB" smtClean="0"/>
              <a:t>8</a:t>
            </a:fld>
            <a:endParaRPr lang="en-GB"/>
          </a:p>
        </p:txBody>
      </p:sp>
    </p:spTree>
    <p:extLst>
      <p:ext uri="{BB962C8B-B14F-4D97-AF65-F5344CB8AC3E}">
        <p14:creationId xmlns:p14="http://schemas.microsoft.com/office/powerpoint/2010/main" val="4189987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EU is now asking for 510 GW of wind by 2030. That’s 39 GW a year of new wind that we have to build between now and then. </a:t>
            </a:r>
            <a:endParaRPr lang="en-IE" dirty="0"/>
          </a:p>
        </p:txBody>
      </p:sp>
      <p:sp>
        <p:nvSpPr>
          <p:cNvPr id="4" name="Slide Number Placeholder 3"/>
          <p:cNvSpPr>
            <a:spLocks noGrp="1"/>
          </p:cNvSpPr>
          <p:nvPr>
            <p:ph type="sldNum" sz="quarter" idx="5"/>
          </p:nvPr>
        </p:nvSpPr>
        <p:spPr/>
        <p:txBody>
          <a:bodyPr/>
          <a:lstStyle/>
          <a:p>
            <a:fld id="{78781BA6-6C2A-488C-B4E9-EFA5DFE1AD68}" type="slidenum">
              <a:rPr lang="en-GB" smtClean="0"/>
              <a:t>9</a:t>
            </a:fld>
            <a:endParaRPr lang="en-GB"/>
          </a:p>
        </p:txBody>
      </p:sp>
    </p:spTree>
    <p:extLst>
      <p:ext uri="{BB962C8B-B14F-4D97-AF65-F5344CB8AC3E}">
        <p14:creationId xmlns:p14="http://schemas.microsoft.com/office/powerpoint/2010/main" val="3834772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Research should align with those challenges and help finding new solutions: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1)Permitting rules: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-Digitalisation solutions and co-existence measures for wind energy with nature and society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2)Raw materials dependency and supply-chain bottlenecks: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-Innovations to increase circularity (recycling, re-purposing, composite, new materials,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3)RES-based electrification: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solutions to help electrifying industry, households, transport and other sectors; to upgrade our energy system (grids &amp; infrastructure) and make it more resilient.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8781BA6-6C2A-488C-B4E9-EFA5DFE1AD68}" type="slidenum">
              <a:rPr lang="en-GB" smtClean="0"/>
              <a:t>10</a:t>
            </a:fld>
            <a:endParaRPr lang="en-GB"/>
          </a:p>
        </p:txBody>
      </p:sp>
    </p:spTree>
    <p:extLst>
      <p:ext uri="{BB962C8B-B14F-4D97-AF65-F5344CB8AC3E}">
        <p14:creationId xmlns:p14="http://schemas.microsoft.com/office/powerpoint/2010/main" val="28558239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CA35F9-2494-B841-93CD-2D4B8ED59932}"/>
              </a:ext>
            </a:extLst>
          </p:cNvPr>
          <p:cNvSpPr/>
          <p:nvPr/>
        </p:nvSpPr>
        <p:spPr>
          <a:xfrm>
            <a:off x="-1745" y="-69726"/>
            <a:ext cx="32512000" cy="4404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pic>
        <p:nvPicPr>
          <p:cNvPr id="12" name="Picture 10" descr="logo.jpg">
            <a:extLst>
              <a:ext uri="{FF2B5EF4-FFF2-40B4-BE49-F238E27FC236}">
                <a16:creationId xmlns:a16="http://schemas.microsoft.com/office/drawing/2014/main" id="{416A3F50-97DA-3849-97E0-D91C38064C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912" y="468893"/>
            <a:ext cx="10577688" cy="321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0292DDB4-6FAE-C24D-B699-2AD88C5F3235}"/>
              </a:ext>
            </a:extLst>
          </p:cNvPr>
          <p:cNvPicPr>
            <a:picLocks noChangeAspect="1"/>
          </p:cNvPicPr>
          <p:nvPr userDrawn="1"/>
        </p:nvPicPr>
        <p:blipFill>
          <a:blip r:embed="rId3"/>
          <a:stretch>
            <a:fillRect/>
          </a:stretch>
        </p:blipFill>
        <p:spPr>
          <a:xfrm>
            <a:off x="5" y="4155784"/>
            <a:ext cx="32512000" cy="11979965"/>
          </a:xfrm>
          <a:prstGeom prst="rect">
            <a:avLst/>
          </a:prstGeom>
        </p:spPr>
      </p:pic>
      <p:sp>
        <p:nvSpPr>
          <p:cNvPr id="10" name="Title 9"/>
          <p:cNvSpPr>
            <a:spLocks noGrp="1"/>
          </p:cNvSpPr>
          <p:nvPr>
            <p:ph type="title"/>
          </p:nvPr>
        </p:nvSpPr>
        <p:spPr>
          <a:xfrm>
            <a:off x="17024087" y="6434666"/>
            <a:ext cx="14654731" cy="6141155"/>
          </a:xfrm>
        </p:spPr>
        <p:txBody>
          <a:bodyPr/>
          <a:lstStyle>
            <a:lvl1pPr algn="l">
              <a:defRPr sz="10666" b="0" i="0">
                <a:solidFill>
                  <a:schemeClr val="tx2"/>
                </a:solidFill>
                <a:latin typeface="Nexa Light"/>
                <a:cs typeface="Nexa Light"/>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3597254C-FA6B-0D4A-96DC-521BF1309339}"/>
              </a:ext>
            </a:extLst>
          </p:cNvPr>
          <p:cNvSpPr/>
          <p:nvPr userDrawn="1"/>
        </p:nvSpPr>
        <p:spPr>
          <a:xfrm>
            <a:off x="16256000" y="16173239"/>
            <a:ext cx="16256001" cy="21147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13" name="Text Placeholder 2"/>
          <p:cNvSpPr>
            <a:spLocks noGrp="1"/>
          </p:cNvSpPr>
          <p:nvPr>
            <p:ph idx="11"/>
          </p:nvPr>
        </p:nvSpPr>
        <p:spPr bwMode="auto">
          <a:xfrm>
            <a:off x="17024086" y="13366278"/>
            <a:ext cx="8960995" cy="140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0" indent="0" algn="l">
              <a:lnSpc>
                <a:spcPct val="80000"/>
              </a:lnSpc>
              <a:buNone/>
              <a:defRPr sz="4800" baseline="0">
                <a:solidFill>
                  <a:srgbClr val="509E2F"/>
                </a:solidFill>
                <a:latin typeface="Calibri"/>
                <a:cs typeface="Calibri"/>
              </a:defRPr>
            </a:lvl1pPr>
          </a:lstStyle>
          <a:p>
            <a:pPr lvl="0"/>
            <a:r>
              <a:rPr lang="en-US"/>
              <a:t>Click to edit Master text styles</a:t>
            </a:r>
          </a:p>
        </p:txBody>
      </p:sp>
      <p:sp>
        <p:nvSpPr>
          <p:cNvPr id="22" name="Rectangle 21">
            <a:extLst>
              <a:ext uri="{FF2B5EF4-FFF2-40B4-BE49-F238E27FC236}">
                <a16:creationId xmlns:a16="http://schemas.microsoft.com/office/drawing/2014/main" id="{FA4DD86C-8B8C-CF4C-80CA-F1FC47E7D3F5}"/>
              </a:ext>
            </a:extLst>
          </p:cNvPr>
          <p:cNvSpPr/>
          <p:nvPr userDrawn="1"/>
        </p:nvSpPr>
        <p:spPr>
          <a:xfrm>
            <a:off x="-3489" y="15284236"/>
            <a:ext cx="32513745" cy="889000"/>
          </a:xfrm>
          <a:prstGeom prst="rect">
            <a:avLst/>
          </a:prstGeom>
          <a:gradFill flip="none" rotWithShape="1">
            <a:gsLst>
              <a:gs pos="0">
                <a:srgbClr val="509E2F"/>
              </a:gs>
              <a:gs pos="100000">
                <a:schemeClr val="tx2"/>
              </a:gs>
              <a:gs pos="51000">
                <a:schemeClr val="tx2"/>
              </a:gs>
            </a:gsLst>
            <a:lin ang="207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15" name="Rectangle 12">
            <a:extLst>
              <a:ext uri="{FF2B5EF4-FFF2-40B4-BE49-F238E27FC236}">
                <a16:creationId xmlns:a16="http://schemas.microsoft.com/office/drawing/2014/main" id="{AA872B18-CB18-D741-8B77-C0777D188D35}"/>
              </a:ext>
            </a:extLst>
          </p:cNvPr>
          <p:cNvSpPr>
            <a:spLocks noChangeArrowheads="1"/>
          </p:cNvSpPr>
          <p:nvPr/>
        </p:nvSpPr>
        <p:spPr bwMode="auto">
          <a:xfrm>
            <a:off x="1" y="15241486"/>
            <a:ext cx="32512000"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ctr" eaLnBrk="1" hangingPunct="1"/>
            <a:r>
              <a:rPr lang="en-GB" altLang="en-US" sz="5333" dirty="0" err="1">
                <a:solidFill>
                  <a:schemeClr val="bg1"/>
                </a:solidFill>
                <a:latin typeface="Nexa Light" panose="02000000000000000000" pitchFamily="2" charset="77"/>
              </a:rPr>
              <a:t>etipwind.eu</a:t>
            </a:r>
            <a:endParaRPr lang="en-US" altLang="en-US" sz="5333" dirty="0">
              <a:solidFill>
                <a:schemeClr val="bg1"/>
              </a:solidFill>
              <a:latin typeface="Nexa Light" panose="02000000000000000000" pitchFamily="2" charset="77"/>
            </a:endParaRPr>
          </a:p>
        </p:txBody>
      </p:sp>
      <p:sp>
        <p:nvSpPr>
          <p:cNvPr id="25" name="Text Placeholder 2">
            <a:extLst>
              <a:ext uri="{FF2B5EF4-FFF2-40B4-BE49-F238E27FC236}">
                <a16:creationId xmlns:a16="http://schemas.microsoft.com/office/drawing/2014/main" id="{97E2341B-7C80-D844-AE46-CF938A4FF4AD}"/>
              </a:ext>
            </a:extLst>
          </p:cNvPr>
          <p:cNvSpPr>
            <a:spLocks noGrp="1"/>
          </p:cNvSpPr>
          <p:nvPr>
            <p:ph idx="1"/>
          </p:nvPr>
        </p:nvSpPr>
        <p:spPr bwMode="auto">
          <a:xfrm>
            <a:off x="20932705" y="16609248"/>
            <a:ext cx="10746111" cy="1066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0" indent="0">
              <a:lnSpc>
                <a:spcPct val="80000"/>
              </a:lnSpc>
              <a:buNone/>
              <a:defRPr sz="4800" baseline="0">
                <a:solidFill>
                  <a:schemeClr val="tx2"/>
                </a:solidFill>
                <a:latin typeface="Calibri"/>
                <a:cs typeface="Calibri"/>
              </a:defRPr>
            </a:lvl1pPr>
          </a:lstStyle>
          <a:p>
            <a:pPr lvl="0"/>
            <a:r>
              <a:rPr lang="en-US"/>
              <a:t>Click to edit Master text styles</a:t>
            </a:r>
          </a:p>
        </p:txBody>
      </p:sp>
      <p:sp>
        <p:nvSpPr>
          <p:cNvPr id="26" name="Text Placeholder 2">
            <a:extLst>
              <a:ext uri="{FF2B5EF4-FFF2-40B4-BE49-F238E27FC236}">
                <a16:creationId xmlns:a16="http://schemas.microsoft.com/office/drawing/2014/main" id="{965A34D7-8DB9-AC49-8825-179FF5BA4E37}"/>
              </a:ext>
            </a:extLst>
          </p:cNvPr>
          <p:cNvSpPr>
            <a:spLocks noGrp="1"/>
          </p:cNvSpPr>
          <p:nvPr>
            <p:ph idx="10"/>
          </p:nvPr>
        </p:nvSpPr>
        <p:spPr bwMode="auto">
          <a:xfrm>
            <a:off x="20932709" y="17185312"/>
            <a:ext cx="10746111" cy="117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0" indent="0">
              <a:lnSpc>
                <a:spcPct val="80000"/>
              </a:lnSpc>
              <a:buNone/>
              <a:defRPr sz="4800" i="1" baseline="0">
                <a:solidFill>
                  <a:srgbClr val="509E2F"/>
                </a:solidFill>
                <a:latin typeface="Calibri"/>
                <a:cs typeface="Calibri"/>
              </a:defRPr>
            </a:lvl1pPr>
          </a:lstStyle>
          <a:p>
            <a:pPr lvl="0"/>
            <a:r>
              <a:rPr lang="en-US"/>
              <a:t>Click to edit Master text styles</a:t>
            </a:r>
          </a:p>
        </p:txBody>
      </p:sp>
      <p:pic>
        <p:nvPicPr>
          <p:cNvPr id="14" name="Picture 13">
            <a:extLst>
              <a:ext uri="{FF2B5EF4-FFF2-40B4-BE49-F238E27FC236}">
                <a16:creationId xmlns:a16="http://schemas.microsoft.com/office/drawing/2014/main" id="{3F1C5A98-BCA6-C941-B27B-50B08D8DD36D}"/>
              </a:ext>
            </a:extLst>
          </p:cNvPr>
          <p:cNvPicPr>
            <a:picLocks noChangeAspect="1"/>
          </p:cNvPicPr>
          <p:nvPr userDrawn="1"/>
        </p:nvPicPr>
        <p:blipFill>
          <a:blip r:embed="rId4"/>
          <a:stretch>
            <a:fillRect/>
          </a:stretch>
        </p:blipFill>
        <p:spPr>
          <a:xfrm>
            <a:off x="1277360" y="16483368"/>
            <a:ext cx="12737429" cy="1468704"/>
          </a:xfrm>
          <a:prstGeom prst="rect">
            <a:avLst/>
          </a:prstGeom>
        </p:spPr>
      </p:pic>
    </p:spTree>
    <p:extLst>
      <p:ext uri="{BB962C8B-B14F-4D97-AF65-F5344CB8AC3E}">
        <p14:creationId xmlns:p14="http://schemas.microsoft.com/office/powerpoint/2010/main" val="2755637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D29E40F-5114-CF43-924E-2449B491A53C}"/>
              </a:ext>
            </a:extLst>
          </p:cNvPr>
          <p:cNvPicPr>
            <a:picLocks noChangeAspect="1"/>
          </p:cNvPicPr>
          <p:nvPr userDrawn="1"/>
        </p:nvPicPr>
        <p:blipFill>
          <a:blip r:embed="rId2"/>
          <a:stretch>
            <a:fillRect/>
          </a:stretch>
        </p:blipFill>
        <p:spPr>
          <a:xfrm>
            <a:off x="5" y="-186509"/>
            <a:ext cx="32505685" cy="16323509"/>
          </a:xfrm>
          <a:prstGeom prst="rect">
            <a:avLst/>
          </a:prstGeom>
        </p:spPr>
      </p:pic>
      <p:sp>
        <p:nvSpPr>
          <p:cNvPr id="22" name="Title 9">
            <a:extLst>
              <a:ext uri="{FF2B5EF4-FFF2-40B4-BE49-F238E27FC236}">
                <a16:creationId xmlns:a16="http://schemas.microsoft.com/office/drawing/2014/main" id="{A4A298AB-5A78-8F49-9624-4900BBE38C23}"/>
              </a:ext>
            </a:extLst>
          </p:cNvPr>
          <p:cNvSpPr>
            <a:spLocks noGrp="1"/>
          </p:cNvSpPr>
          <p:nvPr>
            <p:ph type="title"/>
          </p:nvPr>
        </p:nvSpPr>
        <p:spPr>
          <a:xfrm>
            <a:off x="-141108" y="6455704"/>
            <a:ext cx="32760359" cy="3485805"/>
          </a:xfrm>
        </p:spPr>
        <p:txBody>
          <a:bodyPr/>
          <a:lstStyle>
            <a:lvl1pPr algn="ctr">
              <a:defRPr sz="13332" b="0" i="0" baseline="0">
                <a:solidFill>
                  <a:schemeClr val="bg1"/>
                </a:solidFill>
                <a:latin typeface="Nexa Light"/>
                <a:cs typeface="Nexa Light"/>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7FDA958C-F965-E943-9696-0F2EAC86BD2E}"/>
              </a:ext>
            </a:extLst>
          </p:cNvPr>
          <p:cNvSpPr/>
          <p:nvPr userDrawn="1"/>
        </p:nvSpPr>
        <p:spPr>
          <a:xfrm>
            <a:off x="19584368" y="16193500"/>
            <a:ext cx="12898357" cy="2040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7" name="Rectangle 14">
            <a:extLst>
              <a:ext uri="{FF2B5EF4-FFF2-40B4-BE49-F238E27FC236}">
                <a16:creationId xmlns:a16="http://schemas.microsoft.com/office/drawing/2014/main" id="{63D6CF2E-57FD-5B4D-819D-FF3A7A090B8D}"/>
              </a:ext>
            </a:extLst>
          </p:cNvPr>
          <p:cNvSpPr>
            <a:spLocks noChangeArrowheads="1"/>
          </p:cNvSpPr>
          <p:nvPr userDrawn="1"/>
        </p:nvSpPr>
        <p:spPr bwMode="auto">
          <a:xfrm>
            <a:off x="25473024" y="16757041"/>
            <a:ext cx="5885042"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r" eaLnBrk="1" hangingPunct="1"/>
            <a:r>
              <a:rPr lang="en-GB" altLang="en-US" sz="5333" dirty="0" err="1">
                <a:solidFill>
                  <a:schemeClr val="tx2"/>
                </a:solidFill>
                <a:latin typeface="Nexa Light" panose="02000000000000000000" pitchFamily="2" charset="77"/>
              </a:rPr>
              <a:t>etipwind.eu</a:t>
            </a:r>
            <a:endParaRPr lang="en-US" altLang="en-US" sz="5333" dirty="0">
              <a:solidFill>
                <a:schemeClr val="tx2"/>
              </a:solidFill>
              <a:latin typeface="Nexa Light" panose="02000000000000000000" pitchFamily="2" charset="77"/>
            </a:endParaRPr>
          </a:p>
        </p:txBody>
      </p:sp>
    </p:spTree>
    <p:extLst>
      <p:ext uri="{BB962C8B-B14F-4D97-AF65-F5344CB8AC3E}">
        <p14:creationId xmlns:p14="http://schemas.microsoft.com/office/powerpoint/2010/main" val="3482123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Lee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20DFAF1-A016-F748-AE13-D509F4694F84}"/>
              </a:ext>
            </a:extLst>
          </p:cNvPr>
          <p:cNvSpPr/>
          <p:nvPr userDrawn="1"/>
        </p:nvSpPr>
        <p:spPr>
          <a:xfrm>
            <a:off x="-1745" y="-103712"/>
            <a:ext cx="32512000" cy="4404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pic>
        <p:nvPicPr>
          <p:cNvPr id="19" name="Picture 18">
            <a:extLst>
              <a:ext uri="{FF2B5EF4-FFF2-40B4-BE49-F238E27FC236}">
                <a16:creationId xmlns:a16="http://schemas.microsoft.com/office/drawing/2014/main" id="{0D29E40F-5114-CF43-924E-2449B491A53C}"/>
              </a:ext>
            </a:extLst>
          </p:cNvPr>
          <p:cNvPicPr>
            <a:picLocks noChangeAspect="1"/>
          </p:cNvPicPr>
          <p:nvPr userDrawn="1"/>
        </p:nvPicPr>
        <p:blipFill>
          <a:blip r:embed="rId2"/>
          <a:stretch>
            <a:fillRect/>
          </a:stretch>
        </p:blipFill>
        <p:spPr>
          <a:xfrm>
            <a:off x="5" y="4157033"/>
            <a:ext cx="32512000" cy="11979963"/>
          </a:xfrm>
          <a:prstGeom prst="rect">
            <a:avLst/>
          </a:prstGeom>
        </p:spPr>
      </p:pic>
      <p:pic>
        <p:nvPicPr>
          <p:cNvPr id="18" name="Picture 10" descr="logo.jpg">
            <a:extLst>
              <a:ext uri="{FF2B5EF4-FFF2-40B4-BE49-F238E27FC236}">
                <a16:creationId xmlns:a16="http://schemas.microsoft.com/office/drawing/2014/main" id="{8F4BB2C2-58E4-E04F-B1C7-E75E7FEB445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35433" y="457232"/>
            <a:ext cx="10577688" cy="321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9"/>
          <p:cNvSpPr>
            <a:spLocks noGrp="1"/>
          </p:cNvSpPr>
          <p:nvPr>
            <p:ph type="title"/>
          </p:nvPr>
        </p:nvSpPr>
        <p:spPr>
          <a:xfrm>
            <a:off x="1" y="7770430"/>
            <a:ext cx="32512000" cy="4992555"/>
          </a:xfrm>
        </p:spPr>
        <p:txBody>
          <a:bodyPr/>
          <a:lstStyle>
            <a:lvl1pPr algn="ctr">
              <a:defRPr sz="13332" b="0" i="0" baseline="0">
                <a:solidFill>
                  <a:schemeClr val="bg1"/>
                </a:solidFill>
                <a:latin typeface="Nexa Light"/>
                <a:cs typeface="Nexa Light"/>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C8D55382-3A5E-384B-A48D-9FDE31391826}"/>
              </a:ext>
            </a:extLst>
          </p:cNvPr>
          <p:cNvSpPr/>
          <p:nvPr userDrawn="1"/>
        </p:nvSpPr>
        <p:spPr>
          <a:xfrm>
            <a:off x="19584368" y="16193500"/>
            <a:ext cx="12898357" cy="2040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21" name="Rectangle 14">
            <a:extLst>
              <a:ext uri="{FF2B5EF4-FFF2-40B4-BE49-F238E27FC236}">
                <a16:creationId xmlns:a16="http://schemas.microsoft.com/office/drawing/2014/main" id="{7D17AC88-B700-434E-B9EB-AECAE5AC172A}"/>
              </a:ext>
            </a:extLst>
          </p:cNvPr>
          <p:cNvSpPr>
            <a:spLocks noChangeArrowheads="1"/>
          </p:cNvSpPr>
          <p:nvPr userDrawn="1"/>
        </p:nvSpPr>
        <p:spPr bwMode="auto">
          <a:xfrm>
            <a:off x="25473024" y="16757041"/>
            <a:ext cx="5885042"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r" eaLnBrk="1" hangingPunct="1"/>
            <a:r>
              <a:rPr lang="en-GB" altLang="en-US" sz="5333" dirty="0" err="1">
                <a:solidFill>
                  <a:schemeClr val="tx2"/>
                </a:solidFill>
                <a:latin typeface="Nexa Light" panose="02000000000000000000" pitchFamily="2" charset="77"/>
              </a:rPr>
              <a:t>etipwind.eu</a:t>
            </a:r>
            <a:endParaRPr lang="en-US" altLang="en-US" sz="5333" dirty="0">
              <a:solidFill>
                <a:schemeClr val="tx2"/>
              </a:solidFill>
              <a:latin typeface="Nexa Light" panose="02000000000000000000" pitchFamily="2" charset="77"/>
            </a:endParaRPr>
          </a:p>
        </p:txBody>
      </p:sp>
      <p:pic>
        <p:nvPicPr>
          <p:cNvPr id="11" name="Picture 13">
            <a:extLst>
              <a:ext uri="{FF2B5EF4-FFF2-40B4-BE49-F238E27FC236}">
                <a16:creationId xmlns:a16="http://schemas.microsoft.com/office/drawing/2014/main" id="{68C40546-68AF-6D4D-9AB0-C9F4622A603F}"/>
              </a:ext>
            </a:extLst>
          </p:cNvPr>
          <p:cNvPicPr>
            <a:picLocks noChangeAspect="1"/>
          </p:cNvPicPr>
          <p:nvPr userDrawn="1"/>
        </p:nvPicPr>
        <p:blipFill>
          <a:blip r:embed="rId4"/>
          <a:stretch>
            <a:fillRect/>
          </a:stretch>
        </p:blipFill>
        <p:spPr>
          <a:xfrm>
            <a:off x="1277360" y="16483368"/>
            <a:ext cx="12737429" cy="1468704"/>
          </a:xfrm>
          <a:prstGeom prst="rect">
            <a:avLst/>
          </a:prstGeom>
        </p:spPr>
      </p:pic>
    </p:spTree>
    <p:extLst>
      <p:ext uri="{BB962C8B-B14F-4D97-AF65-F5344CB8AC3E}">
        <p14:creationId xmlns:p14="http://schemas.microsoft.com/office/powerpoint/2010/main" val="3964411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Lee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D29E40F-5114-CF43-924E-2449B491A53C}"/>
              </a:ext>
            </a:extLst>
          </p:cNvPr>
          <p:cNvPicPr>
            <a:picLocks noChangeAspect="1"/>
          </p:cNvPicPr>
          <p:nvPr userDrawn="1"/>
        </p:nvPicPr>
        <p:blipFill>
          <a:blip r:embed="rId2"/>
          <a:stretch>
            <a:fillRect/>
          </a:stretch>
        </p:blipFill>
        <p:spPr>
          <a:xfrm>
            <a:off x="5" y="-186508"/>
            <a:ext cx="32505685" cy="16323507"/>
          </a:xfrm>
          <a:prstGeom prst="rect">
            <a:avLst/>
          </a:prstGeom>
        </p:spPr>
      </p:pic>
      <p:sp>
        <p:nvSpPr>
          <p:cNvPr id="22" name="Title 9">
            <a:extLst>
              <a:ext uri="{FF2B5EF4-FFF2-40B4-BE49-F238E27FC236}">
                <a16:creationId xmlns:a16="http://schemas.microsoft.com/office/drawing/2014/main" id="{A4A298AB-5A78-8F49-9624-4900BBE38C23}"/>
              </a:ext>
            </a:extLst>
          </p:cNvPr>
          <p:cNvSpPr>
            <a:spLocks noGrp="1"/>
          </p:cNvSpPr>
          <p:nvPr>
            <p:ph type="title"/>
          </p:nvPr>
        </p:nvSpPr>
        <p:spPr>
          <a:xfrm>
            <a:off x="-141108" y="6455704"/>
            <a:ext cx="32760359" cy="3485805"/>
          </a:xfrm>
        </p:spPr>
        <p:txBody>
          <a:bodyPr/>
          <a:lstStyle>
            <a:lvl1pPr algn="ctr">
              <a:defRPr sz="13332" b="0" i="0" baseline="0">
                <a:solidFill>
                  <a:schemeClr val="tx2"/>
                </a:solidFill>
                <a:latin typeface="Nexa Light"/>
                <a:cs typeface="Nexa Light"/>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7FDA958C-F965-E943-9696-0F2EAC86BD2E}"/>
              </a:ext>
            </a:extLst>
          </p:cNvPr>
          <p:cNvSpPr/>
          <p:nvPr userDrawn="1"/>
        </p:nvSpPr>
        <p:spPr>
          <a:xfrm>
            <a:off x="19584368" y="16193500"/>
            <a:ext cx="12898357" cy="2040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7" name="Rectangle 14">
            <a:extLst>
              <a:ext uri="{FF2B5EF4-FFF2-40B4-BE49-F238E27FC236}">
                <a16:creationId xmlns:a16="http://schemas.microsoft.com/office/drawing/2014/main" id="{63D6CF2E-57FD-5B4D-819D-FF3A7A090B8D}"/>
              </a:ext>
            </a:extLst>
          </p:cNvPr>
          <p:cNvSpPr>
            <a:spLocks noChangeArrowheads="1"/>
          </p:cNvSpPr>
          <p:nvPr userDrawn="1"/>
        </p:nvSpPr>
        <p:spPr bwMode="auto">
          <a:xfrm>
            <a:off x="25473024" y="16757041"/>
            <a:ext cx="5885042"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r" eaLnBrk="1" hangingPunct="1"/>
            <a:r>
              <a:rPr lang="en-GB" altLang="en-US" sz="5333" dirty="0" err="1">
                <a:solidFill>
                  <a:schemeClr val="tx2"/>
                </a:solidFill>
                <a:latin typeface="Nexa Light" panose="02000000000000000000" pitchFamily="2" charset="77"/>
              </a:rPr>
              <a:t>etipwind.eu</a:t>
            </a:r>
            <a:endParaRPr lang="en-US" altLang="en-US" sz="5333" dirty="0">
              <a:solidFill>
                <a:schemeClr val="tx2"/>
              </a:solidFill>
              <a:latin typeface="Nexa Light" panose="02000000000000000000" pitchFamily="2" charset="77"/>
            </a:endParaRPr>
          </a:p>
        </p:txBody>
      </p:sp>
    </p:spTree>
    <p:extLst>
      <p:ext uri="{BB962C8B-B14F-4D97-AF65-F5344CB8AC3E}">
        <p14:creationId xmlns:p14="http://schemas.microsoft.com/office/powerpoint/2010/main" val="2937478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Lee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20DFAF1-A016-F748-AE13-D509F4694F84}"/>
              </a:ext>
            </a:extLst>
          </p:cNvPr>
          <p:cNvSpPr/>
          <p:nvPr userDrawn="1"/>
        </p:nvSpPr>
        <p:spPr>
          <a:xfrm>
            <a:off x="-1745" y="-103712"/>
            <a:ext cx="32512000" cy="4404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pic>
        <p:nvPicPr>
          <p:cNvPr id="19" name="Picture 18">
            <a:extLst>
              <a:ext uri="{FF2B5EF4-FFF2-40B4-BE49-F238E27FC236}">
                <a16:creationId xmlns:a16="http://schemas.microsoft.com/office/drawing/2014/main" id="{0D29E40F-5114-CF43-924E-2449B491A53C}"/>
              </a:ext>
            </a:extLst>
          </p:cNvPr>
          <p:cNvPicPr>
            <a:picLocks noChangeAspect="1"/>
          </p:cNvPicPr>
          <p:nvPr userDrawn="1"/>
        </p:nvPicPr>
        <p:blipFill>
          <a:blip r:embed="rId2"/>
          <a:stretch>
            <a:fillRect/>
          </a:stretch>
        </p:blipFill>
        <p:spPr>
          <a:xfrm>
            <a:off x="5" y="4158965"/>
            <a:ext cx="32512000" cy="11976099"/>
          </a:xfrm>
          <a:prstGeom prst="rect">
            <a:avLst/>
          </a:prstGeom>
        </p:spPr>
      </p:pic>
      <p:pic>
        <p:nvPicPr>
          <p:cNvPr id="18" name="Picture 10" descr="logo.jpg">
            <a:extLst>
              <a:ext uri="{FF2B5EF4-FFF2-40B4-BE49-F238E27FC236}">
                <a16:creationId xmlns:a16="http://schemas.microsoft.com/office/drawing/2014/main" id="{8F4BB2C2-58E4-E04F-B1C7-E75E7FEB445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35433" y="457232"/>
            <a:ext cx="10577688" cy="321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9"/>
          <p:cNvSpPr>
            <a:spLocks noGrp="1"/>
          </p:cNvSpPr>
          <p:nvPr>
            <p:ph type="title"/>
          </p:nvPr>
        </p:nvSpPr>
        <p:spPr>
          <a:xfrm>
            <a:off x="1" y="7770430"/>
            <a:ext cx="32512000" cy="4992555"/>
          </a:xfrm>
        </p:spPr>
        <p:txBody>
          <a:bodyPr/>
          <a:lstStyle>
            <a:lvl1pPr algn="ctr">
              <a:defRPr sz="13332" b="0" i="0" baseline="0">
                <a:solidFill>
                  <a:schemeClr val="tx2"/>
                </a:solidFill>
                <a:latin typeface="Nexa Light"/>
                <a:cs typeface="Nexa Light"/>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C8D55382-3A5E-384B-A48D-9FDE31391826}"/>
              </a:ext>
            </a:extLst>
          </p:cNvPr>
          <p:cNvSpPr/>
          <p:nvPr userDrawn="1"/>
        </p:nvSpPr>
        <p:spPr>
          <a:xfrm>
            <a:off x="19584368" y="16193500"/>
            <a:ext cx="12898357" cy="2040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21" name="Rectangle 14">
            <a:extLst>
              <a:ext uri="{FF2B5EF4-FFF2-40B4-BE49-F238E27FC236}">
                <a16:creationId xmlns:a16="http://schemas.microsoft.com/office/drawing/2014/main" id="{7D17AC88-B700-434E-B9EB-AECAE5AC172A}"/>
              </a:ext>
            </a:extLst>
          </p:cNvPr>
          <p:cNvSpPr>
            <a:spLocks noChangeArrowheads="1"/>
          </p:cNvSpPr>
          <p:nvPr userDrawn="1"/>
        </p:nvSpPr>
        <p:spPr bwMode="auto">
          <a:xfrm>
            <a:off x="25473024" y="16757041"/>
            <a:ext cx="5885042"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r" eaLnBrk="1" hangingPunct="1"/>
            <a:r>
              <a:rPr lang="en-GB" altLang="en-US" sz="5333" dirty="0" err="1">
                <a:solidFill>
                  <a:schemeClr val="tx2"/>
                </a:solidFill>
                <a:latin typeface="Nexa Light" panose="02000000000000000000" pitchFamily="2" charset="77"/>
              </a:rPr>
              <a:t>etipwind.eu</a:t>
            </a:r>
            <a:endParaRPr lang="en-US" altLang="en-US" sz="5333" dirty="0">
              <a:solidFill>
                <a:schemeClr val="tx2"/>
              </a:solidFill>
              <a:latin typeface="Nexa Light" panose="02000000000000000000" pitchFamily="2" charset="77"/>
            </a:endParaRPr>
          </a:p>
        </p:txBody>
      </p:sp>
      <p:pic>
        <p:nvPicPr>
          <p:cNvPr id="11" name="Picture 13">
            <a:extLst>
              <a:ext uri="{FF2B5EF4-FFF2-40B4-BE49-F238E27FC236}">
                <a16:creationId xmlns:a16="http://schemas.microsoft.com/office/drawing/2014/main" id="{4673CDFD-8B73-C148-A51E-5DED15DA623E}"/>
              </a:ext>
            </a:extLst>
          </p:cNvPr>
          <p:cNvPicPr>
            <a:picLocks noChangeAspect="1"/>
          </p:cNvPicPr>
          <p:nvPr userDrawn="1"/>
        </p:nvPicPr>
        <p:blipFill>
          <a:blip r:embed="rId4"/>
          <a:stretch>
            <a:fillRect/>
          </a:stretch>
        </p:blipFill>
        <p:spPr>
          <a:xfrm>
            <a:off x="1277360" y="16483368"/>
            <a:ext cx="12737429" cy="1468704"/>
          </a:xfrm>
          <a:prstGeom prst="rect">
            <a:avLst/>
          </a:prstGeom>
        </p:spPr>
      </p:pic>
    </p:spTree>
    <p:extLst>
      <p:ext uri="{BB962C8B-B14F-4D97-AF65-F5344CB8AC3E}">
        <p14:creationId xmlns:p14="http://schemas.microsoft.com/office/powerpoint/2010/main" val="48921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912534" y="1464733"/>
            <a:ext cx="24000178" cy="1727200"/>
          </a:xfrm>
        </p:spPr>
        <p:txBody>
          <a:bodyPr/>
          <a:lstStyle/>
          <a:p>
            <a:r>
              <a:rPr lang="en-US"/>
              <a:t>Click to edit Master title style</a:t>
            </a:r>
          </a:p>
        </p:txBody>
      </p:sp>
      <p:sp>
        <p:nvSpPr>
          <p:cNvPr id="4" name="Content Placeholder 3"/>
          <p:cNvSpPr>
            <a:spLocks noGrp="1"/>
          </p:cNvSpPr>
          <p:nvPr>
            <p:ph sz="quarter" idx="10"/>
          </p:nvPr>
        </p:nvSpPr>
        <p:spPr>
          <a:xfrm>
            <a:off x="2969574" y="3382435"/>
            <a:ext cx="25603200" cy="1132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635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B16C0403-22A5-0B42-9DEE-A1F5D16A3FC3}"/>
              </a:ext>
            </a:extLst>
          </p:cNvPr>
          <p:cNvSpPr txBox="1">
            <a:spLocks/>
          </p:cNvSpPr>
          <p:nvPr/>
        </p:nvSpPr>
        <p:spPr bwMode="auto">
          <a:xfrm>
            <a:off x="2940762" y="1464733"/>
            <a:ext cx="24005821"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l" defTabSz="457200" rtl="0" eaLnBrk="1" fontAlgn="base" hangingPunct="1">
              <a:spcBef>
                <a:spcPct val="0"/>
              </a:spcBef>
              <a:spcAft>
                <a:spcPct val="0"/>
              </a:spcAft>
              <a:defRPr sz="2600" b="1" kern="1200">
                <a:solidFill>
                  <a:schemeClr val="tx2"/>
                </a:solidFill>
                <a:latin typeface="Franklin Gothic Book"/>
                <a:ea typeface="ヒラギノ角ゴ Pro W3" charset="0"/>
                <a:cs typeface="Franklin Gothic Book"/>
              </a:defRPr>
            </a:lvl1pPr>
            <a:lvl2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2pPr>
            <a:lvl3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3pPr>
            <a:lvl4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4pPr>
            <a:lvl5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5pPr>
            <a:lvl6pPr marL="4572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6pPr>
            <a:lvl7pPr marL="9144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7pPr>
            <a:lvl8pPr marL="13716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8pPr>
            <a:lvl9pPr marL="18288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9pPr>
          </a:lstStyle>
          <a:p>
            <a:pPr>
              <a:defRPr/>
            </a:pPr>
            <a:r>
              <a:rPr lang="nl-BE" sz="8000" dirty="0">
                <a:latin typeface="Calibri"/>
                <a:cs typeface="Calibri"/>
              </a:rPr>
              <a:t>Write here the title of the slide</a:t>
            </a:r>
            <a:endParaRPr lang="en-US" sz="8000" dirty="0">
              <a:latin typeface="Calibri"/>
              <a:cs typeface="Calibri"/>
            </a:endParaRPr>
          </a:p>
        </p:txBody>
      </p:sp>
      <p:sp>
        <p:nvSpPr>
          <p:cNvPr id="4" name="Text Placeholder 3"/>
          <p:cNvSpPr>
            <a:spLocks noGrp="1"/>
          </p:cNvSpPr>
          <p:nvPr>
            <p:ph type="body" sz="half" idx="2"/>
          </p:nvPr>
        </p:nvSpPr>
        <p:spPr>
          <a:xfrm>
            <a:off x="2942534" y="5385462"/>
            <a:ext cx="10344501" cy="10060235"/>
          </a:xfrm>
        </p:spPr>
        <p:txBody>
          <a:bodyPr/>
          <a:lstStyle>
            <a:lvl1pPr marL="0" indent="0">
              <a:buNone/>
              <a:defRPr sz="3733"/>
            </a:lvl1pPr>
            <a:lvl2pPr marL="1218897" indent="0">
              <a:buNone/>
              <a:defRPr sz="3200"/>
            </a:lvl2pPr>
            <a:lvl3pPr marL="2437792" indent="0">
              <a:buNone/>
              <a:defRPr sz="2667"/>
            </a:lvl3pPr>
            <a:lvl4pPr marL="3656683" indent="0">
              <a:buNone/>
              <a:defRPr sz="2400"/>
            </a:lvl4pPr>
            <a:lvl5pPr marL="4875583" indent="0">
              <a:buNone/>
              <a:defRPr sz="2400"/>
            </a:lvl5pPr>
            <a:lvl6pPr marL="6094475" indent="0">
              <a:buNone/>
              <a:defRPr sz="2400"/>
            </a:lvl6pPr>
            <a:lvl7pPr marL="7313375" indent="0">
              <a:buNone/>
              <a:defRPr sz="2400"/>
            </a:lvl7pPr>
            <a:lvl8pPr marL="8532267" indent="0">
              <a:buNone/>
              <a:defRPr sz="2400"/>
            </a:lvl8pPr>
            <a:lvl9pPr marL="9751164" indent="0">
              <a:buNone/>
              <a:defRPr sz="2400"/>
            </a:lvl9pPr>
          </a:lstStyle>
          <a:p>
            <a:pPr lvl="0"/>
            <a:r>
              <a:rPr lang="en-US"/>
              <a:t>Click to edit Master text styles</a:t>
            </a:r>
          </a:p>
        </p:txBody>
      </p:sp>
      <p:sp>
        <p:nvSpPr>
          <p:cNvPr id="3" name="Content Placeholder 2"/>
          <p:cNvSpPr>
            <a:spLocks noGrp="1"/>
          </p:cNvSpPr>
          <p:nvPr>
            <p:ph idx="1"/>
          </p:nvPr>
        </p:nvSpPr>
        <p:spPr>
          <a:xfrm>
            <a:off x="13951744" y="3575388"/>
            <a:ext cx="16641848" cy="11870309"/>
          </a:xfrm>
        </p:spPr>
        <p:txBody>
          <a:bodyPr/>
          <a:lstStyle>
            <a:lvl1pPr>
              <a:defRPr sz="8533"/>
            </a:lvl1pPr>
            <a:lvl2pPr>
              <a:defRPr sz="7466"/>
            </a:lvl2pPr>
            <a:lvl3pPr>
              <a:defRPr sz="6400"/>
            </a:lvl3pPr>
            <a:lvl4pPr>
              <a:defRPr sz="5333"/>
            </a:lvl4pPr>
            <a:lvl5pPr>
              <a:defRPr sz="5333"/>
            </a:lvl5pPr>
            <a:lvl6pPr>
              <a:defRPr sz="5333"/>
            </a:lvl6pPr>
            <a:lvl7pPr>
              <a:defRPr sz="5333"/>
            </a:lvl7pPr>
            <a:lvl8pPr>
              <a:defRPr sz="5333"/>
            </a:lvl8pPr>
            <a:lvl9pPr>
              <a:defRPr sz="5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942534" y="3575395"/>
            <a:ext cx="10344501" cy="1810077"/>
          </a:xfrm>
        </p:spPr>
        <p:txBody>
          <a:bodyPr anchor="b"/>
          <a:lstStyle>
            <a:lvl1pPr algn="l">
              <a:defRPr sz="5333" b="1"/>
            </a:lvl1pPr>
          </a:lstStyle>
          <a:p>
            <a:r>
              <a:rPr lang="en-US"/>
              <a:t>Click to edit Master title style</a:t>
            </a:r>
            <a:endParaRPr lang="en-US" dirty="0"/>
          </a:p>
        </p:txBody>
      </p:sp>
    </p:spTree>
    <p:extLst>
      <p:ext uri="{BB962C8B-B14F-4D97-AF65-F5344CB8AC3E}">
        <p14:creationId xmlns:p14="http://schemas.microsoft.com/office/powerpoint/2010/main" val="2603251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ee object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ECA183-01EF-5C4B-A097-51A034443556}"/>
              </a:ext>
            </a:extLst>
          </p:cNvPr>
          <p:cNvSpPr/>
          <p:nvPr/>
        </p:nvSpPr>
        <p:spPr>
          <a:xfrm>
            <a:off x="2912534" y="3348578"/>
            <a:ext cx="13095111" cy="12098867"/>
          </a:xfrm>
          <a:prstGeom prst="rect">
            <a:avLst/>
          </a:prstGeom>
          <a:solidFill>
            <a:srgbClr val="509E2F">
              <a:alpha val="1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7" name="Text Placeholder 2"/>
          <p:cNvSpPr>
            <a:spLocks noGrp="1"/>
          </p:cNvSpPr>
          <p:nvPr>
            <p:ph idx="1"/>
          </p:nvPr>
        </p:nvSpPr>
        <p:spPr bwMode="auto">
          <a:xfrm>
            <a:off x="3710616" y="3575397"/>
            <a:ext cx="11499296" cy="11870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a:solidFill>
                  <a:srgbClr val="509E2F"/>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idx="10"/>
          </p:nvPr>
        </p:nvSpPr>
        <p:spPr bwMode="auto">
          <a:xfrm>
            <a:off x="17528206" y="3575397"/>
            <a:ext cx="13065386" cy="11870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a:solidFill>
                  <a:srgbClr val="509E2F"/>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el 1"/>
          <p:cNvSpPr>
            <a:spLocks noGrp="1"/>
          </p:cNvSpPr>
          <p:nvPr>
            <p:ph type="title"/>
          </p:nvPr>
        </p:nvSpPr>
        <p:spPr/>
        <p:txBody>
          <a:bodyPr/>
          <a:lstStyle>
            <a:lvl1pPr>
              <a:defRPr lang="en-GB" sz="8000" b="1" kern="1200" dirty="0" smtClean="0">
                <a:solidFill>
                  <a:schemeClr val="tx2"/>
                </a:solidFill>
                <a:latin typeface="Calibri"/>
                <a:ea typeface="ヒラギノ角ゴ Pro W3" charset="0"/>
                <a:cs typeface="Calibri"/>
              </a:defRPr>
            </a:lvl1pPr>
          </a:lstStyle>
          <a:p>
            <a:r>
              <a:rPr lang="en-US"/>
              <a:t>Click to edit Master title style</a:t>
            </a:r>
            <a:endParaRPr lang="nl-NL" dirty="0"/>
          </a:p>
        </p:txBody>
      </p:sp>
    </p:spTree>
    <p:extLst>
      <p:ext uri="{BB962C8B-B14F-4D97-AF65-F5344CB8AC3E}">
        <p14:creationId xmlns:p14="http://schemas.microsoft.com/office/powerpoint/2010/main" val="3626355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942522" y="3550035"/>
            <a:ext cx="13057451" cy="1921949"/>
          </a:xfrm>
        </p:spPr>
        <p:txBody>
          <a:bodyPr anchor="b"/>
          <a:lstStyle>
            <a:lvl1pPr marL="0" indent="0">
              <a:buNone/>
              <a:defRPr sz="6400" b="1"/>
            </a:lvl1pPr>
            <a:lvl2pPr marL="1218897" indent="0">
              <a:buNone/>
              <a:defRPr sz="5333" b="1"/>
            </a:lvl2pPr>
            <a:lvl3pPr marL="2437792" indent="0">
              <a:buNone/>
              <a:defRPr sz="4800" b="1"/>
            </a:lvl3pPr>
            <a:lvl4pPr marL="3656683" indent="0">
              <a:buNone/>
              <a:defRPr sz="4266" b="1"/>
            </a:lvl4pPr>
            <a:lvl5pPr marL="4875583" indent="0">
              <a:buNone/>
              <a:defRPr sz="4266" b="1"/>
            </a:lvl5pPr>
            <a:lvl6pPr marL="6094475" indent="0">
              <a:buNone/>
              <a:defRPr sz="4266" b="1"/>
            </a:lvl6pPr>
            <a:lvl7pPr marL="7313375" indent="0">
              <a:buNone/>
              <a:defRPr sz="4266" b="1"/>
            </a:lvl7pPr>
            <a:lvl8pPr marL="8532267" indent="0">
              <a:buNone/>
              <a:defRPr sz="4266" b="1"/>
            </a:lvl8pPr>
            <a:lvl9pPr marL="9751164" indent="0">
              <a:buNone/>
              <a:defRPr sz="4266" b="1"/>
            </a:lvl9pPr>
          </a:lstStyle>
          <a:p>
            <a:pPr lvl="0"/>
            <a:r>
              <a:rPr lang="en-US"/>
              <a:t>Click to edit Master text styles</a:t>
            </a:r>
          </a:p>
        </p:txBody>
      </p:sp>
      <p:sp>
        <p:nvSpPr>
          <p:cNvPr id="4" name="Content Placeholder 3"/>
          <p:cNvSpPr>
            <a:spLocks noGrp="1"/>
          </p:cNvSpPr>
          <p:nvPr>
            <p:ph sz="half" idx="2"/>
          </p:nvPr>
        </p:nvSpPr>
        <p:spPr>
          <a:xfrm>
            <a:off x="2942522" y="5495599"/>
            <a:ext cx="13057451" cy="9985109"/>
          </a:xfrm>
        </p:spPr>
        <p:txBody>
          <a:bodyPr/>
          <a:lstStyle>
            <a:lvl1pPr>
              <a:defRPr sz="6400"/>
            </a:lvl1pPr>
            <a:lvl2pPr>
              <a:defRPr sz="5333"/>
            </a:lvl2pPr>
            <a:lvl3pPr>
              <a:defRPr sz="4800"/>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7536146" y="3550035"/>
            <a:ext cx="13057451" cy="1921949"/>
          </a:xfrm>
        </p:spPr>
        <p:txBody>
          <a:bodyPr anchor="b"/>
          <a:lstStyle>
            <a:lvl1pPr marL="0" indent="0">
              <a:buNone/>
              <a:defRPr sz="6400" b="1"/>
            </a:lvl1pPr>
            <a:lvl2pPr marL="1218897" indent="0">
              <a:buNone/>
              <a:defRPr sz="5333" b="1"/>
            </a:lvl2pPr>
            <a:lvl3pPr marL="2437792" indent="0">
              <a:buNone/>
              <a:defRPr sz="4800" b="1"/>
            </a:lvl3pPr>
            <a:lvl4pPr marL="3656683" indent="0">
              <a:buNone/>
              <a:defRPr sz="4266" b="1"/>
            </a:lvl4pPr>
            <a:lvl5pPr marL="4875583" indent="0">
              <a:buNone/>
              <a:defRPr sz="4266" b="1"/>
            </a:lvl5pPr>
            <a:lvl6pPr marL="6094475" indent="0">
              <a:buNone/>
              <a:defRPr sz="4266" b="1"/>
            </a:lvl6pPr>
            <a:lvl7pPr marL="7313375" indent="0">
              <a:buNone/>
              <a:defRPr sz="4266" b="1"/>
            </a:lvl7pPr>
            <a:lvl8pPr marL="8532267" indent="0">
              <a:buNone/>
              <a:defRPr sz="4266" b="1"/>
            </a:lvl8pPr>
            <a:lvl9pPr marL="9751164" indent="0">
              <a:buNone/>
              <a:defRPr sz="4266" b="1"/>
            </a:lvl9pPr>
          </a:lstStyle>
          <a:p>
            <a:pPr lvl="0"/>
            <a:r>
              <a:rPr lang="en-US"/>
              <a:t>Click to edit Master text styles</a:t>
            </a:r>
          </a:p>
        </p:txBody>
      </p:sp>
      <p:sp>
        <p:nvSpPr>
          <p:cNvPr id="6" name="Content Placeholder 5"/>
          <p:cNvSpPr>
            <a:spLocks noGrp="1"/>
          </p:cNvSpPr>
          <p:nvPr>
            <p:ph sz="quarter" idx="4"/>
          </p:nvPr>
        </p:nvSpPr>
        <p:spPr>
          <a:xfrm>
            <a:off x="17536146" y="5495599"/>
            <a:ext cx="13057451" cy="9985109"/>
          </a:xfrm>
        </p:spPr>
        <p:txBody>
          <a:bodyPr/>
          <a:lstStyle>
            <a:lvl1pPr>
              <a:defRPr sz="6400"/>
            </a:lvl1pPr>
            <a:lvl2pPr>
              <a:defRPr sz="5333"/>
            </a:lvl2pPr>
            <a:lvl3pPr>
              <a:defRPr sz="4800"/>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el 1"/>
          <p:cNvSpPr>
            <a:spLocks noGrp="1"/>
          </p:cNvSpPr>
          <p:nvPr>
            <p:ph type="title"/>
          </p:nvPr>
        </p:nvSpPr>
        <p:spPr>
          <a:xfrm>
            <a:off x="2912602" y="1271125"/>
            <a:ext cx="24001407" cy="1728192"/>
          </a:xfrm>
        </p:spPr>
        <p:txBody>
          <a:bodyPr/>
          <a:lstStyle>
            <a:lvl1pPr>
              <a:defRPr lang="en-GB" sz="8000" b="1" kern="1200" dirty="0" smtClean="0">
                <a:solidFill>
                  <a:schemeClr val="tx2"/>
                </a:solidFill>
                <a:latin typeface="Calibri"/>
                <a:ea typeface="ヒラギノ角ゴ Pro W3" charset="0"/>
                <a:cs typeface="Calibri"/>
              </a:defRPr>
            </a:lvl1pPr>
          </a:lstStyle>
          <a:p>
            <a:r>
              <a:rPr lang="en-US"/>
              <a:t>Click to edit Master title style</a:t>
            </a:r>
            <a:endParaRPr lang="nl-NL" dirty="0"/>
          </a:p>
        </p:txBody>
      </p:sp>
    </p:spTree>
    <p:extLst>
      <p:ext uri="{BB962C8B-B14F-4D97-AF65-F5344CB8AC3E}">
        <p14:creationId xmlns:p14="http://schemas.microsoft.com/office/powerpoint/2010/main" val="2885187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graphicFrame>
        <p:nvGraphicFramePr>
          <p:cNvPr id="3" name="Tabel 6">
            <a:extLst>
              <a:ext uri="{FF2B5EF4-FFF2-40B4-BE49-F238E27FC236}">
                <a16:creationId xmlns:a16="http://schemas.microsoft.com/office/drawing/2014/main" id="{E0FD37FF-DF21-7448-AF30-181C3575C9D0}"/>
              </a:ext>
            </a:extLst>
          </p:cNvPr>
          <p:cNvGraphicFramePr>
            <a:graphicFrameLocks noGrp="1"/>
          </p:cNvGraphicFramePr>
          <p:nvPr/>
        </p:nvGraphicFramePr>
        <p:xfrm>
          <a:off x="3968047" y="4533901"/>
          <a:ext cx="24575915" cy="7874000"/>
        </p:xfrm>
        <a:graphic>
          <a:graphicData uri="http://schemas.openxmlformats.org/drawingml/2006/table">
            <a:tbl>
              <a:tblPr firstRow="1" bandRow="1">
                <a:tableStyleId>{5C22544A-7EE6-4342-B048-85BDC9FD1C3A}</a:tableStyleId>
              </a:tblPr>
              <a:tblGrid>
                <a:gridCol w="8191972">
                  <a:extLst>
                    <a:ext uri="{9D8B030D-6E8A-4147-A177-3AD203B41FA5}">
                      <a16:colId xmlns:a16="http://schemas.microsoft.com/office/drawing/2014/main" val="20000"/>
                    </a:ext>
                  </a:extLst>
                </a:gridCol>
                <a:gridCol w="8191972">
                  <a:extLst>
                    <a:ext uri="{9D8B030D-6E8A-4147-A177-3AD203B41FA5}">
                      <a16:colId xmlns:a16="http://schemas.microsoft.com/office/drawing/2014/main" val="20001"/>
                    </a:ext>
                  </a:extLst>
                </a:gridCol>
                <a:gridCol w="8191972">
                  <a:extLst>
                    <a:ext uri="{9D8B030D-6E8A-4147-A177-3AD203B41FA5}">
                      <a16:colId xmlns:a16="http://schemas.microsoft.com/office/drawing/2014/main" val="20002"/>
                    </a:ext>
                  </a:extLst>
                </a:gridCol>
              </a:tblGrid>
              <a:tr h="1574800">
                <a:tc>
                  <a:txBody>
                    <a:bodyPr/>
                    <a:lstStyle/>
                    <a:p>
                      <a:r>
                        <a:rPr lang="nl-NL" sz="4800" dirty="0" err="1">
                          <a:latin typeface="Calibri"/>
                          <a:cs typeface="Calibri"/>
                        </a:rPr>
                        <a:t>Table</a:t>
                      </a:r>
                      <a:endParaRPr lang="nl-NL" sz="4800" dirty="0">
                        <a:solidFill>
                          <a:schemeClr val="bg1"/>
                        </a:solidFill>
                        <a:latin typeface="Calibri"/>
                        <a:cs typeface="Calibri"/>
                      </a:endParaRPr>
                    </a:p>
                  </a:txBody>
                  <a:tcPr marL="325084" marR="325084" marT="121939" marB="121939">
                    <a:solidFill>
                      <a:srgbClr val="509E2F"/>
                    </a:solidFill>
                  </a:tcPr>
                </a:tc>
                <a:tc>
                  <a:txBody>
                    <a:bodyPr/>
                    <a:lstStyle/>
                    <a:p>
                      <a:r>
                        <a:rPr lang="nl-NL" sz="4800" dirty="0" err="1">
                          <a:latin typeface="Calibri"/>
                          <a:cs typeface="Calibri"/>
                        </a:rPr>
                        <a:t>Table</a:t>
                      </a:r>
                      <a:endParaRPr lang="nl-NL" sz="4800" dirty="0">
                        <a:solidFill>
                          <a:schemeClr val="bg1"/>
                        </a:solidFill>
                        <a:latin typeface="Calibri"/>
                        <a:cs typeface="Calibri"/>
                      </a:endParaRPr>
                    </a:p>
                  </a:txBody>
                  <a:tcPr marL="325084" marR="325084" marT="121939" marB="121939">
                    <a:solidFill>
                      <a:srgbClr val="509E2F"/>
                    </a:solidFill>
                  </a:tcPr>
                </a:tc>
                <a:tc>
                  <a:txBody>
                    <a:bodyPr/>
                    <a:lstStyle/>
                    <a:p>
                      <a:r>
                        <a:rPr lang="nl-NL" sz="4800" dirty="0" err="1">
                          <a:latin typeface="Calibri"/>
                          <a:cs typeface="Calibri"/>
                        </a:rPr>
                        <a:t>Table</a:t>
                      </a:r>
                      <a:endParaRPr lang="nl-NL" sz="4800" dirty="0">
                        <a:solidFill>
                          <a:schemeClr val="bg1"/>
                        </a:solidFill>
                        <a:latin typeface="Calibri"/>
                        <a:cs typeface="Calibri"/>
                      </a:endParaRPr>
                    </a:p>
                  </a:txBody>
                  <a:tcPr marL="325084" marR="325084" marT="121939" marB="121939">
                    <a:solidFill>
                      <a:srgbClr val="509E2F"/>
                    </a:solidFill>
                  </a:tcPr>
                </a:tc>
                <a:extLst>
                  <a:ext uri="{0D108BD9-81ED-4DB2-BD59-A6C34878D82A}">
                    <a16:rowId xmlns:a16="http://schemas.microsoft.com/office/drawing/2014/main" val="10000"/>
                  </a:ext>
                </a:extLst>
              </a:tr>
              <a:tr h="1574800">
                <a:tc>
                  <a:txBody>
                    <a:bodyPr/>
                    <a:lstStyle/>
                    <a:p>
                      <a:r>
                        <a:rPr lang="nl-NL" sz="4800" dirty="0" err="1">
                          <a:latin typeface="Calibri"/>
                          <a:cs typeface="Calibri"/>
                        </a:rPr>
                        <a:t>Table</a:t>
                      </a:r>
                      <a:endParaRPr lang="nl-NL" sz="4800" b="0" i="0" dirty="0">
                        <a:solidFill>
                          <a:schemeClr val="tx1"/>
                        </a:solidFill>
                        <a:latin typeface="Calibri"/>
                        <a:cs typeface="Calibri"/>
                      </a:endParaRPr>
                    </a:p>
                  </a:txBody>
                  <a:tcPr marL="325084" marR="325084" marT="121939" marB="121939">
                    <a:solidFill>
                      <a:schemeClr val="accent1">
                        <a:tint val="40000"/>
                      </a:schemeClr>
                    </a:solidFill>
                  </a:tcPr>
                </a:tc>
                <a:tc>
                  <a:txBody>
                    <a:bodyPr/>
                    <a:lstStyle/>
                    <a:p>
                      <a:r>
                        <a:rPr lang="nl-NL" sz="4300" dirty="0">
                          <a:latin typeface="Calibri"/>
                          <a:cs typeface="Calibri"/>
                        </a:rPr>
                        <a:t>1</a:t>
                      </a:r>
                      <a:endParaRPr lang="nl-NL" sz="4300" dirty="0">
                        <a:solidFill>
                          <a:schemeClr val="tx1"/>
                        </a:solidFill>
                        <a:latin typeface="Calibri"/>
                        <a:cs typeface="Calibri"/>
                      </a:endParaRPr>
                    </a:p>
                  </a:txBody>
                  <a:tcPr marL="325084" marR="325084" marT="121939" marB="121939">
                    <a:solidFill>
                      <a:schemeClr val="accent1">
                        <a:tint val="40000"/>
                      </a:schemeClr>
                    </a:solidFill>
                  </a:tcPr>
                </a:tc>
                <a:tc>
                  <a:txBody>
                    <a:bodyPr/>
                    <a:lstStyle/>
                    <a:p>
                      <a:r>
                        <a:rPr lang="nl-NL" sz="4300" dirty="0">
                          <a:latin typeface="Calibri"/>
                          <a:cs typeface="Calibri"/>
                        </a:rPr>
                        <a:t>1</a:t>
                      </a:r>
                      <a:endParaRPr lang="nl-NL" sz="4300" dirty="0">
                        <a:solidFill>
                          <a:schemeClr val="tx1"/>
                        </a:solidFill>
                        <a:latin typeface="Calibri"/>
                        <a:cs typeface="Calibri"/>
                      </a:endParaRPr>
                    </a:p>
                  </a:txBody>
                  <a:tcPr marL="325084" marR="325084" marT="121939" marB="121939">
                    <a:solidFill>
                      <a:schemeClr val="accent1">
                        <a:tint val="40000"/>
                      </a:schemeClr>
                    </a:solidFill>
                  </a:tcPr>
                </a:tc>
                <a:extLst>
                  <a:ext uri="{0D108BD9-81ED-4DB2-BD59-A6C34878D82A}">
                    <a16:rowId xmlns:a16="http://schemas.microsoft.com/office/drawing/2014/main" val="10001"/>
                  </a:ext>
                </a:extLst>
              </a:tr>
              <a:tr h="1574800">
                <a:tc>
                  <a:txBody>
                    <a:bodyPr/>
                    <a:lstStyle/>
                    <a:p>
                      <a:r>
                        <a:rPr lang="nl-NL" sz="4800" dirty="0" err="1">
                          <a:latin typeface="Calibri"/>
                          <a:cs typeface="Calibri"/>
                        </a:rPr>
                        <a:t>Table</a:t>
                      </a:r>
                      <a:endParaRPr lang="nl-NL" sz="4800" b="0" i="0" dirty="0">
                        <a:solidFill>
                          <a:schemeClr val="tx1"/>
                        </a:solidFill>
                        <a:latin typeface="Calibri"/>
                        <a:cs typeface="Calibri"/>
                      </a:endParaRPr>
                    </a:p>
                  </a:txBody>
                  <a:tcPr marL="325084" marR="325084" marT="121939" marB="121939"/>
                </a:tc>
                <a:tc>
                  <a:txBody>
                    <a:bodyPr/>
                    <a:lstStyle/>
                    <a:p>
                      <a:r>
                        <a:rPr lang="nl-NL" sz="4300" dirty="0">
                          <a:latin typeface="Calibri"/>
                          <a:cs typeface="Calibri"/>
                        </a:rPr>
                        <a:t>1</a:t>
                      </a:r>
                      <a:endParaRPr lang="nl-NL" sz="4300" dirty="0">
                        <a:solidFill>
                          <a:schemeClr val="tx1"/>
                        </a:solidFill>
                        <a:latin typeface="Calibri"/>
                        <a:cs typeface="Calibri"/>
                      </a:endParaRPr>
                    </a:p>
                  </a:txBody>
                  <a:tcPr marL="325084" marR="325084" marT="121939" marB="121939"/>
                </a:tc>
                <a:tc>
                  <a:txBody>
                    <a:bodyPr/>
                    <a:lstStyle/>
                    <a:p>
                      <a:r>
                        <a:rPr lang="nl-NL" sz="4300" dirty="0">
                          <a:latin typeface="Calibri"/>
                          <a:cs typeface="Calibri"/>
                        </a:rPr>
                        <a:t>1</a:t>
                      </a:r>
                      <a:endParaRPr lang="nl-NL" sz="4300" dirty="0">
                        <a:solidFill>
                          <a:schemeClr val="tx1"/>
                        </a:solidFill>
                        <a:latin typeface="Calibri"/>
                        <a:cs typeface="Calibri"/>
                      </a:endParaRPr>
                    </a:p>
                  </a:txBody>
                  <a:tcPr marL="325084" marR="325084" marT="121939" marB="121939"/>
                </a:tc>
                <a:extLst>
                  <a:ext uri="{0D108BD9-81ED-4DB2-BD59-A6C34878D82A}">
                    <a16:rowId xmlns:a16="http://schemas.microsoft.com/office/drawing/2014/main" val="10002"/>
                  </a:ext>
                </a:extLst>
              </a:tr>
              <a:tr h="1574800">
                <a:tc>
                  <a:txBody>
                    <a:bodyPr/>
                    <a:lstStyle/>
                    <a:p>
                      <a:r>
                        <a:rPr lang="nl-NL" sz="4800" dirty="0" err="1">
                          <a:latin typeface="Calibri"/>
                          <a:cs typeface="Calibri"/>
                        </a:rPr>
                        <a:t>Table</a:t>
                      </a:r>
                      <a:endParaRPr lang="nl-NL" sz="4800" b="0" i="0" dirty="0">
                        <a:solidFill>
                          <a:schemeClr val="tx1"/>
                        </a:solidFill>
                        <a:latin typeface="Calibri"/>
                        <a:cs typeface="Calibri"/>
                      </a:endParaRPr>
                    </a:p>
                  </a:txBody>
                  <a:tcPr marL="325084" marR="325084" marT="121939" marB="121939"/>
                </a:tc>
                <a:tc>
                  <a:txBody>
                    <a:bodyPr/>
                    <a:lstStyle/>
                    <a:p>
                      <a:r>
                        <a:rPr lang="nl-NL" sz="4300" dirty="0">
                          <a:latin typeface="Calibri"/>
                          <a:cs typeface="Calibri"/>
                        </a:rPr>
                        <a:t>1</a:t>
                      </a:r>
                      <a:endParaRPr lang="nl-NL" sz="4300" dirty="0">
                        <a:solidFill>
                          <a:schemeClr val="tx1"/>
                        </a:solidFill>
                        <a:latin typeface="Calibri"/>
                        <a:cs typeface="Calibri"/>
                      </a:endParaRPr>
                    </a:p>
                  </a:txBody>
                  <a:tcPr marL="325084" marR="325084" marT="121939" marB="121939"/>
                </a:tc>
                <a:tc>
                  <a:txBody>
                    <a:bodyPr/>
                    <a:lstStyle/>
                    <a:p>
                      <a:r>
                        <a:rPr lang="nl-NL" sz="4300" dirty="0">
                          <a:latin typeface="Calibri"/>
                          <a:cs typeface="Calibri"/>
                        </a:rPr>
                        <a:t>1</a:t>
                      </a:r>
                      <a:endParaRPr lang="nl-NL" sz="4300" dirty="0">
                        <a:solidFill>
                          <a:schemeClr val="tx1"/>
                        </a:solidFill>
                        <a:latin typeface="Calibri"/>
                        <a:cs typeface="Calibri"/>
                      </a:endParaRPr>
                    </a:p>
                  </a:txBody>
                  <a:tcPr marL="325084" marR="325084" marT="121939" marB="121939"/>
                </a:tc>
                <a:extLst>
                  <a:ext uri="{0D108BD9-81ED-4DB2-BD59-A6C34878D82A}">
                    <a16:rowId xmlns:a16="http://schemas.microsoft.com/office/drawing/2014/main" val="10003"/>
                  </a:ext>
                </a:extLst>
              </a:tr>
              <a:tr h="1574800">
                <a:tc>
                  <a:txBody>
                    <a:bodyPr/>
                    <a:lstStyle/>
                    <a:p>
                      <a:r>
                        <a:rPr lang="nl-NL" sz="4800" dirty="0" err="1">
                          <a:latin typeface="Calibri"/>
                          <a:cs typeface="Calibri"/>
                        </a:rPr>
                        <a:t>Table</a:t>
                      </a:r>
                      <a:endParaRPr lang="nl-NL" sz="4800" b="0" i="0" dirty="0">
                        <a:solidFill>
                          <a:schemeClr val="tx1"/>
                        </a:solidFill>
                        <a:latin typeface="Calibri"/>
                        <a:cs typeface="Calibri"/>
                      </a:endParaRPr>
                    </a:p>
                  </a:txBody>
                  <a:tcPr marL="325084" marR="325084" marT="121939" marB="121939"/>
                </a:tc>
                <a:tc>
                  <a:txBody>
                    <a:bodyPr/>
                    <a:lstStyle/>
                    <a:p>
                      <a:r>
                        <a:rPr lang="nl-NL" sz="4300" dirty="0">
                          <a:latin typeface="Calibri"/>
                          <a:cs typeface="Calibri"/>
                        </a:rPr>
                        <a:t>1</a:t>
                      </a:r>
                      <a:endParaRPr lang="nl-NL" sz="4300" dirty="0">
                        <a:solidFill>
                          <a:schemeClr val="tx1"/>
                        </a:solidFill>
                        <a:latin typeface="Calibri"/>
                        <a:cs typeface="Calibri"/>
                      </a:endParaRPr>
                    </a:p>
                  </a:txBody>
                  <a:tcPr marL="325084" marR="325084" marT="121939" marB="121939"/>
                </a:tc>
                <a:tc>
                  <a:txBody>
                    <a:bodyPr/>
                    <a:lstStyle/>
                    <a:p>
                      <a:r>
                        <a:rPr lang="nl-NL" sz="4300" dirty="0">
                          <a:latin typeface="Calibri"/>
                          <a:cs typeface="Calibri"/>
                        </a:rPr>
                        <a:t>1</a:t>
                      </a:r>
                      <a:endParaRPr lang="nl-NL" sz="4300" dirty="0">
                        <a:solidFill>
                          <a:schemeClr val="tx1"/>
                        </a:solidFill>
                        <a:latin typeface="Calibri"/>
                        <a:cs typeface="Calibri"/>
                      </a:endParaRPr>
                    </a:p>
                  </a:txBody>
                  <a:tcPr marL="325084" marR="325084" marT="121939" marB="121939"/>
                </a:tc>
                <a:extLst>
                  <a:ext uri="{0D108BD9-81ED-4DB2-BD59-A6C34878D82A}">
                    <a16:rowId xmlns:a16="http://schemas.microsoft.com/office/drawing/2014/main" val="10004"/>
                  </a:ext>
                </a:extLst>
              </a:tr>
            </a:tbl>
          </a:graphicData>
        </a:graphic>
      </p:graphicFrame>
      <p:sp>
        <p:nvSpPr>
          <p:cNvPr id="4" name="Title Placeholder 1"/>
          <p:cNvSpPr>
            <a:spLocks noGrp="1"/>
          </p:cNvSpPr>
          <p:nvPr>
            <p:ph type="title"/>
          </p:nvPr>
        </p:nvSpPr>
        <p:spPr bwMode="auto">
          <a:xfrm>
            <a:off x="3966636" y="1463147"/>
            <a:ext cx="24001407"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a:t>Click to edit Master title style</a:t>
            </a:r>
            <a:endParaRPr lang="en-US" dirty="0"/>
          </a:p>
        </p:txBody>
      </p:sp>
    </p:spTree>
    <p:extLst>
      <p:ext uri="{BB962C8B-B14F-4D97-AF65-F5344CB8AC3E}">
        <p14:creationId xmlns:p14="http://schemas.microsoft.com/office/powerpoint/2010/main" val="458875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166380F-33A5-8349-A039-8D9495F0C57E}"/>
              </a:ext>
            </a:extLst>
          </p:cNvPr>
          <p:cNvSpPr txBox="1">
            <a:spLocks/>
          </p:cNvSpPr>
          <p:nvPr/>
        </p:nvSpPr>
        <p:spPr bwMode="auto">
          <a:xfrm>
            <a:off x="2940762" y="1464733"/>
            <a:ext cx="24005821"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l" defTabSz="457200" rtl="0" eaLnBrk="1" fontAlgn="base" hangingPunct="1">
              <a:spcBef>
                <a:spcPct val="0"/>
              </a:spcBef>
              <a:spcAft>
                <a:spcPct val="0"/>
              </a:spcAft>
              <a:defRPr sz="2600" b="1" kern="1200">
                <a:solidFill>
                  <a:schemeClr val="tx2"/>
                </a:solidFill>
                <a:latin typeface="Franklin Gothic Book"/>
                <a:ea typeface="ヒラギノ角ゴ Pro W3" charset="0"/>
                <a:cs typeface="Franklin Gothic Book"/>
              </a:defRPr>
            </a:lvl1pPr>
            <a:lvl2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2pPr>
            <a:lvl3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3pPr>
            <a:lvl4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4pPr>
            <a:lvl5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5pPr>
            <a:lvl6pPr marL="4572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6pPr>
            <a:lvl7pPr marL="9144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7pPr>
            <a:lvl8pPr marL="13716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8pPr>
            <a:lvl9pPr marL="18288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9pPr>
          </a:lstStyle>
          <a:p>
            <a:pPr>
              <a:defRPr/>
            </a:pPr>
            <a:r>
              <a:rPr lang="nl-BE" sz="8000" dirty="0">
                <a:latin typeface="Calibri"/>
                <a:cs typeface="Calibri"/>
              </a:rPr>
              <a:t>Write here the title of the slide</a:t>
            </a:r>
            <a:endParaRPr lang="en-US" sz="8000" dirty="0">
              <a:latin typeface="Calibri"/>
              <a:cs typeface="Calibri"/>
            </a:endParaRPr>
          </a:p>
        </p:txBody>
      </p:sp>
      <p:sp>
        <p:nvSpPr>
          <p:cNvPr id="2" name="Title 1"/>
          <p:cNvSpPr>
            <a:spLocks noGrp="1"/>
          </p:cNvSpPr>
          <p:nvPr>
            <p:ph type="title"/>
          </p:nvPr>
        </p:nvSpPr>
        <p:spPr>
          <a:xfrm>
            <a:off x="15999971" y="3575381"/>
            <a:ext cx="14593622" cy="1728192"/>
          </a:xfrm>
        </p:spPr>
        <p:txBody>
          <a:bodyPr anchor="b"/>
          <a:lstStyle>
            <a:lvl1pPr algn="l">
              <a:defRPr sz="5333" b="1"/>
            </a:lvl1pPr>
          </a:lstStyle>
          <a:p>
            <a:r>
              <a:rPr lang="en-US"/>
              <a:t>Click to edit Master title style</a:t>
            </a:r>
            <a:endParaRPr lang="en-US" dirty="0"/>
          </a:p>
        </p:txBody>
      </p:sp>
      <p:sp>
        <p:nvSpPr>
          <p:cNvPr id="3" name="Picture Placeholder 2"/>
          <p:cNvSpPr>
            <a:spLocks noGrp="1"/>
          </p:cNvSpPr>
          <p:nvPr>
            <p:ph type="pic" idx="1"/>
          </p:nvPr>
        </p:nvSpPr>
        <p:spPr>
          <a:xfrm>
            <a:off x="2942521" y="3575381"/>
            <a:ext cx="12289365" cy="11521280"/>
          </a:xfrm>
        </p:spPr>
        <p:txBody>
          <a:bodyPr rtlCol="0">
            <a:normAutofit/>
          </a:bodyPr>
          <a:lstStyle>
            <a:lvl1pPr marL="0" indent="0">
              <a:buNone/>
              <a:defRPr sz="8533"/>
            </a:lvl1pPr>
            <a:lvl2pPr marL="1218897" indent="0">
              <a:buNone/>
              <a:defRPr sz="7466"/>
            </a:lvl2pPr>
            <a:lvl3pPr marL="2437792" indent="0">
              <a:buNone/>
              <a:defRPr sz="6400"/>
            </a:lvl3pPr>
            <a:lvl4pPr marL="3656683" indent="0">
              <a:buNone/>
              <a:defRPr sz="5333"/>
            </a:lvl4pPr>
            <a:lvl5pPr marL="4875583" indent="0">
              <a:buNone/>
              <a:defRPr sz="5333"/>
            </a:lvl5pPr>
            <a:lvl6pPr marL="6094475" indent="0">
              <a:buNone/>
              <a:defRPr sz="5333"/>
            </a:lvl6pPr>
            <a:lvl7pPr marL="7313375" indent="0">
              <a:buNone/>
              <a:defRPr sz="5333"/>
            </a:lvl7pPr>
            <a:lvl8pPr marL="8532267" indent="0">
              <a:buNone/>
              <a:defRPr sz="5333"/>
            </a:lvl8pPr>
            <a:lvl9pPr marL="9751164" indent="0">
              <a:buNone/>
              <a:defRPr sz="5333"/>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5999971" y="5687617"/>
            <a:ext cx="14593622" cy="9409045"/>
          </a:xfrm>
        </p:spPr>
        <p:txBody>
          <a:bodyPr/>
          <a:lstStyle>
            <a:lvl1pPr marL="0" indent="0">
              <a:buNone/>
              <a:defRPr sz="3733"/>
            </a:lvl1pPr>
            <a:lvl2pPr marL="1218897" indent="0">
              <a:buNone/>
              <a:defRPr sz="3200"/>
            </a:lvl2pPr>
            <a:lvl3pPr marL="2437792" indent="0">
              <a:buNone/>
              <a:defRPr sz="2667"/>
            </a:lvl3pPr>
            <a:lvl4pPr marL="3656683" indent="0">
              <a:buNone/>
              <a:defRPr sz="2400"/>
            </a:lvl4pPr>
            <a:lvl5pPr marL="4875583" indent="0">
              <a:buNone/>
              <a:defRPr sz="2400"/>
            </a:lvl5pPr>
            <a:lvl6pPr marL="6094475" indent="0">
              <a:buNone/>
              <a:defRPr sz="2400"/>
            </a:lvl6pPr>
            <a:lvl7pPr marL="7313375" indent="0">
              <a:buNone/>
              <a:defRPr sz="2400"/>
            </a:lvl7pPr>
            <a:lvl8pPr marL="8532267" indent="0">
              <a:buNone/>
              <a:defRPr sz="2400"/>
            </a:lvl8pPr>
            <a:lvl9pPr marL="9751164" indent="0">
              <a:buNone/>
              <a:defRPr sz="2400"/>
            </a:lvl9pPr>
          </a:lstStyle>
          <a:p>
            <a:pPr lvl="0"/>
            <a:r>
              <a:rPr lang="en-US"/>
              <a:t>Click to edit Master text styles</a:t>
            </a:r>
          </a:p>
        </p:txBody>
      </p:sp>
    </p:spTree>
    <p:extLst>
      <p:ext uri="{BB962C8B-B14F-4D97-AF65-F5344CB8AC3E}">
        <p14:creationId xmlns:p14="http://schemas.microsoft.com/office/powerpoint/2010/main" val="1461771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 en verticale tek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8AC74F-12F6-C746-97A4-46CFBF1DA337}"/>
              </a:ext>
            </a:extLst>
          </p:cNvPr>
          <p:cNvSpPr/>
          <p:nvPr/>
        </p:nvSpPr>
        <p:spPr>
          <a:xfrm>
            <a:off x="19230624" y="15303501"/>
            <a:ext cx="13185422" cy="29972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13" name="Rectangle 12">
            <a:extLst>
              <a:ext uri="{FF2B5EF4-FFF2-40B4-BE49-F238E27FC236}">
                <a16:creationId xmlns:a16="http://schemas.microsoft.com/office/drawing/2014/main" id="{5683EC52-7CB3-BA41-A8BA-F576DF7E85F1}"/>
              </a:ext>
            </a:extLst>
          </p:cNvPr>
          <p:cNvSpPr/>
          <p:nvPr userDrawn="1"/>
        </p:nvSpPr>
        <p:spPr>
          <a:xfrm>
            <a:off x="1" y="1"/>
            <a:ext cx="32512000" cy="1827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10" name="Vertical Text Placeholder 2"/>
          <p:cNvSpPr>
            <a:spLocks noGrp="1"/>
          </p:cNvSpPr>
          <p:nvPr>
            <p:ph type="body" orient="vert" idx="1"/>
          </p:nvPr>
        </p:nvSpPr>
        <p:spPr>
          <a:xfrm>
            <a:off x="3710608" y="3383376"/>
            <a:ext cx="24834759" cy="115212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8CB18CF-69C4-964A-BB66-7F66A2EE7FBF}"/>
              </a:ext>
            </a:extLst>
          </p:cNvPr>
          <p:cNvSpPr/>
          <p:nvPr userDrawn="1"/>
        </p:nvSpPr>
        <p:spPr>
          <a:xfrm>
            <a:off x="382236" y="15993533"/>
            <a:ext cx="19458162" cy="23071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pic>
        <p:nvPicPr>
          <p:cNvPr id="9" name="Picture 1" descr="logo-small.jpg">
            <a:extLst>
              <a:ext uri="{FF2B5EF4-FFF2-40B4-BE49-F238E27FC236}">
                <a16:creationId xmlns:a16="http://schemas.microsoft.com/office/drawing/2014/main" id="{6830389F-18A5-4E48-B321-C78F328CEB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88672" y="2066812"/>
            <a:ext cx="4224867" cy="19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28FF5986-1E0C-7B41-AC64-F2C40B3DD4A5}"/>
              </a:ext>
            </a:extLst>
          </p:cNvPr>
          <p:cNvSpPr/>
          <p:nvPr userDrawn="1"/>
        </p:nvSpPr>
        <p:spPr>
          <a:xfrm rot="5400000">
            <a:off x="22916771" y="8616985"/>
            <a:ext cx="18339083" cy="1185333"/>
          </a:xfrm>
          <a:prstGeom prst="rect">
            <a:avLst/>
          </a:prstGeom>
          <a:gradFill flip="none" rotWithShape="1">
            <a:gsLst>
              <a:gs pos="0">
                <a:srgbClr val="509E2F"/>
              </a:gs>
              <a:gs pos="100000">
                <a:schemeClr val="tx2"/>
              </a:gs>
              <a:gs pos="51000">
                <a:schemeClr val="tx2"/>
              </a:gs>
            </a:gsLst>
            <a:lin ang="207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14" name="Rectangle 5">
            <a:extLst>
              <a:ext uri="{FF2B5EF4-FFF2-40B4-BE49-F238E27FC236}">
                <a16:creationId xmlns:a16="http://schemas.microsoft.com/office/drawing/2014/main" id="{B52123C6-51EA-494E-8C30-901B7B56AC6E}"/>
              </a:ext>
            </a:extLst>
          </p:cNvPr>
          <p:cNvSpPr>
            <a:spLocks noChangeArrowheads="1"/>
          </p:cNvSpPr>
          <p:nvPr userDrawn="1"/>
        </p:nvSpPr>
        <p:spPr bwMode="auto">
          <a:xfrm rot="5400000">
            <a:off x="-2275046" y="13203272"/>
            <a:ext cx="8263467"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r" eaLnBrk="1" hangingPunct="1"/>
            <a:r>
              <a:rPr lang="en-GB" altLang="en-US" sz="5333" dirty="0" err="1">
                <a:solidFill>
                  <a:schemeClr val="tx2"/>
                </a:solidFill>
                <a:latin typeface="Nexa Light" panose="02000000000000000000" pitchFamily="2" charset="77"/>
              </a:rPr>
              <a:t>etipwind.eu</a:t>
            </a:r>
            <a:endParaRPr lang="en-US" altLang="en-US" sz="5333" dirty="0">
              <a:solidFill>
                <a:schemeClr val="tx2"/>
              </a:solidFill>
              <a:latin typeface="Nexa Light" panose="02000000000000000000" pitchFamily="2" charset="77"/>
            </a:endParaRPr>
          </a:p>
        </p:txBody>
      </p:sp>
    </p:spTree>
    <p:extLst>
      <p:ext uri="{BB962C8B-B14F-4D97-AF65-F5344CB8AC3E}">
        <p14:creationId xmlns:p14="http://schemas.microsoft.com/office/powerpoint/2010/main" val="2698627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8F8BE5-5ADE-694E-9389-0F5F66240513}"/>
              </a:ext>
            </a:extLst>
          </p:cNvPr>
          <p:cNvSpPr/>
          <p:nvPr/>
        </p:nvSpPr>
        <p:spPr>
          <a:xfrm>
            <a:off x="19230624" y="15303501"/>
            <a:ext cx="13185422" cy="29972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7" name="Rectangle 6">
            <a:extLst>
              <a:ext uri="{FF2B5EF4-FFF2-40B4-BE49-F238E27FC236}">
                <a16:creationId xmlns:a16="http://schemas.microsoft.com/office/drawing/2014/main" id="{160E987C-2E5B-BA4E-BE32-D729BFCC9F58}"/>
              </a:ext>
            </a:extLst>
          </p:cNvPr>
          <p:cNvSpPr/>
          <p:nvPr/>
        </p:nvSpPr>
        <p:spPr>
          <a:xfrm>
            <a:off x="382236" y="15993533"/>
            <a:ext cx="19458162" cy="23071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2" name="Vertical Title 1"/>
          <p:cNvSpPr>
            <a:spLocks noGrp="1"/>
          </p:cNvSpPr>
          <p:nvPr>
            <p:ph type="title" orient="vert"/>
          </p:nvPr>
        </p:nvSpPr>
        <p:spPr>
          <a:xfrm>
            <a:off x="24461365" y="3383363"/>
            <a:ext cx="4084014" cy="11521280"/>
          </a:xfrm>
        </p:spPr>
        <p:txBody>
          <a:bodyPr vert="eaVert"/>
          <a:lstStyle>
            <a:lvl1pPr>
              <a:defRPr baseline="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966634" y="3383363"/>
            <a:ext cx="19458162" cy="115212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D2C84344-7058-F94D-ACBF-778E4FD663E5}"/>
              </a:ext>
            </a:extLst>
          </p:cNvPr>
          <p:cNvSpPr/>
          <p:nvPr userDrawn="1"/>
        </p:nvSpPr>
        <p:spPr>
          <a:xfrm>
            <a:off x="1" y="1"/>
            <a:ext cx="32512000" cy="1827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11" name="Rectangle 10">
            <a:extLst>
              <a:ext uri="{FF2B5EF4-FFF2-40B4-BE49-F238E27FC236}">
                <a16:creationId xmlns:a16="http://schemas.microsoft.com/office/drawing/2014/main" id="{A9EF684F-1726-7F45-ABFF-20BD7D14BE7F}"/>
              </a:ext>
            </a:extLst>
          </p:cNvPr>
          <p:cNvSpPr/>
          <p:nvPr userDrawn="1"/>
        </p:nvSpPr>
        <p:spPr>
          <a:xfrm rot="5400000">
            <a:off x="22916771" y="8616985"/>
            <a:ext cx="18339083" cy="1185333"/>
          </a:xfrm>
          <a:prstGeom prst="rect">
            <a:avLst/>
          </a:prstGeom>
          <a:gradFill flip="none" rotWithShape="1">
            <a:gsLst>
              <a:gs pos="0">
                <a:srgbClr val="509E2F"/>
              </a:gs>
              <a:gs pos="100000">
                <a:schemeClr val="tx2"/>
              </a:gs>
              <a:gs pos="51000">
                <a:schemeClr val="tx2"/>
              </a:gs>
            </a:gsLst>
            <a:lin ang="207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pic>
        <p:nvPicPr>
          <p:cNvPr id="12" name="Picture 1" descr="logo-small.jpg">
            <a:extLst>
              <a:ext uri="{FF2B5EF4-FFF2-40B4-BE49-F238E27FC236}">
                <a16:creationId xmlns:a16="http://schemas.microsoft.com/office/drawing/2014/main" id="{345A1D03-2DCA-034E-BED4-455D34F274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88672" y="2066812"/>
            <a:ext cx="4224867" cy="19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a:extLst>
              <a:ext uri="{FF2B5EF4-FFF2-40B4-BE49-F238E27FC236}">
                <a16:creationId xmlns:a16="http://schemas.microsoft.com/office/drawing/2014/main" id="{5E4A1A58-ECFA-9A44-A317-EB9039764CC9}"/>
              </a:ext>
            </a:extLst>
          </p:cNvPr>
          <p:cNvSpPr>
            <a:spLocks noChangeArrowheads="1"/>
          </p:cNvSpPr>
          <p:nvPr userDrawn="1"/>
        </p:nvSpPr>
        <p:spPr bwMode="auto">
          <a:xfrm rot="5400000">
            <a:off x="-2275046" y="13203272"/>
            <a:ext cx="8263467"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r" eaLnBrk="1" hangingPunct="1"/>
            <a:r>
              <a:rPr lang="en-GB" altLang="en-US" sz="5333" dirty="0" err="1">
                <a:solidFill>
                  <a:schemeClr val="tx2"/>
                </a:solidFill>
                <a:latin typeface="Nexa Light" panose="02000000000000000000" pitchFamily="2" charset="77"/>
              </a:rPr>
              <a:t>etipwind.eu</a:t>
            </a:r>
            <a:endParaRPr lang="en-US" altLang="en-US" sz="5333" dirty="0">
              <a:solidFill>
                <a:schemeClr val="tx2"/>
              </a:solidFill>
              <a:latin typeface="Nexa Light" panose="02000000000000000000" pitchFamily="2" charset="77"/>
            </a:endParaRPr>
          </a:p>
        </p:txBody>
      </p:sp>
    </p:spTree>
    <p:extLst>
      <p:ext uri="{BB962C8B-B14F-4D97-AF65-F5344CB8AC3E}">
        <p14:creationId xmlns:p14="http://schemas.microsoft.com/office/powerpoint/2010/main" val="4272202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883FBBB-B7BC-EA4C-AA13-C43E94E0408D}"/>
              </a:ext>
            </a:extLst>
          </p:cNvPr>
          <p:cNvSpPr>
            <a:spLocks noGrp="1"/>
          </p:cNvSpPr>
          <p:nvPr>
            <p:ph type="title"/>
          </p:nvPr>
        </p:nvSpPr>
        <p:spPr bwMode="auto">
          <a:xfrm>
            <a:off x="2912534" y="1464733"/>
            <a:ext cx="2400017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BE" altLang="en-US"/>
              <a:t>Write here the title of the slide</a:t>
            </a:r>
            <a:endParaRPr lang="en-US" altLang="en-US"/>
          </a:p>
        </p:txBody>
      </p:sp>
      <p:sp>
        <p:nvSpPr>
          <p:cNvPr id="1027" name="Text Placeholder 2">
            <a:extLst>
              <a:ext uri="{FF2B5EF4-FFF2-40B4-BE49-F238E27FC236}">
                <a16:creationId xmlns:a16="http://schemas.microsoft.com/office/drawing/2014/main" id="{B604C00E-1761-EA44-8A73-8C8A80A215EA}"/>
              </a:ext>
            </a:extLst>
          </p:cNvPr>
          <p:cNvSpPr>
            <a:spLocks noGrp="1"/>
          </p:cNvSpPr>
          <p:nvPr>
            <p:ph type="body" idx="1"/>
          </p:nvPr>
        </p:nvSpPr>
        <p:spPr bwMode="auto">
          <a:xfrm>
            <a:off x="2940757" y="3577169"/>
            <a:ext cx="27652132" cy="1187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BE" altLang="en-US"/>
              <a:t>Write here your text</a:t>
            </a:r>
          </a:p>
          <a:p>
            <a:pPr lvl="1"/>
            <a:r>
              <a:rPr lang="nl-BE" altLang="en-US"/>
              <a:t>Second level</a:t>
            </a:r>
          </a:p>
          <a:p>
            <a:pPr lvl="2"/>
            <a:r>
              <a:rPr lang="nl-BE" altLang="en-US"/>
              <a:t>Third level</a:t>
            </a:r>
          </a:p>
          <a:p>
            <a:pPr lvl="3"/>
            <a:r>
              <a:rPr lang="nl-BE" altLang="en-US"/>
              <a:t>Fourth level</a:t>
            </a:r>
          </a:p>
          <a:p>
            <a:pPr lvl="4"/>
            <a:r>
              <a:rPr lang="nl-BE" altLang="en-US"/>
              <a:t>Fifth level</a:t>
            </a:r>
            <a:endParaRPr lang="en-US" altLang="en-US"/>
          </a:p>
        </p:txBody>
      </p:sp>
      <p:sp>
        <p:nvSpPr>
          <p:cNvPr id="8" name="Rectangle 7">
            <a:extLst>
              <a:ext uri="{FF2B5EF4-FFF2-40B4-BE49-F238E27FC236}">
                <a16:creationId xmlns:a16="http://schemas.microsoft.com/office/drawing/2014/main" id="{FC6365F0-CDBA-9441-AE9A-086B7D54398D}"/>
              </a:ext>
            </a:extLst>
          </p:cNvPr>
          <p:cNvSpPr/>
          <p:nvPr userDrawn="1"/>
        </p:nvSpPr>
        <p:spPr>
          <a:xfrm>
            <a:off x="1" y="1"/>
            <a:ext cx="32512000" cy="889000"/>
          </a:xfrm>
          <a:prstGeom prst="rect">
            <a:avLst/>
          </a:prstGeom>
          <a:gradFill flip="none" rotWithShape="1">
            <a:gsLst>
              <a:gs pos="0">
                <a:srgbClr val="509E2F"/>
              </a:gs>
              <a:gs pos="100000">
                <a:schemeClr val="tx2"/>
              </a:gs>
              <a:gs pos="51000">
                <a:schemeClr val="tx2"/>
              </a:gs>
            </a:gsLst>
            <a:lin ang="207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066"/>
          </a:p>
        </p:txBody>
      </p:sp>
      <p:sp>
        <p:nvSpPr>
          <p:cNvPr id="1029" name="Rectangle 5">
            <a:extLst>
              <a:ext uri="{FF2B5EF4-FFF2-40B4-BE49-F238E27FC236}">
                <a16:creationId xmlns:a16="http://schemas.microsoft.com/office/drawing/2014/main" id="{80BE45BE-715B-DE4B-9A72-6B283CD919D1}"/>
              </a:ext>
            </a:extLst>
          </p:cNvPr>
          <p:cNvSpPr>
            <a:spLocks noChangeArrowheads="1"/>
          </p:cNvSpPr>
          <p:nvPr userDrawn="1"/>
        </p:nvSpPr>
        <p:spPr bwMode="auto">
          <a:xfrm>
            <a:off x="20608484" y="16910022"/>
            <a:ext cx="11017956"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r" eaLnBrk="1" hangingPunct="1"/>
            <a:r>
              <a:rPr lang="en-GB" altLang="en-US" sz="5333" dirty="0" err="1">
                <a:solidFill>
                  <a:schemeClr val="tx2"/>
                </a:solidFill>
                <a:latin typeface="Nexa Light" panose="02000000000000000000" pitchFamily="2" charset="77"/>
              </a:rPr>
              <a:t>etipwind.eu</a:t>
            </a:r>
            <a:endParaRPr lang="en-US" altLang="en-US" sz="5333" dirty="0">
              <a:solidFill>
                <a:schemeClr val="tx2"/>
              </a:solidFill>
              <a:latin typeface="Nexa Light" panose="02000000000000000000" pitchFamily="2" charset="77"/>
            </a:endParaRPr>
          </a:p>
        </p:txBody>
      </p:sp>
      <p:pic>
        <p:nvPicPr>
          <p:cNvPr id="1028" name="Picture 1" descr="logo-small.jpg">
            <a:extLst>
              <a:ext uri="{FF2B5EF4-FFF2-40B4-BE49-F238E27FC236}">
                <a16:creationId xmlns:a16="http://schemas.microsoft.com/office/drawing/2014/main" id="{3506BC9D-1273-9D49-AD8B-38689870DD4C}"/>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406352" y="16483369"/>
            <a:ext cx="5633156" cy="143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1" r:id="rId1"/>
    <p:sldLayoutId id="2147483719" r:id="rId2"/>
    <p:sldLayoutId id="2147483722" r:id="rId3"/>
    <p:sldLayoutId id="2147483723" r:id="rId4"/>
    <p:sldLayoutId id="2147483720" r:id="rId5"/>
    <p:sldLayoutId id="2147483724" r:id="rId6"/>
    <p:sldLayoutId id="2147483725" r:id="rId7"/>
    <p:sldLayoutId id="2147483726" r:id="rId8"/>
    <p:sldLayoutId id="2147483727" r:id="rId9"/>
    <p:sldLayoutId id="2147483728" r:id="rId10"/>
    <p:sldLayoutId id="2147483730" r:id="rId11"/>
    <p:sldLayoutId id="2147483731" r:id="rId12"/>
    <p:sldLayoutId id="2147483732" r:id="rId13"/>
  </p:sldLayoutIdLst>
  <p:txStyles>
    <p:titleStyle>
      <a:lvl1pPr algn="l" defTabSz="1218897" rtl="0" eaLnBrk="1" fontAlgn="base" hangingPunct="1">
        <a:spcBef>
          <a:spcPct val="0"/>
        </a:spcBef>
        <a:spcAft>
          <a:spcPct val="0"/>
        </a:spcAft>
        <a:defRPr sz="8000" b="1" kern="1200">
          <a:solidFill>
            <a:schemeClr val="tx2"/>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p:titleStyle>
    <p:bodyStyle>
      <a:lvl1pPr marL="914175" indent="-914175" algn="l" defTabSz="1218897" rtl="0" eaLnBrk="1" fontAlgn="base" hangingPunct="1">
        <a:spcBef>
          <a:spcPct val="20000"/>
        </a:spcBef>
        <a:spcAft>
          <a:spcPct val="0"/>
        </a:spcAft>
        <a:buFont typeface="Arial" panose="020B0604020202020204" pitchFamily="34" charset="0"/>
        <a:buChar char="•"/>
        <a:defRPr sz="6400" kern="1200">
          <a:solidFill>
            <a:srgbClr val="509E2F"/>
          </a:solidFill>
          <a:latin typeface="Calibri"/>
          <a:ea typeface="ヒラギノ角ゴ Pro W3" charset="0"/>
          <a:cs typeface="Calibri"/>
        </a:defRPr>
      </a:lvl1pPr>
      <a:lvl2pPr marL="1980708" indent="-761808" algn="l" defTabSz="1218897" rtl="0" eaLnBrk="1" fontAlgn="base" hangingPunct="1">
        <a:spcBef>
          <a:spcPct val="20000"/>
        </a:spcBef>
        <a:spcAft>
          <a:spcPct val="0"/>
        </a:spcAft>
        <a:buSzPct val="101000"/>
        <a:buFont typeface="Arial" panose="020B0604020202020204" pitchFamily="34" charset="0"/>
        <a:buChar char="•"/>
        <a:defRPr sz="5866" kern="1200">
          <a:solidFill>
            <a:schemeClr val="tx1"/>
          </a:solidFill>
          <a:latin typeface="Calibri"/>
          <a:ea typeface="ヒラギノ角ゴ Pro W3" charset="0"/>
          <a:cs typeface="Calibri"/>
        </a:defRPr>
      </a:lvl2pPr>
      <a:lvl3pPr marL="3047242" indent="-609450" algn="l" defTabSz="1218897" rtl="0" eaLnBrk="1" fontAlgn="base" hangingPunct="1">
        <a:spcBef>
          <a:spcPct val="20000"/>
        </a:spcBef>
        <a:spcAft>
          <a:spcPct val="0"/>
        </a:spcAft>
        <a:buClr>
          <a:srgbClr val="7A7A7A"/>
        </a:buClr>
        <a:buFont typeface="Arial" panose="020B0604020202020204" pitchFamily="34" charset="0"/>
        <a:buChar char="•"/>
        <a:defRPr sz="5333" kern="1200">
          <a:solidFill>
            <a:srgbClr val="7A7A7A"/>
          </a:solidFill>
          <a:latin typeface="Calibri"/>
          <a:ea typeface="ヒラギノ角ゴ Pro W3" charset="0"/>
          <a:cs typeface="Calibri"/>
        </a:defRPr>
      </a:lvl3pPr>
      <a:lvl4pPr marL="4266133" indent="-609450" algn="l" defTabSz="1218897" rtl="0" eaLnBrk="1" fontAlgn="base" hangingPunct="1">
        <a:spcBef>
          <a:spcPct val="20000"/>
        </a:spcBef>
        <a:spcAft>
          <a:spcPct val="0"/>
        </a:spcAft>
        <a:buSzPct val="70000"/>
        <a:buFont typeface="Wingdings" pitchFamily="2" charset="2"/>
        <a:buChar char="§"/>
        <a:defRPr kern="1200">
          <a:solidFill>
            <a:schemeClr val="tx1"/>
          </a:solidFill>
          <a:latin typeface="Calibri"/>
          <a:ea typeface="ヒラギノ角ゴ Pro W3" charset="0"/>
          <a:cs typeface="Calibri"/>
        </a:defRPr>
      </a:lvl4pPr>
      <a:lvl5pPr marL="5485025" indent="-609450" algn="l" defTabSz="1218897" rtl="0" eaLnBrk="1" fontAlgn="base" hangingPunct="1">
        <a:spcBef>
          <a:spcPct val="20000"/>
        </a:spcBef>
        <a:spcAft>
          <a:spcPct val="0"/>
        </a:spcAft>
        <a:buSzPct val="75000"/>
        <a:buFont typeface="Wingdings" pitchFamily="2" charset="2"/>
        <a:buChar char="§"/>
        <a:defRPr sz="4266" kern="1200">
          <a:solidFill>
            <a:schemeClr val="tx1"/>
          </a:solidFill>
          <a:latin typeface="Calibri"/>
          <a:ea typeface="ヒラギノ角ゴ Pro W3" charset="0"/>
          <a:cs typeface="Calibri"/>
        </a:defRPr>
      </a:lvl5pPr>
      <a:lvl6pPr marL="6703925" indent="-609450" algn="l" defTabSz="1218897" rtl="0" eaLnBrk="1" latinLnBrk="0" hangingPunct="1">
        <a:spcBef>
          <a:spcPct val="20000"/>
        </a:spcBef>
        <a:buFont typeface="Arial"/>
        <a:buChar char="•"/>
        <a:defRPr sz="5333" kern="1200">
          <a:solidFill>
            <a:schemeClr val="tx1"/>
          </a:solidFill>
          <a:latin typeface="+mn-lt"/>
          <a:ea typeface="+mn-ea"/>
          <a:cs typeface="+mn-cs"/>
        </a:defRPr>
      </a:lvl6pPr>
      <a:lvl7pPr marL="7922817" indent="-609450" algn="l" defTabSz="1218897" rtl="0" eaLnBrk="1" latinLnBrk="0" hangingPunct="1">
        <a:spcBef>
          <a:spcPct val="20000"/>
        </a:spcBef>
        <a:buFont typeface="Arial"/>
        <a:buChar char="•"/>
        <a:defRPr sz="5333" kern="1200">
          <a:solidFill>
            <a:schemeClr val="tx1"/>
          </a:solidFill>
          <a:latin typeface="+mn-lt"/>
          <a:ea typeface="+mn-ea"/>
          <a:cs typeface="+mn-cs"/>
        </a:defRPr>
      </a:lvl7pPr>
      <a:lvl8pPr marL="9141717" indent="-609450" algn="l" defTabSz="1218897" rtl="0" eaLnBrk="1" latinLnBrk="0" hangingPunct="1">
        <a:spcBef>
          <a:spcPct val="20000"/>
        </a:spcBef>
        <a:buFont typeface="Arial"/>
        <a:buChar char="•"/>
        <a:defRPr sz="5333" kern="1200">
          <a:solidFill>
            <a:schemeClr val="tx1"/>
          </a:solidFill>
          <a:latin typeface="+mn-lt"/>
          <a:ea typeface="+mn-ea"/>
          <a:cs typeface="+mn-cs"/>
        </a:defRPr>
      </a:lvl8pPr>
      <a:lvl9pPr marL="10360608" indent="-609450" algn="l" defTabSz="1218897" rtl="0" eaLnBrk="1" latinLnBrk="0" hangingPunct="1">
        <a:spcBef>
          <a:spcPct val="20000"/>
        </a:spcBef>
        <a:buFont typeface="Arial"/>
        <a:buChar char="•"/>
        <a:defRPr sz="5333" kern="1200">
          <a:solidFill>
            <a:schemeClr val="tx1"/>
          </a:solidFill>
          <a:latin typeface="+mn-lt"/>
          <a:ea typeface="+mn-ea"/>
          <a:cs typeface="+mn-cs"/>
        </a:defRPr>
      </a:lvl9pPr>
    </p:bodyStyle>
    <p:otherStyle>
      <a:defPPr>
        <a:defRPr lang="en-US"/>
      </a:defPPr>
      <a:lvl1pPr marL="0" algn="l" defTabSz="1218897" rtl="0" eaLnBrk="1" latinLnBrk="0" hangingPunct="1">
        <a:defRPr sz="4800" kern="1200">
          <a:solidFill>
            <a:schemeClr val="tx1"/>
          </a:solidFill>
          <a:latin typeface="+mn-lt"/>
          <a:ea typeface="+mn-ea"/>
          <a:cs typeface="+mn-cs"/>
        </a:defRPr>
      </a:lvl1pPr>
      <a:lvl2pPr marL="1218897" algn="l" defTabSz="1218897" rtl="0" eaLnBrk="1" latinLnBrk="0" hangingPunct="1">
        <a:defRPr sz="4800" kern="1200">
          <a:solidFill>
            <a:schemeClr val="tx1"/>
          </a:solidFill>
          <a:latin typeface="+mn-lt"/>
          <a:ea typeface="+mn-ea"/>
          <a:cs typeface="+mn-cs"/>
        </a:defRPr>
      </a:lvl2pPr>
      <a:lvl3pPr marL="2437792" algn="l" defTabSz="1218897" rtl="0" eaLnBrk="1" latinLnBrk="0" hangingPunct="1">
        <a:defRPr sz="4800" kern="1200">
          <a:solidFill>
            <a:schemeClr val="tx1"/>
          </a:solidFill>
          <a:latin typeface="+mn-lt"/>
          <a:ea typeface="+mn-ea"/>
          <a:cs typeface="+mn-cs"/>
        </a:defRPr>
      </a:lvl3pPr>
      <a:lvl4pPr marL="3656683" algn="l" defTabSz="1218897" rtl="0" eaLnBrk="1" latinLnBrk="0" hangingPunct="1">
        <a:defRPr sz="4800" kern="1200">
          <a:solidFill>
            <a:schemeClr val="tx1"/>
          </a:solidFill>
          <a:latin typeface="+mn-lt"/>
          <a:ea typeface="+mn-ea"/>
          <a:cs typeface="+mn-cs"/>
        </a:defRPr>
      </a:lvl4pPr>
      <a:lvl5pPr marL="4875583" algn="l" defTabSz="1218897" rtl="0" eaLnBrk="1" latinLnBrk="0" hangingPunct="1">
        <a:defRPr sz="4800" kern="1200">
          <a:solidFill>
            <a:schemeClr val="tx1"/>
          </a:solidFill>
          <a:latin typeface="+mn-lt"/>
          <a:ea typeface="+mn-ea"/>
          <a:cs typeface="+mn-cs"/>
        </a:defRPr>
      </a:lvl5pPr>
      <a:lvl6pPr marL="6094475" algn="l" defTabSz="1218897" rtl="0" eaLnBrk="1" latinLnBrk="0" hangingPunct="1">
        <a:defRPr sz="4800" kern="1200">
          <a:solidFill>
            <a:schemeClr val="tx1"/>
          </a:solidFill>
          <a:latin typeface="+mn-lt"/>
          <a:ea typeface="+mn-ea"/>
          <a:cs typeface="+mn-cs"/>
        </a:defRPr>
      </a:lvl6pPr>
      <a:lvl7pPr marL="7313375" algn="l" defTabSz="1218897" rtl="0" eaLnBrk="1" latinLnBrk="0" hangingPunct="1">
        <a:defRPr sz="4800" kern="1200">
          <a:solidFill>
            <a:schemeClr val="tx1"/>
          </a:solidFill>
          <a:latin typeface="+mn-lt"/>
          <a:ea typeface="+mn-ea"/>
          <a:cs typeface="+mn-cs"/>
        </a:defRPr>
      </a:lvl7pPr>
      <a:lvl8pPr marL="8532267" algn="l" defTabSz="1218897" rtl="0" eaLnBrk="1" latinLnBrk="0" hangingPunct="1">
        <a:defRPr sz="4800" kern="1200">
          <a:solidFill>
            <a:schemeClr val="tx1"/>
          </a:solidFill>
          <a:latin typeface="+mn-lt"/>
          <a:ea typeface="+mn-ea"/>
          <a:cs typeface="+mn-cs"/>
        </a:defRPr>
      </a:lvl8pPr>
      <a:lvl9pPr marL="9751164" algn="l" defTabSz="1218897"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jp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BB2E4-834A-1045-AE78-AC0683018BA7}"/>
              </a:ext>
            </a:extLst>
          </p:cNvPr>
          <p:cNvSpPr>
            <a:spLocks noGrp="1"/>
          </p:cNvSpPr>
          <p:nvPr>
            <p:ph idx="11"/>
          </p:nvPr>
        </p:nvSpPr>
        <p:spPr>
          <a:xfrm>
            <a:off x="18416240" y="13366278"/>
            <a:ext cx="8960995" cy="1405275"/>
          </a:xfrm>
        </p:spPr>
        <p:txBody>
          <a:bodyPr/>
          <a:lstStyle/>
          <a:p>
            <a:r>
              <a:rPr lang="en-US" altLang="en-US" dirty="0">
                <a:latin typeface="Calibri" panose="020F0502020204030204" pitchFamily="34" charset="0"/>
                <a:ea typeface="ヒラギノ角ゴ Pro W3" panose="020B0300000000000000" pitchFamily="34" charset="-128"/>
              </a:rPr>
              <a:t>04 October 2022</a:t>
            </a:r>
          </a:p>
        </p:txBody>
      </p:sp>
      <p:sp>
        <p:nvSpPr>
          <p:cNvPr id="4" name="Content Placeholder 3">
            <a:extLst>
              <a:ext uri="{FF2B5EF4-FFF2-40B4-BE49-F238E27FC236}">
                <a16:creationId xmlns:a16="http://schemas.microsoft.com/office/drawing/2014/main" id="{AF37FB28-94AD-4544-96F6-346F65AE3404}"/>
              </a:ext>
            </a:extLst>
          </p:cNvPr>
          <p:cNvSpPr>
            <a:spLocks noGrp="1"/>
          </p:cNvSpPr>
          <p:nvPr>
            <p:ph idx="1"/>
          </p:nvPr>
        </p:nvSpPr>
        <p:spPr/>
        <p:txBody>
          <a:bodyPr/>
          <a:lstStyle/>
          <a:p>
            <a:r>
              <a:rPr lang="en-US" dirty="0"/>
              <a:t>Iv</a:t>
            </a:r>
            <a:r>
              <a:rPr lang="es-MX" dirty="0" err="1"/>
              <a:t>án</a:t>
            </a:r>
            <a:r>
              <a:rPr lang="es-MX" dirty="0"/>
              <a:t> Pineda</a:t>
            </a:r>
            <a:endParaRPr lang="en-US" dirty="0"/>
          </a:p>
        </p:txBody>
      </p:sp>
      <p:sp>
        <p:nvSpPr>
          <p:cNvPr id="5" name="Content Placeholder 4">
            <a:extLst>
              <a:ext uri="{FF2B5EF4-FFF2-40B4-BE49-F238E27FC236}">
                <a16:creationId xmlns:a16="http://schemas.microsoft.com/office/drawing/2014/main" id="{B01A7B2F-11D5-9945-833D-DF113D36684B}"/>
              </a:ext>
            </a:extLst>
          </p:cNvPr>
          <p:cNvSpPr>
            <a:spLocks noGrp="1"/>
          </p:cNvSpPr>
          <p:nvPr>
            <p:ph idx="10"/>
          </p:nvPr>
        </p:nvSpPr>
        <p:spPr/>
        <p:txBody>
          <a:bodyPr/>
          <a:lstStyle/>
          <a:p>
            <a:r>
              <a:rPr lang="en-US" dirty="0"/>
              <a:t>Director of Innovation, WindEurope</a:t>
            </a:r>
          </a:p>
        </p:txBody>
      </p:sp>
      <p:sp>
        <p:nvSpPr>
          <p:cNvPr id="7" name="Title 5">
            <a:extLst>
              <a:ext uri="{FF2B5EF4-FFF2-40B4-BE49-F238E27FC236}">
                <a16:creationId xmlns:a16="http://schemas.microsoft.com/office/drawing/2014/main" id="{E95F00B5-6E4C-0511-AEF7-6659E9958419}"/>
              </a:ext>
            </a:extLst>
          </p:cNvPr>
          <p:cNvSpPr>
            <a:spLocks noGrp="1"/>
          </p:cNvSpPr>
          <p:nvPr>
            <p:ph type="title"/>
          </p:nvPr>
        </p:nvSpPr>
        <p:spPr>
          <a:xfrm>
            <a:off x="17552144" y="4811364"/>
            <a:ext cx="14654731" cy="6141155"/>
          </a:xfrm>
        </p:spPr>
        <p:txBody>
          <a:bodyPr/>
          <a:lstStyle/>
          <a:p>
            <a:r>
              <a:rPr lang="en-GB" sz="12000" b="1" dirty="0" err="1"/>
              <a:t>SETIPWind</a:t>
            </a:r>
            <a:br>
              <a:rPr lang="en-GB" sz="12000" dirty="0"/>
            </a:br>
            <a:endParaRPr lang="en-GB" sz="10000" dirty="0"/>
          </a:p>
        </p:txBody>
      </p:sp>
      <p:sp>
        <p:nvSpPr>
          <p:cNvPr id="2" name="Rectangle 1">
            <a:extLst>
              <a:ext uri="{FF2B5EF4-FFF2-40B4-BE49-F238E27FC236}">
                <a16:creationId xmlns:a16="http://schemas.microsoft.com/office/drawing/2014/main" id="{92721FD7-5DE4-D324-333D-0BCC4C7F8E0B}"/>
              </a:ext>
            </a:extLst>
          </p:cNvPr>
          <p:cNvSpPr/>
          <p:nvPr/>
        </p:nvSpPr>
        <p:spPr>
          <a:xfrm>
            <a:off x="270224" y="16357220"/>
            <a:ext cx="14617624" cy="1656184"/>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2000" dirty="0"/>
          </a:p>
        </p:txBody>
      </p:sp>
      <p:pic>
        <p:nvPicPr>
          <p:cNvPr id="16" name="Picture 15" descr="A picture containing schematic&#10;&#10;Description automatically generated">
            <a:extLst>
              <a:ext uri="{FF2B5EF4-FFF2-40B4-BE49-F238E27FC236}">
                <a16:creationId xmlns:a16="http://schemas.microsoft.com/office/drawing/2014/main" id="{1FE30F13-71E4-4088-AA2F-637EED389299}"/>
              </a:ext>
            </a:extLst>
          </p:cNvPr>
          <p:cNvPicPr>
            <a:picLocks noChangeAspect="1"/>
          </p:cNvPicPr>
          <p:nvPr/>
        </p:nvPicPr>
        <p:blipFill>
          <a:blip r:embed="rId2"/>
          <a:stretch>
            <a:fillRect/>
          </a:stretch>
        </p:blipFill>
        <p:spPr>
          <a:xfrm>
            <a:off x="912097" y="16219922"/>
            <a:ext cx="1918701" cy="1944000"/>
          </a:xfrm>
          <a:prstGeom prst="rect">
            <a:avLst/>
          </a:prstGeom>
        </p:spPr>
      </p:pic>
      <p:sp>
        <p:nvSpPr>
          <p:cNvPr id="21" name="TextBox 20">
            <a:extLst>
              <a:ext uri="{FF2B5EF4-FFF2-40B4-BE49-F238E27FC236}">
                <a16:creationId xmlns:a16="http://schemas.microsoft.com/office/drawing/2014/main" id="{E4865D2F-A49B-DB47-D927-8C25D079866C}"/>
              </a:ext>
            </a:extLst>
          </p:cNvPr>
          <p:cNvSpPr txBox="1"/>
          <p:nvPr/>
        </p:nvSpPr>
        <p:spPr>
          <a:xfrm>
            <a:off x="3222552" y="16591757"/>
            <a:ext cx="12796378" cy="1200329"/>
          </a:xfrm>
          <a:prstGeom prst="rect">
            <a:avLst/>
          </a:prstGeom>
          <a:noFill/>
          <a:ln>
            <a:noFill/>
          </a:ln>
        </p:spPr>
        <p:txBody>
          <a:bodyPr wrap="square" rtlCol="0">
            <a:spAutoFit/>
          </a:bodyPr>
          <a:lstStyle/>
          <a:p>
            <a:r>
              <a:rPr lang="en-US" sz="2400" dirty="0">
                <a:solidFill>
                  <a:srgbClr val="0070C0"/>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CINEA. Neither the European Union nor the granting authority can be held responsible for them.</a:t>
            </a:r>
          </a:p>
        </p:txBody>
      </p:sp>
    </p:spTree>
    <p:extLst>
      <p:ext uri="{BB962C8B-B14F-4D97-AF65-F5344CB8AC3E}">
        <p14:creationId xmlns:p14="http://schemas.microsoft.com/office/powerpoint/2010/main" val="1586459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D6E39-BDC4-4A6F-B895-3CB07B0DD824}"/>
              </a:ext>
            </a:extLst>
          </p:cNvPr>
          <p:cNvSpPr>
            <a:spLocks noGrp="1"/>
          </p:cNvSpPr>
          <p:nvPr>
            <p:ph type="title"/>
          </p:nvPr>
        </p:nvSpPr>
        <p:spPr>
          <a:xfrm>
            <a:off x="1896780" y="1243378"/>
            <a:ext cx="26592870" cy="1728192"/>
          </a:xfrm>
        </p:spPr>
        <p:txBody>
          <a:bodyPr/>
          <a:lstStyle/>
          <a:p>
            <a:r>
              <a:rPr lang="en-GB" dirty="0">
                <a:solidFill>
                  <a:srgbClr val="005596"/>
                </a:solidFill>
              </a:rPr>
              <a:t>The wind industry is facing several challenges</a:t>
            </a:r>
            <a:endParaRPr lang="en-GB" dirty="0"/>
          </a:p>
        </p:txBody>
      </p:sp>
      <p:pic>
        <p:nvPicPr>
          <p:cNvPr id="4" name="Picture 3" descr="A picture containing floor, indoor, wall&#10;&#10;Description automatically generated">
            <a:extLst>
              <a:ext uri="{FF2B5EF4-FFF2-40B4-BE49-F238E27FC236}">
                <a16:creationId xmlns:a16="http://schemas.microsoft.com/office/drawing/2014/main" id="{E8965822-DB1E-E256-30EF-C35A4A7CDD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94360" y="3330335"/>
            <a:ext cx="10394187" cy="6788329"/>
          </a:xfrm>
          <a:prstGeom prst="rect">
            <a:avLst/>
          </a:prstGeom>
        </p:spPr>
      </p:pic>
      <p:sp>
        <p:nvSpPr>
          <p:cNvPr id="6" name="TextBox 5">
            <a:extLst>
              <a:ext uri="{FF2B5EF4-FFF2-40B4-BE49-F238E27FC236}">
                <a16:creationId xmlns:a16="http://schemas.microsoft.com/office/drawing/2014/main" id="{50DBEED9-C495-1D81-7905-9885C8B7D167}"/>
              </a:ext>
            </a:extLst>
          </p:cNvPr>
          <p:cNvSpPr txBox="1"/>
          <p:nvPr/>
        </p:nvSpPr>
        <p:spPr>
          <a:xfrm>
            <a:off x="1518260" y="10260570"/>
            <a:ext cx="6552728" cy="1077218"/>
          </a:xfrm>
          <a:prstGeom prst="rect">
            <a:avLst/>
          </a:prstGeom>
          <a:noFill/>
        </p:spPr>
        <p:txBody>
          <a:bodyPr wrap="square">
            <a:spAutoFit/>
          </a:bodyPr>
          <a:lstStyle/>
          <a:p>
            <a:r>
              <a:rPr lang="en-US" b="1" dirty="0">
                <a:solidFill>
                  <a:schemeClr val="tx1"/>
                </a:solidFill>
                <a:latin typeface="Calibri" panose="020F0502020204030204" pitchFamily="34" charset="0"/>
                <a:cs typeface="Calibri" panose="020F0502020204030204" pitchFamily="34" charset="0"/>
              </a:rPr>
              <a:t>Permitting rules</a:t>
            </a:r>
          </a:p>
        </p:txBody>
      </p:sp>
      <p:pic>
        <p:nvPicPr>
          <p:cNvPr id="1026" name="Picture 2" descr="Securing its supply of raw materials: the wind industry's next challenge –  EURACTIV.com">
            <a:extLst>
              <a:ext uri="{FF2B5EF4-FFF2-40B4-BE49-F238E27FC236}">
                <a16:creationId xmlns:a16="http://schemas.microsoft.com/office/drawing/2014/main" id="{47293E06-5045-30CB-E465-8951853CD7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17481" y="3330335"/>
            <a:ext cx="10383659" cy="64836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180A6B2-B423-B565-584B-E60F50FE0B73}"/>
              </a:ext>
            </a:extLst>
          </p:cNvPr>
          <p:cNvSpPr txBox="1"/>
          <p:nvPr/>
        </p:nvSpPr>
        <p:spPr>
          <a:xfrm>
            <a:off x="15535920" y="3358602"/>
            <a:ext cx="6465294" cy="4031873"/>
          </a:xfrm>
          <a:prstGeom prst="rect">
            <a:avLst/>
          </a:prstGeom>
          <a:noFill/>
        </p:spPr>
        <p:txBody>
          <a:bodyPr wrap="square">
            <a:spAutoFit/>
          </a:bodyPr>
          <a:lstStyle/>
          <a:p>
            <a:r>
              <a:rPr lang="en-US" b="1" dirty="0">
                <a:solidFill>
                  <a:schemeClr val="tx1"/>
                </a:solidFill>
                <a:latin typeface="Calibri" panose="020F0502020204030204" pitchFamily="34" charset="0"/>
                <a:cs typeface="Calibri" panose="020F0502020204030204" pitchFamily="34" charset="0"/>
              </a:rPr>
              <a:t>Raw materials dependency and supply-chain bottlenecks</a:t>
            </a:r>
          </a:p>
        </p:txBody>
      </p:sp>
      <p:pic>
        <p:nvPicPr>
          <p:cNvPr id="8" name="Picture 7" descr="Trains on empty subway platform">
            <a:extLst>
              <a:ext uri="{FF2B5EF4-FFF2-40B4-BE49-F238E27FC236}">
                <a16:creationId xmlns:a16="http://schemas.microsoft.com/office/drawing/2014/main" id="{8C835A1C-0C2E-03FC-F704-8DA0016248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5120" y="11183640"/>
            <a:ext cx="9612560" cy="6408373"/>
          </a:xfrm>
          <a:prstGeom prst="rect">
            <a:avLst/>
          </a:prstGeom>
        </p:spPr>
      </p:pic>
      <p:sp>
        <p:nvSpPr>
          <p:cNvPr id="9" name="TextBox 8">
            <a:extLst>
              <a:ext uri="{FF2B5EF4-FFF2-40B4-BE49-F238E27FC236}">
                <a16:creationId xmlns:a16="http://schemas.microsoft.com/office/drawing/2014/main" id="{D740F618-7CBC-ED61-F5C6-8BAAC4B9AFDA}"/>
              </a:ext>
            </a:extLst>
          </p:cNvPr>
          <p:cNvSpPr txBox="1"/>
          <p:nvPr/>
        </p:nvSpPr>
        <p:spPr>
          <a:xfrm>
            <a:off x="18359410" y="11135454"/>
            <a:ext cx="6465294" cy="2062103"/>
          </a:xfrm>
          <a:prstGeom prst="rect">
            <a:avLst/>
          </a:prstGeom>
          <a:noFill/>
        </p:spPr>
        <p:txBody>
          <a:bodyPr wrap="square">
            <a:spAutoFit/>
          </a:bodyPr>
          <a:lstStyle/>
          <a:p>
            <a:r>
              <a:rPr lang="en-US" b="1" dirty="0">
                <a:solidFill>
                  <a:schemeClr val="tx1"/>
                </a:solidFill>
                <a:latin typeface="Calibri" panose="020F0502020204030204" pitchFamily="34" charset="0"/>
                <a:cs typeface="Calibri" panose="020F0502020204030204" pitchFamily="34" charset="0"/>
              </a:rPr>
              <a:t>RES-based electrification</a:t>
            </a:r>
          </a:p>
        </p:txBody>
      </p:sp>
    </p:spTree>
    <p:extLst>
      <p:ext uri="{BB962C8B-B14F-4D97-AF65-F5344CB8AC3E}">
        <p14:creationId xmlns:p14="http://schemas.microsoft.com/office/powerpoint/2010/main" val="118744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D6E39-BDC4-4A6F-B895-3CB07B0DD824}"/>
              </a:ext>
            </a:extLst>
          </p:cNvPr>
          <p:cNvSpPr>
            <a:spLocks noGrp="1"/>
          </p:cNvSpPr>
          <p:nvPr>
            <p:ph type="title"/>
          </p:nvPr>
        </p:nvSpPr>
        <p:spPr>
          <a:xfrm>
            <a:off x="1926408" y="1271125"/>
            <a:ext cx="28177046" cy="1728192"/>
          </a:xfrm>
        </p:spPr>
        <p:txBody>
          <a:bodyPr/>
          <a:lstStyle/>
          <a:p>
            <a:r>
              <a:rPr lang="en-GB" dirty="0"/>
              <a:t>Developing new solutions but also supporting acceleration of wind energy development</a:t>
            </a:r>
          </a:p>
        </p:txBody>
      </p:sp>
      <p:pic>
        <p:nvPicPr>
          <p:cNvPr id="5" name="Content Placeholder 4">
            <a:extLst>
              <a:ext uri="{FF2B5EF4-FFF2-40B4-BE49-F238E27FC236}">
                <a16:creationId xmlns:a16="http://schemas.microsoft.com/office/drawing/2014/main" id="{D3CFEDAB-679D-3D56-E93B-196D31C7DA12}"/>
              </a:ext>
            </a:extLst>
          </p:cNvPr>
          <p:cNvPicPr>
            <a:picLocks noChangeAspect="1"/>
          </p:cNvPicPr>
          <p:nvPr/>
        </p:nvPicPr>
        <p:blipFill>
          <a:blip r:embed="rId3"/>
          <a:srcRect/>
          <a:stretch/>
        </p:blipFill>
        <p:spPr>
          <a:xfrm>
            <a:off x="1059" y="1"/>
            <a:ext cx="32511999" cy="18287999"/>
          </a:xfrm>
          <a:prstGeom prst="rect">
            <a:avLst/>
          </a:prstGeom>
        </p:spPr>
      </p:pic>
    </p:spTree>
    <p:extLst>
      <p:ext uri="{BB962C8B-B14F-4D97-AF65-F5344CB8AC3E}">
        <p14:creationId xmlns:p14="http://schemas.microsoft.com/office/powerpoint/2010/main" val="34077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D6E39-BDC4-4A6F-B895-3CB07B0DD824}"/>
              </a:ext>
            </a:extLst>
          </p:cNvPr>
          <p:cNvSpPr>
            <a:spLocks noGrp="1"/>
          </p:cNvSpPr>
          <p:nvPr>
            <p:ph type="title"/>
          </p:nvPr>
        </p:nvSpPr>
        <p:spPr>
          <a:xfrm>
            <a:off x="1926408" y="1271125"/>
            <a:ext cx="28177046" cy="1728192"/>
          </a:xfrm>
        </p:spPr>
        <p:txBody>
          <a:bodyPr/>
          <a:lstStyle/>
          <a:p>
            <a:r>
              <a:rPr lang="en-GB" dirty="0"/>
              <a:t>Developing new solutions but also supporting the acceleration of wind energy development</a:t>
            </a:r>
          </a:p>
        </p:txBody>
      </p:sp>
      <p:pic>
        <p:nvPicPr>
          <p:cNvPr id="7" name="Picture 6">
            <a:extLst>
              <a:ext uri="{FF2B5EF4-FFF2-40B4-BE49-F238E27FC236}">
                <a16:creationId xmlns:a16="http://schemas.microsoft.com/office/drawing/2014/main" id="{90F22579-FDEC-DE80-0366-7DA7E38829D2}"/>
              </a:ext>
            </a:extLst>
          </p:cNvPr>
          <p:cNvPicPr>
            <a:picLocks noChangeAspect="1"/>
          </p:cNvPicPr>
          <p:nvPr/>
        </p:nvPicPr>
        <p:blipFill rotWithShape="1">
          <a:blip r:embed="rId3"/>
          <a:srcRect l="63728" t="13381" r="3323" b="56705"/>
          <a:stretch/>
        </p:blipFill>
        <p:spPr>
          <a:xfrm>
            <a:off x="6318896" y="4175448"/>
            <a:ext cx="21526494" cy="12389440"/>
          </a:xfrm>
          <a:prstGeom prst="rect">
            <a:avLst/>
          </a:prstGeom>
        </p:spPr>
      </p:pic>
    </p:spTree>
    <p:extLst>
      <p:ext uri="{BB962C8B-B14F-4D97-AF65-F5344CB8AC3E}">
        <p14:creationId xmlns:p14="http://schemas.microsoft.com/office/powerpoint/2010/main" val="2985170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5C90-B070-4013-91E9-BCAF728C211C}"/>
              </a:ext>
            </a:extLst>
          </p:cNvPr>
          <p:cNvSpPr>
            <a:spLocks noGrp="1"/>
          </p:cNvSpPr>
          <p:nvPr>
            <p:ph type="title"/>
          </p:nvPr>
        </p:nvSpPr>
        <p:spPr>
          <a:xfrm>
            <a:off x="2070424" y="1464733"/>
            <a:ext cx="24000179" cy="1727200"/>
          </a:xfrm>
        </p:spPr>
        <p:txBody>
          <a:bodyPr/>
          <a:lstStyle/>
          <a:p>
            <a:r>
              <a:rPr lang="en-US" dirty="0"/>
              <a:t>How can you involve in ETIPWind? </a:t>
            </a:r>
            <a:endParaRPr lang="en-GB" dirty="0"/>
          </a:p>
        </p:txBody>
      </p:sp>
      <p:sp>
        <p:nvSpPr>
          <p:cNvPr id="3" name="Content Placeholder 2">
            <a:extLst>
              <a:ext uri="{FF2B5EF4-FFF2-40B4-BE49-F238E27FC236}">
                <a16:creationId xmlns:a16="http://schemas.microsoft.com/office/drawing/2014/main" id="{797A0B7F-A24F-4098-BE4B-EF79A2AA4FB7}"/>
              </a:ext>
            </a:extLst>
          </p:cNvPr>
          <p:cNvSpPr>
            <a:spLocks noGrp="1"/>
          </p:cNvSpPr>
          <p:nvPr>
            <p:ph sz="quarter" idx="10"/>
          </p:nvPr>
        </p:nvSpPr>
        <p:spPr>
          <a:xfrm>
            <a:off x="1291901" y="4189572"/>
            <a:ext cx="14215143" cy="12674333"/>
          </a:xfrm>
          <a:ln>
            <a:noFill/>
          </a:ln>
        </p:spPr>
        <p:txBody>
          <a:bodyPr/>
          <a:lstStyle/>
          <a:p>
            <a:pPr>
              <a:spcBef>
                <a:spcPts val="0"/>
              </a:spcBef>
              <a:spcAft>
                <a:spcPts val="5400"/>
              </a:spcAft>
              <a:buFont typeface="Wingdings" panose="05000000000000000000" pitchFamily="2" charset="2"/>
              <a:buChar char="Ø"/>
            </a:pPr>
            <a:r>
              <a:rPr lang="en-US" sz="7000" dirty="0">
                <a:solidFill>
                  <a:schemeClr val="accent1"/>
                </a:solidFill>
              </a:rPr>
              <a:t>Join us at our events &amp; workshops</a:t>
            </a:r>
          </a:p>
          <a:p>
            <a:pPr>
              <a:spcBef>
                <a:spcPts val="0"/>
              </a:spcBef>
              <a:spcAft>
                <a:spcPts val="4200"/>
              </a:spcAft>
              <a:buFont typeface="Wingdings" panose="05000000000000000000" pitchFamily="2" charset="2"/>
              <a:buChar char="Ø"/>
            </a:pPr>
            <a:r>
              <a:rPr lang="en-US" sz="7000" dirty="0">
                <a:solidFill>
                  <a:schemeClr val="accent1"/>
                </a:solidFill>
              </a:rPr>
              <a:t>Provide your input and feedback on our publications</a:t>
            </a:r>
          </a:p>
          <a:p>
            <a:pPr>
              <a:spcBef>
                <a:spcPts val="0"/>
              </a:spcBef>
              <a:spcAft>
                <a:spcPts val="4200"/>
              </a:spcAft>
              <a:buFont typeface="Wingdings" panose="05000000000000000000" pitchFamily="2" charset="2"/>
              <a:buChar char="Ø"/>
            </a:pPr>
            <a:r>
              <a:rPr lang="en-US" sz="7000" dirty="0">
                <a:solidFill>
                  <a:schemeClr val="accent1"/>
                </a:solidFill>
              </a:rPr>
              <a:t>Follow us on social media</a:t>
            </a:r>
          </a:p>
          <a:p>
            <a:pPr>
              <a:spcBef>
                <a:spcPts val="0"/>
              </a:spcBef>
              <a:spcAft>
                <a:spcPts val="4200"/>
              </a:spcAft>
              <a:buFont typeface="Wingdings" panose="05000000000000000000" pitchFamily="2" charset="2"/>
              <a:buChar char="Ø"/>
            </a:pPr>
            <a:r>
              <a:rPr lang="en-US" sz="7000" dirty="0">
                <a:solidFill>
                  <a:schemeClr val="accent1"/>
                </a:solidFill>
              </a:rPr>
              <a:t>Subscribe to our newsletter to get updates on wind energy R&amp;I and activities of the platform </a:t>
            </a:r>
            <a:endParaRPr lang="en-US" sz="6000" dirty="0">
              <a:solidFill>
                <a:schemeClr val="accent1"/>
              </a:solidFill>
            </a:endParaRPr>
          </a:p>
          <a:p>
            <a:pPr marL="0" indent="0">
              <a:spcAft>
                <a:spcPts val="4200"/>
              </a:spcAft>
              <a:buNone/>
            </a:pPr>
            <a:endParaRPr lang="en-US" sz="6000" dirty="0">
              <a:solidFill>
                <a:schemeClr val="tx1"/>
              </a:solidFill>
            </a:endParaRPr>
          </a:p>
          <a:p>
            <a:pPr marL="0" indent="0">
              <a:spcAft>
                <a:spcPts val="4200"/>
              </a:spcAft>
              <a:buNone/>
            </a:pPr>
            <a:endParaRPr lang="en-US" sz="6000" dirty="0"/>
          </a:p>
        </p:txBody>
      </p:sp>
      <p:pic>
        <p:nvPicPr>
          <p:cNvPr id="5" name="Picture 4">
            <a:extLst>
              <a:ext uri="{FF2B5EF4-FFF2-40B4-BE49-F238E27FC236}">
                <a16:creationId xmlns:a16="http://schemas.microsoft.com/office/drawing/2014/main" id="{B550FB98-3409-5BF0-5BB2-6EEEBF5C7B36}"/>
              </a:ext>
            </a:extLst>
          </p:cNvPr>
          <p:cNvPicPr>
            <a:picLocks noChangeAspect="1"/>
          </p:cNvPicPr>
          <p:nvPr/>
        </p:nvPicPr>
        <p:blipFill rotWithShape="1">
          <a:blip r:embed="rId3"/>
          <a:srcRect l="56417" t="9838" r="4821" b="53150"/>
          <a:stretch/>
        </p:blipFill>
        <p:spPr>
          <a:xfrm>
            <a:off x="15823952" y="4189572"/>
            <a:ext cx="15803781" cy="9566479"/>
          </a:xfrm>
          <a:prstGeom prst="rect">
            <a:avLst/>
          </a:prstGeom>
        </p:spPr>
      </p:pic>
    </p:spTree>
    <p:extLst>
      <p:ext uri="{BB962C8B-B14F-4D97-AF65-F5344CB8AC3E}">
        <p14:creationId xmlns:p14="http://schemas.microsoft.com/office/powerpoint/2010/main" val="410816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2C01B-2029-1144-9F48-93326076B7B6}"/>
              </a:ext>
            </a:extLst>
          </p:cNvPr>
          <p:cNvSpPr>
            <a:spLocks noGrp="1"/>
          </p:cNvSpPr>
          <p:nvPr>
            <p:ph type="title"/>
          </p:nvPr>
        </p:nvSpPr>
        <p:spPr>
          <a:xfrm>
            <a:off x="4064794" y="6647885"/>
            <a:ext cx="24382413" cy="4992230"/>
          </a:xfrm>
        </p:spPr>
        <p:txBody>
          <a:bodyPr/>
          <a:lstStyle/>
          <a:p>
            <a:r>
              <a:rPr lang="en-US" altLang="en-US" dirty="0">
                <a:latin typeface="Nexa Light" panose="02000000000000000000" pitchFamily="2" charset="77"/>
                <a:ea typeface="ヒラギノ角ゴ Pro W3" panose="020B0300000000000000" pitchFamily="34" charset="-128"/>
              </a:rPr>
              <a:t>Thank you! </a:t>
            </a:r>
            <a:br>
              <a:rPr lang="en-US" altLang="en-US" dirty="0">
                <a:latin typeface="Nexa Light" panose="02000000000000000000" pitchFamily="2" charset="77"/>
                <a:ea typeface="ヒラギノ角ゴ Pro W3" panose="020B0300000000000000" pitchFamily="34" charset="-128"/>
              </a:rPr>
            </a:br>
            <a:br>
              <a:rPr lang="en-US" altLang="en-US" dirty="0">
                <a:latin typeface="Nexa Light" panose="02000000000000000000" pitchFamily="2" charset="77"/>
                <a:ea typeface="ヒラギノ角ゴ Pro W3" panose="020B0300000000000000" pitchFamily="34" charset="-128"/>
              </a:rPr>
            </a:br>
            <a:r>
              <a:rPr lang="en-US" altLang="en-US" sz="6400" u="sng" dirty="0">
                <a:latin typeface="Nexa Light" panose="02000000000000000000" pitchFamily="2" charset="77"/>
                <a:ea typeface="ヒラギノ角ゴ Pro W3" panose="020B0300000000000000" pitchFamily="34" charset="-128"/>
              </a:rPr>
              <a:t>Contact</a:t>
            </a:r>
            <a:r>
              <a:rPr lang="en-US" altLang="en-US" sz="6400" dirty="0">
                <a:latin typeface="Nexa Light" panose="02000000000000000000" pitchFamily="2" charset="77"/>
                <a:ea typeface="ヒラギノ角ゴ Pro W3" panose="020B0300000000000000" pitchFamily="34" charset="-128"/>
              </a:rPr>
              <a:t>: secretariat@etipwind.eu </a:t>
            </a:r>
            <a:endParaRPr lang="en-US" sz="6400" dirty="0"/>
          </a:p>
        </p:txBody>
      </p:sp>
    </p:spTree>
    <p:extLst>
      <p:ext uri="{BB962C8B-B14F-4D97-AF65-F5344CB8AC3E}">
        <p14:creationId xmlns:p14="http://schemas.microsoft.com/office/powerpoint/2010/main" val="2260948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5C90-B070-4013-91E9-BCAF728C211C}"/>
              </a:ext>
            </a:extLst>
          </p:cNvPr>
          <p:cNvSpPr>
            <a:spLocks noGrp="1"/>
          </p:cNvSpPr>
          <p:nvPr>
            <p:ph type="title"/>
          </p:nvPr>
        </p:nvSpPr>
        <p:spPr>
          <a:xfrm>
            <a:off x="1854400" y="4175448"/>
            <a:ext cx="28803200" cy="3744416"/>
          </a:xfrm>
        </p:spPr>
        <p:txBody>
          <a:bodyPr/>
          <a:lstStyle/>
          <a:p>
            <a:r>
              <a:rPr lang="en-US" sz="15000" dirty="0"/>
              <a:t>SETIPWIND: </a:t>
            </a:r>
            <a:r>
              <a:rPr lang="en-US" sz="7000" dirty="0"/>
              <a:t>Administrative name of the EU-funded project</a:t>
            </a:r>
            <a:br>
              <a:rPr lang="en-US" sz="15000" dirty="0"/>
            </a:br>
            <a:br>
              <a:rPr lang="en-US" sz="15000" dirty="0"/>
            </a:br>
            <a:r>
              <a:rPr lang="en-US" sz="15000" dirty="0"/>
              <a:t>ETIPWind: </a:t>
            </a:r>
            <a:r>
              <a:rPr lang="en-US" sz="7000" dirty="0"/>
              <a:t>Public name of the platform </a:t>
            </a:r>
          </a:p>
        </p:txBody>
      </p:sp>
    </p:spTree>
    <p:extLst>
      <p:ext uri="{BB962C8B-B14F-4D97-AF65-F5344CB8AC3E}">
        <p14:creationId xmlns:p14="http://schemas.microsoft.com/office/powerpoint/2010/main" val="3059541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D7F5D08-EA9B-98E1-74B2-6D7FC7DAF14D}"/>
              </a:ext>
            </a:extLst>
          </p:cNvPr>
          <p:cNvSpPr txBox="1">
            <a:spLocks/>
          </p:cNvSpPr>
          <p:nvPr/>
        </p:nvSpPr>
        <p:spPr bwMode="auto">
          <a:xfrm>
            <a:off x="1782392" y="1567209"/>
            <a:ext cx="24000179"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1218897" rtl="0" eaLnBrk="1" fontAlgn="base" hangingPunct="1">
              <a:spcBef>
                <a:spcPct val="0"/>
              </a:spcBef>
              <a:spcAft>
                <a:spcPct val="0"/>
              </a:spcAft>
              <a:defRPr sz="8000" b="1" kern="1200">
                <a:solidFill>
                  <a:schemeClr val="tx2"/>
                </a:solidFill>
                <a:latin typeface="Calibri"/>
                <a:ea typeface="ヒラギノ角ゴ Pro W3" charset="0"/>
                <a:cs typeface="Calibri"/>
              </a:defRPr>
            </a:lvl1pPr>
            <a:lvl2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2pPr>
            <a:lvl3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3pPr>
            <a:lvl4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4pPr>
            <a:lvl5pPr algn="l" defTabSz="1218897" rtl="0" eaLnBrk="1" fontAlgn="base" hangingPunct="1">
              <a:spcBef>
                <a:spcPct val="0"/>
              </a:spcBef>
              <a:spcAft>
                <a:spcPct val="0"/>
              </a:spcAft>
              <a:defRPr sz="8000" b="1">
                <a:solidFill>
                  <a:schemeClr val="tx2"/>
                </a:solidFill>
                <a:latin typeface="Calibri" panose="020F0502020204030204" pitchFamily="34" charset="0"/>
                <a:ea typeface="ヒラギノ角ゴ Pro W3" charset="0"/>
              </a:defRPr>
            </a:lvl5pPr>
            <a:lvl6pPr marL="1218897"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6pPr>
            <a:lvl7pPr marL="2437792"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7pPr>
            <a:lvl8pPr marL="36566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8pPr>
            <a:lvl9pPr marL="4875583" algn="l" defTabSz="1218897" rtl="0" eaLnBrk="1" fontAlgn="base" hangingPunct="1">
              <a:spcBef>
                <a:spcPct val="0"/>
              </a:spcBef>
              <a:spcAft>
                <a:spcPct val="0"/>
              </a:spcAft>
              <a:defRPr sz="6933" b="1">
                <a:solidFill>
                  <a:srgbClr val="78BDE8"/>
                </a:solidFill>
                <a:latin typeface="Franklin Gothic Book" charset="0"/>
                <a:ea typeface="ヒラギノ角ゴ Pro W3" charset="0"/>
              </a:defRPr>
            </a:lvl9pPr>
          </a:lstStyle>
          <a:p>
            <a:pPr marL="0" marR="0" lvl="0" indent="0" algn="l" defTabSz="1218897"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005596"/>
                </a:solidFill>
                <a:effectLst/>
                <a:uLnTx/>
                <a:uFillTx/>
                <a:latin typeface="Calibri"/>
                <a:ea typeface="ヒラギノ角ゴ Pro W3" charset="0"/>
                <a:cs typeface="Calibri"/>
              </a:rPr>
              <a:t>What is ETIPWind?</a:t>
            </a:r>
            <a:endParaRPr kumimoji="0" lang="en-GB" sz="8000" b="0" i="0" u="none" strike="noStrike" kern="1200" cap="none" spc="0" normalizeH="0" baseline="0" noProof="0" dirty="0">
              <a:ln>
                <a:noFill/>
              </a:ln>
              <a:solidFill>
                <a:srgbClr val="005596"/>
              </a:solidFill>
              <a:effectLst/>
              <a:uLnTx/>
              <a:uFillTx/>
              <a:latin typeface="Calibri"/>
              <a:ea typeface="ヒラギノ角ゴ Pro W3" charset="0"/>
              <a:cs typeface="Calibri"/>
            </a:endParaRPr>
          </a:p>
        </p:txBody>
      </p:sp>
      <p:pic>
        <p:nvPicPr>
          <p:cNvPr id="7" name="Picture 6">
            <a:extLst>
              <a:ext uri="{FF2B5EF4-FFF2-40B4-BE49-F238E27FC236}">
                <a16:creationId xmlns:a16="http://schemas.microsoft.com/office/drawing/2014/main" id="{42A907CC-7B0F-7C60-3A07-08B7D55E0D6D}"/>
              </a:ext>
            </a:extLst>
          </p:cNvPr>
          <p:cNvPicPr>
            <a:picLocks noChangeAspect="1"/>
          </p:cNvPicPr>
          <p:nvPr/>
        </p:nvPicPr>
        <p:blipFill>
          <a:blip r:embed="rId3"/>
          <a:stretch>
            <a:fillRect/>
          </a:stretch>
        </p:blipFill>
        <p:spPr>
          <a:xfrm>
            <a:off x="7468800" y="7559824"/>
            <a:ext cx="20035201" cy="9621245"/>
          </a:xfrm>
          <a:prstGeom prst="rect">
            <a:avLst/>
          </a:prstGeom>
        </p:spPr>
      </p:pic>
      <p:sp>
        <p:nvSpPr>
          <p:cNvPr id="43" name="Content Placeholder 2">
            <a:extLst>
              <a:ext uri="{FF2B5EF4-FFF2-40B4-BE49-F238E27FC236}">
                <a16:creationId xmlns:a16="http://schemas.microsoft.com/office/drawing/2014/main" id="{5E3DC1D3-15FE-6A95-4097-FBCD72E64553}"/>
              </a:ext>
            </a:extLst>
          </p:cNvPr>
          <p:cNvSpPr txBox="1">
            <a:spLocks/>
          </p:cNvSpPr>
          <p:nvPr/>
        </p:nvSpPr>
        <p:spPr>
          <a:xfrm>
            <a:off x="1782392" y="3095328"/>
            <a:ext cx="30387376" cy="2232248"/>
          </a:xfrm>
          <a:prstGeom prst="rect">
            <a:avLst/>
          </a:prstGeom>
        </p:spPr>
        <p:txBody>
          <a:bodyPr/>
          <a:lstStyle>
            <a:lvl1pPr marL="914175" indent="-914175" algn="l" defTabSz="1218897" rtl="0" eaLnBrk="1" fontAlgn="base" hangingPunct="1">
              <a:spcBef>
                <a:spcPct val="20000"/>
              </a:spcBef>
              <a:spcAft>
                <a:spcPct val="0"/>
              </a:spcAft>
              <a:buFont typeface="Arial" panose="020B0604020202020204" pitchFamily="34" charset="0"/>
              <a:buChar char="•"/>
              <a:defRPr sz="6400" kern="1200">
                <a:solidFill>
                  <a:srgbClr val="509E2F"/>
                </a:solidFill>
                <a:latin typeface="Calibri"/>
                <a:ea typeface="ヒラギノ角ゴ Pro W3" charset="0"/>
                <a:cs typeface="Calibri"/>
              </a:defRPr>
            </a:lvl1pPr>
            <a:lvl2pPr marL="1980708" indent="-761808" algn="l" defTabSz="1218897" rtl="0" eaLnBrk="1" fontAlgn="base" hangingPunct="1">
              <a:spcBef>
                <a:spcPct val="20000"/>
              </a:spcBef>
              <a:spcAft>
                <a:spcPct val="0"/>
              </a:spcAft>
              <a:buSzPct val="101000"/>
              <a:buFont typeface="Arial" panose="020B0604020202020204" pitchFamily="34" charset="0"/>
              <a:buChar char="•"/>
              <a:defRPr sz="5866" kern="1200">
                <a:solidFill>
                  <a:schemeClr val="tx1"/>
                </a:solidFill>
                <a:latin typeface="Calibri"/>
                <a:ea typeface="ヒラギノ角ゴ Pro W3" charset="0"/>
                <a:cs typeface="Calibri"/>
              </a:defRPr>
            </a:lvl2pPr>
            <a:lvl3pPr marL="3047242" indent="-609450" algn="l" defTabSz="1218897" rtl="0" eaLnBrk="1" fontAlgn="base" hangingPunct="1">
              <a:spcBef>
                <a:spcPct val="20000"/>
              </a:spcBef>
              <a:spcAft>
                <a:spcPct val="0"/>
              </a:spcAft>
              <a:buClr>
                <a:srgbClr val="7A7A7A"/>
              </a:buClr>
              <a:buFont typeface="Arial" panose="020B0604020202020204" pitchFamily="34" charset="0"/>
              <a:buChar char="•"/>
              <a:defRPr sz="5333" kern="1200">
                <a:solidFill>
                  <a:srgbClr val="7A7A7A"/>
                </a:solidFill>
                <a:latin typeface="Calibri"/>
                <a:ea typeface="ヒラギノ角ゴ Pro W3" charset="0"/>
                <a:cs typeface="Calibri"/>
              </a:defRPr>
            </a:lvl3pPr>
            <a:lvl4pPr marL="4266133" indent="-609450" algn="l" defTabSz="1218897" rtl="0" eaLnBrk="1" fontAlgn="base" hangingPunct="1">
              <a:spcBef>
                <a:spcPct val="20000"/>
              </a:spcBef>
              <a:spcAft>
                <a:spcPct val="0"/>
              </a:spcAft>
              <a:buSzPct val="70000"/>
              <a:buFont typeface="Wingdings" pitchFamily="2" charset="2"/>
              <a:buChar char="§"/>
              <a:defRPr kern="1200">
                <a:solidFill>
                  <a:schemeClr val="tx1"/>
                </a:solidFill>
                <a:latin typeface="Calibri"/>
                <a:ea typeface="ヒラギノ角ゴ Pro W3" charset="0"/>
                <a:cs typeface="Calibri"/>
              </a:defRPr>
            </a:lvl4pPr>
            <a:lvl5pPr marL="5485025" indent="-609450" algn="l" defTabSz="1218897" rtl="0" eaLnBrk="1" fontAlgn="base" hangingPunct="1">
              <a:spcBef>
                <a:spcPct val="20000"/>
              </a:spcBef>
              <a:spcAft>
                <a:spcPct val="0"/>
              </a:spcAft>
              <a:buSzPct val="75000"/>
              <a:buFont typeface="Wingdings" pitchFamily="2" charset="2"/>
              <a:buChar char="§"/>
              <a:defRPr sz="4266" kern="1200">
                <a:solidFill>
                  <a:schemeClr val="tx1"/>
                </a:solidFill>
                <a:latin typeface="Calibri"/>
                <a:ea typeface="ヒラギノ角ゴ Pro W3" charset="0"/>
                <a:cs typeface="Calibri"/>
              </a:defRPr>
            </a:lvl5pPr>
            <a:lvl6pPr marL="6703925" indent="-609450" algn="l" defTabSz="1218897" rtl="0" eaLnBrk="1" latinLnBrk="0" hangingPunct="1">
              <a:spcBef>
                <a:spcPct val="20000"/>
              </a:spcBef>
              <a:buFont typeface="Arial"/>
              <a:buChar char="•"/>
              <a:defRPr sz="5333" kern="1200">
                <a:solidFill>
                  <a:schemeClr val="tx1"/>
                </a:solidFill>
                <a:latin typeface="+mn-lt"/>
                <a:ea typeface="+mn-ea"/>
                <a:cs typeface="+mn-cs"/>
              </a:defRPr>
            </a:lvl6pPr>
            <a:lvl7pPr marL="7922817" indent="-609450" algn="l" defTabSz="1218897" rtl="0" eaLnBrk="1" latinLnBrk="0" hangingPunct="1">
              <a:spcBef>
                <a:spcPct val="20000"/>
              </a:spcBef>
              <a:buFont typeface="Arial"/>
              <a:buChar char="•"/>
              <a:defRPr sz="5333" kern="1200">
                <a:solidFill>
                  <a:schemeClr val="tx1"/>
                </a:solidFill>
                <a:latin typeface="+mn-lt"/>
                <a:ea typeface="+mn-ea"/>
                <a:cs typeface="+mn-cs"/>
              </a:defRPr>
            </a:lvl7pPr>
            <a:lvl8pPr marL="9141717" indent="-609450" algn="l" defTabSz="1218897" rtl="0" eaLnBrk="1" latinLnBrk="0" hangingPunct="1">
              <a:spcBef>
                <a:spcPct val="20000"/>
              </a:spcBef>
              <a:buFont typeface="Arial"/>
              <a:buChar char="•"/>
              <a:defRPr sz="5333" kern="1200">
                <a:solidFill>
                  <a:schemeClr val="tx1"/>
                </a:solidFill>
                <a:latin typeface="+mn-lt"/>
                <a:ea typeface="+mn-ea"/>
                <a:cs typeface="+mn-cs"/>
              </a:defRPr>
            </a:lvl8pPr>
            <a:lvl9pPr marL="10360608" indent="-609450" algn="l" defTabSz="1218897" rtl="0" eaLnBrk="1" latinLnBrk="0" hangingPunct="1">
              <a:spcBef>
                <a:spcPct val="20000"/>
              </a:spcBef>
              <a:buFont typeface="Arial"/>
              <a:buChar char="•"/>
              <a:defRPr sz="5333" kern="1200">
                <a:solidFill>
                  <a:schemeClr val="tx1"/>
                </a:solidFill>
                <a:latin typeface="+mn-lt"/>
                <a:ea typeface="+mn-ea"/>
                <a:cs typeface="+mn-cs"/>
              </a:defRPr>
            </a:lvl9pPr>
          </a:lstStyle>
          <a:p>
            <a:pPr>
              <a:buFont typeface="Wingdings" panose="05000000000000000000" pitchFamily="2" charset="2"/>
              <a:buChar char="Ø"/>
            </a:pPr>
            <a:r>
              <a:rPr lang="en-US" sz="5400" b="1" dirty="0"/>
              <a:t>European Technology &amp; Innovation Platform </a:t>
            </a:r>
            <a:r>
              <a:rPr lang="en-US" sz="5400" dirty="0"/>
              <a:t>established in 2016. </a:t>
            </a:r>
          </a:p>
          <a:p>
            <a:pPr>
              <a:buFont typeface="Wingdings" panose="05000000000000000000" pitchFamily="2" charset="2"/>
              <a:buChar char="Ø"/>
            </a:pPr>
            <a:r>
              <a:rPr lang="en-US" sz="5400" dirty="0"/>
              <a:t>Initiated by the European Commission in the framework of the </a:t>
            </a:r>
            <a:r>
              <a:rPr lang="en-US" sz="5400" b="1" dirty="0"/>
              <a:t>SET Plan.</a:t>
            </a:r>
          </a:p>
          <a:p>
            <a:pPr>
              <a:buFont typeface="Wingdings" panose="05000000000000000000" pitchFamily="2" charset="2"/>
              <a:buChar char="Ø"/>
            </a:pPr>
            <a:r>
              <a:rPr lang="en-US" sz="5400" dirty="0"/>
              <a:t>Industry and research experts who provide </a:t>
            </a:r>
            <a:r>
              <a:rPr lang="en-US" sz="5400" b="1" dirty="0"/>
              <a:t>policy and research recommendations </a:t>
            </a:r>
            <a:r>
              <a:rPr lang="en-US" sz="5400" dirty="0"/>
              <a:t>to the European Commission and advocate for a </a:t>
            </a:r>
            <a:r>
              <a:rPr lang="en-US" sz="5400" b="1" dirty="0"/>
              <a:t>faster deployment of wind energy </a:t>
            </a:r>
            <a:r>
              <a:rPr lang="en-US" sz="5400" dirty="0"/>
              <a:t>in Europe. </a:t>
            </a:r>
          </a:p>
          <a:p>
            <a:pPr>
              <a:buFont typeface="Wingdings" panose="05000000000000000000" pitchFamily="2" charset="2"/>
              <a:buChar char="Ø"/>
            </a:pPr>
            <a:endParaRPr lang="en-US" sz="5400" dirty="0"/>
          </a:p>
          <a:p>
            <a:pPr marL="0" indent="0">
              <a:buNone/>
            </a:pPr>
            <a:endParaRPr lang="en-US" sz="5400" dirty="0"/>
          </a:p>
        </p:txBody>
      </p:sp>
    </p:spTree>
    <p:extLst>
      <p:ext uri="{BB962C8B-B14F-4D97-AF65-F5344CB8AC3E}">
        <p14:creationId xmlns:p14="http://schemas.microsoft.com/office/powerpoint/2010/main" val="1198735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5C90-B070-4013-91E9-BCAF728C211C}"/>
              </a:ext>
            </a:extLst>
          </p:cNvPr>
          <p:cNvSpPr>
            <a:spLocks noGrp="1"/>
          </p:cNvSpPr>
          <p:nvPr>
            <p:ph type="title"/>
          </p:nvPr>
        </p:nvSpPr>
        <p:spPr>
          <a:xfrm>
            <a:off x="2070424" y="1464733"/>
            <a:ext cx="24000179" cy="1727200"/>
          </a:xfrm>
        </p:spPr>
        <p:txBody>
          <a:bodyPr/>
          <a:lstStyle/>
          <a:p>
            <a:r>
              <a:rPr lang="en-US" dirty="0"/>
              <a:t>ETIPWind structure</a:t>
            </a:r>
            <a:endParaRPr lang="en-GB" dirty="0"/>
          </a:p>
        </p:txBody>
      </p:sp>
      <p:sp>
        <p:nvSpPr>
          <p:cNvPr id="25" name="TextBox 24">
            <a:extLst>
              <a:ext uri="{FF2B5EF4-FFF2-40B4-BE49-F238E27FC236}">
                <a16:creationId xmlns:a16="http://schemas.microsoft.com/office/drawing/2014/main" id="{B6814115-2F09-77D9-E4D3-4A73615AEA48}"/>
              </a:ext>
            </a:extLst>
          </p:cNvPr>
          <p:cNvSpPr txBox="1"/>
          <p:nvPr/>
        </p:nvSpPr>
        <p:spPr>
          <a:xfrm>
            <a:off x="2048993" y="2591272"/>
            <a:ext cx="29451272" cy="2193806"/>
          </a:xfrm>
          <a:prstGeom prst="rect">
            <a:avLst/>
          </a:prstGeom>
          <a:noFill/>
        </p:spPr>
        <p:txBody>
          <a:bodyPr wrap="square">
            <a:spAutoFit/>
          </a:bodyPr>
          <a:lstStyle/>
          <a:p>
            <a:pPr marL="857250" indent="-857250">
              <a:lnSpc>
                <a:spcPct val="150000"/>
              </a:lnSpc>
              <a:buFont typeface="Arial" panose="020B0604020202020204" pitchFamily="34" charset="0"/>
              <a:buChar char="•"/>
            </a:pPr>
            <a:r>
              <a:rPr lang="en-US" sz="4800" dirty="0">
                <a:solidFill>
                  <a:schemeClr val="tx1"/>
                </a:solidFill>
                <a:latin typeface="Calibri" panose="020F0502020204030204" pitchFamily="34" charset="0"/>
                <a:cs typeface="Calibri" panose="020F0502020204030204" pitchFamily="34" charset="0"/>
              </a:rPr>
              <a:t>Executive Committee -&gt; </a:t>
            </a:r>
            <a:r>
              <a:rPr lang="en-US" sz="4800" b="1" dirty="0">
                <a:solidFill>
                  <a:schemeClr val="tx1"/>
                </a:solidFill>
                <a:latin typeface="Calibri" panose="020F0502020204030204" pitchFamily="34" charset="0"/>
                <a:cs typeface="Calibri" panose="020F0502020204030204" pitchFamily="34" charset="0"/>
              </a:rPr>
              <a:t>Steering Committee</a:t>
            </a:r>
          </a:p>
          <a:p>
            <a:pPr marL="857250" indent="-857250">
              <a:lnSpc>
                <a:spcPct val="150000"/>
              </a:lnSpc>
              <a:buFont typeface="Arial" panose="020B0604020202020204" pitchFamily="34" charset="0"/>
              <a:buChar char="•"/>
            </a:pPr>
            <a:r>
              <a:rPr lang="en-US" sz="4800" dirty="0">
                <a:latin typeface="Calibri" panose="020F0502020204030204" pitchFamily="34" charset="0"/>
                <a:cs typeface="Calibri" panose="020F0502020204030204" pitchFamily="34" charset="0"/>
              </a:rPr>
              <a:t>Advisory Group -&gt; </a:t>
            </a:r>
            <a:r>
              <a:rPr lang="en-US" sz="4800" b="1" dirty="0">
                <a:latin typeface="Calibri" panose="020F0502020204030204" pitchFamily="34" charset="0"/>
                <a:cs typeface="Calibri" panose="020F0502020204030204" pitchFamily="34" charset="0"/>
              </a:rPr>
              <a:t>CTOs Forum</a:t>
            </a:r>
            <a:endParaRPr lang="en-US" sz="4800" b="1" dirty="0">
              <a:solidFill>
                <a:schemeClr val="tx1"/>
              </a:solidFill>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F9B1E590-BE4A-8529-912C-B49797A1C9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8993" y="4799836"/>
            <a:ext cx="25751416" cy="12457057"/>
          </a:xfrm>
          <a:prstGeom prst="rect">
            <a:avLst/>
          </a:prstGeom>
          <a:noFill/>
        </p:spPr>
      </p:pic>
    </p:spTree>
    <p:extLst>
      <p:ext uri="{BB962C8B-B14F-4D97-AF65-F5344CB8AC3E}">
        <p14:creationId xmlns:p14="http://schemas.microsoft.com/office/powerpoint/2010/main" val="3451911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FF8102F-7826-D0A4-F8C5-CE741DAAF078}"/>
              </a:ext>
            </a:extLst>
          </p:cNvPr>
          <p:cNvPicPr>
            <a:picLocks noChangeAspect="1"/>
          </p:cNvPicPr>
          <p:nvPr/>
        </p:nvPicPr>
        <p:blipFill rotWithShape="1">
          <a:blip r:embed="rId3"/>
          <a:srcRect b="28112"/>
          <a:stretch/>
        </p:blipFill>
        <p:spPr>
          <a:xfrm>
            <a:off x="24248622" y="13809707"/>
            <a:ext cx="4072771" cy="4015111"/>
          </a:xfrm>
          <a:prstGeom prst="rect">
            <a:avLst/>
          </a:prstGeom>
        </p:spPr>
      </p:pic>
      <p:sp>
        <p:nvSpPr>
          <p:cNvPr id="2" name="Title 1">
            <a:extLst>
              <a:ext uri="{FF2B5EF4-FFF2-40B4-BE49-F238E27FC236}">
                <a16:creationId xmlns:a16="http://schemas.microsoft.com/office/drawing/2014/main" id="{64B7FA3F-98AC-4D4D-B267-0D9B7B4D5A31}"/>
              </a:ext>
            </a:extLst>
          </p:cNvPr>
          <p:cNvSpPr>
            <a:spLocks noGrp="1"/>
          </p:cNvSpPr>
          <p:nvPr>
            <p:ph type="title"/>
          </p:nvPr>
        </p:nvSpPr>
        <p:spPr>
          <a:xfrm>
            <a:off x="2403527" y="1341928"/>
            <a:ext cx="24000178" cy="1727200"/>
          </a:xfrm>
        </p:spPr>
        <p:txBody>
          <a:bodyPr/>
          <a:lstStyle/>
          <a:p>
            <a:r>
              <a:rPr lang="en-US" dirty="0">
                <a:solidFill>
                  <a:srgbClr val="005596"/>
                </a:solidFill>
              </a:rPr>
              <a:t>ETIPWind key activities</a:t>
            </a:r>
            <a:endParaRPr lang="en-BE" dirty="0"/>
          </a:p>
        </p:txBody>
      </p:sp>
      <p:pic>
        <p:nvPicPr>
          <p:cNvPr id="5" name="Picture 4" descr="A group of people posing for a photo&#10;&#10;Description automatically generated">
            <a:extLst>
              <a:ext uri="{FF2B5EF4-FFF2-40B4-BE49-F238E27FC236}">
                <a16:creationId xmlns:a16="http://schemas.microsoft.com/office/drawing/2014/main" id="{9F7F4B38-876E-49E5-89CB-055D89493AE0}"/>
              </a:ext>
            </a:extLst>
          </p:cNvPr>
          <p:cNvPicPr>
            <a:picLocks noChangeAspect="1"/>
          </p:cNvPicPr>
          <p:nvPr/>
        </p:nvPicPr>
        <p:blipFill>
          <a:blip r:embed="rId4"/>
          <a:stretch>
            <a:fillRect/>
          </a:stretch>
        </p:blipFill>
        <p:spPr>
          <a:xfrm>
            <a:off x="1663153" y="3191934"/>
            <a:ext cx="5375825" cy="3023903"/>
          </a:xfrm>
          <a:prstGeom prst="rect">
            <a:avLst/>
          </a:prstGeom>
        </p:spPr>
      </p:pic>
      <p:pic>
        <p:nvPicPr>
          <p:cNvPr id="7" name="Picture 6">
            <a:extLst>
              <a:ext uri="{FF2B5EF4-FFF2-40B4-BE49-F238E27FC236}">
                <a16:creationId xmlns:a16="http://schemas.microsoft.com/office/drawing/2014/main" id="{11D7D5C3-4781-1EB6-C462-9FEDCACAADE2}"/>
              </a:ext>
            </a:extLst>
          </p:cNvPr>
          <p:cNvPicPr>
            <a:picLocks noChangeAspect="1"/>
          </p:cNvPicPr>
          <p:nvPr/>
        </p:nvPicPr>
        <p:blipFill rotWithShape="1">
          <a:blip r:embed="rId5"/>
          <a:srcRect l="15678"/>
          <a:stretch/>
        </p:blipFill>
        <p:spPr>
          <a:xfrm>
            <a:off x="17601483" y="7838075"/>
            <a:ext cx="6487232" cy="3420931"/>
          </a:xfrm>
          <a:prstGeom prst="rect">
            <a:avLst/>
          </a:prstGeom>
        </p:spPr>
      </p:pic>
      <p:pic>
        <p:nvPicPr>
          <p:cNvPr id="8" name="Picture 7">
            <a:extLst>
              <a:ext uri="{FF2B5EF4-FFF2-40B4-BE49-F238E27FC236}">
                <a16:creationId xmlns:a16="http://schemas.microsoft.com/office/drawing/2014/main" id="{D6FEFC2B-8F25-0D04-20F5-F519DCD58E78}"/>
              </a:ext>
            </a:extLst>
          </p:cNvPr>
          <p:cNvPicPr>
            <a:picLocks noChangeAspect="1"/>
          </p:cNvPicPr>
          <p:nvPr/>
        </p:nvPicPr>
        <p:blipFill>
          <a:blip r:embed="rId6"/>
          <a:stretch>
            <a:fillRect/>
          </a:stretch>
        </p:blipFill>
        <p:spPr>
          <a:xfrm>
            <a:off x="13379269" y="9062015"/>
            <a:ext cx="7068448" cy="4015111"/>
          </a:xfrm>
          <a:prstGeom prst="rect">
            <a:avLst/>
          </a:prstGeom>
        </p:spPr>
      </p:pic>
      <p:pic>
        <p:nvPicPr>
          <p:cNvPr id="11" name="Picture 10">
            <a:extLst>
              <a:ext uri="{FF2B5EF4-FFF2-40B4-BE49-F238E27FC236}">
                <a16:creationId xmlns:a16="http://schemas.microsoft.com/office/drawing/2014/main" id="{94557C8F-5D47-1795-2F7E-63E86FC38E51}"/>
              </a:ext>
            </a:extLst>
          </p:cNvPr>
          <p:cNvPicPr>
            <a:picLocks noChangeAspect="1"/>
          </p:cNvPicPr>
          <p:nvPr/>
        </p:nvPicPr>
        <p:blipFill rotWithShape="1">
          <a:blip r:embed="rId7"/>
          <a:srcRect l="9717" t="3660" r="10156" b="6912"/>
          <a:stretch/>
        </p:blipFill>
        <p:spPr>
          <a:xfrm>
            <a:off x="1544454" y="10319417"/>
            <a:ext cx="3623413" cy="5328592"/>
          </a:xfrm>
          <a:prstGeom prst="rect">
            <a:avLst/>
          </a:prstGeom>
        </p:spPr>
      </p:pic>
      <p:pic>
        <p:nvPicPr>
          <p:cNvPr id="12" name="Picture 11">
            <a:extLst>
              <a:ext uri="{FF2B5EF4-FFF2-40B4-BE49-F238E27FC236}">
                <a16:creationId xmlns:a16="http://schemas.microsoft.com/office/drawing/2014/main" id="{A058F3E1-168F-2F63-3557-3FD11AC54C9E}"/>
              </a:ext>
            </a:extLst>
          </p:cNvPr>
          <p:cNvPicPr>
            <a:picLocks noChangeAspect="1"/>
          </p:cNvPicPr>
          <p:nvPr/>
        </p:nvPicPr>
        <p:blipFill rotWithShape="1">
          <a:blip r:embed="rId8"/>
          <a:srcRect l="5712" t="3186" r="5039" b="7286"/>
          <a:stretch/>
        </p:blipFill>
        <p:spPr>
          <a:xfrm>
            <a:off x="7184927" y="10850992"/>
            <a:ext cx="4072771" cy="5917433"/>
          </a:xfrm>
          <a:prstGeom prst="rect">
            <a:avLst/>
          </a:prstGeom>
          <a:ln>
            <a:noFill/>
          </a:ln>
          <a:effectLst>
            <a:softEdge rad="112500"/>
          </a:effectLst>
        </p:spPr>
      </p:pic>
      <p:pic>
        <p:nvPicPr>
          <p:cNvPr id="10" name="Picture 9">
            <a:extLst>
              <a:ext uri="{FF2B5EF4-FFF2-40B4-BE49-F238E27FC236}">
                <a16:creationId xmlns:a16="http://schemas.microsoft.com/office/drawing/2014/main" id="{A13CC0E6-803D-8B7E-3851-07F637E0AE2B}"/>
              </a:ext>
            </a:extLst>
          </p:cNvPr>
          <p:cNvPicPr>
            <a:picLocks noChangeAspect="1"/>
          </p:cNvPicPr>
          <p:nvPr/>
        </p:nvPicPr>
        <p:blipFill rotWithShape="1">
          <a:blip r:embed="rId9"/>
          <a:srcRect l="41264" t="50000" r="36771" b="1981"/>
          <a:stretch/>
        </p:blipFill>
        <p:spPr>
          <a:xfrm>
            <a:off x="4747913" y="9804406"/>
            <a:ext cx="3668243" cy="5083661"/>
          </a:xfrm>
          <a:prstGeom prst="rect">
            <a:avLst/>
          </a:prstGeom>
        </p:spPr>
      </p:pic>
      <p:pic>
        <p:nvPicPr>
          <p:cNvPr id="15" name="Picture 14">
            <a:extLst>
              <a:ext uri="{FF2B5EF4-FFF2-40B4-BE49-F238E27FC236}">
                <a16:creationId xmlns:a16="http://schemas.microsoft.com/office/drawing/2014/main" id="{253F4AFF-CBB2-FC7D-6914-4854B5C4A760}"/>
              </a:ext>
            </a:extLst>
          </p:cNvPr>
          <p:cNvPicPr>
            <a:picLocks noChangeAspect="1"/>
          </p:cNvPicPr>
          <p:nvPr/>
        </p:nvPicPr>
        <p:blipFill rotWithShape="1">
          <a:blip r:embed="rId10"/>
          <a:srcRect r="16564"/>
          <a:stretch/>
        </p:blipFill>
        <p:spPr>
          <a:xfrm>
            <a:off x="26645941" y="2596818"/>
            <a:ext cx="4359215" cy="2918807"/>
          </a:xfrm>
          <a:prstGeom prst="rect">
            <a:avLst/>
          </a:prstGeom>
          <a:ln>
            <a:noFill/>
          </a:ln>
          <a:effectLst>
            <a:outerShdw blurRad="292100" dist="139700" dir="2700000" algn="tl" rotWithShape="0">
              <a:srgbClr val="333333">
                <a:alpha val="65000"/>
              </a:srgbClr>
            </a:outerShdw>
          </a:effectLst>
        </p:spPr>
      </p:pic>
      <p:pic>
        <p:nvPicPr>
          <p:cNvPr id="14" name="Picture 13" descr="A collage of people&#10;&#10;Description automatically generated with low confidence">
            <a:extLst>
              <a:ext uri="{FF2B5EF4-FFF2-40B4-BE49-F238E27FC236}">
                <a16:creationId xmlns:a16="http://schemas.microsoft.com/office/drawing/2014/main" id="{3BA4A4CA-8AB8-D2A2-4EEB-B01E28F2770F}"/>
              </a:ext>
            </a:extLst>
          </p:cNvPr>
          <p:cNvPicPr>
            <a:picLocks noChangeAspect="1"/>
          </p:cNvPicPr>
          <p:nvPr/>
        </p:nvPicPr>
        <p:blipFill>
          <a:blip r:embed="rId11"/>
          <a:stretch>
            <a:fillRect/>
          </a:stretch>
        </p:blipFill>
        <p:spPr>
          <a:xfrm>
            <a:off x="24996763" y="5951462"/>
            <a:ext cx="5137804" cy="2938343"/>
          </a:xfrm>
          <a:prstGeom prst="rect">
            <a:avLst/>
          </a:prstGeom>
          <a:ln>
            <a:noFill/>
          </a:ln>
          <a:effectLst>
            <a:outerShdw blurRad="292100" dist="139700" dir="2700000" algn="tl" rotWithShape="0">
              <a:srgbClr val="333333">
                <a:alpha val="65000"/>
              </a:srgbClr>
            </a:outerShdw>
          </a:effectLst>
        </p:spPr>
      </p:pic>
      <p:pic>
        <p:nvPicPr>
          <p:cNvPr id="13" name="Picture 12" descr="Diagram&#10;&#10;Description automatically generated">
            <a:extLst>
              <a:ext uri="{FF2B5EF4-FFF2-40B4-BE49-F238E27FC236}">
                <a16:creationId xmlns:a16="http://schemas.microsoft.com/office/drawing/2014/main" id="{B0FD9A28-3991-9E9C-A5DD-72B7369EFD60}"/>
              </a:ext>
            </a:extLst>
          </p:cNvPr>
          <p:cNvPicPr>
            <a:picLocks noChangeAspect="1"/>
          </p:cNvPicPr>
          <p:nvPr/>
        </p:nvPicPr>
        <p:blipFill>
          <a:blip r:embed="rId12"/>
          <a:stretch>
            <a:fillRect/>
          </a:stretch>
        </p:blipFill>
        <p:spPr>
          <a:xfrm>
            <a:off x="21226667" y="4219053"/>
            <a:ext cx="7453076" cy="2667539"/>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02667C13-C8A9-F8B7-F379-5B704E8D87A8}"/>
              </a:ext>
            </a:extLst>
          </p:cNvPr>
          <p:cNvPicPr>
            <a:picLocks noChangeAspect="1"/>
          </p:cNvPicPr>
          <p:nvPr/>
        </p:nvPicPr>
        <p:blipFill>
          <a:blip r:embed="rId13"/>
          <a:stretch>
            <a:fillRect/>
          </a:stretch>
        </p:blipFill>
        <p:spPr>
          <a:xfrm>
            <a:off x="25179273" y="11069572"/>
            <a:ext cx="5327951" cy="4262361"/>
          </a:xfrm>
          <a:prstGeom prst="rect">
            <a:avLst/>
          </a:prstGeom>
        </p:spPr>
      </p:pic>
      <p:pic>
        <p:nvPicPr>
          <p:cNvPr id="17" name="Picture 16">
            <a:extLst>
              <a:ext uri="{FF2B5EF4-FFF2-40B4-BE49-F238E27FC236}">
                <a16:creationId xmlns:a16="http://schemas.microsoft.com/office/drawing/2014/main" id="{5B652A9E-9059-C48F-DCB2-3600A3D8E36D}"/>
              </a:ext>
            </a:extLst>
          </p:cNvPr>
          <p:cNvPicPr>
            <a:picLocks noChangeAspect="1"/>
          </p:cNvPicPr>
          <p:nvPr/>
        </p:nvPicPr>
        <p:blipFill>
          <a:blip r:embed="rId14"/>
          <a:stretch>
            <a:fillRect/>
          </a:stretch>
        </p:blipFill>
        <p:spPr>
          <a:xfrm>
            <a:off x="28158452" y="13809707"/>
            <a:ext cx="3422093" cy="4248569"/>
          </a:xfrm>
          <a:prstGeom prst="rect">
            <a:avLst/>
          </a:prstGeom>
        </p:spPr>
      </p:pic>
      <p:pic>
        <p:nvPicPr>
          <p:cNvPr id="19" name="Picture 18" descr="A group of people posing for a photo in front of a building&#10;&#10;Description automatically generated">
            <a:extLst>
              <a:ext uri="{FF2B5EF4-FFF2-40B4-BE49-F238E27FC236}">
                <a16:creationId xmlns:a16="http://schemas.microsoft.com/office/drawing/2014/main" id="{1317EB1C-74F3-7A58-643D-F9A3DDC27905}"/>
              </a:ext>
            </a:extLst>
          </p:cNvPr>
          <p:cNvPicPr>
            <a:picLocks noChangeAspect="1"/>
          </p:cNvPicPr>
          <p:nvPr/>
        </p:nvPicPr>
        <p:blipFill rotWithShape="1">
          <a:blip r:embed="rId15"/>
          <a:srcRect l="17240" t="35825" r="15980" b="23540"/>
          <a:stretch/>
        </p:blipFill>
        <p:spPr>
          <a:xfrm>
            <a:off x="4877001" y="4703886"/>
            <a:ext cx="7454272" cy="3023903"/>
          </a:xfrm>
          <a:prstGeom prst="rect">
            <a:avLst/>
          </a:prstGeom>
        </p:spPr>
      </p:pic>
      <p:sp>
        <p:nvSpPr>
          <p:cNvPr id="6" name="TextBox 5">
            <a:extLst>
              <a:ext uri="{FF2B5EF4-FFF2-40B4-BE49-F238E27FC236}">
                <a16:creationId xmlns:a16="http://schemas.microsoft.com/office/drawing/2014/main" id="{E26689AF-5C64-CF87-4518-2AF70C23C7FA}"/>
              </a:ext>
            </a:extLst>
          </p:cNvPr>
          <p:cNvSpPr txBox="1"/>
          <p:nvPr/>
        </p:nvSpPr>
        <p:spPr>
          <a:xfrm>
            <a:off x="7320447" y="3295411"/>
            <a:ext cx="5137804" cy="1200329"/>
          </a:xfrm>
          <a:prstGeom prst="rect">
            <a:avLst/>
          </a:prstGeom>
          <a:noFill/>
        </p:spPr>
        <p:txBody>
          <a:bodyPr wrap="square" rtlCol="0">
            <a:spAutoFit/>
          </a:bodyPr>
          <a:lstStyle/>
          <a:p>
            <a:pPr marL="0" marR="0" lvl="0" indent="0" algn="l" defTabSz="1218897"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323232"/>
                </a:solidFill>
                <a:effectLst/>
                <a:uLnTx/>
                <a:uFillTx/>
                <a:latin typeface="Calibri" panose="020F0502020204030204" pitchFamily="34" charset="0"/>
                <a:ea typeface="ヒラギノ角ゴ Pro W3" panose="020B0300000000000000" pitchFamily="34" charset="-128"/>
                <a:cs typeface="Calibri" panose="020F0502020204030204" pitchFamily="34" charset="0"/>
              </a:rPr>
              <a:t>MEETINGS</a:t>
            </a:r>
            <a:endParaRPr kumimoji="0" lang="en-IE" sz="7200" b="1" i="0" u="none" strike="noStrike" kern="1200" cap="none" spc="0" normalizeH="0" baseline="0" noProof="0" dirty="0">
              <a:ln>
                <a:noFill/>
              </a:ln>
              <a:solidFill>
                <a:srgbClr val="323232"/>
              </a:solidFill>
              <a:effectLst/>
              <a:uLnTx/>
              <a:uFillTx/>
              <a:latin typeface="Calibri" panose="020F0502020204030204" pitchFamily="34" charset="0"/>
              <a:ea typeface="ヒラギノ角ゴ Pro W3" panose="020B0300000000000000" pitchFamily="34" charset="-128"/>
              <a:cs typeface="Calibri" panose="020F0502020204030204" pitchFamily="34" charset="0"/>
            </a:endParaRPr>
          </a:p>
        </p:txBody>
      </p:sp>
      <p:sp>
        <p:nvSpPr>
          <p:cNvPr id="20" name="TextBox 19">
            <a:extLst>
              <a:ext uri="{FF2B5EF4-FFF2-40B4-BE49-F238E27FC236}">
                <a16:creationId xmlns:a16="http://schemas.microsoft.com/office/drawing/2014/main" id="{0333071D-DBA9-E0C2-8BB0-991384D85823}"/>
              </a:ext>
            </a:extLst>
          </p:cNvPr>
          <p:cNvSpPr txBox="1"/>
          <p:nvPr/>
        </p:nvSpPr>
        <p:spPr>
          <a:xfrm>
            <a:off x="1385655" y="8348211"/>
            <a:ext cx="6487232" cy="1200329"/>
          </a:xfrm>
          <a:prstGeom prst="rect">
            <a:avLst/>
          </a:prstGeom>
          <a:noFill/>
        </p:spPr>
        <p:txBody>
          <a:bodyPr wrap="square" rtlCol="0">
            <a:spAutoFit/>
          </a:bodyPr>
          <a:lstStyle/>
          <a:p>
            <a:pPr marL="0" marR="0" lvl="0" indent="0" algn="l" defTabSz="1218897"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323232"/>
                </a:solidFill>
                <a:effectLst/>
                <a:uLnTx/>
                <a:uFillTx/>
                <a:latin typeface="Calibri" panose="020F0502020204030204" pitchFamily="34" charset="0"/>
                <a:ea typeface="ヒラギノ角ゴ Pro W3" panose="020B0300000000000000" pitchFamily="34" charset="-128"/>
                <a:cs typeface="Calibri" panose="020F0502020204030204" pitchFamily="34" charset="0"/>
              </a:rPr>
              <a:t>PUBLICATIONS</a:t>
            </a:r>
            <a:endParaRPr kumimoji="0" lang="en-IE" sz="7200" b="1" i="0" u="none" strike="noStrike" kern="1200" cap="none" spc="0" normalizeH="0" baseline="0" noProof="0" dirty="0">
              <a:ln>
                <a:noFill/>
              </a:ln>
              <a:solidFill>
                <a:srgbClr val="323232"/>
              </a:solidFill>
              <a:effectLst/>
              <a:uLnTx/>
              <a:uFillTx/>
              <a:latin typeface="Calibri" panose="020F0502020204030204" pitchFamily="34" charset="0"/>
              <a:ea typeface="ヒラギノ角ゴ Pro W3" panose="020B0300000000000000" pitchFamily="34" charset="-128"/>
              <a:cs typeface="Calibri" panose="020F0502020204030204" pitchFamily="34" charset="0"/>
            </a:endParaRPr>
          </a:p>
        </p:txBody>
      </p:sp>
      <p:sp>
        <p:nvSpPr>
          <p:cNvPr id="21" name="TextBox 20">
            <a:extLst>
              <a:ext uri="{FF2B5EF4-FFF2-40B4-BE49-F238E27FC236}">
                <a16:creationId xmlns:a16="http://schemas.microsoft.com/office/drawing/2014/main" id="{596E38C8-B832-D29D-09B6-8C7052EC67EA}"/>
              </a:ext>
            </a:extLst>
          </p:cNvPr>
          <p:cNvSpPr txBox="1"/>
          <p:nvPr/>
        </p:nvSpPr>
        <p:spPr>
          <a:xfrm>
            <a:off x="13239319" y="6581480"/>
            <a:ext cx="5672575" cy="2308324"/>
          </a:xfrm>
          <a:prstGeom prst="rect">
            <a:avLst/>
          </a:prstGeom>
          <a:noFill/>
        </p:spPr>
        <p:txBody>
          <a:bodyPr wrap="square" rtlCol="0">
            <a:spAutoFit/>
          </a:bodyPr>
          <a:lstStyle/>
          <a:p>
            <a:pPr marL="0" marR="0" lvl="0" indent="0" algn="l" defTabSz="1218897"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323232"/>
                </a:solidFill>
                <a:effectLst/>
                <a:uLnTx/>
                <a:uFillTx/>
                <a:latin typeface="Calibri" panose="020F0502020204030204" pitchFamily="34" charset="0"/>
                <a:ea typeface="ヒラギノ角ゴ Pro W3" panose="020B0300000000000000" pitchFamily="34" charset="-128"/>
                <a:cs typeface="Calibri" panose="020F0502020204030204" pitchFamily="34" charset="0"/>
              </a:rPr>
              <a:t>WORKSHOPS &amp; EVENTS</a:t>
            </a:r>
            <a:endParaRPr kumimoji="0" lang="en-IE" sz="7200" b="1" i="0" u="none" strike="noStrike" kern="1200" cap="none" spc="0" normalizeH="0" baseline="0" noProof="0" dirty="0">
              <a:ln>
                <a:noFill/>
              </a:ln>
              <a:solidFill>
                <a:srgbClr val="323232"/>
              </a:solidFill>
              <a:effectLst/>
              <a:uLnTx/>
              <a:uFillTx/>
              <a:latin typeface="Calibri" panose="020F0502020204030204" pitchFamily="34" charset="0"/>
              <a:ea typeface="ヒラギノ角ゴ Pro W3" panose="020B0300000000000000" pitchFamily="34" charset="-128"/>
              <a:cs typeface="Calibri" panose="020F0502020204030204" pitchFamily="34" charset="0"/>
            </a:endParaRPr>
          </a:p>
        </p:txBody>
      </p:sp>
      <p:sp>
        <p:nvSpPr>
          <p:cNvPr id="22" name="TextBox 21">
            <a:extLst>
              <a:ext uri="{FF2B5EF4-FFF2-40B4-BE49-F238E27FC236}">
                <a16:creationId xmlns:a16="http://schemas.microsoft.com/office/drawing/2014/main" id="{33B0811F-FFE6-E962-F6AC-BDCF8AF90204}"/>
              </a:ext>
            </a:extLst>
          </p:cNvPr>
          <p:cNvSpPr txBox="1"/>
          <p:nvPr/>
        </p:nvSpPr>
        <p:spPr>
          <a:xfrm>
            <a:off x="18945528" y="2695246"/>
            <a:ext cx="7215941" cy="1200329"/>
          </a:xfrm>
          <a:prstGeom prst="rect">
            <a:avLst/>
          </a:prstGeom>
          <a:noFill/>
        </p:spPr>
        <p:txBody>
          <a:bodyPr wrap="square" rtlCol="0">
            <a:spAutoFit/>
          </a:bodyPr>
          <a:lstStyle/>
          <a:p>
            <a:pPr marL="0" marR="0" lvl="0" indent="0" algn="l" defTabSz="1218897"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323232"/>
                </a:solidFill>
                <a:effectLst/>
                <a:uLnTx/>
                <a:uFillTx/>
                <a:latin typeface="Calibri" panose="020F0502020204030204" pitchFamily="34" charset="0"/>
                <a:ea typeface="ヒラギノ角ゴ Pro W3" panose="020B0300000000000000" pitchFamily="34" charset="-128"/>
                <a:cs typeface="Calibri" panose="020F0502020204030204" pitchFamily="34" charset="0"/>
              </a:rPr>
              <a:t>COLLABORATIONS</a:t>
            </a:r>
            <a:endParaRPr kumimoji="0" lang="en-IE" sz="7200" b="1" i="0" u="none" strike="noStrike" kern="1200" cap="none" spc="0" normalizeH="0" baseline="0" noProof="0" dirty="0">
              <a:ln>
                <a:noFill/>
              </a:ln>
              <a:solidFill>
                <a:srgbClr val="323232"/>
              </a:solidFill>
              <a:effectLst/>
              <a:uLnTx/>
              <a:uFillTx/>
              <a:latin typeface="Calibri" panose="020F0502020204030204" pitchFamily="34" charset="0"/>
              <a:ea typeface="ヒラギノ角ゴ Pro W3" panose="020B0300000000000000" pitchFamily="34" charset="-128"/>
              <a:cs typeface="Calibri" panose="020F0502020204030204" pitchFamily="34" charset="0"/>
            </a:endParaRPr>
          </a:p>
        </p:txBody>
      </p:sp>
      <p:sp>
        <p:nvSpPr>
          <p:cNvPr id="23" name="TextBox 22">
            <a:extLst>
              <a:ext uri="{FF2B5EF4-FFF2-40B4-BE49-F238E27FC236}">
                <a16:creationId xmlns:a16="http://schemas.microsoft.com/office/drawing/2014/main" id="{38426848-6B22-EEA0-4F0F-4AD6F12F2058}"/>
              </a:ext>
            </a:extLst>
          </p:cNvPr>
          <p:cNvSpPr txBox="1"/>
          <p:nvPr/>
        </p:nvSpPr>
        <p:spPr>
          <a:xfrm>
            <a:off x="15405189" y="14906333"/>
            <a:ext cx="10879819" cy="2062103"/>
          </a:xfrm>
          <a:prstGeom prst="rect">
            <a:avLst/>
          </a:prstGeom>
          <a:noFill/>
        </p:spPr>
        <p:txBody>
          <a:bodyPr wrap="square" rtlCol="0">
            <a:spAutoFit/>
          </a:bodyPr>
          <a:lstStyle/>
          <a:p>
            <a:pPr marL="0" marR="0" lvl="0" indent="0" algn="l" defTabSz="1218897" rtl="0" eaLnBrk="1" fontAlgn="base" latinLnBrk="0" hangingPunct="1">
              <a:lnSpc>
                <a:spcPct val="100000"/>
              </a:lnSpc>
              <a:spcBef>
                <a:spcPct val="0"/>
              </a:spcBef>
              <a:spcAft>
                <a:spcPct val="0"/>
              </a:spcAft>
              <a:buClrTx/>
              <a:buSzTx/>
              <a:buFontTx/>
              <a:buNone/>
              <a:tabLst/>
              <a:defRPr/>
            </a:pPr>
            <a:r>
              <a:rPr kumimoji="0" lang="en-US" sz="6400" b="1" i="0" u="none" strike="noStrike" kern="1200" cap="none" spc="0" normalizeH="0" baseline="0" noProof="0" dirty="0">
                <a:ln>
                  <a:noFill/>
                </a:ln>
                <a:solidFill>
                  <a:srgbClr val="323232"/>
                </a:solidFill>
                <a:effectLst/>
                <a:uLnTx/>
                <a:uFillTx/>
                <a:latin typeface="Calibri" panose="020F0502020204030204" pitchFamily="34" charset="0"/>
                <a:ea typeface="ヒラギノ角ゴ Pro W3" panose="020B0300000000000000" pitchFamily="34" charset="-128"/>
                <a:cs typeface="Calibri" panose="020F0502020204030204" pitchFamily="34" charset="0"/>
              </a:rPr>
              <a:t>COMMUNICATION ON INDUSTRY’S PRIORITIES</a:t>
            </a:r>
            <a:endParaRPr kumimoji="0" lang="en-IE" sz="6400" b="1" i="0" u="none" strike="noStrike" kern="1200" cap="none" spc="0" normalizeH="0" baseline="0" noProof="0" dirty="0">
              <a:ln>
                <a:noFill/>
              </a:ln>
              <a:solidFill>
                <a:srgbClr val="323232"/>
              </a:solidFill>
              <a:effectLst/>
              <a:uLnTx/>
              <a:uFillTx/>
              <a:latin typeface="Calibri" panose="020F0502020204030204" pitchFamily="34" charset="0"/>
              <a:ea typeface="ヒラギノ角ゴ Pro W3" panose="020B0300000000000000" pitchFamily="34" charset="-128"/>
              <a:cs typeface="Calibri" panose="020F0502020204030204" pitchFamily="34" charset="0"/>
            </a:endParaRPr>
          </a:p>
        </p:txBody>
      </p:sp>
    </p:spTree>
    <p:extLst>
      <p:ext uri="{BB962C8B-B14F-4D97-AF65-F5344CB8AC3E}">
        <p14:creationId xmlns:p14="http://schemas.microsoft.com/office/powerpoint/2010/main" val="2659082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6" descr="A picture containing timeline&#10;&#10;Description automatically generated">
            <a:extLst>
              <a:ext uri="{FF2B5EF4-FFF2-40B4-BE49-F238E27FC236}">
                <a16:creationId xmlns:a16="http://schemas.microsoft.com/office/drawing/2014/main" id="{EA53A675-AD59-4515-BEC0-6A0327C5CC99}"/>
              </a:ext>
            </a:extLst>
          </p:cNvPr>
          <p:cNvPicPr>
            <a:picLocks noGrp="1" noChangeAspect="1"/>
          </p:cNvPicPr>
          <p:nvPr>
            <p:ph sz="quarter" idx="10"/>
          </p:nvPr>
        </p:nvPicPr>
        <p:blipFill>
          <a:blip r:embed="rId3"/>
          <a:stretch>
            <a:fillRect/>
          </a:stretch>
        </p:blipFill>
        <p:spPr>
          <a:xfrm>
            <a:off x="7038977" y="2762861"/>
            <a:ext cx="20691423" cy="1429224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2DFD18F-A015-47A4-995E-53046EBF341E}"/>
              </a:ext>
            </a:extLst>
          </p:cNvPr>
          <p:cNvPicPr>
            <a:picLocks noChangeAspect="1"/>
          </p:cNvPicPr>
          <p:nvPr/>
        </p:nvPicPr>
        <p:blipFill>
          <a:blip r:embed="rId4"/>
          <a:stretch>
            <a:fillRect/>
          </a:stretch>
        </p:blipFill>
        <p:spPr>
          <a:xfrm>
            <a:off x="242030" y="6263680"/>
            <a:ext cx="5342749" cy="7296811"/>
          </a:xfrm>
          <a:prstGeom prst="rect">
            <a:avLst/>
          </a:prstGeom>
        </p:spPr>
      </p:pic>
      <p:sp>
        <p:nvSpPr>
          <p:cNvPr id="9" name="Title 1">
            <a:extLst>
              <a:ext uri="{FF2B5EF4-FFF2-40B4-BE49-F238E27FC236}">
                <a16:creationId xmlns:a16="http://schemas.microsoft.com/office/drawing/2014/main" id="{966E027C-37D7-441B-902B-380139C1D100}"/>
              </a:ext>
            </a:extLst>
          </p:cNvPr>
          <p:cNvSpPr>
            <a:spLocks noGrp="1"/>
          </p:cNvSpPr>
          <p:nvPr>
            <p:ph type="title"/>
          </p:nvPr>
        </p:nvSpPr>
        <p:spPr>
          <a:xfrm>
            <a:off x="2913404" y="1464733"/>
            <a:ext cx="23998616" cy="1727200"/>
          </a:xfrm>
        </p:spPr>
        <p:txBody>
          <a:bodyPr/>
          <a:lstStyle/>
          <a:p>
            <a:r>
              <a:rPr lang="en-US" dirty="0"/>
              <a:t>ETIPWind Roadmap</a:t>
            </a:r>
            <a:endParaRPr lang="en-BE" dirty="0"/>
          </a:p>
        </p:txBody>
      </p:sp>
    </p:spTree>
    <p:extLst>
      <p:ext uri="{BB962C8B-B14F-4D97-AF65-F5344CB8AC3E}">
        <p14:creationId xmlns:p14="http://schemas.microsoft.com/office/powerpoint/2010/main" val="1614677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5C90-B070-4013-91E9-BCAF728C211C}"/>
              </a:ext>
            </a:extLst>
          </p:cNvPr>
          <p:cNvSpPr>
            <a:spLocks noGrp="1"/>
          </p:cNvSpPr>
          <p:nvPr>
            <p:ph type="title"/>
          </p:nvPr>
        </p:nvSpPr>
        <p:spPr>
          <a:xfrm>
            <a:off x="2070424" y="1464733"/>
            <a:ext cx="24000179" cy="1727200"/>
          </a:xfrm>
        </p:spPr>
        <p:txBody>
          <a:bodyPr/>
          <a:lstStyle/>
          <a:p>
            <a:r>
              <a:rPr lang="en-US" dirty="0"/>
              <a:t>Key objectives driving the ETIPWind Work </a:t>
            </a:r>
            <a:r>
              <a:rPr lang="en-US" dirty="0" err="1"/>
              <a:t>Programme</a:t>
            </a:r>
            <a:endParaRPr lang="en-GB" dirty="0"/>
          </a:p>
        </p:txBody>
      </p:sp>
      <p:sp>
        <p:nvSpPr>
          <p:cNvPr id="3" name="Content Placeholder 2">
            <a:extLst>
              <a:ext uri="{FF2B5EF4-FFF2-40B4-BE49-F238E27FC236}">
                <a16:creationId xmlns:a16="http://schemas.microsoft.com/office/drawing/2014/main" id="{797A0B7F-A24F-4098-BE4B-EF79A2AA4FB7}"/>
              </a:ext>
            </a:extLst>
          </p:cNvPr>
          <p:cNvSpPr>
            <a:spLocks noGrp="1"/>
          </p:cNvSpPr>
          <p:nvPr>
            <p:ph sz="quarter" idx="10"/>
          </p:nvPr>
        </p:nvSpPr>
        <p:spPr>
          <a:xfrm>
            <a:off x="2070424" y="4148934"/>
            <a:ext cx="29517637" cy="12674333"/>
          </a:xfrm>
          <a:ln>
            <a:noFill/>
          </a:ln>
        </p:spPr>
        <p:txBody>
          <a:bodyPr/>
          <a:lstStyle/>
          <a:p>
            <a:pPr marL="1143000" indent="-1143000">
              <a:spcBef>
                <a:spcPts val="0"/>
              </a:spcBef>
              <a:spcAft>
                <a:spcPts val="4200"/>
              </a:spcAft>
              <a:buFont typeface="+mj-lt"/>
              <a:buAutoNum type="arabicPeriod"/>
            </a:pPr>
            <a:r>
              <a:rPr lang="en-US" sz="5800" b="1" dirty="0">
                <a:solidFill>
                  <a:schemeClr val="tx1"/>
                </a:solidFill>
              </a:rPr>
              <a:t>Provide timely and targeted R&amp;I recommendations to the European Commission</a:t>
            </a:r>
          </a:p>
          <a:p>
            <a:pPr marL="1143000" indent="-1143000">
              <a:spcBef>
                <a:spcPts val="0"/>
              </a:spcBef>
              <a:spcAft>
                <a:spcPts val="4200"/>
              </a:spcAft>
              <a:buFont typeface="+mj-lt"/>
              <a:buAutoNum type="arabicPeriod"/>
            </a:pPr>
            <a:r>
              <a:rPr lang="en-US" sz="5800" b="1" dirty="0">
                <a:solidFill>
                  <a:schemeClr val="tx1"/>
                </a:solidFill>
              </a:rPr>
              <a:t>Engage with national policy makers to ensure measures are implemented at national level</a:t>
            </a:r>
          </a:p>
          <a:p>
            <a:pPr marL="1143000" indent="-1143000">
              <a:spcBef>
                <a:spcPts val="0"/>
              </a:spcBef>
              <a:spcAft>
                <a:spcPts val="4200"/>
              </a:spcAft>
              <a:buFont typeface="+mj-lt"/>
              <a:buAutoNum type="arabicPeriod"/>
            </a:pPr>
            <a:r>
              <a:rPr lang="en-US" sz="5800" b="1" dirty="0">
                <a:solidFill>
                  <a:schemeClr val="tx1"/>
                </a:solidFill>
              </a:rPr>
              <a:t>Disseminate the industry’s R&amp;I priorities and raise awareness about R&amp;I needs for wind </a:t>
            </a:r>
          </a:p>
          <a:p>
            <a:pPr marL="1143000" indent="-1143000">
              <a:spcBef>
                <a:spcPts val="0"/>
              </a:spcBef>
              <a:spcAft>
                <a:spcPts val="4200"/>
              </a:spcAft>
              <a:buFont typeface="+mj-lt"/>
              <a:buAutoNum type="arabicPeriod"/>
            </a:pPr>
            <a:r>
              <a:rPr lang="en-US" sz="5800" b="1" dirty="0">
                <a:solidFill>
                  <a:schemeClr val="tx1"/>
                </a:solidFill>
              </a:rPr>
              <a:t>Foster collaboration with other SET Plan bodies and align with other sectors</a:t>
            </a:r>
          </a:p>
          <a:p>
            <a:pPr marL="1143000" indent="-1143000">
              <a:spcBef>
                <a:spcPts val="0"/>
              </a:spcBef>
              <a:spcAft>
                <a:spcPts val="4200"/>
              </a:spcAft>
              <a:buFont typeface="+mj-lt"/>
              <a:buAutoNum type="arabicPeriod"/>
            </a:pPr>
            <a:r>
              <a:rPr lang="en-US" sz="5800" b="1" dirty="0" err="1">
                <a:solidFill>
                  <a:schemeClr val="tx1"/>
                </a:solidFill>
              </a:rPr>
              <a:t>Ceate</a:t>
            </a:r>
            <a:r>
              <a:rPr lang="en-US" sz="5800" b="1" dirty="0">
                <a:solidFill>
                  <a:schemeClr val="tx1"/>
                </a:solidFill>
              </a:rPr>
              <a:t> a European knowledge hub for wind R&amp;I </a:t>
            </a:r>
          </a:p>
          <a:p>
            <a:pPr marL="1143000" indent="-1143000">
              <a:spcBef>
                <a:spcPts val="0"/>
              </a:spcBef>
              <a:spcAft>
                <a:spcPts val="4200"/>
              </a:spcAft>
              <a:buFont typeface="+mj-lt"/>
              <a:buAutoNum type="arabicPeriod"/>
            </a:pPr>
            <a:r>
              <a:rPr lang="en-US" sz="5800" b="1" dirty="0">
                <a:solidFill>
                  <a:schemeClr val="tx1"/>
                </a:solidFill>
              </a:rPr>
              <a:t>Widen participation to ETIPWind’s governance and ensure representativeness </a:t>
            </a:r>
          </a:p>
          <a:p>
            <a:pPr marL="1143000" indent="-1143000">
              <a:spcBef>
                <a:spcPts val="0"/>
              </a:spcBef>
              <a:spcAft>
                <a:spcPts val="4200"/>
              </a:spcAft>
              <a:buFont typeface="+mj-lt"/>
              <a:buAutoNum type="arabicPeriod"/>
            </a:pPr>
            <a:r>
              <a:rPr lang="en-US" sz="5800" b="1" dirty="0">
                <a:solidFill>
                  <a:schemeClr val="tx1"/>
                </a:solidFill>
              </a:rPr>
              <a:t>Develop a finance and sustainability plan for the platform</a:t>
            </a:r>
          </a:p>
          <a:p>
            <a:pPr>
              <a:spcBef>
                <a:spcPts val="0"/>
              </a:spcBef>
              <a:spcAft>
                <a:spcPts val="4200"/>
              </a:spcAft>
              <a:buFont typeface="Wingdings" panose="05000000000000000000" pitchFamily="2" charset="2"/>
              <a:buChar char="Ø"/>
            </a:pPr>
            <a:endParaRPr lang="en-US" sz="6000" dirty="0"/>
          </a:p>
          <a:p>
            <a:pPr marL="0" indent="0">
              <a:spcAft>
                <a:spcPts val="4200"/>
              </a:spcAft>
              <a:buNone/>
            </a:pPr>
            <a:endParaRPr lang="en-US" sz="6000" dirty="0">
              <a:solidFill>
                <a:schemeClr val="tx1"/>
              </a:solidFill>
            </a:endParaRPr>
          </a:p>
          <a:p>
            <a:pPr marL="0" indent="0">
              <a:spcAft>
                <a:spcPts val="4200"/>
              </a:spcAft>
              <a:buNone/>
            </a:pPr>
            <a:endParaRPr lang="en-US" sz="6000" dirty="0"/>
          </a:p>
        </p:txBody>
      </p:sp>
    </p:spTree>
    <p:extLst>
      <p:ext uri="{BB962C8B-B14F-4D97-AF65-F5344CB8AC3E}">
        <p14:creationId xmlns:p14="http://schemas.microsoft.com/office/powerpoint/2010/main" val="2644236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FA3F-98AC-4D4D-B267-0D9B7B4D5A31}"/>
              </a:ext>
            </a:extLst>
          </p:cNvPr>
          <p:cNvSpPr>
            <a:spLocks noGrp="1"/>
          </p:cNvSpPr>
          <p:nvPr>
            <p:ph type="title"/>
          </p:nvPr>
        </p:nvSpPr>
        <p:spPr>
          <a:xfrm>
            <a:off x="918296" y="1511648"/>
            <a:ext cx="25562840" cy="1727200"/>
          </a:xfrm>
        </p:spPr>
        <p:txBody>
          <a:bodyPr/>
          <a:lstStyle/>
          <a:p>
            <a:r>
              <a:rPr lang="en-US" dirty="0">
                <a:solidFill>
                  <a:srgbClr val="005596"/>
                </a:solidFill>
              </a:rPr>
              <a:t>Overview of the ETIPWind Work Programme (2022-2025) </a:t>
            </a:r>
            <a:endParaRPr lang="en-BE" dirty="0"/>
          </a:p>
        </p:txBody>
      </p:sp>
      <p:sp>
        <p:nvSpPr>
          <p:cNvPr id="8" name="Rectangle 7">
            <a:extLst>
              <a:ext uri="{FF2B5EF4-FFF2-40B4-BE49-F238E27FC236}">
                <a16:creationId xmlns:a16="http://schemas.microsoft.com/office/drawing/2014/main" id="{55A4BF7F-043B-6D56-62BE-D9A0F592852F}"/>
              </a:ext>
            </a:extLst>
          </p:cNvPr>
          <p:cNvSpPr/>
          <p:nvPr/>
        </p:nvSpPr>
        <p:spPr>
          <a:xfrm>
            <a:off x="4450521" y="5239700"/>
            <a:ext cx="5090647" cy="10340741"/>
          </a:xfrm>
          <a:prstGeom prst="rect">
            <a:avLst/>
          </a:prstGeom>
          <a:solidFill>
            <a:schemeClr val="tx1">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533"/>
          </a:p>
        </p:txBody>
      </p:sp>
      <p:sp>
        <p:nvSpPr>
          <p:cNvPr id="9" name="Rectangle 8">
            <a:extLst>
              <a:ext uri="{FF2B5EF4-FFF2-40B4-BE49-F238E27FC236}">
                <a16:creationId xmlns:a16="http://schemas.microsoft.com/office/drawing/2014/main" id="{F52E38A5-6B4C-3227-C5DD-BD3B4FB4DFF0}"/>
              </a:ext>
            </a:extLst>
          </p:cNvPr>
          <p:cNvSpPr/>
          <p:nvPr/>
        </p:nvSpPr>
        <p:spPr>
          <a:xfrm>
            <a:off x="11646499" y="6630556"/>
            <a:ext cx="3511124" cy="105611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533"/>
          </a:p>
        </p:txBody>
      </p:sp>
      <p:sp>
        <p:nvSpPr>
          <p:cNvPr id="10" name="Arrow: Pentagon 9">
            <a:extLst>
              <a:ext uri="{FF2B5EF4-FFF2-40B4-BE49-F238E27FC236}">
                <a16:creationId xmlns:a16="http://schemas.microsoft.com/office/drawing/2014/main" id="{BB3BF7D7-7652-D76F-EC5C-F0FCCF4F0BAE}"/>
              </a:ext>
            </a:extLst>
          </p:cNvPr>
          <p:cNvSpPr/>
          <p:nvPr/>
        </p:nvSpPr>
        <p:spPr>
          <a:xfrm>
            <a:off x="4404431" y="4155172"/>
            <a:ext cx="24812023" cy="1056117"/>
          </a:xfrm>
          <a:prstGeom prst="homePlat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533"/>
          </a:p>
        </p:txBody>
      </p:sp>
      <p:sp>
        <p:nvSpPr>
          <p:cNvPr id="11" name="TextBox 10">
            <a:extLst>
              <a:ext uri="{FF2B5EF4-FFF2-40B4-BE49-F238E27FC236}">
                <a16:creationId xmlns:a16="http://schemas.microsoft.com/office/drawing/2014/main" id="{F3406166-8BA7-3A4C-8E84-165BC698AACE}"/>
              </a:ext>
            </a:extLst>
          </p:cNvPr>
          <p:cNvSpPr txBox="1"/>
          <p:nvPr/>
        </p:nvSpPr>
        <p:spPr>
          <a:xfrm>
            <a:off x="8561187" y="3297750"/>
            <a:ext cx="2254336" cy="923330"/>
          </a:xfrm>
          <a:prstGeom prst="rect">
            <a:avLst/>
          </a:prstGeom>
          <a:noFill/>
        </p:spPr>
        <p:txBody>
          <a:bodyPr wrap="square" rtlCol="0">
            <a:spAutoFit/>
          </a:bodyPr>
          <a:lstStyle/>
          <a:p>
            <a:r>
              <a:rPr lang="en-US" sz="5400" dirty="0"/>
              <a:t>2022</a:t>
            </a:r>
            <a:endParaRPr lang="en-GB" sz="8533" dirty="0"/>
          </a:p>
        </p:txBody>
      </p:sp>
      <p:sp>
        <p:nvSpPr>
          <p:cNvPr id="12" name="TextBox 11">
            <a:extLst>
              <a:ext uri="{FF2B5EF4-FFF2-40B4-BE49-F238E27FC236}">
                <a16:creationId xmlns:a16="http://schemas.microsoft.com/office/drawing/2014/main" id="{25E9A968-01F8-356F-CAA2-7F7AB33671B0}"/>
              </a:ext>
            </a:extLst>
          </p:cNvPr>
          <p:cNvSpPr txBox="1"/>
          <p:nvPr/>
        </p:nvSpPr>
        <p:spPr>
          <a:xfrm>
            <a:off x="13521595" y="3267176"/>
            <a:ext cx="2254336" cy="923330"/>
          </a:xfrm>
          <a:prstGeom prst="rect">
            <a:avLst/>
          </a:prstGeom>
          <a:noFill/>
        </p:spPr>
        <p:txBody>
          <a:bodyPr wrap="square" rtlCol="0">
            <a:spAutoFit/>
          </a:bodyPr>
          <a:lstStyle/>
          <a:p>
            <a:r>
              <a:rPr lang="en-US" sz="5400" dirty="0"/>
              <a:t>2023</a:t>
            </a:r>
            <a:endParaRPr lang="en-GB" sz="5400" dirty="0"/>
          </a:p>
        </p:txBody>
      </p:sp>
      <p:sp>
        <p:nvSpPr>
          <p:cNvPr id="13" name="TextBox 12">
            <a:extLst>
              <a:ext uri="{FF2B5EF4-FFF2-40B4-BE49-F238E27FC236}">
                <a16:creationId xmlns:a16="http://schemas.microsoft.com/office/drawing/2014/main" id="{1AD89915-3A60-97A4-D5BA-80DBB5BFD840}"/>
              </a:ext>
            </a:extLst>
          </p:cNvPr>
          <p:cNvSpPr txBox="1"/>
          <p:nvPr/>
        </p:nvSpPr>
        <p:spPr>
          <a:xfrm>
            <a:off x="19114688" y="3310662"/>
            <a:ext cx="2254336" cy="830997"/>
          </a:xfrm>
          <a:prstGeom prst="rect">
            <a:avLst/>
          </a:prstGeom>
          <a:noFill/>
        </p:spPr>
        <p:txBody>
          <a:bodyPr wrap="square" rtlCol="0">
            <a:spAutoFit/>
          </a:bodyPr>
          <a:lstStyle/>
          <a:p>
            <a:r>
              <a:rPr lang="en-US" sz="4800" dirty="0"/>
              <a:t>2024</a:t>
            </a:r>
            <a:endParaRPr lang="en-GB" sz="9600" dirty="0"/>
          </a:p>
        </p:txBody>
      </p:sp>
      <p:sp>
        <p:nvSpPr>
          <p:cNvPr id="14" name="TextBox 13">
            <a:extLst>
              <a:ext uri="{FF2B5EF4-FFF2-40B4-BE49-F238E27FC236}">
                <a16:creationId xmlns:a16="http://schemas.microsoft.com/office/drawing/2014/main" id="{7EBC91BC-BB7F-3782-FDB1-0B2A55E7C7EE}"/>
              </a:ext>
            </a:extLst>
          </p:cNvPr>
          <p:cNvSpPr txBox="1"/>
          <p:nvPr/>
        </p:nvSpPr>
        <p:spPr>
          <a:xfrm>
            <a:off x="25092813" y="3343918"/>
            <a:ext cx="2254336" cy="830997"/>
          </a:xfrm>
          <a:prstGeom prst="rect">
            <a:avLst/>
          </a:prstGeom>
          <a:noFill/>
        </p:spPr>
        <p:txBody>
          <a:bodyPr wrap="square" rtlCol="0">
            <a:spAutoFit/>
          </a:bodyPr>
          <a:lstStyle/>
          <a:p>
            <a:r>
              <a:rPr lang="en-US" sz="4800" dirty="0"/>
              <a:t>2025</a:t>
            </a:r>
            <a:endParaRPr lang="en-GB" sz="4800" dirty="0"/>
          </a:p>
        </p:txBody>
      </p:sp>
      <p:sp>
        <p:nvSpPr>
          <p:cNvPr id="15" name="Arrow: Chevron 14">
            <a:extLst>
              <a:ext uri="{FF2B5EF4-FFF2-40B4-BE49-F238E27FC236}">
                <a16:creationId xmlns:a16="http://schemas.microsoft.com/office/drawing/2014/main" id="{334D1154-8C9A-EC88-23BF-3EA9E365A909}"/>
              </a:ext>
            </a:extLst>
          </p:cNvPr>
          <p:cNvSpPr/>
          <p:nvPr/>
        </p:nvSpPr>
        <p:spPr>
          <a:xfrm>
            <a:off x="29605316" y="4184380"/>
            <a:ext cx="910187" cy="1056117"/>
          </a:xfrm>
          <a:prstGeom prst="chevron">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533">
              <a:solidFill>
                <a:schemeClr val="tx1"/>
              </a:solidFill>
            </a:endParaRPr>
          </a:p>
        </p:txBody>
      </p:sp>
      <p:sp>
        <p:nvSpPr>
          <p:cNvPr id="16" name="Arrow: Chevron 15">
            <a:extLst>
              <a:ext uri="{FF2B5EF4-FFF2-40B4-BE49-F238E27FC236}">
                <a16:creationId xmlns:a16="http://schemas.microsoft.com/office/drawing/2014/main" id="{8DD6DFBC-B5B3-2ACD-6E98-0922916349F6}"/>
              </a:ext>
            </a:extLst>
          </p:cNvPr>
          <p:cNvSpPr/>
          <p:nvPr/>
        </p:nvSpPr>
        <p:spPr>
          <a:xfrm>
            <a:off x="28978341" y="4184380"/>
            <a:ext cx="910187" cy="1056117"/>
          </a:xfrm>
          <a:prstGeom prst="chevron">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533">
              <a:solidFill>
                <a:schemeClr val="tx1"/>
              </a:solidFill>
            </a:endParaRPr>
          </a:p>
        </p:txBody>
      </p:sp>
      <p:sp>
        <p:nvSpPr>
          <p:cNvPr id="17" name="Rectangle 16">
            <a:extLst>
              <a:ext uri="{FF2B5EF4-FFF2-40B4-BE49-F238E27FC236}">
                <a16:creationId xmlns:a16="http://schemas.microsoft.com/office/drawing/2014/main" id="{7A6372DB-A5EC-D7AD-AC8A-D50FE0A630E8}"/>
              </a:ext>
            </a:extLst>
          </p:cNvPr>
          <p:cNvSpPr/>
          <p:nvPr/>
        </p:nvSpPr>
        <p:spPr>
          <a:xfrm>
            <a:off x="3493299" y="4089191"/>
            <a:ext cx="473340" cy="1107996"/>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533"/>
          </a:p>
        </p:txBody>
      </p:sp>
      <p:sp>
        <p:nvSpPr>
          <p:cNvPr id="18" name="Rectangle 17">
            <a:extLst>
              <a:ext uri="{FF2B5EF4-FFF2-40B4-BE49-F238E27FC236}">
                <a16:creationId xmlns:a16="http://schemas.microsoft.com/office/drawing/2014/main" id="{2D071EE5-090C-5188-2BF1-F253F4DD9A5A}"/>
              </a:ext>
            </a:extLst>
          </p:cNvPr>
          <p:cNvSpPr/>
          <p:nvPr/>
        </p:nvSpPr>
        <p:spPr>
          <a:xfrm>
            <a:off x="2818339" y="4079495"/>
            <a:ext cx="473340" cy="1107996"/>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533"/>
          </a:p>
        </p:txBody>
      </p:sp>
      <p:sp>
        <p:nvSpPr>
          <p:cNvPr id="19" name="Rectangle 18">
            <a:extLst>
              <a:ext uri="{FF2B5EF4-FFF2-40B4-BE49-F238E27FC236}">
                <a16:creationId xmlns:a16="http://schemas.microsoft.com/office/drawing/2014/main" id="{6484EF5A-23D6-79DB-E794-608AA9A7A0E9}"/>
              </a:ext>
            </a:extLst>
          </p:cNvPr>
          <p:cNvSpPr/>
          <p:nvPr/>
        </p:nvSpPr>
        <p:spPr>
          <a:xfrm>
            <a:off x="2146266" y="4079495"/>
            <a:ext cx="473340" cy="1107996"/>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533"/>
          </a:p>
        </p:txBody>
      </p:sp>
      <p:sp>
        <p:nvSpPr>
          <p:cNvPr id="20" name="Rectangle 19">
            <a:extLst>
              <a:ext uri="{FF2B5EF4-FFF2-40B4-BE49-F238E27FC236}">
                <a16:creationId xmlns:a16="http://schemas.microsoft.com/office/drawing/2014/main" id="{1E1FA634-9371-6DE0-5304-40FB5CDADE7B}"/>
              </a:ext>
            </a:extLst>
          </p:cNvPr>
          <p:cNvSpPr/>
          <p:nvPr/>
        </p:nvSpPr>
        <p:spPr>
          <a:xfrm>
            <a:off x="990304" y="5595332"/>
            <a:ext cx="3168352" cy="3381475"/>
          </a:xfrm>
          <a:prstGeom prst="rect">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267" b="1" dirty="0">
                <a:solidFill>
                  <a:schemeClr val="tx1"/>
                </a:solidFill>
              </a:rPr>
              <a:t>EU milestones</a:t>
            </a:r>
            <a:endParaRPr lang="en-GB" sz="4267" b="1" dirty="0">
              <a:solidFill>
                <a:schemeClr val="tx1"/>
              </a:solidFill>
            </a:endParaRPr>
          </a:p>
        </p:txBody>
      </p:sp>
      <p:sp>
        <p:nvSpPr>
          <p:cNvPr id="21" name="Rectangle 20">
            <a:extLst>
              <a:ext uri="{FF2B5EF4-FFF2-40B4-BE49-F238E27FC236}">
                <a16:creationId xmlns:a16="http://schemas.microsoft.com/office/drawing/2014/main" id="{1DB0F5DF-96BA-A3D0-3DBA-163B26D0F1A8}"/>
              </a:ext>
            </a:extLst>
          </p:cNvPr>
          <p:cNvSpPr/>
          <p:nvPr/>
        </p:nvSpPr>
        <p:spPr>
          <a:xfrm>
            <a:off x="958891" y="9174103"/>
            <a:ext cx="3168352" cy="2784309"/>
          </a:xfrm>
          <a:prstGeom prst="rect">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267" b="1" dirty="0">
                <a:solidFill>
                  <a:schemeClr val="tx1"/>
                </a:solidFill>
              </a:rPr>
              <a:t>ETIPWind Publications</a:t>
            </a:r>
            <a:endParaRPr lang="en-GB" sz="4267" b="1" dirty="0">
              <a:solidFill>
                <a:schemeClr val="tx1"/>
              </a:solidFill>
            </a:endParaRPr>
          </a:p>
        </p:txBody>
      </p:sp>
      <p:sp>
        <p:nvSpPr>
          <p:cNvPr id="22" name="Rectangle 21">
            <a:extLst>
              <a:ext uri="{FF2B5EF4-FFF2-40B4-BE49-F238E27FC236}">
                <a16:creationId xmlns:a16="http://schemas.microsoft.com/office/drawing/2014/main" id="{48C40457-2828-E1A7-0377-BB6C6F128743}"/>
              </a:ext>
            </a:extLst>
          </p:cNvPr>
          <p:cNvSpPr/>
          <p:nvPr/>
        </p:nvSpPr>
        <p:spPr>
          <a:xfrm>
            <a:off x="918296" y="12604112"/>
            <a:ext cx="3240360" cy="2784309"/>
          </a:xfrm>
          <a:prstGeom prst="rect">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solidFill>
                  <a:schemeClr val="tx1"/>
                </a:solidFill>
              </a:rPr>
              <a:t>Events and collaborations</a:t>
            </a:r>
            <a:endParaRPr lang="en-GB" sz="4000" b="1" dirty="0">
              <a:solidFill>
                <a:schemeClr val="tx1"/>
              </a:solidFill>
            </a:endParaRPr>
          </a:p>
        </p:txBody>
      </p:sp>
      <p:cxnSp>
        <p:nvCxnSpPr>
          <p:cNvPr id="23" name="Straight Connector 22">
            <a:extLst>
              <a:ext uri="{FF2B5EF4-FFF2-40B4-BE49-F238E27FC236}">
                <a16:creationId xmlns:a16="http://schemas.microsoft.com/office/drawing/2014/main" id="{8DCB8DDB-DE86-F240-318F-C8C0A7F95C41}"/>
              </a:ext>
            </a:extLst>
          </p:cNvPr>
          <p:cNvCxnSpPr>
            <a:cxnSpLocks/>
          </p:cNvCxnSpPr>
          <p:nvPr/>
        </p:nvCxnSpPr>
        <p:spPr>
          <a:xfrm>
            <a:off x="4541713" y="9170569"/>
            <a:ext cx="25973791" cy="0"/>
          </a:xfrm>
          <a:prstGeom prst="line">
            <a:avLst/>
          </a:prstGeom>
          <a:ln>
            <a:solidFill>
              <a:schemeClr val="tx2"/>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4453DA4-58D0-7A7E-E4DC-5876562B2D1E}"/>
              </a:ext>
            </a:extLst>
          </p:cNvPr>
          <p:cNvCxnSpPr>
            <a:cxnSpLocks/>
          </p:cNvCxnSpPr>
          <p:nvPr/>
        </p:nvCxnSpPr>
        <p:spPr>
          <a:xfrm flipV="1">
            <a:off x="4558211" y="11838011"/>
            <a:ext cx="25973791" cy="116869"/>
          </a:xfrm>
          <a:prstGeom prst="line">
            <a:avLst/>
          </a:prstGeom>
          <a:ln>
            <a:solidFill>
              <a:schemeClr val="tx2"/>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0C1E75F-A2F1-80A3-9B4E-1BC0650397D9}"/>
              </a:ext>
            </a:extLst>
          </p:cNvPr>
          <p:cNvCxnSpPr>
            <a:cxnSpLocks/>
          </p:cNvCxnSpPr>
          <p:nvPr/>
        </p:nvCxnSpPr>
        <p:spPr>
          <a:xfrm flipV="1">
            <a:off x="4584715" y="15525456"/>
            <a:ext cx="25930788" cy="54987"/>
          </a:xfrm>
          <a:prstGeom prst="line">
            <a:avLst/>
          </a:prstGeom>
          <a:ln>
            <a:solidFill>
              <a:schemeClr val="tx2"/>
            </a:solidFill>
            <a:prstDash val="dash"/>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980A3E9B-3F7D-5697-27F2-81AFFA04EE6E}"/>
              </a:ext>
            </a:extLst>
          </p:cNvPr>
          <p:cNvSpPr txBox="1"/>
          <p:nvPr/>
        </p:nvSpPr>
        <p:spPr>
          <a:xfrm>
            <a:off x="13484384" y="6634621"/>
            <a:ext cx="1920213" cy="1077218"/>
          </a:xfrm>
          <a:prstGeom prst="rect">
            <a:avLst/>
          </a:prstGeom>
          <a:solidFill>
            <a:schemeClr val="bg2"/>
          </a:solidFill>
        </p:spPr>
        <p:txBody>
          <a:bodyPr wrap="square" rtlCol="0">
            <a:spAutoFit/>
          </a:bodyPr>
          <a:lstStyle/>
          <a:p>
            <a:r>
              <a:rPr lang="en-US" sz="3200" b="1" dirty="0"/>
              <a:t>Draft NECPs</a:t>
            </a:r>
            <a:endParaRPr lang="en-GB" sz="3200" b="1" dirty="0"/>
          </a:p>
        </p:txBody>
      </p:sp>
      <p:sp>
        <p:nvSpPr>
          <p:cNvPr id="30" name="Rectangle 29">
            <a:extLst>
              <a:ext uri="{FF2B5EF4-FFF2-40B4-BE49-F238E27FC236}">
                <a16:creationId xmlns:a16="http://schemas.microsoft.com/office/drawing/2014/main" id="{D3F4CC8B-F792-3EF1-4B47-23DAA97770DF}"/>
              </a:ext>
            </a:extLst>
          </p:cNvPr>
          <p:cNvSpPr/>
          <p:nvPr/>
        </p:nvSpPr>
        <p:spPr>
          <a:xfrm>
            <a:off x="18391840" y="6612203"/>
            <a:ext cx="4775941" cy="105611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533"/>
          </a:p>
        </p:txBody>
      </p:sp>
      <p:sp>
        <p:nvSpPr>
          <p:cNvPr id="31" name="TextBox 30">
            <a:extLst>
              <a:ext uri="{FF2B5EF4-FFF2-40B4-BE49-F238E27FC236}">
                <a16:creationId xmlns:a16="http://schemas.microsoft.com/office/drawing/2014/main" id="{62CEC89E-EBE5-AD06-7DFE-C7DBCE594F2A}"/>
              </a:ext>
            </a:extLst>
          </p:cNvPr>
          <p:cNvSpPr txBox="1"/>
          <p:nvPr/>
        </p:nvSpPr>
        <p:spPr>
          <a:xfrm>
            <a:off x="21247568" y="6612201"/>
            <a:ext cx="1920213" cy="1077218"/>
          </a:xfrm>
          <a:prstGeom prst="rect">
            <a:avLst/>
          </a:prstGeom>
          <a:solidFill>
            <a:schemeClr val="bg2"/>
          </a:solidFill>
        </p:spPr>
        <p:txBody>
          <a:bodyPr wrap="square" rtlCol="0">
            <a:spAutoFit/>
          </a:bodyPr>
          <a:lstStyle/>
          <a:p>
            <a:r>
              <a:rPr lang="en-US" sz="3200" b="1" dirty="0"/>
              <a:t>Final NECPs</a:t>
            </a:r>
            <a:endParaRPr lang="en-GB" sz="3200" b="1" dirty="0"/>
          </a:p>
        </p:txBody>
      </p:sp>
      <p:sp>
        <p:nvSpPr>
          <p:cNvPr id="32" name="TextBox 31">
            <a:extLst>
              <a:ext uri="{FF2B5EF4-FFF2-40B4-BE49-F238E27FC236}">
                <a16:creationId xmlns:a16="http://schemas.microsoft.com/office/drawing/2014/main" id="{897D9F9C-E8D4-2F1F-25DD-BF1C40F915F2}"/>
              </a:ext>
            </a:extLst>
          </p:cNvPr>
          <p:cNvSpPr txBox="1"/>
          <p:nvPr/>
        </p:nvSpPr>
        <p:spPr>
          <a:xfrm>
            <a:off x="16735067" y="6604616"/>
            <a:ext cx="1920213" cy="1077218"/>
          </a:xfrm>
          <a:prstGeom prst="rect">
            <a:avLst/>
          </a:prstGeom>
          <a:solidFill>
            <a:schemeClr val="bg2"/>
          </a:solidFill>
        </p:spPr>
        <p:txBody>
          <a:bodyPr wrap="square" rtlCol="0">
            <a:spAutoFit/>
          </a:bodyPr>
          <a:lstStyle/>
          <a:p>
            <a:r>
              <a:rPr lang="en-US" sz="3200" b="1"/>
              <a:t>EC </a:t>
            </a:r>
          </a:p>
          <a:p>
            <a:r>
              <a:rPr lang="en-US" sz="3200" b="1"/>
              <a:t>assess</a:t>
            </a:r>
            <a:endParaRPr lang="en-GB" sz="3200" b="1" dirty="0"/>
          </a:p>
        </p:txBody>
      </p:sp>
      <p:sp>
        <p:nvSpPr>
          <p:cNvPr id="33" name="TextBox 32">
            <a:extLst>
              <a:ext uri="{FF2B5EF4-FFF2-40B4-BE49-F238E27FC236}">
                <a16:creationId xmlns:a16="http://schemas.microsoft.com/office/drawing/2014/main" id="{E0A89CEF-5777-D1F5-35C2-E5125D95DD83}"/>
              </a:ext>
            </a:extLst>
          </p:cNvPr>
          <p:cNvSpPr txBox="1"/>
          <p:nvPr/>
        </p:nvSpPr>
        <p:spPr>
          <a:xfrm>
            <a:off x="21225089" y="5368260"/>
            <a:ext cx="2134712" cy="1077218"/>
          </a:xfrm>
          <a:prstGeom prst="rect">
            <a:avLst/>
          </a:prstGeom>
          <a:solidFill>
            <a:schemeClr val="bg2"/>
          </a:solidFill>
        </p:spPr>
        <p:txBody>
          <a:bodyPr wrap="square" rtlCol="0">
            <a:spAutoFit/>
          </a:bodyPr>
          <a:lstStyle/>
          <a:p>
            <a:r>
              <a:rPr lang="en-US" sz="3200" b="1" dirty="0"/>
              <a:t>EU elections</a:t>
            </a:r>
            <a:endParaRPr lang="en-GB" sz="3200" b="1" dirty="0"/>
          </a:p>
        </p:txBody>
      </p:sp>
      <p:sp>
        <p:nvSpPr>
          <p:cNvPr id="34" name="TextBox 33">
            <a:extLst>
              <a:ext uri="{FF2B5EF4-FFF2-40B4-BE49-F238E27FC236}">
                <a16:creationId xmlns:a16="http://schemas.microsoft.com/office/drawing/2014/main" id="{5885F63D-4CE6-C91F-52AD-887AC38D393D}"/>
              </a:ext>
            </a:extLst>
          </p:cNvPr>
          <p:cNvSpPr txBox="1"/>
          <p:nvPr/>
        </p:nvSpPr>
        <p:spPr>
          <a:xfrm>
            <a:off x="24025457" y="5346548"/>
            <a:ext cx="2134712" cy="1077218"/>
          </a:xfrm>
          <a:prstGeom prst="rect">
            <a:avLst/>
          </a:prstGeom>
          <a:solidFill>
            <a:schemeClr val="bg2"/>
          </a:solidFill>
        </p:spPr>
        <p:txBody>
          <a:bodyPr wrap="square" rtlCol="0">
            <a:spAutoFit/>
          </a:bodyPr>
          <a:lstStyle/>
          <a:p>
            <a:r>
              <a:rPr lang="en-US" sz="3200" b="1" dirty="0"/>
              <a:t>New College</a:t>
            </a:r>
            <a:endParaRPr lang="en-GB" sz="3200" b="1" dirty="0"/>
          </a:p>
        </p:txBody>
      </p:sp>
      <p:sp>
        <p:nvSpPr>
          <p:cNvPr id="35" name="TextBox 34">
            <a:extLst>
              <a:ext uri="{FF2B5EF4-FFF2-40B4-BE49-F238E27FC236}">
                <a16:creationId xmlns:a16="http://schemas.microsoft.com/office/drawing/2014/main" id="{3CF57A51-0984-4109-8642-898B5E2B325F}"/>
              </a:ext>
            </a:extLst>
          </p:cNvPr>
          <p:cNvSpPr txBox="1"/>
          <p:nvPr/>
        </p:nvSpPr>
        <p:spPr>
          <a:xfrm>
            <a:off x="23944367" y="7899588"/>
            <a:ext cx="3558096" cy="1077218"/>
          </a:xfrm>
          <a:prstGeom prst="rect">
            <a:avLst/>
          </a:prstGeom>
          <a:solidFill>
            <a:schemeClr val="accent2"/>
          </a:solidFill>
        </p:spPr>
        <p:txBody>
          <a:bodyPr wrap="square" rtlCol="0">
            <a:spAutoFit/>
          </a:bodyPr>
          <a:lstStyle/>
          <a:p>
            <a:r>
              <a:rPr lang="en-US" sz="3200" b="1" dirty="0"/>
              <a:t>Horizon Europe WP 2025-27</a:t>
            </a:r>
            <a:endParaRPr lang="en-GB" sz="3200" b="1" dirty="0"/>
          </a:p>
        </p:txBody>
      </p:sp>
      <p:sp>
        <p:nvSpPr>
          <p:cNvPr id="36" name="TextBox 35">
            <a:extLst>
              <a:ext uri="{FF2B5EF4-FFF2-40B4-BE49-F238E27FC236}">
                <a16:creationId xmlns:a16="http://schemas.microsoft.com/office/drawing/2014/main" id="{22B7033A-411D-FFD4-99CB-C1A966DA64EC}"/>
              </a:ext>
            </a:extLst>
          </p:cNvPr>
          <p:cNvSpPr txBox="1"/>
          <p:nvPr/>
        </p:nvSpPr>
        <p:spPr>
          <a:xfrm>
            <a:off x="19403224" y="7981082"/>
            <a:ext cx="3558096" cy="1077218"/>
          </a:xfrm>
          <a:prstGeom prst="rect">
            <a:avLst/>
          </a:prstGeom>
          <a:solidFill>
            <a:schemeClr val="accent2"/>
          </a:solidFill>
        </p:spPr>
        <p:txBody>
          <a:bodyPr wrap="square" rtlCol="0">
            <a:spAutoFit/>
          </a:bodyPr>
          <a:lstStyle/>
          <a:p>
            <a:r>
              <a:rPr lang="en-US" sz="3200" b="1" dirty="0"/>
              <a:t>Horizon Europe Strategic Plan</a:t>
            </a:r>
            <a:endParaRPr lang="en-GB" sz="3200" b="1" dirty="0"/>
          </a:p>
        </p:txBody>
      </p:sp>
      <p:sp>
        <p:nvSpPr>
          <p:cNvPr id="37" name="TextBox 36">
            <a:extLst>
              <a:ext uri="{FF2B5EF4-FFF2-40B4-BE49-F238E27FC236}">
                <a16:creationId xmlns:a16="http://schemas.microsoft.com/office/drawing/2014/main" id="{6B26E5C4-9B2B-4B57-7F54-F9C549F9B183}"/>
              </a:ext>
            </a:extLst>
          </p:cNvPr>
          <p:cNvSpPr txBox="1"/>
          <p:nvPr/>
        </p:nvSpPr>
        <p:spPr>
          <a:xfrm>
            <a:off x="18276056" y="9410160"/>
            <a:ext cx="1920213" cy="1077218"/>
          </a:xfrm>
          <a:prstGeom prst="rect">
            <a:avLst/>
          </a:prstGeom>
          <a:solidFill>
            <a:schemeClr val="accent1">
              <a:lumMod val="60000"/>
              <a:lumOff val="40000"/>
            </a:schemeClr>
          </a:solidFill>
        </p:spPr>
        <p:txBody>
          <a:bodyPr wrap="square" rtlCol="0">
            <a:spAutoFit/>
          </a:bodyPr>
          <a:lstStyle/>
          <a:p>
            <a:r>
              <a:rPr lang="en-US" sz="3200" b="1" dirty="0"/>
              <a:t>Updated SRIA</a:t>
            </a:r>
            <a:endParaRPr lang="en-GB" sz="3200" b="1" dirty="0"/>
          </a:p>
        </p:txBody>
      </p:sp>
      <p:sp>
        <p:nvSpPr>
          <p:cNvPr id="38" name="TextBox 37">
            <a:extLst>
              <a:ext uri="{FF2B5EF4-FFF2-40B4-BE49-F238E27FC236}">
                <a16:creationId xmlns:a16="http://schemas.microsoft.com/office/drawing/2014/main" id="{45C6A097-7953-C9F0-7E10-8F4EAF03C95E}"/>
              </a:ext>
            </a:extLst>
          </p:cNvPr>
          <p:cNvSpPr txBox="1"/>
          <p:nvPr/>
        </p:nvSpPr>
        <p:spPr>
          <a:xfrm>
            <a:off x="11646500" y="10737224"/>
            <a:ext cx="2468909" cy="1077218"/>
          </a:xfrm>
          <a:prstGeom prst="rect">
            <a:avLst/>
          </a:prstGeom>
          <a:solidFill>
            <a:schemeClr val="accent1">
              <a:lumMod val="20000"/>
              <a:lumOff val="80000"/>
            </a:schemeClr>
          </a:solidFill>
        </p:spPr>
        <p:txBody>
          <a:bodyPr wrap="square" rtlCol="0">
            <a:spAutoFit/>
          </a:bodyPr>
          <a:lstStyle/>
          <a:p>
            <a:r>
              <a:rPr lang="en-US" sz="3200" b="1" dirty="0"/>
              <a:t>R&amp;I </a:t>
            </a:r>
          </a:p>
          <a:p>
            <a:r>
              <a:rPr lang="en-US" sz="3200" b="1" dirty="0"/>
              <a:t>Stats</a:t>
            </a:r>
            <a:endParaRPr lang="en-GB" sz="3200" b="1" dirty="0"/>
          </a:p>
        </p:txBody>
      </p:sp>
      <p:sp>
        <p:nvSpPr>
          <p:cNvPr id="39" name="TextBox 38">
            <a:extLst>
              <a:ext uri="{FF2B5EF4-FFF2-40B4-BE49-F238E27FC236}">
                <a16:creationId xmlns:a16="http://schemas.microsoft.com/office/drawing/2014/main" id="{86558E40-E954-9288-84FA-7A7211823234}"/>
              </a:ext>
            </a:extLst>
          </p:cNvPr>
          <p:cNvSpPr txBox="1"/>
          <p:nvPr/>
        </p:nvSpPr>
        <p:spPr>
          <a:xfrm>
            <a:off x="19545356" y="10730013"/>
            <a:ext cx="2468909" cy="1077218"/>
          </a:xfrm>
          <a:prstGeom prst="rect">
            <a:avLst/>
          </a:prstGeom>
          <a:solidFill>
            <a:schemeClr val="accent1">
              <a:lumMod val="20000"/>
              <a:lumOff val="80000"/>
            </a:schemeClr>
          </a:solidFill>
        </p:spPr>
        <p:txBody>
          <a:bodyPr wrap="square" rtlCol="0">
            <a:spAutoFit/>
          </a:bodyPr>
          <a:lstStyle/>
          <a:p>
            <a:r>
              <a:rPr lang="en-US" sz="3200" b="1" dirty="0"/>
              <a:t>R&amp;I </a:t>
            </a:r>
          </a:p>
          <a:p>
            <a:r>
              <a:rPr lang="en-US" sz="3200" b="1" dirty="0"/>
              <a:t>Stats</a:t>
            </a:r>
            <a:endParaRPr lang="en-GB" sz="3200" b="1" dirty="0"/>
          </a:p>
        </p:txBody>
      </p:sp>
      <p:sp>
        <p:nvSpPr>
          <p:cNvPr id="40" name="TextBox 39">
            <a:extLst>
              <a:ext uri="{FF2B5EF4-FFF2-40B4-BE49-F238E27FC236}">
                <a16:creationId xmlns:a16="http://schemas.microsoft.com/office/drawing/2014/main" id="{9A032FB5-99EC-7674-1474-FE960272D4B7}"/>
              </a:ext>
            </a:extLst>
          </p:cNvPr>
          <p:cNvSpPr txBox="1"/>
          <p:nvPr/>
        </p:nvSpPr>
        <p:spPr>
          <a:xfrm>
            <a:off x="26253807" y="10682676"/>
            <a:ext cx="2468909" cy="1077218"/>
          </a:xfrm>
          <a:prstGeom prst="rect">
            <a:avLst/>
          </a:prstGeom>
          <a:solidFill>
            <a:schemeClr val="accent1">
              <a:lumMod val="20000"/>
              <a:lumOff val="80000"/>
            </a:schemeClr>
          </a:solidFill>
        </p:spPr>
        <p:txBody>
          <a:bodyPr wrap="square" rtlCol="0">
            <a:spAutoFit/>
          </a:bodyPr>
          <a:lstStyle/>
          <a:p>
            <a:r>
              <a:rPr lang="en-US" sz="3200" b="1" dirty="0"/>
              <a:t>R&amp;I </a:t>
            </a:r>
          </a:p>
          <a:p>
            <a:r>
              <a:rPr lang="en-US" sz="3200" b="1" dirty="0"/>
              <a:t>Stats</a:t>
            </a:r>
            <a:endParaRPr lang="en-GB" sz="3200" b="1" dirty="0"/>
          </a:p>
        </p:txBody>
      </p:sp>
      <p:sp>
        <p:nvSpPr>
          <p:cNvPr id="41" name="TextBox 40">
            <a:extLst>
              <a:ext uri="{FF2B5EF4-FFF2-40B4-BE49-F238E27FC236}">
                <a16:creationId xmlns:a16="http://schemas.microsoft.com/office/drawing/2014/main" id="{FC98DB77-17CC-BC25-18FB-E2B8AD89FC1F}"/>
              </a:ext>
            </a:extLst>
          </p:cNvPr>
          <p:cNvSpPr txBox="1"/>
          <p:nvPr/>
        </p:nvSpPr>
        <p:spPr>
          <a:xfrm>
            <a:off x="27392249" y="9473653"/>
            <a:ext cx="2701984" cy="1077218"/>
          </a:xfrm>
          <a:prstGeom prst="rect">
            <a:avLst/>
          </a:prstGeom>
          <a:solidFill>
            <a:schemeClr val="accent1">
              <a:lumMod val="60000"/>
              <a:lumOff val="40000"/>
            </a:schemeClr>
          </a:solidFill>
        </p:spPr>
        <p:txBody>
          <a:bodyPr wrap="square" rtlCol="0">
            <a:spAutoFit/>
          </a:bodyPr>
          <a:lstStyle/>
          <a:p>
            <a:r>
              <a:rPr lang="en-US" sz="3200" b="1" dirty="0"/>
              <a:t>Technology Roadmap</a:t>
            </a:r>
            <a:endParaRPr lang="en-GB" sz="3200" b="1" dirty="0"/>
          </a:p>
        </p:txBody>
      </p:sp>
      <p:sp>
        <p:nvSpPr>
          <p:cNvPr id="42" name="TextBox 41">
            <a:extLst>
              <a:ext uri="{FF2B5EF4-FFF2-40B4-BE49-F238E27FC236}">
                <a16:creationId xmlns:a16="http://schemas.microsoft.com/office/drawing/2014/main" id="{73F8C9D2-FD75-8DB6-AB7D-0329CD39572D}"/>
              </a:ext>
            </a:extLst>
          </p:cNvPr>
          <p:cNvSpPr txBox="1"/>
          <p:nvPr/>
        </p:nvSpPr>
        <p:spPr>
          <a:xfrm>
            <a:off x="15683768" y="10027648"/>
            <a:ext cx="1920213" cy="1077218"/>
          </a:xfrm>
          <a:prstGeom prst="rect">
            <a:avLst/>
          </a:prstGeom>
          <a:solidFill>
            <a:schemeClr val="accent1">
              <a:lumMod val="20000"/>
              <a:lumOff val="80000"/>
            </a:schemeClr>
          </a:solidFill>
        </p:spPr>
        <p:txBody>
          <a:bodyPr wrap="square" rtlCol="0">
            <a:spAutoFit/>
          </a:bodyPr>
          <a:lstStyle/>
          <a:p>
            <a:r>
              <a:rPr lang="en-US" sz="3200" b="1" dirty="0"/>
              <a:t>Fact</a:t>
            </a:r>
          </a:p>
          <a:p>
            <a:r>
              <a:rPr lang="en-US" sz="3200" b="1" dirty="0"/>
              <a:t>sheet #1</a:t>
            </a:r>
            <a:endParaRPr lang="en-GB" sz="3200" b="1" dirty="0"/>
          </a:p>
        </p:txBody>
      </p:sp>
      <p:sp>
        <p:nvSpPr>
          <p:cNvPr id="43" name="TextBox 42">
            <a:extLst>
              <a:ext uri="{FF2B5EF4-FFF2-40B4-BE49-F238E27FC236}">
                <a16:creationId xmlns:a16="http://schemas.microsoft.com/office/drawing/2014/main" id="{5DE3B605-558C-E776-F282-726F4102DFE8}"/>
              </a:ext>
            </a:extLst>
          </p:cNvPr>
          <p:cNvSpPr txBox="1"/>
          <p:nvPr/>
        </p:nvSpPr>
        <p:spPr>
          <a:xfrm>
            <a:off x="22308504" y="9982788"/>
            <a:ext cx="1920213" cy="1077218"/>
          </a:xfrm>
          <a:prstGeom prst="rect">
            <a:avLst/>
          </a:prstGeom>
          <a:solidFill>
            <a:schemeClr val="accent1">
              <a:lumMod val="20000"/>
              <a:lumOff val="80000"/>
            </a:schemeClr>
          </a:solidFill>
        </p:spPr>
        <p:txBody>
          <a:bodyPr wrap="square" rtlCol="0">
            <a:spAutoFit/>
          </a:bodyPr>
          <a:lstStyle/>
          <a:p>
            <a:r>
              <a:rPr lang="en-US" sz="3200" b="1" dirty="0"/>
              <a:t>Fact</a:t>
            </a:r>
          </a:p>
          <a:p>
            <a:r>
              <a:rPr lang="en-US" sz="3200" b="1" dirty="0"/>
              <a:t>sheet #2</a:t>
            </a:r>
            <a:endParaRPr lang="en-GB" sz="3200" b="1" dirty="0"/>
          </a:p>
        </p:txBody>
      </p:sp>
      <p:sp>
        <p:nvSpPr>
          <p:cNvPr id="44" name="TextBox 43">
            <a:extLst>
              <a:ext uri="{FF2B5EF4-FFF2-40B4-BE49-F238E27FC236}">
                <a16:creationId xmlns:a16="http://schemas.microsoft.com/office/drawing/2014/main" id="{1AF5502B-CB30-A4C7-A725-B5923D01C5AF}"/>
              </a:ext>
            </a:extLst>
          </p:cNvPr>
          <p:cNvSpPr txBox="1"/>
          <p:nvPr/>
        </p:nvSpPr>
        <p:spPr>
          <a:xfrm>
            <a:off x="9541165" y="12107560"/>
            <a:ext cx="2110155" cy="1077218"/>
          </a:xfrm>
          <a:prstGeom prst="rect">
            <a:avLst/>
          </a:prstGeom>
          <a:solidFill>
            <a:schemeClr val="accent3"/>
          </a:solidFill>
        </p:spPr>
        <p:txBody>
          <a:bodyPr wrap="square" rtlCol="0">
            <a:spAutoFit/>
          </a:bodyPr>
          <a:lstStyle/>
          <a:p>
            <a:r>
              <a:rPr lang="en-US" sz="3200" b="1" dirty="0">
                <a:solidFill>
                  <a:schemeClr val="bg1"/>
                </a:solidFill>
              </a:rPr>
              <a:t>Kick-off</a:t>
            </a:r>
          </a:p>
          <a:p>
            <a:r>
              <a:rPr lang="en-US" sz="3200" b="1" dirty="0">
                <a:solidFill>
                  <a:schemeClr val="bg1"/>
                </a:solidFill>
              </a:rPr>
              <a:t>Event</a:t>
            </a:r>
            <a:endParaRPr lang="en-GB" sz="3200" b="1" dirty="0">
              <a:solidFill>
                <a:schemeClr val="bg1"/>
              </a:solidFill>
            </a:endParaRPr>
          </a:p>
        </p:txBody>
      </p:sp>
      <p:sp>
        <p:nvSpPr>
          <p:cNvPr id="45" name="TextBox 44">
            <a:extLst>
              <a:ext uri="{FF2B5EF4-FFF2-40B4-BE49-F238E27FC236}">
                <a16:creationId xmlns:a16="http://schemas.microsoft.com/office/drawing/2014/main" id="{DB5B11F2-1AC7-D7BE-5A8C-EBE87584661F}"/>
              </a:ext>
            </a:extLst>
          </p:cNvPr>
          <p:cNvSpPr txBox="1"/>
          <p:nvPr/>
        </p:nvSpPr>
        <p:spPr>
          <a:xfrm>
            <a:off x="14006219" y="12765696"/>
            <a:ext cx="2232260" cy="1077218"/>
          </a:xfrm>
          <a:prstGeom prst="rect">
            <a:avLst/>
          </a:prstGeom>
          <a:solidFill>
            <a:schemeClr val="accent3">
              <a:lumMod val="60000"/>
              <a:lumOff val="40000"/>
            </a:schemeClr>
          </a:solidFill>
        </p:spPr>
        <p:txBody>
          <a:bodyPr wrap="square" rtlCol="0">
            <a:spAutoFit/>
          </a:bodyPr>
          <a:lstStyle/>
          <a:p>
            <a:r>
              <a:rPr lang="en-US" sz="3200" b="1" dirty="0">
                <a:solidFill>
                  <a:schemeClr val="bg1"/>
                </a:solidFill>
              </a:rPr>
              <a:t>Workshop #1</a:t>
            </a:r>
          </a:p>
        </p:txBody>
      </p:sp>
      <p:sp>
        <p:nvSpPr>
          <p:cNvPr id="46" name="TextBox 45">
            <a:extLst>
              <a:ext uri="{FF2B5EF4-FFF2-40B4-BE49-F238E27FC236}">
                <a16:creationId xmlns:a16="http://schemas.microsoft.com/office/drawing/2014/main" id="{42B82862-0655-1A4E-9A30-5601C738CA03}"/>
              </a:ext>
            </a:extLst>
          </p:cNvPr>
          <p:cNvSpPr txBox="1"/>
          <p:nvPr/>
        </p:nvSpPr>
        <p:spPr>
          <a:xfrm>
            <a:off x="21247567" y="12574465"/>
            <a:ext cx="2232260" cy="1077218"/>
          </a:xfrm>
          <a:prstGeom prst="rect">
            <a:avLst/>
          </a:prstGeom>
          <a:solidFill>
            <a:schemeClr val="accent3">
              <a:lumMod val="60000"/>
              <a:lumOff val="40000"/>
            </a:schemeClr>
          </a:solidFill>
        </p:spPr>
        <p:txBody>
          <a:bodyPr wrap="square" rtlCol="0">
            <a:spAutoFit/>
          </a:bodyPr>
          <a:lstStyle/>
          <a:p>
            <a:r>
              <a:rPr lang="en-US" sz="3200" b="1" dirty="0">
                <a:solidFill>
                  <a:schemeClr val="bg1"/>
                </a:solidFill>
              </a:rPr>
              <a:t>Workshop #2</a:t>
            </a:r>
          </a:p>
        </p:txBody>
      </p:sp>
      <p:sp>
        <p:nvSpPr>
          <p:cNvPr id="47" name="TextBox 46">
            <a:extLst>
              <a:ext uri="{FF2B5EF4-FFF2-40B4-BE49-F238E27FC236}">
                <a16:creationId xmlns:a16="http://schemas.microsoft.com/office/drawing/2014/main" id="{C801EE28-F013-B42C-C2A8-CF034B415CC2}"/>
              </a:ext>
            </a:extLst>
          </p:cNvPr>
          <p:cNvSpPr txBox="1"/>
          <p:nvPr/>
        </p:nvSpPr>
        <p:spPr>
          <a:xfrm>
            <a:off x="23940687" y="13587060"/>
            <a:ext cx="2232260" cy="1077218"/>
          </a:xfrm>
          <a:prstGeom prst="rect">
            <a:avLst/>
          </a:prstGeom>
          <a:solidFill>
            <a:schemeClr val="accent3">
              <a:lumMod val="60000"/>
              <a:lumOff val="40000"/>
            </a:schemeClr>
          </a:solidFill>
        </p:spPr>
        <p:txBody>
          <a:bodyPr wrap="square" rtlCol="0">
            <a:spAutoFit/>
          </a:bodyPr>
          <a:lstStyle/>
          <a:p>
            <a:r>
              <a:rPr lang="en-US" sz="3200" b="1" dirty="0">
                <a:solidFill>
                  <a:schemeClr val="bg1"/>
                </a:solidFill>
              </a:rPr>
              <a:t>Workshop #3</a:t>
            </a:r>
          </a:p>
        </p:txBody>
      </p:sp>
      <p:sp>
        <p:nvSpPr>
          <p:cNvPr id="48" name="TextBox 47">
            <a:extLst>
              <a:ext uri="{FF2B5EF4-FFF2-40B4-BE49-F238E27FC236}">
                <a16:creationId xmlns:a16="http://schemas.microsoft.com/office/drawing/2014/main" id="{6D2CFEF0-A028-6155-7ABD-448B01F41A7F}"/>
              </a:ext>
            </a:extLst>
          </p:cNvPr>
          <p:cNvSpPr txBox="1"/>
          <p:nvPr/>
        </p:nvSpPr>
        <p:spPr>
          <a:xfrm>
            <a:off x="23938806" y="12095021"/>
            <a:ext cx="2232260" cy="1077218"/>
          </a:xfrm>
          <a:prstGeom prst="rect">
            <a:avLst/>
          </a:prstGeom>
          <a:solidFill>
            <a:schemeClr val="accent3">
              <a:lumMod val="75000"/>
            </a:schemeClr>
          </a:solidFill>
        </p:spPr>
        <p:txBody>
          <a:bodyPr wrap="square" rtlCol="0">
            <a:spAutoFit/>
          </a:bodyPr>
          <a:lstStyle/>
          <a:p>
            <a:r>
              <a:rPr lang="en-US" sz="3200" b="1" dirty="0">
                <a:solidFill>
                  <a:schemeClr val="bg1"/>
                </a:solidFill>
              </a:rPr>
              <a:t>Event new Inst.</a:t>
            </a:r>
          </a:p>
        </p:txBody>
      </p:sp>
      <p:sp>
        <p:nvSpPr>
          <p:cNvPr id="49" name="TextBox 48">
            <a:extLst>
              <a:ext uri="{FF2B5EF4-FFF2-40B4-BE49-F238E27FC236}">
                <a16:creationId xmlns:a16="http://schemas.microsoft.com/office/drawing/2014/main" id="{973A5577-DBDD-5378-8CCA-9A70A77AAB42}"/>
              </a:ext>
            </a:extLst>
          </p:cNvPr>
          <p:cNvSpPr txBox="1"/>
          <p:nvPr/>
        </p:nvSpPr>
        <p:spPr>
          <a:xfrm>
            <a:off x="18300771" y="12040285"/>
            <a:ext cx="2232260" cy="1077218"/>
          </a:xfrm>
          <a:prstGeom prst="rect">
            <a:avLst/>
          </a:prstGeom>
          <a:solidFill>
            <a:schemeClr val="accent3">
              <a:lumMod val="75000"/>
            </a:schemeClr>
          </a:solidFill>
        </p:spPr>
        <p:txBody>
          <a:bodyPr wrap="square" rtlCol="0">
            <a:spAutoFit/>
          </a:bodyPr>
          <a:lstStyle/>
          <a:p>
            <a:r>
              <a:rPr lang="en-US" sz="3200" b="1" dirty="0">
                <a:solidFill>
                  <a:schemeClr val="bg1"/>
                </a:solidFill>
              </a:rPr>
              <a:t>SRIA Event</a:t>
            </a:r>
          </a:p>
        </p:txBody>
      </p:sp>
      <p:sp>
        <p:nvSpPr>
          <p:cNvPr id="50" name="TextBox 49">
            <a:extLst>
              <a:ext uri="{FF2B5EF4-FFF2-40B4-BE49-F238E27FC236}">
                <a16:creationId xmlns:a16="http://schemas.microsoft.com/office/drawing/2014/main" id="{66806C33-2DDA-E327-12E8-FC6DBE3BE331}"/>
              </a:ext>
            </a:extLst>
          </p:cNvPr>
          <p:cNvSpPr txBox="1"/>
          <p:nvPr/>
        </p:nvSpPr>
        <p:spPr>
          <a:xfrm>
            <a:off x="27963738" y="11954880"/>
            <a:ext cx="2232260" cy="1077218"/>
          </a:xfrm>
          <a:prstGeom prst="rect">
            <a:avLst/>
          </a:prstGeom>
          <a:solidFill>
            <a:schemeClr val="accent3">
              <a:lumMod val="75000"/>
            </a:schemeClr>
          </a:solidFill>
        </p:spPr>
        <p:txBody>
          <a:bodyPr wrap="square" rtlCol="0">
            <a:spAutoFit/>
          </a:bodyPr>
          <a:lstStyle/>
          <a:p>
            <a:r>
              <a:rPr lang="en-US" sz="3200" b="1" dirty="0">
                <a:solidFill>
                  <a:schemeClr val="bg1"/>
                </a:solidFill>
              </a:rPr>
              <a:t>Final Event</a:t>
            </a:r>
          </a:p>
        </p:txBody>
      </p:sp>
      <p:sp>
        <p:nvSpPr>
          <p:cNvPr id="51" name="TextBox 50">
            <a:extLst>
              <a:ext uri="{FF2B5EF4-FFF2-40B4-BE49-F238E27FC236}">
                <a16:creationId xmlns:a16="http://schemas.microsoft.com/office/drawing/2014/main" id="{CCEC0F31-5632-17EA-42DE-D07037232CCE}"/>
              </a:ext>
            </a:extLst>
          </p:cNvPr>
          <p:cNvSpPr txBox="1"/>
          <p:nvPr/>
        </p:nvSpPr>
        <p:spPr>
          <a:xfrm>
            <a:off x="14578182" y="14359294"/>
            <a:ext cx="2232260" cy="1077218"/>
          </a:xfrm>
          <a:prstGeom prst="rect">
            <a:avLst/>
          </a:prstGeom>
          <a:solidFill>
            <a:schemeClr val="accent3">
              <a:lumMod val="60000"/>
              <a:lumOff val="40000"/>
            </a:schemeClr>
          </a:solidFill>
        </p:spPr>
        <p:txBody>
          <a:bodyPr wrap="square" rtlCol="0">
            <a:spAutoFit/>
          </a:bodyPr>
          <a:lstStyle/>
          <a:p>
            <a:r>
              <a:rPr lang="en-US" sz="3200" b="1" dirty="0">
                <a:solidFill>
                  <a:schemeClr val="bg1"/>
                </a:solidFill>
              </a:rPr>
              <a:t>Joint ETIP activities</a:t>
            </a:r>
          </a:p>
        </p:txBody>
      </p:sp>
      <p:sp>
        <p:nvSpPr>
          <p:cNvPr id="52" name="TextBox 51">
            <a:extLst>
              <a:ext uri="{FF2B5EF4-FFF2-40B4-BE49-F238E27FC236}">
                <a16:creationId xmlns:a16="http://schemas.microsoft.com/office/drawing/2014/main" id="{EA1216E5-5206-2537-D2FA-810C52502F43}"/>
              </a:ext>
            </a:extLst>
          </p:cNvPr>
          <p:cNvSpPr txBox="1"/>
          <p:nvPr/>
        </p:nvSpPr>
        <p:spPr>
          <a:xfrm>
            <a:off x="17583371" y="14376437"/>
            <a:ext cx="2232260" cy="1077218"/>
          </a:xfrm>
          <a:prstGeom prst="rect">
            <a:avLst/>
          </a:prstGeom>
          <a:solidFill>
            <a:schemeClr val="accent3">
              <a:lumMod val="60000"/>
              <a:lumOff val="40000"/>
            </a:schemeClr>
          </a:solidFill>
        </p:spPr>
        <p:txBody>
          <a:bodyPr wrap="square" rtlCol="0">
            <a:spAutoFit/>
          </a:bodyPr>
          <a:lstStyle/>
          <a:p>
            <a:r>
              <a:rPr lang="en-US" sz="3200" b="1" dirty="0">
                <a:solidFill>
                  <a:schemeClr val="bg1"/>
                </a:solidFill>
              </a:rPr>
              <a:t>Joint ETIP activities</a:t>
            </a:r>
          </a:p>
        </p:txBody>
      </p:sp>
      <p:sp>
        <p:nvSpPr>
          <p:cNvPr id="53" name="TextBox 52">
            <a:extLst>
              <a:ext uri="{FF2B5EF4-FFF2-40B4-BE49-F238E27FC236}">
                <a16:creationId xmlns:a16="http://schemas.microsoft.com/office/drawing/2014/main" id="{F38F9C25-E6DC-C309-E00E-8F17F92186EB}"/>
              </a:ext>
            </a:extLst>
          </p:cNvPr>
          <p:cNvSpPr txBox="1"/>
          <p:nvPr/>
        </p:nvSpPr>
        <p:spPr>
          <a:xfrm>
            <a:off x="21540419" y="14417461"/>
            <a:ext cx="2232260" cy="1077218"/>
          </a:xfrm>
          <a:prstGeom prst="rect">
            <a:avLst/>
          </a:prstGeom>
          <a:solidFill>
            <a:schemeClr val="accent1">
              <a:lumMod val="20000"/>
              <a:lumOff val="80000"/>
            </a:schemeClr>
          </a:solidFill>
        </p:spPr>
        <p:txBody>
          <a:bodyPr wrap="square" rtlCol="0">
            <a:spAutoFit/>
          </a:bodyPr>
          <a:lstStyle/>
          <a:p>
            <a:r>
              <a:rPr lang="en-US" sz="3200" b="1" dirty="0"/>
              <a:t>Joint ETIP activities</a:t>
            </a:r>
          </a:p>
        </p:txBody>
      </p:sp>
      <p:sp>
        <p:nvSpPr>
          <p:cNvPr id="54" name="TextBox 53">
            <a:extLst>
              <a:ext uri="{FF2B5EF4-FFF2-40B4-BE49-F238E27FC236}">
                <a16:creationId xmlns:a16="http://schemas.microsoft.com/office/drawing/2014/main" id="{E479E70E-37AE-74C3-2F76-2DA224B44F91}"/>
              </a:ext>
            </a:extLst>
          </p:cNvPr>
          <p:cNvSpPr txBox="1"/>
          <p:nvPr/>
        </p:nvSpPr>
        <p:spPr>
          <a:xfrm>
            <a:off x="26277671" y="14294782"/>
            <a:ext cx="2232260" cy="1077218"/>
          </a:xfrm>
          <a:prstGeom prst="rect">
            <a:avLst/>
          </a:prstGeom>
          <a:solidFill>
            <a:schemeClr val="accent3">
              <a:lumMod val="60000"/>
              <a:lumOff val="40000"/>
            </a:schemeClr>
          </a:solidFill>
        </p:spPr>
        <p:txBody>
          <a:bodyPr wrap="square" rtlCol="0">
            <a:spAutoFit/>
          </a:bodyPr>
          <a:lstStyle/>
          <a:p>
            <a:r>
              <a:rPr lang="en-US" sz="3200" b="1" dirty="0">
                <a:solidFill>
                  <a:schemeClr val="bg1"/>
                </a:solidFill>
              </a:rPr>
              <a:t>Joint ETIP activities</a:t>
            </a:r>
          </a:p>
        </p:txBody>
      </p:sp>
      <p:sp>
        <p:nvSpPr>
          <p:cNvPr id="55" name="Isosceles Triangle 54">
            <a:extLst>
              <a:ext uri="{FF2B5EF4-FFF2-40B4-BE49-F238E27FC236}">
                <a16:creationId xmlns:a16="http://schemas.microsoft.com/office/drawing/2014/main" id="{89110BAA-49C3-5CEE-A506-CBC975A51E8D}"/>
              </a:ext>
            </a:extLst>
          </p:cNvPr>
          <p:cNvSpPr/>
          <p:nvPr/>
        </p:nvSpPr>
        <p:spPr>
          <a:xfrm rot="10800000">
            <a:off x="9754152" y="5239701"/>
            <a:ext cx="1056117" cy="683971"/>
          </a:xfrm>
          <a:prstGeom prst="triangl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533"/>
          </a:p>
        </p:txBody>
      </p:sp>
      <p:cxnSp>
        <p:nvCxnSpPr>
          <p:cNvPr id="56" name="Straight Connector 55">
            <a:extLst>
              <a:ext uri="{FF2B5EF4-FFF2-40B4-BE49-F238E27FC236}">
                <a16:creationId xmlns:a16="http://schemas.microsoft.com/office/drawing/2014/main" id="{1AFF491D-F417-7310-6FBC-5C464F26B6F2}"/>
              </a:ext>
            </a:extLst>
          </p:cNvPr>
          <p:cNvCxnSpPr>
            <a:cxnSpLocks/>
            <a:stCxn id="55" idx="3"/>
          </p:cNvCxnSpPr>
          <p:nvPr/>
        </p:nvCxnSpPr>
        <p:spPr>
          <a:xfrm flipH="1">
            <a:off x="10269108" y="5239702"/>
            <a:ext cx="13105" cy="6890036"/>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A9D0CF7B-5D14-5447-0E65-7620D6984D34}"/>
              </a:ext>
            </a:extLst>
          </p:cNvPr>
          <p:cNvSpPr txBox="1"/>
          <p:nvPr/>
        </p:nvSpPr>
        <p:spPr>
          <a:xfrm>
            <a:off x="7133117" y="7944496"/>
            <a:ext cx="3558096" cy="1077218"/>
          </a:xfrm>
          <a:prstGeom prst="rect">
            <a:avLst/>
          </a:prstGeom>
          <a:solidFill>
            <a:schemeClr val="accent2"/>
          </a:solidFill>
        </p:spPr>
        <p:txBody>
          <a:bodyPr wrap="square" rtlCol="0">
            <a:spAutoFit/>
          </a:bodyPr>
          <a:lstStyle/>
          <a:p>
            <a:r>
              <a:rPr lang="en-US" sz="3200" b="1" dirty="0"/>
              <a:t>Horizon Europe WP 2023-24</a:t>
            </a:r>
            <a:endParaRPr lang="en-GB" sz="3200" b="1" dirty="0"/>
          </a:p>
        </p:txBody>
      </p:sp>
    </p:spTree>
    <p:extLst>
      <p:ext uri="{BB962C8B-B14F-4D97-AF65-F5344CB8AC3E}">
        <p14:creationId xmlns:p14="http://schemas.microsoft.com/office/powerpoint/2010/main" val="3602882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D6E39-BDC4-4A6F-B895-3CB07B0DD824}"/>
              </a:ext>
            </a:extLst>
          </p:cNvPr>
          <p:cNvSpPr>
            <a:spLocks noGrp="1"/>
          </p:cNvSpPr>
          <p:nvPr>
            <p:ph type="title"/>
          </p:nvPr>
        </p:nvSpPr>
        <p:spPr>
          <a:xfrm>
            <a:off x="2574480" y="1271125"/>
            <a:ext cx="24001407" cy="1728192"/>
          </a:xfrm>
        </p:spPr>
        <p:txBody>
          <a:bodyPr/>
          <a:lstStyle/>
          <a:p>
            <a:r>
              <a:rPr lang="en-GB" dirty="0"/>
              <a:t>Huge increase in wind capacity coming</a:t>
            </a:r>
          </a:p>
        </p:txBody>
      </p:sp>
      <p:grpSp>
        <p:nvGrpSpPr>
          <p:cNvPr id="34" name="Group 33">
            <a:extLst>
              <a:ext uri="{FF2B5EF4-FFF2-40B4-BE49-F238E27FC236}">
                <a16:creationId xmlns:a16="http://schemas.microsoft.com/office/drawing/2014/main" id="{82134EF5-7FAB-D54A-BF1D-B12029040517}"/>
              </a:ext>
            </a:extLst>
          </p:cNvPr>
          <p:cNvGrpSpPr/>
          <p:nvPr/>
        </p:nvGrpSpPr>
        <p:grpSpPr>
          <a:xfrm>
            <a:off x="4301577" y="3497131"/>
            <a:ext cx="25122315" cy="13046279"/>
            <a:chOff x="1209818" y="983568"/>
            <a:chExt cx="7065651" cy="3669266"/>
          </a:xfrm>
        </p:grpSpPr>
        <p:pic>
          <p:nvPicPr>
            <p:cNvPr id="35" name="Picture 34">
              <a:extLst>
                <a:ext uri="{FF2B5EF4-FFF2-40B4-BE49-F238E27FC236}">
                  <a16:creationId xmlns:a16="http://schemas.microsoft.com/office/drawing/2014/main" id="{D8CA3440-DB51-B86C-D38D-44C5DCF787CF}"/>
                </a:ext>
              </a:extLst>
            </p:cNvPr>
            <p:cNvPicPr>
              <a:picLocks noChangeAspect="1"/>
            </p:cNvPicPr>
            <p:nvPr/>
          </p:nvPicPr>
          <p:blipFill>
            <a:blip r:embed="rId3"/>
            <a:stretch>
              <a:fillRect/>
            </a:stretch>
          </p:blipFill>
          <p:spPr>
            <a:xfrm>
              <a:off x="1209818" y="983568"/>
              <a:ext cx="7065651" cy="3669266"/>
            </a:xfrm>
            <a:prstGeom prst="rect">
              <a:avLst/>
            </a:prstGeom>
          </p:spPr>
        </p:pic>
        <p:sp>
          <p:nvSpPr>
            <p:cNvPr id="36" name="Rectangle 35">
              <a:extLst>
                <a:ext uri="{FF2B5EF4-FFF2-40B4-BE49-F238E27FC236}">
                  <a16:creationId xmlns:a16="http://schemas.microsoft.com/office/drawing/2014/main" id="{D96EE0F5-29AB-190F-52BB-7F41833F41E6}"/>
                </a:ext>
              </a:extLst>
            </p:cNvPr>
            <p:cNvSpPr/>
            <p:nvPr/>
          </p:nvSpPr>
          <p:spPr>
            <a:xfrm>
              <a:off x="4626783" y="4050803"/>
              <a:ext cx="949776" cy="218257"/>
            </a:xfrm>
            <a:prstGeom prst="rect">
              <a:avLst/>
            </a:prstGeom>
            <a:solidFill>
              <a:srgbClr val="FFFFFF"/>
            </a:solidFill>
            <a:ln w="25400" cap="flat" cmpd="sng" algn="ctr">
              <a:noFill/>
              <a:prstDash val="solid"/>
            </a:ln>
            <a:effectLst/>
          </p:spPr>
          <p:txBody>
            <a:bodyPr rtlCol="0" anchor="ctr"/>
            <a:lstStyle/>
            <a:p>
              <a:pPr marL="0" marR="0" lvl="0" indent="0" algn="ctr" defTabSz="3251241" eaLnBrk="1" fontAlgn="auto" latinLnBrk="0" hangingPunct="1">
                <a:lnSpc>
                  <a:spcPct val="100000"/>
                </a:lnSpc>
                <a:spcBef>
                  <a:spcPts val="0"/>
                </a:spcBef>
                <a:spcAft>
                  <a:spcPts val="0"/>
                </a:spcAft>
                <a:buClrTx/>
                <a:buSzTx/>
                <a:buFontTx/>
                <a:buNone/>
                <a:tabLst/>
                <a:defRPr/>
              </a:pPr>
              <a:r>
                <a:rPr kumimoji="0" lang="en-GB" sz="4622" b="0" i="0" u="none" strike="noStrike" kern="0" cap="none" spc="0" normalizeH="0" baseline="0" noProof="0" dirty="0">
                  <a:ln>
                    <a:noFill/>
                  </a:ln>
                  <a:solidFill>
                    <a:srgbClr val="000000"/>
                  </a:solidFill>
                  <a:effectLst/>
                  <a:uLnTx/>
                  <a:uFillTx/>
                  <a:latin typeface="Calibri"/>
                  <a:ea typeface="+mn-ea"/>
                  <a:cs typeface="+mn-cs"/>
                </a:rPr>
                <a:t>(45% RES)</a:t>
              </a:r>
            </a:p>
          </p:txBody>
        </p:sp>
      </p:grpSp>
      <p:sp>
        <p:nvSpPr>
          <p:cNvPr id="37" name="Rectangle 36">
            <a:extLst>
              <a:ext uri="{FF2B5EF4-FFF2-40B4-BE49-F238E27FC236}">
                <a16:creationId xmlns:a16="http://schemas.microsoft.com/office/drawing/2014/main" id="{1F2F0775-4295-9C47-80D4-A1F02CD2DCE6}"/>
              </a:ext>
            </a:extLst>
          </p:cNvPr>
          <p:cNvSpPr/>
          <p:nvPr/>
        </p:nvSpPr>
        <p:spPr>
          <a:xfrm>
            <a:off x="17103787" y="7863860"/>
            <a:ext cx="2688000" cy="1257269"/>
          </a:xfrm>
          <a:prstGeom prst="rect">
            <a:avLst/>
          </a:prstGeom>
          <a:solidFill>
            <a:srgbClr val="00B050"/>
          </a:solidFill>
          <a:ln w="25400" cap="flat" cmpd="sng" algn="ctr">
            <a:noFill/>
            <a:prstDash val="solid"/>
          </a:ln>
          <a:effectLst/>
        </p:spPr>
        <p:txBody>
          <a:bodyPr rtlCol="0" anchor="ctr"/>
          <a:lstStyle/>
          <a:p>
            <a:pPr marL="0" marR="0" lvl="0" indent="0" algn="ctr" defTabSz="3251241" eaLnBrk="1" fontAlgn="auto" latinLnBrk="0" hangingPunct="1">
              <a:lnSpc>
                <a:spcPct val="100000"/>
              </a:lnSpc>
              <a:spcBef>
                <a:spcPts val="0"/>
              </a:spcBef>
              <a:spcAft>
                <a:spcPts val="0"/>
              </a:spcAft>
              <a:buClrTx/>
              <a:buSzTx/>
              <a:buFontTx/>
              <a:buNone/>
              <a:tabLst/>
              <a:defRPr/>
            </a:pPr>
            <a:r>
              <a:rPr kumimoji="0" lang="nl-NL" sz="4622" b="0" i="0" u="none" strike="noStrike" kern="0" cap="none" spc="0" normalizeH="0" baseline="0" noProof="0" dirty="0">
                <a:ln>
                  <a:noFill/>
                </a:ln>
                <a:solidFill>
                  <a:srgbClr val="FFFFFF"/>
                </a:solidFill>
                <a:effectLst/>
                <a:uLnTx/>
                <a:uFillTx/>
                <a:latin typeface="Calibri"/>
                <a:ea typeface="+mn-ea"/>
                <a:cs typeface="+mn-cs"/>
              </a:rPr>
              <a:t>+60 GW</a:t>
            </a:r>
            <a:endParaRPr kumimoji="0" lang="en-IE" sz="4622" b="0" i="0" u="none" strike="noStrike" kern="0" cap="none" spc="0" normalizeH="0" baseline="0" noProof="0" dirty="0">
              <a:ln>
                <a:noFill/>
              </a:ln>
              <a:solidFill>
                <a:srgbClr val="FFFFFF"/>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2F524139-BF66-89B3-6362-6CB179AC6E16}"/>
              </a:ext>
            </a:extLst>
          </p:cNvPr>
          <p:cNvSpPr/>
          <p:nvPr/>
        </p:nvSpPr>
        <p:spPr>
          <a:xfrm>
            <a:off x="14810166" y="2848430"/>
            <a:ext cx="7319260" cy="12545394"/>
          </a:xfrm>
          <a:prstGeom prst="rect">
            <a:avLst/>
          </a:prstGeom>
          <a:solidFill>
            <a:srgbClr val="FFFFFF"/>
          </a:solidFill>
          <a:ln w="25400" cap="flat" cmpd="sng" algn="ctr">
            <a:noFill/>
            <a:prstDash val="solid"/>
          </a:ln>
          <a:effectLst/>
        </p:spPr>
        <p:txBody>
          <a:bodyPr rtlCol="0" anchor="ctr"/>
          <a:lstStyle/>
          <a:p>
            <a:pPr marL="0" marR="0" lvl="0" indent="0" algn="ctr" defTabSz="3251241"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srgbClr val="FFFFFF"/>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3205E807-EE32-8F0B-1DFD-0068636B9C05}"/>
              </a:ext>
            </a:extLst>
          </p:cNvPr>
          <p:cNvSpPr/>
          <p:nvPr/>
        </p:nvSpPr>
        <p:spPr>
          <a:xfrm>
            <a:off x="22129428" y="2848430"/>
            <a:ext cx="7319264" cy="12545394"/>
          </a:xfrm>
          <a:prstGeom prst="rect">
            <a:avLst/>
          </a:prstGeom>
          <a:solidFill>
            <a:srgbClr val="FFFFFF"/>
          </a:solidFill>
          <a:ln w="25400" cap="flat" cmpd="sng" algn="ctr">
            <a:noFill/>
            <a:prstDash val="solid"/>
          </a:ln>
          <a:effectLst/>
        </p:spPr>
        <p:txBody>
          <a:bodyPr rtlCol="0" anchor="ctr"/>
          <a:lstStyle/>
          <a:p>
            <a:pPr marL="0" marR="0" lvl="0" indent="0" algn="ctr" defTabSz="3251241"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srgbClr val="FFFFFF"/>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300F3807-E696-47BF-4349-C9C6F928DF1F}"/>
              </a:ext>
            </a:extLst>
          </p:cNvPr>
          <p:cNvSpPr/>
          <p:nvPr/>
        </p:nvSpPr>
        <p:spPr>
          <a:xfrm>
            <a:off x="7193387" y="17725691"/>
            <a:ext cx="25196800" cy="553998"/>
          </a:xfrm>
          <a:prstGeom prst="rect">
            <a:avLst/>
          </a:prstGeom>
        </p:spPr>
        <p:txBody>
          <a:bodyPr wrap="square">
            <a:spAutoFit/>
          </a:bodyPr>
          <a:lstStyle/>
          <a:p>
            <a:pPr algn="r" defTabSz="3251241" fontAlgn="auto">
              <a:spcBef>
                <a:spcPts val="0"/>
              </a:spcBef>
              <a:spcAft>
                <a:spcPts val="0"/>
              </a:spcAft>
              <a:defRPr/>
            </a:pPr>
            <a:r>
              <a:rPr lang="en-GB" sz="3000" i="1" dirty="0">
                <a:solidFill>
                  <a:srgbClr val="79BDE8"/>
                </a:solidFill>
                <a:latin typeface="Calibri"/>
              </a:rPr>
              <a:t>EU-27. Source: WindEurope, 2030 &amp; 2050 EC ALLBNK (2030 Impact Assessment)</a:t>
            </a:r>
          </a:p>
        </p:txBody>
      </p:sp>
    </p:spTree>
    <p:extLst>
      <p:ext uri="{BB962C8B-B14F-4D97-AF65-F5344CB8AC3E}">
        <p14:creationId xmlns:p14="http://schemas.microsoft.com/office/powerpoint/2010/main" val="362749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4" fill="hold" grpId="0" nodeType="clickEffect">
                                  <p:stCondLst>
                                    <p:cond delay="0"/>
                                  </p:stCondLst>
                                  <p:childTnLst>
                                    <p:animEffect transition="out" filter="wipe(down)">
                                      <p:cBhvr>
                                        <p:cTn id="15" dur="500"/>
                                        <p:tgtEl>
                                          <p:spTgt spid="39"/>
                                        </p:tgtEl>
                                      </p:cBhvr>
                                    </p:animEffect>
                                    <p:set>
                                      <p:cBhvr>
                                        <p:cTn id="16"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Lst>
  </p:timing>
</p:sld>
</file>

<file path=ppt/theme/theme1.xml><?xml version="1.0" encoding="utf-8"?>
<a:theme xmlns:a="http://schemas.openxmlformats.org/drawingml/2006/main" name="ETIP-theme">
  <a:themeElements>
    <a:clrScheme name="ETIPWind">
      <a:dk1>
        <a:srgbClr val="323232"/>
      </a:dk1>
      <a:lt1>
        <a:sysClr val="window" lastClr="FFFFFF"/>
      </a:lt1>
      <a:dk2>
        <a:srgbClr val="005596"/>
      </a:dk2>
      <a:lt2>
        <a:srgbClr val="79BDE8"/>
      </a:lt2>
      <a:accent1>
        <a:srgbClr val="78A22F"/>
      </a:accent1>
      <a:accent2>
        <a:srgbClr val="F2A900"/>
      </a:accent2>
      <a:accent3>
        <a:srgbClr val="D50032"/>
      </a:accent3>
      <a:accent4>
        <a:srgbClr val="A3D4E7"/>
      </a:accent4>
      <a:accent5>
        <a:srgbClr val="EEF8FA"/>
      </a:accent5>
      <a:accent6>
        <a:srgbClr val="777877"/>
      </a:accent6>
      <a:hlink>
        <a:srgbClr val="B2B3B2"/>
      </a:hlink>
      <a:folHlink>
        <a:srgbClr val="69A7CF"/>
      </a:folHlink>
    </a:clrScheme>
    <a:fontScheme name="Hoeken">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3" id="{B7BAD1EE-3795-5342-9535-3F99B6EAC20B}" vid="{AD5D5C05-483B-6A4B-AD14-2402064110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ETIP-4-3-template</Template>
  <TotalTime>2025</TotalTime>
  <Words>786</Words>
  <Application>Microsoft Office PowerPoint</Application>
  <PresentationFormat>Custom</PresentationFormat>
  <Paragraphs>143</Paragraphs>
  <Slides>14</Slides>
  <Notes>12</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Franklin Gothic Book</vt:lpstr>
      <vt:lpstr>Nexa Light</vt:lpstr>
      <vt:lpstr>Wingdings</vt:lpstr>
      <vt:lpstr>ETIP-theme</vt:lpstr>
      <vt:lpstr>SETIPWind </vt:lpstr>
      <vt:lpstr>SETIPWIND: Administrative name of the EU-funded project  ETIPWind: Public name of the platform </vt:lpstr>
      <vt:lpstr>PowerPoint Presentation</vt:lpstr>
      <vt:lpstr>ETIPWind structure</vt:lpstr>
      <vt:lpstr>ETIPWind key activities</vt:lpstr>
      <vt:lpstr>ETIPWind Roadmap</vt:lpstr>
      <vt:lpstr>Key objectives driving the ETIPWind Work Programme</vt:lpstr>
      <vt:lpstr>Overview of the ETIPWind Work Programme (2022-2025) </vt:lpstr>
      <vt:lpstr>Huge increase in wind capacity coming</vt:lpstr>
      <vt:lpstr>The wind industry is facing several challenges</vt:lpstr>
      <vt:lpstr>Developing new solutions but also supporting acceleration of wind energy development</vt:lpstr>
      <vt:lpstr>Developing new solutions but also supporting the acceleration of wind energy development</vt:lpstr>
      <vt:lpstr>How can you involve in ETIPWind? </vt:lpstr>
      <vt:lpstr>Thank you!   Contact: secretariat@etipwind.eu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ETIPWind Communication Strategy</dc:title>
  <dc:creator>Raquel Alemañ</dc:creator>
  <cp:lastModifiedBy>Ivan Pineda</cp:lastModifiedBy>
  <cp:revision>22</cp:revision>
  <dcterms:created xsi:type="dcterms:W3CDTF">2020-08-27T15:21:59Z</dcterms:created>
  <dcterms:modified xsi:type="dcterms:W3CDTF">2022-10-04T07:28:43Z</dcterms:modified>
</cp:coreProperties>
</file>