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handoutMasterIdLst>
    <p:handoutMasterId r:id="rId18"/>
  </p:handoutMasterIdLst>
  <p:sldIdLst>
    <p:sldId id="288" r:id="rId5"/>
    <p:sldId id="280" r:id="rId6"/>
    <p:sldId id="281" r:id="rId7"/>
    <p:sldId id="282" r:id="rId8"/>
    <p:sldId id="285" r:id="rId9"/>
    <p:sldId id="286" r:id="rId10"/>
    <p:sldId id="277" r:id="rId11"/>
    <p:sldId id="287" r:id="rId12"/>
    <p:sldId id="289" r:id="rId13"/>
    <p:sldId id="291" r:id="rId14"/>
    <p:sldId id="292" r:id="rId15"/>
    <p:sldId id="293" r:id="rId16"/>
  </p:sldIdLst>
  <p:sldSz cx="9144000" cy="6858000" type="screen4x3"/>
  <p:notesSz cx="6805613" cy="9944100"/>
  <p:defaultTextStyle>
    <a:defPPr>
      <a:defRPr lang="en-US"/>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BDDEFF"/>
    <a:srgbClr val="3166CF"/>
    <a:srgbClr val="3E6FD2"/>
    <a:srgbClr val="2D5EC1"/>
    <a:srgbClr val="99CCFF"/>
    <a:srgbClr val="808080"/>
    <a:srgbClr val="FFD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61143" autoAdjust="0"/>
  </p:normalViewPr>
  <p:slideViewPr>
    <p:cSldViewPr>
      <p:cViewPr>
        <p:scale>
          <a:sx n="75" d="100"/>
          <a:sy n="75" d="100"/>
        </p:scale>
        <p:origin x="-148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754" y="-108"/>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7" tIns="45779" rIns="91557" bIns="45779" numCol="1" anchor="t" anchorCtr="0" compatLnSpc="1">
            <a:prstTxWarp prst="textNoShape">
              <a:avLst/>
            </a:prstTxWarp>
          </a:bodyPr>
          <a:lstStyle>
            <a:lvl1pPr>
              <a:defRPr>
                <a:solidFill>
                  <a:schemeClr val="tx1"/>
                </a:solidFill>
                <a:latin typeface="Arial" charset="0"/>
              </a:defRPr>
            </a:lvl1pPr>
          </a:lstStyle>
          <a:p>
            <a:endParaRPr lang="en-US"/>
          </a:p>
        </p:txBody>
      </p:sp>
      <p:sp>
        <p:nvSpPr>
          <p:cNvPr id="37891" name="Rectangle 3"/>
          <p:cNvSpPr>
            <a:spLocks noGrp="1" noChangeArrowheads="1"/>
          </p:cNvSpPr>
          <p:nvPr>
            <p:ph type="dt" sz="quarter" idx="1"/>
          </p:nvPr>
        </p:nvSpPr>
        <p:spPr bwMode="auto">
          <a:xfrm>
            <a:off x="3854185"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7" tIns="45779" rIns="91557" bIns="45779" numCol="1" anchor="t" anchorCtr="0" compatLnSpc="1">
            <a:prstTxWarp prst="textNoShape">
              <a:avLst/>
            </a:prstTxWarp>
          </a:bodyPr>
          <a:lstStyle>
            <a:lvl1pPr algn="r">
              <a:defRPr>
                <a:solidFill>
                  <a:schemeClr val="tx1"/>
                </a:solidFill>
                <a:latin typeface="Arial" charset="0"/>
              </a:defRPr>
            </a:lvl1pPr>
          </a:lstStyle>
          <a:p>
            <a:endParaRPr lang="en-US"/>
          </a:p>
        </p:txBody>
      </p:sp>
      <p:sp>
        <p:nvSpPr>
          <p:cNvPr id="37892" name="Rectangle 4"/>
          <p:cNvSpPr>
            <a:spLocks noGrp="1" noChangeArrowheads="1"/>
          </p:cNvSpPr>
          <p:nvPr>
            <p:ph type="ftr" sz="quarter" idx="2"/>
          </p:nvPr>
        </p:nvSpPr>
        <p:spPr bwMode="auto">
          <a:xfrm>
            <a:off x="0" y="9444750"/>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7" tIns="45779" rIns="91557" bIns="45779" numCol="1" anchor="b" anchorCtr="0" compatLnSpc="1">
            <a:prstTxWarp prst="textNoShape">
              <a:avLst/>
            </a:prstTxWarp>
          </a:bodyPr>
          <a:lstStyle>
            <a:lvl1pPr>
              <a:defRPr>
                <a:solidFill>
                  <a:schemeClr val="tx1"/>
                </a:solidFill>
                <a:latin typeface="Arial" charset="0"/>
              </a:defRPr>
            </a:lvl1pPr>
          </a:lstStyle>
          <a:p>
            <a:endParaRPr lang="en-US"/>
          </a:p>
        </p:txBody>
      </p:sp>
      <p:sp>
        <p:nvSpPr>
          <p:cNvPr id="37893" name="Rectangle 5"/>
          <p:cNvSpPr>
            <a:spLocks noGrp="1" noChangeArrowheads="1"/>
          </p:cNvSpPr>
          <p:nvPr>
            <p:ph type="sldNum" sz="quarter" idx="3"/>
          </p:nvPr>
        </p:nvSpPr>
        <p:spPr bwMode="auto">
          <a:xfrm>
            <a:off x="3854185" y="9444750"/>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7" tIns="45779" rIns="91557" bIns="45779" numCol="1" anchor="b" anchorCtr="0" compatLnSpc="1">
            <a:prstTxWarp prst="textNoShape">
              <a:avLst/>
            </a:prstTxWarp>
          </a:bodyPr>
          <a:lstStyle>
            <a:lvl1pPr algn="r">
              <a:defRPr>
                <a:solidFill>
                  <a:schemeClr val="tx1"/>
                </a:solidFill>
                <a:latin typeface="Arial" charset="0"/>
              </a:defRPr>
            </a:lvl1pPr>
          </a:lstStyle>
          <a:p>
            <a:fld id="{4ABE6DC2-52A1-457C-ADAE-7EE311A304E3}" type="slidenum">
              <a:rPr lang="en-US"/>
              <a:pPr/>
              <a:t>‹#›</a:t>
            </a:fld>
            <a:endParaRPr lang="en-US"/>
          </a:p>
        </p:txBody>
      </p:sp>
    </p:spTree>
    <p:extLst>
      <p:ext uri="{BB962C8B-B14F-4D97-AF65-F5344CB8AC3E}">
        <p14:creationId xmlns:p14="http://schemas.microsoft.com/office/powerpoint/2010/main" val="1358297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7" tIns="45779" rIns="91557" bIns="45779" numCol="1" anchor="t" anchorCtr="0" compatLnSpc="1">
            <a:prstTxWarp prst="textNoShape">
              <a:avLst/>
            </a:prstTxWarp>
          </a:bodyPr>
          <a:lstStyle>
            <a:lvl1pPr>
              <a:defRPr>
                <a:solidFill>
                  <a:schemeClr val="tx1"/>
                </a:solidFill>
                <a:latin typeface="Arial" charset="0"/>
              </a:defRPr>
            </a:lvl1pPr>
          </a:lstStyle>
          <a:p>
            <a:endParaRPr lang="en-US"/>
          </a:p>
        </p:txBody>
      </p:sp>
      <p:sp>
        <p:nvSpPr>
          <p:cNvPr id="36867" name="Rectangle 3"/>
          <p:cNvSpPr>
            <a:spLocks noGrp="1" noChangeArrowheads="1"/>
          </p:cNvSpPr>
          <p:nvPr>
            <p:ph type="dt" idx="1"/>
          </p:nvPr>
        </p:nvSpPr>
        <p:spPr bwMode="auto">
          <a:xfrm>
            <a:off x="3854185"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7" tIns="45779" rIns="91557" bIns="45779" numCol="1" anchor="t" anchorCtr="0" compatLnSpc="1">
            <a:prstTxWarp prst="textNoShape">
              <a:avLst/>
            </a:prstTxWarp>
          </a:bodyPr>
          <a:lstStyle>
            <a:lvl1pPr algn="r">
              <a:defRPr>
                <a:solidFill>
                  <a:schemeClr val="tx1"/>
                </a:solidFill>
                <a:latin typeface="Arial" charset="0"/>
              </a:defRPr>
            </a:lvl1pPr>
          </a:lstStyle>
          <a:p>
            <a:endParaRPr lang="en-US"/>
          </a:p>
        </p:txBody>
      </p:sp>
      <p:sp>
        <p:nvSpPr>
          <p:cNvPr id="36868"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0243" y="4723170"/>
            <a:ext cx="5445127" cy="4475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7" tIns="45779" rIns="91557" bIns="457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0" name="Rectangle 6"/>
          <p:cNvSpPr>
            <a:spLocks noGrp="1" noChangeArrowheads="1"/>
          </p:cNvSpPr>
          <p:nvPr>
            <p:ph type="ftr" sz="quarter" idx="4"/>
          </p:nvPr>
        </p:nvSpPr>
        <p:spPr bwMode="auto">
          <a:xfrm>
            <a:off x="0" y="9444750"/>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7" tIns="45779" rIns="91557" bIns="45779" numCol="1" anchor="b" anchorCtr="0" compatLnSpc="1">
            <a:prstTxWarp prst="textNoShape">
              <a:avLst/>
            </a:prstTxWarp>
          </a:bodyPr>
          <a:lstStyle>
            <a:lvl1pPr>
              <a:defRPr>
                <a:solidFill>
                  <a:schemeClr val="tx1"/>
                </a:solidFill>
                <a:latin typeface="Arial" charset="0"/>
              </a:defRPr>
            </a:lvl1pPr>
          </a:lstStyle>
          <a:p>
            <a:endParaRPr lang="en-US"/>
          </a:p>
        </p:txBody>
      </p:sp>
      <p:sp>
        <p:nvSpPr>
          <p:cNvPr id="36871" name="Rectangle 7"/>
          <p:cNvSpPr>
            <a:spLocks noGrp="1" noChangeArrowheads="1"/>
          </p:cNvSpPr>
          <p:nvPr>
            <p:ph type="sldNum" sz="quarter" idx="5"/>
          </p:nvPr>
        </p:nvSpPr>
        <p:spPr bwMode="auto">
          <a:xfrm>
            <a:off x="3854185" y="9444750"/>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7" tIns="45779" rIns="91557" bIns="45779" numCol="1" anchor="b" anchorCtr="0" compatLnSpc="1">
            <a:prstTxWarp prst="textNoShape">
              <a:avLst/>
            </a:prstTxWarp>
          </a:bodyPr>
          <a:lstStyle>
            <a:lvl1pPr algn="r">
              <a:defRPr>
                <a:solidFill>
                  <a:schemeClr val="tx1"/>
                </a:solidFill>
                <a:latin typeface="Arial" charset="0"/>
              </a:defRPr>
            </a:lvl1pPr>
          </a:lstStyle>
          <a:p>
            <a:fld id="{BC4745D8-1FD4-410F-8C63-4A88A79A2D6A}" type="slidenum">
              <a:rPr lang="en-US"/>
              <a:pPr/>
              <a:t>‹#›</a:t>
            </a:fld>
            <a:endParaRPr lang="en-US"/>
          </a:p>
        </p:txBody>
      </p:sp>
    </p:spTree>
    <p:extLst>
      <p:ext uri="{BB962C8B-B14F-4D97-AF65-F5344CB8AC3E}">
        <p14:creationId xmlns:p14="http://schemas.microsoft.com/office/powerpoint/2010/main" val="9639269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600" dirty="0" smtClean="0"/>
              <a:t>The Annual Forum this month in </a:t>
            </a:r>
            <a:r>
              <a:rPr lang="en-GB" sz="1600" dirty="0" err="1" smtClean="0"/>
              <a:t>Jurmala</a:t>
            </a:r>
            <a:r>
              <a:rPr lang="en-GB" sz="1600" dirty="0" smtClean="0"/>
              <a:t> Latvia marked the completion of a comprehensive review of the Strategy's Action Plan which the Commission carried out with the concerned Member States</a:t>
            </a:r>
            <a:r>
              <a:rPr lang="en-GB" sz="1600" dirty="0"/>
              <a:t> </a:t>
            </a:r>
            <a:r>
              <a:rPr lang="en-GB" sz="1600" dirty="0" smtClean="0"/>
              <a:t>and other stakeholders in 2014 and early 2015.</a:t>
            </a:r>
            <a:endParaRPr lang="en-GB" sz="1600" dirty="0"/>
          </a:p>
        </p:txBody>
      </p:sp>
      <p:sp>
        <p:nvSpPr>
          <p:cNvPr id="4" name="Slide Number Placeholder 3"/>
          <p:cNvSpPr>
            <a:spLocks noGrp="1"/>
          </p:cNvSpPr>
          <p:nvPr>
            <p:ph type="sldNum" sz="quarter" idx="10"/>
          </p:nvPr>
        </p:nvSpPr>
        <p:spPr/>
        <p:txBody>
          <a:bodyPr/>
          <a:lstStyle/>
          <a:p>
            <a:fld id="{BC4745D8-1FD4-410F-8C63-4A88A79A2D6A}" type="slidenum">
              <a:rPr lang="en-US" smtClean="0"/>
              <a:pPr/>
              <a:t>1</a:t>
            </a:fld>
            <a:endParaRPr lang="en-US" dirty="0"/>
          </a:p>
        </p:txBody>
      </p:sp>
    </p:spTree>
    <p:extLst>
      <p:ext uri="{BB962C8B-B14F-4D97-AF65-F5344CB8AC3E}">
        <p14:creationId xmlns:p14="http://schemas.microsoft.com/office/powerpoint/2010/main" val="3986317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latin typeface="Times New Roman" panose="02020603050405020304" pitchFamily="18" charset="0"/>
                <a:cs typeface="Times New Roman" panose="02020603050405020304" pitchFamily="18" charset="0"/>
              </a:rPr>
              <a:t>The primary aim of the policy area is for the Baltic Sea Region to become a leading region in maritime safety and security, thereby i.e. contributing to reducing risk of maritime accidents in the Baltic Sea but also help develop new products and services on the back of this. </a:t>
            </a:r>
          </a:p>
          <a:p>
            <a:endParaRPr lang="en-GB" sz="1400" dirty="0">
              <a:latin typeface="Times New Roman" panose="02020603050405020304" pitchFamily="18" charset="0"/>
              <a:cs typeface="Times New Roman" panose="02020603050405020304" pitchFamily="18" charset="0"/>
            </a:endParaRPr>
          </a:p>
          <a:p>
            <a:r>
              <a:rPr lang="en-GB" sz="1400" dirty="0" smtClean="0">
                <a:latin typeface="Times New Roman" panose="02020603050405020304" pitchFamily="18" charset="0"/>
                <a:cs typeface="Times New Roman" panose="02020603050405020304" pitchFamily="18" charset="0"/>
              </a:rPr>
              <a:t>Actions</a:t>
            </a:r>
          </a:p>
          <a:p>
            <a:pPr marL="285750" indent="-285750">
              <a:buFont typeface="Arial" panose="020B0604020202020204" pitchFamily="34" charset="0"/>
              <a:buChar char="•"/>
            </a:pPr>
            <a:r>
              <a:rPr lang="en-GB" sz="1400" dirty="0" smtClean="0">
                <a:latin typeface="Times New Roman" panose="02020603050405020304" pitchFamily="18" charset="0"/>
                <a:cs typeface="Times New Roman" panose="02020603050405020304" pitchFamily="18" charset="0"/>
              </a:rPr>
              <a:t>Develop </a:t>
            </a:r>
            <a:r>
              <a:rPr lang="en-GB" sz="1400" dirty="0">
                <a:latin typeface="Times New Roman" panose="02020603050405020304" pitchFamily="18" charset="0"/>
                <a:cs typeface="Times New Roman" panose="02020603050405020304" pitchFamily="18" charset="0"/>
              </a:rPr>
              <a:t>co-operation in maritime surveillance and information </a:t>
            </a:r>
            <a:r>
              <a:rPr lang="en-GB" sz="1400" dirty="0" smtClean="0">
                <a:latin typeface="Times New Roman" panose="02020603050405020304" pitchFamily="18" charset="0"/>
                <a:cs typeface="Times New Roman" panose="02020603050405020304" pitchFamily="18" charset="0"/>
              </a:rPr>
              <a:t>exchange</a:t>
            </a:r>
          </a:p>
          <a:p>
            <a:pPr marL="285750" indent="-285750">
              <a:buFont typeface="Arial" panose="020B0604020202020204" pitchFamily="34" charset="0"/>
              <a:buChar char="•"/>
            </a:pPr>
            <a:r>
              <a:rPr lang="en-GB" sz="1400" dirty="0" smtClean="0">
                <a:latin typeface="Times New Roman" panose="02020603050405020304" pitchFamily="18" charset="0"/>
                <a:cs typeface="Times New Roman" panose="02020603050405020304" pitchFamily="18" charset="0"/>
              </a:rPr>
              <a:t>Ensuring </a:t>
            </a:r>
            <a:r>
              <a:rPr lang="en-GB" sz="1400" dirty="0">
                <a:latin typeface="Times New Roman" panose="02020603050405020304" pitchFamily="18" charset="0"/>
                <a:cs typeface="Times New Roman" panose="02020603050405020304" pitchFamily="18" charset="0"/>
              </a:rPr>
              <a:t>safe navigable fairways by improving resurveying of shipping </a:t>
            </a:r>
            <a:r>
              <a:rPr lang="en-GB" sz="1400" dirty="0" smtClean="0">
                <a:latin typeface="Times New Roman" panose="02020603050405020304" pitchFamily="18" charset="0"/>
                <a:cs typeface="Times New Roman" panose="02020603050405020304" pitchFamily="18" charset="0"/>
              </a:rPr>
              <a:t>routes</a:t>
            </a:r>
          </a:p>
          <a:p>
            <a:pPr marL="285750" indent="-285750">
              <a:buFont typeface="Arial" panose="020B0604020202020204" pitchFamily="34" charset="0"/>
              <a:buChar char="•"/>
            </a:pPr>
            <a:r>
              <a:rPr lang="en-GB" sz="1400" dirty="0" smtClean="0">
                <a:latin typeface="Times New Roman" panose="02020603050405020304" pitchFamily="18" charset="0"/>
                <a:cs typeface="Times New Roman" panose="02020603050405020304" pitchFamily="18" charset="0"/>
              </a:rPr>
              <a:t>Improve </a:t>
            </a:r>
            <a:r>
              <a:rPr lang="en-GB" sz="1400" dirty="0">
                <a:latin typeface="Times New Roman" panose="02020603050405020304" pitchFamily="18" charset="0"/>
                <a:cs typeface="Times New Roman" panose="02020603050405020304" pitchFamily="18" charset="0"/>
              </a:rPr>
              <a:t>safety of navigation by means of e-navigation and new </a:t>
            </a:r>
            <a:r>
              <a:rPr lang="en-GB" sz="1400" dirty="0" smtClean="0">
                <a:latin typeface="Times New Roman" panose="02020603050405020304" pitchFamily="18" charset="0"/>
                <a:cs typeface="Times New Roman" panose="02020603050405020304" pitchFamily="18" charset="0"/>
              </a:rPr>
              <a:t>technology</a:t>
            </a:r>
          </a:p>
          <a:p>
            <a:pPr marL="285750" indent="-285750">
              <a:buFont typeface="Arial" panose="020B0604020202020204" pitchFamily="34" charset="0"/>
              <a:buChar char="•"/>
            </a:pPr>
            <a:r>
              <a:rPr lang="en-GB" sz="1400" dirty="0" smtClean="0">
                <a:latin typeface="Times New Roman" panose="02020603050405020304" pitchFamily="18" charset="0"/>
                <a:cs typeface="Times New Roman" panose="02020603050405020304" pitchFamily="18" charset="0"/>
              </a:rPr>
              <a:t>Winter navigation</a:t>
            </a:r>
          </a:p>
          <a:p>
            <a:pPr marL="285750" indent="-285750">
              <a:buFont typeface="Arial" panose="020B0604020202020204" pitchFamily="34" charset="0"/>
              <a:buChar char="•"/>
            </a:pPr>
            <a:r>
              <a:rPr lang="en-GB" sz="1400" dirty="0" smtClean="0">
                <a:latin typeface="Times New Roman" panose="02020603050405020304" pitchFamily="18" charset="0"/>
                <a:cs typeface="Times New Roman" panose="02020603050405020304" pitchFamily="18" charset="0"/>
              </a:rPr>
              <a:t>Enhancing </a:t>
            </a:r>
            <a:r>
              <a:rPr lang="en-GB" sz="1400" dirty="0">
                <a:latin typeface="Times New Roman" panose="02020603050405020304" pitchFamily="18" charset="0"/>
                <a:cs typeface="Times New Roman" panose="02020603050405020304" pitchFamily="18" charset="0"/>
              </a:rPr>
              <a:t>the safety of oil, hazardous and noxious substances </a:t>
            </a:r>
            <a:endParaRPr lang="en-GB" sz="1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1400" dirty="0" smtClean="0">
                <a:latin typeface="Times New Roman" panose="02020603050405020304" pitchFamily="18" charset="0"/>
                <a:cs typeface="Times New Roman" panose="02020603050405020304" pitchFamily="18" charset="0"/>
              </a:rPr>
              <a:t>Ensure </a:t>
            </a:r>
            <a:r>
              <a:rPr lang="en-GB" sz="1400" dirty="0">
                <a:latin typeface="Times New Roman" panose="02020603050405020304" pitchFamily="18" charset="0"/>
                <a:cs typeface="Times New Roman" panose="02020603050405020304" pitchFamily="18" charset="0"/>
              </a:rPr>
              <a:t>that crews serving on-board vessels are well </a:t>
            </a:r>
            <a:r>
              <a:rPr lang="en-GB" sz="1400" dirty="0" smtClean="0">
                <a:latin typeface="Times New Roman" panose="02020603050405020304" pitchFamily="18" charset="0"/>
                <a:cs typeface="Times New Roman" panose="02020603050405020304" pitchFamily="18" charset="0"/>
              </a:rPr>
              <a:t>trained</a:t>
            </a:r>
          </a:p>
          <a:p>
            <a:pPr marL="285750" indent="-285750">
              <a:buFont typeface="Arial" panose="020B0604020202020204" pitchFamily="34" charset="0"/>
              <a:buChar char="•"/>
            </a:pPr>
            <a:r>
              <a:rPr lang="en-GB" sz="1400" dirty="0" smtClean="0">
                <a:latin typeface="Times New Roman" panose="02020603050405020304" pitchFamily="18" charset="0"/>
                <a:cs typeface="Times New Roman" panose="02020603050405020304" pitchFamily="18" charset="0"/>
              </a:rPr>
              <a:t>Develop </a:t>
            </a:r>
            <a:r>
              <a:rPr lang="en-GB" sz="1400" dirty="0">
                <a:latin typeface="Times New Roman" panose="02020603050405020304" pitchFamily="18" charset="0"/>
                <a:cs typeface="Times New Roman" panose="02020603050405020304" pitchFamily="18" charset="0"/>
              </a:rPr>
              <a:t>preparedness for emergency situations</a:t>
            </a:r>
          </a:p>
          <a:p>
            <a:endParaRPr lang="en-GB" dirty="0"/>
          </a:p>
        </p:txBody>
      </p:sp>
      <p:sp>
        <p:nvSpPr>
          <p:cNvPr id="4" name="Slide Number Placeholder 3"/>
          <p:cNvSpPr>
            <a:spLocks noGrp="1"/>
          </p:cNvSpPr>
          <p:nvPr>
            <p:ph type="sldNum" sz="quarter" idx="10"/>
          </p:nvPr>
        </p:nvSpPr>
        <p:spPr/>
        <p:txBody>
          <a:bodyPr/>
          <a:lstStyle/>
          <a:p>
            <a:fld id="{BC4745D8-1FD4-410F-8C63-4A88A79A2D6A}" type="slidenum">
              <a:rPr lang="en-US" smtClean="0"/>
              <a:pPr/>
              <a:t>10</a:t>
            </a:fld>
            <a:endParaRPr lang="en-US"/>
          </a:p>
        </p:txBody>
      </p:sp>
    </p:spTree>
    <p:extLst>
      <p:ext uri="{BB962C8B-B14F-4D97-AF65-F5344CB8AC3E}">
        <p14:creationId xmlns:p14="http://schemas.microsoft.com/office/powerpoint/2010/main" val="104038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400" dirty="0" smtClean="0"/>
              <a:t>Maritime traffic in the Baltic Sea is important but there is also a need to act jointly to minimise ship based pollution. PA Ship focuses on - as supplement to other work being done in the region - project-based policy dialogue and to develop projects to address policy objectives </a:t>
            </a:r>
          </a:p>
          <a:p>
            <a:pPr marL="171450" indent="-171450">
              <a:buFont typeface="Arial" panose="020B0604020202020204" pitchFamily="34" charset="0"/>
              <a:buChar char="•"/>
            </a:pPr>
            <a:r>
              <a:rPr lang="en-GB" sz="1400" dirty="0" smtClean="0"/>
              <a:t>PA Ship as PA Safe address the overall objectives of the Strategy</a:t>
            </a:r>
          </a:p>
          <a:p>
            <a:r>
              <a:rPr lang="en-GB" sz="1400" dirty="0"/>
              <a:t> </a:t>
            </a:r>
            <a:endParaRPr lang="en-GB" sz="1400" dirty="0" smtClean="0"/>
          </a:p>
          <a:p>
            <a:r>
              <a:rPr lang="en-GB" sz="1400" dirty="0" smtClean="0">
                <a:latin typeface="Arial" panose="020B0604020202020204" pitchFamily="34" charset="0"/>
                <a:cs typeface="Arial" panose="020B0604020202020204" pitchFamily="34" charset="0"/>
              </a:rPr>
              <a:t>Actions</a:t>
            </a:r>
          </a:p>
          <a:p>
            <a:pPr marL="171450" indent="-1714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To </a:t>
            </a:r>
            <a:r>
              <a:rPr lang="en-GB" sz="1400" dirty="0">
                <a:latin typeface="Arial" panose="020B0604020202020204" pitchFamily="34" charset="0"/>
                <a:cs typeface="Arial" panose="020B0604020202020204" pitchFamily="34" charset="0"/>
              </a:rPr>
              <a:t>create infrastructure for alternative fuels in the Baltic Sea </a:t>
            </a:r>
            <a:r>
              <a:rPr lang="en-GB" sz="1400" dirty="0" smtClean="0">
                <a:latin typeface="Arial" panose="020B0604020202020204" pitchFamily="34" charset="0"/>
                <a:cs typeface="Arial" panose="020B0604020202020204" pitchFamily="34" charset="0"/>
              </a:rPr>
              <a:t>Region</a:t>
            </a:r>
          </a:p>
          <a:p>
            <a:pPr marL="171450" indent="-1714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To </a:t>
            </a:r>
            <a:r>
              <a:rPr lang="en-GB" sz="1400" dirty="0">
                <a:latin typeface="Arial" panose="020B0604020202020204" pitchFamily="34" charset="0"/>
                <a:cs typeface="Arial" panose="020B0604020202020204" pitchFamily="34" charset="0"/>
              </a:rPr>
              <a:t>support measures reducing emissions from </a:t>
            </a:r>
            <a:r>
              <a:rPr lang="en-GB" sz="1400" dirty="0" smtClean="0">
                <a:latin typeface="Arial" panose="020B0604020202020204" pitchFamily="34" charset="0"/>
                <a:cs typeface="Arial" panose="020B0604020202020204" pitchFamily="34" charset="0"/>
              </a:rPr>
              <a:t>ships</a:t>
            </a:r>
          </a:p>
          <a:p>
            <a:pPr marL="171450" indent="-1714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To </a:t>
            </a:r>
            <a:r>
              <a:rPr lang="en-GB" sz="1400" dirty="0">
                <a:latin typeface="Arial" panose="020B0604020202020204" pitchFamily="34" charset="0"/>
                <a:cs typeface="Arial" panose="020B0604020202020204" pitchFamily="34" charset="0"/>
              </a:rPr>
              <a:t>develop shore-side facilities to foster clean shipping measures</a:t>
            </a:r>
          </a:p>
          <a:p>
            <a:endParaRPr lang="en-GB" sz="1400" dirty="0" smtClean="0"/>
          </a:p>
          <a:p>
            <a:r>
              <a:rPr lang="en-GB" sz="1400" dirty="0" smtClean="0"/>
              <a:t>For example the policy area has supported three projects on development of infrastructure and value chain of LNG in the Baltic Sea Region</a:t>
            </a:r>
            <a:endParaRPr lang="en-GB" sz="1400" dirty="0"/>
          </a:p>
        </p:txBody>
      </p:sp>
      <p:sp>
        <p:nvSpPr>
          <p:cNvPr id="4" name="Slide Number Placeholder 3"/>
          <p:cNvSpPr>
            <a:spLocks noGrp="1"/>
          </p:cNvSpPr>
          <p:nvPr>
            <p:ph type="sldNum" sz="quarter" idx="10"/>
          </p:nvPr>
        </p:nvSpPr>
        <p:spPr/>
        <p:txBody>
          <a:bodyPr/>
          <a:lstStyle/>
          <a:p>
            <a:fld id="{BC4745D8-1FD4-410F-8C63-4A88A79A2D6A}" type="slidenum">
              <a:rPr lang="en-US" smtClean="0"/>
              <a:pPr/>
              <a:t>11</a:t>
            </a:fld>
            <a:endParaRPr lang="en-US"/>
          </a:p>
        </p:txBody>
      </p:sp>
    </p:spTree>
    <p:extLst>
      <p:ext uri="{BB962C8B-B14F-4D97-AF65-F5344CB8AC3E}">
        <p14:creationId xmlns:p14="http://schemas.microsoft.com/office/powerpoint/2010/main" val="327665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C4745D8-1FD4-410F-8C63-4A88A79A2D6A}" type="slidenum">
              <a:rPr lang="en-US" smtClean="0"/>
              <a:pPr/>
              <a:t>12</a:t>
            </a:fld>
            <a:endParaRPr lang="en-US"/>
          </a:p>
        </p:txBody>
      </p:sp>
    </p:spTree>
    <p:extLst>
      <p:ext uri="{BB962C8B-B14F-4D97-AF65-F5344CB8AC3E}">
        <p14:creationId xmlns:p14="http://schemas.microsoft.com/office/powerpoint/2010/main" val="4051941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smtClean="0"/>
              <a:t>EUSBSR was the first macro-regional strategy in the EU (set up in 2009). Eight member states participate with a  population of 85 million people. The aim was and is better and more effective use of existing policies, funding, institutions and legislation. It had – and still has three objectives: "Save the Sea", " Connect the Region" and "Increase Prosperity".</a:t>
            </a:r>
          </a:p>
          <a:p>
            <a:endParaRPr lang="en-GB" sz="1600" dirty="0"/>
          </a:p>
          <a:p>
            <a:r>
              <a:rPr lang="en-GB" sz="1600" dirty="0" smtClean="0"/>
              <a:t>Today, we have three macro-regional strategies in addition to the EUSBSR - we have the Danube (or EUSDR) and the Adriatic</a:t>
            </a:r>
            <a:r>
              <a:rPr lang="en-GB" sz="1600" dirty="0"/>
              <a:t> </a:t>
            </a:r>
            <a:r>
              <a:rPr lang="en-GB" sz="1600" dirty="0" smtClean="0"/>
              <a:t>(EUSAIR). One is in the making Alps (EUALPS) which is the first macro-regional strategy which is not centred on some "water way".</a:t>
            </a:r>
          </a:p>
        </p:txBody>
      </p:sp>
      <p:sp>
        <p:nvSpPr>
          <p:cNvPr id="4" name="Slide Number Placeholder 3"/>
          <p:cNvSpPr>
            <a:spLocks noGrp="1"/>
          </p:cNvSpPr>
          <p:nvPr>
            <p:ph type="sldNum" sz="quarter" idx="10"/>
          </p:nvPr>
        </p:nvSpPr>
        <p:spPr/>
        <p:txBody>
          <a:bodyPr/>
          <a:lstStyle/>
          <a:p>
            <a:fld id="{BC4745D8-1FD4-410F-8C63-4A88A79A2D6A}" type="slidenum">
              <a:rPr lang="en-US" smtClean="0"/>
              <a:pPr/>
              <a:t>2</a:t>
            </a:fld>
            <a:endParaRPr lang="en-US" dirty="0"/>
          </a:p>
        </p:txBody>
      </p:sp>
    </p:spTree>
    <p:extLst>
      <p:ext uri="{BB962C8B-B14F-4D97-AF65-F5344CB8AC3E}">
        <p14:creationId xmlns:p14="http://schemas.microsoft.com/office/powerpoint/2010/main" val="4164389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243" y="4723170"/>
            <a:ext cx="5445127" cy="4713376"/>
          </a:xfrm>
        </p:spPr>
        <p:txBody>
          <a:bodyPr/>
          <a:lstStyle/>
          <a:p>
            <a:r>
              <a:rPr lang="en-GB" sz="1400" dirty="0" smtClean="0"/>
              <a:t>The EUSBSR have three objectives and a set of sub-objectives. The objectives are:</a:t>
            </a:r>
          </a:p>
          <a:p>
            <a:endParaRPr lang="en-GB" sz="1400" dirty="0"/>
          </a:p>
          <a:p>
            <a:pPr marL="628650" lvl="1" indent="-171450">
              <a:buFont typeface="Arial" panose="020B0604020202020204" pitchFamily="34" charset="0"/>
              <a:buChar char="•"/>
            </a:pPr>
            <a:r>
              <a:rPr lang="en-GB" sz="1400" dirty="0" smtClean="0"/>
              <a:t>Save the Sea</a:t>
            </a:r>
          </a:p>
          <a:p>
            <a:pPr marL="628650" lvl="1" indent="-171450">
              <a:buFont typeface="Arial" panose="020B0604020202020204" pitchFamily="34" charset="0"/>
              <a:buChar char="•"/>
            </a:pPr>
            <a:r>
              <a:rPr lang="en-GB" sz="1400" dirty="0" smtClean="0"/>
              <a:t>Connect the region</a:t>
            </a:r>
          </a:p>
          <a:p>
            <a:pPr marL="628650" lvl="1" indent="-171450">
              <a:buFont typeface="Arial" panose="020B0604020202020204" pitchFamily="34" charset="0"/>
              <a:buChar char="•"/>
            </a:pPr>
            <a:r>
              <a:rPr lang="en-GB" sz="1400" dirty="0" smtClean="0"/>
              <a:t>Increase Prosperity</a:t>
            </a:r>
          </a:p>
          <a:p>
            <a:pPr lvl="1"/>
            <a:endParaRPr lang="en-GB" sz="1400" dirty="0"/>
          </a:p>
          <a:p>
            <a:r>
              <a:rPr lang="en-GB" sz="1400" dirty="0" smtClean="0"/>
              <a:t>To each set of objectives there is tied a set of sub-objectives.</a:t>
            </a:r>
          </a:p>
          <a:p>
            <a:endParaRPr lang="en-GB" sz="1400" dirty="0"/>
          </a:p>
          <a:p>
            <a:r>
              <a:rPr lang="en-GB" sz="1400" dirty="0" smtClean="0"/>
              <a:t>The overall aim of "Save the Sea" is to achieve good environmental status by 2020. The sub-objectives of the "Save the Sea" are:</a:t>
            </a:r>
            <a:endParaRPr lang="en-GB" sz="1400" dirty="0"/>
          </a:p>
          <a:p>
            <a:pPr marL="171450" indent="-171450">
              <a:buFont typeface="Arial" panose="020B0604020202020204" pitchFamily="34" charset="0"/>
              <a:buChar char="•"/>
            </a:pPr>
            <a:r>
              <a:rPr lang="en-GB" sz="1400" dirty="0" smtClean="0"/>
              <a:t>Clear water in the sea – address the eutrophication of the Baltic Sea (and its lakes)   </a:t>
            </a:r>
          </a:p>
          <a:p>
            <a:pPr marL="171450" indent="-171450">
              <a:buFont typeface="Arial" panose="020B0604020202020204" pitchFamily="34" charset="0"/>
              <a:buChar char="•"/>
            </a:pPr>
            <a:r>
              <a:rPr lang="en-GB" sz="1400" dirty="0" smtClean="0"/>
              <a:t>Rich and healthy wildlife – preserving the eco system of the Baltic Sea</a:t>
            </a:r>
          </a:p>
          <a:p>
            <a:pPr marL="171450" indent="-171450">
              <a:buFont typeface="Arial" panose="020B0604020202020204" pitchFamily="34" charset="0"/>
              <a:buChar char="•"/>
            </a:pPr>
            <a:r>
              <a:rPr lang="en-GB" sz="1400" dirty="0" smtClean="0"/>
              <a:t>Clean and safe shipping – clean and safe shipping is becoming essential for the region</a:t>
            </a:r>
          </a:p>
          <a:p>
            <a:pPr marL="628650" lvl="1"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BC4745D8-1FD4-410F-8C63-4A88A79A2D6A}" type="slidenum">
              <a:rPr lang="en-US" smtClean="0"/>
              <a:pPr/>
              <a:t>3</a:t>
            </a:fld>
            <a:endParaRPr lang="en-US" dirty="0"/>
          </a:p>
        </p:txBody>
      </p:sp>
    </p:spTree>
    <p:extLst>
      <p:ext uri="{BB962C8B-B14F-4D97-AF65-F5344CB8AC3E}">
        <p14:creationId xmlns:p14="http://schemas.microsoft.com/office/powerpoint/2010/main" val="2184253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smtClean="0"/>
              <a:t>Policy areas and horizontal actions are not tied to objectives anymore </a:t>
            </a:r>
          </a:p>
        </p:txBody>
      </p:sp>
      <p:sp>
        <p:nvSpPr>
          <p:cNvPr id="4" name="Slide Number Placeholder 3"/>
          <p:cNvSpPr>
            <a:spLocks noGrp="1"/>
          </p:cNvSpPr>
          <p:nvPr>
            <p:ph type="sldNum" sz="quarter" idx="10"/>
          </p:nvPr>
        </p:nvSpPr>
        <p:spPr/>
        <p:txBody>
          <a:bodyPr/>
          <a:lstStyle/>
          <a:p>
            <a:fld id="{BC4745D8-1FD4-410F-8C63-4A88A79A2D6A}" type="slidenum">
              <a:rPr lang="en-US" smtClean="0"/>
              <a:pPr/>
              <a:t>4</a:t>
            </a:fld>
            <a:endParaRPr lang="en-US" dirty="0"/>
          </a:p>
        </p:txBody>
      </p:sp>
    </p:spTree>
    <p:extLst>
      <p:ext uri="{BB962C8B-B14F-4D97-AF65-F5344CB8AC3E}">
        <p14:creationId xmlns:p14="http://schemas.microsoft.com/office/powerpoint/2010/main" val="2045562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smtClean="0"/>
              <a:t>An overview of the expected results of the EUSBSR and some achievements</a:t>
            </a:r>
            <a:endParaRPr lang="en-GB" sz="1600" dirty="0"/>
          </a:p>
        </p:txBody>
      </p:sp>
      <p:sp>
        <p:nvSpPr>
          <p:cNvPr id="4" name="Slide Number Placeholder 3"/>
          <p:cNvSpPr>
            <a:spLocks noGrp="1"/>
          </p:cNvSpPr>
          <p:nvPr>
            <p:ph type="sldNum" sz="quarter" idx="10"/>
          </p:nvPr>
        </p:nvSpPr>
        <p:spPr/>
        <p:txBody>
          <a:bodyPr/>
          <a:lstStyle/>
          <a:p>
            <a:fld id="{BC4745D8-1FD4-410F-8C63-4A88A79A2D6A}" type="slidenum">
              <a:rPr lang="en-US" smtClean="0"/>
              <a:pPr/>
              <a:t>5</a:t>
            </a:fld>
            <a:endParaRPr lang="en-US" dirty="0"/>
          </a:p>
        </p:txBody>
      </p:sp>
    </p:spTree>
    <p:extLst>
      <p:ext uri="{BB962C8B-B14F-4D97-AF65-F5344CB8AC3E}">
        <p14:creationId xmlns:p14="http://schemas.microsoft.com/office/powerpoint/2010/main" val="3328205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baseline="0" dirty="0" smtClean="0"/>
              <a:t>With </a:t>
            </a:r>
            <a:r>
              <a:rPr lang="en-GB" sz="1600" dirty="0" smtClean="0"/>
              <a:t>the </a:t>
            </a:r>
            <a:r>
              <a:rPr lang="en-GB" sz="1600" baseline="0" dirty="0" smtClean="0"/>
              <a:t>review we wished to concentrate</a:t>
            </a:r>
            <a:r>
              <a:rPr lang="en-GB" sz="1600" dirty="0" smtClean="0"/>
              <a:t> and focus better on the three objectives of the strategy - an extensive consultation with Member States concerned and stakeholders in the Baltic Sea Region was carried out in 2014 and early 2015. It is – now – more streamlined and focused. It also includes a chapter on the role of regional organisations/networks</a:t>
            </a:r>
            <a:r>
              <a:rPr lang="en-GB" dirty="0" smtClean="0"/>
              <a:t>. </a:t>
            </a:r>
            <a:endParaRPr lang="en-GB" baseline="0" dirty="0" smtClean="0"/>
          </a:p>
        </p:txBody>
      </p:sp>
      <p:sp>
        <p:nvSpPr>
          <p:cNvPr id="4" name="Slide Number Placeholder 3"/>
          <p:cNvSpPr>
            <a:spLocks noGrp="1"/>
          </p:cNvSpPr>
          <p:nvPr>
            <p:ph type="sldNum" sz="quarter" idx="10"/>
          </p:nvPr>
        </p:nvSpPr>
        <p:spPr/>
        <p:txBody>
          <a:bodyPr/>
          <a:lstStyle/>
          <a:p>
            <a:fld id="{BC4745D8-1FD4-410F-8C63-4A88A79A2D6A}" type="slidenum">
              <a:rPr lang="en-US" smtClean="0"/>
              <a:pPr/>
              <a:t>6</a:t>
            </a:fld>
            <a:endParaRPr lang="en-US"/>
          </a:p>
        </p:txBody>
      </p:sp>
    </p:spTree>
    <p:extLst>
      <p:ext uri="{BB962C8B-B14F-4D97-AF65-F5344CB8AC3E}">
        <p14:creationId xmlns:p14="http://schemas.microsoft.com/office/powerpoint/2010/main" val="3555337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smtClean="0"/>
              <a:t>Result of the revision:</a:t>
            </a:r>
          </a:p>
          <a:p>
            <a:endParaRPr lang="en-GB" dirty="0"/>
          </a:p>
          <a:p>
            <a:pPr marL="628650" lvl="1" indent="-171450">
              <a:buFont typeface="Arial" panose="020B0604020202020204" pitchFamily="34" charset="0"/>
              <a:buChar char="•"/>
            </a:pPr>
            <a:r>
              <a:rPr lang="en-GB" sz="1600" dirty="0" smtClean="0"/>
              <a:t>More focus on a reduced number of areas (from 22 to 17)</a:t>
            </a:r>
          </a:p>
          <a:p>
            <a:pPr marL="628650" lvl="1" indent="-171450">
              <a:buFont typeface="Arial" panose="020B0604020202020204" pitchFamily="34" charset="0"/>
              <a:buChar char="•"/>
            </a:pPr>
            <a:r>
              <a:rPr lang="en-GB" sz="1600" dirty="0" smtClean="0"/>
              <a:t>Updated work programme of all policy/horizontal area</a:t>
            </a:r>
          </a:p>
          <a:p>
            <a:pPr marL="628650" lvl="1" indent="-171450">
              <a:buFont typeface="Arial" panose="020B0604020202020204" pitchFamily="34" charset="0"/>
              <a:buChar char="•"/>
            </a:pPr>
            <a:r>
              <a:rPr lang="en-GB" sz="1600" dirty="0" smtClean="0"/>
              <a:t>Clarification on the role and added-value of regional organisations</a:t>
            </a:r>
          </a:p>
          <a:p>
            <a:pPr marL="628650" lvl="1" indent="-171450">
              <a:buFont typeface="Arial" panose="020B0604020202020204" pitchFamily="34" charset="0"/>
              <a:buChar char="•"/>
            </a:pPr>
            <a:r>
              <a:rPr lang="en-GB" sz="1600" dirty="0" smtClean="0"/>
              <a:t>Simplifications of procedure and clearer scrutiny of Flagship</a:t>
            </a:r>
          </a:p>
          <a:p>
            <a:pPr marL="628650" lvl="1" indent="-171450">
              <a:buFont typeface="Arial" panose="020B0604020202020204" pitchFamily="34" charset="0"/>
              <a:buChar char="•"/>
            </a:pPr>
            <a:endParaRPr lang="en-GB" sz="1600" dirty="0"/>
          </a:p>
          <a:p>
            <a:endParaRPr lang="en-GB" sz="1600" dirty="0" smtClean="0"/>
          </a:p>
        </p:txBody>
      </p:sp>
      <p:sp>
        <p:nvSpPr>
          <p:cNvPr id="4" name="Slide Number Placeholder 3"/>
          <p:cNvSpPr>
            <a:spLocks noGrp="1"/>
          </p:cNvSpPr>
          <p:nvPr>
            <p:ph type="sldNum" sz="quarter" idx="10"/>
          </p:nvPr>
        </p:nvSpPr>
        <p:spPr/>
        <p:txBody>
          <a:bodyPr/>
          <a:lstStyle/>
          <a:p>
            <a:fld id="{BC4745D8-1FD4-410F-8C63-4A88A79A2D6A}" type="slidenum">
              <a:rPr lang="en-US" smtClean="0"/>
              <a:pPr/>
              <a:t>7</a:t>
            </a:fld>
            <a:endParaRPr lang="en-US"/>
          </a:p>
        </p:txBody>
      </p:sp>
    </p:spTree>
    <p:extLst>
      <p:ext uri="{BB962C8B-B14F-4D97-AF65-F5344CB8AC3E}">
        <p14:creationId xmlns:p14="http://schemas.microsoft.com/office/powerpoint/2010/main" val="163541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600" dirty="0" smtClean="0"/>
              <a:t>This Action Plan now comprises of 13 Policy Areas and 4 Horizontal Actions – which represent the main areas where the EUSBSR can contribute to improvements, either by tackling the main challenges or by seizing key opportunities of the region. Typically, one member State coordinates each policy area or horizontal action, and they work on its implementation in close contact with the Commission and all stakeholders i.e. other Member States, regional and local authorities.</a:t>
            </a:r>
          </a:p>
          <a:p>
            <a:pPr marL="0" indent="0">
              <a:buFont typeface="Arial" panose="020B0604020202020204" pitchFamily="34" charset="0"/>
              <a:buNone/>
            </a:pPr>
            <a:endParaRPr lang="en-GB" sz="1600" dirty="0"/>
          </a:p>
          <a:p>
            <a:pPr marL="0" indent="0">
              <a:buFont typeface="Arial" panose="020B0604020202020204" pitchFamily="34" charset="0"/>
              <a:buNone/>
            </a:pPr>
            <a:r>
              <a:rPr lang="en-GB" sz="1600" dirty="0" smtClean="0"/>
              <a:t>They need to ensure that the Action Plan is consistent with all EU polices, and in particular Europe 2020 strategy as well as the Integrated Maritime Policy with its Blue Growth Strategy.    </a:t>
            </a:r>
          </a:p>
        </p:txBody>
      </p:sp>
      <p:sp>
        <p:nvSpPr>
          <p:cNvPr id="4" name="Slide Number Placeholder 3"/>
          <p:cNvSpPr>
            <a:spLocks noGrp="1"/>
          </p:cNvSpPr>
          <p:nvPr>
            <p:ph type="sldNum" sz="quarter" idx="10"/>
          </p:nvPr>
        </p:nvSpPr>
        <p:spPr/>
        <p:txBody>
          <a:bodyPr/>
          <a:lstStyle/>
          <a:p>
            <a:fld id="{BC4745D8-1FD4-410F-8C63-4A88A79A2D6A}" type="slidenum">
              <a:rPr lang="en-US" smtClean="0"/>
              <a:pPr/>
              <a:t>8</a:t>
            </a:fld>
            <a:endParaRPr lang="en-US"/>
          </a:p>
        </p:txBody>
      </p:sp>
    </p:spTree>
    <p:extLst>
      <p:ext uri="{BB962C8B-B14F-4D97-AF65-F5344CB8AC3E}">
        <p14:creationId xmlns:p14="http://schemas.microsoft.com/office/powerpoint/2010/main" val="2625195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t>The EU strategy has a very strong maritime dimension – one of the objectives is called "Save the Sea". Many of the policy areas and horizontal actions have a strong maritime focus.</a:t>
            </a:r>
          </a:p>
          <a:p>
            <a:r>
              <a:rPr lang="en-GB" sz="1400" dirty="0" smtClean="0"/>
              <a:t>EUSBSR has a strong focus on environmental issues, but is laying the foundation or help establish a good framework for economic development based on maritime industry. The work under (launched) EUSBSR offers a good basis for further development of initiatives in areas such as shipping, surveillance and fisheries management.   </a:t>
            </a:r>
          </a:p>
          <a:p>
            <a:endParaRPr lang="en-GB" sz="1400" dirty="0"/>
          </a:p>
          <a:p>
            <a:pPr marL="171450" indent="-171450">
              <a:buFont typeface="Arial" panose="020B0604020202020204" pitchFamily="34" charset="0"/>
              <a:buChar char="•"/>
            </a:pPr>
            <a:r>
              <a:rPr lang="en-GB" sz="1400" dirty="0" smtClean="0"/>
              <a:t>Activities such as coastal tourism, fisheries and aquaculture are highly depended on a healthy environment and a clean sea</a:t>
            </a:r>
          </a:p>
          <a:p>
            <a:pPr marL="171450" indent="-171450">
              <a:buFont typeface="Arial" panose="020B0604020202020204" pitchFamily="34" charset="0"/>
              <a:buChar char="•"/>
            </a:pPr>
            <a:r>
              <a:rPr lang="en-GB" sz="1400" dirty="0" smtClean="0"/>
              <a:t>The maritime industry has the opportunity to become leading in clean maritime industries like alternative fuels, provision of green port facilities and efficient shipping. The work with LNG have the potential, I am told, to set standards for short sea shipping.</a:t>
            </a:r>
          </a:p>
          <a:p>
            <a:pPr marL="171450" indent="-171450">
              <a:buFont typeface="Arial" panose="020B0604020202020204" pitchFamily="34" charset="0"/>
              <a:buChar char="•"/>
            </a:pPr>
            <a:r>
              <a:rPr lang="en-GB" sz="1400" dirty="0" smtClean="0"/>
              <a:t>Coastal environmental monitoring and surveillance are economic activities in the their own right </a:t>
            </a:r>
          </a:p>
          <a:p>
            <a:endParaRPr lang="en-GB" dirty="0" smtClean="0"/>
          </a:p>
          <a:p>
            <a:endParaRPr lang="en-GB" sz="1600" dirty="0" smtClean="0"/>
          </a:p>
          <a:p>
            <a:endParaRPr lang="en-GB" sz="1600" dirty="0"/>
          </a:p>
          <a:p>
            <a:endParaRPr lang="en-GB" sz="1600" dirty="0" smtClean="0"/>
          </a:p>
          <a:p>
            <a:endParaRPr lang="en-GB" sz="1600" dirty="0"/>
          </a:p>
          <a:p>
            <a:r>
              <a:rPr lang="en-GB" sz="1600" dirty="0" smtClean="0"/>
              <a:t>. </a:t>
            </a:r>
          </a:p>
        </p:txBody>
      </p:sp>
      <p:sp>
        <p:nvSpPr>
          <p:cNvPr id="4" name="Slide Number Placeholder 3"/>
          <p:cNvSpPr>
            <a:spLocks noGrp="1"/>
          </p:cNvSpPr>
          <p:nvPr>
            <p:ph type="sldNum" sz="quarter" idx="10"/>
          </p:nvPr>
        </p:nvSpPr>
        <p:spPr/>
        <p:txBody>
          <a:bodyPr/>
          <a:lstStyle/>
          <a:p>
            <a:fld id="{BC4745D8-1FD4-410F-8C63-4A88A79A2D6A}" type="slidenum">
              <a:rPr lang="en-US" smtClean="0"/>
              <a:pPr/>
              <a:t>9</a:t>
            </a:fld>
            <a:endParaRPr lang="en-US"/>
          </a:p>
        </p:txBody>
      </p:sp>
    </p:spTree>
    <p:extLst>
      <p:ext uri="{BB962C8B-B14F-4D97-AF65-F5344CB8AC3E}">
        <p14:creationId xmlns:p14="http://schemas.microsoft.com/office/powerpoint/2010/main" val="17760793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lvl1pPr defTabSz="457200" eaLnBrk="0" hangingPunct="0">
              <a:defRPr sz="1200">
                <a:solidFill>
                  <a:srgbClr val="0F5494"/>
                </a:solidFill>
                <a:latin typeface="Verdana" pitchFamily="34" charset="0"/>
              </a:defRPr>
            </a:lvl1pPr>
            <a:lvl2pPr marL="742950" indent="-285750" defTabSz="457200" eaLnBrk="0" hangingPunct="0">
              <a:defRPr sz="1200">
                <a:solidFill>
                  <a:srgbClr val="0F5494"/>
                </a:solidFill>
                <a:latin typeface="Verdana" pitchFamily="34" charset="0"/>
              </a:defRPr>
            </a:lvl2pPr>
            <a:lvl3pPr marL="1143000" indent="-228600" defTabSz="457200" eaLnBrk="0" hangingPunct="0">
              <a:defRPr sz="1200">
                <a:solidFill>
                  <a:srgbClr val="0F5494"/>
                </a:solidFill>
                <a:latin typeface="Verdana" pitchFamily="34" charset="0"/>
              </a:defRPr>
            </a:lvl3pPr>
            <a:lvl4pPr marL="1600200" indent="-228600" defTabSz="457200" eaLnBrk="0" hangingPunct="0">
              <a:defRPr sz="1200">
                <a:solidFill>
                  <a:srgbClr val="0F5494"/>
                </a:solidFill>
                <a:latin typeface="Verdana" pitchFamily="34" charset="0"/>
              </a:defRPr>
            </a:lvl4pPr>
            <a:lvl5pPr marL="2057400" indent="-228600" defTabSz="457200" eaLnBrk="0" hangingPunct="0">
              <a:defRPr sz="1200">
                <a:solidFill>
                  <a:srgbClr val="0F5494"/>
                </a:solidFill>
                <a:latin typeface="Verdana" pitchFamily="34" charset="0"/>
              </a:defRPr>
            </a:lvl5pPr>
            <a:lvl6pPr marL="2514600" indent="-228600" defTabSz="457200" eaLnBrk="0" fontAlgn="base" hangingPunct="0">
              <a:spcBef>
                <a:spcPct val="0"/>
              </a:spcBef>
              <a:spcAft>
                <a:spcPct val="0"/>
              </a:spcAft>
              <a:defRPr sz="1200">
                <a:solidFill>
                  <a:srgbClr val="0F5494"/>
                </a:solidFill>
                <a:latin typeface="Verdana" pitchFamily="34" charset="0"/>
              </a:defRPr>
            </a:lvl6pPr>
            <a:lvl7pPr marL="2971800" indent="-228600" defTabSz="457200" eaLnBrk="0" fontAlgn="base" hangingPunct="0">
              <a:spcBef>
                <a:spcPct val="0"/>
              </a:spcBef>
              <a:spcAft>
                <a:spcPct val="0"/>
              </a:spcAft>
              <a:defRPr sz="1200">
                <a:solidFill>
                  <a:srgbClr val="0F5494"/>
                </a:solidFill>
                <a:latin typeface="Verdana" pitchFamily="34" charset="0"/>
              </a:defRPr>
            </a:lvl7pPr>
            <a:lvl8pPr marL="3429000" indent="-228600" defTabSz="457200" eaLnBrk="0" fontAlgn="base" hangingPunct="0">
              <a:spcBef>
                <a:spcPct val="0"/>
              </a:spcBef>
              <a:spcAft>
                <a:spcPct val="0"/>
              </a:spcAft>
              <a:defRPr sz="1200">
                <a:solidFill>
                  <a:srgbClr val="0F5494"/>
                </a:solidFill>
                <a:latin typeface="Verdana" pitchFamily="34" charset="0"/>
              </a:defRPr>
            </a:lvl8pPr>
            <a:lvl9pPr marL="3886200" indent="-228600" defTabSz="457200" eaLnBrk="0" fontAlgn="base" hangingPunct="0">
              <a:spcBef>
                <a:spcPct val="0"/>
              </a:spcBef>
              <a:spcAft>
                <a:spcPct val="0"/>
              </a:spcAft>
              <a:defRPr sz="1200">
                <a:solidFill>
                  <a:srgbClr val="0F5494"/>
                </a:solidFill>
                <a:latin typeface="Verdana" pitchFamily="34" charset="0"/>
              </a:defRPr>
            </a:lvl9pPr>
          </a:lstStyle>
          <a:p>
            <a:pPr algn="ctr" eaLnBrk="1" hangingPunct="1">
              <a:defRPr/>
            </a:pPr>
            <a:endParaRPr lang="en-US" altLang="en-US" sz="1800" smtClean="0">
              <a:solidFill>
                <a:srgbClr val="FFFFFF"/>
              </a:solidFill>
            </a:endParaRPr>
          </a:p>
        </p:txBody>
      </p:sp>
      <p:pic>
        <p:nvPicPr>
          <p:cNvPr id="5"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solidFill>
                <a:srgbClr val="FFFFFF"/>
              </a:solidFill>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r>
              <a:rPr lang="fr-BE"/>
              <a:t>Title</a:t>
            </a:r>
            <a:endParaRPr lang="en-GB"/>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r>
              <a:rPr lang="fr-BE"/>
              <a:t>Subtitle</a:t>
            </a:r>
            <a:endParaRPr lang="en-GB"/>
          </a:p>
        </p:txBody>
      </p:sp>
      <p:sp>
        <p:nvSpPr>
          <p:cNvPr id="7"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solidFill>
                <a:srgbClr val="FFFFFF"/>
              </a:solidFill>
            </a:endParaRPr>
          </a:p>
        </p:txBody>
      </p:sp>
      <p:sp>
        <p:nvSpPr>
          <p:cNvPr id="8" name="Rectangle 7"/>
          <p:cNvSpPr>
            <a:spLocks noGrp="1" noChangeArrowheads="1"/>
          </p:cNvSpPr>
          <p:nvPr>
            <p:ph type="ftr" sz="quarter" idx="11"/>
          </p:nvPr>
        </p:nvSpPr>
        <p:spPr/>
        <p:txBody>
          <a:bodyPr/>
          <a:lstStyle>
            <a:lvl1pPr>
              <a:defRPr>
                <a:solidFill>
                  <a:schemeClr val="bg1"/>
                </a:solidFill>
                <a:latin typeface="+mn-lt"/>
              </a:defRPr>
            </a:lvl1pPr>
          </a:lstStyle>
          <a:p>
            <a:pPr>
              <a:defRPr/>
            </a:pPr>
            <a:endParaRPr lang="en-GB">
              <a:solidFill>
                <a:srgbClr val="FFFFFF"/>
              </a:solidFill>
            </a:endParaRPr>
          </a:p>
        </p:txBody>
      </p:sp>
      <p:sp>
        <p:nvSpPr>
          <p:cNvPr id="9" name="Rectangle 8"/>
          <p:cNvSpPr>
            <a:spLocks noGrp="1" noChangeArrowheads="1"/>
          </p:cNvSpPr>
          <p:nvPr>
            <p:ph type="sldNum" sz="quarter" idx="12"/>
          </p:nvPr>
        </p:nvSpPr>
        <p:spPr/>
        <p:txBody>
          <a:bodyPr/>
          <a:lstStyle>
            <a:lvl1pPr>
              <a:defRPr>
                <a:solidFill>
                  <a:schemeClr val="bg1"/>
                </a:solidFill>
                <a:latin typeface="+mn-lt"/>
              </a:defRPr>
            </a:lvl1pPr>
          </a:lstStyle>
          <a:p>
            <a:pPr>
              <a:defRPr/>
            </a:pPr>
            <a:fld id="{F8069970-C5A8-447C-A517-C7DE9925786A}"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1008660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FECAE4-C149-4898-B6C1-9C09C6F1105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43387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15113" y="1339850"/>
            <a:ext cx="2071687" cy="4681538"/>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95288" y="1339850"/>
            <a:ext cx="6067425" cy="46815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9FBFE0B-C478-481D-BEF9-986A8C65972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50280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395288" y="1339850"/>
            <a:ext cx="8291512" cy="46815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3430E52-83D5-498F-AB7F-67E5D559B4C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96104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27BFE69-C668-4348-9C52-D1B038B6B42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7353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3F95F3-0199-4305-B13F-DE06A6DE193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7490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A4A400B-F579-49C5-A61B-C61F223151A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702002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DA5808E-C521-4422-A3C9-39BAA6C0D57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77090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B0600B9-97E3-4872-81EE-64F0AD63DAD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32177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90CFBDE-7D41-4441-AF60-CFC8A98DC78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165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B285BD-F757-4A1A-9192-9F836EA22EE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85894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63F524-28BA-4A54-8DD8-A5E11F53A8B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28225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060135AD-5367-4B9A-BFBC-746D7B9EB81A}" type="slidenum">
              <a:rPr lang="en-GB">
                <a:solidFill>
                  <a:srgbClr val="000000"/>
                </a:solidFill>
              </a:rPr>
              <a:pPr>
                <a:defRPr/>
              </a:pPr>
              <a:t>‹#›</a:t>
            </a:fld>
            <a:endParaRPr lang="en-GB">
              <a:solidFill>
                <a:srgbClr val="000000"/>
              </a:solidFill>
            </a:endParaRPr>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solidFill>
                <a:srgbClr val="FFFFFF"/>
              </a:solidFill>
            </a:endParaRPr>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solidFill>
                <a:srgbClr val="FFFFFF"/>
              </a:solidFill>
            </a:endParaRPr>
          </a:p>
        </p:txBody>
      </p:sp>
      <p:pic>
        <p:nvPicPr>
          <p:cNvPr id="1033" name="Picture 17" descr="LOGO CE_Vertical_EN_NEG_quadri_H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2984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balticsea-region.e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pa-safe.dma.d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95288" y="1772816"/>
            <a:ext cx="8229600" cy="1152128"/>
          </a:xfrm>
        </p:spPr>
        <p:txBody>
          <a:bodyPr/>
          <a:lstStyle/>
          <a:p>
            <a:pPr algn="ctr"/>
            <a:r>
              <a:rPr lang="en-GB" sz="2400" dirty="0" smtClean="0">
                <a:latin typeface="Trebuchet MS" panose="020B0603020202020204" pitchFamily="34" charset="0"/>
              </a:rPr>
              <a:t/>
            </a:r>
            <a:br>
              <a:rPr lang="en-GB" sz="2400" dirty="0" smtClean="0">
                <a:latin typeface="Trebuchet MS" panose="020B0603020202020204" pitchFamily="34" charset="0"/>
              </a:rPr>
            </a:br>
            <a:r>
              <a:rPr lang="en-GB" sz="2400" dirty="0" smtClean="0">
                <a:latin typeface="Trebuchet MS" panose="020B0603020202020204" pitchFamily="34" charset="0"/>
              </a:rPr>
              <a:t>Annual Forum of the EUSBSR and the revision of the EU </a:t>
            </a:r>
            <a:r>
              <a:rPr lang="en-GB" sz="2400" dirty="0">
                <a:latin typeface="Trebuchet MS" panose="020B0603020202020204" pitchFamily="34" charset="0"/>
              </a:rPr>
              <a:t>Strategy for the Baltic Sea Region (EUSBSR)</a:t>
            </a:r>
            <a:r>
              <a:rPr lang="en-GB" dirty="0"/>
              <a:t/>
            </a:r>
            <a:br>
              <a:rPr lang="en-GB" dirty="0"/>
            </a:br>
            <a:endParaRPr lang="en-GB" dirty="0"/>
          </a:p>
        </p:txBody>
      </p:sp>
      <p:sp>
        <p:nvSpPr>
          <p:cNvPr id="6" name="Text Placeholder 5"/>
          <p:cNvSpPr>
            <a:spLocks noGrp="1"/>
          </p:cNvSpPr>
          <p:nvPr>
            <p:ph sz="half" idx="1"/>
          </p:nvPr>
        </p:nvSpPr>
        <p:spPr>
          <a:xfrm>
            <a:off x="457200" y="2708920"/>
            <a:ext cx="8291264" cy="3672408"/>
          </a:xfrm>
        </p:spPr>
        <p:txBody>
          <a:bodyPr/>
          <a:lstStyle/>
          <a:p>
            <a:endParaRPr lang="fr-BE" sz="1400" i="0" dirty="0" smtClean="0">
              <a:latin typeface="Trebuchet MS" panose="020B0603020202020204" pitchFamily="34" charset="0"/>
            </a:endParaRPr>
          </a:p>
          <a:p>
            <a:endParaRPr lang="fr-BE" sz="1400" i="0" dirty="0">
              <a:latin typeface="Trebuchet MS" panose="020B0603020202020204" pitchFamily="34" charset="0"/>
            </a:endParaRPr>
          </a:p>
          <a:p>
            <a:endParaRPr lang="fr-BE" sz="1400" i="0" dirty="0" smtClean="0">
              <a:latin typeface="Trebuchet MS" panose="020B0603020202020204" pitchFamily="34" charset="0"/>
            </a:endParaRPr>
          </a:p>
          <a:p>
            <a:endParaRPr lang="fr-BE" sz="1400" i="0" dirty="0">
              <a:latin typeface="Trebuchet MS" panose="020B0603020202020204" pitchFamily="34" charset="0"/>
            </a:endParaRPr>
          </a:p>
          <a:p>
            <a:endParaRPr lang="fr-BE" sz="1400" i="0" dirty="0" smtClean="0">
              <a:latin typeface="Trebuchet MS" panose="020B0603020202020204" pitchFamily="34" charset="0"/>
            </a:endParaRPr>
          </a:p>
          <a:p>
            <a:endParaRPr lang="fr-BE" sz="1400" i="0" dirty="0">
              <a:latin typeface="Trebuchet MS" panose="020B0603020202020204" pitchFamily="34" charset="0"/>
            </a:endParaRPr>
          </a:p>
          <a:p>
            <a:endParaRPr lang="fr-BE" sz="1400" i="0" dirty="0" smtClean="0">
              <a:latin typeface="Trebuchet MS" panose="020B0603020202020204" pitchFamily="34" charset="0"/>
            </a:endParaRPr>
          </a:p>
          <a:p>
            <a:endParaRPr lang="fr-BE" sz="1400" i="0" dirty="0">
              <a:latin typeface="Trebuchet MS" panose="020B0603020202020204" pitchFamily="34" charset="0"/>
            </a:endParaRPr>
          </a:p>
          <a:p>
            <a:endParaRPr lang="fr-BE" sz="1400" i="0" dirty="0" smtClean="0">
              <a:latin typeface="Trebuchet MS" panose="020B0603020202020204" pitchFamily="34" charset="0"/>
            </a:endParaRPr>
          </a:p>
          <a:p>
            <a:endParaRPr lang="fr-BE" sz="1400" i="0" dirty="0">
              <a:latin typeface="Trebuchet MS" panose="020B0603020202020204" pitchFamily="34" charset="0"/>
            </a:endParaRPr>
          </a:p>
          <a:p>
            <a:endParaRPr lang="fr-BE" sz="1400" i="0" dirty="0" smtClean="0">
              <a:latin typeface="Trebuchet MS" panose="020B0603020202020204" pitchFamily="34" charset="0"/>
            </a:endParaRPr>
          </a:p>
          <a:p>
            <a:endParaRPr lang="fr-BE" sz="2000" i="0" dirty="0" smtClean="0">
              <a:latin typeface="Trebuchet MS" panose="020B0603020202020204" pitchFamily="34" charset="0"/>
            </a:endParaRPr>
          </a:p>
          <a:p>
            <a:r>
              <a:rPr lang="en-GB" sz="1400" i="0" dirty="0" smtClean="0">
                <a:latin typeface="Trebuchet MS" panose="020B0603020202020204" pitchFamily="34" charset="0"/>
              </a:rPr>
              <a:t>DG REGIO – D1 Competence Centre Macro-Regions and European Territorial Cooperation</a:t>
            </a:r>
            <a:endParaRPr lang="en-GB" sz="1400" i="0" dirty="0">
              <a:latin typeface="Trebuchet MS" panose="020B0603020202020204" pitchFamily="34"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3212976"/>
            <a:ext cx="3168351"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4241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1"/>
            <a:ext cx="8229600" cy="1008112"/>
          </a:xfrm>
        </p:spPr>
        <p:txBody>
          <a:bodyPr/>
          <a:lstStyle/>
          <a:p>
            <a:r>
              <a:rPr lang="en-GB" sz="2400" dirty="0">
                <a:latin typeface="Trebuchet MS" panose="020B0603020202020204" pitchFamily="34" charset="0"/>
              </a:rPr>
              <a:t>PA SAFE to become leading region in maritime safety and security</a:t>
            </a:r>
            <a:r>
              <a:rPr lang="en-GB" dirty="0"/>
              <a:t/>
            </a:r>
            <a:br>
              <a:rPr lang="en-GB" dirty="0"/>
            </a:br>
            <a:endParaRPr lang="en-GB" dirty="0"/>
          </a:p>
        </p:txBody>
      </p:sp>
      <p:sp>
        <p:nvSpPr>
          <p:cNvPr id="3" name="Content Placeholder 2"/>
          <p:cNvSpPr>
            <a:spLocks noGrp="1"/>
          </p:cNvSpPr>
          <p:nvPr>
            <p:ph idx="1"/>
          </p:nvPr>
        </p:nvSpPr>
        <p:spPr>
          <a:xfrm>
            <a:off x="457200" y="2276872"/>
            <a:ext cx="8229600" cy="3960440"/>
          </a:xfrm>
        </p:spPr>
        <p:txBody>
          <a:bodyPr/>
          <a:lstStyle/>
          <a:p>
            <a:r>
              <a:rPr lang="en-GB" dirty="0">
                <a:latin typeface="Trebuchet MS" panose="020B0603020202020204" pitchFamily="34" charset="0"/>
              </a:rPr>
              <a:t>Actions</a:t>
            </a:r>
          </a:p>
          <a:p>
            <a:pPr lvl="1"/>
            <a:r>
              <a:rPr lang="en-GB" b="0" dirty="0" smtClean="0">
                <a:latin typeface="Trebuchet MS" panose="020B0603020202020204" pitchFamily="34" charset="0"/>
                <a:cs typeface="Times New Roman" panose="02020603050405020304" pitchFamily="18" charset="0"/>
              </a:rPr>
              <a:t>Develop </a:t>
            </a:r>
            <a:r>
              <a:rPr lang="en-GB" b="0" dirty="0">
                <a:latin typeface="Trebuchet MS" panose="020B0603020202020204" pitchFamily="34" charset="0"/>
                <a:cs typeface="Times New Roman" panose="02020603050405020304" pitchFamily="18" charset="0"/>
              </a:rPr>
              <a:t>co-operation in maritime surveillance and information exchange</a:t>
            </a:r>
          </a:p>
          <a:p>
            <a:pPr lvl="1"/>
            <a:r>
              <a:rPr lang="en-GB" b="0" dirty="0">
                <a:latin typeface="Trebuchet MS" panose="020B0603020202020204" pitchFamily="34" charset="0"/>
                <a:cs typeface="Times New Roman" panose="02020603050405020304" pitchFamily="18" charset="0"/>
              </a:rPr>
              <a:t>Ensuring safe navigable fairways by improving resurveying of shipping routes</a:t>
            </a:r>
          </a:p>
          <a:p>
            <a:pPr lvl="1"/>
            <a:r>
              <a:rPr lang="en-GB" b="0" dirty="0">
                <a:latin typeface="Trebuchet MS" panose="020B0603020202020204" pitchFamily="34" charset="0"/>
                <a:cs typeface="Times New Roman" panose="02020603050405020304" pitchFamily="18" charset="0"/>
              </a:rPr>
              <a:t>Improve safety of navigation by means </a:t>
            </a:r>
            <a:r>
              <a:rPr lang="en-GB" b="0" dirty="0" smtClean="0">
                <a:latin typeface="Trebuchet MS" panose="020B0603020202020204" pitchFamily="34" charset="0"/>
                <a:cs typeface="Times New Roman" panose="02020603050405020304" pitchFamily="18" charset="0"/>
              </a:rPr>
              <a:t>of e-navigation </a:t>
            </a:r>
            <a:r>
              <a:rPr lang="en-GB" b="0" dirty="0">
                <a:latin typeface="Trebuchet MS" panose="020B0603020202020204" pitchFamily="34" charset="0"/>
                <a:cs typeface="Times New Roman" panose="02020603050405020304" pitchFamily="18" charset="0"/>
              </a:rPr>
              <a:t>and new </a:t>
            </a:r>
            <a:r>
              <a:rPr lang="en-GB" b="0" dirty="0" smtClean="0">
                <a:latin typeface="Trebuchet MS" panose="020B0603020202020204" pitchFamily="34" charset="0"/>
                <a:cs typeface="Times New Roman" panose="02020603050405020304" pitchFamily="18" charset="0"/>
              </a:rPr>
              <a:t>technology</a:t>
            </a:r>
          </a:p>
          <a:p>
            <a:pPr lvl="1"/>
            <a:r>
              <a:rPr lang="en-GB" b="0" dirty="0" smtClean="0">
                <a:latin typeface="Trebuchet MS" panose="020B0603020202020204" pitchFamily="34" charset="0"/>
                <a:cs typeface="Times New Roman" panose="02020603050405020304" pitchFamily="18" charset="0"/>
              </a:rPr>
              <a:t>Winter navigation</a:t>
            </a:r>
          </a:p>
          <a:p>
            <a:pPr lvl="1"/>
            <a:r>
              <a:rPr lang="en-GB" b="0" dirty="0" smtClean="0">
                <a:latin typeface="Trebuchet MS" panose="020B0603020202020204" pitchFamily="34" charset="0"/>
                <a:cs typeface="Times New Roman" panose="02020603050405020304" pitchFamily="18" charset="0"/>
              </a:rPr>
              <a:t>Enhancing the safety of oil, hazardous and noxious substances </a:t>
            </a:r>
          </a:p>
          <a:p>
            <a:pPr lvl="1"/>
            <a:r>
              <a:rPr lang="en-GB" b="0" dirty="0" smtClean="0">
                <a:latin typeface="Trebuchet MS" panose="020B0603020202020204" pitchFamily="34" charset="0"/>
                <a:cs typeface="Times New Roman" panose="02020603050405020304" pitchFamily="18" charset="0"/>
              </a:rPr>
              <a:t>Ensure that crews serving on-board vessels are well trained</a:t>
            </a:r>
          </a:p>
          <a:p>
            <a:pPr lvl="1"/>
            <a:r>
              <a:rPr lang="en-GB" b="0" dirty="0" smtClean="0">
                <a:latin typeface="Trebuchet MS" panose="020B0603020202020204" pitchFamily="34" charset="0"/>
                <a:cs typeface="Times New Roman" panose="02020603050405020304" pitchFamily="18" charset="0"/>
              </a:rPr>
              <a:t>Develop preparedness for emergency situations</a:t>
            </a:r>
            <a:endParaRPr lang="en-GB" b="0" dirty="0">
              <a:latin typeface="Trebuchet MS" panose="020B0603020202020204" pitchFamily="34" charset="0"/>
              <a:cs typeface="Times New Roman" panose="02020603050405020304" pitchFamily="18" charset="0"/>
            </a:endParaRPr>
          </a:p>
          <a:p>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6511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latin typeface="Trebuchet MS" panose="020B0603020202020204" pitchFamily="34" charset="0"/>
              </a:rPr>
              <a:t>PA Ship – Becoming a model for clean shipping</a:t>
            </a:r>
            <a:endParaRPr lang="en-GB" sz="2000" dirty="0">
              <a:latin typeface="Trebuchet MS" panose="020B0603020202020204" pitchFamily="34" charset="0"/>
            </a:endParaRPr>
          </a:p>
        </p:txBody>
      </p:sp>
      <p:sp>
        <p:nvSpPr>
          <p:cNvPr id="3" name="Content Placeholder 2"/>
          <p:cNvSpPr>
            <a:spLocks noGrp="1"/>
          </p:cNvSpPr>
          <p:nvPr>
            <p:ph idx="1"/>
          </p:nvPr>
        </p:nvSpPr>
        <p:spPr/>
        <p:txBody>
          <a:bodyPr/>
          <a:lstStyle/>
          <a:p>
            <a:r>
              <a:rPr lang="en-GB" sz="1800" dirty="0" smtClean="0">
                <a:latin typeface="Trebuchet MS" panose="020B0603020202020204" pitchFamily="34" charset="0"/>
                <a:cs typeface="Times New Roman" panose="02020603050405020304" pitchFamily="18" charset="0"/>
              </a:rPr>
              <a:t>Actions</a:t>
            </a:r>
          </a:p>
          <a:p>
            <a:pPr lvl="1"/>
            <a:r>
              <a:rPr lang="en-GB" b="0" dirty="0" smtClean="0">
                <a:latin typeface="Trebuchet MS" panose="020B0603020202020204" pitchFamily="34" charset="0"/>
                <a:cs typeface="Times New Roman" panose="02020603050405020304" pitchFamily="18" charset="0"/>
              </a:rPr>
              <a:t>To create infrastructure for alternative fuels in the Baltic Sea Region</a:t>
            </a:r>
          </a:p>
          <a:p>
            <a:pPr lvl="1"/>
            <a:r>
              <a:rPr lang="en-GB" b="0" dirty="0" smtClean="0">
                <a:latin typeface="Trebuchet MS" panose="020B0603020202020204" pitchFamily="34" charset="0"/>
                <a:cs typeface="Times New Roman" panose="02020603050405020304" pitchFamily="18" charset="0"/>
              </a:rPr>
              <a:t>To support measures reducing emissions from ships</a:t>
            </a:r>
          </a:p>
          <a:p>
            <a:pPr lvl="1"/>
            <a:r>
              <a:rPr lang="en-GB" b="0" dirty="0" smtClean="0">
                <a:latin typeface="Trebuchet MS" panose="020B0603020202020204" pitchFamily="34" charset="0"/>
                <a:cs typeface="Times New Roman" panose="02020603050405020304" pitchFamily="18" charset="0"/>
              </a:rPr>
              <a:t>To develop shore-side facilities to foster clean shipping measures</a:t>
            </a:r>
          </a:p>
          <a:p>
            <a:pPr lvl="1"/>
            <a:endParaRPr lang="en-GB" b="0" dirty="0" smtClean="0">
              <a:latin typeface="Trebuchet MS" panose="020B0603020202020204" pitchFamily="34" charset="0"/>
              <a:cs typeface="Times New Roman" panose="02020603050405020304" pitchFamily="18" charset="0"/>
            </a:endParaRPr>
          </a:p>
          <a:p>
            <a:pPr lvl="1"/>
            <a:endParaRPr lang="en-GB" b="0" dirty="0" smtClean="0">
              <a:latin typeface="Trebuchet MS" panose="020B0603020202020204" pitchFamily="34" charset="0"/>
              <a:cs typeface="Times New Roman" panose="02020603050405020304" pitchFamily="18" charset="0"/>
            </a:endParaRPr>
          </a:p>
          <a:p>
            <a:pPr lvl="1"/>
            <a:endParaRPr lang="en-GB" sz="1800" b="0" dirty="0" smtClean="0">
              <a:latin typeface="Times New Roman" panose="02020603050405020304" pitchFamily="18" charset="0"/>
              <a:cs typeface="Times New Roman" panose="02020603050405020304" pitchFamily="18" charset="0"/>
            </a:endParaRPr>
          </a:p>
          <a:p>
            <a:pPr lvl="1"/>
            <a:endParaRPr lang="en-GB" sz="1800" dirty="0" smtClean="0">
              <a:latin typeface="Times New Roman" panose="02020603050405020304" pitchFamily="18" charset="0"/>
              <a:cs typeface="Times New Roman" panose="02020603050405020304" pitchFamily="18" charset="0"/>
            </a:endParaRPr>
          </a:p>
          <a:p>
            <a:endParaRPr lang="en-GB" sz="1600" dirty="0" smtClean="0"/>
          </a:p>
          <a:p>
            <a:r>
              <a:rPr lang="en-GB" sz="1600" dirty="0"/>
              <a:t> </a:t>
            </a:r>
            <a:endParaRPr lang="en-GB" sz="1600" dirty="0" smtClean="0"/>
          </a:p>
          <a:p>
            <a:endParaRPr lang="en-GB" sz="1600" dirty="0"/>
          </a:p>
        </p:txBody>
      </p:sp>
    </p:spTree>
    <p:extLst>
      <p:ext uri="{BB962C8B-B14F-4D97-AF65-F5344CB8AC3E}">
        <p14:creationId xmlns:p14="http://schemas.microsoft.com/office/powerpoint/2010/main" val="2596128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Links</a:t>
            </a:r>
            <a:endParaRPr lang="en-GB" dirty="0"/>
          </a:p>
        </p:txBody>
      </p:sp>
      <p:sp>
        <p:nvSpPr>
          <p:cNvPr id="3" name="Content Placeholder 2"/>
          <p:cNvSpPr>
            <a:spLocks noGrp="1"/>
          </p:cNvSpPr>
          <p:nvPr>
            <p:ph idx="1"/>
          </p:nvPr>
        </p:nvSpPr>
        <p:spPr/>
        <p:txBody>
          <a:bodyPr/>
          <a:lstStyle/>
          <a:p>
            <a:r>
              <a:rPr lang="en-GB" sz="2000" i="0" dirty="0" smtClean="0"/>
              <a:t>European Union Strategy for the Baltic Sea Region</a:t>
            </a:r>
          </a:p>
          <a:p>
            <a:endParaRPr lang="en-GB" sz="2000" i="0" dirty="0"/>
          </a:p>
          <a:p>
            <a:r>
              <a:rPr lang="en-GB" sz="2000" i="0" dirty="0" smtClean="0">
                <a:hlinkClick r:id="rId3"/>
              </a:rPr>
              <a:t>https://www.balticsea-region.eu</a:t>
            </a:r>
            <a:endParaRPr lang="en-GB" sz="2000" i="0" dirty="0" smtClean="0"/>
          </a:p>
          <a:p>
            <a:endParaRPr lang="en-GB" sz="2000" i="0" dirty="0"/>
          </a:p>
          <a:p>
            <a:r>
              <a:rPr lang="en-GB" sz="2000" i="0" dirty="0" smtClean="0"/>
              <a:t>Policy area "Ship" and "SAFE"</a:t>
            </a:r>
          </a:p>
          <a:p>
            <a:r>
              <a:rPr lang="en-GB" sz="2000" i="0" dirty="0" smtClean="0">
                <a:hlinkClick r:id="rId4"/>
              </a:rPr>
              <a:t>https://www.pa-safe.dma.dk</a:t>
            </a:r>
            <a:endParaRPr lang="en-GB" sz="2000" i="0" dirty="0" smtClean="0"/>
          </a:p>
          <a:p>
            <a:endParaRPr lang="en-GB" sz="2000" i="0" dirty="0" smtClean="0"/>
          </a:p>
          <a:p>
            <a:endParaRPr lang="en-GB" sz="2000" i="0" dirty="0" smtClean="0"/>
          </a:p>
          <a:p>
            <a:endParaRPr lang="en-GB" sz="2000" i="0" dirty="0"/>
          </a:p>
        </p:txBody>
      </p:sp>
    </p:spTree>
    <p:extLst>
      <p:ext uri="{BB962C8B-B14F-4D97-AF65-F5344CB8AC3E}">
        <p14:creationId xmlns:p14="http://schemas.microsoft.com/office/powerpoint/2010/main" val="236294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BE" sz="2400" dirty="0" smtClean="0">
                <a:latin typeface="Trebuchet MS" panose="020B0603020202020204" pitchFamily="34" charset="0"/>
              </a:rPr>
              <a:t>EU Strategy for the Baltic Sea Region</a:t>
            </a:r>
            <a:endParaRPr lang="en-GB" sz="2400" dirty="0">
              <a:latin typeface="Trebuchet MS" panose="020B0603020202020204" pitchFamily="34" charset="0"/>
            </a:endParaRPr>
          </a:p>
        </p:txBody>
      </p:sp>
      <p:sp>
        <p:nvSpPr>
          <p:cNvPr id="3" name="Content Placeholder 2"/>
          <p:cNvSpPr>
            <a:spLocks noGrp="1"/>
          </p:cNvSpPr>
          <p:nvPr>
            <p:ph sz="half" idx="1"/>
          </p:nvPr>
        </p:nvSpPr>
        <p:spPr>
          <a:xfrm>
            <a:off x="457200" y="2204865"/>
            <a:ext cx="4038600" cy="3816524"/>
          </a:xfrm>
        </p:spPr>
        <p:txBody>
          <a:bodyPr/>
          <a:lstStyle/>
          <a:p>
            <a:pPr marL="0" indent="0" algn="just" eaLnBrk="1" hangingPunct="1">
              <a:spcAft>
                <a:spcPts val="1200"/>
              </a:spcAft>
              <a:buNone/>
            </a:pPr>
            <a:r>
              <a:rPr lang="en-US" sz="2000" i="0" dirty="0" smtClean="0">
                <a:latin typeface="Trebuchet MS" pitchFamily="34" charset="0"/>
              </a:rPr>
              <a:t>First </a:t>
            </a:r>
            <a:r>
              <a:rPr lang="en-US" sz="2000" i="0" dirty="0">
                <a:latin typeface="Trebuchet MS" pitchFamily="34" charset="0"/>
              </a:rPr>
              <a:t>macro-regional strategy in the </a:t>
            </a:r>
            <a:r>
              <a:rPr lang="en-US" sz="2000" i="0" dirty="0" smtClean="0">
                <a:latin typeface="Trebuchet MS" pitchFamily="34" charset="0"/>
              </a:rPr>
              <a:t>EU (set up 2009);</a:t>
            </a:r>
          </a:p>
          <a:p>
            <a:pPr marL="0" indent="0" algn="just" eaLnBrk="1" hangingPunct="1">
              <a:spcAft>
                <a:spcPts val="1200"/>
              </a:spcAft>
              <a:buNone/>
            </a:pPr>
            <a:r>
              <a:rPr lang="en-GB" sz="2000" i="0" dirty="0" smtClean="0">
                <a:latin typeface="Trebuchet MS" pitchFamily="34" charset="0"/>
              </a:rPr>
              <a:t>8</a:t>
            </a:r>
            <a:r>
              <a:rPr lang="en-GB" sz="2000" b="1" i="0" dirty="0" smtClean="0">
                <a:latin typeface="Trebuchet MS" pitchFamily="34" charset="0"/>
              </a:rPr>
              <a:t> </a:t>
            </a:r>
            <a:r>
              <a:rPr lang="en-GB" sz="2000" i="0" dirty="0">
                <a:latin typeface="Trebuchet MS" pitchFamily="34" charset="0"/>
              </a:rPr>
              <a:t>EU member </a:t>
            </a:r>
            <a:r>
              <a:rPr lang="en-GB" sz="2000" i="0" dirty="0" smtClean="0">
                <a:latin typeface="Trebuchet MS" pitchFamily="34" charset="0"/>
              </a:rPr>
              <a:t>states; 85 million people (17% of EU population)</a:t>
            </a:r>
          </a:p>
          <a:p>
            <a:pPr marL="0" indent="0" algn="just" eaLnBrk="1" hangingPunct="1">
              <a:spcAft>
                <a:spcPts val="1200"/>
              </a:spcAft>
              <a:buNone/>
            </a:pPr>
            <a:r>
              <a:rPr lang="en-GB" sz="2000" i="0" dirty="0">
                <a:latin typeface="Trebuchet MS" pitchFamily="34" charset="0"/>
              </a:rPr>
              <a:t>Better and more effective use of existing policies, funding, institutions and legislation</a:t>
            </a:r>
          </a:p>
          <a:p>
            <a:pPr marL="0" indent="0" algn="just" eaLnBrk="1" hangingPunct="1">
              <a:spcAft>
                <a:spcPts val="1200"/>
              </a:spcAft>
              <a:buNone/>
            </a:pPr>
            <a:r>
              <a:rPr lang="en-GB" sz="2000" i="0" dirty="0" smtClean="0">
                <a:latin typeface="Trebuchet MS" pitchFamily="34" charset="0"/>
              </a:rPr>
              <a:t>Three </a:t>
            </a:r>
            <a:r>
              <a:rPr lang="en-GB" sz="2000" i="0" dirty="0">
                <a:latin typeface="Trebuchet MS" pitchFamily="34" charset="0"/>
              </a:rPr>
              <a:t>objectives: "Save the Sea", "Connect the Region", "Increase Prosperity</a:t>
            </a:r>
            <a:r>
              <a:rPr lang="en-GB" sz="2000" i="0" dirty="0" smtClean="0">
                <a:latin typeface="Trebuchet MS" pitchFamily="34" charset="0"/>
              </a:rPr>
              <a:t>"</a:t>
            </a:r>
            <a:endParaRPr lang="en-GB" sz="2000" i="0" dirty="0">
              <a:latin typeface="Trebuchet MS" pitchFamily="34" charset="0"/>
            </a:endParaRPr>
          </a:p>
          <a:p>
            <a:endParaRPr lang="en-GB" dirty="0"/>
          </a:p>
        </p:txBody>
      </p:sp>
      <p:pic>
        <p:nvPicPr>
          <p:cNvPr id="5" name="Content Placeholder 5" descr="imag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161948" y="2348881"/>
            <a:ext cx="3011103" cy="3672508"/>
          </a:xfrm>
        </p:spPr>
      </p:pic>
    </p:spTree>
    <p:extLst>
      <p:ext uri="{BB962C8B-B14F-4D97-AF65-F5344CB8AC3E}">
        <p14:creationId xmlns:p14="http://schemas.microsoft.com/office/powerpoint/2010/main" val="1875096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1"/>
            <a:ext cx="8229600" cy="504974"/>
          </a:xfrm>
        </p:spPr>
        <p:txBody>
          <a:bodyPr/>
          <a:lstStyle/>
          <a:p>
            <a:pPr algn="ctr"/>
            <a:r>
              <a:rPr lang="en-GB" sz="2400" dirty="0" smtClean="0">
                <a:latin typeface="Trebuchet MS" pitchFamily="34" charset="0"/>
              </a:rPr>
              <a:t>Objectives </a:t>
            </a:r>
            <a:r>
              <a:rPr lang="en-GB" sz="2400" dirty="0">
                <a:latin typeface="Trebuchet MS" pitchFamily="34" charset="0"/>
              </a:rPr>
              <a:t>and sub-objectives</a:t>
            </a:r>
            <a:endParaRPr lang="en-GB" sz="2400" dirty="0"/>
          </a:p>
        </p:txBody>
      </p:sp>
      <p:pic>
        <p:nvPicPr>
          <p:cNvPr id="5" name="Picture 6" descr="EUSBSR_Brochure v3_Page_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844824"/>
            <a:ext cx="6840760" cy="4824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4263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a:r>
              <a:rPr lang="en-GB" sz="2400" dirty="0" smtClean="0">
                <a:latin typeface="Trebuchet MS" panose="020B0603020202020204" pitchFamily="34" charset="0"/>
              </a:rPr>
              <a:t>Objectives</a:t>
            </a:r>
            <a:r>
              <a:rPr lang="en-GB" sz="2400" dirty="0">
                <a:latin typeface="Trebuchet MS" panose="020B0603020202020204" pitchFamily="34" charset="0"/>
              </a:rPr>
              <a:t>, </a:t>
            </a:r>
            <a:r>
              <a:rPr lang="en-GB" sz="2400" dirty="0" smtClean="0">
                <a:latin typeface="Trebuchet MS" panose="020B0603020202020204" pitchFamily="34" charset="0"/>
              </a:rPr>
              <a:t>priority areas and </a:t>
            </a:r>
            <a:r>
              <a:rPr lang="en-GB" sz="2400" dirty="0">
                <a:latin typeface="Trebuchet MS" panose="020B0603020202020204" pitchFamily="34" charset="0"/>
              </a:rPr>
              <a:t>horizontal </a:t>
            </a:r>
            <a:r>
              <a:rPr lang="en-GB" sz="2400" dirty="0" smtClean="0">
                <a:latin typeface="Trebuchet MS" panose="020B0603020202020204" pitchFamily="34" charset="0"/>
              </a:rPr>
              <a:t>actions</a:t>
            </a:r>
            <a:br>
              <a:rPr lang="en-GB" sz="2400" dirty="0" smtClean="0">
                <a:latin typeface="Trebuchet MS" panose="020B0603020202020204" pitchFamily="34" charset="0"/>
              </a:rPr>
            </a:br>
            <a:r>
              <a:rPr lang="en-GB" sz="2400" dirty="0" smtClean="0">
                <a:latin typeface="Trebuchet MS" panose="020B0603020202020204" pitchFamily="34" charset="0"/>
              </a:rPr>
              <a:t>(pre-review)</a:t>
            </a:r>
            <a:endParaRPr lang="en-GB" sz="2400" dirty="0">
              <a:latin typeface="Trebuchet MS" panose="020B0603020202020204" pitchFamily="34" charset="0"/>
            </a:endParaRPr>
          </a:p>
        </p:txBody>
      </p:sp>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a:xfrm>
            <a:off x="457200" y="2276873"/>
            <a:ext cx="7643192" cy="4032447"/>
          </a:xfrm>
        </p:spPr>
      </p:pic>
    </p:spTree>
    <p:extLst>
      <p:ext uri="{BB962C8B-B14F-4D97-AF65-F5344CB8AC3E}">
        <p14:creationId xmlns:p14="http://schemas.microsoft.com/office/powerpoint/2010/main" val="218966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12776"/>
            <a:ext cx="8291264" cy="4608613"/>
          </a:xfrm>
        </p:spPr>
        <p:txBody>
          <a:bodyPr/>
          <a:lstStyle/>
          <a:p>
            <a:pPr marL="0" lvl="0" indent="0">
              <a:spcBef>
                <a:spcPts val="0"/>
              </a:spcBef>
              <a:spcAft>
                <a:spcPts val="600"/>
              </a:spcAft>
              <a:buClr>
                <a:srgbClr val="FFFFFF"/>
              </a:buClr>
              <a:buNone/>
            </a:pPr>
            <a:r>
              <a:rPr lang="en-GB" sz="2400" b="1" i="0" dirty="0" smtClean="0">
                <a:latin typeface="Trebuchet MS" panose="020B0603020202020204" pitchFamily="34" charset="0"/>
              </a:rPr>
              <a:t>Expected results (examples</a:t>
            </a:r>
            <a:r>
              <a:rPr lang="fr-BE" sz="2400" b="1" i="0" dirty="0" smtClean="0">
                <a:latin typeface="Trebuchet MS" panose="020B0603020202020204" pitchFamily="34" charset="0"/>
              </a:rPr>
              <a:t>):</a:t>
            </a:r>
            <a:endParaRPr lang="fr-BE" sz="2400" b="1" i="0" dirty="0">
              <a:latin typeface="Trebuchet MS" panose="020B0603020202020204" pitchFamily="34" charset="0"/>
            </a:endParaRPr>
          </a:p>
          <a:p>
            <a:pPr marL="0" lvl="0" indent="0">
              <a:spcBef>
                <a:spcPts val="0"/>
              </a:spcBef>
              <a:spcAft>
                <a:spcPts val="600"/>
              </a:spcAft>
              <a:buClr>
                <a:srgbClr val="FFFFFF"/>
              </a:buClr>
              <a:buNone/>
            </a:pPr>
            <a:r>
              <a:rPr lang="en-GB" sz="2000" i="0" dirty="0" smtClean="0">
                <a:latin typeface="Trebuchet MS" panose="020B0603020202020204" pitchFamily="34" charset="0"/>
              </a:rPr>
              <a:t>Reduction/decreasing </a:t>
            </a:r>
            <a:r>
              <a:rPr lang="en-GB" sz="2000" i="0" dirty="0">
                <a:latin typeface="Trebuchet MS" panose="020B0603020202020204" pitchFamily="34" charset="0"/>
              </a:rPr>
              <a:t>trend in the number of shipping </a:t>
            </a:r>
            <a:r>
              <a:rPr lang="en-GB" sz="2000" i="0" dirty="0" smtClean="0">
                <a:latin typeface="Trebuchet MS" panose="020B0603020202020204" pitchFamily="34" charset="0"/>
              </a:rPr>
              <a:t>accidents</a:t>
            </a:r>
          </a:p>
          <a:p>
            <a:pPr marL="0" lvl="0" indent="0">
              <a:spcBef>
                <a:spcPts val="0"/>
              </a:spcBef>
              <a:spcAft>
                <a:spcPts val="600"/>
              </a:spcAft>
              <a:buClr>
                <a:srgbClr val="FFFFFF"/>
              </a:buClr>
              <a:buNone/>
            </a:pPr>
            <a:r>
              <a:rPr lang="en-GB" sz="2000" i="0" dirty="0" smtClean="0">
                <a:latin typeface="Trebuchet MS" panose="020B0603020202020204" pitchFamily="34" charset="0"/>
              </a:rPr>
              <a:t>Elimination </a:t>
            </a:r>
            <a:r>
              <a:rPr lang="en-GB" sz="2000" i="0" dirty="0">
                <a:latin typeface="Trebuchet MS" panose="020B0603020202020204" pitchFamily="34" charset="0"/>
              </a:rPr>
              <a:t>of illegal discharges by 2021 </a:t>
            </a:r>
            <a:endParaRPr lang="en-GB" sz="2000" i="0" dirty="0" smtClean="0">
              <a:latin typeface="Trebuchet MS" panose="020B0603020202020204" pitchFamily="34" charset="0"/>
            </a:endParaRPr>
          </a:p>
          <a:p>
            <a:pPr marL="0" lvl="0" indent="0">
              <a:spcBef>
                <a:spcPts val="0"/>
              </a:spcBef>
              <a:spcAft>
                <a:spcPts val="600"/>
              </a:spcAft>
              <a:buClr>
                <a:srgbClr val="FFFFFF"/>
              </a:buClr>
              <a:buNone/>
            </a:pPr>
            <a:r>
              <a:rPr lang="en-GB" sz="2000" i="0" dirty="0" smtClean="0">
                <a:latin typeface="Trebuchet MS" panose="020B0603020202020204" pitchFamily="34" charset="0"/>
              </a:rPr>
              <a:t>Improved </a:t>
            </a:r>
            <a:r>
              <a:rPr lang="en-GB" sz="2000" i="0" dirty="0">
                <a:latin typeface="Trebuchet MS" panose="020B0603020202020204" pitchFamily="34" charset="0"/>
              </a:rPr>
              <a:t>environmental status, </a:t>
            </a:r>
            <a:r>
              <a:rPr lang="en-GB" sz="2000" i="0" dirty="0" smtClean="0">
                <a:latin typeface="Trebuchet MS" panose="020B0603020202020204" pitchFamily="34" charset="0"/>
              </a:rPr>
              <a:t>e.g. reduced nutrient </a:t>
            </a:r>
            <a:r>
              <a:rPr lang="en-GB" sz="2000" i="0" dirty="0">
                <a:latin typeface="Trebuchet MS" panose="020B0603020202020204" pitchFamily="34" charset="0"/>
              </a:rPr>
              <a:t>inputs by </a:t>
            </a:r>
            <a:r>
              <a:rPr lang="en-GB" sz="2000" i="0" dirty="0" smtClean="0">
                <a:latin typeface="Trebuchet MS" panose="020B0603020202020204" pitchFamily="34" charset="0"/>
              </a:rPr>
              <a:t>2021</a:t>
            </a:r>
            <a:endParaRPr lang="en-GB" sz="2000" i="0" dirty="0">
              <a:latin typeface="Trebuchet MS" panose="020B0603020202020204" pitchFamily="34" charset="0"/>
            </a:endParaRPr>
          </a:p>
          <a:p>
            <a:pPr marL="0" lvl="0" indent="0">
              <a:spcBef>
                <a:spcPts val="0"/>
              </a:spcBef>
              <a:spcAft>
                <a:spcPts val="600"/>
              </a:spcAft>
              <a:buClr>
                <a:srgbClr val="FFFFFF"/>
              </a:buClr>
              <a:buNone/>
            </a:pPr>
            <a:r>
              <a:rPr lang="en-GB" sz="2000" i="0" dirty="0" smtClean="0">
                <a:latin typeface="Trebuchet MS" panose="020B0603020202020204" pitchFamily="34" charset="0"/>
              </a:rPr>
              <a:t>Increased </a:t>
            </a:r>
            <a:r>
              <a:rPr lang="en-GB" sz="2000" i="0" dirty="0">
                <a:latin typeface="Trebuchet MS" panose="020B0603020202020204" pitchFamily="34" charset="0"/>
              </a:rPr>
              <a:t>innovation capacity/performance </a:t>
            </a:r>
            <a:r>
              <a:rPr lang="en-GB" sz="2000" i="0" dirty="0" smtClean="0">
                <a:latin typeface="Trebuchet MS" panose="020B0603020202020204" pitchFamily="34" charset="0"/>
              </a:rPr>
              <a:t>for </a:t>
            </a:r>
            <a:r>
              <a:rPr lang="en-GB" sz="2000" i="0" dirty="0">
                <a:latin typeface="Trebuchet MS" panose="020B0603020202020204" pitchFamily="34" charset="0"/>
              </a:rPr>
              <a:t>each </a:t>
            </a:r>
            <a:r>
              <a:rPr lang="en-GB" sz="2000" i="0" dirty="0" smtClean="0">
                <a:latin typeface="Trebuchet MS" panose="020B0603020202020204" pitchFamily="34" charset="0"/>
              </a:rPr>
              <a:t>country </a:t>
            </a:r>
            <a:r>
              <a:rPr lang="en-GB" sz="2000" i="0" dirty="0">
                <a:latin typeface="Trebuchet MS" panose="020B0603020202020204" pitchFamily="34" charset="0"/>
              </a:rPr>
              <a:t>by </a:t>
            </a:r>
            <a:r>
              <a:rPr lang="en-GB" sz="2000" i="0" dirty="0" smtClean="0">
                <a:latin typeface="Trebuchet MS" panose="020B0603020202020204" pitchFamily="34" charset="0"/>
              </a:rPr>
              <a:t>2020                       (as </a:t>
            </a:r>
            <a:r>
              <a:rPr lang="en-GB" sz="2000" i="0" dirty="0">
                <a:latin typeface="Trebuchet MS" panose="020B0603020202020204" pitchFamily="34" charset="0"/>
              </a:rPr>
              <a:t>measured by Innovation </a:t>
            </a:r>
            <a:r>
              <a:rPr lang="en-GB" sz="2000" i="0" dirty="0" smtClean="0">
                <a:latin typeface="Trebuchet MS" panose="020B0603020202020204" pitchFamily="34" charset="0"/>
              </a:rPr>
              <a:t>Scoreboard)</a:t>
            </a:r>
            <a:endParaRPr lang="en-GB" sz="2000" i="0" dirty="0">
              <a:latin typeface="Trebuchet MS" panose="020B0603020202020204" pitchFamily="34" charset="0"/>
            </a:endParaRPr>
          </a:p>
          <a:p>
            <a:pPr marL="0" indent="0">
              <a:spcBef>
                <a:spcPts val="0"/>
              </a:spcBef>
              <a:spcAft>
                <a:spcPts val="600"/>
              </a:spcAft>
              <a:buNone/>
            </a:pPr>
            <a:r>
              <a:rPr lang="en-GB" sz="2400" b="1" i="0" dirty="0" smtClean="0">
                <a:latin typeface="Trebuchet MS" panose="020B0603020202020204" pitchFamily="34" charset="0"/>
              </a:rPr>
              <a:t>Achievements</a:t>
            </a:r>
            <a:r>
              <a:rPr lang="fr-BE" sz="2400" b="1" i="0" dirty="0" smtClean="0">
                <a:latin typeface="Trebuchet MS" panose="020B0603020202020204" pitchFamily="34" charset="0"/>
              </a:rPr>
              <a:t>:</a:t>
            </a:r>
            <a:endParaRPr lang="en-GB" sz="2400" i="0" dirty="0" smtClean="0">
              <a:latin typeface="Trebuchet MS" panose="020B0603020202020204" pitchFamily="34" charset="0"/>
            </a:endParaRPr>
          </a:p>
          <a:p>
            <a:pPr marL="0" indent="0">
              <a:spcBef>
                <a:spcPts val="0"/>
              </a:spcBef>
              <a:spcAft>
                <a:spcPts val="600"/>
              </a:spcAft>
              <a:buNone/>
            </a:pPr>
            <a:r>
              <a:rPr lang="en-GB" sz="2000" i="0" dirty="0" smtClean="0">
                <a:latin typeface="Trebuchet MS" panose="020B0603020202020204" pitchFamily="34" charset="0"/>
              </a:rPr>
              <a:t>Mobilisation of projects </a:t>
            </a:r>
            <a:r>
              <a:rPr lang="en-GB" sz="2000" i="0" dirty="0">
                <a:latin typeface="Trebuchet MS" panose="020B0603020202020204" pitchFamily="34" charset="0"/>
              </a:rPr>
              <a:t>across </a:t>
            </a:r>
            <a:r>
              <a:rPr lang="en-GB" sz="2000" i="0" dirty="0" smtClean="0">
                <a:latin typeface="Trebuchet MS" panose="020B0603020202020204" pitchFamily="34" charset="0"/>
              </a:rPr>
              <a:t>borders (120 Flagship projects)</a:t>
            </a:r>
          </a:p>
          <a:p>
            <a:pPr marL="0" indent="0">
              <a:spcBef>
                <a:spcPts val="0"/>
              </a:spcBef>
              <a:spcAft>
                <a:spcPts val="600"/>
              </a:spcAft>
              <a:buNone/>
            </a:pPr>
            <a:r>
              <a:rPr lang="en-GB" sz="2000" i="0" dirty="0" smtClean="0">
                <a:latin typeface="Trebuchet MS" panose="020B0603020202020204" pitchFamily="34" charset="0"/>
              </a:rPr>
              <a:t>Increased</a:t>
            </a:r>
            <a:r>
              <a:rPr lang="fr-BE" sz="2000" i="0" dirty="0" smtClean="0">
                <a:latin typeface="Trebuchet MS" panose="020B0603020202020204" pitchFamily="34" charset="0"/>
              </a:rPr>
              <a:t> </a:t>
            </a:r>
            <a:r>
              <a:rPr lang="en-GB" sz="2000" i="0" dirty="0" smtClean="0">
                <a:latin typeface="Trebuchet MS" panose="020B0603020202020204" pitchFamily="34" charset="0"/>
              </a:rPr>
              <a:t>knowledge</a:t>
            </a:r>
            <a:r>
              <a:rPr lang="fr-BE" sz="2000" i="0" dirty="0" smtClean="0">
                <a:latin typeface="Trebuchet MS" panose="020B0603020202020204" pitchFamily="34" charset="0"/>
              </a:rPr>
              <a:t> and joint initiatives</a:t>
            </a:r>
            <a:endParaRPr lang="en-GB" sz="2000" i="0" dirty="0" smtClean="0">
              <a:latin typeface="Trebuchet MS" panose="020B0603020202020204" pitchFamily="34" charset="0"/>
            </a:endParaRPr>
          </a:p>
          <a:p>
            <a:pPr marL="0" indent="0">
              <a:spcBef>
                <a:spcPts val="0"/>
              </a:spcBef>
              <a:spcAft>
                <a:spcPts val="600"/>
              </a:spcAft>
              <a:buNone/>
            </a:pPr>
            <a:r>
              <a:rPr lang="en-GB" sz="2000" i="0" dirty="0" smtClean="0">
                <a:latin typeface="Trebuchet MS" panose="020B0603020202020204" pitchFamily="34" charset="0"/>
              </a:rPr>
              <a:t>Better coordination of existing networks: </a:t>
            </a:r>
            <a:r>
              <a:rPr lang="en-GB" sz="2000" i="0" dirty="0">
                <a:latin typeface="Trebuchet MS" panose="020B0603020202020204" pitchFamily="34" charset="0"/>
              </a:rPr>
              <a:t>Strategy as </a:t>
            </a:r>
            <a:r>
              <a:rPr lang="en-GB" sz="2000" i="0" dirty="0" smtClean="0">
                <a:latin typeface="Trebuchet MS" panose="020B0603020202020204" pitchFamily="34" charset="0"/>
              </a:rPr>
              <a:t>reference </a:t>
            </a:r>
            <a:r>
              <a:rPr lang="en-GB" sz="2000" i="0" dirty="0">
                <a:latin typeface="Trebuchet MS" panose="020B0603020202020204" pitchFamily="34" charset="0"/>
              </a:rPr>
              <a:t>point </a:t>
            </a:r>
          </a:p>
          <a:p>
            <a:pPr marL="0" indent="0">
              <a:spcBef>
                <a:spcPts val="0"/>
              </a:spcBef>
              <a:spcAft>
                <a:spcPts val="600"/>
              </a:spcAft>
              <a:buNone/>
            </a:pPr>
            <a:r>
              <a:rPr lang="en-GB" sz="2000" i="0" dirty="0" smtClean="0">
                <a:latin typeface="Trebuchet MS" panose="020B0603020202020204" pitchFamily="34" charset="0"/>
              </a:rPr>
              <a:t>Involvement of neighbouring non-EU countries</a:t>
            </a:r>
          </a:p>
          <a:p>
            <a:pPr marL="0" indent="0">
              <a:spcBef>
                <a:spcPts val="0"/>
              </a:spcBef>
              <a:spcAft>
                <a:spcPts val="600"/>
              </a:spcAft>
              <a:buNone/>
            </a:pPr>
            <a:r>
              <a:rPr lang="en-GB" sz="2000" i="0" dirty="0">
                <a:latin typeface="Trebuchet MS" panose="020B0603020202020204" pitchFamily="34" charset="0"/>
              </a:rPr>
              <a:t>Better implementation of EU legislation</a:t>
            </a:r>
          </a:p>
          <a:p>
            <a:pPr marL="0" indent="0">
              <a:spcBef>
                <a:spcPts val="0"/>
              </a:spcBef>
              <a:spcAft>
                <a:spcPts val="600"/>
              </a:spcAft>
              <a:buNone/>
            </a:pPr>
            <a:endParaRPr lang="en-GB" sz="2000" i="0" dirty="0" smtClean="0">
              <a:latin typeface="Trebuchet MS" panose="020B0603020202020204" pitchFamily="34" charset="0"/>
            </a:endParaRPr>
          </a:p>
          <a:p>
            <a:pPr marL="0" indent="0">
              <a:spcBef>
                <a:spcPts val="0"/>
              </a:spcBef>
              <a:spcAft>
                <a:spcPts val="600"/>
              </a:spcAft>
              <a:buNone/>
            </a:pPr>
            <a:endParaRPr lang="en-GB" sz="2000" i="0" dirty="0" smtClean="0">
              <a:latin typeface="Trebuchet MS" panose="020B0603020202020204" pitchFamily="34" charset="0"/>
            </a:endParaRPr>
          </a:p>
          <a:p>
            <a:pPr marL="0" indent="0">
              <a:spcBef>
                <a:spcPts val="0"/>
              </a:spcBef>
              <a:buNone/>
            </a:pPr>
            <a:endParaRPr lang="en-GB" sz="2000" i="0" dirty="0">
              <a:latin typeface="Trebuchet MS" panose="020B0603020202020204" pitchFamily="34" charset="0"/>
            </a:endParaRPr>
          </a:p>
        </p:txBody>
      </p:sp>
    </p:spTree>
    <p:extLst>
      <p:ext uri="{BB962C8B-B14F-4D97-AF65-F5344CB8AC3E}">
        <p14:creationId xmlns:p14="http://schemas.microsoft.com/office/powerpoint/2010/main" val="999456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4785"/>
            <a:ext cx="8363272" cy="4536604"/>
          </a:xfrm>
        </p:spPr>
        <p:txBody>
          <a:bodyPr/>
          <a:lstStyle/>
          <a:p>
            <a:pPr marL="0" indent="0">
              <a:buNone/>
            </a:pPr>
            <a:r>
              <a:rPr lang="en-GB" sz="2400" b="1" i="0" dirty="0" smtClean="0">
                <a:latin typeface="Trebuchet MS" panose="020B0603020202020204" pitchFamily="34" charset="0"/>
              </a:rPr>
              <a:t>Why</a:t>
            </a:r>
            <a:r>
              <a:rPr lang="fr-BE" sz="2400" b="1" i="0" dirty="0" smtClean="0">
                <a:latin typeface="Trebuchet MS" panose="020B0603020202020204" pitchFamily="34" charset="0"/>
              </a:rPr>
              <a:t> </a:t>
            </a:r>
            <a:r>
              <a:rPr lang="en-GB" sz="2400" b="1" i="0" dirty="0" smtClean="0">
                <a:latin typeface="Trebuchet MS" panose="020B0603020202020204" pitchFamily="34" charset="0"/>
              </a:rPr>
              <a:t>a review of the Strategy</a:t>
            </a:r>
            <a:r>
              <a:rPr lang="fr-BE" sz="2400" b="1" i="0" dirty="0" smtClean="0">
                <a:latin typeface="Trebuchet MS" panose="020B0603020202020204" pitchFamily="34" charset="0"/>
              </a:rPr>
              <a:t>?</a:t>
            </a:r>
            <a:endParaRPr lang="fr-BE" sz="2400" b="1" i="0" dirty="0">
              <a:latin typeface="Trebuchet MS" panose="020B0603020202020204" pitchFamily="34" charset="0"/>
            </a:endParaRPr>
          </a:p>
          <a:p>
            <a:pPr marL="0" indent="0">
              <a:buNone/>
            </a:pPr>
            <a:r>
              <a:rPr lang="fr-BE" sz="2000" i="0" dirty="0" smtClean="0">
                <a:latin typeface="Trebuchet MS" panose="020B0603020202020204" pitchFamily="34" charset="0"/>
              </a:rPr>
              <a:t>To </a:t>
            </a:r>
            <a:r>
              <a:rPr lang="en-GB" sz="2000" i="0" dirty="0" smtClean="0">
                <a:latin typeface="Trebuchet MS" panose="020B0603020202020204" pitchFamily="34" charset="0"/>
              </a:rPr>
              <a:t>streamline</a:t>
            </a:r>
            <a:r>
              <a:rPr lang="fr-BE" sz="2000" i="0" dirty="0" smtClean="0">
                <a:latin typeface="Trebuchet MS" panose="020B0603020202020204" pitchFamily="34" charset="0"/>
              </a:rPr>
              <a:t> and focus</a:t>
            </a:r>
          </a:p>
          <a:p>
            <a:pPr marL="0" indent="0">
              <a:buNone/>
            </a:pPr>
            <a:r>
              <a:rPr lang="en-GB" sz="2000" i="0" dirty="0" smtClean="0">
                <a:latin typeface="Trebuchet MS" panose="020B0603020202020204" pitchFamily="34" charset="0"/>
              </a:rPr>
              <a:t>To re-confirm sustained commitment</a:t>
            </a:r>
          </a:p>
          <a:p>
            <a:pPr marL="0" indent="0">
              <a:buNone/>
            </a:pPr>
            <a:r>
              <a:rPr lang="en-GB" sz="2000" i="0" dirty="0" smtClean="0">
                <a:latin typeface="Trebuchet MS" panose="020B0603020202020204" pitchFamily="34" charset="0"/>
              </a:rPr>
              <a:t>To </a:t>
            </a:r>
            <a:r>
              <a:rPr lang="en-GB" sz="2000" i="0" dirty="0">
                <a:latin typeface="Trebuchet MS" panose="020B0603020202020204" pitchFamily="34" charset="0"/>
              </a:rPr>
              <a:t>update and re-align the work programme</a:t>
            </a:r>
          </a:p>
          <a:p>
            <a:pPr marL="0" indent="0">
              <a:buNone/>
            </a:pPr>
            <a:r>
              <a:rPr lang="en-GB" sz="2000" i="0" dirty="0" smtClean="0">
                <a:latin typeface="Trebuchet MS" panose="020B0603020202020204" pitchFamily="34" charset="0"/>
              </a:rPr>
              <a:t>To achieve synergies/avoid </a:t>
            </a:r>
            <a:r>
              <a:rPr lang="en-GB" sz="2000" i="0" dirty="0">
                <a:latin typeface="Trebuchet MS" panose="020B0603020202020204" pitchFamily="34" charset="0"/>
              </a:rPr>
              <a:t>overlaps with existing </a:t>
            </a:r>
            <a:r>
              <a:rPr lang="en-GB" sz="2000" i="0" dirty="0" smtClean="0">
                <a:latin typeface="Trebuchet MS" panose="020B0603020202020204" pitchFamily="34" charset="0"/>
              </a:rPr>
              <a:t>networks</a:t>
            </a:r>
            <a:endParaRPr lang="en-GB" sz="2000" i="0" dirty="0">
              <a:latin typeface="Trebuchet MS" panose="020B0603020202020204" pitchFamily="34" charset="0"/>
            </a:endParaRPr>
          </a:p>
          <a:p>
            <a:pPr marL="0" indent="0">
              <a:buNone/>
            </a:pPr>
            <a:r>
              <a:rPr lang="en-GB" sz="2400" b="1" i="0" dirty="0" smtClean="0">
                <a:latin typeface="Trebuchet MS" panose="020B0603020202020204" pitchFamily="34" charset="0"/>
                <a:ea typeface="+mj-ea"/>
                <a:cs typeface="+mj-cs"/>
              </a:rPr>
              <a:t>Review process</a:t>
            </a:r>
            <a:r>
              <a:rPr lang="fr-BE" sz="2400" b="1" i="0" dirty="0" smtClean="0">
                <a:latin typeface="Trebuchet MS" panose="020B0603020202020204" pitchFamily="34" charset="0"/>
                <a:ea typeface="+mj-ea"/>
                <a:cs typeface="+mj-cs"/>
              </a:rPr>
              <a:t>:</a:t>
            </a:r>
          </a:p>
          <a:p>
            <a:pPr marL="0" indent="0">
              <a:buNone/>
            </a:pPr>
            <a:r>
              <a:rPr lang="en-GB" sz="2000" i="0" dirty="0" smtClean="0">
                <a:latin typeface="Trebuchet MS" panose="020B0603020202020204" pitchFamily="34" charset="0"/>
                <a:ea typeface="+mj-ea"/>
                <a:cs typeface="+mj-cs"/>
              </a:rPr>
              <a:t>Individual screening/interviews of all 22 policy areas</a:t>
            </a:r>
          </a:p>
          <a:p>
            <a:pPr marL="0" indent="0">
              <a:buNone/>
            </a:pPr>
            <a:r>
              <a:rPr lang="en-GB" sz="2000" i="0" dirty="0" smtClean="0">
                <a:latin typeface="Trebuchet MS" panose="020B0603020202020204" pitchFamily="34" charset="0"/>
                <a:ea typeface="+mj-ea"/>
                <a:cs typeface="+mj-cs"/>
              </a:rPr>
              <a:t>REGIO Discussion paper (analysis)</a:t>
            </a:r>
          </a:p>
          <a:p>
            <a:pPr marL="0" indent="0">
              <a:buNone/>
            </a:pPr>
            <a:r>
              <a:rPr lang="en-GB" sz="2000" i="0" dirty="0" smtClean="0">
                <a:latin typeface="Trebuchet MS" panose="020B0603020202020204" pitchFamily="34" charset="0"/>
                <a:ea typeface="+mj-ea"/>
                <a:cs typeface="+mj-cs"/>
              </a:rPr>
              <a:t>Consultation with geographical units and </a:t>
            </a:r>
            <a:r>
              <a:rPr lang="en-GB" sz="2000" i="0" dirty="0" err="1" smtClean="0">
                <a:latin typeface="Trebuchet MS" panose="020B0603020202020204" pitchFamily="34" charset="0"/>
                <a:ea typeface="+mj-ea"/>
                <a:cs typeface="+mj-cs"/>
              </a:rPr>
              <a:t>interservice</a:t>
            </a:r>
            <a:r>
              <a:rPr lang="en-GB" sz="2000" i="0" dirty="0" smtClean="0">
                <a:latin typeface="Trebuchet MS" panose="020B0603020202020204" pitchFamily="34" charset="0"/>
                <a:ea typeface="+mj-ea"/>
                <a:cs typeface="+mj-cs"/>
              </a:rPr>
              <a:t> meeting with DGs</a:t>
            </a:r>
          </a:p>
          <a:p>
            <a:pPr marL="0" indent="0">
              <a:buNone/>
            </a:pPr>
            <a:r>
              <a:rPr lang="en-GB" sz="2000" i="0" dirty="0" smtClean="0">
                <a:latin typeface="Trebuchet MS" panose="020B0603020202020204" pitchFamily="34" charset="0"/>
                <a:ea typeface="+mj-ea"/>
                <a:cs typeface="+mj-cs"/>
              </a:rPr>
              <a:t>Extensive discussions and agreement </a:t>
            </a:r>
            <a:r>
              <a:rPr lang="en-GB" sz="2000" i="0" dirty="0">
                <a:latin typeface="Trebuchet MS" panose="020B0603020202020204" pitchFamily="34" charset="0"/>
                <a:ea typeface="+mj-ea"/>
                <a:cs typeface="+mj-cs"/>
              </a:rPr>
              <a:t>with National </a:t>
            </a:r>
            <a:r>
              <a:rPr lang="en-GB" sz="2000" i="0" dirty="0" smtClean="0">
                <a:latin typeface="Trebuchet MS" panose="020B0603020202020204" pitchFamily="34" charset="0"/>
                <a:ea typeface="+mj-ea"/>
                <a:cs typeface="+mj-cs"/>
              </a:rPr>
              <a:t>Coordinators</a:t>
            </a:r>
          </a:p>
          <a:p>
            <a:pPr marL="0" indent="0">
              <a:buNone/>
            </a:pPr>
            <a:r>
              <a:rPr lang="en-GB" sz="2000" i="0" dirty="0" smtClean="0">
                <a:latin typeface="Trebuchet MS" panose="020B0603020202020204" pitchFamily="34" charset="0"/>
                <a:ea typeface="+mj-ea"/>
                <a:cs typeface="+mj-cs"/>
              </a:rPr>
              <a:t>Request for revision/update of each policy area</a:t>
            </a:r>
          </a:p>
          <a:p>
            <a:pPr marL="0" indent="0">
              <a:buNone/>
            </a:pPr>
            <a:r>
              <a:rPr lang="en-GB" sz="2000" i="0" dirty="0" smtClean="0">
                <a:latin typeface="Trebuchet MS" panose="020B0603020202020204" pitchFamily="34" charset="0"/>
                <a:ea typeface="+mj-ea"/>
                <a:cs typeface="+mj-cs"/>
              </a:rPr>
              <a:t>Endorsement a</a:t>
            </a:r>
            <a:r>
              <a:rPr lang="fr-BE" sz="2000" i="0" dirty="0" smtClean="0">
                <a:latin typeface="Trebuchet MS" panose="020B0603020202020204" pitchFamily="34" charset="0"/>
                <a:ea typeface="+mj-ea"/>
                <a:cs typeface="+mj-cs"/>
              </a:rPr>
              <a:t>t </a:t>
            </a:r>
            <a:r>
              <a:rPr lang="en-GB" sz="2000" i="0" dirty="0" smtClean="0">
                <a:latin typeface="Trebuchet MS" panose="020B0603020202020204" pitchFamily="34" charset="0"/>
                <a:ea typeface="+mj-ea"/>
                <a:cs typeface="+mj-cs"/>
              </a:rPr>
              <a:t>'Macro-regional High-level Group' (3 June); Annual Forum in Latvia (15/16 June</a:t>
            </a:r>
            <a:r>
              <a:rPr lang="fr-BE" sz="2000" i="0" dirty="0" smtClean="0">
                <a:latin typeface="Trebuchet MS" panose="020B0603020202020204" pitchFamily="34" charset="0"/>
                <a:ea typeface="+mj-ea"/>
                <a:cs typeface="+mj-cs"/>
              </a:rPr>
              <a:t>)</a:t>
            </a:r>
            <a:endParaRPr lang="en-GB" sz="2000" i="0" dirty="0">
              <a:latin typeface="Trebuchet MS" panose="020B0603020202020204" pitchFamily="34" charset="0"/>
              <a:ea typeface="+mj-ea"/>
              <a:cs typeface="+mj-cs"/>
            </a:endParaRPr>
          </a:p>
          <a:p>
            <a:pPr marL="0" indent="0">
              <a:buNone/>
            </a:pPr>
            <a:endParaRPr lang="fr-BE" sz="2000" i="0" dirty="0" smtClean="0">
              <a:latin typeface="Trebuchet MS" panose="020B0603020202020204" pitchFamily="34" charset="0"/>
              <a:ea typeface="+mj-ea"/>
              <a:cs typeface="+mj-cs"/>
            </a:endParaRPr>
          </a:p>
          <a:p>
            <a:pPr marL="0" indent="0">
              <a:buNone/>
            </a:pPr>
            <a:endParaRPr lang="en-GB" sz="2000" dirty="0"/>
          </a:p>
        </p:txBody>
      </p:sp>
    </p:spTree>
    <p:extLst>
      <p:ext uri="{BB962C8B-B14F-4D97-AF65-F5344CB8AC3E}">
        <p14:creationId xmlns:p14="http://schemas.microsoft.com/office/powerpoint/2010/main" val="2010789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1"/>
            <a:ext cx="8229600" cy="504973"/>
          </a:xfrm>
        </p:spPr>
        <p:txBody>
          <a:bodyPr/>
          <a:lstStyle/>
          <a:p>
            <a:pPr algn="ctr"/>
            <a:r>
              <a:rPr lang="en-GB" sz="2400" dirty="0" smtClean="0">
                <a:latin typeface="Trebuchet MS" panose="020B0603020202020204" pitchFamily="34" charset="0"/>
              </a:rPr>
              <a:t>Results of the Strategy review</a:t>
            </a:r>
            <a:endParaRPr lang="en-GB" sz="2400" dirty="0">
              <a:latin typeface="Trebuchet MS" panose="020B0603020202020204" pitchFamily="34" charset="0"/>
            </a:endParaRPr>
          </a:p>
        </p:txBody>
      </p:sp>
      <p:sp>
        <p:nvSpPr>
          <p:cNvPr id="4" name="Content Placeholder 3"/>
          <p:cNvSpPr>
            <a:spLocks noGrp="1"/>
          </p:cNvSpPr>
          <p:nvPr>
            <p:ph sz="half" idx="2"/>
          </p:nvPr>
        </p:nvSpPr>
        <p:spPr>
          <a:xfrm>
            <a:off x="467544" y="2132856"/>
            <a:ext cx="8219256" cy="3888533"/>
          </a:xfrm>
        </p:spPr>
        <p:txBody>
          <a:bodyPr/>
          <a:lstStyle/>
          <a:p>
            <a:pPr marL="0" indent="0">
              <a:spcBef>
                <a:spcPts val="1200"/>
              </a:spcBef>
              <a:buNone/>
            </a:pPr>
            <a:r>
              <a:rPr lang="en-GB" sz="2000" i="0" dirty="0" smtClean="0">
                <a:latin typeface="Trebuchet MS" panose="020B0603020202020204" pitchFamily="34" charset="0"/>
              </a:rPr>
              <a:t>More focus on a reduced number of areas (from 22 to 17)</a:t>
            </a:r>
          </a:p>
          <a:p>
            <a:pPr marL="0" indent="0">
              <a:spcBef>
                <a:spcPts val="1200"/>
              </a:spcBef>
              <a:buNone/>
            </a:pPr>
            <a:r>
              <a:rPr lang="en-GB" sz="2000" i="0" dirty="0" smtClean="0">
                <a:latin typeface="Trebuchet MS" panose="020B0603020202020204" pitchFamily="34" charset="0"/>
              </a:rPr>
              <a:t>Updated work programme of all policy/horizontal areas </a:t>
            </a:r>
          </a:p>
          <a:p>
            <a:pPr marL="0" indent="0">
              <a:spcBef>
                <a:spcPts val="1200"/>
              </a:spcBef>
              <a:buNone/>
            </a:pPr>
            <a:r>
              <a:rPr lang="en-GB" sz="2000" i="0" dirty="0" smtClean="0">
                <a:latin typeface="Trebuchet MS" panose="020B0603020202020204" pitchFamily="34" charset="0"/>
              </a:rPr>
              <a:t>Clarification on the role and added-value of regional organisations (new chapter)</a:t>
            </a:r>
          </a:p>
          <a:p>
            <a:pPr marL="0" indent="0">
              <a:spcBef>
                <a:spcPts val="1200"/>
              </a:spcBef>
              <a:buClr>
                <a:srgbClr val="FFFFFF"/>
              </a:buClr>
              <a:buNone/>
            </a:pPr>
            <a:r>
              <a:rPr lang="en-GB" sz="2000" i="0" dirty="0" smtClean="0">
                <a:latin typeface="Trebuchet MS" panose="020B0603020202020204" pitchFamily="34" charset="0"/>
              </a:rPr>
              <a:t>Simplification </a:t>
            </a:r>
            <a:r>
              <a:rPr lang="en-GB" sz="2000" i="0" dirty="0">
                <a:latin typeface="Trebuchet MS" panose="020B0603020202020204" pitchFamily="34" charset="0"/>
              </a:rPr>
              <a:t>of procedure and clearer scrutiny </a:t>
            </a:r>
            <a:r>
              <a:rPr lang="en-GB" sz="2000" i="0" dirty="0" smtClean="0">
                <a:latin typeface="Trebuchet MS" panose="020B0603020202020204" pitchFamily="34" charset="0"/>
              </a:rPr>
              <a:t>for Flagship projects </a:t>
            </a:r>
            <a:r>
              <a:rPr lang="en-GB" sz="2000" i="0" dirty="0">
                <a:latin typeface="Trebuchet MS" panose="020B0603020202020204" pitchFamily="34" charset="0"/>
              </a:rPr>
              <a:t>(template</a:t>
            </a:r>
            <a:r>
              <a:rPr lang="en-GB" sz="2000" i="0" dirty="0" smtClean="0">
                <a:latin typeface="Trebuchet MS" panose="020B0603020202020204" pitchFamily="34" charset="0"/>
              </a:rPr>
              <a:t>)</a:t>
            </a:r>
          </a:p>
          <a:p>
            <a:pPr marL="0" indent="0">
              <a:spcBef>
                <a:spcPts val="1200"/>
              </a:spcBef>
              <a:buClr>
                <a:srgbClr val="FFFFFF"/>
              </a:buClr>
              <a:buNone/>
            </a:pPr>
            <a:r>
              <a:rPr lang="en-GB" sz="2000" i="0" dirty="0" smtClean="0">
                <a:latin typeface="Trebuchet MS" panose="020B0603020202020204" pitchFamily="34" charset="0"/>
              </a:rPr>
              <a:t>Clarified governance: e.g. 'National Coordinators', 'Policy Areas</a:t>
            </a:r>
            <a:r>
              <a:rPr lang="fr-BE" sz="2000" i="0" dirty="0" smtClean="0">
                <a:latin typeface="Trebuchet MS" panose="020B0603020202020204" pitchFamily="34" charset="0"/>
              </a:rPr>
              <a:t>'</a:t>
            </a:r>
          </a:p>
          <a:p>
            <a:pPr marL="0" indent="0">
              <a:spcBef>
                <a:spcPts val="1200"/>
              </a:spcBef>
              <a:buClr>
                <a:srgbClr val="FFFFFF"/>
              </a:buClr>
              <a:buNone/>
            </a:pPr>
            <a:r>
              <a:rPr lang="en-GB" sz="2000" i="0" dirty="0">
                <a:latin typeface="Trebuchet MS" panose="020B0603020202020204" pitchFamily="34" charset="0"/>
              </a:rPr>
              <a:t>Voluntary rotation of coordination responsibilities for the policy/horizontal areas ( e.g. 3 years</a:t>
            </a:r>
            <a:r>
              <a:rPr lang="en-GB" sz="2000" i="0" dirty="0" smtClean="0">
                <a:latin typeface="Trebuchet MS" panose="020B0603020202020204" pitchFamily="34" charset="0"/>
              </a:rPr>
              <a:t>)</a:t>
            </a:r>
            <a:endParaRPr lang="en-GB" sz="2000" i="0" dirty="0">
              <a:latin typeface="Trebuchet MS" panose="020B0603020202020204" pitchFamily="34" charset="0"/>
            </a:endParaRPr>
          </a:p>
        </p:txBody>
      </p:sp>
    </p:spTree>
    <p:extLst>
      <p:ext uri="{BB962C8B-B14F-4D97-AF65-F5344CB8AC3E}">
        <p14:creationId xmlns:p14="http://schemas.microsoft.com/office/powerpoint/2010/main" val="1610365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BE" sz="2400" dirty="0" smtClean="0">
                <a:latin typeface="Trebuchet MS" panose="020B0603020202020204" pitchFamily="34" charset="0"/>
              </a:rPr>
              <a:t>Challenges	</a:t>
            </a:r>
            <a:endParaRPr lang="en-GB" sz="2400" dirty="0">
              <a:latin typeface="Trebuchet MS" panose="020B0603020202020204" pitchFamily="34" charset="0"/>
            </a:endParaRPr>
          </a:p>
        </p:txBody>
      </p:sp>
      <p:sp>
        <p:nvSpPr>
          <p:cNvPr id="3" name="Content Placeholder 2"/>
          <p:cNvSpPr>
            <a:spLocks noGrp="1"/>
          </p:cNvSpPr>
          <p:nvPr>
            <p:ph sz="half" idx="1"/>
          </p:nvPr>
        </p:nvSpPr>
        <p:spPr>
          <a:xfrm>
            <a:off x="457200" y="2492375"/>
            <a:ext cx="8219256" cy="3529013"/>
          </a:xfrm>
        </p:spPr>
        <p:txBody>
          <a:bodyPr/>
          <a:lstStyle/>
          <a:p>
            <a:pPr marL="0" indent="0">
              <a:buNone/>
            </a:pPr>
            <a:r>
              <a:rPr lang="en-GB" sz="2000" i="0" dirty="0">
                <a:latin typeface="Trebuchet MS" panose="020B0603020202020204" pitchFamily="34" charset="0"/>
              </a:rPr>
              <a:t>Creating stronger links between Strategies and programmes</a:t>
            </a:r>
          </a:p>
          <a:p>
            <a:pPr marL="0" indent="0">
              <a:buNone/>
            </a:pPr>
            <a:endParaRPr lang="en-GB" sz="2000" i="0" dirty="0">
              <a:latin typeface="Trebuchet MS" panose="020B0603020202020204" pitchFamily="34" charset="0"/>
            </a:endParaRPr>
          </a:p>
          <a:p>
            <a:pPr marL="0" indent="0">
              <a:buNone/>
            </a:pPr>
            <a:r>
              <a:rPr lang="en-GB" sz="2000" i="0" dirty="0">
                <a:latin typeface="Trebuchet MS" panose="020B0603020202020204" pitchFamily="34" charset="0"/>
              </a:rPr>
              <a:t>Using all funding sources </a:t>
            </a:r>
            <a:r>
              <a:rPr lang="en-GB" sz="2000" i="0" dirty="0" smtClean="0">
                <a:latin typeface="Trebuchet MS" panose="020B0603020202020204" pitchFamily="34" charset="0"/>
              </a:rPr>
              <a:t>available</a:t>
            </a:r>
          </a:p>
          <a:p>
            <a:pPr marL="0" indent="0">
              <a:buNone/>
            </a:pPr>
            <a:endParaRPr lang="fr-BE" sz="2000" i="0" dirty="0">
              <a:latin typeface="Trebuchet MS" panose="020B0603020202020204" pitchFamily="34" charset="0"/>
            </a:endParaRPr>
          </a:p>
          <a:p>
            <a:pPr marL="0" indent="0">
              <a:buNone/>
            </a:pPr>
            <a:r>
              <a:rPr lang="en-GB" sz="2000" i="0" dirty="0" smtClean="0">
                <a:latin typeface="Trebuchet MS" panose="020B0603020202020204" pitchFamily="34" charset="0"/>
              </a:rPr>
              <a:t>Communicating results</a:t>
            </a:r>
          </a:p>
          <a:p>
            <a:pPr marL="0" indent="0">
              <a:buNone/>
            </a:pPr>
            <a:endParaRPr lang="en-GB" sz="2000" i="0" dirty="0">
              <a:latin typeface="Trebuchet MS" panose="020B0603020202020204" pitchFamily="34" charset="0"/>
            </a:endParaRPr>
          </a:p>
          <a:p>
            <a:endParaRPr lang="en-GB" dirty="0"/>
          </a:p>
        </p:txBody>
      </p:sp>
    </p:spTree>
    <p:extLst>
      <p:ext uri="{BB962C8B-B14F-4D97-AF65-F5344CB8AC3E}">
        <p14:creationId xmlns:p14="http://schemas.microsoft.com/office/powerpoint/2010/main" val="421385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1"/>
            <a:ext cx="8229600" cy="720998"/>
          </a:xfrm>
        </p:spPr>
        <p:txBody>
          <a:bodyPr/>
          <a:lstStyle/>
          <a:p>
            <a:r>
              <a:rPr lang="en-GB" sz="2400" dirty="0" smtClean="0">
                <a:latin typeface="Trebuchet MS" panose="020B0603020202020204" pitchFamily="34" charset="0"/>
              </a:rPr>
              <a:t>The maritime dimension of the EUSBSR</a:t>
            </a:r>
            <a:endParaRPr lang="en-GB" sz="2400" dirty="0">
              <a:latin typeface="Trebuchet MS" panose="020B0603020202020204" pitchFamily="34" charset="0"/>
            </a:endParaRPr>
          </a:p>
        </p:txBody>
      </p:sp>
      <p:sp>
        <p:nvSpPr>
          <p:cNvPr id="3" name="Content Placeholder 2"/>
          <p:cNvSpPr>
            <a:spLocks noGrp="1"/>
          </p:cNvSpPr>
          <p:nvPr>
            <p:ph sz="half" idx="1"/>
          </p:nvPr>
        </p:nvSpPr>
        <p:spPr>
          <a:xfrm>
            <a:off x="683568" y="2420888"/>
            <a:ext cx="7776864" cy="3744416"/>
          </a:xfrm>
        </p:spPr>
        <p:txBody>
          <a:bodyPr/>
          <a:lstStyle/>
          <a:p>
            <a:pPr lvl="0"/>
            <a:endParaRPr lang="en-GB" sz="2000" dirty="0"/>
          </a:p>
          <a:p>
            <a:r>
              <a:rPr lang="en-GB" sz="2000" i="0" dirty="0" smtClean="0">
                <a:solidFill>
                  <a:schemeClr val="tx1"/>
                </a:solidFill>
                <a:latin typeface="Trebuchet MS" panose="020B0603020202020204" pitchFamily="34" charset="0"/>
              </a:rPr>
              <a:t>The EUSBSR has a strong maritime dimension</a:t>
            </a:r>
          </a:p>
          <a:p>
            <a:pPr>
              <a:buFont typeface="Arial" panose="020B0604020202020204" pitchFamily="34" charset="0"/>
              <a:buChar char="•"/>
            </a:pPr>
            <a:endParaRPr lang="en-GB" sz="2000" i="0" dirty="0">
              <a:solidFill>
                <a:schemeClr val="tx1"/>
              </a:solidFill>
              <a:latin typeface="Trebuchet MS" panose="020B0603020202020204" pitchFamily="34" charset="0"/>
            </a:endParaRPr>
          </a:p>
          <a:p>
            <a:pPr lvl="1"/>
            <a:r>
              <a:rPr lang="en-GB" sz="2000" b="0" i="0" dirty="0" smtClean="0">
                <a:solidFill>
                  <a:schemeClr val="tx1"/>
                </a:solidFill>
                <a:latin typeface="Trebuchet MS" panose="020B0603020202020204" pitchFamily="34" charset="0"/>
              </a:rPr>
              <a:t>One objective is called "Save the Sea</a:t>
            </a:r>
            <a:r>
              <a:rPr lang="en-GB" sz="1600" b="0" i="0" dirty="0" smtClean="0">
                <a:solidFill>
                  <a:schemeClr val="tx1"/>
                </a:solidFill>
                <a:latin typeface="Trebuchet MS" panose="020B0603020202020204" pitchFamily="34" charset="0"/>
              </a:rPr>
              <a:t>"</a:t>
            </a:r>
          </a:p>
          <a:p>
            <a:pPr lvl="1"/>
            <a:r>
              <a:rPr lang="en-GB" sz="2000" b="0" i="0" dirty="0" smtClean="0">
                <a:solidFill>
                  <a:schemeClr val="tx1"/>
                </a:solidFill>
                <a:latin typeface="Trebuchet MS" panose="020B0603020202020204" pitchFamily="34" charset="0"/>
              </a:rPr>
              <a:t>Policy areas like "Ship" , "Safe" and "Nuri" and "HA Spatial Planning" are focused on maritime issues or industry</a:t>
            </a:r>
          </a:p>
          <a:p>
            <a:pPr lvl="1"/>
            <a:r>
              <a:rPr lang="en-GB" sz="2000" b="0" dirty="0" smtClean="0">
                <a:solidFill>
                  <a:schemeClr val="tx1"/>
                </a:solidFill>
                <a:latin typeface="Trebuchet MS" panose="020B0603020202020204" pitchFamily="34" charset="0"/>
              </a:rPr>
              <a:t>EUSBSR has a strong focus on the environment, but it offers a good basis for further development of initiatives in areas such as shipping, surveillance and preservation of marine environment </a:t>
            </a:r>
            <a:endParaRPr lang="en-GB" sz="2000" b="0" i="0" dirty="0" smtClean="0">
              <a:solidFill>
                <a:schemeClr val="tx1"/>
              </a:solidFill>
              <a:latin typeface="Trebuchet MS" panose="020B0603020202020204" pitchFamily="34" charset="0"/>
            </a:endParaRPr>
          </a:p>
          <a:p>
            <a:endParaRPr lang="en-GB" sz="2000" i="0" dirty="0">
              <a:solidFill>
                <a:schemeClr val="tx1"/>
              </a:solidFill>
            </a:endParaRPr>
          </a:p>
        </p:txBody>
      </p:sp>
    </p:spTree>
    <p:extLst>
      <p:ext uri="{BB962C8B-B14F-4D97-AF65-F5344CB8AC3E}">
        <p14:creationId xmlns:p14="http://schemas.microsoft.com/office/powerpoint/2010/main" val="4026085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oint xmlns="4821b9b3-7d51-4fb1-9e75-85649eaf9825">3. REVISION OF THE BALTIC STRATEGY</Point>
    <Topic xmlns="4821b9b3-7d51-4fb1-9e75-85649eaf9825">presentation</Topic>
    <EC_Collab_Status xmlns="5F1A7D87-7081-42A5-B5E8-0EDF97061878">Final</EC_Collab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EC Document" ma:contentTypeID="0x010100258AA79CEB83498886A3A086811232500025A6A234BB15394FAC1BFA658B6BD987" ma:contentTypeVersion="1" ma:contentTypeDescription="Create a new document." ma:contentTypeScope="" ma:versionID="613967490c2d6cf9d44af64f3d8d48fa">
  <xsd:schema xmlns:xsd="http://www.w3.org/2001/XMLSchema" xmlns:xs="http://www.w3.org/2001/XMLSchema" xmlns:p="http://schemas.microsoft.com/office/2006/metadata/properties" xmlns:ns2="4821b9b3-7d51-4fb1-9e75-85649eaf9825" xmlns:ns3="5F1A7D87-7081-42A5-B5E8-0EDF97061878" targetNamespace="http://schemas.microsoft.com/office/2006/metadata/properties" ma:root="true" ma:fieldsID="5cbe0d5b9940b91e15560d7b14a22f23" ns2:_="" ns3:_="">
    <xsd:import namespace="4821b9b3-7d51-4fb1-9e75-85649eaf9825"/>
    <xsd:import namespace="5F1A7D87-7081-42A5-B5E8-0EDF97061878"/>
    <xsd:element name="properties">
      <xsd:complexType>
        <xsd:sequence>
          <xsd:element name="documentManagement">
            <xsd:complexType>
              <xsd:all>
                <xsd:element ref="ns2:Point"/>
                <xsd:element ref="ns2:Topic" minOccurs="0"/>
                <xsd:element ref="ns3:EC_Collab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21b9b3-7d51-4fb1-9e75-85649eaf9825" elementFormDefault="qualified">
    <xsd:import namespace="http://schemas.microsoft.com/office/2006/documentManagement/types"/>
    <xsd:import namespace="http://schemas.microsoft.com/office/infopath/2007/PartnerControls"/>
    <xsd:element name="Point" ma:index="9" ma:displayName="Point" ma:default="01. CALENDARS AND LISTS" ma:format="RadioButtons" ma:internalName="Point">
      <xsd:simpleType>
        <xsd:union memberTypes="dms:Text">
          <xsd:simpleType>
            <xsd:restriction base="dms:Choice">
              <xsd:enumeration value="01. CALENDARS AND LISTS"/>
              <xsd:enumeration value="Written Points"/>
            </xsd:restriction>
          </xsd:simpleType>
        </xsd:union>
      </xsd:simpleType>
    </xsd:element>
    <xsd:element name="Topic" ma:index="10" nillable="true" ma:displayName="Topic" ma:default="1. Open Cabinet and President requests" ma:format="Dropdown" ma:internalName="Topic">
      <xsd:simpleType>
        <xsd:union memberTypes="dms:Text">
          <xsd:simpleType>
            <xsd:restriction base="dms:Choice">
              <xsd:enumeration value="1. Open Cabinet and President requests"/>
              <xsd:enumeration value="2. Commissioner's Calendar"/>
              <xsd:enumeration value="3. Director-General's Calendar"/>
              <xsd:enumeration value="4. Deputy Director-General's Calendars"/>
              <xsd:enumeration value="5. Lists of forthcoming poi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5F1A7D87-7081-42A5-B5E8-0EDF97061878" elementFormDefault="qualified">
    <xsd:import namespace="http://schemas.microsoft.com/office/2006/documentManagement/types"/>
    <xsd:import namespace="http://schemas.microsoft.com/office/infopath/2007/PartnerControls"/>
    <xsd:element name="EC_Collab_Status" ma:index="11" ma:displayName="Status" ma:default="Final" ma:format="Dropdown" ma:internalName="EC_Collab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9FD99E-1B3A-4F37-B3CE-13212FD28CE6}">
  <ds:schemaRefs>
    <ds:schemaRef ds:uri="http://purl.org/dc/dcmitype/"/>
    <ds:schemaRef ds:uri="4821b9b3-7d51-4fb1-9e75-85649eaf9825"/>
    <ds:schemaRef ds:uri="http://schemas.microsoft.com/office/2006/documentManagement/types"/>
    <ds:schemaRef ds:uri="http://www.w3.org/XML/1998/namespace"/>
    <ds:schemaRef ds:uri="http://schemas.openxmlformats.org/package/2006/metadata/core-properties"/>
    <ds:schemaRef ds:uri="http://purl.org/dc/terms/"/>
    <ds:schemaRef ds:uri="http://purl.org/dc/elements/1.1/"/>
    <ds:schemaRef ds:uri="http://schemas.microsoft.com/office/infopath/2007/PartnerControls"/>
    <ds:schemaRef ds:uri="5F1A7D87-7081-42A5-B5E8-0EDF97061878"/>
    <ds:schemaRef ds:uri="http://schemas.microsoft.com/office/2006/metadata/properties"/>
  </ds:schemaRefs>
</ds:datastoreItem>
</file>

<file path=customXml/itemProps2.xml><?xml version="1.0" encoding="utf-8"?>
<ds:datastoreItem xmlns:ds="http://schemas.openxmlformats.org/officeDocument/2006/customXml" ds:itemID="{B4387E5D-970E-4956-996B-A8C324149FC2}">
  <ds:schemaRefs>
    <ds:schemaRef ds:uri="http://schemas.microsoft.com/sharepoint/v3/contenttype/forms"/>
  </ds:schemaRefs>
</ds:datastoreItem>
</file>

<file path=customXml/itemProps3.xml><?xml version="1.0" encoding="utf-8"?>
<ds:datastoreItem xmlns:ds="http://schemas.openxmlformats.org/officeDocument/2006/customXml" ds:itemID="{29D6C946-0BE9-4E99-BE9A-0AC80E1BC1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21b9b3-7d51-4fb1-9e75-85649eaf9825"/>
    <ds:schemaRef ds:uri="5F1A7D87-7081-42A5-B5E8-0EDF970618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1461</TotalTime>
  <Words>1477</Words>
  <Application>Microsoft Office PowerPoint</Application>
  <PresentationFormat>On-screen Show (4:3)</PresentationFormat>
  <Paragraphs>164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Slide_Master</vt:lpstr>
      <vt:lpstr> Annual Forum of the EUSBSR and the revision of the EU Strategy for the Baltic Sea Region (EUSBSR) </vt:lpstr>
      <vt:lpstr>EU Strategy for the Baltic Sea Region</vt:lpstr>
      <vt:lpstr>Objectives and sub-objectives</vt:lpstr>
      <vt:lpstr>Objectives, priority areas and horizontal actions (pre-review)</vt:lpstr>
      <vt:lpstr>PowerPoint Presentation</vt:lpstr>
      <vt:lpstr>PowerPoint Presentation</vt:lpstr>
      <vt:lpstr>Results of the Strategy review</vt:lpstr>
      <vt:lpstr>Challenges </vt:lpstr>
      <vt:lpstr>The maritime dimension of the EUSBSR</vt:lpstr>
      <vt:lpstr>PA SAFE to become leading region in maritime safety and security </vt:lpstr>
      <vt:lpstr>PA Ship – Becoming a model for clean shipping</vt:lpstr>
      <vt:lpstr>Links</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REVISION OF THE BALTIC STRATEGY_presentation</dc:title>
  <dc:creator>CORDA Fausta (REGIO)</dc:creator>
  <cp:lastModifiedBy>RATEL Christine (MARE)</cp:lastModifiedBy>
  <cp:revision>189</cp:revision>
  <cp:lastPrinted>2015-06-24T09:40:30Z</cp:lastPrinted>
  <dcterms:created xsi:type="dcterms:W3CDTF">2015-03-11T09:49:50Z</dcterms:created>
  <dcterms:modified xsi:type="dcterms:W3CDTF">2015-06-25T07:37:23Z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0x010100258AA79CEB83498886A3A086811232500025A6A234BB15394FAC1BFA658B6BD987</vt:lpwstr>
  </property>
</Properties>
</file>