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22" r:id="rId1"/>
  </p:sldMasterIdLst>
  <p:notesMasterIdLst>
    <p:notesMasterId r:id="rId9"/>
  </p:notesMasterIdLst>
  <p:handoutMasterIdLst>
    <p:handoutMasterId r:id="rId10"/>
  </p:handoutMasterIdLst>
  <p:sldIdLst>
    <p:sldId id="455" r:id="rId2"/>
    <p:sldId id="473" r:id="rId3"/>
    <p:sldId id="474" r:id="rId4"/>
    <p:sldId id="475" r:id="rId5"/>
    <p:sldId id="476" r:id="rId6"/>
    <p:sldId id="477" r:id="rId7"/>
    <p:sldId id="391" r:id="rId8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Arial" pitchFamily="34" charset="0"/>
      </a:defRPr>
    </a:lvl1pPr>
    <a:lvl2pPr marL="457156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Arial" pitchFamily="34" charset="0"/>
      </a:defRPr>
    </a:lvl2pPr>
    <a:lvl3pPr marL="914312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Arial" pitchFamily="34" charset="0"/>
      </a:defRPr>
    </a:lvl3pPr>
    <a:lvl4pPr marL="1371468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Arial" pitchFamily="34" charset="0"/>
      </a:defRPr>
    </a:lvl4pPr>
    <a:lvl5pPr marL="1828624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Arial" pitchFamily="34" charset="0"/>
      </a:defRPr>
    </a:lvl5pPr>
    <a:lvl6pPr marL="2285780" algn="l" defTabSz="914312" rtl="0" eaLnBrk="1" latinLnBrk="0" hangingPunct="1"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Arial" pitchFamily="34" charset="0"/>
      </a:defRPr>
    </a:lvl6pPr>
    <a:lvl7pPr marL="2742936" algn="l" defTabSz="914312" rtl="0" eaLnBrk="1" latinLnBrk="0" hangingPunct="1"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Arial" pitchFamily="34" charset="0"/>
      </a:defRPr>
    </a:lvl7pPr>
    <a:lvl8pPr marL="3200092" algn="l" defTabSz="914312" rtl="0" eaLnBrk="1" latinLnBrk="0" hangingPunct="1"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Arial" pitchFamily="34" charset="0"/>
      </a:defRPr>
    </a:lvl8pPr>
    <a:lvl9pPr marL="3657249" algn="l" defTabSz="914312" rtl="0" eaLnBrk="1" latinLnBrk="0" hangingPunct="1"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D36F80B3-A3FF-4FC5-8312-9E6B26312945}">
          <p14:sldIdLst>
            <p14:sldId id="455"/>
            <p14:sldId id="473"/>
            <p14:sldId id="474"/>
            <p14:sldId id="475"/>
            <p14:sldId id="476"/>
            <p14:sldId id="477"/>
            <p14:sldId id="3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RUD'HON Xavier (MARE)" initials="XP" lastIdx="6" clrIdx="0"/>
  <p:cmAuthor id="1" name="STRASSER Thomas (MARE)" initials="ST(" lastIdx="1" clrIdx="1"/>
  <p:cmAuthor id="2" name="STRASSER Thomas (MARE)" initials="ST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F389"/>
    <a:srgbClr val="6699FF"/>
    <a:srgbClr val="2D5EC1"/>
    <a:srgbClr val="FF3300"/>
    <a:srgbClr val="00EA6A"/>
    <a:srgbClr val="40E878"/>
    <a:srgbClr val="19D156"/>
    <a:srgbClr val="00DE64"/>
    <a:srgbClr val="3166CF"/>
    <a:srgbClr val="ED57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314" autoAdjust="0"/>
  </p:normalViewPr>
  <p:slideViewPr>
    <p:cSldViewPr snapToGrid="0">
      <p:cViewPr varScale="1">
        <p:scale>
          <a:sx n="84" d="100"/>
          <a:sy n="84" d="100"/>
        </p:scale>
        <p:origin x="22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-4026" y="-108"/>
      </p:cViewPr>
      <p:guideLst>
        <p:guide orient="horz" pos="3132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566" tIns="45784" rIns="91566" bIns="4578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184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566" tIns="45784" rIns="91566" bIns="4578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750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566" tIns="45784" rIns="91566" bIns="4578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184" y="9444750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566" tIns="45784" rIns="91566" bIns="4578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E2FA0ED9-CF7A-46E5-96FB-C342BAD53F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995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566" tIns="45784" rIns="91566" bIns="4578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184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566" tIns="45784" rIns="91566" bIns="4578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5" y="4723170"/>
            <a:ext cx="5445126" cy="4475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566" tIns="45784" rIns="91566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750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566" tIns="45784" rIns="91566" bIns="4578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184" y="9444750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566" tIns="45784" rIns="91566" bIns="4578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6F7426AD-F365-4334-961F-8B2DDD0814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94422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ＭＳ Ｐゴシック" charset="0"/>
      </a:defRPr>
    </a:lvl1pPr>
    <a:lvl2pPr marL="457156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31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46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62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5780" algn="l" defTabSz="457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36" algn="l" defTabSz="457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92" algn="l" defTabSz="457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49" algn="l" defTabSz="457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F7426AD-F365-4334-961F-8B2DDD08143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428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-"/>
            </a:pPr>
            <a:r>
              <a:rPr lang="en-US" altLang="en-US" baseline="0" dirty="0" smtClean="0">
                <a:latin typeface="Arial" pitchFamily="34" charset="0"/>
              </a:rPr>
              <a:t>Should we add the activities linked to the TAG? (secretariat of the TAG) – this is quite obvious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1pPr>
            <a:lvl2pPr marL="742791" indent="-285689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2pPr>
            <a:lvl3pPr marL="1142754" indent="-22855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3pPr>
            <a:lvl4pPr marL="1599857" indent="-22855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4pPr>
            <a:lvl5pPr marL="2056958" indent="-22855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5pPr>
            <a:lvl6pPr marL="2514061" indent="-22855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6pPr>
            <a:lvl7pPr marL="2971162" indent="-22855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7pPr>
            <a:lvl8pPr marL="3428263" indent="-22855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8pPr>
            <a:lvl9pPr marL="3885365" indent="-22855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/>
            <a:fld id="{A93C78E3-5A43-4392-9D98-7591BA6F2C15}" type="slidenum">
              <a:rPr lang="en-GB" altLang="en-US" sz="1200" b="0">
                <a:solidFill>
                  <a:prstClr val="black"/>
                </a:solidFill>
                <a:latin typeface="Arial" pitchFamily="34" charset="0"/>
              </a:rPr>
              <a:pPr eaLnBrk="1" hangingPunct="1"/>
              <a:t>2</a:t>
            </a:fld>
            <a:endParaRPr lang="en-GB" altLang="en-US" sz="1200" b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612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r>
              <a:rPr lang="fr-FR" dirty="0" err="1" smtClean="0"/>
              <a:t>should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describe</a:t>
            </a:r>
            <a:r>
              <a:rPr lang="fr-FR" dirty="0" smtClean="0"/>
              <a:t> the</a:t>
            </a:r>
            <a:r>
              <a:rPr lang="fr-FR" baseline="0" dirty="0" smtClean="0"/>
              <a:t> agreement </a:t>
            </a:r>
            <a:r>
              <a:rPr lang="fr-FR" baseline="0" dirty="0" err="1" smtClean="0"/>
              <a:t>with</a:t>
            </a:r>
            <a:r>
              <a:rPr lang="fr-FR" baseline="0" dirty="0" smtClean="0"/>
              <a:t> EUCISE…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F7426AD-F365-4334-961F-8B2DDD0814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061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F7426AD-F365-4334-961F-8B2DDD0814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523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D6A86C-7C96-0641-B25B-E96FD211E4BA}" type="slidenum">
              <a:rPr lang="ca-ES" smtClean="0">
                <a:solidFill>
                  <a:prstClr val="black"/>
                </a:solidFill>
              </a:rPr>
              <a:pPr/>
              <a:t>7</a:t>
            </a:fld>
            <a:endParaRPr lang="ca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208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collage_3_2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292476"/>
            <a:ext cx="4886325" cy="356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JRC_Slides_Foote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614" y="6461126"/>
            <a:ext cx="612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1"/>
            <a:ext cx="9144000" cy="957263"/>
          </a:xfrm>
          <a:prstGeom prst="rect">
            <a:avLst/>
          </a:prstGeom>
          <a:solidFill>
            <a:srgbClr val="20B1B4"/>
          </a:solidFill>
          <a:ln>
            <a:solidFill>
              <a:srgbClr val="37ACD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1" tIns="45715" rIns="91431" bIns="45715" anchor="ctr"/>
          <a:lstStyle/>
          <a:p>
            <a:pPr algn="ctr" defTabSz="45715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rgbClr val="FFFFFF"/>
              </a:solidFill>
            </a:endParaRPr>
          </a:p>
        </p:txBody>
      </p:sp>
      <p:pic>
        <p:nvPicPr>
          <p:cNvPr id="7" name="Picture 10" descr="JRC_Slides_Logo_E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925" y="258764"/>
            <a:ext cx="14351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497514" y="3328988"/>
            <a:ext cx="28479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smtClean="0">
                <a:solidFill>
                  <a:srgbClr val="004494"/>
                </a:solidFill>
              </a:rPr>
              <a:t>www.jrc.ec.europa.eu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478463" y="5059364"/>
            <a:ext cx="31607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2399"/>
              </a:lnSpc>
              <a:defRPr/>
            </a:pPr>
            <a:r>
              <a:rPr lang="en-US" sz="1800" b="0" i="1" smtClean="0">
                <a:solidFill>
                  <a:srgbClr val="004494"/>
                </a:solidFill>
              </a:rPr>
              <a:t>Serving society</a:t>
            </a:r>
          </a:p>
          <a:p>
            <a:pPr eaLnBrk="1" hangingPunct="1">
              <a:lnSpc>
                <a:spcPts val="2399"/>
              </a:lnSpc>
              <a:defRPr/>
            </a:pPr>
            <a:r>
              <a:rPr lang="en-US" sz="1800" b="0" i="1" smtClean="0">
                <a:solidFill>
                  <a:srgbClr val="004494"/>
                </a:solidFill>
              </a:rPr>
              <a:t>Stimulating innovation</a:t>
            </a:r>
          </a:p>
          <a:p>
            <a:pPr eaLnBrk="1" hangingPunct="1">
              <a:lnSpc>
                <a:spcPts val="2399"/>
              </a:lnSpc>
              <a:defRPr/>
            </a:pPr>
            <a:r>
              <a:rPr lang="en-US" sz="1800" b="0" i="1" smtClean="0">
                <a:solidFill>
                  <a:srgbClr val="004494"/>
                </a:solidFill>
              </a:rPr>
              <a:t>Supporting legislation</a:t>
            </a:r>
          </a:p>
        </p:txBody>
      </p:sp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7200" y="1612256"/>
            <a:ext cx="78696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5" name="Content Placeholder 2"/>
          <p:cNvSpPr>
            <a:spLocks noGrp="1"/>
          </p:cNvSpPr>
          <p:nvPr>
            <p:ph idx="10"/>
          </p:nvPr>
        </p:nvSpPr>
        <p:spPr>
          <a:xfrm>
            <a:off x="637200" y="2416176"/>
            <a:ext cx="7869600" cy="307626"/>
          </a:xfrm>
        </p:spPr>
        <p:txBody>
          <a:bodyPr/>
          <a:lstStyle>
            <a:lvl1pPr algn="r">
              <a:defRPr/>
            </a:lvl1pPr>
            <a:lvl2pPr marL="228578" indent="-228578">
              <a:buFont typeface="Wingdings" charset="2"/>
              <a:buChar char="§"/>
              <a:defRPr sz="1800" b="0" i="0" baseline="0">
                <a:latin typeface="Verdana"/>
              </a:defRPr>
            </a:lvl2pPr>
            <a:lvl3pPr marL="457156" indent="-228578">
              <a:buClr>
                <a:srgbClr val="37ACDE"/>
              </a:buClr>
              <a:buFont typeface="Verdana"/>
              <a:buChar char="•"/>
              <a:defRPr sz="1600" baseline="0">
                <a:latin typeface="Verdana"/>
              </a:defRPr>
            </a:lvl3pPr>
            <a:lvl4pPr marL="685734" indent="-228578">
              <a:lnSpc>
                <a:spcPts val="2399"/>
              </a:lnSpc>
              <a:spcBef>
                <a:spcPts val="0"/>
              </a:spcBef>
              <a:buClr>
                <a:srgbClr val="37ACDE"/>
              </a:buClr>
              <a:buFont typeface="Arial"/>
              <a:buChar char="•"/>
              <a:defRPr sz="1600" baseline="0">
                <a:solidFill>
                  <a:srgbClr val="004494"/>
                </a:solidFill>
                <a:latin typeface="Verdana"/>
              </a:defRPr>
            </a:lvl4pPr>
            <a:lvl5pPr marL="914312" indent="-228578">
              <a:lnSpc>
                <a:spcPts val="2399"/>
              </a:lnSpc>
              <a:spcBef>
                <a:spcPts val="0"/>
              </a:spcBef>
              <a:buClr>
                <a:srgbClr val="37ACDE"/>
              </a:buClr>
              <a:buFont typeface="Verdana"/>
              <a:buChar char="–"/>
              <a:defRPr sz="1600" baseline="0">
                <a:solidFill>
                  <a:srgbClr val="004494"/>
                </a:solidFill>
                <a:latin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51988-8798-420D-A968-C72FB47B9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4997E-EB53-4096-A26C-7E3B19E943B5}" type="datetime3">
              <a:rPr lang="en-US"/>
              <a:pPr>
                <a:defRPr/>
              </a:pPr>
              <a:t>13 November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997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25027" y="1339850"/>
            <a:ext cx="861774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23831" y="1339850"/>
            <a:ext cx="1538883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5F1C6-BA60-4957-9643-1039B4BFD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18773-50AD-4EBD-B1D4-2D361A19EE26}" type="datetime3">
              <a:rPr lang="en-US"/>
              <a:pPr>
                <a:defRPr/>
              </a:pPr>
              <a:t>13 November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3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2"/>
            <a:ext cx="8229600" cy="43429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1230503"/>
          </a:xfrm>
        </p:spPr>
        <p:txBody>
          <a:bodyPr/>
          <a:lstStyle>
            <a:lvl1pPr marL="0" indent="-342867">
              <a:buClr>
                <a:srgbClr val="0F5494"/>
              </a:buClr>
              <a:buSzPct val="120000"/>
              <a:buFont typeface="Arial" pitchFamily="34" charset="0"/>
              <a:buChar char="•"/>
              <a:defRPr/>
            </a:lvl1pPr>
            <a:lvl2pPr>
              <a:buClr>
                <a:srgbClr val="009FBA"/>
              </a:buClr>
              <a:defRPr/>
            </a:lvl2pPr>
            <a:lvl3pPr>
              <a:buFontTx/>
              <a:buChar char="-"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2825"/>
            <a:ext cx="2133600" cy="244358"/>
          </a:xfrm>
          <a:prstGeom prst="rect">
            <a:avLst/>
          </a:prstGeom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2825"/>
            <a:ext cx="2895600" cy="476250"/>
          </a:xfrm>
          <a:prstGeom prst="rect">
            <a:avLst/>
          </a:prstGeom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2825"/>
            <a:ext cx="2133600" cy="244358"/>
          </a:xfrm>
          <a:prstGeom prst="rect">
            <a:avLst/>
          </a:prstGeom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fld id="{3133D81F-DF56-49AF-976B-9B4E5ACDC5DC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4420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200" y="2416175"/>
            <a:ext cx="7869600" cy="1528624"/>
          </a:xfrm>
        </p:spPr>
        <p:txBody>
          <a:bodyPr/>
          <a:lstStyle>
            <a:lvl2pPr marL="228578" indent="-228578">
              <a:buFont typeface="Verdana"/>
              <a:buChar char="•"/>
              <a:defRPr sz="1800" b="0" i="0" baseline="0">
                <a:latin typeface="Verdana"/>
              </a:defRPr>
            </a:lvl2pPr>
            <a:lvl3pPr marL="457156" indent="-228578">
              <a:buClr>
                <a:srgbClr val="37ACDE"/>
              </a:buClr>
              <a:buFont typeface="Wingdings" charset="2"/>
              <a:buChar char="§"/>
              <a:defRPr sz="1600" baseline="0">
                <a:latin typeface="Verdana"/>
              </a:defRPr>
            </a:lvl3pPr>
            <a:lvl4pPr marL="685734" indent="-228578">
              <a:lnSpc>
                <a:spcPts val="2399"/>
              </a:lnSpc>
              <a:spcBef>
                <a:spcPts val="0"/>
              </a:spcBef>
              <a:buClr>
                <a:srgbClr val="37ACDE"/>
              </a:buClr>
              <a:buFont typeface="Arial"/>
              <a:buChar char="•"/>
              <a:defRPr sz="1600" baseline="0">
                <a:solidFill>
                  <a:srgbClr val="004494"/>
                </a:solidFill>
                <a:latin typeface="Verdana"/>
              </a:defRPr>
            </a:lvl4pPr>
            <a:lvl5pPr marL="914312" indent="-228578">
              <a:lnSpc>
                <a:spcPts val="2399"/>
              </a:lnSpc>
              <a:spcBef>
                <a:spcPts val="0"/>
              </a:spcBef>
              <a:buClr>
                <a:srgbClr val="37ACDE"/>
              </a:buClr>
              <a:buFont typeface="Verdana"/>
              <a:buChar char="–"/>
              <a:defRPr sz="1600" baseline="0">
                <a:solidFill>
                  <a:srgbClr val="004494"/>
                </a:solidFill>
                <a:latin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AEECA-EADA-48ED-BB11-63F73CF908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18C4C-F407-4C20-9395-A26D37BA3126}" type="datetime3">
              <a:rPr lang="en-US"/>
              <a:pPr>
                <a:defRPr/>
              </a:pPr>
              <a:t>13 November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06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430887"/>
          </a:xfrm>
        </p:spPr>
        <p:txBody>
          <a:bodyPr/>
          <a:lstStyle>
            <a:lvl1pPr algn="l">
              <a:defRPr sz="2800" b="1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99275"/>
            <a:ext cx="7772400" cy="307626"/>
          </a:xfrm>
        </p:spPr>
        <p:txBody>
          <a:bodyPr anchor="b"/>
          <a:lstStyle>
            <a:lvl1pPr marL="0" indent="0">
              <a:buNone/>
              <a:defRPr sz="1800" baseline="0"/>
            </a:lvl1pPr>
            <a:lvl2pPr marL="457156" indent="0">
              <a:buNone/>
              <a:defRPr sz="1800"/>
            </a:lvl2pPr>
            <a:lvl3pPr marL="914312" indent="0">
              <a:buNone/>
              <a:defRPr sz="1600"/>
            </a:lvl3pPr>
            <a:lvl4pPr marL="1371468" indent="0">
              <a:buNone/>
              <a:defRPr sz="1400"/>
            </a:lvl4pPr>
            <a:lvl5pPr marL="1828624" indent="0">
              <a:buNone/>
              <a:defRPr sz="1400"/>
            </a:lvl5pPr>
            <a:lvl6pPr marL="2285780" indent="0">
              <a:buNone/>
              <a:defRPr sz="1400"/>
            </a:lvl6pPr>
            <a:lvl7pPr marL="2742936" indent="0">
              <a:buNone/>
              <a:defRPr sz="1400"/>
            </a:lvl7pPr>
            <a:lvl8pPr marL="3200092" indent="0">
              <a:buNone/>
              <a:defRPr sz="1400"/>
            </a:lvl8pPr>
            <a:lvl9pPr marL="3657249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E0409-9397-4F51-BCA6-107D173FC9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42AEC-EB35-485C-9F89-57C2A0DB4B3B}" type="datetime3">
              <a:rPr lang="en-US"/>
              <a:pPr>
                <a:defRPr/>
              </a:pPr>
              <a:t>13 November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676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200" y="1612256"/>
            <a:ext cx="7869600" cy="4308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7200" y="2492375"/>
            <a:ext cx="3819600" cy="1528624"/>
          </a:xfrm>
        </p:spPr>
        <p:txBody>
          <a:bodyPr/>
          <a:lstStyle>
            <a:lvl1pPr>
              <a:defRPr sz="1800"/>
            </a:lvl1pPr>
            <a:lvl2pPr marL="228578" indent="-228578">
              <a:buFont typeface="Verdana"/>
              <a:buChar char="•"/>
              <a:defRPr sz="1800" baseline="0"/>
            </a:lvl2pPr>
            <a:lvl3pPr marL="457156" indent="-228578">
              <a:buFont typeface="Wingdings" charset="2"/>
              <a:buChar char="§"/>
              <a:defRPr sz="1600"/>
            </a:lvl3pPr>
            <a:lvl4pPr>
              <a:defRPr sz="1600" baseline="0"/>
            </a:lvl4pPr>
            <a:lvl5pPr marL="914312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7200" y="2492375"/>
            <a:ext cx="3819600" cy="1533753"/>
          </a:xfrm>
        </p:spPr>
        <p:txBody>
          <a:bodyPr/>
          <a:lstStyle>
            <a:lvl1pPr>
              <a:defRPr sz="1800"/>
            </a:lvl1pPr>
            <a:lvl2pPr marL="228578" indent="-228578">
              <a:buFont typeface="Verdana"/>
              <a:buChar char="•"/>
              <a:defRPr sz="1800"/>
            </a:lvl2pPr>
            <a:lvl3pPr marL="457156" indent="-228578">
              <a:buFont typeface="Wingdings" charset="2"/>
              <a:buChar char="§"/>
              <a:defRPr sz="1600"/>
            </a:lvl3pPr>
            <a:lvl4pPr>
              <a:defRPr sz="1600" baseline="0"/>
            </a:lvl4pPr>
            <a:lvl5pPr>
              <a:defRPr sz="16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60D96-BD0A-4792-8BAE-A46E79EED4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016F6-04CD-44FC-9DD5-4A074E92F830}" type="datetime3">
              <a:rPr lang="en-US"/>
              <a:pPr>
                <a:defRPr/>
              </a:pPr>
              <a:t>13 November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20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CA718-D43B-46E8-A563-FF586DB375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E8852-DBC7-49A3-AC8B-B3D54EC80B0B}" type="datetime3">
              <a:rPr lang="en-US"/>
              <a:pPr>
                <a:defRPr/>
              </a:pPr>
              <a:t>13 November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24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1E60F-8A47-4A97-8A11-B91D737CC7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E62A4-6850-4C02-82F4-DCB865CB9852}" type="datetime3">
              <a:rPr lang="en-US"/>
              <a:pPr>
                <a:defRPr/>
              </a:pPr>
              <a:t>13 November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858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200" y="1612256"/>
            <a:ext cx="2520000" cy="615553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7200" y="2492374"/>
            <a:ext cx="2520000" cy="1845755"/>
          </a:xfrm>
        </p:spPr>
        <p:txBody>
          <a:bodyPr/>
          <a:lstStyle>
            <a:lvl1pPr>
              <a:defRPr sz="1800"/>
            </a:lvl1pPr>
            <a:lvl2pPr marL="228578" indent="-228578">
              <a:buFont typeface="Verdana"/>
              <a:buChar char="•"/>
              <a:defRPr sz="1800" baseline="0"/>
            </a:lvl2pPr>
            <a:lvl3pPr marL="457156" indent="-228578">
              <a:buFont typeface="Wingdings" charset="2"/>
              <a:buChar char="§"/>
              <a:defRPr sz="1600"/>
            </a:lvl3pPr>
            <a:lvl4pPr>
              <a:defRPr sz="1600" baseline="0"/>
            </a:lvl4pPr>
            <a:lvl5pPr marL="914312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6800" y="1612255"/>
            <a:ext cx="5040000" cy="1538129"/>
          </a:xfrm>
        </p:spPr>
        <p:txBody>
          <a:bodyPr/>
          <a:lstStyle>
            <a:lvl1pPr>
              <a:defRPr sz="1800"/>
            </a:lvl1pPr>
            <a:lvl2pPr marL="228578" indent="-228578">
              <a:buFont typeface="Verdana"/>
              <a:buChar char="•"/>
              <a:defRPr sz="1800"/>
            </a:lvl2pPr>
            <a:lvl3pPr marL="457156" indent="-228578">
              <a:buFont typeface="Wingdings" charset="2"/>
              <a:buChar char="§"/>
              <a:defRPr sz="1600"/>
            </a:lvl3pPr>
            <a:lvl4pPr>
              <a:defRPr sz="1600" baseline="0"/>
            </a:lvl4pPr>
            <a:lvl5pPr>
              <a:defRPr sz="16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EFA17-80D4-42DD-BF9C-6127703F7E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EB3C6-B3AB-4DDF-90B1-38F8BE7B2AD0}" type="datetime3">
              <a:rPr lang="en-US"/>
              <a:pPr>
                <a:defRPr/>
              </a:pPr>
              <a:t>13 November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95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059561"/>
            <a:ext cx="5486400" cy="30777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612800"/>
            <a:ext cx="5486400" cy="307626"/>
          </a:xfrm>
        </p:spPr>
        <p:txBody>
          <a:bodyPr/>
          <a:lstStyle>
            <a:lvl1pPr marL="0" indent="0">
              <a:buNone/>
              <a:defRPr sz="3200"/>
            </a:lvl1pPr>
            <a:lvl2pPr marL="457156" indent="0">
              <a:buNone/>
              <a:defRPr sz="2800"/>
            </a:lvl2pPr>
            <a:lvl3pPr marL="914312" indent="0">
              <a:buNone/>
              <a:defRPr sz="2400"/>
            </a:lvl3pPr>
            <a:lvl4pPr marL="1371468" indent="0">
              <a:buNone/>
              <a:defRPr sz="2000"/>
            </a:lvl4pPr>
            <a:lvl5pPr marL="1828624" indent="0">
              <a:buNone/>
              <a:defRPr sz="2000"/>
            </a:lvl5pPr>
            <a:lvl6pPr marL="2285780" indent="0">
              <a:buNone/>
              <a:defRPr sz="2000"/>
            </a:lvl6pPr>
            <a:lvl7pPr marL="2742936" indent="0">
              <a:buNone/>
              <a:defRPr sz="2000"/>
            </a:lvl7pPr>
            <a:lvl8pPr marL="3200092" indent="0">
              <a:buNone/>
              <a:defRPr sz="2000"/>
            </a:lvl8pPr>
            <a:lvl9pPr marL="3657249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367338"/>
            <a:ext cx="5486400" cy="235243"/>
          </a:xfrm>
        </p:spPr>
        <p:txBody>
          <a:bodyPr/>
          <a:lstStyle>
            <a:lvl1pPr marL="0" indent="0">
              <a:lnSpc>
                <a:spcPts val="1800"/>
              </a:lnSpc>
              <a:buNone/>
              <a:defRPr sz="1400"/>
            </a:lvl1pPr>
            <a:lvl2pPr marL="457156" indent="0">
              <a:buNone/>
              <a:defRPr sz="1200"/>
            </a:lvl2pPr>
            <a:lvl3pPr marL="914312" indent="0">
              <a:buNone/>
              <a:defRPr sz="1000"/>
            </a:lvl3pPr>
            <a:lvl4pPr marL="1371468" indent="0">
              <a:buNone/>
              <a:defRPr sz="900"/>
            </a:lvl4pPr>
            <a:lvl5pPr marL="1828624" indent="0">
              <a:buNone/>
              <a:defRPr sz="900"/>
            </a:lvl5pPr>
            <a:lvl6pPr marL="2285780" indent="0">
              <a:buNone/>
              <a:defRPr sz="900"/>
            </a:lvl6pPr>
            <a:lvl7pPr marL="2742936" indent="0">
              <a:buNone/>
              <a:defRPr sz="900"/>
            </a:lvl7pPr>
            <a:lvl8pPr marL="3200092" indent="0">
              <a:buNone/>
              <a:defRPr sz="900"/>
            </a:lvl8pPr>
            <a:lvl9pPr marL="365724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BBE4F-17F2-4820-835A-1C7ED973F1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DC229-BD09-4B39-8EE3-D1DE8646B209}" type="datetime3">
              <a:rPr lang="en-US"/>
              <a:pPr>
                <a:defRPr/>
              </a:pPr>
              <a:t>13 November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383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37425" y="2416175"/>
            <a:ext cx="2769989" cy="184575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1BC69-87CC-404C-9B20-77776AC98E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4D6E3-A510-4BE9-A011-CB1879F671B6}" type="datetime3">
              <a:rPr lang="en-US"/>
              <a:pPr>
                <a:defRPr/>
              </a:pPr>
              <a:t>13 November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37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6589" y="1612901"/>
            <a:ext cx="7870825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6589" y="2416175"/>
            <a:ext cx="7870825" cy="1845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73813" y="6426200"/>
            <a:ext cx="21336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 b="0">
                <a:solidFill>
                  <a:srgbClr val="004494"/>
                </a:solidFill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2AB27D22-B93F-429E-BCDC-FC2FF205AA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1"/>
            <a:ext cx="9144000" cy="957263"/>
          </a:xfrm>
          <a:prstGeom prst="rect">
            <a:avLst/>
          </a:prstGeom>
          <a:solidFill>
            <a:srgbClr val="20B1B4"/>
          </a:solidFill>
          <a:ln>
            <a:solidFill>
              <a:srgbClr val="37ACD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1" tIns="45715" rIns="91431" bIns="45715" anchor="ctr"/>
          <a:lstStyle/>
          <a:p>
            <a:pPr algn="ctr" defTabSz="45715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rgbClr val="FFFFFF"/>
              </a:solidFill>
            </a:endParaRPr>
          </a:p>
        </p:txBody>
      </p:sp>
      <p:pic>
        <p:nvPicPr>
          <p:cNvPr id="2" name="Picture 5" descr="JRC_Slides_Footer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614" y="6461126"/>
            <a:ext cx="612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" descr="JRC_Slides_Logo_EN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925" y="258764"/>
            <a:ext cx="14351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6588" y="6426200"/>
            <a:ext cx="21336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004494"/>
                </a:solidFill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CD58C8BE-8A4F-4C2F-8040-9B54B7B16689}" type="datetime3">
              <a:rPr lang="en-US"/>
              <a:pPr>
                <a:defRPr/>
              </a:pPr>
              <a:t>13 November 2015</a:t>
            </a:fld>
            <a:endParaRPr lang="en-US"/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4261302" y="6464808"/>
            <a:ext cx="612648" cy="393192"/>
          </a:xfrm>
          <a:prstGeom prst="rect">
            <a:avLst/>
          </a:prstGeom>
          <a:solidFill>
            <a:srgbClr val="20B1B4"/>
          </a:solidFill>
          <a:ln>
            <a:noFill/>
          </a:ln>
          <a:effectLst/>
          <a:extLst/>
        </p:spPr>
        <p:txBody>
          <a:bodyPr vert="horz" wrap="square" lIns="91431" tIns="45715" rIns="91431" bIns="45715" numCol="1" rtlCol="0" anchor="ctr" anchorCtr="0" compatLnSpc="1">
            <a:prstTxWarp prst="textNoShape">
              <a:avLst/>
            </a:prstTxWarp>
          </a:bodyPr>
          <a:lstStyle/>
          <a:p>
            <a:pPr marL="3175"/>
            <a:endParaRPr lang="en-US">
              <a:latin typeface="Verdan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838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rgbClr val="004494"/>
          </a:solidFill>
          <a:latin typeface="Verdana"/>
          <a:ea typeface="ＭＳ Ｐゴシック" pitchFamily="34" charset="-128"/>
          <a:cs typeface="ＭＳ Ｐゴシック" charset="0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004494"/>
          </a:solidFill>
          <a:latin typeface="Verdana" charset="0"/>
          <a:ea typeface="ＭＳ Ｐゴシック" pitchFamily="34" charset="-128"/>
          <a:cs typeface="ＭＳ Ｐゴシック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004494"/>
          </a:solidFill>
          <a:latin typeface="Verdana" charset="0"/>
          <a:ea typeface="ＭＳ Ｐゴシック" pitchFamily="34" charset="-128"/>
          <a:cs typeface="ＭＳ Ｐゴシック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004494"/>
          </a:solidFill>
          <a:latin typeface="Verdana" charset="0"/>
          <a:ea typeface="ＭＳ Ｐゴシック" pitchFamily="34" charset="-128"/>
          <a:cs typeface="ＭＳ Ｐゴシック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004494"/>
          </a:solidFill>
          <a:latin typeface="Verdana" charset="0"/>
          <a:ea typeface="ＭＳ Ｐゴシック" pitchFamily="34" charset="-128"/>
          <a:cs typeface="ＭＳ Ｐゴシック" charset="0"/>
        </a:defRPr>
      </a:lvl5pPr>
      <a:lvl6pPr marL="815897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charset="0"/>
          <a:ea typeface="ＭＳ Ｐゴシック" charset="0"/>
        </a:defRPr>
      </a:lvl6pPr>
      <a:lvl7pPr marL="1273052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charset="0"/>
          <a:ea typeface="ＭＳ Ｐゴシック" charset="0"/>
        </a:defRPr>
      </a:lvl7pPr>
      <a:lvl8pPr marL="1730209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charset="0"/>
          <a:ea typeface="ＭＳ Ｐゴシック" charset="0"/>
        </a:defRPr>
      </a:lvl8pPr>
      <a:lvl9pPr marL="218736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charset="0"/>
          <a:ea typeface="ＭＳ Ｐゴシック" charset="0"/>
        </a:defRPr>
      </a:lvl9pPr>
    </p:titleStyle>
    <p:bodyStyle>
      <a:lvl1pPr marL="342867" indent="-342867" algn="l" rtl="0" fontAlgn="base">
        <a:lnSpc>
          <a:spcPts val="2399"/>
        </a:lnSpc>
        <a:spcBef>
          <a:spcPct val="0"/>
        </a:spcBef>
        <a:spcAft>
          <a:spcPct val="0"/>
        </a:spcAft>
        <a:buClr>
          <a:srgbClr val="37ACDE"/>
        </a:buClr>
        <a:buFont typeface="Verdana" pitchFamily="34" charset="0"/>
        <a:defRPr>
          <a:solidFill>
            <a:srgbClr val="004494"/>
          </a:solidFill>
          <a:latin typeface="Verdana"/>
          <a:ea typeface="ＭＳ Ｐゴシック" pitchFamily="34" charset="-128"/>
          <a:cs typeface="ＭＳ Ｐゴシック" charset="0"/>
        </a:defRPr>
      </a:lvl1pPr>
      <a:lvl2pPr marL="228578" indent="-228578" algn="l" rtl="0" fontAlgn="base">
        <a:lnSpc>
          <a:spcPts val="2399"/>
        </a:lnSpc>
        <a:spcBef>
          <a:spcPct val="0"/>
        </a:spcBef>
        <a:spcAft>
          <a:spcPct val="0"/>
        </a:spcAft>
        <a:buClr>
          <a:srgbClr val="37ACDE"/>
        </a:buClr>
        <a:buFont typeface="Verdana" pitchFamily="34" charset="0"/>
        <a:buChar char="•"/>
        <a:defRPr>
          <a:solidFill>
            <a:srgbClr val="004494"/>
          </a:solidFill>
          <a:latin typeface="Verdana"/>
          <a:ea typeface="ＭＳ Ｐゴシック" pitchFamily="34" charset="-128"/>
        </a:defRPr>
      </a:lvl2pPr>
      <a:lvl3pPr marL="457156" indent="-228578" algn="l" rtl="0" fontAlgn="base">
        <a:lnSpc>
          <a:spcPts val="2399"/>
        </a:lnSpc>
        <a:spcBef>
          <a:spcPct val="0"/>
        </a:spcBef>
        <a:spcAft>
          <a:spcPct val="0"/>
        </a:spcAft>
        <a:buClr>
          <a:srgbClr val="37ACDE"/>
        </a:buClr>
        <a:buFont typeface="Wingdings" pitchFamily="2" charset="2"/>
        <a:buChar char="§"/>
        <a:defRPr sz="1600">
          <a:solidFill>
            <a:srgbClr val="004494"/>
          </a:solidFill>
          <a:latin typeface="Verdana"/>
          <a:ea typeface="ＭＳ Ｐゴシック" pitchFamily="34" charset="-128"/>
        </a:defRPr>
      </a:lvl3pPr>
      <a:lvl4pPr marL="685734" indent="-228578" algn="l" rtl="0" fontAlgn="base">
        <a:lnSpc>
          <a:spcPts val="2399"/>
        </a:lnSpc>
        <a:spcBef>
          <a:spcPct val="0"/>
        </a:spcBef>
        <a:spcAft>
          <a:spcPct val="0"/>
        </a:spcAft>
        <a:buClr>
          <a:srgbClr val="37ACDE"/>
        </a:buClr>
        <a:buFont typeface="Arial" pitchFamily="34" charset="0"/>
        <a:buChar char="•"/>
        <a:defRPr sz="1600">
          <a:solidFill>
            <a:srgbClr val="004494"/>
          </a:solidFill>
          <a:latin typeface="Verdana"/>
          <a:ea typeface="ＭＳ Ｐゴシック" pitchFamily="34" charset="-128"/>
        </a:defRPr>
      </a:lvl4pPr>
      <a:lvl5pPr marL="914312" indent="-228578" algn="l" rtl="0" fontAlgn="base">
        <a:lnSpc>
          <a:spcPts val="2399"/>
        </a:lnSpc>
        <a:spcBef>
          <a:spcPct val="0"/>
        </a:spcBef>
        <a:spcAft>
          <a:spcPct val="0"/>
        </a:spcAft>
        <a:buClr>
          <a:srgbClr val="37ACDE"/>
        </a:buClr>
        <a:buFont typeface="Verdana" pitchFamily="34" charset="0"/>
        <a:buChar char="–"/>
        <a:defRPr sz="1600">
          <a:solidFill>
            <a:srgbClr val="004494"/>
          </a:solidFill>
          <a:latin typeface="Verdana"/>
          <a:ea typeface="ＭＳ Ｐゴシック" pitchFamily="34" charset="-128"/>
        </a:defRPr>
      </a:lvl5pPr>
      <a:lvl6pPr marL="2514358" indent="-22857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6pPr>
      <a:lvl7pPr marL="2971514" indent="-22857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7pPr>
      <a:lvl8pPr marL="3428670" indent="-22857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8pPr>
      <a:lvl9pPr marL="3885826" indent="-22857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457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6" algn="l" defTabSz="457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2" algn="l" defTabSz="457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8" algn="l" defTabSz="457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4" algn="l" defTabSz="457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80" algn="l" defTabSz="457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36" algn="l" defTabSz="457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92" algn="l" defTabSz="457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49" algn="l" defTabSz="457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4AEECA-EADA-48ED-BB11-63F73CF9084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1518C4C-F407-4C20-9395-A26D37BA3126}" type="datetime3">
              <a:rPr lang="en-US" smtClean="0"/>
              <a:pPr>
                <a:defRPr/>
              </a:pPr>
              <a:t>13 November 2015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1387929"/>
            <a:ext cx="9144000" cy="5470071"/>
          </a:xfrm>
          <a:prstGeom prst="rect">
            <a:avLst/>
          </a:prstGeom>
          <a:solidFill>
            <a:srgbClr val="20B1B4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4463" tIns="32231" rIns="64463" bIns="32231" spcCol="0" rtlCol="0" anchor="ctr"/>
          <a:lstStyle/>
          <a:p>
            <a:pPr algn="ctr" defTabSz="456943" fontAlgn="auto">
              <a:spcBef>
                <a:spcPts val="0"/>
              </a:spcBef>
              <a:spcAft>
                <a:spcPts val="0"/>
              </a:spcAft>
            </a:pPr>
            <a:r>
              <a:rPr lang="ca-ES" sz="1800" b="0" dirty="0">
                <a:solidFill>
                  <a:prstClr val="white"/>
                </a:solidFill>
              </a:rPr>
              <a:t> </a:t>
            </a:r>
          </a:p>
        </p:txBody>
      </p:sp>
      <p:pic>
        <p:nvPicPr>
          <p:cNvPr id="7" name="Picture 6" descr="fig1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31" y="2870804"/>
            <a:ext cx="3792539" cy="3987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4764" y="1914496"/>
            <a:ext cx="5622898" cy="274228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ca-ES" sz="3200" spc="-28" dirty="0" smtClean="0">
                <a:solidFill>
                  <a:prstClr val="white"/>
                </a:solidFill>
                <a:latin typeface="PFSquareSansPro-Medium"/>
                <a:cs typeface="PFSquareSansPro-Medium"/>
              </a:rPr>
              <a:t>JRC activities in support of CISE development</a:t>
            </a:r>
          </a:p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ca-ES" sz="1000" spc="-28" dirty="0" smtClean="0">
              <a:solidFill>
                <a:prstClr val="white"/>
              </a:solidFill>
              <a:latin typeface="PFSquareSansPro-Medium"/>
              <a:cs typeface="PFSquareSansPro-Medium"/>
            </a:endParaRPr>
          </a:p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ca-ES" sz="1000" spc="-28" dirty="0">
              <a:solidFill>
                <a:prstClr val="white"/>
              </a:solidFill>
              <a:latin typeface="PFSquareSansPro-Medium"/>
              <a:cs typeface="PFSquareSansPro-Medium"/>
            </a:endParaRPr>
          </a:p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ca-ES" sz="1000" spc="-28" dirty="0" smtClean="0">
              <a:solidFill>
                <a:prstClr val="white"/>
              </a:solidFill>
              <a:latin typeface="PFSquareSansPro-Medium"/>
              <a:cs typeface="PFSquareSansPro-Medium"/>
            </a:endParaRPr>
          </a:p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400" dirty="0" err="1" smtClean="0">
                <a:solidFill>
                  <a:schemeClr val="bg1"/>
                </a:solidFill>
              </a:rPr>
              <a:t>Technical</a:t>
            </a: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dirty="0" err="1" smtClean="0">
                <a:solidFill>
                  <a:schemeClr val="bg1"/>
                </a:solidFill>
              </a:rPr>
              <a:t>Advisory</a:t>
            </a:r>
            <a:r>
              <a:rPr lang="fr-FR" sz="2400" dirty="0" smtClean="0">
                <a:solidFill>
                  <a:schemeClr val="bg1"/>
                </a:solidFill>
              </a:rPr>
              <a:t> Group</a:t>
            </a:r>
            <a:endParaRPr lang="en-GB" sz="2400" i="1" dirty="0">
              <a:solidFill>
                <a:schemeClr val="bg1"/>
              </a:solidFill>
            </a:endParaRPr>
          </a:p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i="1" dirty="0" smtClean="0">
                <a:solidFill>
                  <a:schemeClr val="bg1"/>
                </a:solidFill>
              </a:rPr>
              <a:t>18</a:t>
            </a:r>
            <a:r>
              <a:rPr lang="en-GB" sz="2400" i="1" baseline="30000" dirty="0" smtClean="0">
                <a:solidFill>
                  <a:schemeClr val="bg1"/>
                </a:solidFill>
              </a:rPr>
              <a:t>th</a:t>
            </a:r>
            <a:r>
              <a:rPr lang="en-GB" sz="2400" i="1" dirty="0" smtClean="0">
                <a:solidFill>
                  <a:schemeClr val="bg1"/>
                </a:solidFill>
              </a:rPr>
              <a:t> </a:t>
            </a:r>
            <a:r>
              <a:rPr lang="en-GB" sz="2400" i="1" dirty="0">
                <a:solidFill>
                  <a:schemeClr val="bg1"/>
                </a:solidFill>
              </a:rPr>
              <a:t>November 2015</a:t>
            </a:r>
          </a:p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ca-ES" sz="2400" i="1" spc="-28" dirty="0" smtClean="0">
              <a:solidFill>
                <a:schemeClr val="tx1"/>
              </a:solidFill>
              <a:latin typeface="PFSquareSansPro-Medium"/>
              <a:cs typeface="PFSquareSansPro-Medium"/>
            </a:endParaRPr>
          </a:p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ca-ES" sz="1800" spc="-28" dirty="0">
              <a:solidFill>
                <a:prstClr val="white"/>
              </a:solidFill>
              <a:latin typeface="PFSquareSansPro-Medium"/>
              <a:cs typeface="PFSquareSansPro-Medium"/>
            </a:endParaRPr>
          </a:p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ca-ES" sz="1400" spc="-28" dirty="0">
              <a:solidFill>
                <a:prstClr val="white"/>
              </a:solidFill>
              <a:latin typeface="PFSquareSansPro-Medium"/>
              <a:cs typeface="PFSquareSansPro-Medium"/>
            </a:endParaRPr>
          </a:p>
        </p:txBody>
      </p:sp>
    </p:spTree>
    <p:extLst>
      <p:ext uri="{BB962C8B-B14F-4D97-AF65-F5344CB8AC3E}">
        <p14:creationId xmlns:p14="http://schemas.microsoft.com/office/powerpoint/2010/main" val="179995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0680" y="2432957"/>
            <a:ext cx="8196942" cy="886386"/>
          </a:xfrm>
          <a:prstGeom prst="rect">
            <a:avLst/>
          </a:prstGeom>
        </p:spPr>
        <p:txBody>
          <a:bodyPr wrap="square" lIns="91431" tIns="45715" rIns="91431" bIns="45715">
            <a:spAutoFit/>
          </a:bodyPr>
          <a:lstStyle/>
          <a:p>
            <a:pPr marL="342900" indent="-342900" eaLnBrk="0" hangingPunct="0">
              <a:spcBef>
                <a:spcPct val="15000"/>
              </a:spcBef>
              <a:buClr>
                <a:srgbClr val="0F5494"/>
              </a:buClr>
              <a:buSzPct val="120000"/>
              <a:buFont typeface="Arial" panose="020B0604020202020204" pitchFamily="34" charset="0"/>
              <a:buChar char="•"/>
              <a:defRPr/>
            </a:pPr>
            <a:endParaRPr lang="en-US" sz="2400" kern="0" dirty="0">
              <a:solidFill>
                <a:srgbClr val="0F3277"/>
              </a:solidFill>
              <a:latin typeface="Arial"/>
              <a:cs typeface="Arial" charset="0"/>
            </a:endParaRPr>
          </a:p>
          <a:p>
            <a:pPr marL="342900" indent="-342900" eaLnBrk="0" hangingPunct="0">
              <a:spcBef>
                <a:spcPct val="15000"/>
              </a:spcBef>
              <a:buClr>
                <a:srgbClr val="0F5494"/>
              </a:buClr>
              <a:buSzPct val="120000"/>
              <a:buFont typeface="Arial" panose="020B0604020202020204" pitchFamily="34" charset="0"/>
              <a:buChar char="•"/>
              <a:defRPr/>
            </a:pPr>
            <a:endParaRPr lang="en-US" sz="2400" kern="0" dirty="0" smtClean="0">
              <a:solidFill>
                <a:srgbClr val="0F3277"/>
              </a:solidFill>
              <a:latin typeface="Arial"/>
              <a:cs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activities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2462213"/>
          </a:xfrm>
        </p:spPr>
        <p:txBody>
          <a:bodyPr/>
          <a:lstStyle/>
          <a:p>
            <a:pPr indent="0">
              <a:buNone/>
            </a:pPr>
            <a:endParaRPr lang="en-GB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Support to EUCISE 2020</a:t>
            </a:r>
          </a:p>
          <a:p>
            <a:pPr marL="342900" indent="-342900"/>
            <a:endParaRPr lang="en-GB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Maintenance of the CISE data model and service model</a:t>
            </a:r>
          </a:p>
          <a:p>
            <a:pPr marL="342900" indent="-342900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CISE Handbook</a:t>
            </a:r>
          </a:p>
          <a:p>
            <a:pPr marL="342900" indent="-342900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Experimentation platform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(Test-Bed)</a:t>
            </a:r>
          </a:p>
        </p:txBody>
      </p:sp>
    </p:spTree>
    <p:extLst>
      <p:ext uri="{BB962C8B-B14F-4D97-AF65-F5344CB8AC3E}">
        <p14:creationId xmlns:p14="http://schemas.microsoft.com/office/powerpoint/2010/main" val="54690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Support to EUCISE 2020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6088"/>
            <a:ext cx="8229600" cy="3731791"/>
          </a:xfrm>
        </p:spPr>
        <p:txBody>
          <a:bodyPr/>
          <a:lstStyle/>
          <a:p>
            <a:pPr lvl="1">
              <a:spcBef>
                <a:spcPts val="300"/>
              </a:spcBef>
            </a:pPr>
            <a:r>
              <a:rPr lang="en-US" dirty="0" smtClean="0"/>
              <a:t>Background </a:t>
            </a:r>
            <a:r>
              <a:rPr lang="en-US" dirty="0" smtClean="0"/>
              <a:t>documents and lessons learned from previous project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Specific studies (e.g. Access Rights management and Security)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Maintain the </a:t>
            </a:r>
            <a:r>
              <a:rPr lang="en-US" dirty="0" smtClean="0"/>
              <a:t>CISE data </a:t>
            </a:r>
            <a:r>
              <a:rPr lang="en-US" dirty="0" smtClean="0"/>
              <a:t>and </a:t>
            </a:r>
            <a:r>
              <a:rPr lang="en-US" dirty="0" smtClean="0"/>
              <a:t>service model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Participation to technical workshops:</a:t>
            </a:r>
          </a:p>
          <a:p>
            <a:pPr lvl="2">
              <a:spcBef>
                <a:spcPts val="300"/>
              </a:spcBef>
            </a:pPr>
            <a:r>
              <a:rPr lang="en-US" dirty="0" err="1" smtClean="0"/>
              <a:t>eSens</a:t>
            </a:r>
            <a:endParaRPr lang="en-US" dirty="0" smtClean="0"/>
          </a:p>
          <a:p>
            <a:pPr lvl="2">
              <a:spcBef>
                <a:spcPts val="300"/>
              </a:spcBef>
            </a:pPr>
            <a:r>
              <a:rPr lang="en-US" dirty="0" smtClean="0"/>
              <a:t>Security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Participation to Work Package </a:t>
            </a:r>
            <a:r>
              <a:rPr lang="en-US" dirty="0" smtClean="0"/>
              <a:t>work</a:t>
            </a:r>
            <a:endParaRPr lang="en-US" dirty="0" smtClean="0"/>
          </a:p>
          <a:p>
            <a:pPr lvl="1">
              <a:spcBef>
                <a:spcPts val="300"/>
              </a:spcBef>
            </a:pPr>
            <a:r>
              <a:rPr lang="en-US" dirty="0" smtClean="0"/>
              <a:t>Review of documents from WP3, WP4 and WP5 and requirements</a:t>
            </a:r>
          </a:p>
          <a:p>
            <a:pPr lvl="2">
              <a:spcBef>
                <a:spcPts val="300"/>
              </a:spcBef>
            </a:pPr>
            <a:r>
              <a:rPr lang="en-US" dirty="0" smtClean="0"/>
              <a:t>Coherence </a:t>
            </a:r>
            <a:r>
              <a:rPr lang="en-US" dirty="0" smtClean="0"/>
              <a:t>with CISE hybrid vision</a:t>
            </a:r>
          </a:p>
          <a:p>
            <a:pPr lvl="2">
              <a:spcBef>
                <a:spcPts val="300"/>
              </a:spcBef>
            </a:pPr>
            <a:r>
              <a:rPr lang="en-US" dirty="0" smtClean="0"/>
              <a:t>Coherence with CISE data and service model and past lessons learned on technical aspects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33D81F-DF56-49AF-976B-9B4E5ACDC5DC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863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2"/>
            <a:ext cx="8229600" cy="1292662"/>
          </a:xfrm>
        </p:spPr>
        <p:txBody>
          <a:bodyPr/>
          <a:lstStyle/>
          <a:p>
            <a:r>
              <a:rPr lang="en-US" dirty="0"/>
              <a:t>Maintenance of the CISE data </a:t>
            </a:r>
            <a:r>
              <a:rPr lang="en-US" dirty="0" smtClean="0"/>
              <a:t>and </a:t>
            </a:r>
            <a:r>
              <a:rPr lang="en-US" dirty="0"/>
              <a:t>service model</a:t>
            </a:r>
            <a:br>
              <a:rPr lang="en-US" dirty="0"/>
            </a:b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4001095"/>
          </a:xfrm>
        </p:spPr>
        <p:txBody>
          <a:bodyPr/>
          <a:lstStyle/>
          <a:p>
            <a:r>
              <a:rPr lang="fr-FR" dirty="0" smtClean="0"/>
              <a:t>Baseline: </a:t>
            </a:r>
            <a:r>
              <a:rPr lang="fr-FR" dirty="0" smtClean="0"/>
              <a:t>CISE </a:t>
            </a:r>
            <a:r>
              <a:rPr lang="fr-FR" dirty="0" smtClean="0"/>
              <a:t>Data and Service Model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smtClean="0"/>
              <a:t>the </a:t>
            </a:r>
            <a:r>
              <a:rPr lang="fr-FR" dirty="0" err="1" smtClean="0"/>
              <a:t>CoopP</a:t>
            </a:r>
            <a:endParaRPr lang="fr-FR" dirty="0" smtClean="0"/>
          </a:p>
          <a:p>
            <a:endParaRPr lang="en-US" dirty="0" smtClean="0"/>
          </a:p>
          <a:p>
            <a:r>
              <a:rPr lang="en-US" dirty="0" smtClean="0"/>
              <a:t>Updated with the Incubator project (2014) </a:t>
            </a:r>
            <a:r>
              <a:rPr lang="en-US" dirty="0" smtClean="0"/>
              <a:t>lessons learned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Type of updates </a:t>
            </a:r>
            <a:r>
              <a:rPr lang="en-US" dirty="0" smtClean="0"/>
              <a:t>to the Data Model:</a:t>
            </a:r>
            <a:endParaRPr lang="en-US" dirty="0" smtClean="0"/>
          </a:p>
          <a:p>
            <a:pPr lvl="2"/>
            <a:r>
              <a:rPr lang="en-US" dirty="0" smtClean="0"/>
              <a:t>On request from WP4: to modify the </a:t>
            </a:r>
            <a:r>
              <a:rPr lang="en-US" dirty="0" err="1" smtClean="0"/>
              <a:t>MeteoOceanographicCondition</a:t>
            </a:r>
            <a:r>
              <a:rPr lang="en-US" dirty="0" smtClean="0"/>
              <a:t> entity, to deal with </a:t>
            </a:r>
            <a:r>
              <a:rPr lang="en-US" dirty="0" err="1" smtClean="0"/>
              <a:t>PollutionIncident</a:t>
            </a:r>
            <a:r>
              <a:rPr lang="en-US" dirty="0" smtClean="0"/>
              <a:t>, documents of type Stream, </a:t>
            </a:r>
            <a:r>
              <a:rPr lang="en-US" dirty="0" err="1" smtClean="0"/>
              <a:t>etc</a:t>
            </a:r>
            <a:r>
              <a:rPr lang="en-US" dirty="0" smtClean="0"/>
              <a:t>…</a:t>
            </a:r>
          </a:p>
          <a:p>
            <a:pPr lvl="2"/>
            <a:r>
              <a:rPr lang="en-US" dirty="0" smtClean="0"/>
              <a:t>Clarification of the documentation for better integration into EUCISE 2020 requirements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Type of updates on the service model:</a:t>
            </a:r>
          </a:p>
          <a:p>
            <a:pPr lvl="2"/>
            <a:r>
              <a:rPr lang="en-US" dirty="0" smtClean="0"/>
              <a:t>Clarification of the documentation for better integration into the EUCISE 2020 requirements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33D81F-DF56-49AF-976B-9B4E5ACDC5DC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784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CISE </a:t>
            </a:r>
            <a:r>
              <a:rPr lang="fr-FR" dirty="0" err="1" smtClean="0"/>
              <a:t>Handbook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077766"/>
          </a:xfrm>
        </p:spPr>
        <p:txBody>
          <a:bodyPr/>
          <a:lstStyle/>
          <a:p>
            <a:pPr marL="341313" indent="-341313"/>
            <a:r>
              <a:rPr lang="en-US" dirty="0" smtClean="0"/>
              <a:t>Creation of the website (</a:t>
            </a:r>
            <a:r>
              <a:rPr lang="en-US" dirty="0" err="1" smtClean="0"/>
              <a:t>inc.</a:t>
            </a:r>
            <a:r>
              <a:rPr lang="en-US" dirty="0" smtClean="0"/>
              <a:t> Collaborative functions)</a:t>
            </a:r>
          </a:p>
          <a:p>
            <a:pPr marL="341313" indent="-341313"/>
            <a:r>
              <a:rPr lang="en-US" dirty="0" smtClean="0"/>
              <a:t>Drafting of the technical content </a:t>
            </a:r>
            <a:r>
              <a:rPr lang="en-US" dirty="0" smtClean="0"/>
              <a:t>(e.g. </a:t>
            </a:r>
            <a:r>
              <a:rPr lang="en-US" dirty="0" smtClean="0"/>
              <a:t>data/service model)</a:t>
            </a:r>
          </a:p>
          <a:p>
            <a:pPr marL="341313" indent="-341313"/>
            <a:endParaRPr lang="en-US" dirty="0" smtClean="0"/>
          </a:p>
          <a:p>
            <a:pPr marL="341313" indent="-341313"/>
            <a:r>
              <a:rPr lang="en-US" dirty="0" smtClean="0"/>
              <a:t>Beta version planned </a:t>
            </a:r>
            <a:r>
              <a:rPr lang="en-US" dirty="0" smtClean="0"/>
              <a:t>by the </a:t>
            </a:r>
            <a:r>
              <a:rPr lang="en-US" dirty="0" smtClean="0"/>
              <a:t>end of 2015 (only for COM)</a:t>
            </a:r>
          </a:p>
          <a:p>
            <a:pPr marL="341313" indent="-341313"/>
            <a:r>
              <a:rPr lang="en-US" dirty="0" smtClean="0"/>
              <a:t>First version mid-2016</a:t>
            </a:r>
          </a:p>
          <a:p>
            <a:pPr marL="341313" indent="-341313"/>
            <a:r>
              <a:rPr lang="en-US" dirty="0" smtClean="0"/>
              <a:t>Content drafted in 2016 with the possible participation/validation of group of experts (including the TAG)</a:t>
            </a:r>
          </a:p>
          <a:p>
            <a:pPr marL="341313" indent="-341313"/>
            <a:endParaRPr lang="en-US" dirty="0" smtClean="0"/>
          </a:p>
          <a:p>
            <a:pPr marL="341313" indent="-341313"/>
            <a:r>
              <a:rPr lang="en-US" dirty="0" smtClean="0"/>
              <a:t>Planned public release: end of 2016 </a:t>
            </a:r>
            <a:br>
              <a:rPr lang="en-US" dirty="0" smtClean="0"/>
            </a:br>
            <a:r>
              <a:rPr lang="en-US" dirty="0" smtClean="0"/>
              <a:t>(as per </a:t>
            </a:r>
            <a:r>
              <a:rPr lang="en-US" dirty="0"/>
              <a:t>the Communication COM(2014) 451 </a:t>
            </a:r>
            <a:r>
              <a:rPr lang="en-US" dirty="0" smtClean="0"/>
              <a:t>- 8 </a:t>
            </a:r>
            <a:r>
              <a:rPr lang="en-US" dirty="0"/>
              <a:t>July 2014)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33D81F-DF56-49AF-976B-9B4E5ACDC5DC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589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Experimentation 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95036"/>
            <a:ext cx="8229600" cy="3966727"/>
          </a:xfrm>
        </p:spPr>
        <p:txBody>
          <a:bodyPr/>
          <a:lstStyle/>
          <a:p>
            <a:pPr indent="0">
              <a:buNone/>
            </a:pPr>
            <a:r>
              <a:rPr lang="en-US" dirty="0" smtClean="0"/>
              <a:t>Experimental developments based on the Incubator project with the following objectives:</a:t>
            </a:r>
          </a:p>
          <a:p>
            <a:pPr lvl="2"/>
            <a:r>
              <a:rPr lang="en-US" dirty="0" smtClean="0"/>
              <a:t>Testing technologies, to provide a better technical advice</a:t>
            </a:r>
          </a:p>
          <a:p>
            <a:pPr lvl="3"/>
            <a:r>
              <a:rPr lang="en-US" dirty="0" smtClean="0"/>
              <a:t>Subjects: architecture of the gateway, access right control, security, </a:t>
            </a:r>
            <a:r>
              <a:rPr lang="en-US" dirty="0" err="1" smtClean="0"/>
              <a:t>eSens</a:t>
            </a:r>
            <a:r>
              <a:rPr lang="en-US" dirty="0" smtClean="0"/>
              <a:t> components assessment, advanced registries functionalities, assessment of the complexity to integrate in a Legacy System</a:t>
            </a:r>
          </a:p>
          <a:p>
            <a:pPr lvl="2"/>
            <a:r>
              <a:rPr lang="en-US" dirty="0" smtClean="0"/>
              <a:t>Support to the future EUCISE 2020 validation</a:t>
            </a:r>
          </a:p>
          <a:p>
            <a:pPr lvl="3"/>
            <a:r>
              <a:rPr lang="en-US" dirty="0" smtClean="0"/>
              <a:t>Testing the conformity with the data model/service model</a:t>
            </a:r>
          </a:p>
          <a:p>
            <a:pPr lvl="2"/>
            <a:r>
              <a:rPr lang="en-US" dirty="0" smtClean="0"/>
              <a:t>Reference implementation for testing purpose</a:t>
            </a:r>
          </a:p>
          <a:p>
            <a:pPr lvl="3"/>
            <a:r>
              <a:rPr lang="en-US" dirty="0" smtClean="0"/>
              <a:t>To help the development of future participants to CISE network</a:t>
            </a:r>
          </a:p>
          <a:p>
            <a:pPr lvl="2"/>
            <a:r>
              <a:rPr lang="en-US" dirty="0" smtClean="0"/>
              <a:t>Validation platform for CISE participants</a:t>
            </a:r>
          </a:p>
          <a:p>
            <a:pPr lvl="3"/>
            <a:r>
              <a:rPr lang="en-US" dirty="0" smtClean="0"/>
              <a:t>To check the conformity with the CISE interoperability specifications, equivalent to </a:t>
            </a:r>
            <a:r>
              <a:rPr lang="en-US" dirty="0" err="1" smtClean="0"/>
              <a:t>SafeSeaNet</a:t>
            </a:r>
            <a:r>
              <a:rPr lang="en-US" dirty="0" smtClean="0"/>
              <a:t> commissioning tests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33D81F-DF56-49AF-976B-9B4E5ACDC5DC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997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2"/>
            <a:ext cx="9144000" cy="6857999"/>
          </a:xfrm>
          <a:prstGeom prst="rect">
            <a:avLst/>
          </a:prstGeom>
          <a:solidFill>
            <a:srgbClr val="20B1B4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4463" tIns="32231" rIns="64463" bIns="32231" spcCol="0" rtlCol="0" anchor="ctr"/>
          <a:lstStyle/>
          <a:p>
            <a:pPr algn="ctr" defTabSz="456943" fontAlgn="auto">
              <a:spcBef>
                <a:spcPts val="0"/>
              </a:spcBef>
              <a:spcAft>
                <a:spcPts val="0"/>
              </a:spcAft>
            </a:pPr>
            <a:endParaRPr lang="ca-ES" sz="1800" b="0" dirty="0">
              <a:solidFill>
                <a:prstClr val="white"/>
              </a:solidFill>
            </a:endParaRPr>
          </a:p>
        </p:txBody>
      </p:sp>
      <p:pic>
        <p:nvPicPr>
          <p:cNvPr id="12" name="Picture 11" descr="logo_comisso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5112" y="5865194"/>
            <a:ext cx="1844921" cy="483857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02074" y="236764"/>
            <a:ext cx="8338909" cy="688339"/>
          </a:xfrm>
          <a:prstGeom prst="rect">
            <a:avLst/>
          </a:prstGeom>
          <a:noFill/>
        </p:spPr>
        <p:txBody>
          <a:bodyPr wrap="square" lIns="64463" tIns="32231" rIns="64463" bIns="32231" rtlCol="0">
            <a:spAutoFit/>
          </a:bodyPr>
          <a:lstStyle/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nl-NL" sz="4500" spc="-71" dirty="0">
                <a:solidFill>
                  <a:srgbClr val="FFFFFF"/>
                </a:solidFill>
                <a:latin typeface="PFSquareSansPro-Bold"/>
                <a:cs typeface="PFSquareSansPro-Bold"/>
              </a:rPr>
              <a:t>Thank You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2074" y="925103"/>
            <a:ext cx="8236591" cy="1339286"/>
          </a:xfrm>
          <a:prstGeom prst="rect">
            <a:avLst/>
          </a:prstGeom>
          <a:noFill/>
          <a:ln>
            <a:noFill/>
          </a:ln>
        </p:spPr>
        <p:txBody>
          <a:bodyPr wrap="square" lIns="64463" tIns="32231" rIns="64463" bIns="32231" rtlCol="0">
            <a:spAutoFit/>
          </a:bodyPr>
          <a:lstStyle/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2000" b="0" dirty="0" smtClean="0">
              <a:solidFill>
                <a:prstClr val="white"/>
              </a:solidFill>
              <a:latin typeface="PFSquareSansPro-Regular"/>
              <a:cs typeface="PFSquareSansPro-Regular"/>
            </a:endParaRPr>
          </a:p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u="sng" dirty="0" smtClean="0">
                <a:solidFill>
                  <a:prstClr val="white"/>
                </a:solidFill>
                <a:latin typeface="PFSquareSansPro-Regular"/>
                <a:cs typeface="PFSquareSansPro-Regular"/>
              </a:rPr>
              <a:t>https://webgate.ec.europa.eu/maritimeforum/en/cise</a:t>
            </a:r>
          </a:p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2000" b="0" dirty="0">
              <a:solidFill>
                <a:prstClr val="white"/>
              </a:solidFill>
              <a:latin typeface="PFSquareSansPro-Regular"/>
              <a:cs typeface="PFSquareSansPro-Regular"/>
            </a:endParaRPr>
          </a:p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US" sz="3200" b="0" spc="-71" dirty="0">
              <a:solidFill>
                <a:srgbClr val="FFFFFF"/>
              </a:solidFill>
              <a:latin typeface="PFSquareSansPro-Medium"/>
              <a:cs typeface="PFSquareSansPro-Medium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21392"/>
            <a:ext cx="6781800" cy="4436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952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JRC_Slide_Template_EN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>
            <a:ln>
              <a:noFill/>
            </a:ln>
            <a:solidFill>
              <a:srgbClr val="FFD624"/>
            </a:solidFill>
            <a:effectLst/>
            <a:latin typeface="Verdan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>
            <a:ln>
              <a:noFill/>
            </a:ln>
            <a:solidFill>
              <a:srgbClr val="FFD624"/>
            </a:solidFill>
            <a:effectLst/>
            <a:latin typeface="Verdana" charset="0"/>
            <a:ea typeface="ＭＳ Ｐゴシック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JRC_Slide_Template_EN</Template>
  <TotalTime>6167</TotalTime>
  <Words>411</Words>
  <Application>Microsoft Office PowerPoint</Application>
  <PresentationFormat>On-screen Show (4:3)</PresentationFormat>
  <Paragraphs>74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ＭＳ Ｐゴシック</vt:lpstr>
      <vt:lpstr>ＭＳ Ｐゴシック</vt:lpstr>
      <vt:lpstr>Arial</vt:lpstr>
      <vt:lpstr>PFSquareSansPro-Bold</vt:lpstr>
      <vt:lpstr>PFSquareSansPro-Medium</vt:lpstr>
      <vt:lpstr>PFSquareSansPro-Regular</vt:lpstr>
      <vt:lpstr>Verdana</vt:lpstr>
      <vt:lpstr>Wingdings</vt:lpstr>
      <vt:lpstr>1_JRC_Slide_Template_EN</vt:lpstr>
      <vt:lpstr>PowerPoint Presentation</vt:lpstr>
      <vt:lpstr>Main activities</vt:lpstr>
      <vt:lpstr>Support to EUCISE 2020</vt:lpstr>
      <vt:lpstr>Maintenance of the CISE data and service model </vt:lpstr>
      <vt:lpstr>CISE Handbook</vt:lpstr>
      <vt:lpstr>Experimentation platform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Research Centre</dc:title>
  <dc:creator>Grainne Mulhern</dc:creator>
  <cp:lastModifiedBy>Franco Oliveri</cp:lastModifiedBy>
  <cp:revision>779</cp:revision>
  <cp:lastPrinted>2015-11-04T15:11:54Z</cp:lastPrinted>
  <dcterms:created xsi:type="dcterms:W3CDTF">2012-03-21T15:19:35Z</dcterms:created>
  <dcterms:modified xsi:type="dcterms:W3CDTF">2015-11-13T14:03:33Z</dcterms:modified>
</cp:coreProperties>
</file>