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321" r:id="rId2"/>
    <p:sldId id="355" r:id="rId3"/>
    <p:sldId id="354" r:id="rId4"/>
    <p:sldId id="369" r:id="rId5"/>
    <p:sldId id="357" r:id="rId6"/>
    <p:sldId id="359" r:id="rId7"/>
    <p:sldId id="362" r:id="rId8"/>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77">
          <p15:clr>
            <a:srgbClr val="A4A3A4"/>
          </p15:clr>
        </p15:guide>
        <p15:guide id="4" pos="549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CBC9"/>
    <a:srgbClr val="B9BFBC"/>
    <a:srgbClr val="A1B1AF"/>
    <a:srgbClr val="B5C2C7"/>
    <a:srgbClr val="007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6" autoAdjust="0"/>
    <p:restoredTop sz="94343" autoAdjust="0"/>
  </p:normalViewPr>
  <p:slideViewPr>
    <p:cSldViewPr>
      <p:cViewPr varScale="1">
        <p:scale>
          <a:sx n="88" d="100"/>
          <a:sy n="88" d="100"/>
        </p:scale>
        <p:origin x="678" y="66"/>
      </p:cViewPr>
      <p:guideLst>
        <p:guide orient="horz" pos="1620"/>
        <p:guide pos="2880"/>
        <p:guide pos="277"/>
        <p:guide pos="5493"/>
      </p:guideLst>
    </p:cSldViewPr>
  </p:slid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70" d="100"/>
          <a:sy n="70" d="100"/>
        </p:scale>
        <p:origin x="-360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337DB6-EE8C-4AE7-95C9-F32000B5ED8C}" type="datetime1">
              <a:rPr lang="en-US" smtClean="0"/>
              <a:t>9/14/2017</a:t>
            </a:fld>
            <a:endParaRPr lang="en-US"/>
          </a:p>
        </p:txBody>
      </p:sp>
      <p:sp>
        <p:nvSpPr>
          <p:cNvPr id="4" name="Platshållare för sidfot 3"/>
          <p:cNvSpPr>
            <a:spLocks noGrp="1"/>
          </p:cNvSpPr>
          <p:nvPr>
            <p:ph type="ftr" sz="quarter" idx="2"/>
          </p:nvPr>
        </p:nvSpPr>
        <p:spPr>
          <a:xfrm>
            <a:off x="0" y="8685213"/>
            <a:ext cx="3861048" cy="457200"/>
          </a:xfrm>
          <a:prstGeom prst="rect">
            <a:avLst/>
          </a:prstGeom>
        </p:spPr>
        <p:txBody>
          <a:bodyPr vert="horz" lIns="91440" tIns="45720" rIns="91440" bIns="45720" rtlCol="0" anchor="b"/>
          <a:lstStyle>
            <a:lvl1pPr algn="l">
              <a:defRPr sz="1200"/>
            </a:lvl1pPr>
          </a:lstStyle>
          <a:p>
            <a:r>
              <a:rPr lang="en-US" smtClean="0"/>
              <a:t>Swedish Agency for Marine and Water Management</a:t>
            </a:r>
            <a:endParaRPr lang="en-US"/>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3592F5-30AD-4FBA-89F6-3F9CDE58E206}" type="slidenum">
              <a:rPr lang="en-US" smtClean="0"/>
              <a:t>‹#›</a:t>
            </a:fld>
            <a:endParaRPr lang="en-US"/>
          </a:p>
        </p:txBody>
      </p:sp>
    </p:spTree>
    <p:extLst>
      <p:ext uri="{BB962C8B-B14F-4D97-AF65-F5344CB8AC3E}">
        <p14:creationId xmlns:p14="http://schemas.microsoft.com/office/powerpoint/2010/main" val="173462571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noProof="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0B43C038-547B-4D80-B169-213F629D898E}" type="datetime1">
              <a:rPr lang="en-US" noProof="0" smtClean="0"/>
              <a:t>9/14/2017</a:t>
            </a:fld>
            <a:endParaRPr lang="en-US" noProof="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Platshållare för anteckningar 4"/>
          <p:cNvSpPr>
            <a:spLocks noGrp="1"/>
          </p:cNvSpPr>
          <p:nvPr>
            <p:ph type="body" sz="quarter" idx="3"/>
          </p:nvPr>
        </p:nvSpPr>
        <p:spPr>
          <a:xfrm>
            <a:off x="332656" y="4343400"/>
            <a:ext cx="6192688"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Platshållare för sidfot 5"/>
          <p:cNvSpPr>
            <a:spLocks noGrp="1"/>
          </p:cNvSpPr>
          <p:nvPr>
            <p:ph type="ftr" sz="quarter" idx="4"/>
          </p:nvPr>
        </p:nvSpPr>
        <p:spPr>
          <a:xfrm>
            <a:off x="0" y="8685213"/>
            <a:ext cx="3789040" cy="457200"/>
          </a:xfrm>
          <a:prstGeom prst="rect">
            <a:avLst/>
          </a:prstGeom>
        </p:spPr>
        <p:txBody>
          <a:bodyPr vert="horz" lIns="91440" tIns="45720" rIns="91440" bIns="45720" rtlCol="0" anchor="b"/>
          <a:lstStyle>
            <a:lvl1pPr algn="l">
              <a:defRPr sz="1200"/>
            </a:lvl1pPr>
          </a:lstStyle>
          <a:p>
            <a:r>
              <a:rPr lang="en-US" noProof="0" smtClean="0"/>
              <a:t>Swedish Agency for Marine and Water Management</a:t>
            </a:r>
            <a:endParaRPr lang="en-US" noProof="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4EC04-C6EE-44FF-8428-8BC21D36B1AA}" type="slidenum">
              <a:rPr lang="en-US" noProof="0" smtClean="0"/>
              <a:t>‹#›</a:t>
            </a:fld>
            <a:endParaRPr lang="en-US" noProof="0"/>
          </a:p>
        </p:txBody>
      </p:sp>
    </p:spTree>
    <p:extLst>
      <p:ext uri="{BB962C8B-B14F-4D97-AF65-F5344CB8AC3E}">
        <p14:creationId xmlns:p14="http://schemas.microsoft.com/office/powerpoint/2010/main" val="162442116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265113" indent="0" algn="l" defTabSz="914400" rtl="0" eaLnBrk="1" latinLnBrk="0" hangingPunct="1">
      <a:defRPr sz="1200" kern="1200" baseline="0">
        <a:solidFill>
          <a:schemeClr val="tx1"/>
        </a:solidFill>
        <a:latin typeface="+mn-lt"/>
        <a:ea typeface="+mn-ea"/>
        <a:cs typeface="+mn-cs"/>
      </a:defRPr>
    </a:lvl2pPr>
    <a:lvl3pPr marL="542925" indent="0" algn="l" defTabSz="914400" rtl="0" eaLnBrk="1" latinLnBrk="0" hangingPunct="1">
      <a:defRPr sz="1200" kern="1200" baseline="0">
        <a:solidFill>
          <a:schemeClr val="tx1"/>
        </a:solidFill>
        <a:latin typeface="+mn-lt"/>
        <a:ea typeface="+mn-ea"/>
        <a:cs typeface="+mn-cs"/>
      </a:defRPr>
    </a:lvl3pPr>
    <a:lvl4pPr marL="808038" indent="0" algn="l" defTabSz="914400" rtl="0" eaLnBrk="1" latinLnBrk="0" hangingPunct="1">
      <a:defRPr sz="1200" kern="1200" baseline="0">
        <a:solidFill>
          <a:schemeClr val="tx1"/>
        </a:solidFill>
        <a:latin typeface="+mn-lt"/>
        <a:ea typeface="+mn-ea"/>
        <a:cs typeface="+mn-cs"/>
      </a:defRPr>
    </a:lvl4pPr>
    <a:lvl5pPr marL="1073150" indent="0" algn="l" defTabSz="914400" rtl="0" eaLnBrk="1" latinLnBrk="0" hangingPunct="1">
      <a:defRPr sz="12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0B43C038-547B-4D80-B169-213F629D898E}" type="datetime1">
              <a:rPr lang="en-US" noProof="0" smtClean="0"/>
              <a:t>9/14/2017</a:t>
            </a:fld>
            <a:endParaRPr lang="en-US" noProof="0"/>
          </a:p>
        </p:txBody>
      </p:sp>
      <p:sp>
        <p:nvSpPr>
          <p:cNvPr id="5" name="Platshållare för sidfot 4"/>
          <p:cNvSpPr>
            <a:spLocks noGrp="1"/>
          </p:cNvSpPr>
          <p:nvPr>
            <p:ph type="ftr" sz="quarter" idx="11"/>
          </p:nvPr>
        </p:nvSpPr>
        <p:spPr/>
        <p:txBody>
          <a:bodyPr/>
          <a:lstStyle/>
          <a:p>
            <a:r>
              <a:rPr lang="en-US" noProof="0" smtClean="0"/>
              <a:t>Swedish Agency for Marine and Water Management</a:t>
            </a:r>
            <a:endParaRPr lang="en-US" noProof="0"/>
          </a:p>
        </p:txBody>
      </p:sp>
      <p:sp>
        <p:nvSpPr>
          <p:cNvPr id="6" name="Platshållare för bildnummer 5"/>
          <p:cNvSpPr>
            <a:spLocks noGrp="1"/>
          </p:cNvSpPr>
          <p:nvPr>
            <p:ph type="sldNum" sz="quarter" idx="12"/>
          </p:nvPr>
        </p:nvSpPr>
        <p:spPr/>
        <p:txBody>
          <a:bodyPr/>
          <a:lstStyle/>
          <a:p>
            <a:fld id="{9E84EC04-C6EE-44FF-8428-8BC21D36B1AA}" type="slidenum">
              <a:rPr lang="en-US" noProof="0" smtClean="0"/>
              <a:t>1</a:t>
            </a:fld>
            <a:endParaRPr lang="en-US" noProof="0"/>
          </a:p>
        </p:txBody>
      </p:sp>
    </p:spTree>
    <p:extLst>
      <p:ext uri="{BB962C8B-B14F-4D97-AF65-F5344CB8AC3E}">
        <p14:creationId xmlns:p14="http://schemas.microsoft.com/office/powerpoint/2010/main" val="405894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Professor Johan Rockström,</a:t>
            </a:r>
            <a:r>
              <a:rPr lang="sv-SE" baseline="0" dirty="0" smtClean="0"/>
              <a:t> Stockholm </a:t>
            </a:r>
            <a:r>
              <a:rPr lang="sv-SE" baseline="0" dirty="0" err="1" smtClean="0"/>
              <a:t>Resilience</a:t>
            </a:r>
            <a:r>
              <a:rPr lang="sv-SE" baseline="0" dirty="0" smtClean="0"/>
              <a:t> Centre,</a:t>
            </a:r>
            <a:r>
              <a:rPr lang="sv-SE" dirty="0" smtClean="0"/>
              <a:t> och den indiske miljöekonomen Pavan </a:t>
            </a:r>
            <a:r>
              <a:rPr lang="sv-SE" dirty="0" err="1" smtClean="0"/>
              <a:t>Sukhdev</a:t>
            </a:r>
            <a:r>
              <a:rPr lang="sv-SE" dirty="0" smtClean="0"/>
              <a:t> har presenterat ett nytt sätt att förhålla sig till de globala målen – illustrerad som en tårta. </a:t>
            </a:r>
          </a:p>
          <a:p>
            <a:r>
              <a:rPr lang="sv-SE" dirty="0" smtClean="0"/>
              <a:t>Det understa lagret, basen, är miljömässig hållbarhet. Planeten sätter ramarna, och de är inte förhandlingsbara. Högre upp kommer de sociala och så småningom de ekonomiska målen. Även om ekologin är avgörande, begränsar den inte möjligheterna till innovation, välstånd och framgång – så länge vi håller oss till klimatsmarta lösningar.</a:t>
            </a:r>
          </a:p>
          <a:p>
            <a:r>
              <a:rPr lang="sv-SE" dirty="0" smtClean="0"/>
              <a:t>De två forskarna menade också att mat går som en röd tråd genom alla mål. “Hur vi löser matförsörjningen är faktiskt nyckeln till om vi kommer lyckas uppnå de Globala målen,” anser Johan Rockström.</a:t>
            </a:r>
          </a:p>
          <a:p>
            <a:endParaRPr lang="sv-SE" dirty="0"/>
          </a:p>
        </p:txBody>
      </p:sp>
      <p:sp>
        <p:nvSpPr>
          <p:cNvPr id="4" name="Platshållare för datum 3"/>
          <p:cNvSpPr>
            <a:spLocks noGrp="1"/>
          </p:cNvSpPr>
          <p:nvPr>
            <p:ph type="dt" idx="10"/>
          </p:nvPr>
        </p:nvSpPr>
        <p:spPr/>
        <p:txBody>
          <a:bodyPr/>
          <a:lstStyle/>
          <a:p>
            <a:fld id="{0B43C038-547B-4D80-B169-213F629D898E}" type="datetime1">
              <a:rPr lang="en-US" noProof="0" smtClean="0"/>
              <a:t>9/14/2017</a:t>
            </a:fld>
            <a:endParaRPr lang="en-US" noProof="0"/>
          </a:p>
        </p:txBody>
      </p:sp>
      <p:sp>
        <p:nvSpPr>
          <p:cNvPr id="5" name="Platshållare för sidfot 4"/>
          <p:cNvSpPr>
            <a:spLocks noGrp="1"/>
          </p:cNvSpPr>
          <p:nvPr>
            <p:ph type="ftr" sz="quarter" idx="11"/>
          </p:nvPr>
        </p:nvSpPr>
        <p:spPr/>
        <p:txBody>
          <a:bodyPr/>
          <a:lstStyle/>
          <a:p>
            <a:r>
              <a:rPr lang="en-US" noProof="0" smtClean="0"/>
              <a:t>Swedish Agency for Marine and Water Management</a:t>
            </a:r>
            <a:endParaRPr lang="en-US" noProof="0"/>
          </a:p>
        </p:txBody>
      </p:sp>
      <p:sp>
        <p:nvSpPr>
          <p:cNvPr id="6" name="Platshållare för bildnummer 5"/>
          <p:cNvSpPr>
            <a:spLocks noGrp="1"/>
          </p:cNvSpPr>
          <p:nvPr>
            <p:ph type="sldNum" sz="quarter" idx="12"/>
          </p:nvPr>
        </p:nvSpPr>
        <p:spPr/>
        <p:txBody>
          <a:bodyPr/>
          <a:lstStyle/>
          <a:p>
            <a:fld id="{9E84EC04-C6EE-44FF-8428-8BC21D36B1AA}" type="slidenum">
              <a:rPr lang="en-US" noProof="0" smtClean="0"/>
              <a:t>2</a:t>
            </a:fld>
            <a:endParaRPr lang="en-US" noProof="0"/>
          </a:p>
        </p:txBody>
      </p:sp>
    </p:spTree>
    <p:extLst>
      <p:ext uri="{BB962C8B-B14F-4D97-AF65-F5344CB8AC3E}">
        <p14:creationId xmlns:p14="http://schemas.microsoft.com/office/powerpoint/2010/main" val="267523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itchFamily="34" charset="0"/>
              <a:buChar char="•"/>
            </a:pPr>
            <a:r>
              <a:rPr lang="en-GB" sz="1200" b="1" dirty="0"/>
              <a:t>Central government - Cabinet with ministries and large number of national agencies</a:t>
            </a:r>
            <a:br>
              <a:rPr lang="en-GB" sz="1200" b="1" dirty="0"/>
            </a:br>
            <a:endParaRPr lang="en-GB" sz="1200" b="1" dirty="0"/>
          </a:p>
          <a:p>
            <a:pPr marL="285750" indent="-285750">
              <a:buFont typeface="Arial" pitchFamily="34" charset="0"/>
              <a:buChar char="•"/>
            </a:pPr>
            <a:r>
              <a:rPr lang="en-GB" sz="1200" b="1" dirty="0"/>
              <a:t>21 counties where County Administrative Boards represent central government</a:t>
            </a:r>
          </a:p>
          <a:p>
            <a:r>
              <a:rPr lang="en-GB" sz="1200" b="1" dirty="0"/>
              <a:t> </a:t>
            </a:r>
          </a:p>
          <a:p>
            <a:pPr marL="285750" indent="-285750">
              <a:buFont typeface="Arial" pitchFamily="34" charset="0"/>
              <a:buChar char="•"/>
            </a:pPr>
            <a:r>
              <a:rPr lang="en-GB" sz="1200" b="1" dirty="0"/>
              <a:t>20 County Councils responsible for health care and local transport</a:t>
            </a:r>
          </a:p>
          <a:p>
            <a:r>
              <a:rPr lang="en-GB" sz="1200" b="1" dirty="0"/>
              <a:t> </a:t>
            </a:r>
          </a:p>
          <a:p>
            <a:pPr marL="285750" indent="-285750">
              <a:buFont typeface="Arial" pitchFamily="34" charset="0"/>
              <a:buChar char="•"/>
            </a:pPr>
            <a:r>
              <a:rPr lang="en-GB" sz="1200" b="1" dirty="0"/>
              <a:t>290 Municipalities responsible for spatial planning, schools, social welfare, water and waste, etc.</a:t>
            </a:r>
          </a:p>
          <a:p>
            <a:r>
              <a:rPr lang="en-GB" sz="1200" b="1" dirty="0"/>
              <a:t>	</a:t>
            </a:r>
          </a:p>
          <a:p>
            <a:pPr marL="285750" indent="-285750">
              <a:buFont typeface="Arial" pitchFamily="34" charset="0"/>
              <a:buChar char="•"/>
            </a:pPr>
            <a:r>
              <a:rPr lang="en-GB" sz="1200" b="1" dirty="0">
                <a:solidFill>
                  <a:srgbClr val="FF0000"/>
                </a:solidFill>
              </a:rPr>
              <a:t>Counties and Municipalities cover</a:t>
            </a:r>
          </a:p>
          <a:p>
            <a:r>
              <a:rPr lang="en-GB" sz="1200" b="1" dirty="0">
                <a:solidFill>
                  <a:srgbClr val="FF0000"/>
                </a:solidFill>
              </a:rPr>
              <a:t>    the Territorial Sea</a:t>
            </a:r>
          </a:p>
          <a:p>
            <a:endParaRPr lang="sv-SE" dirty="0"/>
          </a:p>
        </p:txBody>
      </p:sp>
      <p:sp>
        <p:nvSpPr>
          <p:cNvPr id="4" name="Platshållare för datum 3"/>
          <p:cNvSpPr>
            <a:spLocks noGrp="1"/>
          </p:cNvSpPr>
          <p:nvPr>
            <p:ph type="dt" idx="10"/>
          </p:nvPr>
        </p:nvSpPr>
        <p:spPr/>
        <p:txBody>
          <a:bodyPr/>
          <a:lstStyle/>
          <a:p>
            <a:fld id="{205BC82E-18AB-49F0-A9A8-82871AB38291}" type="datetime1">
              <a:rPr lang="en-US" noProof="0" smtClean="0"/>
              <a:t>9/14/2017</a:t>
            </a:fld>
            <a:endParaRPr lang="en-US" noProof="0"/>
          </a:p>
        </p:txBody>
      </p:sp>
      <p:sp>
        <p:nvSpPr>
          <p:cNvPr id="5" name="Platshållare för sidfot 4"/>
          <p:cNvSpPr>
            <a:spLocks noGrp="1"/>
          </p:cNvSpPr>
          <p:nvPr>
            <p:ph type="ftr" sz="quarter" idx="11"/>
          </p:nvPr>
        </p:nvSpPr>
        <p:spPr/>
        <p:txBody>
          <a:bodyPr/>
          <a:lstStyle/>
          <a:p>
            <a:r>
              <a:rPr lang="en-US" noProof="0"/>
              <a:t>Swedish Agency for Marine and Water Management</a:t>
            </a:r>
          </a:p>
        </p:txBody>
      </p:sp>
      <p:sp>
        <p:nvSpPr>
          <p:cNvPr id="6" name="Platshållare för bildnummer 5"/>
          <p:cNvSpPr>
            <a:spLocks noGrp="1"/>
          </p:cNvSpPr>
          <p:nvPr>
            <p:ph type="sldNum" sz="quarter" idx="12"/>
          </p:nvPr>
        </p:nvSpPr>
        <p:spPr/>
        <p:txBody>
          <a:bodyPr/>
          <a:lstStyle/>
          <a:p>
            <a:fld id="{9E84EC04-C6EE-44FF-8428-8BC21D36B1AA}" type="slidenum">
              <a:rPr lang="en-US" noProof="0" smtClean="0"/>
              <a:t>3</a:t>
            </a:fld>
            <a:endParaRPr lang="en-US" noProof="0"/>
          </a:p>
        </p:txBody>
      </p:sp>
    </p:spTree>
    <p:extLst>
      <p:ext uri="{BB962C8B-B14F-4D97-AF65-F5344CB8AC3E}">
        <p14:creationId xmlns:p14="http://schemas.microsoft.com/office/powerpoint/2010/main" val="332365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itchFamily="34" charset="0"/>
              <a:buChar char="•"/>
            </a:pPr>
            <a:r>
              <a:rPr lang="en-GB" sz="1200" b="1" dirty="0"/>
              <a:t>Central government - Cabinet with ministries and large number of national agencies</a:t>
            </a:r>
            <a:br>
              <a:rPr lang="en-GB" sz="1200" b="1" dirty="0"/>
            </a:br>
            <a:endParaRPr lang="en-GB" sz="1200" b="1" dirty="0"/>
          </a:p>
          <a:p>
            <a:pPr marL="285750" indent="-285750">
              <a:buFont typeface="Arial" pitchFamily="34" charset="0"/>
              <a:buChar char="•"/>
            </a:pPr>
            <a:r>
              <a:rPr lang="en-GB" sz="1200" b="1" dirty="0"/>
              <a:t>21 counties where County Administrative Boards represent central government</a:t>
            </a:r>
          </a:p>
          <a:p>
            <a:r>
              <a:rPr lang="en-GB" sz="1200" b="1" dirty="0"/>
              <a:t> </a:t>
            </a:r>
          </a:p>
          <a:p>
            <a:pPr marL="285750" indent="-285750">
              <a:buFont typeface="Arial" pitchFamily="34" charset="0"/>
              <a:buChar char="•"/>
            </a:pPr>
            <a:r>
              <a:rPr lang="en-GB" sz="1200" b="1" dirty="0"/>
              <a:t>20 County Councils responsible for health care and local transport</a:t>
            </a:r>
          </a:p>
          <a:p>
            <a:r>
              <a:rPr lang="en-GB" sz="1200" b="1" dirty="0"/>
              <a:t> </a:t>
            </a:r>
          </a:p>
          <a:p>
            <a:pPr marL="285750" indent="-285750">
              <a:buFont typeface="Arial" pitchFamily="34" charset="0"/>
              <a:buChar char="•"/>
            </a:pPr>
            <a:r>
              <a:rPr lang="en-GB" sz="1200" b="1" dirty="0"/>
              <a:t>290 Municipalities responsible for spatial planning, schools, social welfare, water and waste, etc.</a:t>
            </a:r>
          </a:p>
          <a:p>
            <a:r>
              <a:rPr lang="en-GB" sz="1200" b="1" dirty="0"/>
              <a:t>	</a:t>
            </a:r>
          </a:p>
          <a:p>
            <a:pPr marL="285750" indent="-285750">
              <a:buFont typeface="Arial" pitchFamily="34" charset="0"/>
              <a:buChar char="•"/>
            </a:pPr>
            <a:r>
              <a:rPr lang="en-GB" sz="1200" b="1" dirty="0">
                <a:solidFill>
                  <a:srgbClr val="FF0000"/>
                </a:solidFill>
              </a:rPr>
              <a:t>Counties and Municipalities cover</a:t>
            </a:r>
          </a:p>
          <a:p>
            <a:r>
              <a:rPr lang="en-GB" sz="1200" b="1" dirty="0">
                <a:solidFill>
                  <a:srgbClr val="FF0000"/>
                </a:solidFill>
              </a:rPr>
              <a:t>    the Territorial Sea</a:t>
            </a:r>
          </a:p>
          <a:p>
            <a:endParaRPr lang="sv-SE" dirty="0"/>
          </a:p>
        </p:txBody>
      </p:sp>
      <p:sp>
        <p:nvSpPr>
          <p:cNvPr id="4" name="Platshållare för datum 3"/>
          <p:cNvSpPr>
            <a:spLocks noGrp="1"/>
          </p:cNvSpPr>
          <p:nvPr>
            <p:ph type="dt" idx="10"/>
          </p:nvPr>
        </p:nvSpPr>
        <p:spPr/>
        <p:txBody>
          <a:bodyPr/>
          <a:lstStyle/>
          <a:p>
            <a:fld id="{205BC82E-18AB-49F0-A9A8-82871AB38291}" type="datetime1">
              <a:rPr lang="en-US" noProof="0" smtClean="0"/>
              <a:t>9/14/2017</a:t>
            </a:fld>
            <a:endParaRPr lang="en-US" noProof="0"/>
          </a:p>
        </p:txBody>
      </p:sp>
      <p:sp>
        <p:nvSpPr>
          <p:cNvPr id="5" name="Platshållare för sidfot 4"/>
          <p:cNvSpPr>
            <a:spLocks noGrp="1"/>
          </p:cNvSpPr>
          <p:nvPr>
            <p:ph type="ftr" sz="quarter" idx="11"/>
          </p:nvPr>
        </p:nvSpPr>
        <p:spPr/>
        <p:txBody>
          <a:bodyPr/>
          <a:lstStyle/>
          <a:p>
            <a:r>
              <a:rPr lang="en-US" noProof="0"/>
              <a:t>Swedish Agency for Marine and Water Management</a:t>
            </a:r>
          </a:p>
        </p:txBody>
      </p:sp>
      <p:sp>
        <p:nvSpPr>
          <p:cNvPr id="6" name="Platshållare för bildnummer 5"/>
          <p:cNvSpPr>
            <a:spLocks noGrp="1"/>
          </p:cNvSpPr>
          <p:nvPr>
            <p:ph type="sldNum" sz="quarter" idx="12"/>
          </p:nvPr>
        </p:nvSpPr>
        <p:spPr/>
        <p:txBody>
          <a:bodyPr/>
          <a:lstStyle/>
          <a:p>
            <a:fld id="{9E84EC04-C6EE-44FF-8428-8BC21D36B1AA}" type="slidenum">
              <a:rPr lang="en-US" noProof="0" smtClean="0"/>
              <a:t>6</a:t>
            </a:fld>
            <a:endParaRPr lang="en-US" noProof="0"/>
          </a:p>
        </p:txBody>
      </p:sp>
    </p:spTree>
    <p:extLst>
      <p:ext uri="{BB962C8B-B14F-4D97-AF65-F5344CB8AC3E}">
        <p14:creationId xmlns:p14="http://schemas.microsoft.com/office/powerpoint/2010/main" val="3530723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763712" y="583234"/>
            <a:ext cx="5616000" cy="1102519"/>
          </a:xfrm>
        </p:spPr>
        <p:txBody>
          <a:bodyPr/>
          <a:lstStyle>
            <a:lvl1pPr>
              <a:defRPr sz="3600">
                <a:solidFill>
                  <a:schemeClr val="bg1"/>
                </a:solidFill>
              </a:defRPr>
            </a:lvl1pPr>
          </a:lstStyle>
          <a:p>
            <a:r>
              <a:rPr lang="en-GB" noProof="0" smtClean="0"/>
              <a:t>Click to edit Master title style</a:t>
            </a:r>
            <a:endParaRPr lang="en-GB" noProof="0"/>
          </a:p>
        </p:txBody>
      </p:sp>
      <p:sp>
        <p:nvSpPr>
          <p:cNvPr id="3" name="Underrubrik 2"/>
          <p:cNvSpPr>
            <a:spLocks noGrp="1"/>
          </p:cNvSpPr>
          <p:nvPr>
            <p:ph type="subTitle" idx="1"/>
          </p:nvPr>
        </p:nvSpPr>
        <p:spPr>
          <a:xfrm>
            <a:off x="1763712" y="1872000"/>
            <a:ext cx="5616000" cy="1314450"/>
          </a:xfrm>
        </p:spPr>
        <p:txBody>
          <a:bodyPr/>
          <a:lstStyle>
            <a:lvl1pPr marL="0" indent="0" algn="l">
              <a:lnSpc>
                <a:spcPct val="100000"/>
              </a:lnSpc>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Master subtitle style</a:t>
            </a:r>
            <a:endParaRPr lang="en-GB" noProof="0"/>
          </a:p>
        </p:txBody>
      </p:sp>
      <p:sp>
        <p:nvSpPr>
          <p:cNvPr id="8" name="Platshållare för text 7"/>
          <p:cNvSpPr>
            <a:spLocks noGrp="1"/>
          </p:cNvSpPr>
          <p:nvPr>
            <p:ph type="body" sz="quarter" idx="10" hasCustomPrompt="1"/>
          </p:nvPr>
        </p:nvSpPr>
        <p:spPr>
          <a:xfrm>
            <a:off x="1763688" y="4400725"/>
            <a:ext cx="4680520" cy="252000"/>
          </a:xfrm>
        </p:spPr>
        <p:txBody>
          <a:bodyPr wrap="none" tIns="0" bIns="0" anchor="ctr" anchorCtr="0">
            <a:noAutofit/>
          </a:bodyPr>
          <a:lstStyle>
            <a:lvl1pPr marL="0" indent="0">
              <a:buNone/>
              <a:defRPr sz="1200"/>
            </a:lvl1pPr>
            <a:lvl2pPr marL="180363" indent="0">
              <a:buNone/>
              <a:defRPr/>
            </a:lvl2pPr>
            <a:lvl3pPr marL="360362" indent="0">
              <a:buNone/>
              <a:defRPr/>
            </a:lvl3pPr>
            <a:lvl4pPr marL="539750" indent="0">
              <a:buNone/>
              <a:defRPr/>
            </a:lvl4pPr>
            <a:lvl5pPr marL="720000" indent="0">
              <a:buNone/>
              <a:defRPr/>
            </a:lvl5pPr>
          </a:lstStyle>
          <a:p>
            <a:pPr lvl="0"/>
            <a:r>
              <a:rPr lang="en-GB" noProof="0" smtClean="0"/>
              <a:t>Name</a:t>
            </a:r>
          </a:p>
        </p:txBody>
      </p:sp>
      <p:sp>
        <p:nvSpPr>
          <p:cNvPr id="9" name="Platshållare för text 7"/>
          <p:cNvSpPr>
            <a:spLocks noGrp="1"/>
          </p:cNvSpPr>
          <p:nvPr>
            <p:ph type="body" sz="quarter" idx="11" hasCustomPrompt="1"/>
          </p:nvPr>
        </p:nvSpPr>
        <p:spPr>
          <a:xfrm>
            <a:off x="1763688" y="4646613"/>
            <a:ext cx="4680520" cy="252000"/>
          </a:xfrm>
        </p:spPr>
        <p:txBody>
          <a:bodyPr wrap="none" tIns="0" bIns="0" anchor="ctr" anchorCtr="0">
            <a:noAutofit/>
          </a:bodyPr>
          <a:lstStyle>
            <a:lvl1pPr marL="0" indent="0">
              <a:buNone/>
              <a:defRPr sz="1200"/>
            </a:lvl1pPr>
            <a:lvl2pPr marL="180363" indent="0">
              <a:buNone/>
              <a:defRPr/>
            </a:lvl2pPr>
            <a:lvl3pPr marL="360362" indent="0">
              <a:buNone/>
              <a:defRPr/>
            </a:lvl3pPr>
            <a:lvl4pPr marL="539750" indent="0">
              <a:buNone/>
              <a:defRPr/>
            </a:lvl4pPr>
            <a:lvl5pPr marL="720000" indent="0">
              <a:buNone/>
              <a:defRPr/>
            </a:lvl5pPr>
          </a:lstStyle>
          <a:p>
            <a:pPr lvl="0"/>
            <a:r>
              <a:rPr lang="en-GB" noProof="0" smtClean="0"/>
              <a:t>E-mailaddress</a:t>
            </a:r>
          </a:p>
        </p:txBody>
      </p:sp>
    </p:spTree>
    <p:extLst>
      <p:ext uri="{BB962C8B-B14F-4D97-AF65-F5344CB8AC3E}">
        <p14:creationId xmlns:p14="http://schemas.microsoft.com/office/powerpoint/2010/main" val="14118144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Click to edit Master title style</a:t>
            </a:r>
            <a:endParaRPr lang="en-US" noProof="0" dirty="0"/>
          </a:p>
        </p:txBody>
      </p:sp>
      <p:sp>
        <p:nvSpPr>
          <p:cNvPr id="3" name="Platshållare för innehåll 2"/>
          <p:cNvSpPr>
            <a:spLocks noGrp="1"/>
          </p:cNvSpPr>
          <p:nvPr>
            <p:ph idx="1" hasCustomPrompt="1"/>
          </p:nvPr>
        </p:nvSpPr>
        <p:spPr/>
        <p:txBody>
          <a:bodyPr/>
          <a:lstStyle>
            <a:lvl1pPr>
              <a:defRPr sz="1800"/>
            </a:lvl1pPr>
            <a:lvl2pPr>
              <a:defRPr sz="1600"/>
            </a:lvl2pPr>
          </a:lstStyle>
          <a:p>
            <a:pPr lvl="0"/>
            <a:r>
              <a:rPr lang="en-US" dirty="0" smtClean="0"/>
              <a:t>Click to edit Master text styles</a:t>
            </a:r>
            <a:endParaRPr lang="en-US" noProof="0" dirty="0" smtClean="0"/>
          </a:p>
          <a:p>
            <a:pPr lvl="1"/>
            <a:r>
              <a:rPr lang="en-US" dirty="0" smtClean="0"/>
              <a:t>Second level</a:t>
            </a:r>
            <a:endParaRPr lang="en-US" noProof="0" dirty="0" smtClean="0"/>
          </a:p>
        </p:txBody>
      </p:sp>
      <p:sp>
        <p:nvSpPr>
          <p:cNvPr id="4" name="Platshållare för datum 3"/>
          <p:cNvSpPr>
            <a:spLocks noGrp="1"/>
          </p:cNvSpPr>
          <p:nvPr>
            <p:ph type="dt" sz="half" idx="10"/>
          </p:nvPr>
        </p:nvSpPr>
        <p:spPr/>
        <p:txBody>
          <a:bodyPr/>
          <a:lstStyle/>
          <a:p>
            <a:r>
              <a:rPr lang="sv-SE" noProof="0" smtClean="0"/>
              <a:t>9-10 May 2017</a:t>
            </a:r>
            <a:endParaRPr lang="en-US" noProof="0"/>
          </a:p>
        </p:txBody>
      </p:sp>
      <p:sp>
        <p:nvSpPr>
          <p:cNvPr id="5" name="Platshållare för sidfot 4"/>
          <p:cNvSpPr>
            <a:spLocks noGrp="1"/>
          </p:cNvSpPr>
          <p:nvPr>
            <p:ph type="ftr" sz="quarter" idx="11"/>
          </p:nvPr>
        </p:nvSpPr>
        <p:spPr/>
        <p:txBody>
          <a:bodyPr/>
          <a:lstStyle/>
          <a:p>
            <a:r>
              <a:rPr lang="en-US" noProof="0" smtClean="0"/>
              <a:t>Swedish MSP - Early Dialogue with Neighboring Countries</a:t>
            </a:r>
            <a:endParaRPr lang="en-US" noProof="0"/>
          </a:p>
        </p:txBody>
      </p:sp>
      <p:sp>
        <p:nvSpPr>
          <p:cNvPr id="6" name="Platshållare för bildnummer 5"/>
          <p:cNvSpPr>
            <a:spLocks noGrp="1"/>
          </p:cNvSpPr>
          <p:nvPr>
            <p:ph type="sldNum" sz="quarter" idx="12"/>
          </p:nvPr>
        </p:nvSpPr>
        <p:spPr/>
        <p:txBody>
          <a:bodyPr/>
          <a:lstStyle/>
          <a:p>
            <a:fld id="{0789ADA9-B8AF-40A6-8885-4ED779507B06}" type="slidenum">
              <a:rPr lang="en-US" noProof="0" smtClean="0"/>
              <a:t>‹#›</a:t>
            </a:fld>
            <a:endParaRPr lang="en-US" noProof="0"/>
          </a:p>
        </p:txBody>
      </p:sp>
    </p:spTree>
    <p:extLst>
      <p:ext uri="{BB962C8B-B14F-4D97-AF65-F5344CB8AC3E}">
        <p14:creationId xmlns:p14="http://schemas.microsoft.com/office/powerpoint/2010/main" val="42662570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Click to edit Master title style</a:t>
            </a:r>
            <a:endParaRPr lang="en-US" noProof="0" dirty="0"/>
          </a:p>
        </p:txBody>
      </p:sp>
      <p:sp>
        <p:nvSpPr>
          <p:cNvPr id="3" name="Platshållare för innehåll 2"/>
          <p:cNvSpPr>
            <a:spLocks noGrp="1"/>
          </p:cNvSpPr>
          <p:nvPr>
            <p:ph sz="half" idx="1"/>
          </p:nvPr>
        </p:nvSpPr>
        <p:spPr>
          <a:xfrm>
            <a:off x="338400" y="1924049"/>
            <a:ext cx="4104000" cy="2663825"/>
          </a:xfrm>
        </p:spPr>
        <p:txBody>
          <a:bodyPr/>
          <a:lstStyle>
            <a:lvl1pPr>
              <a:lnSpc>
                <a:spcPct val="100000"/>
              </a:lnSpc>
              <a:defRPr sz="2000"/>
            </a:lvl1pPr>
            <a:lvl2pPr>
              <a:lnSpc>
                <a:spcPct val="100000"/>
              </a:lnSpc>
              <a:defRPr sz="1600"/>
            </a:lvl2pPr>
            <a:lvl3pPr>
              <a:lnSpc>
                <a:spcPct val="100000"/>
              </a:lnSpc>
              <a:defRPr sz="1200"/>
            </a:lvl3pPr>
            <a:lvl4pPr>
              <a:defRPr sz="1200"/>
            </a:lvl4pPr>
            <a:lvl5pPr>
              <a:defRPr sz="800"/>
            </a:lvl5pPr>
            <a:lvl6pPr>
              <a:defRPr sz="1800"/>
            </a:lvl6pPr>
            <a:lvl7pPr>
              <a:defRPr sz="1800"/>
            </a:lvl7pPr>
            <a:lvl8pPr>
              <a:defRPr sz="1800"/>
            </a:lvl8pPr>
            <a:lvl9pPr>
              <a:defRPr sz="1800"/>
            </a:lvl9pPr>
          </a:lstStyle>
          <a:p>
            <a:pPr lvl="0"/>
            <a:r>
              <a:rPr lang="en-US" dirty="0" smtClean="0"/>
              <a:t>Click to edit Master text styles</a:t>
            </a:r>
            <a:endParaRPr lang="en-US" noProof="0" dirty="0" smtClean="0"/>
          </a:p>
          <a:p>
            <a:pPr lvl="1"/>
            <a:r>
              <a:rPr lang="en-US" dirty="0" smtClean="0"/>
              <a:t>Second level</a:t>
            </a:r>
            <a:endParaRPr lang="en-US" noProof="0" dirty="0" smtClean="0"/>
          </a:p>
          <a:p>
            <a:pPr lvl="2"/>
            <a:r>
              <a:rPr lang="en-US" dirty="0" smtClean="0"/>
              <a:t>Third level</a:t>
            </a:r>
            <a:endParaRPr lang="en-US" noProof="0" dirty="0" smtClean="0"/>
          </a:p>
        </p:txBody>
      </p:sp>
      <p:sp>
        <p:nvSpPr>
          <p:cNvPr id="4" name="Platshållare för innehåll 3"/>
          <p:cNvSpPr>
            <a:spLocks noGrp="1"/>
          </p:cNvSpPr>
          <p:nvPr>
            <p:ph sz="half" idx="2"/>
          </p:nvPr>
        </p:nvSpPr>
        <p:spPr>
          <a:xfrm>
            <a:off x="4694400" y="1924049"/>
            <a:ext cx="4104000" cy="2663825"/>
          </a:xfrm>
        </p:spPr>
        <p:txBody>
          <a:bodyPr/>
          <a:lstStyle>
            <a:lvl1pPr>
              <a:lnSpc>
                <a:spcPct val="100000"/>
              </a:lnSpc>
              <a:defRPr sz="2000"/>
            </a:lvl1pPr>
            <a:lvl2pPr>
              <a:lnSpc>
                <a:spcPct val="100000"/>
              </a:lnSpc>
              <a:defRPr sz="1600"/>
            </a:lvl2pPr>
            <a:lvl3pPr>
              <a:lnSpc>
                <a:spcPct val="100000"/>
              </a:lnSpc>
              <a:defRPr sz="1200"/>
            </a:lvl3pPr>
            <a:lvl4pPr>
              <a:defRPr sz="1200"/>
            </a:lvl4pPr>
            <a:lvl5pPr>
              <a:defRPr sz="800"/>
            </a:lvl5pPr>
            <a:lvl6pPr>
              <a:defRPr sz="1800"/>
            </a:lvl6pPr>
            <a:lvl7pPr>
              <a:defRPr sz="1800"/>
            </a:lvl7pPr>
            <a:lvl8pPr>
              <a:defRPr sz="1800"/>
            </a:lvl8pPr>
            <a:lvl9pPr>
              <a:defRPr sz="1800"/>
            </a:lvl9pPr>
          </a:lstStyle>
          <a:p>
            <a:pPr lvl="0"/>
            <a:r>
              <a:rPr lang="en-US" dirty="0" smtClean="0"/>
              <a:t>Click to edit Master text styles</a:t>
            </a:r>
            <a:endParaRPr lang="en-US" noProof="0" dirty="0" smtClean="0"/>
          </a:p>
          <a:p>
            <a:pPr lvl="1"/>
            <a:r>
              <a:rPr lang="en-US" dirty="0" smtClean="0"/>
              <a:t>Second level</a:t>
            </a:r>
            <a:endParaRPr lang="en-US" noProof="0" dirty="0" smtClean="0"/>
          </a:p>
          <a:p>
            <a:pPr lvl="2"/>
            <a:r>
              <a:rPr lang="en-US" dirty="0" smtClean="0"/>
              <a:t>Third level</a:t>
            </a:r>
            <a:endParaRPr lang="en-US" noProof="0" dirty="0" smtClean="0"/>
          </a:p>
        </p:txBody>
      </p:sp>
      <p:sp>
        <p:nvSpPr>
          <p:cNvPr id="5" name="Platshållare för datum 4"/>
          <p:cNvSpPr>
            <a:spLocks noGrp="1"/>
          </p:cNvSpPr>
          <p:nvPr>
            <p:ph type="dt" sz="half" idx="10"/>
          </p:nvPr>
        </p:nvSpPr>
        <p:spPr/>
        <p:txBody>
          <a:bodyPr/>
          <a:lstStyle/>
          <a:p>
            <a:r>
              <a:rPr lang="sv-SE" noProof="0" smtClean="0"/>
              <a:t>9-10 May 2017</a:t>
            </a:r>
            <a:endParaRPr lang="en-US" noProof="0"/>
          </a:p>
        </p:txBody>
      </p:sp>
      <p:sp>
        <p:nvSpPr>
          <p:cNvPr id="6" name="Platshållare för sidfot 5"/>
          <p:cNvSpPr>
            <a:spLocks noGrp="1"/>
          </p:cNvSpPr>
          <p:nvPr>
            <p:ph type="ftr" sz="quarter" idx="11"/>
          </p:nvPr>
        </p:nvSpPr>
        <p:spPr/>
        <p:txBody>
          <a:bodyPr/>
          <a:lstStyle/>
          <a:p>
            <a:r>
              <a:rPr lang="en-US" noProof="0" smtClean="0"/>
              <a:t>Swedish MSP - Early Dialogue with Neighboring Countries</a:t>
            </a:r>
            <a:endParaRPr lang="en-US" noProof="0"/>
          </a:p>
        </p:txBody>
      </p:sp>
      <p:sp>
        <p:nvSpPr>
          <p:cNvPr id="7" name="Platshållare för bildnummer 6"/>
          <p:cNvSpPr>
            <a:spLocks noGrp="1"/>
          </p:cNvSpPr>
          <p:nvPr>
            <p:ph type="sldNum" sz="quarter" idx="12"/>
          </p:nvPr>
        </p:nvSpPr>
        <p:spPr/>
        <p:txBody>
          <a:bodyPr/>
          <a:lstStyle/>
          <a:p>
            <a:fld id="{0789ADA9-B8AF-40A6-8885-4ED779507B06}" type="slidenum">
              <a:rPr lang="en-US" noProof="0" smtClean="0"/>
              <a:t>‹#›</a:t>
            </a:fld>
            <a:endParaRPr lang="en-US" noProof="0"/>
          </a:p>
        </p:txBody>
      </p:sp>
    </p:spTree>
    <p:extLst>
      <p:ext uri="{BB962C8B-B14F-4D97-AF65-F5344CB8AC3E}">
        <p14:creationId xmlns:p14="http://schemas.microsoft.com/office/powerpoint/2010/main" val="999840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349251" y="497372"/>
            <a:ext cx="6599238" cy="1087128"/>
          </a:xfrm>
        </p:spPr>
        <p:txBody>
          <a:bodyPr/>
          <a:lstStyle>
            <a:lvl1pPr>
              <a:lnSpc>
                <a:spcPct val="100000"/>
              </a:lnSpc>
              <a:defRPr sz="3600"/>
            </a:lvl1pPr>
          </a:lstStyle>
          <a:p>
            <a:r>
              <a:rPr lang="en-US" dirty="0" smtClean="0"/>
              <a:t>Click to edit Master title style</a:t>
            </a:r>
            <a:endParaRPr lang="en-US" noProof="0" dirty="0"/>
          </a:p>
        </p:txBody>
      </p:sp>
      <p:sp>
        <p:nvSpPr>
          <p:cNvPr id="3" name="Platshållare för innehåll 2"/>
          <p:cNvSpPr>
            <a:spLocks noGrp="1"/>
          </p:cNvSpPr>
          <p:nvPr>
            <p:ph idx="1"/>
          </p:nvPr>
        </p:nvSpPr>
        <p:spPr/>
        <p:txBody>
          <a:bodyPr/>
          <a:lstStyle>
            <a:lvl1pPr marL="0" indent="0">
              <a:lnSpc>
                <a:spcPct val="100000"/>
              </a:lnSpc>
              <a:buNone/>
              <a:defRPr/>
            </a:lvl1pPr>
          </a:lstStyle>
          <a:p>
            <a:pPr lvl="0"/>
            <a:r>
              <a:rPr lang="en-US" dirty="0" smtClean="0"/>
              <a:t>Click to edit Master text styles</a:t>
            </a:r>
            <a:endParaRPr lang="en-US" noProof="0" dirty="0" smtClean="0"/>
          </a:p>
        </p:txBody>
      </p:sp>
      <p:sp>
        <p:nvSpPr>
          <p:cNvPr id="4" name="Platshållare för datum 3"/>
          <p:cNvSpPr>
            <a:spLocks noGrp="1"/>
          </p:cNvSpPr>
          <p:nvPr>
            <p:ph type="dt" sz="half" idx="10"/>
          </p:nvPr>
        </p:nvSpPr>
        <p:spPr/>
        <p:txBody>
          <a:bodyPr/>
          <a:lstStyle/>
          <a:p>
            <a:r>
              <a:rPr lang="sv-SE" noProof="0" smtClean="0"/>
              <a:t>9-10 May 2017</a:t>
            </a:r>
            <a:endParaRPr lang="en-US" noProof="0"/>
          </a:p>
        </p:txBody>
      </p:sp>
      <p:sp>
        <p:nvSpPr>
          <p:cNvPr id="5" name="Platshållare för sidfot 4"/>
          <p:cNvSpPr>
            <a:spLocks noGrp="1"/>
          </p:cNvSpPr>
          <p:nvPr>
            <p:ph type="ftr" sz="quarter" idx="11"/>
          </p:nvPr>
        </p:nvSpPr>
        <p:spPr/>
        <p:txBody>
          <a:bodyPr/>
          <a:lstStyle/>
          <a:p>
            <a:r>
              <a:rPr lang="en-US" noProof="0" smtClean="0"/>
              <a:t>Swedish MSP - Early Dialogue with Neighboring Countries</a:t>
            </a:r>
            <a:endParaRPr lang="en-US" noProof="0"/>
          </a:p>
        </p:txBody>
      </p:sp>
      <p:sp>
        <p:nvSpPr>
          <p:cNvPr id="6" name="Platshållare för bildnummer 5"/>
          <p:cNvSpPr>
            <a:spLocks noGrp="1"/>
          </p:cNvSpPr>
          <p:nvPr>
            <p:ph type="sldNum" sz="quarter" idx="12"/>
          </p:nvPr>
        </p:nvSpPr>
        <p:spPr/>
        <p:txBody>
          <a:bodyPr/>
          <a:lstStyle/>
          <a:p>
            <a:fld id="{0789ADA9-B8AF-40A6-8885-4ED779507B06}" type="slidenum">
              <a:rPr lang="en-US" noProof="0" smtClean="0"/>
              <a:t>‹#›</a:t>
            </a:fld>
            <a:endParaRPr lang="en-US" noProof="0"/>
          </a:p>
        </p:txBody>
      </p:sp>
    </p:spTree>
    <p:extLst>
      <p:ext uri="{BB962C8B-B14F-4D97-AF65-F5344CB8AC3E}">
        <p14:creationId xmlns:p14="http://schemas.microsoft.com/office/powerpoint/2010/main" val="85311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Click to edit Master title style</a:t>
            </a:r>
            <a:endParaRPr lang="en-US" noProof="0" dirty="0"/>
          </a:p>
        </p:txBody>
      </p:sp>
      <p:sp>
        <p:nvSpPr>
          <p:cNvPr id="3" name="Platshållare för datum 2"/>
          <p:cNvSpPr>
            <a:spLocks noGrp="1"/>
          </p:cNvSpPr>
          <p:nvPr>
            <p:ph type="dt" sz="half" idx="10"/>
          </p:nvPr>
        </p:nvSpPr>
        <p:spPr/>
        <p:txBody>
          <a:bodyPr/>
          <a:lstStyle/>
          <a:p>
            <a:r>
              <a:rPr lang="sv-SE" noProof="0" smtClean="0"/>
              <a:t>9-10 May 2017</a:t>
            </a:r>
            <a:endParaRPr lang="en-US" noProof="0"/>
          </a:p>
        </p:txBody>
      </p:sp>
      <p:sp>
        <p:nvSpPr>
          <p:cNvPr id="4" name="Platshållare för sidfot 3"/>
          <p:cNvSpPr>
            <a:spLocks noGrp="1"/>
          </p:cNvSpPr>
          <p:nvPr>
            <p:ph type="ftr" sz="quarter" idx="11"/>
          </p:nvPr>
        </p:nvSpPr>
        <p:spPr/>
        <p:txBody>
          <a:bodyPr/>
          <a:lstStyle/>
          <a:p>
            <a:r>
              <a:rPr lang="en-US" noProof="0" smtClean="0"/>
              <a:t>Swedish MSP - Early Dialogue with Neighboring Countries</a:t>
            </a:r>
            <a:endParaRPr lang="en-US" noProof="0"/>
          </a:p>
        </p:txBody>
      </p:sp>
      <p:sp>
        <p:nvSpPr>
          <p:cNvPr id="5" name="Platshållare för bildnummer 4"/>
          <p:cNvSpPr>
            <a:spLocks noGrp="1"/>
          </p:cNvSpPr>
          <p:nvPr>
            <p:ph type="sldNum" sz="quarter" idx="12"/>
          </p:nvPr>
        </p:nvSpPr>
        <p:spPr/>
        <p:txBody>
          <a:bodyPr/>
          <a:lstStyle/>
          <a:p>
            <a:fld id="{0789ADA9-B8AF-40A6-8885-4ED779507B06}" type="slidenum">
              <a:rPr lang="en-US" noProof="0" smtClean="0"/>
              <a:t>‹#›</a:t>
            </a:fld>
            <a:endParaRPr lang="en-US" noProof="0"/>
          </a:p>
        </p:txBody>
      </p:sp>
    </p:spTree>
    <p:extLst>
      <p:ext uri="{BB962C8B-B14F-4D97-AF65-F5344CB8AC3E}">
        <p14:creationId xmlns:p14="http://schemas.microsoft.com/office/powerpoint/2010/main" val="225293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noProof="0" smtClean="0"/>
              <a:t>9-10 May 2017</a:t>
            </a:r>
            <a:endParaRPr lang="en-US" noProof="0"/>
          </a:p>
        </p:txBody>
      </p:sp>
      <p:sp>
        <p:nvSpPr>
          <p:cNvPr id="3" name="Platshållare för sidfot 2"/>
          <p:cNvSpPr>
            <a:spLocks noGrp="1"/>
          </p:cNvSpPr>
          <p:nvPr>
            <p:ph type="ftr" sz="quarter" idx="11"/>
          </p:nvPr>
        </p:nvSpPr>
        <p:spPr/>
        <p:txBody>
          <a:bodyPr/>
          <a:lstStyle/>
          <a:p>
            <a:r>
              <a:rPr lang="en-US" noProof="0" smtClean="0"/>
              <a:t>Swedish MSP - Early Dialogue with Neighboring Countries</a:t>
            </a:r>
            <a:endParaRPr lang="en-US" noProof="0"/>
          </a:p>
        </p:txBody>
      </p:sp>
      <p:sp>
        <p:nvSpPr>
          <p:cNvPr id="4" name="Platshållare för bildnummer 3"/>
          <p:cNvSpPr>
            <a:spLocks noGrp="1"/>
          </p:cNvSpPr>
          <p:nvPr>
            <p:ph type="sldNum" sz="quarter" idx="12"/>
          </p:nvPr>
        </p:nvSpPr>
        <p:spPr/>
        <p:txBody>
          <a:bodyPr/>
          <a:lstStyle/>
          <a:p>
            <a:fld id="{0789ADA9-B8AF-40A6-8885-4ED779507B06}" type="slidenum">
              <a:rPr lang="en-US" noProof="0" smtClean="0"/>
              <a:t>‹#›</a:t>
            </a:fld>
            <a:endParaRPr lang="en-US" noProof="0"/>
          </a:p>
        </p:txBody>
      </p:sp>
    </p:spTree>
    <p:extLst>
      <p:ext uri="{BB962C8B-B14F-4D97-AF65-F5344CB8AC3E}">
        <p14:creationId xmlns:p14="http://schemas.microsoft.com/office/powerpoint/2010/main" val="42335140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r bild med logotyp (gul/vit)">
    <p:spTree>
      <p:nvGrpSpPr>
        <p:cNvPr id="1" name=""/>
        <p:cNvGrpSpPr/>
        <p:nvPr/>
      </p:nvGrpSpPr>
      <p:grpSpPr>
        <a:xfrm>
          <a:off x="0" y="0"/>
          <a:ext cx="0" cy="0"/>
          <a:chOff x="0" y="0"/>
          <a:chExt cx="0" cy="0"/>
        </a:xfrm>
      </p:grpSpPr>
      <p:sp>
        <p:nvSpPr>
          <p:cNvPr id="6" name="Platshållare för bild 5"/>
          <p:cNvSpPr>
            <a:spLocks noGrp="1"/>
          </p:cNvSpPr>
          <p:nvPr>
            <p:ph type="pic" sz="quarter" idx="10"/>
          </p:nvPr>
        </p:nvSpPr>
        <p:spPr>
          <a:xfrm>
            <a:off x="0" y="0"/>
            <a:ext cx="9144000" cy="5143500"/>
          </a:xfrm>
        </p:spPr>
        <p:txBody>
          <a:bodyPr>
            <a:normAutofit/>
          </a:bodyPr>
          <a:lstStyle>
            <a:lvl1pPr marL="0" indent="0" algn="l">
              <a:buNone/>
              <a:defRPr sz="1800"/>
            </a:lvl1pPr>
          </a:lstStyle>
          <a:p>
            <a:endParaRPr lang="sv-SE" dirty="0"/>
          </a:p>
        </p:txBody>
      </p:sp>
      <p:sp>
        <p:nvSpPr>
          <p:cNvPr id="3" name="Platshållare för text 2"/>
          <p:cNvSpPr>
            <a:spLocks noGrp="1"/>
          </p:cNvSpPr>
          <p:nvPr>
            <p:ph type="body" sz="quarter" idx="12" hasCustomPrompt="1"/>
          </p:nvPr>
        </p:nvSpPr>
        <p:spPr>
          <a:xfrm>
            <a:off x="6469148" y="4164238"/>
            <a:ext cx="2247342" cy="672845"/>
          </a:xfrm>
          <a:blipFill>
            <a:blip r:embed="rId2" cstate="screen">
              <a:extLst>
                <a:ext uri="{28A0092B-C50C-407E-A947-70E740481C1C}">
                  <a14:useLocalDpi xmlns:a14="http://schemas.microsoft.com/office/drawing/2010/main"/>
                </a:ext>
              </a:extLst>
            </a:blip>
            <a:stretch>
              <a:fillRect/>
            </a:stretch>
          </a:blipFill>
        </p:spPr>
        <p:txBody>
          <a:bodyPr>
            <a:noAutofit/>
          </a:bodyPr>
          <a:lstStyle>
            <a:lvl1pPr marL="0" indent="0">
              <a:buNone/>
              <a:defRPr sz="100">
                <a:solidFill>
                  <a:schemeClr val="bg1"/>
                </a:solidFill>
              </a:defRPr>
            </a:lvl1pPr>
            <a:lvl2pPr marL="180363" indent="0">
              <a:buNone/>
              <a:defRPr sz="1400"/>
            </a:lvl2pPr>
            <a:lvl3pPr marL="360362" indent="0">
              <a:buNone/>
              <a:defRPr sz="1100"/>
            </a:lvl3pPr>
            <a:lvl4pPr marL="539750" indent="0">
              <a:buNone/>
              <a:defRPr sz="1000"/>
            </a:lvl4pPr>
            <a:lvl5pPr marL="720000" indent="0">
              <a:buNone/>
              <a:defRPr sz="500"/>
            </a:lvl5pPr>
          </a:lstStyle>
          <a:p>
            <a:pPr lvl="0"/>
            <a:r>
              <a:rPr lang="sv-SE" dirty="0" smtClean="0"/>
              <a:t> </a:t>
            </a:r>
            <a:endParaRPr lang="sv-SE" dirty="0"/>
          </a:p>
        </p:txBody>
      </p:sp>
    </p:spTree>
    <p:extLst>
      <p:ext uri="{BB962C8B-B14F-4D97-AF65-F5344CB8AC3E}">
        <p14:creationId xmlns:p14="http://schemas.microsoft.com/office/powerpoint/2010/main" val="21112692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 bild med logotyp (grå/svart)">
    <p:spTree>
      <p:nvGrpSpPr>
        <p:cNvPr id="1" name=""/>
        <p:cNvGrpSpPr/>
        <p:nvPr/>
      </p:nvGrpSpPr>
      <p:grpSpPr>
        <a:xfrm>
          <a:off x="0" y="0"/>
          <a:ext cx="0" cy="0"/>
          <a:chOff x="0" y="0"/>
          <a:chExt cx="0" cy="0"/>
        </a:xfrm>
      </p:grpSpPr>
      <p:sp>
        <p:nvSpPr>
          <p:cNvPr id="6" name="Platshållare för bild 5"/>
          <p:cNvSpPr>
            <a:spLocks noGrp="1"/>
          </p:cNvSpPr>
          <p:nvPr>
            <p:ph type="pic" sz="quarter" idx="10"/>
          </p:nvPr>
        </p:nvSpPr>
        <p:spPr>
          <a:xfrm>
            <a:off x="0" y="0"/>
            <a:ext cx="9144000" cy="5143500"/>
          </a:xfrm>
        </p:spPr>
        <p:txBody>
          <a:bodyPr>
            <a:normAutofit/>
          </a:bodyPr>
          <a:lstStyle>
            <a:lvl1pPr marL="0" indent="0" algn="l">
              <a:buNone/>
              <a:defRPr sz="1800"/>
            </a:lvl1pPr>
          </a:lstStyle>
          <a:p>
            <a:endParaRPr lang="sv-SE" dirty="0"/>
          </a:p>
        </p:txBody>
      </p:sp>
      <p:sp>
        <p:nvSpPr>
          <p:cNvPr id="3" name="Platshållare för text 2"/>
          <p:cNvSpPr>
            <a:spLocks noGrp="1"/>
          </p:cNvSpPr>
          <p:nvPr>
            <p:ph type="body" sz="quarter" idx="12" hasCustomPrompt="1"/>
          </p:nvPr>
        </p:nvSpPr>
        <p:spPr>
          <a:xfrm>
            <a:off x="6469148" y="4164238"/>
            <a:ext cx="2247342" cy="672845"/>
          </a:xfrm>
          <a:blipFill>
            <a:blip r:embed="rId2" cstate="screen">
              <a:extLst>
                <a:ext uri="{28A0092B-C50C-407E-A947-70E740481C1C}">
                  <a14:useLocalDpi xmlns:a14="http://schemas.microsoft.com/office/drawing/2010/main"/>
                </a:ext>
              </a:extLst>
            </a:blip>
            <a:stretch>
              <a:fillRect/>
            </a:stretch>
          </a:blipFill>
        </p:spPr>
        <p:txBody>
          <a:bodyPr>
            <a:noAutofit/>
          </a:bodyPr>
          <a:lstStyle>
            <a:lvl1pPr marL="0" indent="0">
              <a:spcBef>
                <a:spcPts val="0"/>
              </a:spcBef>
              <a:buNone/>
              <a:defRPr sz="1000"/>
            </a:lvl1pPr>
            <a:lvl2pPr marL="180363" indent="0">
              <a:buNone/>
              <a:defRPr sz="900"/>
            </a:lvl2pPr>
            <a:lvl3pPr marL="360362" indent="0">
              <a:buNone/>
              <a:defRPr sz="700"/>
            </a:lvl3pPr>
            <a:lvl4pPr marL="539750" indent="0">
              <a:buNone/>
              <a:defRPr sz="500"/>
            </a:lvl4pPr>
            <a:lvl5pPr marL="720000" indent="0">
              <a:buNone/>
              <a:defRPr sz="100"/>
            </a:lvl5pPr>
          </a:lstStyle>
          <a:p>
            <a:pPr lvl="0"/>
            <a:r>
              <a:rPr lang="sv-SE" dirty="0" smtClean="0"/>
              <a:t> </a:t>
            </a:r>
            <a:endParaRPr lang="sv-SE" dirty="0"/>
          </a:p>
        </p:txBody>
      </p:sp>
    </p:spTree>
    <p:extLst>
      <p:ext uri="{BB962C8B-B14F-4D97-AF65-F5344CB8AC3E}">
        <p14:creationId xmlns:p14="http://schemas.microsoft.com/office/powerpoint/2010/main" val="31050962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bild - Alterna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763712" y="583234"/>
            <a:ext cx="5616000" cy="1102519"/>
          </a:xfrm>
        </p:spPr>
        <p:txBody>
          <a:bodyPr/>
          <a:lstStyle>
            <a:lvl1pPr>
              <a:defRPr sz="3600">
                <a:solidFill>
                  <a:schemeClr val="bg1"/>
                </a:solidFill>
              </a:defRPr>
            </a:lvl1pPr>
          </a:lstStyle>
          <a:p>
            <a:r>
              <a:rPr lang="en-US" dirty="0" smtClean="0"/>
              <a:t>Click to edit Master title style</a:t>
            </a:r>
            <a:endParaRPr lang="en-US" noProof="0" dirty="0"/>
          </a:p>
        </p:txBody>
      </p:sp>
      <p:sp>
        <p:nvSpPr>
          <p:cNvPr id="3" name="Underrubrik 2"/>
          <p:cNvSpPr>
            <a:spLocks noGrp="1"/>
          </p:cNvSpPr>
          <p:nvPr>
            <p:ph type="subTitle" idx="1"/>
          </p:nvPr>
        </p:nvSpPr>
        <p:spPr>
          <a:xfrm>
            <a:off x="1763712" y="1872000"/>
            <a:ext cx="5616000" cy="1314450"/>
          </a:xfrm>
        </p:spPr>
        <p:txBody>
          <a:bodyPr/>
          <a:lstStyle>
            <a:lvl1pPr marL="0" indent="0" algn="l">
              <a:lnSpc>
                <a:spcPct val="100000"/>
              </a:lnSpc>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noProof="0" dirty="0"/>
          </a:p>
        </p:txBody>
      </p:sp>
      <p:sp>
        <p:nvSpPr>
          <p:cNvPr id="7" name="Platshållare för text 7"/>
          <p:cNvSpPr>
            <a:spLocks noGrp="1"/>
          </p:cNvSpPr>
          <p:nvPr>
            <p:ph type="body" sz="quarter" idx="10" hasCustomPrompt="1"/>
          </p:nvPr>
        </p:nvSpPr>
        <p:spPr>
          <a:xfrm>
            <a:off x="1763688" y="4400725"/>
            <a:ext cx="4680520" cy="252000"/>
          </a:xfrm>
        </p:spPr>
        <p:txBody>
          <a:bodyPr wrap="none" tIns="0" bIns="0" anchor="ctr" anchorCtr="0">
            <a:noAutofit/>
          </a:bodyPr>
          <a:lstStyle>
            <a:lvl1pPr marL="0" indent="0">
              <a:buNone/>
              <a:defRPr sz="1200">
                <a:solidFill>
                  <a:schemeClr val="bg1"/>
                </a:solidFill>
              </a:defRPr>
            </a:lvl1pPr>
            <a:lvl2pPr marL="180363" indent="0">
              <a:buNone/>
              <a:defRPr/>
            </a:lvl2pPr>
            <a:lvl3pPr marL="360362" indent="0">
              <a:buNone/>
              <a:defRPr/>
            </a:lvl3pPr>
            <a:lvl4pPr marL="539750" indent="0">
              <a:buNone/>
              <a:defRPr/>
            </a:lvl4pPr>
            <a:lvl5pPr marL="720000" indent="0">
              <a:buNone/>
              <a:defRPr/>
            </a:lvl5pPr>
          </a:lstStyle>
          <a:p>
            <a:pPr lvl="0"/>
            <a:r>
              <a:rPr lang="en-GB" noProof="0" smtClean="0"/>
              <a:t>Name</a:t>
            </a:r>
          </a:p>
        </p:txBody>
      </p:sp>
      <p:sp>
        <p:nvSpPr>
          <p:cNvPr id="8" name="Platshållare för text 7"/>
          <p:cNvSpPr>
            <a:spLocks noGrp="1"/>
          </p:cNvSpPr>
          <p:nvPr>
            <p:ph type="body" sz="quarter" idx="11" hasCustomPrompt="1"/>
          </p:nvPr>
        </p:nvSpPr>
        <p:spPr>
          <a:xfrm>
            <a:off x="1763688" y="4646613"/>
            <a:ext cx="4680520" cy="252000"/>
          </a:xfrm>
        </p:spPr>
        <p:txBody>
          <a:bodyPr wrap="none" tIns="0" bIns="0" anchor="ctr" anchorCtr="0">
            <a:noAutofit/>
          </a:bodyPr>
          <a:lstStyle>
            <a:lvl1pPr marL="0" indent="0">
              <a:buNone/>
              <a:defRPr sz="1200">
                <a:solidFill>
                  <a:schemeClr val="bg1"/>
                </a:solidFill>
              </a:defRPr>
            </a:lvl1pPr>
            <a:lvl2pPr marL="180363" indent="0">
              <a:buNone/>
              <a:defRPr/>
            </a:lvl2pPr>
            <a:lvl3pPr marL="360362" indent="0">
              <a:buNone/>
              <a:defRPr/>
            </a:lvl3pPr>
            <a:lvl4pPr marL="539750" indent="0">
              <a:buNone/>
              <a:defRPr/>
            </a:lvl4pPr>
            <a:lvl5pPr marL="720000" indent="0">
              <a:buNone/>
              <a:defRPr/>
            </a:lvl5pPr>
          </a:lstStyle>
          <a:p>
            <a:pPr lvl="0"/>
            <a:r>
              <a:rPr lang="en-GB" noProof="0" smtClean="0"/>
              <a:t>E-mailaddress</a:t>
            </a:r>
          </a:p>
        </p:txBody>
      </p:sp>
    </p:spTree>
    <p:extLst>
      <p:ext uri="{BB962C8B-B14F-4D97-AF65-F5344CB8AC3E}">
        <p14:creationId xmlns:p14="http://schemas.microsoft.com/office/powerpoint/2010/main" val="1953641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38400" y="669600"/>
            <a:ext cx="6599053" cy="900000"/>
          </a:xfrm>
          <a:prstGeom prst="rect">
            <a:avLst/>
          </a:prstGeom>
        </p:spPr>
        <p:txBody>
          <a:bodyPr vert="horz" lIns="91440" tIns="45720" rIns="91440" bIns="45720" rtlCol="0" anchor="b">
            <a:noAutofit/>
          </a:bodyPr>
          <a:lstStyle/>
          <a:p>
            <a:r>
              <a:rPr lang="en-US" dirty="0" smtClean="0"/>
              <a:t>Click to edit Master title style</a:t>
            </a:r>
            <a:endParaRPr lang="en-US" noProof="0" dirty="0"/>
          </a:p>
        </p:txBody>
      </p:sp>
      <p:sp>
        <p:nvSpPr>
          <p:cNvPr id="3" name="Platshållare för text 2"/>
          <p:cNvSpPr>
            <a:spLocks noGrp="1"/>
          </p:cNvSpPr>
          <p:nvPr>
            <p:ph type="body" idx="1"/>
          </p:nvPr>
        </p:nvSpPr>
        <p:spPr>
          <a:xfrm>
            <a:off x="338400" y="1916750"/>
            <a:ext cx="8460000" cy="2670945"/>
          </a:xfrm>
          <a:prstGeom prst="rect">
            <a:avLst/>
          </a:prstGeom>
        </p:spPr>
        <p:txBody>
          <a:bodyPr vert="horz" lIns="91440" tIns="45720" rIns="91440" bIns="45720" rtlCol="0">
            <a:normAutofit/>
          </a:bodyPr>
          <a:lstStyle/>
          <a:p>
            <a:pPr lvl="0"/>
            <a:r>
              <a:rPr lang="en-US" dirty="0" smtClean="0"/>
              <a:t>Click to edit Master text styles</a:t>
            </a:r>
            <a:endParaRPr lang="en-US" noProof="0" dirty="0" smtClean="0"/>
          </a:p>
          <a:p>
            <a:pPr lvl="1"/>
            <a:r>
              <a:rPr lang="en-US" dirty="0" smtClean="0"/>
              <a:t>Second level</a:t>
            </a:r>
            <a:endParaRPr lang="en-US" noProof="0" dirty="0" smtClean="0"/>
          </a:p>
          <a:p>
            <a:pPr lvl="2"/>
            <a:r>
              <a:rPr lang="en-US" dirty="0" smtClean="0"/>
              <a:t>Third level</a:t>
            </a:r>
            <a:endParaRPr lang="en-US" noProof="0" dirty="0" smtClean="0"/>
          </a:p>
          <a:p>
            <a:pPr lvl="3"/>
            <a:r>
              <a:rPr lang="en-US" dirty="0" smtClean="0"/>
              <a:t>Fourth level</a:t>
            </a:r>
            <a:endParaRPr lang="en-US" noProof="0" dirty="0" smtClean="0"/>
          </a:p>
          <a:p>
            <a:pPr lvl="4"/>
            <a:r>
              <a:rPr lang="en-US" dirty="0" smtClean="0"/>
              <a:t>Fifth level</a:t>
            </a:r>
            <a:endParaRPr lang="en-US" noProof="0" dirty="0"/>
          </a:p>
        </p:txBody>
      </p:sp>
      <p:cxnSp>
        <p:nvCxnSpPr>
          <p:cNvPr id="8" name="Rak 7"/>
          <p:cNvCxnSpPr/>
          <p:nvPr userDrawn="1"/>
        </p:nvCxnSpPr>
        <p:spPr>
          <a:xfrm>
            <a:off x="430171" y="4787406"/>
            <a:ext cx="8280920" cy="0"/>
          </a:xfrm>
          <a:prstGeom prst="line">
            <a:avLst/>
          </a:prstGeom>
        </p:spPr>
        <p:style>
          <a:lnRef idx="1">
            <a:schemeClr val="dk1"/>
          </a:lnRef>
          <a:fillRef idx="0">
            <a:schemeClr val="dk1"/>
          </a:fillRef>
          <a:effectRef idx="0">
            <a:schemeClr val="dk1"/>
          </a:effectRef>
          <a:fontRef idx="minor">
            <a:schemeClr val="tx1"/>
          </a:fontRef>
        </p:style>
      </p:cxnSp>
      <p:sp>
        <p:nvSpPr>
          <p:cNvPr id="4" name="Platshållare för datum 3"/>
          <p:cNvSpPr>
            <a:spLocks noGrp="1"/>
          </p:cNvSpPr>
          <p:nvPr>
            <p:ph type="dt" sz="half" idx="2"/>
          </p:nvPr>
        </p:nvSpPr>
        <p:spPr>
          <a:xfrm>
            <a:off x="339440" y="4790478"/>
            <a:ext cx="1352239" cy="180000"/>
          </a:xfrm>
          <a:prstGeom prst="rect">
            <a:avLst/>
          </a:prstGeom>
        </p:spPr>
        <p:txBody>
          <a:bodyPr vert="horz" lIns="91440" tIns="45720" rIns="91440" bIns="45720" rtlCol="0" anchor="ctr"/>
          <a:lstStyle>
            <a:lvl1pPr algn="l">
              <a:defRPr sz="700">
                <a:solidFill>
                  <a:schemeClr val="tx1"/>
                </a:solidFill>
              </a:defRPr>
            </a:lvl1pPr>
          </a:lstStyle>
          <a:p>
            <a:r>
              <a:rPr lang="sv-SE" noProof="0" smtClean="0"/>
              <a:t>9-10 May 2017</a:t>
            </a:r>
            <a:endParaRPr lang="en-US" noProof="0"/>
          </a:p>
        </p:txBody>
      </p:sp>
      <p:sp>
        <p:nvSpPr>
          <p:cNvPr id="5" name="Platshållare för sidfot 4"/>
          <p:cNvSpPr>
            <a:spLocks noGrp="1"/>
          </p:cNvSpPr>
          <p:nvPr>
            <p:ph type="ftr" sz="quarter" idx="3"/>
          </p:nvPr>
        </p:nvSpPr>
        <p:spPr>
          <a:xfrm>
            <a:off x="1763688" y="4790508"/>
            <a:ext cx="6264696" cy="180000"/>
          </a:xfrm>
          <a:prstGeom prst="rect">
            <a:avLst/>
          </a:prstGeom>
        </p:spPr>
        <p:txBody>
          <a:bodyPr vert="horz" lIns="91440" tIns="45720" rIns="91440" bIns="45720" rtlCol="0" anchor="ctr"/>
          <a:lstStyle>
            <a:lvl1pPr algn="l">
              <a:defRPr sz="700">
                <a:solidFill>
                  <a:schemeClr val="tx1"/>
                </a:solidFill>
              </a:defRPr>
            </a:lvl1pPr>
          </a:lstStyle>
          <a:p>
            <a:r>
              <a:rPr lang="en-US" noProof="0" smtClean="0"/>
              <a:t>Swedish MSP - Early Dialogue with Neighboring Countries</a:t>
            </a:r>
            <a:endParaRPr lang="en-US" noProof="0"/>
          </a:p>
        </p:txBody>
      </p:sp>
      <p:sp>
        <p:nvSpPr>
          <p:cNvPr id="6" name="Platshållare för bildnummer 5"/>
          <p:cNvSpPr>
            <a:spLocks noGrp="1"/>
          </p:cNvSpPr>
          <p:nvPr>
            <p:ph type="sldNum" sz="quarter" idx="4"/>
          </p:nvPr>
        </p:nvSpPr>
        <p:spPr>
          <a:xfrm>
            <a:off x="8100392" y="4790508"/>
            <a:ext cx="707794" cy="180000"/>
          </a:xfrm>
          <a:prstGeom prst="rect">
            <a:avLst/>
          </a:prstGeom>
        </p:spPr>
        <p:txBody>
          <a:bodyPr vert="horz" lIns="91440" tIns="45720" rIns="91440" bIns="45720" rtlCol="0" anchor="ctr"/>
          <a:lstStyle>
            <a:lvl1pPr algn="r">
              <a:defRPr sz="700">
                <a:solidFill>
                  <a:schemeClr val="tx1"/>
                </a:solidFill>
              </a:defRPr>
            </a:lvl1pPr>
          </a:lstStyle>
          <a:p>
            <a:fld id="{0789ADA9-B8AF-40A6-8885-4ED779507B06}" type="slidenum">
              <a:rPr lang="en-US" noProof="0" smtClean="0"/>
              <a:pPr/>
              <a:t>‹#›</a:t>
            </a:fld>
            <a:endParaRPr lang="en-US" noProof="0"/>
          </a:p>
        </p:txBody>
      </p:sp>
      <p:pic>
        <p:nvPicPr>
          <p:cNvPr id="10" name="Picture 9"/>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948264" y="363021"/>
            <a:ext cx="1766320" cy="528829"/>
          </a:xfrm>
          <a:prstGeom prst="rect">
            <a:avLst/>
          </a:prstGeom>
        </p:spPr>
      </p:pic>
      <p:sp>
        <p:nvSpPr>
          <p:cNvPr id="9" name="textruta 8"/>
          <p:cNvSpPr txBox="1"/>
          <p:nvPr userDrawn="1"/>
        </p:nvSpPr>
        <p:spPr>
          <a:xfrm>
            <a:off x="1747096" y="5236046"/>
            <a:ext cx="5472608" cy="200055"/>
          </a:xfrm>
          <a:prstGeom prst="rect">
            <a:avLst/>
          </a:prstGeom>
          <a:noFill/>
        </p:spPr>
        <p:txBody>
          <a:bodyPr wrap="square" rtlCol="0">
            <a:spAutoFit/>
          </a:bodyPr>
          <a:lstStyle/>
          <a:p>
            <a:r>
              <a:rPr lang="en-US" sz="700" b="1" i="0" noProof="0" dirty="0" smtClean="0"/>
              <a:t>To change/update/remove ”Presentation</a:t>
            </a:r>
            <a:r>
              <a:rPr lang="en-US" sz="700" b="1" i="0" baseline="0" noProof="0" dirty="0" smtClean="0"/>
              <a:t> title</a:t>
            </a:r>
            <a:r>
              <a:rPr lang="en-US" sz="700" b="1" i="0" noProof="0" dirty="0" smtClean="0"/>
              <a:t>” and ”Name” in the footer, go to ”Insert –  Header</a:t>
            </a:r>
            <a:r>
              <a:rPr lang="en-US" sz="700" b="1" i="0" baseline="0" noProof="0" dirty="0" smtClean="0"/>
              <a:t> &amp; Footer</a:t>
            </a:r>
            <a:r>
              <a:rPr lang="en-US" sz="700" b="1" i="0" noProof="0" dirty="0" smtClean="0"/>
              <a:t>” </a:t>
            </a:r>
            <a:endParaRPr lang="en-US" sz="700" b="1" i="0" noProof="0" dirty="0"/>
          </a:p>
        </p:txBody>
      </p:sp>
    </p:spTree>
    <p:extLst>
      <p:ext uri="{BB962C8B-B14F-4D97-AF65-F5344CB8AC3E}">
        <p14:creationId xmlns:p14="http://schemas.microsoft.com/office/powerpoint/2010/main" val="16203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4" r:id="rId5"/>
    <p:sldLayoutId id="2147483655" r:id="rId6"/>
    <p:sldLayoutId id="2147483658" r:id="rId7"/>
    <p:sldLayoutId id="2147483660" r:id="rId8"/>
    <p:sldLayoutId id="2147483657" r:id="rId9"/>
  </p:sldLayoutIdLst>
  <p:timing>
    <p:tnLst>
      <p:par>
        <p:cTn id="1" dur="indefinite" restart="never" nodeType="tmRoot"/>
      </p:par>
    </p:tnLst>
  </p:timing>
  <p:hf hdr="0"/>
  <p:txStyles>
    <p:titleStyle>
      <a:lvl1pPr algn="l" defTabSz="914400" rtl="0" eaLnBrk="1" latinLnBrk="0" hangingPunct="1">
        <a:lnSpc>
          <a:spcPct val="100000"/>
        </a:lnSpc>
        <a:spcBef>
          <a:spcPct val="0"/>
        </a:spcBef>
        <a:buNone/>
        <a:defRPr sz="3000" kern="1200">
          <a:solidFill>
            <a:srgbClr val="007CC8"/>
          </a:solidFill>
          <a:latin typeface="+mj-lt"/>
          <a:ea typeface="+mj-ea"/>
          <a:cs typeface="+mj-cs"/>
        </a:defRPr>
      </a:lvl1pPr>
    </p:titleStyle>
    <p:bodyStyle>
      <a:lvl1pPr marL="179388" indent="-179388" algn="l" defTabSz="914400" rtl="0" eaLnBrk="1" latinLnBrk="0" hangingPunct="1">
        <a:lnSpc>
          <a:spcPct val="100000"/>
        </a:lnSpc>
        <a:spcBef>
          <a:spcPts val="800"/>
        </a:spcBef>
        <a:buClr>
          <a:srgbClr val="4CB48A"/>
        </a:buClr>
        <a:buFont typeface="Arial" pitchFamily="34" charset="0"/>
        <a:buChar char="•"/>
        <a:tabLst/>
        <a:defRPr sz="2400" kern="1200">
          <a:solidFill>
            <a:schemeClr val="tx1"/>
          </a:solidFill>
          <a:latin typeface="+mn-lt"/>
          <a:ea typeface="+mn-ea"/>
          <a:cs typeface="+mn-cs"/>
        </a:defRPr>
      </a:lvl1pPr>
      <a:lvl2pPr marL="360363" indent="-180000" algn="l" defTabSz="914400" rtl="0" eaLnBrk="1" latinLnBrk="0" hangingPunct="1">
        <a:lnSpc>
          <a:spcPct val="100000"/>
        </a:lnSpc>
        <a:spcBef>
          <a:spcPts val="800"/>
        </a:spcBef>
        <a:buClr>
          <a:srgbClr val="4CB48A"/>
        </a:buClr>
        <a:buFont typeface="Arial" pitchFamily="34" charset="0"/>
        <a:buChar char="•"/>
        <a:defRPr sz="2000" kern="1200">
          <a:solidFill>
            <a:schemeClr val="tx1"/>
          </a:solidFill>
          <a:latin typeface="+mn-lt"/>
          <a:ea typeface="+mn-ea"/>
          <a:cs typeface="+mn-cs"/>
        </a:defRPr>
      </a:lvl2pPr>
      <a:lvl3pPr marL="539750" indent="-179388" algn="l" defTabSz="914400" rtl="0" eaLnBrk="1" latinLnBrk="0" hangingPunct="1">
        <a:lnSpc>
          <a:spcPct val="100000"/>
        </a:lnSpc>
        <a:spcBef>
          <a:spcPts val="800"/>
        </a:spcBef>
        <a:buClr>
          <a:srgbClr val="4CB48A"/>
        </a:buClr>
        <a:buFont typeface="Arial" pitchFamily="34" charset="0"/>
        <a:buChar char="•"/>
        <a:defRPr sz="1600" kern="1200">
          <a:solidFill>
            <a:schemeClr val="tx1"/>
          </a:solidFill>
          <a:latin typeface="+mn-lt"/>
          <a:ea typeface="+mn-ea"/>
          <a:cs typeface="+mn-cs"/>
        </a:defRPr>
      </a:lvl3pPr>
      <a:lvl4pPr marL="720725" indent="-180975" algn="l" defTabSz="914400" rtl="0" eaLnBrk="1" latinLnBrk="0" hangingPunct="1">
        <a:lnSpc>
          <a:spcPct val="100000"/>
        </a:lnSpc>
        <a:spcBef>
          <a:spcPts val="600"/>
        </a:spcBef>
        <a:buClr>
          <a:srgbClr val="4CB48A"/>
        </a:buClr>
        <a:buFont typeface="Arial" pitchFamily="34" charset="0"/>
        <a:buChar char="•"/>
        <a:defRPr sz="1200" kern="1200">
          <a:solidFill>
            <a:schemeClr val="tx1"/>
          </a:solidFill>
          <a:latin typeface="+mn-lt"/>
          <a:ea typeface="+mn-ea"/>
          <a:cs typeface="+mn-cs"/>
        </a:defRPr>
      </a:lvl4pPr>
      <a:lvl5pPr marL="900000" indent="-180000" algn="l" defTabSz="914400" rtl="0" eaLnBrk="1" latinLnBrk="0" hangingPunct="1">
        <a:lnSpc>
          <a:spcPct val="100000"/>
        </a:lnSpc>
        <a:spcBef>
          <a:spcPts val="600"/>
        </a:spcBef>
        <a:buClr>
          <a:srgbClr val="4CB48A"/>
        </a:buClr>
        <a:buFont typeface="Arial" pitchFamily="34" charset="0"/>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notesSlide" Target="../notesSlides/notesSlide4.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gif"/><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hyperlink" Target="http://www.balticscope.eu/" TargetMode="External"/><Relationship Id="rId4" Type="http://schemas.openxmlformats.org/officeDocument/2006/relationships/hyperlink" Target="mailto:ingela.isaksson@havochvatt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ubrik 1"/>
          <p:cNvSpPr txBox="1">
            <a:spLocks/>
          </p:cNvSpPr>
          <p:nvPr/>
        </p:nvSpPr>
        <p:spPr>
          <a:xfrm>
            <a:off x="251520" y="3926283"/>
            <a:ext cx="6120680" cy="1143262"/>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000" kern="1200">
                <a:solidFill>
                  <a:srgbClr val="007CC8"/>
                </a:solidFill>
                <a:latin typeface="+mj-lt"/>
                <a:ea typeface="+mj-ea"/>
                <a:cs typeface="+mj-cs"/>
              </a:defRPr>
            </a:lvl1pPr>
          </a:lstStyle>
          <a:p>
            <a:r>
              <a:rPr lang="en-GB" sz="3600" dirty="0" smtClean="0">
                <a:solidFill>
                  <a:schemeClr val="bg1"/>
                </a:solidFill>
              </a:rPr>
              <a:t>The Swedish MSP process</a:t>
            </a:r>
          </a:p>
          <a:p>
            <a:r>
              <a:rPr lang="en-GB" sz="3600" dirty="0" smtClean="0">
                <a:solidFill>
                  <a:schemeClr val="bg1"/>
                </a:solidFill>
              </a:rPr>
              <a:t>“The future we want” </a:t>
            </a:r>
          </a:p>
          <a:p>
            <a:r>
              <a:rPr lang="en-GB" sz="3600" dirty="0" smtClean="0">
                <a:solidFill>
                  <a:schemeClr val="bg1"/>
                </a:solidFill>
              </a:rPr>
              <a:t>Better together</a:t>
            </a:r>
            <a:endParaRPr lang="en-GB" sz="3600" dirty="0">
              <a:solidFill>
                <a:schemeClr val="bg1"/>
              </a:solidFill>
            </a:endParaRPr>
          </a:p>
        </p:txBody>
      </p:sp>
      <p:pic>
        <p:nvPicPr>
          <p:cNvPr id="8" name="Bildobjekt 7"/>
          <p:cNvPicPr>
            <a:picLocks noChangeAspect="1"/>
          </p:cNvPicPr>
          <p:nvPr/>
        </p:nvPicPr>
        <p:blipFill>
          <a:blip r:embed="rId3"/>
          <a:stretch>
            <a:fillRect/>
          </a:stretch>
        </p:blipFill>
        <p:spPr>
          <a:xfrm>
            <a:off x="6732240" y="3926282"/>
            <a:ext cx="2249619" cy="670618"/>
          </a:xfrm>
          <a:prstGeom prst="rect">
            <a:avLst/>
          </a:prstGeom>
        </p:spPr>
      </p:pic>
      <p:pic>
        <p:nvPicPr>
          <p:cNvPr id="2" name="Bildobjekt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
            <a:ext cx="9144000" cy="3453627"/>
          </a:xfrm>
          <a:prstGeom prst="rect">
            <a:avLst/>
          </a:prstGeom>
        </p:spPr>
      </p:pic>
      <p:sp>
        <p:nvSpPr>
          <p:cNvPr id="3" name="textruta 2"/>
          <p:cNvSpPr txBox="1"/>
          <p:nvPr/>
        </p:nvSpPr>
        <p:spPr>
          <a:xfrm>
            <a:off x="6902980" y="4756222"/>
            <a:ext cx="1883849" cy="338554"/>
          </a:xfrm>
          <a:prstGeom prst="rect">
            <a:avLst/>
          </a:prstGeom>
          <a:noFill/>
        </p:spPr>
        <p:txBody>
          <a:bodyPr wrap="none" rtlCol="0">
            <a:spAutoFit/>
          </a:bodyPr>
          <a:lstStyle/>
          <a:p>
            <a:r>
              <a:rPr lang="sv-SE" sz="1600" dirty="0" smtClean="0">
                <a:solidFill>
                  <a:schemeClr val="bg1"/>
                </a:solidFill>
              </a:rPr>
              <a:t>Dr Ingela Isaksson</a:t>
            </a:r>
            <a:endParaRPr lang="sv-SE" sz="1600" dirty="0">
              <a:solidFill>
                <a:schemeClr val="bg1"/>
              </a:solidFill>
            </a:endParaRPr>
          </a:p>
        </p:txBody>
      </p:sp>
    </p:spTree>
    <p:extLst>
      <p:ext uri="{BB962C8B-B14F-4D97-AF65-F5344CB8AC3E}">
        <p14:creationId xmlns:p14="http://schemas.microsoft.com/office/powerpoint/2010/main" val="3711870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953" y="900406"/>
            <a:ext cx="5605182" cy="4282611"/>
          </a:xfrm>
          <a:prstGeom prst="rect">
            <a:avLst/>
          </a:prstGeom>
        </p:spPr>
      </p:pic>
      <p:sp>
        <p:nvSpPr>
          <p:cNvPr id="2" name="Rubrik 1"/>
          <p:cNvSpPr>
            <a:spLocks noGrp="1"/>
          </p:cNvSpPr>
          <p:nvPr>
            <p:ph type="title"/>
          </p:nvPr>
        </p:nvSpPr>
        <p:spPr>
          <a:xfrm>
            <a:off x="0" y="285044"/>
            <a:ext cx="7164288" cy="630655"/>
          </a:xfrm>
        </p:spPr>
        <p:txBody>
          <a:bodyPr/>
          <a:lstStyle/>
          <a:p>
            <a:r>
              <a:rPr lang="sv-SE" dirty="0" smtClean="0"/>
              <a:t>Global </a:t>
            </a:r>
            <a:r>
              <a:rPr lang="sv-SE" dirty="0" err="1" smtClean="0"/>
              <a:t>Sustainable</a:t>
            </a:r>
            <a:r>
              <a:rPr lang="sv-SE" dirty="0" smtClean="0"/>
              <a:t> </a:t>
            </a:r>
            <a:r>
              <a:rPr lang="sv-SE" dirty="0" err="1" smtClean="0"/>
              <a:t>Development</a:t>
            </a:r>
            <a:r>
              <a:rPr lang="sv-SE" dirty="0" smtClean="0"/>
              <a:t> </a:t>
            </a:r>
            <a:r>
              <a:rPr lang="sv-SE" dirty="0" err="1" smtClean="0"/>
              <a:t>Goals</a:t>
            </a:r>
            <a:r>
              <a:rPr lang="sv-SE" dirty="0" smtClean="0"/>
              <a:t> – SDG 2030 or Agenda 2030</a:t>
            </a:r>
            <a:endParaRPr lang="sv-SE" dirty="0"/>
          </a:p>
        </p:txBody>
      </p:sp>
      <p:pic>
        <p:nvPicPr>
          <p:cNvPr id="8" name="Platshållare för innehåll 7"/>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rot="5400000">
            <a:off x="5467361" y="1473301"/>
            <a:ext cx="3818086" cy="2863564"/>
          </a:xfrm>
        </p:spPr>
      </p:pic>
      <p:sp>
        <p:nvSpPr>
          <p:cNvPr id="4" name="Platshållare för datum 3"/>
          <p:cNvSpPr>
            <a:spLocks noGrp="1"/>
          </p:cNvSpPr>
          <p:nvPr>
            <p:ph type="dt" sz="half" idx="10"/>
          </p:nvPr>
        </p:nvSpPr>
        <p:spPr/>
        <p:txBody>
          <a:bodyPr/>
          <a:lstStyle/>
          <a:p>
            <a:r>
              <a:rPr lang="sv-SE" noProof="0" dirty="0" smtClean="0"/>
              <a:t>15 September 2017</a:t>
            </a:r>
            <a:endParaRPr lang="en-US" noProof="0" dirty="0"/>
          </a:p>
        </p:txBody>
      </p:sp>
      <p:sp>
        <p:nvSpPr>
          <p:cNvPr id="6" name="Platshållare för bildnummer 5"/>
          <p:cNvSpPr>
            <a:spLocks noGrp="1"/>
          </p:cNvSpPr>
          <p:nvPr>
            <p:ph type="sldNum" sz="quarter" idx="12"/>
          </p:nvPr>
        </p:nvSpPr>
        <p:spPr/>
        <p:txBody>
          <a:bodyPr/>
          <a:lstStyle/>
          <a:p>
            <a:fld id="{0789ADA9-B8AF-40A6-8885-4ED779507B06}" type="slidenum">
              <a:rPr lang="en-US" noProof="0" smtClean="0"/>
              <a:t>2</a:t>
            </a:fld>
            <a:endParaRPr lang="en-US" noProof="0"/>
          </a:p>
        </p:txBody>
      </p:sp>
      <p:pic>
        <p:nvPicPr>
          <p:cNvPr id="1026" name="Bild 2" descr="The Ocean Conference_Havskonferensen Logg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540552" y="1923678"/>
            <a:ext cx="36576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320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b="-2"/>
          <a:stretch/>
        </p:blipFill>
        <p:spPr bwMode="auto">
          <a:xfrm>
            <a:off x="1204868" y="257015"/>
            <a:ext cx="5256584" cy="471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Bildobjekt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88" y="0"/>
            <a:ext cx="1815108" cy="1836248"/>
          </a:xfrm>
          <a:prstGeom prst="rect">
            <a:avLst/>
          </a:prstGeom>
        </p:spPr>
      </p:pic>
      <p:sp>
        <p:nvSpPr>
          <p:cNvPr id="3" name="Ellips 2"/>
          <p:cNvSpPr/>
          <p:nvPr/>
        </p:nvSpPr>
        <p:spPr>
          <a:xfrm>
            <a:off x="723609" y="267494"/>
            <a:ext cx="28803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3" name="5-uddig stjärna 12"/>
          <p:cNvSpPr/>
          <p:nvPr/>
        </p:nvSpPr>
        <p:spPr>
          <a:xfrm>
            <a:off x="1140799" y="843558"/>
            <a:ext cx="93650" cy="7200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7" name="textruta 6"/>
          <p:cNvSpPr txBox="1"/>
          <p:nvPr/>
        </p:nvSpPr>
        <p:spPr>
          <a:xfrm>
            <a:off x="6372190" y="905846"/>
            <a:ext cx="2877225" cy="4247317"/>
          </a:xfrm>
          <a:prstGeom prst="rect">
            <a:avLst/>
          </a:prstGeom>
          <a:noFill/>
        </p:spPr>
        <p:txBody>
          <a:bodyPr wrap="square" rtlCol="0">
            <a:spAutoFit/>
          </a:bodyPr>
          <a:lstStyle/>
          <a:p>
            <a:r>
              <a:rPr lang="sv-SE" b="1" dirty="0" err="1" smtClean="0"/>
              <a:t>Collaboration</a:t>
            </a:r>
            <a:r>
              <a:rPr lang="sv-SE" b="1" dirty="0" smtClean="0"/>
              <a:t> </a:t>
            </a:r>
            <a:r>
              <a:rPr lang="sv-SE" b="1" dirty="0" smtClean="0"/>
              <a:t>–</a:t>
            </a:r>
          </a:p>
          <a:p>
            <a:r>
              <a:rPr lang="sv-SE" b="1" dirty="0" smtClean="0"/>
              <a:t>multi </a:t>
            </a:r>
            <a:r>
              <a:rPr lang="sv-SE" b="1" dirty="0" err="1" smtClean="0"/>
              <a:t>level</a:t>
            </a:r>
            <a:r>
              <a:rPr lang="sv-SE" b="1" dirty="0" smtClean="0"/>
              <a:t> </a:t>
            </a:r>
            <a:r>
              <a:rPr lang="sv-SE" b="1" dirty="0" err="1" smtClean="0"/>
              <a:t>governance</a:t>
            </a:r>
            <a:endParaRPr lang="sv-SE" b="1" dirty="0" smtClean="0"/>
          </a:p>
          <a:p>
            <a:pPr marL="285750" indent="-285750">
              <a:buFont typeface="Arial" panose="020B0604020202020204" pitchFamily="34" charset="0"/>
              <a:buChar char="•"/>
            </a:pPr>
            <a:r>
              <a:rPr lang="sv-SE" dirty="0" smtClean="0"/>
              <a:t>3 national marine spatial plans</a:t>
            </a:r>
          </a:p>
          <a:p>
            <a:pPr marL="285750" indent="-285750">
              <a:buFont typeface="Arial" panose="020B0604020202020204" pitchFamily="34" charset="0"/>
              <a:buChar char="•"/>
            </a:pPr>
            <a:r>
              <a:rPr lang="sv-SE" dirty="0" smtClean="0"/>
              <a:t>14 </a:t>
            </a:r>
            <a:r>
              <a:rPr lang="sv-SE" dirty="0" err="1" smtClean="0"/>
              <a:t>coastal</a:t>
            </a:r>
            <a:r>
              <a:rPr lang="sv-SE" dirty="0" smtClean="0"/>
              <a:t> </a:t>
            </a:r>
            <a:r>
              <a:rPr lang="sv-SE" dirty="0" err="1" smtClean="0"/>
              <a:t>counties</a:t>
            </a:r>
            <a:r>
              <a:rPr lang="sv-SE" dirty="0" smtClean="0"/>
              <a:t> &amp; regional </a:t>
            </a:r>
            <a:r>
              <a:rPr lang="sv-SE" dirty="0" err="1" smtClean="0"/>
              <a:t>councils</a:t>
            </a:r>
            <a:endParaRPr lang="sv-SE" dirty="0" smtClean="0"/>
          </a:p>
          <a:p>
            <a:pPr marL="285750" indent="-285750">
              <a:buFont typeface="Arial" panose="020B0604020202020204" pitchFamily="34" charset="0"/>
              <a:buChar char="•"/>
            </a:pPr>
            <a:r>
              <a:rPr lang="sv-SE" dirty="0" smtClean="0"/>
              <a:t>87 </a:t>
            </a:r>
            <a:r>
              <a:rPr lang="sv-SE" dirty="0" err="1" smtClean="0"/>
              <a:t>coastal</a:t>
            </a:r>
            <a:r>
              <a:rPr lang="sv-SE" dirty="0" smtClean="0"/>
              <a:t> </a:t>
            </a:r>
            <a:r>
              <a:rPr lang="sv-SE" dirty="0" err="1" smtClean="0"/>
              <a:t>municipalities</a:t>
            </a:r>
            <a:endParaRPr lang="sv-SE" dirty="0" smtClean="0"/>
          </a:p>
          <a:p>
            <a:endParaRPr lang="sv-SE" dirty="0" smtClean="0"/>
          </a:p>
          <a:p>
            <a:pPr marL="285750" indent="-285750">
              <a:buFont typeface="Arial" panose="020B0604020202020204" pitchFamily="34" charset="0"/>
              <a:buChar char="•"/>
            </a:pPr>
            <a:r>
              <a:rPr lang="sv-SE" dirty="0" smtClean="0"/>
              <a:t>10 </a:t>
            </a:r>
            <a:r>
              <a:rPr lang="sv-SE" dirty="0" err="1" smtClean="0"/>
              <a:t>neighbouring</a:t>
            </a:r>
            <a:r>
              <a:rPr lang="sv-SE" dirty="0" smtClean="0"/>
              <a:t> </a:t>
            </a:r>
            <a:r>
              <a:rPr lang="sv-SE" dirty="0" err="1" smtClean="0"/>
              <a:t>countries</a:t>
            </a:r>
            <a:endParaRPr lang="sv-SE" dirty="0" smtClean="0"/>
          </a:p>
          <a:p>
            <a:pPr marL="285750" indent="-285750">
              <a:buFont typeface="Arial" panose="020B0604020202020204" pitchFamily="34" charset="0"/>
              <a:buChar char="•"/>
            </a:pPr>
            <a:r>
              <a:rPr lang="sv-SE" dirty="0" err="1" smtClean="0"/>
              <a:t>Intergovernmental</a:t>
            </a:r>
            <a:r>
              <a:rPr lang="sv-SE" dirty="0" smtClean="0"/>
              <a:t> organisations </a:t>
            </a:r>
            <a:r>
              <a:rPr lang="sv-SE" dirty="0" err="1" smtClean="0"/>
              <a:t>unite</a:t>
            </a:r>
            <a:r>
              <a:rPr lang="sv-SE" dirty="0" smtClean="0"/>
              <a:t>: HELCOM &amp; VASAB</a:t>
            </a:r>
          </a:p>
          <a:p>
            <a:endParaRPr lang="sv-SE" dirty="0"/>
          </a:p>
        </p:txBody>
      </p:sp>
      <p:sp>
        <p:nvSpPr>
          <p:cNvPr id="8" name="textruta 7"/>
          <p:cNvSpPr txBox="1"/>
          <p:nvPr/>
        </p:nvSpPr>
        <p:spPr>
          <a:xfrm>
            <a:off x="2744524" y="1665263"/>
            <a:ext cx="1018227" cy="369332"/>
          </a:xfrm>
          <a:prstGeom prst="rect">
            <a:avLst/>
          </a:prstGeom>
          <a:noFill/>
        </p:spPr>
        <p:txBody>
          <a:bodyPr wrap="none" rtlCol="0">
            <a:spAutoFit/>
          </a:bodyPr>
          <a:lstStyle/>
          <a:p>
            <a:r>
              <a:rPr lang="sv-SE" dirty="0" smtClean="0"/>
              <a:t>Sweden</a:t>
            </a:r>
            <a:endParaRPr lang="sv-SE" dirty="0"/>
          </a:p>
        </p:txBody>
      </p:sp>
      <p:sp>
        <p:nvSpPr>
          <p:cNvPr id="10" name="Ellips 9"/>
          <p:cNvSpPr/>
          <p:nvPr/>
        </p:nvSpPr>
        <p:spPr>
          <a:xfrm>
            <a:off x="2008368" y="1923678"/>
            <a:ext cx="475400" cy="648072"/>
          </a:xfrm>
          <a:prstGeom prst="ellipse">
            <a:avLst/>
          </a:prstGeom>
          <a:noFill/>
          <a:ln>
            <a:solidFill>
              <a:schemeClr val="accent3">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Tree>
    <p:extLst>
      <p:ext uri="{BB962C8B-B14F-4D97-AF65-F5344CB8AC3E}">
        <p14:creationId xmlns:p14="http://schemas.microsoft.com/office/powerpoint/2010/main" val="3011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504" y="-13912"/>
            <a:ext cx="6599053" cy="900000"/>
          </a:xfrm>
        </p:spPr>
        <p:txBody>
          <a:bodyPr/>
          <a:lstStyle/>
          <a:p>
            <a:r>
              <a:rPr lang="sv-SE" dirty="0" err="1" smtClean="0"/>
              <a:t>Shared</a:t>
            </a:r>
            <a:r>
              <a:rPr lang="sv-SE" dirty="0" smtClean="0"/>
              <a:t> </a:t>
            </a:r>
            <a:r>
              <a:rPr lang="sv-SE" dirty="0" err="1" smtClean="0"/>
              <a:t>resources</a:t>
            </a:r>
            <a:r>
              <a:rPr lang="sv-SE" dirty="0" smtClean="0"/>
              <a:t> and areas</a:t>
            </a:r>
            <a:endParaRPr lang="sv-SE" dirty="0"/>
          </a:p>
        </p:txBody>
      </p:sp>
      <p:pic>
        <p:nvPicPr>
          <p:cNvPr id="7" name="Platshållare för innehåll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25218" y="1219725"/>
            <a:ext cx="2913648" cy="2576314"/>
          </a:xfrm>
        </p:spPr>
      </p:pic>
      <p:sp>
        <p:nvSpPr>
          <p:cNvPr id="6" name="Platshållare för bildnummer 5"/>
          <p:cNvSpPr>
            <a:spLocks noGrp="1"/>
          </p:cNvSpPr>
          <p:nvPr>
            <p:ph type="sldNum" sz="quarter" idx="12"/>
          </p:nvPr>
        </p:nvSpPr>
        <p:spPr/>
        <p:txBody>
          <a:bodyPr/>
          <a:lstStyle/>
          <a:p>
            <a:fld id="{0789ADA9-B8AF-40A6-8885-4ED779507B06}" type="slidenum">
              <a:rPr lang="en-US" noProof="0" smtClean="0"/>
              <a:t>4</a:t>
            </a:fld>
            <a:endParaRPr lang="en-US" noProof="0"/>
          </a:p>
        </p:txBody>
      </p:sp>
      <p:sp>
        <p:nvSpPr>
          <p:cNvPr id="8" name="textruta 7"/>
          <p:cNvSpPr txBox="1"/>
          <p:nvPr/>
        </p:nvSpPr>
        <p:spPr>
          <a:xfrm>
            <a:off x="251520" y="4031419"/>
            <a:ext cx="1505540" cy="646331"/>
          </a:xfrm>
          <a:prstGeom prst="rect">
            <a:avLst/>
          </a:prstGeom>
          <a:noFill/>
        </p:spPr>
        <p:txBody>
          <a:bodyPr wrap="none" rtlCol="0">
            <a:spAutoFit/>
          </a:bodyPr>
          <a:lstStyle/>
          <a:p>
            <a:r>
              <a:rPr lang="en-GB" dirty="0"/>
              <a:t>One </a:t>
            </a:r>
            <a:br>
              <a:rPr lang="en-GB" dirty="0"/>
            </a:br>
            <a:r>
              <a:rPr lang="en-GB" dirty="0"/>
              <a:t>fish resource</a:t>
            </a:r>
            <a:endParaRPr lang="sv-SE" dirty="0"/>
          </a:p>
        </p:txBody>
      </p:sp>
      <p:pic>
        <p:nvPicPr>
          <p:cNvPr id="9" name="Bildobjekt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7870" y="1232521"/>
            <a:ext cx="2948259" cy="2642916"/>
          </a:xfrm>
          <a:prstGeom prst="rect">
            <a:avLst/>
          </a:prstGeom>
        </p:spPr>
      </p:pic>
      <p:sp>
        <p:nvSpPr>
          <p:cNvPr id="10" name="Rektangel 9"/>
          <p:cNvSpPr/>
          <p:nvPr/>
        </p:nvSpPr>
        <p:spPr>
          <a:xfrm>
            <a:off x="6168289" y="3987191"/>
            <a:ext cx="4572000" cy="646331"/>
          </a:xfrm>
          <a:prstGeom prst="rect">
            <a:avLst/>
          </a:prstGeom>
        </p:spPr>
        <p:txBody>
          <a:bodyPr>
            <a:spAutoFit/>
          </a:bodyPr>
          <a:lstStyle/>
          <a:p>
            <a:r>
              <a:rPr lang="en-GB" dirty="0"/>
              <a:t>One </a:t>
            </a:r>
            <a:br>
              <a:rPr lang="en-GB" dirty="0"/>
            </a:br>
            <a:r>
              <a:rPr lang="en-GB" dirty="0"/>
              <a:t>shipping network</a:t>
            </a:r>
            <a:endParaRPr lang="sv-SE" dirty="0"/>
          </a:p>
        </p:txBody>
      </p:sp>
      <p:sp>
        <p:nvSpPr>
          <p:cNvPr id="11" name="textruta 10"/>
          <p:cNvSpPr txBox="1"/>
          <p:nvPr/>
        </p:nvSpPr>
        <p:spPr>
          <a:xfrm>
            <a:off x="3038866" y="3987192"/>
            <a:ext cx="2185214" cy="646331"/>
          </a:xfrm>
          <a:prstGeom prst="rect">
            <a:avLst/>
          </a:prstGeom>
          <a:noFill/>
        </p:spPr>
        <p:txBody>
          <a:bodyPr wrap="none" rtlCol="0">
            <a:spAutoFit/>
          </a:bodyPr>
          <a:lstStyle/>
          <a:p>
            <a:r>
              <a:rPr lang="en-GB" dirty="0"/>
              <a:t>One </a:t>
            </a:r>
            <a:br>
              <a:rPr lang="en-GB" dirty="0"/>
            </a:br>
            <a:r>
              <a:rPr lang="en-GB" dirty="0" smtClean="0"/>
              <a:t>green infrastructure</a:t>
            </a:r>
            <a:endParaRPr lang="sv-SE" dirty="0"/>
          </a:p>
        </p:txBody>
      </p:sp>
      <p:pic>
        <p:nvPicPr>
          <p:cNvPr id="12" name="Bildobjekt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3629" y="75657"/>
            <a:ext cx="2411730" cy="967417"/>
          </a:xfrm>
          <a:prstGeom prst="rect">
            <a:avLst/>
          </a:prstGeom>
        </p:spPr>
      </p:pic>
      <p:pic>
        <p:nvPicPr>
          <p:cNvPr id="13" name="Bildobjekt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20477" y="1200059"/>
            <a:ext cx="2551739" cy="2675377"/>
          </a:xfrm>
          <a:prstGeom prst="rect">
            <a:avLst/>
          </a:prstGeom>
        </p:spPr>
      </p:pic>
    </p:spTree>
    <p:extLst>
      <p:ext uri="{BB962C8B-B14F-4D97-AF65-F5344CB8AC3E}">
        <p14:creationId xmlns:p14="http://schemas.microsoft.com/office/powerpoint/2010/main" val="3286413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12967" y="410564"/>
            <a:ext cx="6840760" cy="858723"/>
          </a:xfrm>
        </p:spPr>
        <p:txBody>
          <a:bodyPr>
            <a:normAutofit fontScale="90000"/>
          </a:bodyPr>
          <a:lstStyle/>
          <a:p>
            <a:r>
              <a:rPr lang="sv-SE" dirty="0" err="1" smtClean="0"/>
              <a:t>Cumulative</a:t>
            </a:r>
            <a:r>
              <a:rPr lang="sv-SE" dirty="0" smtClean="0"/>
              <a:t> </a:t>
            </a:r>
            <a:r>
              <a:rPr lang="sv-SE" dirty="0" err="1" smtClean="0"/>
              <a:t>impact</a:t>
            </a:r>
            <a:r>
              <a:rPr lang="sv-SE" dirty="0" smtClean="0"/>
              <a:t> </a:t>
            </a:r>
            <a:r>
              <a:rPr lang="sv-SE" dirty="0" err="1" smtClean="0"/>
              <a:t>of</a:t>
            </a:r>
            <a:r>
              <a:rPr lang="sv-SE" dirty="0" smtClean="0"/>
              <a:t> human </a:t>
            </a:r>
            <a:r>
              <a:rPr lang="sv-SE" dirty="0" err="1" smtClean="0"/>
              <a:t>activity</a:t>
            </a:r>
            <a:r>
              <a:rPr lang="sv-SE" dirty="0" smtClean="0"/>
              <a:t>- </a:t>
            </a:r>
            <a:br>
              <a:rPr lang="sv-SE" dirty="0" smtClean="0"/>
            </a:br>
            <a:r>
              <a:rPr lang="sv-SE" dirty="0" smtClean="0"/>
              <a:t>on going </a:t>
            </a:r>
            <a:r>
              <a:rPr lang="sv-SE" dirty="0" err="1" smtClean="0"/>
              <a:t>work</a:t>
            </a:r>
            <a:r>
              <a:rPr lang="sv-SE" dirty="0" smtClean="0"/>
              <a:t> in Sweden and </a:t>
            </a:r>
            <a:r>
              <a:rPr lang="sv-SE" dirty="0" err="1" smtClean="0"/>
              <a:t>upcoming</a:t>
            </a:r>
            <a:r>
              <a:rPr lang="sv-SE" dirty="0" smtClean="0"/>
              <a:t> in Baltic Sea Region</a:t>
            </a:r>
            <a:endParaRPr lang="sv-SE" dirty="0">
              <a:solidFill>
                <a:schemeClr val="tx2"/>
              </a:solidFill>
            </a:endParaRPr>
          </a:p>
        </p:txBody>
      </p:sp>
      <p:pic>
        <p:nvPicPr>
          <p:cNvPr id="4" name="Bildobjekt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0587" y="2917735"/>
            <a:ext cx="2655233" cy="135238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Bildobjekt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80987" y="1464339"/>
            <a:ext cx="1893094" cy="1772327"/>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Bildobjekt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69905" y="993897"/>
            <a:ext cx="1865225" cy="176807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32706" y="1019335"/>
            <a:ext cx="4539294" cy="168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14313" indent="-214313" defTabSz="685800" fontAlgn="base">
              <a:spcBef>
                <a:spcPct val="0"/>
              </a:spcBef>
              <a:spcAft>
                <a:spcPct val="0"/>
              </a:spcAft>
              <a:buFont typeface="Arial" panose="020B0604020202020204" pitchFamily="34" charset="0"/>
              <a:buChar char="•"/>
            </a:pPr>
            <a:endParaRPr lang="sv-SE" altLang="sv-SE" sz="1500" dirty="0">
              <a:latin typeface="+mj-lt"/>
              <a:ea typeface="Calibri" pitchFamily="34" charset="0"/>
              <a:cs typeface="Arial" pitchFamily="34" charset="0"/>
            </a:endParaRPr>
          </a:p>
          <a:p>
            <a:pPr defTabSz="685800" fontAlgn="base">
              <a:spcBef>
                <a:spcPct val="0"/>
              </a:spcBef>
              <a:spcAft>
                <a:spcPct val="0"/>
              </a:spcAft>
            </a:pPr>
            <a:r>
              <a:rPr lang="sv-SE" altLang="sv-SE" sz="1500" b="1" dirty="0" smtClean="0">
                <a:latin typeface="+mj-lt"/>
                <a:ea typeface="Calibri" pitchFamily="34" charset="0"/>
                <a:cs typeface="Arial" pitchFamily="34" charset="0"/>
              </a:rPr>
              <a:t>Symphony</a:t>
            </a:r>
            <a:r>
              <a:rPr lang="sv-SE" altLang="sv-SE" sz="1500" dirty="0" smtClean="0">
                <a:latin typeface="+mj-lt"/>
                <a:ea typeface="Calibri" pitchFamily="34" charset="0"/>
                <a:cs typeface="Arial" pitchFamily="34" charset="0"/>
              </a:rPr>
              <a:t> - </a:t>
            </a:r>
            <a:r>
              <a:rPr lang="sv-SE" altLang="sv-SE" sz="1500" dirty="0" err="1" smtClean="0">
                <a:latin typeface="+mj-lt"/>
                <a:ea typeface="Calibri" pitchFamily="34" charset="0"/>
                <a:cs typeface="Arial" pitchFamily="34" charset="0"/>
              </a:rPr>
              <a:t>Analytic</a:t>
            </a:r>
            <a:r>
              <a:rPr lang="sv-SE" altLang="sv-SE" sz="1500" dirty="0" smtClean="0">
                <a:latin typeface="+mj-lt"/>
                <a:ea typeface="Calibri" pitchFamily="34" charset="0"/>
                <a:cs typeface="Arial" pitchFamily="34" charset="0"/>
              </a:rPr>
              <a:t> </a:t>
            </a:r>
            <a:r>
              <a:rPr lang="sv-SE" altLang="sv-SE" sz="1500" dirty="0" err="1">
                <a:latin typeface="+mj-lt"/>
                <a:ea typeface="Calibri" pitchFamily="34" charset="0"/>
                <a:cs typeface="Arial" pitchFamily="34" charset="0"/>
              </a:rPr>
              <a:t>tool</a:t>
            </a:r>
            <a:r>
              <a:rPr lang="sv-SE" altLang="sv-SE" sz="1500" dirty="0">
                <a:latin typeface="+mj-lt"/>
                <a:ea typeface="Calibri" pitchFamily="34" charset="0"/>
                <a:cs typeface="Arial" pitchFamily="34" charset="0"/>
              </a:rPr>
              <a:t> for </a:t>
            </a:r>
            <a:r>
              <a:rPr lang="sv-SE" altLang="sv-SE" sz="1500" dirty="0" err="1">
                <a:latin typeface="+mj-lt"/>
                <a:ea typeface="Calibri" pitchFamily="34" charset="0"/>
                <a:cs typeface="Arial" pitchFamily="34" charset="0"/>
              </a:rPr>
              <a:t>estimating</a:t>
            </a:r>
            <a:r>
              <a:rPr lang="sv-SE" altLang="sv-SE" sz="1500" dirty="0">
                <a:latin typeface="+mj-lt"/>
                <a:ea typeface="Calibri" pitchFamily="34" charset="0"/>
                <a:cs typeface="Arial" pitchFamily="34" charset="0"/>
              </a:rPr>
              <a:t> the </a:t>
            </a:r>
            <a:r>
              <a:rPr lang="sv-SE" altLang="sv-SE" sz="1500" dirty="0" err="1">
                <a:latin typeface="+mj-lt"/>
                <a:ea typeface="Calibri" pitchFamily="34" charset="0"/>
                <a:cs typeface="Arial" pitchFamily="34" charset="0"/>
              </a:rPr>
              <a:t>cumulative</a:t>
            </a:r>
            <a:r>
              <a:rPr lang="sv-SE" altLang="sv-SE" sz="1500" dirty="0">
                <a:latin typeface="+mj-lt"/>
                <a:ea typeface="Calibri" pitchFamily="34" charset="0"/>
                <a:cs typeface="Arial" pitchFamily="34" charset="0"/>
              </a:rPr>
              <a:t> environmental </a:t>
            </a:r>
            <a:r>
              <a:rPr lang="sv-SE" altLang="sv-SE" sz="1500" dirty="0" err="1">
                <a:latin typeface="+mj-lt"/>
                <a:ea typeface="Calibri" pitchFamily="34" charset="0"/>
                <a:cs typeface="Arial" pitchFamily="34" charset="0"/>
              </a:rPr>
              <a:t>impact</a:t>
            </a:r>
            <a:r>
              <a:rPr lang="sv-SE" altLang="sv-SE" sz="1500" dirty="0">
                <a:latin typeface="+mj-lt"/>
                <a:ea typeface="Calibri" pitchFamily="34" charset="0"/>
                <a:cs typeface="Arial" pitchFamily="34" charset="0"/>
              </a:rPr>
              <a:t> </a:t>
            </a:r>
            <a:r>
              <a:rPr lang="sv-SE" altLang="sv-SE" sz="1500" dirty="0" err="1">
                <a:latin typeface="+mj-lt"/>
                <a:ea typeface="Calibri" pitchFamily="34" charset="0"/>
                <a:cs typeface="Arial" pitchFamily="34" charset="0"/>
              </a:rPr>
              <a:t>during</a:t>
            </a:r>
            <a:r>
              <a:rPr lang="sv-SE" altLang="sv-SE" sz="1500" dirty="0">
                <a:latin typeface="+mj-lt"/>
                <a:ea typeface="Calibri" pitchFamily="34" charset="0"/>
                <a:cs typeface="Arial" pitchFamily="34" charset="0"/>
              </a:rPr>
              <a:t> the planning process</a:t>
            </a:r>
          </a:p>
          <a:p>
            <a:pPr defTabSz="685800" fontAlgn="base">
              <a:spcBef>
                <a:spcPct val="0"/>
              </a:spcBef>
              <a:spcAft>
                <a:spcPct val="0"/>
              </a:spcAft>
            </a:pPr>
            <a:endParaRPr lang="sv-SE" altLang="sv-SE" sz="1500" dirty="0">
              <a:latin typeface="+mj-lt"/>
              <a:ea typeface="Calibri" pitchFamily="34" charset="0"/>
              <a:cs typeface="Arial" pitchFamily="34" charset="0"/>
            </a:endParaRPr>
          </a:p>
          <a:p>
            <a:pPr defTabSz="685800" fontAlgn="base">
              <a:spcBef>
                <a:spcPct val="0"/>
              </a:spcBef>
              <a:spcAft>
                <a:spcPct val="0"/>
              </a:spcAft>
            </a:pPr>
            <a:r>
              <a:rPr lang="sv-SE" altLang="sv-SE" sz="1500" dirty="0" err="1">
                <a:latin typeface="+mj-lt"/>
                <a:ea typeface="Calibri" pitchFamily="34" charset="0"/>
                <a:cs typeface="Arial" pitchFamily="34" charset="0"/>
              </a:rPr>
              <a:t>Allows</a:t>
            </a:r>
            <a:r>
              <a:rPr lang="sv-SE" altLang="sv-SE" sz="1500" dirty="0">
                <a:latin typeface="+mj-lt"/>
                <a:ea typeface="Calibri" pitchFamily="34" charset="0"/>
                <a:cs typeface="Arial" pitchFamily="34" charset="0"/>
              </a:rPr>
              <a:t> </a:t>
            </a:r>
            <a:r>
              <a:rPr lang="sv-SE" altLang="sv-SE" sz="1500" dirty="0" err="1">
                <a:latin typeface="+mj-lt"/>
                <a:ea typeface="Calibri" pitchFamily="34" charset="0"/>
                <a:cs typeface="Arial" pitchFamily="34" charset="0"/>
              </a:rPr>
              <a:t>us</a:t>
            </a:r>
            <a:r>
              <a:rPr lang="sv-SE" altLang="sv-SE" sz="1500" dirty="0">
                <a:latin typeface="+mj-lt"/>
                <a:ea typeface="Calibri" pitchFamily="34" charset="0"/>
                <a:cs typeface="Arial" pitchFamily="34" charset="0"/>
              </a:rPr>
              <a:t> </a:t>
            </a:r>
            <a:r>
              <a:rPr lang="sv-SE" altLang="sv-SE" sz="1500" dirty="0" err="1">
                <a:latin typeface="+mj-lt"/>
                <a:ea typeface="Calibri" pitchFamily="34" charset="0"/>
                <a:cs typeface="Arial" pitchFamily="34" charset="0"/>
              </a:rPr>
              <a:t>to</a:t>
            </a:r>
            <a:r>
              <a:rPr lang="sv-SE" altLang="sv-SE" sz="1500" dirty="0">
                <a:latin typeface="+mj-lt"/>
                <a:ea typeface="Calibri" pitchFamily="34" charset="0"/>
                <a:cs typeface="Arial" pitchFamily="34" charset="0"/>
              </a:rPr>
              <a:t> </a:t>
            </a:r>
            <a:r>
              <a:rPr lang="sv-SE" altLang="sv-SE" sz="1500" dirty="0" err="1">
                <a:latin typeface="+mj-lt"/>
                <a:ea typeface="Calibri" pitchFamily="34" charset="0"/>
                <a:cs typeface="Arial" pitchFamily="34" charset="0"/>
              </a:rPr>
              <a:t>early</a:t>
            </a:r>
            <a:r>
              <a:rPr lang="sv-SE" altLang="sv-SE" sz="1500" dirty="0">
                <a:latin typeface="+mj-lt"/>
                <a:ea typeface="Calibri" pitchFamily="34" charset="0"/>
                <a:cs typeface="Arial" pitchFamily="34" charset="0"/>
              </a:rPr>
              <a:t> </a:t>
            </a:r>
            <a:r>
              <a:rPr lang="sv-SE" altLang="sv-SE" sz="1500" dirty="0" err="1">
                <a:latin typeface="+mj-lt"/>
                <a:ea typeface="Calibri" pitchFamily="34" charset="0"/>
                <a:cs typeface="Arial" pitchFamily="34" charset="0"/>
              </a:rPr>
              <a:t>identify</a:t>
            </a:r>
            <a:r>
              <a:rPr lang="sv-SE" altLang="sv-SE" sz="1500" dirty="0">
                <a:latin typeface="+mj-lt"/>
                <a:ea typeface="Calibri" pitchFamily="34" charset="0"/>
                <a:cs typeface="Arial" pitchFamily="34" charset="0"/>
              </a:rPr>
              <a:t> areas </a:t>
            </a:r>
            <a:r>
              <a:rPr lang="sv-SE" altLang="sv-SE" sz="1500" dirty="0" err="1">
                <a:latin typeface="+mj-lt"/>
                <a:ea typeface="Calibri" pitchFamily="34" charset="0"/>
                <a:cs typeface="Arial" pitchFamily="34" charset="0"/>
              </a:rPr>
              <a:t>of</a:t>
            </a:r>
            <a:r>
              <a:rPr lang="sv-SE" altLang="sv-SE" sz="1500" dirty="0">
                <a:latin typeface="+mj-lt"/>
                <a:ea typeface="Calibri" pitchFamily="34" charset="0"/>
                <a:cs typeface="Arial" pitchFamily="34" charset="0"/>
              </a:rPr>
              <a:t> </a:t>
            </a:r>
            <a:r>
              <a:rPr lang="sv-SE" altLang="sv-SE" sz="1500" dirty="0" err="1">
                <a:latin typeface="+mj-lt"/>
                <a:ea typeface="Calibri" pitchFamily="34" charset="0"/>
                <a:cs typeface="Arial" pitchFamily="34" charset="0"/>
              </a:rPr>
              <a:t>concern</a:t>
            </a:r>
            <a:r>
              <a:rPr lang="sv-SE" altLang="sv-SE" sz="1500" dirty="0">
                <a:latin typeface="+mj-lt"/>
                <a:ea typeface="Calibri" pitchFamily="34" charset="0"/>
                <a:cs typeface="Arial" pitchFamily="34" charset="0"/>
              </a:rPr>
              <a:t> so </a:t>
            </a:r>
            <a:r>
              <a:rPr lang="sv-SE" altLang="sv-SE" sz="1500" dirty="0" err="1">
                <a:latin typeface="+mj-lt"/>
                <a:ea typeface="Calibri" pitchFamily="34" charset="0"/>
                <a:cs typeface="Arial" pitchFamily="34" charset="0"/>
              </a:rPr>
              <a:t>mitigative</a:t>
            </a:r>
            <a:r>
              <a:rPr lang="sv-SE" altLang="sv-SE" sz="1500" dirty="0">
                <a:latin typeface="+mj-lt"/>
                <a:ea typeface="Calibri" pitchFamily="34" charset="0"/>
                <a:cs typeface="Arial" pitchFamily="34" charset="0"/>
              </a:rPr>
              <a:t> planning options </a:t>
            </a:r>
            <a:r>
              <a:rPr lang="sv-SE" altLang="sv-SE" sz="1500" dirty="0" err="1">
                <a:latin typeface="+mj-lt"/>
                <a:ea typeface="Calibri" pitchFamily="34" charset="0"/>
                <a:cs typeface="Arial" pitchFamily="34" charset="0"/>
              </a:rPr>
              <a:t>can</a:t>
            </a:r>
            <a:r>
              <a:rPr lang="sv-SE" altLang="sv-SE" sz="1500" dirty="0">
                <a:latin typeface="+mj-lt"/>
                <a:ea typeface="Calibri" pitchFamily="34" charset="0"/>
                <a:cs typeface="Arial" pitchFamily="34" charset="0"/>
              </a:rPr>
              <a:t> be </a:t>
            </a:r>
            <a:r>
              <a:rPr lang="sv-SE" altLang="sv-SE" sz="1500" dirty="0" err="1">
                <a:latin typeface="+mj-lt"/>
                <a:ea typeface="Calibri" pitchFamily="34" charset="0"/>
                <a:cs typeface="Arial" pitchFamily="34" charset="0"/>
              </a:rPr>
              <a:t>considered</a:t>
            </a:r>
            <a:endParaRPr lang="sv-SE" altLang="sv-SE" sz="1500" dirty="0">
              <a:latin typeface="+mj-lt"/>
              <a:ea typeface="Calibri" pitchFamily="34" charset="0"/>
              <a:cs typeface="Times New Roman" pitchFamily="18" charset="0"/>
            </a:endParaRPr>
          </a:p>
        </p:txBody>
      </p:sp>
      <p:sp>
        <p:nvSpPr>
          <p:cNvPr id="8" name="Rectangle 4"/>
          <p:cNvSpPr>
            <a:spLocks noChangeArrowheads="1"/>
          </p:cNvSpPr>
          <p:nvPr/>
        </p:nvSpPr>
        <p:spPr bwMode="auto">
          <a:xfrm>
            <a:off x="3607380" y="3369875"/>
            <a:ext cx="5536620" cy="145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0" eaLnBrk="0" fontAlgn="base" hangingPunct="0">
              <a:spcBef>
                <a:spcPct val="0"/>
              </a:spcBef>
              <a:spcAft>
                <a:spcPct val="0"/>
              </a:spcAft>
            </a:pPr>
            <a:r>
              <a:rPr lang="sv-SE" altLang="sv-SE" b="1" dirty="0" err="1">
                <a:latin typeface="+mj-lt"/>
                <a:ea typeface="Calibri" pitchFamily="34" charset="0"/>
                <a:cs typeface="Times New Roman" pitchFamily="18" charset="0"/>
              </a:rPr>
              <a:t>Impact</a:t>
            </a:r>
            <a:r>
              <a:rPr lang="sv-SE" altLang="sv-SE" dirty="0">
                <a:latin typeface="+mj-lt"/>
                <a:ea typeface="Calibri" pitchFamily="34" charset="0"/>
                <a:cs typeface="Times New Roman" pitchFamily="18" charset="0"/>
              </a:rPr>
              <a:t> </a:t>
            </a:r>
            <a:r>
              <a:rPr lang="sv-SE" altLang="sv-SE" dirty="0" err="1">
                <a:latin typeface="+mj-lt"/>
                <a:ea typeface="Calibri" pitchFamily="34" charset="0"/>
                <a:cs typeface="Times New Roman" pitchFamily="18" charset="0"/>
              </a:rPr>
              <a:t>based</a:t>
            </a:r>
            <a:r>
              <a:rPr lang="sv-SE" altLang="sv-SE" dirty="0">
                <a:latin typeface="+mj-lt"/>
                <a:ea typeface="Calibri" pitchFamily="34" charset="0"/>
                <a:cs typeface="Times New Roman" pitchFamily="18" charset="0"/>
              </a:rPr>
              <a:t> on the </a:t>
            </a:r>
            <a:r>
              <a:rPr lang="sv-SE" altLang="sv-SE" dirty="0" err="1">
                <a:latin typeface="+mj-lt"/>
                <a:ea typeface="Calibri" pitchFamily="34" charset="0"/>
                <a:cs typeface="Times New Roman" pitchFamily="18" charset="0"/>
              </a:rPr>
              <a:t>following</a:t>
            </a:r>
            <a:r>
              <a:rPr lang="sv-SE" altLang="sv-SE" dirty="0">
                <a:latin typeface="+mj-lt"/>
                <a:ea typeface="Calibri" pitchFamily="34" charset="0"/>
                <a:cs typeface="Times New Roman" pitchFamily="18" charset="0"/>
              </a:rPr>
              <a:t> parameters:</a:t>
            </a:r>
          </a:p>
          <a:p>
            <a:pPr marL="128588" indent="-128588" eaLnBrk="0" fontAlgn="base" hangingPunct="0">
              <a:spcBef>
                <a:spcPct val="0"/>
              </a:spcBef>
              <a:spcAft>
                <a:spcPct val="0"/>
              </a:spcAft>
              <a:buFont typeface="Arial" panose="020B0604020202020204" pitchFamily="34" charset="0"/>
              <a:buChar char="•"/>
            </a:pPr>
            <a:r>
              <a:rPr lang="sv-SE" altLang="sv-SE" b="1" dirty="0" err="1">
                <a:latin typeface="+mj-lt"/>
                <a:ea typeface="Calibri" pitchFamily="34" charset="0"/>
                <a:cs typeface="Times New Roman" pitchFamily="18" charset="0"/>
              </a:rPr>
              <a:t>Pressure</a:t>
            </a:r>
            <a:r>
              <a:rPr lang="sv-SE" altLang="sv-SE" dirty="0">
                <a:latin typeface="+mj-lt"/>
                <a:ea typeface="Calibri" pitchFamily="34" charset="0"/>
                <a:cs typeface="Times New Roman" pitchFamily="18" charset="0"/>
              </a:rPr>
              <a:t> </a:t>
            </a:r>
            <a:r>
              <a:rPr lang="sv-SE" altLang="sv-SE" dirty="0" err="1">
                <a:latin typeface="+mj-lt"/>
                <a:ea typeface="Calibri" pitchFamily="34" charset="0"/>
                <a:cs typeface="Times New Roman" pitchFamily="18" charset="0"/>
              </a:rPr>
              <a:t>intensity</a:t>
            </a:r>
            <a:r>
              <a:rPr lang="sv-SE" altLang="sv-SE" dirty="0">
                <a:latin typeface="+mj-lt"/>
                <a:ea typeface="Calibri" pitchFamily="34" charset="0"/>
                <a:cs typeface="Times New Roman" pitchFamily="18" charset="0"/>
              </a:rPr>
              <a:t> </a:t>
            </a:r>
            <a:r>
              <a:rPr lang="sv-SE" altLang="sv-SE" dirty="0">
                <a:ea typeface="Calibri" pitchFamily="34" charset="0"/>
                <a:cs typeface="Times New Roman" pitchFamily="18" charset="0"/>
              </a:rPr>
              <a:t>(spatial distributions)</a:t>
            </a:r>
          </a:p>
          <a:p>
            <a:pPr marL="128588" indent="-128588" eaLnBrk="0" fontAlgn="base" hangingPunct="0">
              <a:spcBef>
                <a:spcPct val="0"/>
              </a:spcBef>
              <a:spcAft>
                <a:spcPct val="0"/>
              </a:spcAft>
              <a:buFont typeface="Arial" panose="020B0604020202020204" pitchFamily="34" charset="0"/>
              <a:buChar char="•"/>
            </a:pPr>
            <a:r>
              <a:rPr lang="sv-SE" altLang="sv-SE" b="1" dirty="0" err="1">
                <a:latin typeface="+mj-lt"/>
                <a:ea typeface="Calibri" pitchFamily="34" charset="0"/>
                <a:cs typeface="Times New Roman" pitchFamily="18" charset="0"/>
              </a:rPr>
              <a:t>Ecological</a:t>
            </a:r>
            <a:r>
              <a:rPr lang="sv-SE" altLang="sv-SE" dirty="0">
                <a:latin typeface="+mj-lt"/>
                <a:ea typeface="Calibri" pitchFamily="34" charset="0"/>
                <a:cs typeface="Times New Roman" pitchFamily="18" charset="0"/>
              </a:rPr>
              <a:t> </a:t>
            </a:r>
            <a:r>
              <a:rPr lang="sv-SE" altLang="sv-SE" dirty="0" err="1">
                <a:latin typeface="+mj-lt"/>
                <a:ea typeface="Calibri" pitchFamily="34" charset="0"/>
                <a:cs typeface="Times New Roman" pitchFamily="18" charset="0"/>
              </a:rPr>
              <a:t>values</a:t>
            </a:r>
            <a:r>
              <a:rPr lang="sv-SE" altLang="sv-SE" dirty="0">
                <a:latin typeface="+mj-lt"/>
                <a:ea typeface="Calibri" pitchFamily="34" charset="0"/>
                <a:cs typeface="Times New Roman" pitchFamily="18" charset="0"/>
              </a:rPr>
              <a:t> (spatial distributions)</a:t>
            </a:r>
          </a:p>
          <a:p>
            <a:pPr marL="128588" indent="-128588" eaLnBrk="0" fontAlgn="base" hangingPunct="0">
              <a:spcBef>
                <a:spcPct val="0"/>
              </a:spcBef>
              <a:spcAft>
                <a:spcPct val="0"/>
              </a:spcAft>
              <a:buFont typeface="Arial" panose="020B0604020202020204" pitchFamily="34" charset="0"/>
              <a:buChar char="•"/>
            </a:pPr>
            <a:r>
              <a:rPr lang="sv-SE" altLang="sv-SE" b="1" dirty="0" err="1">
                <a:latin typeface="+mj-lt"/>
                <a:ea typeface="Calibri" pitchFamily="34" charset="0"/>
                <a:cs typeface="Times New Roman" pitchFamily="18" charset="0"/>
              </a:rPr>
              <a:t>Sensitivity</a:t>
            </a:r>
            <a:r>
              <a:rPr lang="sv-SE" altLang="sv-SE" dirty="0">
                <a:latin typeface="+mj-lt"/>
                <a:ea typeface="Calibri" pitchFamily="34" charset="0"/>
                <a:cs typeface="Times New Roman" pitchFamily="18" charset="0"/>
              </a:rPr>
              <a:t> </a:t>
            </a:r>
            <a:r>
              <a:rPr lang="sv-SE" altLang="sv-SE" dirty="0" err="1">
                <a:latin typeface="+mj-lt"/>
                <a:ea typeface="Calibri" pitchFamily="34" charset="0"/>
                <a:cs typeface="Times New Roman" pitchFamily="18" charset="0"/>
              </a:rPr>
              <a:t>of</a:t>
            </a:r>
            <a:r>
              <a:rPr lang="sv-SE" altLang="sv-SE" dirty="0">
                <a:latin typeface="+mj-lt"/>
                <a:ea typeface="Calibri" pitchFamily="34" charset="0"/>
                <a:cs typeface="Times New Roman" pitchFamily="18" charset="0"/>
              </a:rPr>
              <a:t> </a:t>
            </a:r>
            <a:r>
              <a:rPr lang="sv-SE" altLang="sv-SE" dirty="0" err="1">
                <a:latin typeface="+mj-lt"/>
                <a:ea typeface="Calibri" pitchFamily="34" charset="0"/>
                <a:cs typeface="Times New Roman" pitchFamily="18" charset="0"/>
              </a:rPr>
              <a:t>ecosystems</a:t>
            </a:r>
            <a:r>
              <a:rPr lang="sv-SE" altLang="sv-SE" dirty="0">
                <a:latin typeface="+mj-lt"/>
                <a:ea typeface="Calibri" pitchFamily="34" charset="0"/>
                <a:cs typeface="Times New Roman" pitchFamily="18" charset="0"/>
              </a:rPr>
              <a:t> </a:t>
            </a:r>
            <a:r>
              <a:rPr lang="sv-SE" altLang="sv-SE" dirty="0" err="1">
                <a:latin typeface="+mj-lt"/>
                <a:ea typeface="Calibri" pitchFamily="34" charset="0"/>
                <a:cs typeface="Times New Roman" pitchFamily="18" charset="0"/>
              </a:rPr>
              <a:t>components</a:t>
            </a:r>
            <a:r>
              <a:rPr lang="sv-SE" altLang="sv-SE" dirty="0">
                <a:latin typeface="+mj-lt"/>
                <a:ea typeface="Calibri" pitchFamily="34" charset="0"/>
                <a:cs typeface="Times New Roman" pitchFamily="18" charset="0"/>
              </a:rPr>
              <a:t> (</a:t>
            </a:r>
            <a:r>
              <a:rPr lang="sv-SE" altLang="sv-SE" dirty="0" err="1">
                <a:latin typeface="+mj-lt"/>
                <a:ea typeface="Calibri" pitchFamily="34" charset="0"/>
                <a:cs typeface="Times New Roman" pitchFamily="18" charset="0"/>
              </a:rPr>
              <a:t>weighting</a:t>
            </a:r>
            <a:r>
              <a:rPr lang="sv-SE" altLang="sv-SE" dirty="0">
                <a:latin typeface="+mj-lt"/>
                <a:ea typeface="Calibri" pitchFamily="34" charset="0"/>
                <a:cs typeface="Times New Roman" pitchFamily="18" charset="0"/>
              </a:rPr>
              <a:t> score)</a:t>
            </a:r>
          </a:p>
        </p:txBody>
      </p:sp>
      <p:sp>
        <p:nvSpPr>
          <p:cNvPr id="9" name="Rektangel 8"/>
          <p:cNvSpPr/>
          <p:nvPr/>
        </p:nvSpPr>
        <p:spPr>
          <a:xfrm>
            <a:off x="833047" y="4270121"/>
            <a:ext cx="2700300" cy="553998"/>
          </a:xfrm>
          <a:prstGeom prst="rect">
            <a:avLst/>
          </a:prstGeom>
        </p:spPr>
        <p:txBody>
          <a:bodyPr wrap="square">
            <a:spAutoFit/>
          </a:bodyPr>
          <a:lstStyle/>
          <a:p>
            <a:r>
              <a:rPr lang="sv-SE" altLang="sv-SE" sz="1500" dirty="0">
                <a:ea typeface="Calibri" pitchFamily="34" charset="0"/>
                <a:cs typeface="Times New Roman" pitchFamily="18" charset="0"/>
              </a:rPr>
              <a:t>Colors </a:t>
            </a:r>
            <a:r>
              <a:rPr lang="sv-SE" altLang="sv-SE" sz="1500" dirty="0" err="1">
                <a:ea typeface="Calibri" pitchFamily="34" charset="0"/>
                <a:cs typeface="Times New Roman" pitchFamily="18" charset="0"/>
              </a:rPr>
              <a:t>indicate</a:t>
            </a:r>
            <a:r>
              <a:rPr lang="sv-SE" altLang="sv-SE" sz="1500" dirty="0">
                <a:ea typeface="Calibri" pitchFamily="34" charset="0"/>
                <a:cs typeface="Times New Roman" pitchFamily="18" charset="0"/>
              </a:rPr>
              <a:t> relative </a:t>
            </a:r>
            <a:r>
              <a:rPr lang="sv-SE" altLang="sv-SE" sz="1500" dirty="0" err="1">
                <a:ea typeface="Calibri" pitchFamily="34" charset="0"/>
                <a:cs typeface="Times New Roman" pitchFamily="18" charset="0"/>
              </a:rPr>
              <a:t>level</a:t>
            </a:r>
            <a:r>
              <a:rPr lang="sv-SE" altLang="sv-SE" sz="1500" dirty="0">
                <a:ea typeface="Calibri" pitchFamily="34" charset="0"/>
                <a:cs typeface="Times New Roman" pitchFamily="18" charset="0"/>
              </a:rPr>
              <a:t> </a:t>
            </a:r>
            <a:r>
              <a:rPr lang="sv-SE" altLang="sv-SE" sz="1500" dirty="0" err="1">
                <a:ea typeface="Calibri" pitchFamily="34" charset="0"/>
                <a:cs typeface="Times New Roman" pitchFamily="18" charset="0"/>
              </a:rPr>
              <a:t>of</a:t>
            </a:r>
            <a:r>
              <a:rPr lang="sv-SE" altLang="sv-SE" sz="1500" dirty="0">
                <a:ea typeface="Calibri" pitchFamily="34" charset="0"/>
                <a:cs typeface="Times New Roman" pitchFamily="18" charset="0"/>
              </a:rPr>
              <a:t> environmental </a:t>
            </a:r>
            <a:r>
              <a:rPr lang="sv-SE" altLang="sv-SE" sz="1500" dirty="0" err="1">
                <a:ea typeface="Calibri" pitchFamily="34" charset="0"/>
                <a:cs typeface="Times New Roman" pitchFamily="18" charset="0"/>
              </a:rPr>
              <a:t>impact</a:t>
            </a:r>
            <a:endParaRPr lang="sv-SE" sz="1500" dirty="0"/>
          </a:p>
        </p:txBody>
      </p:sp>
    </p:spTree>
    <p:extLst>
      <p:ext uri="{BB962C8B-B14F-4D97-AF65-F5344CB8AC3E}">
        <p14:creationId xmlns:p14="http://schemas.microsoft.com/office/powerpoint/2010/main" val="936845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p:cNvGrpSpPr/>
          <p:nvPr/>
        </p:nvGrpSpPr>
        <p:grpSpPr>
          <a:xfrm>
            <a:off x="0" y="0"/>
            <a:ext cx="1095028" cy="987574"/>
            <a:chOff x="20588" y="0"/>
            <a:chExt cx="1815108" cy="1836248"/>
          </a:xfrm>
        </p:grpSpPr>
        <p:pic>
          <p:nvPicPr>
            <p:cNvPr id="2" name="Bildobjekt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88" y="0"/>
              <a:ext cx="1815108" cy="1836248"/>
            </a:xfrm>
            <a:prstGeom prst="rect">
              <a:avLst/>
            </a:prstGeom>
          </p:spPr>
        </p:pic>
        <p:sp>
          <p:nvSpPr>
            <p:cNvPr id="3" name="Ellips 2"/>
            <p:cNvSpPr/>
            <p:nvPr/>
          </p:nvSpPr>
          <p:spPr>
            <a:xfrm>
              <a:off x="723609" y="267494"/>
              <a:ext cx="28803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13" name="5-uddig stjärna 12"/>
            <p:cNvSpPr/>
            <p:nvPr/>
          </p:nvSpPr>
          <p:spPr>
            <a:xfrm>
              <a:off x="1140799" y="843558"/>
              <a:ext cx="93650" cy="7200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grpSp>
      <p:pic>
        <p:nvPicPr>
          <p:cNvPr id="6" name="Platshållare för innehåll 5"/>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727497" y="302920"/>
            <a:ext cx="964832" cy="864096"/>
          </a:xfrm>
        </p:spPr>
      </p:pic>
      <p:sp>
        <p:nvSpPr>
          <p:cNvPr id="11" name="Ellips 10"/>
          <p:cNvSpPr/>
          <p:nvPr/>
        </p:nvSpPr>
        <p:spPr>
          <a:xfrm>
            <a:off x="675807" y="22968"/>
            <a:ext cx="1094442" cy="13477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pic>
        <p:nvPicPr>
          <p:cNvPr id="12" name="Bildobjekt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2660" y="1104871"/>
            <a:ext cx="2634056" cy="3304330"/>
          </a:xfrm>
          <a:prstGeom prst="rect">
            <a:avLst/>
          </a:prstGeom>
        </p:spPr>
      </p:pic>
      <p:sp>
        <p:nvSpPr>
          <p:cNvPr id="15" name="textruta 14"/>
          <p:cNvSpPr txBox="1"/>
          <p:nvPr/>
        </p:nvSpPr>
        <p:spPr>
          <a:xfrm>
            <a:off x="1684891" y="-66420"/>
            <a:ext cx="4067139" cy="553998"/>
          </a:xfrm>
          <a:prstGeom prst="rect">
            <a:avLst/>
          </a:prstGeom>
          <a:noFill/>
        </p:spPr>
        <p:txBody>
          <a:bodyPr wrap="none" rtlCol="0">
            <a:spAutoFit/>
          </a:bodyPr>
          <a:lstStyle/>
          <a:p>
            <a:r>
              <a:rPr lang="sv-SE" sz="3000" dirty="0" err="1" smtClean="0">
                <a:solidFill>
                  <a:schemeClr val="accent3">
                    <a:lumMod val="75000"/>
                    <a:lumOff val="25000"/>
                  </a:schemeClr>
                </a:solidFill>
                <a:latin typeface="+mj-lt"/>
              </a:rPr>
              <a:t>Collaboration</a:t>
            </a:r>
            <a:r>
              <a:rPr lang="sv-SE" sz="3000" dirty="0" smtClean="0">
                <a:solidFill>
                  <a:schemeClr val="accent3">
                    <a:lumMod val="75000"/>
                    <a:lumOff val="25000"/>
                  </a:schemeClr>
                </a:solidFill>
                <a:latin typeface="+mj-lt"/>
              </a:rPr>
              <a:t> </a:t>
            </a:r>
            <a:r>
              <a:rPr lang="sv-SE" sz="3000" dirty="0" err="1" smtClean="0">
                <a:solidFill>
                  <a:schemeClr val="accent3">
                    <a:lumMod val="75000"/>
                    <a:lumOff val="25000"/>
                  </a:schemeClr>
                </a:solidFill>
                <a:latin typeface="+mj-lt"/>
              </a:rPr>
              <a:t>essential</a:t>
            </a:r>
            <a:endParaRPr lang="sv-SE" sz="3000" dirty="0">
              <a:solidFill>
                <a:schemeClr val="accent3">
                  <a:lumMod val="75000"/>
                  <a:lumOff val="25000"/>
                </a:schemeClr>
              </a:solidFill>
              <a:latin typeface="+mj-lt"/>
            </a:endParaRPr>
          </a:p>
        </p:txBody>
      </p:sp>
      <p:pic>
        <p:nvPicPr>
          <p:cNvPr id="16" name="Bildobjekt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14052" y="473047"/>
            <a:ext cx="3073742" cy="4567978"/>
          </a:xfrm>
          <a:prstGeom prst="rect">
            <a:avLst/>
          </a:prstGeom>
        </p:spPr>
      </p:pic>
      <p:pic>
        <p:nvPicPr>
          <p:cNvPr id="17" name="Bildobjekt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95456" y="1393703"/>
            <a:ext cx="1049896" cy="1463660"/>
          </a:xfrm>
          <a:prstGeom prst="rect">
            <a:avLst/>
          </a:prstGeom>
        </p:spPr>
      </p:pic>
      <p:sp>
        <p:nvSpPr>
          <p:cNvPr id="19" name="Ellips 18"/>
          <p:cNvSpPr/>
          <p:nvPr/>
        </p:nvSpPr>
        <p:spPr>
          <a:xfrm>
            <a:off x="3419872" y="3722890"/>
            <a:ext cx="393700" cy="6929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sp>
        <p:nvSpPr>
          <p:cNvPr id="20" name="Ellips 19"/>
          <p:cNvSpPr/>
          <p:nvPr/>
        </p:nvSpPr>
        <p:spPr>
          <a:xfrm>
            <a:off x="3419872" y="3763487"/>
            <a:ext cx="393700" cy="4569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smtClean="0"/>
          </a:p>
        </p:txBody>
      </p:sp>
      <p:pic>
        <p:nvPicPr>
          <p:cNvPr id="18" name="Bildobjekt 17"/>
          <p:cNvPicPr>
            <a:picLocks noChangeAspect="1"/>
          </p:cNvPicPr>
          <p:nvPr/>
        </p:nvPicPr>
        <p:blipFill rotWithShape="1">
          <a:blip r:embed="rId8" cstate="screen">
            <a:extLst>
              <a:ext uri="{28A0092B-C50C-407E-A947-70E740481C1C}">
                <a14:useLocalDpi xmlns:a14="http://schemas.microsoft.com/office/drawing/2010/main"/>
              </a:ext>
            </a:extLst>
          </a:blip>
          <a:srcRect t="-655"/>
          <a:stretch/>
        </p:blipFill>
        <p:spPr>
          <a:xfrm>
            <a:off x="424122" y="2998958"/>
            <a:ext cx="2352195" cy="2140795"/>
          </a:xfrm>
          <a:prstGeom prst="rect">
            <a:avLst/>
          </a:prstGeom>
        </p:spPr>
      </p:pic>
      <p:pic>
        <p:nvPicPr>
          <p:cNvPr id="21" name="Bildobjekt 2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90218" y="767845"/>
            <a:ext cx="1239910" cy="1548116"/>
          </a:xfrm>
          <a:prstGeom prst="rect">
            <a:avLst/>
          </a:prstGeom>
        </p:spPr>
      </p:pic>
      <p:pic>
        <p:nvPicPr>
          <p:cNvPr id="22" name="Bildobjekt 2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34965" y="1393702"/>
            <a:ext cx="1043662" cy="1477285"/>
          </a:xfrm>
          <a:prstGeom prst="rect">
            <a:avLst/>
          </a:prstGeom>
        </p:spPr>
      </p:pic>
      <p:pic>
        <p:nvPicPr>
          <p:cNvPr id="23" name="Bildobjekt 2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73717" y="1350240"/>
            <a:ext cx="1144419" cy="1597931"/>
          </a:xfrm>
          <a:prstGeom prst="rect">
            <a:avLst/>
          </a:prstGeom>
        </p:spPr>
      </p:pic>
      <p:grpSp>
        <p:nvGrpSpPr>
          <p:cNvPr id="25" name="Grupp 24"/>
          <p:cNvGrpSpPr/>
          <p:nvPr/>
        </p:nvGrpSpPr>
        <p:grpSpPr>
          <a:xfrm>
            <a:off x="5292080" y="4419717"/>
            <a:ext cx="3851920" cy="654899"/>
            <a:chOff x="1079612" y="2419097"/>
            <a:chExt cx="6273864" cy="1035225"/>
          </a:xfrm>
        </p:grpSpPr>
        <p:pic>
          <p:nvPicPr>
            <p:cNvPr id="26" name="Bildobjekt 2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79612" y="2419097"/>
              <a:ext cx="2587166" cy="1011150"/>
            </a:xfrm>
            <a:prstGeom prst="rect">
              <a:avLst/>
            </a:prstGeom>
          </p:spPr>
        </p:pic>
        <p:pic>
          <p:nvPicPr>
            <p:cNvPr id="27" name="Picture 2" descr="NSR logo"/>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935810" y="2539474"/>
              <a:ext cx="1417666" cy="9148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helcom.fi/Logos/LinesProvisionalLogo.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909456" y="2443173"/>
              <a:ext cx="1512168" cy="1011148"/>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ktangel 23"/>
          <p:cNvSpPr/>
          <p:nvPr/>
        </p:nvSpPr>
        <p:spPr>
          <a:xfrm>
            <a:off x="4236427" y="4769933"/>
            <a:ext cx="1253869" cy="246221"/>
          </a:xfrm>
          <a:prstGeom prst="rect">
            <a:avLst/>
          </a:prstGeom>
        </p:spPr>
        <p:txBody>
          <a:bodyPr wrap="none">
            <a:spAutoFit/>
          </a:bodyPr>
          <a:lstStyle/>
          <a:p>
            <a:r>
              <a:rPr lang="sv-SE" sz="1000" dirty="0"/>
              <a:t>VINNOVA 2013:09</a:t>
            </a:r>
          </a:p>
        </p:txBody>
      </p:sp>
      <p:pic>
        <p:nvPicPr>
          <p:cNvPr id="29" name="Bildobjekt 28"/>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6414406" y="2125533"/>
            <a:ext cx="1230185" cy="311081"/>
          </a:xfrm>
          <a:prstGeom prst="rect">
            <a:avLst/>
          </a:prstGeom>
        </p:spPr>
      </p:pic>
      <p:pic>
        <p:nvPicPr>
          <p:cNvPr id="30" name="Bildobjekt 29"/>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6767107" y="1394194"/>
            <a:ext cx="981212" cy="669460"/>
          </a:xfrm>
          <a:prstGeom prst="rect">
            <a:avLst/>
          </a:prstGeom>
        </p:spPr>
      </p:pic>
    </p:spTree>
    <p:extLst>
      <p:ext uri="{BB962C8B-B14F-4D97-AF65-F5344CB8AC3E}">
        <p14:creationId xmlns:p14="http://schemas.microsoft.com/office/powerpoint/2010/main" val="427301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555" y="-308570"/>
            <a:ext cx="9143999" cy="6669360"/>
          </a:xfrm>
        </p:spPr>
      </p:pic>
      <p:sp>
        <p:nvSpPr>
          <p:cNvPr id="2" name="Rubrik 1"/>
          <p:cNvSpPr>
            <a:spLocks noGrp="1"/>
          </p:cNvSpPr>
          <p:nvPr>
            <p:ph type="title"/>
          </p:nvPr>
        </p:nvSpPr>
        <p:spPr>
          <a:xfrm>
            <a:off x="179512" y="35513"/>
            <a:ext cx="6599053" cy="900000"/>
          </a:xfrm>
        </p:spPr>
        <p:txBody>
          <a:bodyPr/>
          <a:lstStyle/>
          <a:p>
            <a:r>
              <a:rPr lang="sv-SE" dirty="0" err="1" smtClean="0"/>
              <a:t>Thank</a:t>
            </a:r>
            <a:r>
              <a:rPr lang="sv-SE" dirty="0" smtClean="0"/>
              <a:t> </a:t>
            </a:r>
            <a:r>
              <a:rPr lang="sv-SE" dirty="0" err="1" smtClean="0"/>
              <a:t>you</a:t>
            </a:r>
            <a:r>
              <a:rPr lang="sv-SE" dirty="0" smtClean="0"/>
              <a:t> for </a:t>
            </a:r>
            <a:r>
              <a:rPr lang="sv-SE" dirty="0" err="1" smtClean="0"/>
              <a:t>your</a:t>
            </a:r>
            <a:r>
              <a:rPr lang="sv-SE" dirty="0" smtClean="0"/>
              <a:t> attention!</a:t>
            </a:r>
            <a:endParaRPr lang="sv-SE" dirty="0"/>
          </a:p>
        </p:txBody>
      </p:sp>
      <p:sp>
        <p:nvSpPr>
          <p:cNvPr id="6" name="Platshållare för bildnummer 5"/>
          <p:cNvSpPr>
            <a:spLocks noGrp="1"/>
          </p:cNvSpPr>
          <p:nvPr>
            <p:ph type="sldNum" sz="quarter" idx="12"/>
          </p:nvPr>
        </p:nvSpPr>
        <p:spPr/>
        <p:txBody>
          <a:bodyPr/>
          <a:lstStyle/>
          <a:p>
            <a:fld id="{0789ADA9-B8AF-40A6-8885-4ED779507B06}" type="slidenum">
              <a:rPr lang="en-US" noProof="0" smtClean="0"/>
              <a:t>7</a:t>
            </a:fld>
            <a:endParaRPr lang="en-US" noProof="0"/>
          </a:p>
        </p:txBody>
      </p:sp>
      <p:pic>
        <p:nvPicPr>
          <p:cNvPr id="8" name="Bildobjekt 7"/>
          <p:cNvPicPr>
            <a:picLocks noChangeAspect="1"/>
          </p:cNvPicPr>
          <p:nvPr/>
        </p:nvPicPr>
        <p:blipFill>
          <a:blip r:embed="rId3"/>
          <a:stretch>
            <a:fillRect/>
          </a:stretch>
        </p:blipFill>
        <p:spPr>
          <a:xfrm>
            <a:off x="6589332" y="123478"/>
            <a:ext cx="2249619" cy="670618"/>
          </a:xfrm>
          <a:prstGeom prst="rect">
            <a:avLst/>
          </a:prstGeom>
        </p:spPr>
      </p:pic>
      <p:sp>
        <p:nvSpPr>
          <p:cNvPr id="9" name="textruta 8"/>
          <p:cNvSpPr txBox="1"/>
          <p:nvPr/>
        </p:nvSpPr>
        <p:spPr>
          <a:xfrm>
            <a:off x="5857523" y="4498120"/>
            <a:ext cx="3286477" cy="830997"/>
          </a:xfrm>
          <a:prstGeom prst="rect">
            <a:avLst/>
          </a:prstGeom>
          <a:noFill/>
        </p:spPr>
        <p:txBody>
          <a:bodyPr wrap="none" rtlCol="0">
            <a:spAutoFit/>
          </a:bodyPr>
          <a:lstStyle/>
          <a:p>
            <a:r>
              <a:rPr lang="sv-SE" sz="1600" dirty="0" smtClean="0">
                <a:solidFill>
                  <a:schemeClr val="bg1"/>
                </a:solidFill>
              </a:rPr>
              <a:t>Dr Ingela Isaksson </a:t>
            </a:r>
          </a:p>
          <a:p>
            <a:r>
              <a:rPr lang="sv-SE" sz="1600" dirty="0" smtClean="0">
                <a:solidFill>
                  <a:schemeClr val="bg1"/>
                </a:solidFill>
                <a:hlinkClick r:id="rId4"/>
              </a:rPr>
              <a:t>ingela.isaksson@havochvatten.se</a:t>
            </a:r>
            <a:endParaRPr lang="sv-SE" sz="1600" dirty="0" smtClean="0">
              <a:solidFill>
                <a:schemeClr val="bg1"/>
              </a:solidFill>
            </a:endParaRPr>
          </a:p>
          <a:p>
            <a:r>
              <a:rPr lang="sv-SE" sz="1600" dirty="0" smtClean="0">
                <a:solidFill>
                  <a:schemeClr val="bg1"/>
                </a:solidFill>
                <a:hlinkClick r:id="rId5"/>
              </a:rPr>
              <a:t>www.balticscope.eu</a:t>
            </a:r>
            <a:r>
              <a:rPr lang="sv-SE" sz="1600" dirty="0" smtClean="0">
                <a:solidFill>
                  <a:schemeClr val="bg1"/>
                </a:solidFill>
              </a:rPr>
              <a:t> </a:t>
            </a:r>
            <a:endParaRPr lang="sv-SE" sz="1600" dirty="0">
              <a:solidFill>
                <a:schemeClr val="bg1"/>
              </a:solidFill>
            </a:endParaRPr>
          </a:p>
        </p:txBody>
      </p:sp>
    </p:spTree>
    <p:extLst>
      <p:ext uri="{BB962C8B-B14F-4D97-AF65-F5344CB8AC3E}">
        <p14:creationId xmlns:p14="http://schemas.microsoft.com/office/powerpoint/2010/main" val="794117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 PowerPoint Template">
  <a:themeElements>
    <a:clrScheme name="Färger - HaV">
      <a:dk1>
        <a:sysClr val="windowText" lastClr="000000"/>
      </a:dk1>
      <a:lt1>
        <a:sysClr val="window" lastClr="FFFFFF"/>
      </a:lt1>
      <a:dk2>
        <a:srgbClr val="000000"/>
      </a:dk2>
      <a:lt2>
        <a:srgbClr val="FFFFFF"/>
      </a:lt2>
      <a:accent1>
        <a:srgbClr val="1BA085"/>
      </a:accent1>
      <a:accent2>
        <a:srgbClr val="1FC4F4"/>
      </a:accent2>
      <a:accent3>
        <a:srgbClr val="003461"/>
      </a:accent3>
      <a:accent4>
        <a:srgbClr val="9AD3B7"/>
      </a:accent4>
      <a:accent5>
        <a:srgbClr val="9DDCF9"/>
      </a:accent5>
      <a:accent6>
        <a:srgbClr val="597281"/>
      </a:accent6>
      <a:hlink>
        <a:srgbClr val="0000FF"/>
      </a:hlink>
      <a:folHlink>
        <a:srgbClr val="800080"/>
      </a:folHlink>
    </a:clrScheme>
    <a:fontScheme name="Ppt-typsnitt- Ha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aV PowerPointmall_Eng.potx" id="{B735BAA7-28B3-4AAA-B038-BAE06DCDADD9}" vid="{B19FBEB2-668B-4757-BD96-A4A29C171015}"/>
    </a:ext>
  </a:extLst>
</a:theme>
</file>

<file path=ppt/theme/theme2.xml><?xml version="1.0" encoding="utf-8"?>
<a:theme xmlns:a="http://schemas.openxmlformats.org/drawingml/2006/main" name="Office-tema">
  <a:themeElements>
    <a:clrScheme name="Färger - HaV">
      <a:dk1>
        <a:sysClr val="windowText" lastClr="000000"/>
      </a:dk1>
      <a:lt1>
        <a:sysClr val="window" lastClr="FFFFFF"/>
      </a:lt1>
      <a:dk2>
        <a:srgbClr val="000000"/>
      </a:dk2>
      <a:lt2>
        <a:srgbClr val="FFFFFF"/>
      </a:lt2>
      <a:accent1>
        <a:srgbClr val="1BA085"/>
      </a:accent1>
      <a:accent2>
        <a:srgbClr val="1FC4F4"/>
      </a:accent2>
      <a:accent3>
        <a:srgbClr val="003461"/>
      </a:accent3>
      <a:accent4>
        <a:srgbClr val="9AD3B7"/>
      </a:accent4>
      <a:accent5>
        <a:srgbClr val="9DDCF9"/>
      </a:accent5>
      <a:accent6>
        <a:srgbClr val="597281"/>
      </a:accent6>
      <a:hlink>
        <a:srgbClr val="0000FF"/>
      </a:hlink>
      <a:folHlink>
        <a:srgbClr val="800080"/>
      </a:folHlink>
    </a:clrScheme>
    <a:fontScheme name="Ppt-typsnitt- Ha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Färger - HaV">
      <a:dk1>
        <a:sysClr val="windowText" lastClr="000000"/>
      </a:dk1>
      <a:lt1>
        <a:sysClr val="window" lastClr="FFFFFF"/>
      </a:lt1>
      <a:dk2>
        <a:srgbClr val="000000"/>
      </a:dk2>
      <a:lt2>
        <a:srgbClr val="FFFFFF"/>
      </a:lt2>
      <a:accent1>
        <a:srgbClr val="1BA085"/>
      </a:accent1>
      <a:accent2>
        <a:srgbClr val="1FC4F4"/>
      </a:accent2>
      <a:accent3>
        <a:srgbClr val="003461"/>
      </a:accent3>
      <a:accent4>
        <a:srgbClr val="9AD3B7"/>
      </a:accent4>
      <a:accent5>
        <a:srgbClr val="9DDCF9"/>
      </a:accent5>
      <a:accent6>
        <a:srgbClr val="597281"/>
      </a:accent6>
      <a:hlink>
        <a:srgbClr val="0000FF"/>
      </a:hlink>
      <a:folHlink>
        <a:srgbClr val="800080"/>
      </a:folHlink>
    </a:clrScheme>
    <a:fontScheme name="Ppt-typsnitt- Ha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1482</TotalTime>
  <Words>339</Words>
  <Application>Microsoft Office PowerPoint</Application>
  <PresentationFormat>Bildspel på skärmen (16:9)</PresentationFormat>
  <Paragraphs>71</Paragraphs>
  <Slides>7</Slides>
  <Notes>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Times New Roman</vt:lpstr>
      <vt:lpstr>HaV PowerPoint Template</vt:lpstr>
      <vt:lpstr>PowerPoint-presentation</vt:lpstr>
      <vt:lpstr>Global Sustainable Development Goals – SDG 2030 or Agenda 2030</vt:lpstr>
      <vt:lpstr>PowerPoint-presentation</vt:lpstr>
      <vt:lpstr>Shared resources and areas</vt:lpstr>
      <vt:lpstr>Cumulative impact of human activity-  on going work in Sweden and upcoming in Baltic Sea Region</vt:lpstr>
      <vt:lpstr>PowerPoint-presentation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Ingela Isaksson</dc:creator>
  <cp:keywords>PowerPoint Template</cp:keywords>
  <dc:description>Rehngruppen AB, 2011.09_x000d_
Carin Ländström, 073-719 29 39</dc:description>
  <cp:lastModifiedBy>Ingela Isaksson</cp:lastModifiedBy>
  <cp:revision>139</cp:revision>
  <dcterms:created xsi:type="dcterms:W3CDTF">2011-06-13T10:40:51Z</dcterms:created>
  <dcterms:modified xsi:type="dcterms:W3CDTF">2017-09-14T15:00:46Z</dcterms:modified>
  <cp:contentStatus/>
</cp:coreProperties>
</file>