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2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4.xml" ContentType="application/vnd.openxmlformats-officedocument.theme+xml"/>
  <Override PartName="/ppt/slideLayouts/slideLayout9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8" r:id="rId2"/>
    <p:sldMasterId id="2147483721" r:id="rId3"/>
    <p:sldMasterId id="2147483730" r:id="rId4"/>
    <p:sldMasterId id="2147483671" r:id="rId5"/>
    <p:sldMasterId id="2147483680" r:id="rId6"/>
    <p:sldMasterId id="2147483689" r:id="rId7"/>
    <p:sldMasterId id="2147483697" r:id="rId8"/>
    <p:sldMasterId id="2147483705" r:id="rId9"/>
    <p:sldMasterId id="2147483713" r:id="rId10"/>
    <p:sldMasterId id="2147483746" r:id="rId11"/>
    <p:sldMasterId id="2147483756" r:id="rId12"/>
    <p:sldMasterId id="2147483764" r:id="rId13"/>
    <p:sldMasterId id="2147483772" r:id="rId14"/>
    <p:sldMasterId id="2147483777" r:id="rId15"/>
  </p:sldMasterIdLst>
  <p:notesMasterIdLst>
    <p:notesMasterId r:id="rId37"/>
  </p:notesMasterIdLst>
  <p:handoutMasterIdLst>
    <p:handoutMasterId r:id="rId38"/>
  </p:handoutMasterIdLst>
  <p:sldIdLst>
    <p:sldId id="282" r:id="rId16"/>
    <p:sldId id="363" r:id="rId17"/>
    <p:sldId id="351" r:id="rId18"/>
    <p:sldId id="291" r:id="rId19"/>
    <p:sldId id="353" r:id="rId20"/>
    <p:sldId id="352" r:id="rId21"/>
    <p:sldId id="299" r:id="rId22"/>
    <p:sldId id="355" r:id="rId23"/>
    <p:sldId id="358" r:id="rId24"/>
    <p:sldId id="342" r:id="rId25"/>
    <p:sldId id="366" r:id="rId26"/>
    <p:sldId id="362" r:id="rId27"/>
    <p:sldId id="374" r:id="rId28"/>
    <p:sldId id="368" r:id="rId29"/>
    <p:sldId id="369" r:id="rId30"/>
    <p:sldId id="372" r:id="rId31"/>
    <p:sldId id="373" r:id="rId32"/>
    <p:sldId id="375" r:id="rId33"/>
    <p:sldId id="370" r:id="rId34"/>
    <p:sldId id="364" r:id="rId35"/>
    <p:sldId id="343" r:id="rId36"/>
  </p:sldIdLst>
  <p:sldSz cx="9144000" cy="5143500" type="screen16x9"/>
  <p:notesSz cx="6797675" cy="9926638"/>
  <p:defaultTextStyle>
    <a:defPPr>
      <a:defRPr lang="en-US"/>
    </a:defPPr>
    <a:lvl1pPr marL="0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6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2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88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84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0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76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72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68" algn="l" defTabSz="9141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741"/>
    <a:srgbClr val="EBFDA1"/>
    <a:srgbClr val="25408F"/>
    <a:srgbClr val="21879F"/>
    <a:srgbClr val="29A7C5"/>
    <a:srgbClr val="5AC4DD"/>
    <a:srgbClr val="EA9422"/>
    <a:srgbClr val="C8C8C8"/>
    <a:srgbClr val="0B6192"/>
    <a:srgbClr val="F99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9" autoAdjust="0"/>
    <p:restoredTop sz="94624"/>
  </p:normalViewPr>
  <p:slideViewPr>
    <p:cSldViewPr>
      <p:cViewPr varScale="1">
        <p:scale>
          <a:sx n="95" d="100"/>
          <a:sy n="95" d="100"/>
        </p:scale>
        <p:origin x="-948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120AF-973A-422E-A00B-4EF21422EC68}" type="datetimeFigureOut">
              <a:rPr lang="en-GB" smtClean="0"/>
              <a:t>01/06/2017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12FBD-A3B9-4836-8F93-EF73218672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968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6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2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88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84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80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76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72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68" algn="l" defTabSz="9141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GIO- GMES Initial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50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3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GB" sz="1200" dirty="0"/>
              <a:t>Current MFF period (2014-2020): </a:t>
            </a:r>
            <a:r>
              <a:rPr lang="en-GB" sz="1200" b="1" dirty="0">
                <a:solidFill>
                  <a:schemeClr val="tx2"/>
                </a:solidFill>
              </a:rPr>
              <a:t>full operationalisation </a:t>
            </a:r>
            <a:r>
              <a:rPr lang="en-GB" sz="1200" dirty="0"/>
              <a:t>for the Copernicus Infrastructure and Services</a:t>
            </a:r>
          </a:p>
          <a:p>
            <a:pPr>
              <a:lnSpc>
                <a:spcPct val="110000"/>
              </a:lnSpc>
            </a:pPr>
            <a:r>
              <a:rPr lang="en-GB" sz="1200" dirty="0"/>
              <a:t>Adequate budgetary provisions to:</a:t>
            </a:r>
          </a:p>
          <a:p>
            <a:pPr lvl="1">
              <a:lnSpc>
                <a:spcPct val="110000"/>
              </a:lnSpc>
              <a:buFont typeface="LucidaGrande" charset="0"/>
              <a:buChar char="-"/>
            </a:pPr>
            <a:r>
              <a:rPr lang="en-GB" dirty="0"/>
              <a:t>Reach the key milestones by 2017</a:t>
            </a:r>
          </a:p>
          <a:p>
            <a:pPr lvl="1">
              <a:lnSpc>
                <a:spcPct val="110000"/>
              </a:lnSpc>
              <a:buFont typeface="LucidaGrande" charset="0"/>
              <a:buChar char="-"/>
            </a:pPr>
            <a:r>
              <a:rPr lang="en-GB" dirty="0"/>
              <a:t>Ensure the smooth running of the programme on a 24/7/365 basis</a:t>
            </a:r>
          </a:p>
          <a:p>
            <a:pPr lvl="1">
              <a:lnSpc>
                <a:spcPct val="110000"/>
              </a:lnSpc>
              <a:buFont typeface="LucidaGrande" charset="0"/>
              <a:buChar char="-"/>
            </a:pPr>
            <a:r>
              <a:rPr lang="en-GB" dirty="0"/>
              <a:t>Lay the necessary groundwork for the future</a:t>
            </a:r>
          </a:p>
          <a:p>
            <a:pPr>
              <a:buFont typeface="LucidaGrande" charset="0"/>
              <a:buChar char="-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2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90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Copernicus in situ component provides in situ data access internally to Copernicus services. </a:t>
            </a:r>
            <a:r>
              <a:rPr lang="en-US" sz="1200" b="1" i="1" dirty="0"/>
              <a:t>It is not delivering in-situ data to the end-users.</a:t>
            </a:r>
            <a:endParaRPr lang="fr-FR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9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7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11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33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663" y="744538"/>
            <a:ext cx="6616700" cy="3722687"/>
          </a:xfrm>
          <a:ln/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1536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431"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39384" indent="-284378" defTabSz="908431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37514" indent="-227503" defTabSz="908431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592519" indent="-227503" defTabSz="908431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47524" indent="-227503" defTabSz="908431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02530" indent="-227503" algn="r" defTabSz="90843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57535" indent="-227503" algn="r" defTabSz="90843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12541" indent="-227503" algn="r" defTabSz="90843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67546" indent="-227503" algn="r" defTabSz="908431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eaLnBrk="1" hangingPunct="1"/>
            <a:fld id="{5CD1F697-118F-47DE-A93F-25808615E192}" type="slidenum">
              <a:rPr lang="en-GB" altLang="fr-FR" sz="1200" b="0">
                <a:solidFill>
                  <a:srgbClr val="000000"/>
                </a:solidFill>
              </a:rPr>
              <a:pPr eaLnBrk="1" hangingPunct="1"/>
              <a:t>14</a:t>
            </a:fld>
            <a:endParaRPr lang="en-GB" altLang="fr-FR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663" y="744538"/>
            <a:ext cx="6616700" cy="3722687"/>
          </a:xfrm>
          <a:ln/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084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384" indent="-284378" algn="l" defTabSz="9084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7514" indent="-227503" algn="l" defTabSz="9084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519" indent="-227503" algn="l" defTabSz="9084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524" indent="-227503" algn="l" defTabSz="9084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2530" indent="-227503" defTabSz="9084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7535" indent="-227503" defTabSz="9084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2541" indent="-227503" defTabSz="9084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7546" indent="-227503" defTabSz="9084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F6C626-EBD9-4885-B752-66B6EB77A9EE}" type="slidenum">
              <a:rPr lang="en-GB" altLang="fr-FR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GB" altLang="fr-F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26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2.jpeg"/><Relationship Id="rId4" Type="http://schemas.openxmlformats.org/officeDocument/2006/relationships/image" Target="../media/image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1"/>
            <a:ext cx="9144000" cy="514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54512" y="2572003"/>
            <a:ext cx="4678288" cy="560636"/>
          </a:xfrm>
        </p:spPr>
        <p:txBody>
          <a:bodyPr>
            <a:noAutofit/>
          </a:bodyPr>
          <a:lstStyle>
            <a:lvl1pPr algn="l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8" y="4668929"/>
            <a:ext cx="1216372" cy="41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2051720" y="4980576"/>
            <a:ext cx="1807226" cy="17091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4994756" y="4640814"/>
            <a:ext cx="2433814" cy="482960"/>
            <a:chOff x="4956128" y="4640810"/>
            <a:chExt cx="2433814" cy="482959"/>
          </a:xfrm>
        </p:grpSpPr>
        <p:sp>
          <p:nvSpPr>
            <p:cNvPr id="17" name="TextBox 16"/>
            <p:cNvSpPr txBox="1"/>
            <p:nvPr userDrawn="1"/>
          </p:nvSpPr>
          <p:spPr>
            <a:xfrm>
              <a:off x="5116727" y="4655220"/>
              <a:ext cx="98612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 err="1">
                  <a:solidFill>
                    <a:schemeClr val="bg1"/>
                  </a:solidFill>
                </a:rPr>
                <a:t>Copernicus</a:t>
              </a:r>
              <a:r>
                <a:rPr lang="es-ES" sz="700" dirty="0">
                  <a:solidFill>
                    <a:schemeClr val="bg1"/>
                  </a:solidFill>
                </a:rPr>
                <a:t> 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>
              <a:off x="5116727" y="4911334"/>
              <a:ext cx="98612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 err="1">
                  <a:solidFill>
                    <a:schemeClr val="bg1"/>
                  </a:solidFill>
                </a:rPr>
                <a:t>Copernicus</a:t>
              </a:r>
              <a:r>
                <a:rPr lang="es-ES" sz="700" dirty="0">
                  <a:solidFill>
                    <a:schemeClr val="bg1"/>
                  </a:solidFill>
                </a:rPr>
                <a:t> 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6107978" y="4911334"/>
              <a:ext cx="128196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>
                  <a:solidFill>
                    <a:schemeClr val="bg1"/>
                  </a:solidFill>
                </a:rPr>
                <a:t>www.copernicus.eu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6112326" y="4655220"/>
              <a:ext cx="98612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 err="1">
                  <a:solidFill>
                    <a:schemeClr val="bg1"/>
                  </a:solidFill>
                </a:rPr>
                <a:t>Copernicus</a:t>
              </a:r>
              <a:r>
                <a:rPr lang="es-ES" sz="700" dirty="0">
                  <a:solidFill>
                    <a:schemeClr val="bg1"/>
                  </a:solidFill>
                </a:rPr>
                <a:t> EU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2373" y="4640810"/>
              <a:ext cx="258089" cy="482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128" y="4644461"/>
              <a:ext cx="236220" cy="46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236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1"/>
            <a:ext cx="962618" cy="400087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2"/>
            <a:ext cx="2102132" cy="5143501"/>
            <a:chOff x="0" y="0"/>
            <a:chExt cx="2102132" cy="5143501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44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701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07504" y="614834"/>
            <a:ext cx="609650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31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4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614834"/>
            <a:ext cx="609650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8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701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" r="14873" b="435"/>
          <a:stretch/>
        </p:blipFill>
        <p:spPr bwMode="auto">
          <a:xfrm>
            <a:off x="6874316" y="1"/>
            <a:ext cx="2269684" cy="51435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6802308" y="-2654"/>
            <a:ext cx="2341692" cy="5146155"/>
          </a:xfrm>
          <a:prstGeom prst="rect">
            <a:avLst/>
          </a:prstGeom>
          <a:gradFill flip="none" rotWithShape="1">
            <a:gsLst>
              <a:gs pos="0">
                <a:srgbClr val="25408F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7591" y="3139546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53" name="Picture 5" descr="S:\F15015_Copernicus\3_Work\330_Work-in-process\Logos_icons\UserUptake_blanc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356"/>
            <a:ext cx="2990300" cy="299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56872" y="3363839"/>
            <a:ext cx="144016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User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Uptake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10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569823" y="2572003"/>
            <a:ext cx="4678288" cy="560636"/>
          </a:xfrm>
        </p:spPr>
        <p:txBody>
          <a:bodyPr vert="horz" lIns="91420" tIns="45709" rIns="91420" bIns="4570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12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0" y="2"/>
            <a:ext cx="2102132" cy="5143501"/>
            <a:chOff x="0" y="0"/>
            <a:chExt cx="2102132" cy="5143501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701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7504" y="614834"/>
            <a:ext cx="609650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1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0" y="2"/>
            <a:ext cx="2102132" cy="5143501"/>
            <a:chOff x="0" y="0"/>
            <a:chExt cx="2102132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7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5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701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07504" y="614834"/>
            <a:ext cx="609650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00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2"/>
            <a:ext cx="2102132" cy="5143501"/>
            <a:chOff x="0" y="0"/>
            <a:chExt cx="2102132" cy="5143501"/>
          </a:xfrm>
        </p:grpSpPr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701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614834"/>
            <a:ext cx="609650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4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2"/>
            <a:ext cx="2102132" cy="5143501"/>
            <a:chOff x="0" y="0"/>
            <a:chExt cx="2102132" cy="5143501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3" b="677"/>
            <a:stretch/>
          </p:blipFill>
          <p:spPr>
            <a:xfrm>
              <a:off x="0" y="1"/>
              <a:ext cx="2080187" cy="51435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rgbClr val="C8C8C8">
                    <a:alpha val="45000"/>
                  </a:srgb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9" name="Straight Connector 1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701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 userDrawn="1"/>
        </p:nvSpPr>
        <p:spPr>
          <a:xfrm>
            <a:off x="107504" y="614834"/>
            <a:ext cx="609650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User</a:t>
            </a:r>
            <a:r>
              <a:rPr lang="es-ES" sz="1100" b="1" dirty="0">
                <a:solidFill>
                  <a:srgbClr val="25408F"/>
                </a:solidFill>
              </a:rPr>
              <a:t> </a:t>
            </a:r>
            <a:r>
              <a:rPr lang="es-ES" sz="1100" b="1" dirty="0" err="1">
                <a:solidFill>
                  <a:srgbClr val="25408F"/>
                </a:solidFill>
              </a:rPr>
              <a:t>Uptake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789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96755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1331642" y="4700784"/>
            <a:ext cx="4608512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6084169" y="4700784"/>
            <a:ext cx="410067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31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2"/>
            <a:ext cx="2102132" cy="5143501"/>
            <a:chOff x="0" y="0"/>
            <a:chExt cx="2102132" cy="5143501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67496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9" y="699544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6"/>
            <a:ext cx="677466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5" y="118280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38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4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67496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659286"/>
            <a:ext cx="677466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6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5" y="118280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38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1"/>
            <a:ext cx="9144000" cy="514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54512" y="2572003"/>
            <a:ext cx="4678288" cy="560636"/>
          </a:xfrm>
        </p:spPr>
        <p:txBody>
          <a:bodyPr>
            <a:noAutofit/>
          </a:bodyPr>
          <a:lstStyle>
            <a:lvl1pPr algn="l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2051720" y="4980576"/>
            <a:ext cx="1807226" cy="17091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2286794" y="4694694"/>
            <a:ext cx="720080" cy="200033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s-ES" sz="700" dirty="0" err="1">
                <a:solidFill>
                  <a:schemeClr val="bg1"/>
                </a:solidFill>
              </a:rPr>
              <a:t>Copernicus</a:t>
            </a:r>
            <a:r>
              <a:rPr lang="es-ES" sz="700" dirty="0">
                <a:solidFill>
                  <a:schemeClr val="bg1"/>
                </a:solidFill>
              </a:rPr>
              <a:t> EU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286794" y="4881711"/>
            <a:ext cx="720080" cy="200033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s-ES" sz="700" dirty="0" err="1">
                <a:solidFill>
                  <a:schemeClr val="bg1"/>
                </a:solidFill>
              </a:rPr>
              <a:t>Copernicus</a:t>
            </a:r>
            <a:r>
              <a:rPr lang="es-ES" sz="700" dirty="0">
                <a:solidFill>
                  <a:schemeClr val="bg1"/>
                </a:solidFill>
              </a:rPr>
              <a:t> EU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088407" y="4881711"/>
            <a:ext cx="936104" cy="200033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s-ES" sz="700" dirty="0">
                <a:solidFill>
                  <a:schemeClr val="bg1"/>
                </a:solidFill>
              </a:rPr>
              <a:t>www.copernicus.eu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091584" y="4694694"/>
            <a:ext cx="720080" cy="200033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s-ES" sz="700" dirty="0" err="1">
                <a:solidFill>
                  <a:schemeClr val="bg1"/>
                </a:solidFill>
              </a:rPr>
              <a:t>Copernicus</a:t>
            </a:r>
            <a:r>
              <a:rPr lang="es-ES" sz="700" dirty="0">
                <a:solidFill>
                  <a:schemeClr val="bg1"/>
                </a:solidFill>
              </a:rPr>
              <a:t> EU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46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96" y="251"/>
            <a:ext cx="1916102" cy="5143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25408F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9823" y="3173935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" y="902657"/>
            <a:ext cx="2821221" cy="282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8" y="3723878"/>
            <a:ext cx="144016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Data Access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10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69823" y="2598547"/>
            <a:ext cx="4678288" cy="560636"/>
          </a:xfrm>
        </p:spPr>
        <p:txBody>
          <a:bodyPr vert="horz" lIns="91420" tIns="45709" rIns="91420" bIns="4570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157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0" y="2"/>
            <a:ext cx="2102132" cy="5143501"/>
            <a:chOff x="0" y="0"/>
            <a:chExt cx="2102132" cy="5143501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67496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659286"/>
            <a:ext cx="677466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5" y="118280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29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2"/>
            <a:ext cx="2102132" cy="5143501"/>
            <a:chOff x="0" y="0"/>
            <a:chExt cx="2102132" cy="5143501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7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5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67496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659286"/>
            <a:ext cx="677466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5" y="118280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674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0" y="2"/>
            <a:ext cx="2102132" cy="5143501"/>
            <a:chOff x="0" y="0"/>
            <a:chExt cx="2102132" cy="5143501"/>
          </a:xfrm>
        </p:grpSpPr>
        <p:pic>
          <p:nvPicPr>
            <p:cNvPr id="28" name="Picture 2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67496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6"/>
            <a:ext cx="677466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6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5" y="118280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848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0" y="2"/>
            <a:ext cx="2102132" cy="5143501"/>
            <a:chOff x="0" y="0"/>
            <a:chExt cx="2102132" cy="5143501"/>
          </a:xfrm>
        </p:grpSpPr>
        <p:pic>
          <p:nvPicPr>
            <p:cNvPr id="30" name="Picture 29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2102132" cy="514350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 userDrawn="1"/>
          </p:nvSpPr>
          <p:spPr>
            <a:xfrm>
              <a:off x="0" y="0"/>
              <a:ext cx="2102132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5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659286"/>
            <a:ext cx="677466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5" y="118280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937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44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68363" y="112961"/>
            <a:ext cx="560376" cy="529978"/>
            <a:chOff x="168363" y="112960"/>
            <a:chExt cx="560376" cy="529978"/>
          </a:xfrm>
        </p:grpSpPr>
        <p:sp>
          <p:nvSpPr>
            <p:cNvPr id="17" name="Oval 16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2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1EBBFB-7C62-E140-A2DD-7E27121BB0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763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4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68363" y="112961"/>
            <a:ext cx="560376" cy="529978"/>
            <a:chOff x="168363" y="112960"/>
            <a:chExt cx="560376" cy="529978"/>
          </a:xfrm>
        </p:grpSpPr>
        <p:sp>
          <p:nvSpPr>
            <p:cNvPr id="15" name="Oval 14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6194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" b="-87"/>
          <a:stretch/>
        </p:blipFill>
        <p:spPr bwMode="auto">
          <a:xfrm>
            <a:off x="7293990" y="1"/>
            <a:ext cx="185001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25408F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3"/>
            <a:ext cx="1623062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Space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Component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8" y="4650010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27784" y="2587178"/>
            <a:ext cx="4678288" cy="560636"/>
          </a:xfrm>
        </p:spPr>
        <p:txBody>
          <a:bodyPr vert="horz" lIns="91420" tIns="45709" rIns="91420" bIns="4570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126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168363" y="112961"/>
            <a:ext cx="560376" cy="529978"/>
            <a:chOff x="168363" y="112960"/>
            <a:chExt cx="560376" cy="529978"/>
          </a:xfrm>
        </p:grpSpPr>
        <p:sp>
          <p:nvSpPr>
            <p:cNvPr id="30" name="Oval 29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1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8782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7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5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68363" y="112961"/>
            <a:ext cx="560376" cy="529978"/>
            <a:chOff x="168363" y="112960"/>
            <a:chExt cx="560376" cy="529978"/>
          </a:xfrm>
        </p:grpSpPr>
        <p:sp>
          <p:nvSpPr>
            <p:cNvPr id="22" name="Oval 21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5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518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0" y="0"/>
            <a:ext cx="207708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2" y="3"/>
            <a:ext cx="2077083" cy="51434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3"/>
            <a:ext cx="2084906" cy="51434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60079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44"/>
            <a:ext cx="7299753" cy="38230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441308" y="876446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 userDrawn="1"/>
        </p:nvSpPr>
        <p:spPr>
          <a:xfrm>
            <a:off x="-36512" y="614834"/>
            <a:ext cx="94581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037BC8-653A-774F-861D-6A080A1C24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8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1462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i="0" dirty="0" err="1">
                <a:solidFill>
                  <a:srgbClr val="25408F"/>
                </a:solidFill>
              </a:rPr>
              <a:t>Space</a:t>
            </a:r>
            <a:endParaRPr lang="es-ES" sz="1100" b="1" i="0" dirty="0">
              <a:solidFill>
                <a:srgbClr val="25408F"/>
              </a:solidFill>
            </a:endParaRPr>
          </a:p>
          <a:p>
            <a:pPr algn="ctr"/>
            <a:r>
              <a:rPr lang="es-ES" sz="1100" b="1" i="0" dirty="0" err="1">
                <a:solidFill>
                  <a:srgbClr val="25408F"/>
                </a:solidFill>
              </a:rPr>
              <a:t>Component</a:t>
            </a:r>
            <a:endParaRPr lang="en-US" sz="1100" b="1" i="0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68363" y="112961"/>
            <a:ext cx="560376" cy="529978"/>
            <a:chOff x="168363" y="112960"/>
            <a:chExt cx="560376" cy="529978"/>
          </a:xfrm>
        </p:grpSpPr>
        <p:sp>
          <p:nvSpPr>
            <p:cNvPr id="28" name="Oval 27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9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5560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5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68363" y="112961"/>
            <a:ext cx="560376" cy="529978"/>
            <a:chOff x="168363" y="112960"/>
            <a:chExt cx="560376" cy="529978"/>
          </a:xfrm>
        </p:grpSpPr>
        <p:sp>
          <p:nvSpPr>
            <p:cNvPr id="23" name="Oval 22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0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9181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722089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 userDrawn="1"/>
        </p:nvSpPr>
        <p:spPr>
          <a:xfrm>
            <a:off x="-63026" y="625721"/>
            <a:ext cx="962618" cy="400087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3" y="699544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63026" y="625721"/>
            <a:ext cx="962618" cy="400087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sp>
        <p:nvSpPr>
          <p:cNvPr id="28" name="Subtitle 2"/>
          <p:cNvSpPr>
            <a:spLocks noGrp="1"/>
          </p:cNvSpPr>
          <p:nvPr>
            <p:ph type="subTitle" idx="13"/>
          </p:nvPr>
        </p:nvSpPr>
        <p:spPr>
          <a:xfrm>
            <a:off x="255504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0" y="1322673"/>
            <a:ext cx="2747277" cy="28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10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98" r="664"/>
          <a:stretch/>
        </p:blipFill>
        <p:spPr bwMode="auto">
          <a:xfrm>
            <a:off x="7279212" y="0"/>
            <a:ext cx="18647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478516" y="3723878"/>
            <a:ext cx="171722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Marine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58010" y="2587178"/>
            <a:ext cx="4678288" cy="560636"/>
          </a:xfrm>
        </p:spPr>
        <p:txBody>
          <a:bodyPr vert="horz" lIns="91420" tIns="45709" rIns="91420" bIns="4570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0B6192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1"/>
            <a:ext cx="962618" cy="400087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6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4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73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3026" y="625721"/>
            <a:ext cx="962618" cy="400087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1"/>
            <a:ext cx="962618" cy="400087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789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996755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789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63026" y="625721"/>
            <a:ext cx="962618" cy="400087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" y="2"/>
            <a:ext cx="2483768" cy="5143501"/>
            <a:chOff x="0" y="0"/>
            <a:chExt cx="2483768" cy="5143501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6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44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6"/>
            <a:ext cx="979264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4"/>
            <a:ext cx="7919262" cy="38230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60079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441308" y="876446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 userDrawn="1"/>
        </p:nvSpPr>
        <p:spPr>
          <a:xfrm>
            <a:off x="-36512" y="614834"/>
            <a:ext cx="94581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8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510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4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6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6"/>
            <a:ext cx="979264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263603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4" y="1470424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"/>
          <a:stretch/>
        </p:blipFill>
        <p:spPr bwMode="auto">
          <a:xfrm>
            <a:off x="7260856" y="0"/>
            <a:ext cx="188314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2" y="4650010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582712" y="3363839"/>
            <a:ext cx="2189088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Land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38263" y="2571751"/>
            <a:ext cx="4678288" cy="560636"/>
          </a:xfrm>
        </p:spPr>
        <p:txBody>
          <a:bodyPr vert="horz" lIns="91420" tIns="45709" rIns="91420" bIns="4570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1769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B0BF27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2" y="2"/>
            <a:ext cx="2483768" cy="5143501"/>
            <a:chOff x="0" y="0"/>
            <a:chExt cx="2483768" cy="5143501"/>
          </a:xfrm>
        </p:grpSpPr>
        <p:pic>
          <p:nvPicPr>
            <p:cNvPr id="16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6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6"/>
            <a:ext cx="979264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2" y="2"/>
            <a:ext cx="2483768" cy="5143501"/>
            <a:chOff x="0" y="0"/>
            <a:chExt cx="2483768" cy="5143501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2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2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6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6"/>
            <a:ext cx="979264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 userDrawn="1"/>
        </p:nvGrpSpPr>
        <p:grpSpPr>
          <a:xfrm>
            <a:off x="2" y="2"/>
            <a:ext cx="2483768" cy="5143501"/>
            <a:chOff x="0" y="0"/>
            <a:chExt cx="2483768" cy="5143501"/>
          </a:xfrm>
        </p:grpSpPr>
        <p:pic>
          <p:nvPicPr>
            <p:cNvPr id="22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6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55463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6"/>
            <a:ext cx="979264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" y="2"/>
            <a:ext cx="2483768" cy="5143501"/>
            <a:chOff x="0" y="0"/>
            <a:chExt cx="2483768" cy="5143501"/>
          </a:xfrm>
        </p:grpSpPr>
        <p:pic>
          <p:nvPicPr>
            <p:cNvPr id="23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3"/>
            <a:stretch/>
          </p:blipFill>
          <p:spPr bwMode="auto">
            <a:xfrm>
              <a:off x="0" y="0"/>
              <a:ext cx="243818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0" y="1"/>
              <a:ext cx="2483768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1"/>
              <a:ext cx="2452969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5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6"/>
            <a:ext cx="979264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B0BF27"/>
                </a:solidFill>
              </a:rPr>
              <a:t>Land</a:t>
            </a:r>
            <a:r>
              <a:rPr lang="es-ES" sz="1100" b="1" dirty="0">
                <a:solidFill>
                  <a:srgbClr val="B0BF27"/>
                </a:solidFill>
              </a:rPr>
              <a:t> </a:t>
            </a:r>
            <a:r>
              <a:rPr lang="es-ES" sz="1100" b="1" dirty="0" err="1">
                <a:solidFill>
                  <a:srgbClr val="B0BF27"/>
                </a:solidFill>
              </a:rPr>
              <a:t>Monitoring</a:t>
            </a:r>
            <a:endParaRPr lang="en-US" sz="1100" b="1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6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0"/>
            <a:ext cx="2195736" cy="5143500"/>
            <a:chOff x="0" y="0"/>
            <a:chExt cx="2195736" cy="5143500"/>
          </a:xfrm>
        </p:grpSpPr>
        <p:pic>
          <p:nvPicPr>
            <p:cNvPr id="7" name="Picture 2" descr="C:\Users\Designer\Desktop\PRESENTATION COPERNICUS\FOTO5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7"/>
            <a:stretch/>
          </p:blipFill>
          <p:spPr bwMode="auto">
            <a:xfrm>
              <a:off x="0" y="0"/>
              <a:ext cx="2193951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 userDrawn="1"/>
          </p:nvSpPr>
          <p:spPr>
            <a:xfrm>
              <a:off x="0" y="0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67496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44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31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0" y="630106"/>
            <a:ext cx="1022649" cy="430865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EA9422"/>
                </a:solidFill>
              </a:rPr>
              <a:t>Emergency</a:t>
            </a:r>
            <a:endParaRPr lang="es-ES" sz="1100" b="1" dirty="0">
              <a:solidFill>
                <a:srgbClr val="EA9422"/>
              </a:solidFill>
            </a:endParaRPr>
          </a:p>
          <a:p>
            <a:pPr algn="ctr"/>
            <a:r>
              <a:rPr lang="es-ES" sz="1100" b="1" dirty="0">
                <a:solidFill>
                  <a:srgbClr val="EA9422"/>
                </a:solidFill>
              </a:rPr>
              <a:t>Management</a:t>
            </a:r>
            <a:endParaRPr lang="en-US" sz="1100" b="1" dirty="0">
              <a:solidFill>
                <a:srgbClr val="EA942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16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4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67496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31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0" y="630106"/>
            <a:ext cx="1022649" cy="430865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kern="1200" dirty="0" err="1">
                <a:solidFill>
                  <a:srgbClr val="EA9422"/>
                </a:solidFill>
                <a:latin typeface="+mn-lt"/>
                <a:ea typeface="+mn-ea"/>
                <a:cs typeface="+mn-cs"/>
              </a:rPr>
              <a:t>Emergency</a:t>
            </a:r>
            <a:endParaRPr lang="es-E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es-ES" sz="1100" b="1" kern="1200" dirty="0">
                <a:solidFill>
                  <a:srgbClr val="EA9422"/>
                </a:solidFill>
                <a:latin typeface="+mn-lt"/>
                <a:ea typeface="+mn-ea"/>
                <a:cs typeface="+mn-cs"/>
              </a:rPr>
              <a:t>Management</a:t>
            </a:r>
            <a:endParaRPr lang="en-US" sz="1100" b="1" kern="1200" dirty="0">
              <a:solidFill>
                <a:srgbClr val="EA942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28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8" y="4650010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38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600" y="3390260"/>
            <a:ext cx="1855020" cy="261588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Designer\Desktop\PRESENTATION COPERNICUS\foto3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25"/>
          <a:stretch/>
        </p:blipFill>
        <p:spPr bwMode="auto">
          <a:xfrm>
            <a:off x="7272164" y="0"/>
            <a:ext cx="18718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98214" y="2571751"/>
            <a:ext cx="4678288" cy="560636"/>
          </a:xfrm>
        </p:spPr>
        <p:txBody>
          <a:bodyPr vert="horz" lIns="91420" tIns="45709" rIns="91420" bIns="4570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FAA74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933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0" y="0"/>
            <a:ext cx="2195736" cy="5143500"/>
            <a:chOff x="0" y="0"/>
            <a:chExt cx="2195736" cy="5143500"/>
          </a:xfrm>
        </p:grpSpPr>
        <p:pic>
          <p:nvPicPr>
            <p:cNvPr id="20" name="Picture 2" descr="C:\Users\Designer\Desktop\PRESENTATION COPERNICUS\FOTO5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7"/>
            <a:stretch/>
          </p:blipFill>
          <p:spPr bwMode="auto">
            <a:xfrm>
              <a:off x="0" y="0"/>
              <a:ext cx="2193951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0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67496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31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0" y="630106"/>
            <a:ext cx="1022649" cy="430865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EA9422"/>
                </a:solidFill>
              </a:rPr>
              <a:t>Emergency</a:t>
            </a:r>
            <a:endParaRPr lang="es-ES" sz="1100" b="1" dirty="0">
              <a:solidFill>
                <a:srgbClr val="EA9422"/>
              </a:solidFill>
            </a:endParaRPr>
          </a:p>
          <a:p>
            <a:pPr algn="ctr"/>
            <a:r>
              <a:rPr lang="es-ES" sz="1100" b="1" dirty="0">
                <a:solidFill>
                  <a:srgbClr val="EA9422"/>
                </a:solidFill>
              </a:rPr>
              <a:t>Management</a:t>
            </a:r>
            <a:endParaRPr lang="en-US" sz="1100" b="1" dirty="0">
              <a:solidFill>
                <a:srgbClr val="EA942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6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4512" y="2572003"/>
            <a:ext cx="4678288" cy="560636"/>
          </a:xfrm>
        </p:spPr>
        <p:txBody>
          <a:bodyPr vert="horz" lIns="91420" tIns="45709" rIns="91420" bIns="4570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3"/>
          </p:nvPr>
        </p:nvSpPr>
        <p:spPr>
          <a:xfrm>
            <a:off x="3754512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pic>
        <p:nvPicPr>
          <p:cNvPr id="2052" name="Picture 4" descr="S:\F15015_Copernicus\3_Work\330_Work-in-process\SC4_BackgroundMat\PPT\item Copernicus\logo Copernicus_neg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7" y="2191061"/>
            <a:ext cx="2792091" cy="10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2" y="4650010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9571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195736" cy="5143500"/>
            <a:chOff x="0" y="0"/>
            <a:chExt cx="2195736" cy="5143500"/>
          </a:xfrm>
        </p:grpSpPr>
        <p:pic>
          <p:nvPicPr>
            <p:cNvPr id="18" name="Picture 2" descr="C:\Users\Designer\Desktop\PRESENTATION COPERNICUS\FOTO5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7"/>
            <a:stretch/>
          </p:blipFill>
          <p:spPr bwMode="auto">
            <a:xfrm>
              <a:off x="0" y="0"/>
              <a:ext cx="2193951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0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2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2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67496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31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0" y="630106"/>
            <a:ext cx="1022649" cy="430865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EA9422"/>
                </a:solidFill>
              </a:rPr>
              <a:t>Emergency</a:t>
            </a:r>
            <a:endParaRPr lang="es-ES" sz="1100" b="1" dirty="0">
              <a:solidFill>
                <a:srgbClr val="EA9422"/>
              </a:solidFill>
            </a:endParaRPr>
          </a:p>
          <a:p>
            <a:pPr algn="ctr"/>
            <a:r>
              <a:rPr lang="es-ES" sz="1100" b="1" dirty="0">
                <a:solidFill>
                  <a:srgbClr val="EA9422"/>
                </a:solidFill>
              </a:rPr>
              <a:t>Management</a:t>
            </a:r>
            <a:endParaRPr lang="en-US" sz="1100" b="1" dirty="0">
              <a:solidFill>
                <a:srgbClr val="EA942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91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0"/>
            <a:ext cx="2195736" cy="5143500"/>
            <a:chOff x="0" y="0"/>
            <a:chExt cx="2195736" cy="5143500"/>
          </a:xfrm>
        </p:grpSpPr>
        <p:pic>
          <p:nvPicPr>
            <p:cNvPr id="14" name="Picture 2" descr="C:\Users\Designer\Desktop\PRESENTATION COPERNICUS\FOTO5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7"/>
            <a:stretch/>
          </p:blipFill>
          <p:spPr bwMode="auto">
            <a:xfrm>
              <a:off x="0" y="0"/>
              <a:ext cx="2193951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0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67496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31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0" y="630106"/>
            <a:ext cx="1022649" cy="430865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EA9422"/>
                </a:solidFill>
              </a:rPr>
              <a:t>Emergency</a:t>
            </a:r>
            <a:endParaRPr lang="es-ES" sz="1100" b="1" dirty="0">
              <a:solidFill>
                <a:srgbClr val="EA9422"/>
              </a:solidFill>
            </a:endParaRPr>
          </a:p>
          <a:p>
            <a:pPr algn="ctr"/>
            <a:r>
              <a:rPr lang="es-ES" sz="1100" b="1" dirty="0">
                <a:solidFill>
                  <a:srgbClr val="EA9422"/>
                </a:solidFill>
              </a:rPr>
              <a:t>Management</a:t>
            </a:r>
            <a:endParaRPr lang="en-US" sz="1100" b="1" dirty="0">
              <a:solidFill>
                <a:srgbClr val="EA942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7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195736" cy="5143500"/>
            <a:chOff x="0" y="0"/>
            <a:chExt cx="2195736" cy="5143500"/>
          </a:xfrm>
        </p:grpSpPr>
        <p:pic>
          <p:nvPicPr>
            <p:cNvPr id="15" name="Picture 2" descr="C:\Users\Designer\Desktop\PRESENTATION COPERNICUS\FOTO5.jp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7"/>
            <a:stretch/>
          </p:blipFill>
          <p:spPr bwMode="auto">
            <a:xfrm>
              <a:off x="0" y="0"/>
              <a:ext cx="2193951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2195736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5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31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0" y="630106"/>
            <a:ext cx="1022649" cy="430865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EA9422"/>
                </a:solidFill>
              </a:rPr>
              <a:t>Emergency</a:t>
            </a:r>
            <a:endParaRPr lang="es-ES" sz="1100" b="1" dirty="0">
              <a:solidFill>
                <a:srgbClr val="EA9422"/>
              </a:solidFill>
            </a:endParaRPr>
          </a:p>
          <a:p>
            <a:pPr algn="ctr"/>
            <a:r>
              <a:rPr lang="es-ES" sz="1100" b="1" dirty="0">
                <a:solidFill>
                  <a:srgbClr val="EA9422"/>
                </a:solidFill>
              </a:rPr>
              <a:t>Management</a:t>
            </a:r>
            <a:endParaRPr lang="en-US" sz="1100" b="1" dirty="0">
              <a:solidFill>
                <a:srgbClr val="EA942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90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5875" y="2"/>
            <a:ext cx="2298483" cy="5143501"/>
            <a:chOff x="-5877" y="0"/>
            <a:chExt cx="2298483" cy="5143501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44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6" y="614834"/>
            <a:ext cx="950642" cy="430865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5" y="42238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77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4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65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5" y="42238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808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"/>
          <a:stretch/>
        </p:blipFill>
        <p:spPr bwMode="auto">
          <a:xfrm>
            <a:off x="7306278" y="0"/>
            <a:ext cx="183772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1769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5AC4DD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30" y="1491632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8" y="4650010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588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Atmosphere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602386" y="2572003"/>
            <a:ext cx="4678288" cy="560636"/>
          </a:xfrm>
        </p:spPr>
        <p:txBody>
          <a:bodyPr vert="horz" lIns="91420" tIns="45709" rIns="91420" bIns="4570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805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5875" y="2"/>
            <a:ext cx="2298483" cy="5143501"/>
            <a:chOff x="-5877" y="0"/>
            <a:chExt cx="2298483" cy="5143501"/>
          </a:xfrm>
        </p:grpSpPr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65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5" y="42238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821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5875" y="2"/>
            <a:ext cx="2298483" cy="5143501"/>
            <a:chOff x="-5877" y="0"/>
            <a:chExt cx="2298483" cy="5143501"/>
          </a:xfrm>
        </p:grpSpPr>
        <p:pic>
          <p:nvPicPr>
            <p:cNvPr id="2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2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2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65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5" y="42238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353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5875" y="2"/>
            <a:ext cx="2298483" cy="5143501"/>
            <a:chOff x="-5877" y="0"/>
            <a:chExt cx="2298483" cy="5143501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65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5" y="42238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87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5875" y="2"/>
            <a:ext cx="2298483" cy="5143501"/>
            <a:chOff x="-5877" y="0"/>
            <a:chExt cx="2298483" cy="5143501"/>
          </a:xfrm>
        </p:grpSpPr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0"/>
              <a:ext cx="2266574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3208" y="1"/>
              <a:ext cx="2266574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-5877" y="1581"/>
              <a:ext cx="2298483" cy="514191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5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65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Atmosphere</a:t>
            </a:r>
            <a:endParaRPr lang="es-ES" sz="1100" b="0" dirty="0">
              <a:solidFill>
                <a:srgbClr val="21879F"/>
              </a:solidFill>
            </a:endParaRPr>
          </a:p>
          <a:p>
            <a:pPr algn="ctr"/>
            <a:r>
              <a:rPr lang="es-ES" sz="1100" b="0" dirty="0" err="1">
                <a:solidFill>
                  <a:srgbClr val="21879F"/>
                </a:solidFill>
              </a:rPr>
              <a:t>Monitoring</a:t>
            </a:r>
            <a:endParaRPr lang="en-US" sz="1100" b="0" dirty="0">
              <a:solidFill>
                <a:srgbClr val="21879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5" y="42238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82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14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60079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41308" y="876446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36512" y="614834"/>
            <a:ext cx="94581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21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8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9754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1" y="0"/>
            <a:ext cx="2620845" cy="5143500"/>
            <a:chOff x="-1" y="0"/>
            <a:chExt cx="2620845" cy="5143500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44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6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66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4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6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42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8" y="4650010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" b="-65"/>
          <a:stretch/>
        </p:blipFill>
        <p:spPr bwMode="auto">
          <a:xfrm>
            <a:off x="7291389" y="0"/>
            <a:ext cx="18526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602386" y="2572003"/>
            <a:ext cx="4678288" cy="560636"/>
          </a:xfrm>
        </p:spPr>
        <p:txBody>
          <a:bodyPr vert="horz" lIns="91420" tIns="45709" rIns="91420" bIns="4570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1769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941333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890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1" y="0"/>
            <a:ext cx="2620845" cy="5143500"/>
            <a:chOff x="-1" y="0"/>
            <a:chExt cx="2620845" cy="5143500"/>
          </a:xfrm>
        </p:grpSpPr>
        <p:pic>
          <p:nvPicPr>
            <p:cNvPr id="15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6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25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1" y="0"/>
            <a:ext cx="2620845" cy="5143500"/>
            <a:chOff x="-1" y="0"/>
            <a:chExt cx="2620845" cy="5143500"/>
          </a:xfrm>
        </p:grpSpPr>
        <p:pic>
          <p:nvPicPr>
            <p:cNvPr id="18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2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2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6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96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1" y="0"/>
            <a:ext cx="2620845" cy="5143500"/>
            <a:chOff x="-1" y="0"/>
            <a:chExt cx="2620845" cy="5143500"/>
          </a:xfrm>
        </p:grpSpPr>
        <p:pic>
          <p:nvPicPr>
            <p:cNvPr id="17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6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53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" y="0"/>
            <a:ext cx="2620845" cy="5143500"/>
            <a:chOff x="-1" y="0"/>
            <a:chExt cx="2620845" cy="5143500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5" b="-35"/>
            <a:stretch/>
          </p:blipFill>
          <p:spPr bwMode="auto">
            <a:xfrm>
              <a:off x="0" y="0"/>
              <a:ext cx="2323577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0" y="2438"/>
              <a:ext cx="2620844" cy="5141062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1" y="0"/>
              <a:ext cx="2323578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5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6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000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2" y="0"/>
            <a:ext cx="2464613" cy="5143500"/>
            <a:chOff x="0" y="0"/>
            <a:chExt cx="2464613" cy="5143500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5"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44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32906" y="640235"/>
            <a:ext cx="1022649" cy="261588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39" y="876446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406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4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6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6" y="640235"/>
            <a:ext cx="1022649" cy="261588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853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855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8" y="4650010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9" y="3710205"/>
            <a:ext cx="1022649" cy="261588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Security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95189" y="0"/>
            <a:ext cx="1948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60238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02386" y="2572003"/>
            <a:ext cx="4678288" cy="560636"/>
          </a:xfrm>
        </p:spPr>
        <p:txBody>
          <a:bodyPr vert="horz" lIns="91420" tIns="45709" rIns="91420" bIns="4570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138888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578683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7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19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7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5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60079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41308" y="876446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-36512" y="614834"/>
            <a:ext cx="94581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23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8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859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2" y="0"/>
            <a:ext cx="2464613" cy="5143500"/>
            <a:chOff x="0" y="0"/>
            <a:chExt cx="2464613" cy="5143500"/>
          </a:xfrm>
        </p:grpSpPr>
        <p:pic>
          <p:nvPicPr>
            <p:cNvPr id="25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5"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6" y="640235"/>
            <a:ext cx="1022649" cy="261588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71539" y="876446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5083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2" y="0"/>
            <a:ext cx="2464613" cy="5143500"/>
            <a:chOff x="0" y="0"/>
            <a:chExt cx="2464613" cy="5143500"/>
          </a:xfrm>
        </p:grpSpPr>
        <p:pic>
          <p:nvPicPr>
            <p:cNvPr id="18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5"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2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2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6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6" y="640235"/>
            <a:ext cx="1022649" cy="261588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100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2" y="0"/>
            <a:ext cx="2464613" cy="5143500"/>
            <a:chOff x="0" y="0"/>
            <a:chExt cx="2464613" cy="5143500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5"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6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6" y="640235"/>
            <a:ext cx="1022649" cy="261588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332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2" y="0"/>
            <a:ext cx="2464613" cy="5143500"/>
            <a:chOff x="0" y="0"/>
            <a:chExt cx="2464613" cy="5143500"/>
          </a:xfrm>
        </p:grpSpPr>
        <p:pic>
          <p:nvPicPr>
            <p:cNvPr id="22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5"/>
            <a:stretch/>
          </p:blipFill>
          <p:spPr bwMode="auto">
            <a:xfrm>
              <a:off x="0" y="0"/>
              <a:ext cx="2002973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 userDrawn="1"/>
          </p:nvSpPr>
          <p:spPr>
            <a:xfrm>
              <a:off x="1002" y="0"/>
              <a:ext cx="2463611" cy="5143499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0"/>
              <a:ext cx="2438852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5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6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6" y="640235"/>
            <a:ext cx="1022649" cy="261588"/>
          </a:xfrm>
          <a:prstGeom prst="rect">
            <a:avLst/>
          </a:prstGeom>
          <a:noFill/>
          <a:ln>
            <a:noFill/>
          </a:ln>
        </p:spPr>
        <p:txBody>
          <a:bodyPr wrap="square" lIns="91420" tIns="45709" rIns="91420" bIns="45709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045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2"/>
            <a:ext cx="2771800" cy="5143501"/>
            <a:chOff x="0" y="0"/>
            <a:chExt cx="2771800" cy="5143501"/>
          </a:xfrm>
        </p:grpSpPr>
        <p:pic>
          <p:nvPicPr>
            <p:cNvPr id="2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915568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44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145926" y="639599"/>
            <a:ext cx="60965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59494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de-DE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8088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41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0" y="2"/>
            <a:ext cx="2771800" cy="5143501"/>
            <a:chOff x="0" y="0"/>
            <a:chExt cx="2771800" cy="5143501"/>
          </a:xfrm>
        </p:grpSpPr>
        <p:pic>
          <p:nvPicPr>
            <p:cNvPr id="32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4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624" y="915568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45926" y="639599"/>
            <a:ext cx="60965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59494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de-DE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08088" y="159012"/>
            <a:ext cx="436445" cy="450588"/>
            <a:chOff x="-1692696" y="827409"/>
            <a:chExt cx="1728192" cy="178419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445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  <p:pic>
        <p:nvPicPr>
          <p:cNvPr id="14" name="Picture 2" descr="S:\F15015_Copernicus\3_Work\330_Work-in-process\SC4_BackgroundMat\Visual_ID\Photos\InSitu.jpg"/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" b="-1"/>
          <a:stretch/>
        </p:blipFill>
        <p:spPr bwMode="auto">
          <a:xfrm>
            <a:off x="7279940" y="0"/>
            <a:ext cx="18625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811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928" y="3462269"/>
            <a:ext cx="60965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In</a:t>
            </a:r>
            <a:r>
              <a:rPr lang="es-ES" sz="1100" b="0" baseline="0" dirty="0">
                <a:solidFill>
                  <a:schemeClr val="bg1"/>
                </a:solidFill>
              </a:rPr>
              <a:t> situ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8" y="4650010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603940" y="1541238"/>
            <a:ext cx="1728192" cy="1784190"/>
            <a:chOff x="-1692696" y="827409"/>
            <a:chExt cx="1728192" cy="1784190"/>
          </a:xfrm>
        </p:grpSpPr>
        <p:pic>
          <p:nvPicPr>
            <p:cNvPr id="2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70563" y="2572003"/>
            <a:ext cx="4678288" cy="560636"/>
          </a:xfrm>
        </p:spPr>
        <p:txBody>
          <a:bodyPr vert="horz" lIns="91420" tIns="45709" rIns="91420" bIns="4570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B75133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762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 userDrawn="1"/>
        </p:nvGrpSpPr>
        <p:grpSpPr>
          <a:xfrm>
            <a:off x="0" y="2"/>
            <a:ext cx="2771800" cy="5143501"/>
            <a:chOff x="0" y="0"/>
            <a:chExt cx="2771800" cy="5143501"/>
          </a:xfrm>
        </p:grpSpPr>
        <p:pic>
          <p:nvPicPr>
            <p:cNvPr id="37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624" y="915568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45926" y="639599"/>
            <a:ext cx="60965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59494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8" y="159012"/>
            <a:ext cx="436445" cy="450588"/>
            <a:chOff x="-1692696" y="827409"/>
            <a:chExt cx="1728192" cy="178419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602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>
          <a:xfrm>
            <a:off x="0" y="2"/>
            <a:ext cx="2771800" cy="5143501"/>
            <a:chOff x="0" y="0"/>
            <a:chExt cx="2771800" cy="5143501"/>
          </a:xfrm>
        </p:grpSpPr>
        <p:pic>
          <p:nvPicPr>
            <p:cNvPr id="31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7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5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915568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4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8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749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 userDrawn="1"/>
        </p:nvGrpSpPr>
        <p:grpSpPr>
          <a:xfrm>
            <a:off x="0" y="2"/>
            <a:ext cx="2771800" cy="5143501"/>
            <a:chOff x="0" y="0"/>
            <a:chExt cx="2771800" cy="5143501"/>
          </a:xfrm>
        </p:grpSpPr>
        <p:pic>
          <p:nvPicPr>
            <p:cNvPr id="31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624" y="915568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4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8" y="159012"/>
            <a:ext cx="436445" cy="450588"/>
            <a:chOff x="-1692696" y="827409"/>
            <a:chExt cx="1728192" cy="1784190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6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60079"/>
            <a:ext cx="7819096" cy="283417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441308" y="876446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14834"/>
            <a:ext cx="94581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8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631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0" y="2"/>
            <a:ext cx="2771800" cy="5143501"/>
            <a:chOff x="0" y="0"/>
            <a:chExt cx="2771800" cy="5143501"/>
          </a:xfrm>
        </p:grpSpPr>
        <p:pic>
          <p:nvPicPr>
            <p:cNvPr id="3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1"/>
              <a:ext cx="236958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 userDrawn="1"/>
          </p:nvSpPr>
          <p:spPr>
            <a:xfrm>
              <a:off x="0" y="1"/>
              <a:ext cx="2771800" cy="51435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0" y="0"/>
              <a:ext cx="2759414" cy="5143500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5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31624" y="915568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5926" y="639599"/>
            <a:ext cx="60965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59494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8" y="159012"/>
            <a:ext cx="436445" cy="450588"/>
            <a:chOff x="-1692696" y="827409"/>
            <a:chExt cx="1728192" cy="178419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949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722089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 userDrawn="1"/>
        </p:nvSpPr>
        <p:spPr>
          <a:xfrm>
            <a:off x="-63026" y="625721"/>
            <a:ext cx="962618" cy="400087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645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3" y="699544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63026" y="625721"/>
            <a:ext cx="962618" cy="400087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391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Subtitle 2"/>
          <p:cNvSpPr>
            <a:spLocks noGrp="1"/>
          </p:cNvSpPr>
          <p:nvPr>
            <p:ph type="subTitle" idx="13"/>
          </p:nvPr>
        </p:nvSpPr>
        <p:spPr>
          <a:xfrm>
            <a:off x="255504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0" y="1322673"/>
            <a:ext cx="2747277" cy="28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98" r="664"/>
          <a:stretch/>
        </p:blipFill>
        <p:spPr bwMode="auto">
          <a:xfrm>
            <a:off x="7279212" y="0"/>
            <a:ext cx="18647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478516" y="3723878"/>
            <a:ext cx="171722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dirty="0">
                <a:solidFill>
                  <a:prstClr val="white"/>
                </a:solidFill>
              </a:rPr>
              <a:t>Marine </a:t>
            </a:r>
            <a:r>
              <a:rPr lang="es-ES" sz="1100" dirty="0" err="1">
                <a:solidFill>
                  <a:prstClr val="white"/>
                </a:solidFill>
              </a:rPr>
              <a:t>Monitoring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58010" y="2587178"/>
            <a:ext cx="4678288" cy="560636"/>
          </a:xfrm>
        </p:spPr>
        <p:txBody>
          <a:bodyPr vert="horz" lIns="91420" tIns="45709" rIns="91420" bIns="4570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0B6192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467063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24" y="4727694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2214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1"/>
            <a:ext cx="962618" cy="400087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363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6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4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73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3026" y="625721"/>
            <a:ext cx="962618" cy="400087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82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31584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1"/>
            <a:ext cx="962618" cy="400087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670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1" y="-1"/>
            <a:ext cx="2080186" cy="5143501"/>
            <a:chOff x="1" y="-1"/>
            <a:chExt cx="2080186" cy="5143501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" r="-1" b="613"/>
            <a:stretch/>
          </p:blipFill>
          <p:spPr>
            <a:xfrm>
              <a:off x="1" y="0"/>
              <a:ext cx="2080186" cy="51435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 userDrawn="1"/>
          </p:nvSpPr>
          <p:spPr>
            <a:xfrm>
              <a:off x="1" y="-1"/>
              <a:ext cx="2080186" cy="5143501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500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789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996755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789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9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63026" y="625721"/>
            <a:ext cx="962618" cy="400087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794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9" y="699544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68363" y="112961"/>
            <a:ext cx="560376" cy="529978"/>
            <a:chOff x="168363" y="112960"/>
            <a:chExt cx="560376" cy="529978"/>
          </a:xfrm>
        </p:grpSpPr>
        <p:sp>
          <p:nvSpPr>
            <p:cNvPr id="17" name="Oval 16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22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1EBBFB-7C62-E140-A2DD-7E27121BB0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898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4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68363" y="112961"/>
            <a:ext cx="560376" cy="529978"/>
            <a:chOff x="168363" y="112960"/>
            <a:chExt cx="560376" cy="529978"/>
          </a:xfrm>
        </p:grpSpPr>
        <p:sp>
          <p:nvSpPr>
            <p:cNvPr id="15" name="Oval 14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16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231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2084906" cy="5143500"/>
            <a:chOff x="0" y="0"/>
            <a:chExt cx="2084906" cy="5143500"/>
          </a:xfrm>
        </p:grpSpPr>
        <p:pic>
          <p:nvPicPr>
            <p:cNvPr id="26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5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441308" y="876446"/>
            <a:ext cx="0" cy="4074007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 userDrawn="1"/>
        </p:nvSpPr>
        <p:spPr>
          <a:xfrm>
            <a:off x="-36512" y="614834"/>
            <a:ext cx="945810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Copernicus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7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40" y="21808"/>
            <a:ext cx="747552" cy="74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5114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" b="-87"/>
          <a:stretch/>
        </p:blipFill>
        <p:spPr bwMode="auto">
          <a:xfrm>
            <a:off x="7293990" y="1"/>
            <a:ext cx="185001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72362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rgbClr val="25408F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3"/>
            <a:ext cx="1623062" cy="261588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dirty="0" err="1">
                <a:solidFill>
                  <a:prstClr val="white"/>
                </a:solidFill>
              </a:rPr>
              <a:t>Space</a:t>
            </a:r>
            <a:r>
              <a:rPr lang="es-ES" sz="1100" dirty="0">
                <a:solidFill>
                  <a:prstClr val="white"/>
                </a:solidFill>
              </a:rPr>
              <a:t> </a:t>
            </a:r>
            <a:r>
              <a:rPr lang="es-ES" sz="1100" dirty="0" err="1">
                <a:solidFill>
                  <a:prstClr val="white"/>
                </a:solidFill>
              </a:rPr>
              <a:t>Component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8" y="4650010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27784" y="2587178"/>
            <a:ext cx="4678288" cy="560636"/>
          </a:xfrm>
        </p:spPr>
        <p:txBody>
          <a:bodyPr vert="horz" lIns="91420" tIns="45709" rIns="91420" bIns="45709" rtlCol="0" anchor="ctr">
            <a:noAutofit/>
          </a:bodyPr>
          <a:lstStyle>
            <a:lvl1pPr>
              <a:defRPr lang="en-GB" sz="2800" b="0" spc="600" dirty="0">
                <a:solidFill>
                  <a:schemeClr val="bg1"/>
                </a:solidFill>
              </a:defRPr>
            </a:lvl1pPr>
          </a:lstStyle>
          <a:p>
            <a:pPr marL="0" lvl="0" algn="l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3704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168363" y="112961"/>
            <a:ext cx="560376" cy="529978"/>
            <a:chOff x="168363" y="112960"/>
            <a:chExt cx="560376" cy="529978"/>
          </a:xfrm>
        </p:grpSpPr>
        <p:sp>
          <p:nvSpPr>
            <p:cNvPr id="30" name="Oval 29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31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11179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7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6" indent="0">
              <a:buNone/>
              <a:defRPr sz="2000" b="1"/>
            </a:lvl2pPr>
            <a:lvl3pPr marL="914192" indent="0">
              <a:buNone/>
              <a:defRPr sz="1800" b="1"/>
            </a:lvl3pPr>
            <a:lvl4pPr marL="1371288" indent="0">
              <a:buNone/>
              <a:defRPr sz="1600" b="1"/>
            </a:lvl4pPr>
            <a:lvl5pPr marL="1828384" indent="0">
              <a:buNone/>
              <a:defRPr sz="1600" b="1"/>
            </a:lvl5pPr>
            <a:lvl6pPr marL="2285480" indent="0">
              <a:buNone/>
              <a:defRPr sz="1600" b="1"/>
            </a:lvl6pPr>
            <a:lvl7pPr marL="2742576" indent="0">
              <a:buNone/>
              <a:defRPr sz="1600" b="1"/>
            </a:lvl7pPr>
            <a:lvl8pPr marL="3199672" indent="0">
              <a:buNone/>
              <a:defRPr sz="1600" b="1"/>
            </a:lvl8pPr>
            <a:lvl9pPr marL="36567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5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68363" y="112961"/>
            <a:ext cx="560376" cy="529978"/>
            <a:chOff x="168363" y="112960"/>
            <a:chExt cx="560376" cy="529978"/>
          </a:xfrm>
        </p:grpSpPr>
        <p:sp>
          <p:nvSpPr>
            <p:cNvPr id="22" name="Oval 21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25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96233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6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68363" y="112961"/>
            <a:ext cx="560376" cy="529978"/>
            <a:chOff x="168363" y="112960"/>
            <a:chExt cx="560376" cy="529978"/>
          </a:xfrm>
        </p:grpSpPr>
        <p:sp>
          <p:nvSpPr>
            <p:cNvPr id="28" name="Oval 27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29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97759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133600" cy="5143500"/>
            <a:chOff x="0" y="0"/>
            <a:chExt cx="2133600" cy="514350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7" b="-35"/>
            <a:stretch/>
          </p:blipFill>
          <p:spPr bwMode="auto">
            <a:xfrm>
              <a:off x="0" y="0"/>
              <a:ext cx="21336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0" y="0"/>
              <a:ext cx="2133600" cy="51435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0"/>
              <a:ext cx="2122309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5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6" indent="0">
              <a:buNone/>
              <a:defRPr sz="1200"/>
            </a:lvl2pPr>
            <a:lvl3pPr marL="914192" indent="0">
              <a:buNone/>
              <a:defRPr sz="1000"/>
            </a:lvl3pPr>
            <a:lvl4pPr marL="1371288" indent="0">
              <a:buNone/>
              <a:defRPr sz="900"/>
            </a:lvl4pPr>
            <a:lvl5pPr marL="1828384" indent="0">
              <a:buNone/>
              <a:defRPr sz="900"/>
            </a:lvl5pPr>
            <a:lvl6pPr marL="2285480" indent="0">
              <a:buNone/>
              <a:defRPr sz="900"/>
            </a:lvl6pPr>
            <a:lvl7pPr marL="2742576" indent="0">
              <a:buNone/>
              <a:defRPr sz="900"/>
            </a:lvl7pPr>
            <a:lvl8pPr marL="3199672" indent="0">
              <a:buNone/>
              <a:defRPr sz="900"/>
            </a:lvl8pPr>
            <a:lvl9pPr marL="3656768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Space</a:t>
            </a:r>
            <a:endParaRPr lang="es-ES" sz="1100" b="1" dirty="0">
              <a:solidFill>
                <a:srgbClr val="25408F"/>
              </a:solidFill>
            </a:endParaRPr>
          </a:p>
          <a:p>
            <a:pPr algn="ctr"/>
            <a:r>
              <a:rPr lang="es-ES" sz="1100" b="1" dirty="0" err="1">
                <a:solidFill>
                  <a:srgbClr val="25408F"/>
                </a:solidFill>
              </a:rPr>
              <a:t>Component</a:t>
            </a:r>
            <a:endParaRPr lang="en-US" sz="1100" b="1" dirty="0">
              <a:solidFill>
                <a:srgbClr val="25408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68363" y="112961"/>
            <a:ext cx="560376" cy="529978"/>
            <a:chOff x="168363" y="112960"/>
            <a:chExt cx="560376" cy="529978"/>
          </a:xfrm>
        </p:grpSpPr>
        <p:sp>
          <p:nvSpPr>
            <p:cNvPr id="23" name="Oval 22"/>
            <p:cNvSpPr/>
            <p:nvPr userDrawn="1"/>
          </p:nvSpPr>
          <p:spPr>
            <a:xfrm>
              <a:off x="168363" y="112960"/>
              <a:ext cx="531980" cy="529978"/>
            </a:xfrm>
            <a:prstGeom prst="ellipse">
              <a:avLst/>
            </a:prstGeom>
            <a:solidFill>
              <a:srgbClr val="2540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pic>
          <p:nvPicPr>
            <p:cNvPr id="30" name="Picture 2" descr="S:\F15015_Copernicus\3_Work\330_Work-in-process\SC4_BackgroundMat\PPT\item Copernicus\Satellite\Satellite\satellite_Artboard 5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88402"/>
              <a:ext cx="549227" cy="388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13889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rgbClr val="231F8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B6192"/>
                </a:solidFill>
              </a:defRPr>
            </a:lvl1pPr>
            <a:lvl2pPr>
              <a:defRPr>
                <a:solidFill>
                  <a:srgbClr val="0B6192"/>
                </a:solidFill>
              </a:defRPr>
            </a:lvl2pPr>
            <a:lvl3pPr>
              <a:defRPr>
                <a:solidFill>
                  <a:srgbClr val="0B6192"/>
                </a:solidFill>
              </a:defRPr>
            </a:lvl3pPr>
            <a:lvl4pPr>
              <a:defRPr>
                <a:solidFill>
                  <a:srgbClr val="0B6192"/>
                </a:solidFill>
              </a:defRPr>
            </a:lvl4pPr>
            <a:lvl5pPr>
              <a:defRPr>
                <a:solidFill>
                  <a:srgbClr val="0B619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605956" y="4869711"/>
            <a:ext cx="2151185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 </a:t>
            </a:r>
            <a:fld id="{53252C91-9D29-4CEF-8ABD-BAD9BD54B0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577554"/>
      </p:ext>
    </p:extLst>
  </p:cSld>
  <p:clrMapOvr>
    <a:masterClrMapping/>
  </p:clrMapOvr>
  <p:hf hd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6AA84-2A4F-46B4-99A8-DAFF6B761E3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4474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 userDrawn="1"/>
        </p:nvSpPr>
        <p:spPr>
          <a:xfrm>
            <a:off x="6431574" y="1734796"/>
            <a:ext cx="2255226" cy="410765"/>
          </a:xfrm>
          <a:prstGeom prst="rect">
            <a:avLst/>
          </a:prstGeom>
        </p:spPr>
        <p:txBody>
          <a:bodyPr lIns="77907" tIns="38953" rIns="77907" bIns="38953" anchor="b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prstClr val="white"/>
                </a:solidFill>
              </a:rPr>
              <a:t>Cliquez et modifiez le titre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6354" y="1385060"/>
            <a:ext cx="5422153" cy="327554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553200" y="4876854"/>
            <a:ext cx="2133600" cy="273844"/>
          </a:xfrm>
        </p:spPr>
        <p:txBody>
          <a:bodyPr/>
          <a:lstStyle>
            <a:lvl1pPr>
              <a:defRPr>
                <a:solidFill>
                  <a:srgbClr val="59595A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329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 userDrawn="1"/>
        </p:nvSpPr>
        <p:spPr>
          <a:xfrm>
            <a:off x="6431574" y="1734794"/>
            <a:ext cx="2255226" cy="410765"/>
          </a:xfrm>
          <a:prstGeom prst="rect">
            <a:avLst/>
          </a:prstGeom>
        </p:spPr>
        <p:txBody>
          <a:bodyPr lIns="77925" tIns="38963" rIns="77925" bIns="38963" anchor="b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fr-FR" dirty="0" smtClean="0">
                <a:solidFill>
                  <a:prstClr val="white"/>
                </a:solidFill>
              </a:rPr>
              <a:t>Cliquez et modifiez le titre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6352" y="1385058"/>
            <a:ext cx="5422153" cy="327554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553200" y="4876853"/>
            <a:ext cx="2133600" cy="273844"/>
          </a:xfrm>
        </p:spPr>
        <p:txBody>
          <a:bodyPr/>
          <a:lstStyle>
            <a:lvl1pPr>
              <a:defRPr>
                <a:solidFill>
                  <a:srgbClr val="59595A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792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5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2" y="4700784"/>
            <a:ext cx="4608512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9" y="4700784"/>
            <a:ext cx="410067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5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13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4" r:id="rId2"/>
    <p:sldLayoutId id="2147483650" r:id="rId3"/>
    <p:sldLayoutId id="2147483670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775" r:id="rId10"/>
  </p:sldLayoutIdLst>
  <p:hf hdr="0" ftr="0" dt="0"/>
  <p:txStyles>
    <p:titleStyle>
      <a:lvl1pPr algn="ctr" defTabSz="914192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1" indent="-285685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3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2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5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2" y="4700784"/>
            <a:ext cx="4608512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9" y="4700784"/>
            <a:ext cx="410067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hf hdr="0" ftr="0" dt="0"/>
  <p:txStyles>
    <p:titleStyle>
      <a:lvl1pPr algn="ctr" defTabSz="914192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1" indent="-285685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3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2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5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2" y="4700784"/>
            <a:ext cx="4608512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9" y="4700784"/>
            <a:ext cx="410067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0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hf hdr="0" ftr="0" dt="0"/>
  <p:txStyles>
    <p:titleStyle>
      <a:lvl1pPr algn="ctr" defTabSz="914192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1" indent="-285685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3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2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2" y="4700784"/>
            <a:ext cx="4608512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9" y="4700784"/>
            <a:ext cx="410067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\\net1.cec.eu.int\GROW\I\3\Common-I3\12 COMMUNICATION\Graphic material\Copernicus taglines\Europe's eye on Earth\website\LOGO CE_horizontal_EN_quadri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2" y="4659982"/>
            <a:ext cx="1036779" cy="27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net1.cec.eu.int\GROW\I\3\Common-I3\12 COMMUNICATION\Graphic material\Copernicus taglines\Europe's eye on Earth\website\Copernicus vecto def  Europe's eyes on Earth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659984"/>
            <a:ext cx="781933" cy="2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53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</p:sldLayoutIdLst>
  <p:hf hdr="0" ftr="0" dt="0"/>
  <p:txStyles>
    <p:titleStyle>
      <a:lvl1pPr algn="ctr" defTabSz="914192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1" indent="-285685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3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2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5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2" y="4700784"/>
            <a:ext cx="4608512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9" y="4700784"/>
            <a:ext cx="410067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7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</p:sldLayoutIdLst>
  <p:hf hdr="0" ftr="0" dt="0"/>
  <p:txStyles>
    <p:titleStyle>
      <a:lvl1pPr algn="ctr" defTabSz="914192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1" indent="-285685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3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2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 userDrawn="1"/>
        </p:nvSpPr>
        <p:spPr bwMode="auto">
          <a:xfrm>
            <a:off x="0" y="1"/>
            <a:ext cx="9144000" cy="623888"/>
          </a:xfrm>
          <a:prstGeom prst="rect">
            <a:avLst/>
          </a:prstGeom>
          <a:solidFill>
            <a:srgbClr val="0B6192"/>
          </a:solidFill>
          <a:ln>
            <a:noFill/>
          </a:ln>
          <a:extLst/>
        </p:spPr>
        <p:txBody>
          <a:bodyPr lIns="77907" tIns="38953" rIns="77907" bIns="38953"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2391" y="1653834"/>
            <a:ext cx="7998069" cy="309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07" tIns="38953" rIns="77907" bIns="389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2391" y="833438"/>
            <a:ext cx="7998069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07" tIns="38953" rIns="77907" bIns="389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3" name="Line 9"/>
          <p:cNvSpPr>
            <a:spLocks noChangeShapeType="1"/>
          </p:cNvSpPr>
          <p:nvPr userDrawn="1"/>
        </p:nvSpPr>
        <p:spPr bwMode="auto">
          <a:xfrm>
            <a:off x="8579827" y="5036399"/>
            <a:ext cx="0" cy="9286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05954" y="4869711"/>
            <a:ext cx="2133600" cy="273844"/>
          </a:xfrm>
          <a:prstGeom prst="rect">
            <a:avLst/>
          </a:prstGeom>
        </p:spPr>
        <p:txBody>
          <a:bodyPr vert="horz" lIns="77907" tIns="38953" rIns="77907" bIns="38953" rtlCol="0" anchor="ctr"/>
          <a:lstStyle>
            <a:lvl1pPr algn="r">
              <a:defRPr sz="1000">
                <a:solidFill>
                  <a:srgbClr val="231F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305A83-169E-4B3B-BFD6-AFC6B6C8BA36}" type="slidenum">
              <a:rPr lang="en-GB" b="1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 dirty="0">
              <a:latin typeface="Arial" charset="0"/>
            </a:endParaRPr>
          </a:p>
        </p:txBody>
      </p:sp>
      <p:sp>
        <p:nvSpPr>
          <p:cNvPr id="2058" name="TextBox 10"/>
          <p:cNvSpPr txBox="1">
            <a:spLocks noChangeArrowheads="1"/>
          </p:cNvSpPr>
          <p:nvPr userDrawn="1"/>
        </p:nvSpPr>
        <p:spPr bwMode="auto">
          <a:xfrm>
            <a:off x="4292112" y="4916093"/>
            <a:ext cx="531934" cy="18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07" tIns="38953" rIns="77907" bIns="38953">
            <a:spAutoFit/>
          </a:bodyPr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en-US" sz="700" b="0" i="1" dirty="0" smtClean="0">
                <a:solidFill>
                  <a:srgbClr val="FFFFFF"/>
                </a:solidFill>
                <a:latin typeface="Verdana" pitchFamily="34" charset="0"/>
              </a:rPr>
              <a:t>pace</a:t>
            </a:r>
            <a:endParaRPr lang="en-GB" altLang="en-US" sz="700" b="0" i="1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2056" name="Straight Connector 3"/>
          <p:cNvCxnSpPr>
            <a:cxnSpLocks noChangeShapeType="1"/>
          </p:cNvCxnSpPr>
          <p:nvPr userDrawn="1"/>
        </p:nvCxnSpPr>
        <p:spPr bwMode="auto">
          <a:xfrm>
            <a:off x="8403981" y="4922044"/>
            <a:ext cx="0" cy="125016"/>
          </a:xfrm>
          <a:prstGeom prst="line">
            <a:avLst/>
          </a:prstGeom>
          <a:noFill/>
          <a:ln w="19050" algn="ctr">
            <a:solidFill>
              <a:srgbClr val="231F8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7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57" y="4785122"/>
            <a:ext cx="1116623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977" y="4750596"/>
            <a:ext cx="1518138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2" y="4737552"/>
            <a:ext cx="618392" cy="41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52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F8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F89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F89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F89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F89"/>
          </a:solidFill>
          <a:latin typeface="Verdana" pitchFamily="34" charset="0"/>
        </a:defRPr>
      </a:lvl5pPr>
      <a:lvl6pPr marL="389538" algn="ctr" rtl="0" fontAlgn="base">
        <a:spcBef>
          <a:spcPct val="0"/>
        </a:spcBef>
        <a:spcAft>
          <a:spcPct val="0"/>
        </a:spcAft>
        <a:defRPr sz="1600" b="1">
          <a:solidFill>
            <a:srgbClr val="00468C"/>
          </a:solidFill>
          <a:latin typeface="Arial" charset="0"/>
        </a:defRPr>
      </a:lvl6pPr>
      <a:lvl7pPr marL="779074" algn="ctr" rtl="0" fontAlgn="base">
        <a:spcBef>
          <a:spcPct val="0"/>
        </a:spcBef>
        <a:spcAft>
          <a:spcPct val="0"/>
        </a:spcAft>
        <a:defRPr sz="1600" b="1">
          <a:solidFill>
            <a:srgbClr val="00468C"/>
          </a:solidFill>
          <a:latin typeface="Arial" charset="0"/>
        </a:defRPr>
      </a:lvl7pPr>
      <a:lvl8pPr marL="1168612" algn="ctr" rtl="0" fontAlgn="base">
        <a:spcBef>
          <a:spcPct val="0"/>
        </a:spcBef>
        <a:spcAft>
          <a:spcPct val="0"/>
        </a:spcAft>
        <a:defRPr sz="1600" b="1">
          <a:solidFill>
            <a:srgbClr val="00468C"/>
          </a:solidFill>
          <a:latin typeface="Arial" charset="0"/>
        </a:defRPr>
      </a:lvl8pPr>
      <a:lvl9pPr marL="1558149" algn="ctr" rtl="0" fontAlgn="base">
        <a:spcBef>
          <a:spcPct val="0"/>
        </a:spcBef>
        <a:spcAft>
          <a:spcPct val="0"/>
        </a:spcAft>
        <a:defRPr sz="1600" b="1">
          <a:solidFill>
            <a:srgbClr val="00468C"/>
          </a:solidFill>
          <a:latin typeface="Arial" charset="0"/>
        </a:defRPr>
      </a:lvl9pPr>
    </p:titleStyle>
    <p:bodyStyle>
      <a:lvl1pPr marL="385480" indent="-385480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pitchFamily="2" charset="2"/>
        <a:buChar char="«"/>
        <a:defRPr sz="1600">
          <a:solidFill>
            <a:srgbClr val="0B6192"/>
          </a:solidFill>
          <a:latin typeface="+mn-lt"/>
          <a:ea typeface="+mn-ea"/>
          <a:cs typeface="+mn-cs"/>
        </a:defRPr>
      </a:lvl1pPr>
      <a:lvl2pPr marL="685748" indent="-298916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pitchFamily="2" charset="2"/>
        <a:buChar char="«"/>
        <a:defRPr>
          <a:solidFill>
            <a:srgbClr val="0B6192"/>
          </a:solidFill>
          <a:latin typeface="+mn-lt"/>
        </a:defRPr>
      </a:lvl2pPr>
      <a:lvl3pPr marL="927856" indent="-240755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pitchFamily="2" charset="2"/>
        <a:buChar char="«"/>
        <a:defRPr sz="1400">
          <a:solidFill>
            <a:srgbClr val="0B6192"/>
          </a:solidFill>
          <a:latin typeface="+mn-lt"/>
        </a:defRPr>
      </a:lvl3pPr>
      <a:lvl4pPr marL="1155086" indent="-225877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pitchFamily="2" charset="2"/>
        <a:buChar char="«"/>
        <a:defRPr sz="1400">
          <a:solidFill>
            <a:srgbClr val="0B6192"/>
          </a:solidFill>
          <a:latin typeface="+mn-lt"/>
        </a:defRPr>
      </a:lvl4pPr>
      <a:lvl5pPr marL="1348503" indent="-192063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pitchFamily="2" charset="2"/>
        <a:buChar char="«"/>
        <a:defRPr sz="1300">
          <a:solidFill>
            <a:srgbClr val="0B6192"/>
          </a:solidFill>
          <a:latin typeface="+mn-lt"/>
        </a:defRPr>
      </a:lvl5pPr>
      <a:lvl6pPr marL="1738039" indent="-192063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00">
          <a:solidFill>
            <a:srgbClr val="00468C"/>
          </a:solidFill>
          <a:latin typeface="+mn-lt"/>
        </a:defRPr>
      </a:lvl6pPr>
      <a:lvl7pPr marL="2127577" indent="-192063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00">
          <a:solidFill>
            <a:srgbClr val="00468C"/>
          </a:solidFill>
          <a:latin typeface="+mn-lt"/>
        </a:defRPr>
      </a:lvl7pPr>
      <a:lvl8pPr marL="2517115" indent="-192063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00">
          <a:solidFill>
            <a:srgbClr val="00468C"/>
          </a:solidFill>
          <a:latin typeface="+mn-lt"/>
        </a:defRPr>
      </a:lvl8pPr>
      <a:lvl9pPr marL="2906651" indent="-192063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00">
          <a:solidFill>
            <a:srgbClr val="00468C"/>
          </a:solidFill>
          <a:latin typeface="+mn-lt"/>
        </a:defRPr>
      </a:lvl9pPr>
    </p:bodyStyle>
    <p:otherStyle>
      <a:defPPr>
        <a:defRPr lang="en-US"/>
      </a:defPPr>
      <a:lvl1pPr marL="0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38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74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612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149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686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223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760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298" algn="l" defTabSz="7790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 userDrawn="1"/>
        </p:nvSpPr>
        <p:spPr bwMode="auto">
          <a:xfrm>
            <a:off x="0" y="0"/>
            <a:ext cx="9144000" cy="623888"/>
          </a:xfrm>
          <a:prstGeom prst="rect">
            <a:avLst/>
          </a:prstGeom>
          <a:solidFill>
            <a:srgbClr val="0B6192"/>
          </a:solidFill>
          <a:ln>
            <a:noFill/>
          </a:ln>
          <a:extLst/>
        </p:spPr>
        <p:txBody>
          <a:bodyPr lIns="77925" tIns="38963" rIns="77925" bIns="38963"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2389" y="1653832"/>
            <a:ext cx="7998069" cy="309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62389" y="833438"/>
            <a:ext cx="7998069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3" name="Line 9"/>
          <p:cNvSpPr>
            <a:spLocks noChangeShapeType="1"/>
          </p:cNvSpPr>
          <p:nvPr userDrawn="1"/>
        </p:nvSpPr>
        <p:spPr bwMode="auto">
          <a:xfrm>
            <a:off x="8579827" y="5036397"/>
            <a:ext cx="0" cy="9286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05954" y="4869709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rgbClr val="231F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7305A83-169E-4B3B-BFD6-AFC6B6C8BA36}" type="slidenum">
              <a:rPr lang="en-GB" b="1"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b="1" dirty="0">
              <a:latin typeface="Arial" charset="0"/>
            </a:endParaRPr>
          </a:p>
        </p:txBody>
      </p:sp>
      <p:sp>
        <p:nvSpPr>
          <p:cNvPr id="2058" name="TextBox 10"/>
          <p:cNvSpPr txBox="1">
            <a:spLocks noChangeArrowheads="1"/>
          </p:cNvSpPr>
          <p:nvPr userDrawn="1"/>
        </p:nvSpPr>
        <p:spPr bwMode="auto">
          <a:xfrm>
            <a:off x="4292112" y="4916091"/>
            <a:ext cx="531934" cy="18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BE" altLang="en-US" sz="700" b="0" i="1" dirty="0" smtClean="0">
                <a:solidFill>
                  <a:srgbClr val="FFFFFF"/>
                </a:solidFill>
                <a:latin typeface="Verdana" pitchFamily="34" charset="0"/>
              </a:rPr>
              <a:t>pace</a:t>
            </a:r>
            <a:endParaRPr lang="en-GB" altLang="en-US" sz="700" b="0" i="1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2056" name="Straight Connector 3"/>
          <p:cNvCxnSpPr>
            <a:cxnSpLocks noChangeShapeType="1"/>
          </p:cNvCxnSpPr>
          <p:nvPr userDrawn="1"/>
        </p:nvCxnSpPr>
        <p:spPr bwMode="auto">
          <a:xfrm>
            <a:off x="8403981" y="4922044"/>
            <a:ext cx="0" cy="125016"/>
          </a:xfrm>
          <a:prstGeom prst="line">
            <a:avLst/>
          </a:prstGeom>
          <a:noFill/>
          <a:ln w="19050" algn="ctr">
            <a:solidFill>
              <a:srgbClr val="231F8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7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55" y="4785122"/>
            <a:ext cx="1116623" cy="3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977" y="4750594"/>
            <a:ext cx="1518138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2" y="4737550"/>
            <a:ext cx="618392" cy="41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97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F8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F89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F89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F89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F89"/>
          </a:solidFill>
          <a:latin typeface="Verdana" pitchFamily="34" charset="0"/>
        </a:defRPr>
      </a:lvl5pPr>
      <a:lvl6pPr marL="389626" algn="ctr" rtl="0" fontAlgn="base">
        <a:spcBef>
          <a:spcPct val="0"/>
        </a:spcBef>
        <a:spcAft>
          <a:spcPct val="0"/>
        </a:spcAft>
        <a:defRPr sz="1600" b="1">
          <a:solidFill>
            <a:srgbClr val="00468C"/>
          </a:solidFill>
          <a:latin typeface="Arial" charset="0"/>
        </a:defRPr>
      </a:lvl6pPr>
      <a:lvl7pPr marL="779252" algn="ctr" rtl="0" fontAlgn="base">
        <a:spcBef>
          <a:spcPct val="0"/>
        </a:spcBef>
        <a:spcAft>
          <a:spcPct val="0"/>
        </a:spcAft>
        <a:defRPr sz="1600" b="1">
          <a:solidFill>
            <a:srgbClr val="00468C"/>
          </a:solidFill>
          <a:latin typeface="Arial" charset="0"/>
        </a:defRPr>
      </a:lvl7pPr>
      <a:lvl8pPr marL="1168878" algn="ctr" rtl="0" fontAlgn="base">
        <a:spcBef>
          <a:spcPct val="0"/>
        </a:spcBef>
        <a:spcAft>
          <a:spcPct val="0"/>
        </a:spcAft>
        <a:defRPr sz="1600" b="1">
          <a:solidFill>
            <a:srgbClr val="00468C"/>
          </a:solidFill>
          <a:latin typeface="Arial" charset="0"/>
        </a:defRPr>
      </a:lvl8pPr>
      <a:lvl9pPr marL="1558503" algn="ctr" rtl="0" fontAlgn="base">
        <a:spcBef>
          <a:spcPct val="0"/>
        </a:spcBef>
        <a:spcAft>
          <a:spcPct val="0"/>
        </a:spcAft>
        <a:defRPr sz="1600" b="1">
          <a:solidFill>
            <a:srgbClr val="00468C"/>
          </a:solidFill>
          <a:latin typeface="Arial" charset="0"/>
        </a:defRPr>
      </a:lvl9pPr>
    </p:titleStyle>
    <p:bodyStyle>
      <a:lvl1pPr marL="385568" indent="-385568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pitchFamily="2" charset="2"/>
        <a:buChar char="«"/>
        <a:defRPr sz="1600">
          <a:solidFill>
            <a:srgbClr val="0B6192"/>
          </a:solidFill>
          <a:latin typeface="+mn-lt"/>
          <a:ea typeface="+mn-ea"/>
          <a:cs typeface="+mn-cs"/>
        </a:defRPr>
      </a:lvl1pPr>
      <a:lvl2pPr marL="685904" indent="-298984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pitchFamily="2" charset="2"/>
        <a:buChar char="«"/>
        <a:defRPr>
          <a:solidFill>
            <a:srgbClr val="0B6192"/>
          </a:solidFill>
          <a:latin typeface="+mn-lt"/>
        </a:defRPr>
      </a:lvl2pPr>
      <a:lvl3pPr marL="928067" indent="-240810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pitchFamily="2" charset="2"/>
        <a:buChar char="«"/>
        <a:defRPr sz="1400">
          <a:solidFill>
            <a:srgbClr val="0B6192"/>
          </a:solidFill>
          <a:latin typeface="+mn-lt"/>
        </a:defRPr>
      </a:lvl3pPr>
      <a:lvl4pPr marL="1155349" indent="-225929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pitchFamily="2" charset="2"/>
        <a:buChar char="«"/>
        <a:defRPr sz="1400">
          <a:solidFill>
            <a:srgbClr val="0B6192"/>
          </a:solidFill>
          <a:latin typeface="+mn-lt"/>
        </a:defRPr>
      </a:lvl4pPr>
      <a:lvl5pPr marL="1348809" indent="-192107" algn="l" rtl="0" eaLnBrk="0" fontAlgn="base" hangingPunct="0">
        <a:spcBef>
          <a:spcPct val="20000"/>
        </a:spcBef>
        <a:spcAft>
          <a:spcPct val="0"/>
        </a:spcAft>
        <a:buClr>
          <a:srgbClr val="231F89"/>
        </a:buClr>
        <a:buFont typeface="Wingdings" pitchFamily="2" charset="2"/>
        <a:buChar char="«"/>
        <a:defRPr sz="1300">
          <a:solidFill>
            <a:srgbClr val="0B6192"/>
          </a:solidFill>
          <a:latin typeface="+mn-lt"/>
        </a:defRPr>
      </a:lvl5pPr>
      <a:lvl6pPr marL="1738435" indent="-192107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00">
          <a:solidFill>
            <a:srgbClr val="00468C"/>
          </a:solidFill>
          <a:latin typeface="+mn-lt"/>
        </a:defRPr>
      </a:lvl6pPr>
      <a:lvl7pPr marL="2128061" indent="-192107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00">
          <a:solidFill>
            <a:srgbClr val="00468C"/>
          </a:solidFill>
          <a:latin typeface="+mn-lt"/>
        </a:defRPr>
      </a:lvl7pPr>
      <a:lvl8pPr marL="2517687" indent="-192107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00">
          <a:solidFill>
            <a:srgbClr val="00468C"/>
          </a:solidFill>
          <a:latin typeface="+mn-lt"/>
        </a:defRPr>
      </a:lvl8pPr>
      <a:lvl9pPr marL="2907313" indent="-192107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00">
          <a:solidFill>
            <a:srgbClr val="00468C"/>
          </a:solidFill>
          <a:latin typeface="+mn-lt"/>
        </a:defRPr>
      </a:lvl9pPr>
    </p:bodyStyle>
    <p:otherStyle>
      <a:defPPr>
        <a:defRPr lang="en-US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5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2" y="4700784"/>
            <a:ext cx="4608512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9" y="4700784"/>
            <a:ext cx="410067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55" r:id="rId7"/>
  </p:sldLayoutIdLst>
  <p:hf hdr="0" ftr="0" dt="0"/>
  <p:txStyles>
    <p:titleStyle>
      <a:lvl1pPr algn="ctr" defTabSz="914192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1" indent="-285685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3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2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5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2" y="4700784"/>
            <a:ext cx="4608512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9" y="4700784"/>
            <a:ext cx="410067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hf hdr="0" ftr="0" dt="0"/>
  <p:txStyles>
    <p:titleStyle>
      <a:lvl1pPr algn="ctr" defTabSz="914192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1" indent="-285685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3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2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5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2" y="4700784"/>
            <a:ext cx="4608512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9" y="4700784"/>
            <a:ext cx="410067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hf hdr="0" ftr="0" dt="0"/>
  <p:txStyles>
    <p:titleStyle>
      <a:lvl1pPr algn="ctr" defTabSz="914192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1" indent="-285685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3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2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5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2" y="4700784"/>
            <a:ext cx="4608512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9" y="4700784"/>
            <a:ext cx="410067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hdr="0" ftr="0" dt="0"/>
  <p:txStyles>
    <p:titleStyle>
      <a:lvl1pPr algn="ctr" defTabSz="914192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1" indent="-285685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3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2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5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2" y="4700784"/>
            <a:ext cx="4608512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9" y="4700784"/>
            <a:ext cx="410067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hf hdr="0" ftr="0" dt="0"/>
  <p:txStyles>
    <p:titleStyle>
      <a:lvl1pPr algn="ctr" defTabSz="914192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1" indent="-285685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3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2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5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2" y="4700784"/>
            <a:ext cx="4608512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9" y="4700784"/>
            <a:ext cx="410067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hf hdr="0" ftr="0" dt="0"/>
  <p:txStyles>
    <p:titleStyle>
      <a:lvl1pPr algn="ctr" defTabSz="914192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1" indent="-285685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3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2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5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2" y="4700784"/>
            <a:ext cx="4608512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9" y="4700784"/>
            <a:ext cx="410067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hf hdr="0" ftr="0" dt="0"/>
  <p:txStyles>
    <p:titleStyle>
      <a:lvl1pPr algn="ctr" defTabSz="914192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1" indent="-285685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3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2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09" rIns="91420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09" rIns="91420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5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1642" y="4700784"/>
            <a:ext cx="4608512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l">
              <a:defRPr sz="1000" cap="all" baseline="0"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84169" y="4700784"/>
            <a:ext cx="410067" cy="273844"/>
          </a:xfrm>
          <a:prstGeom prst="rect">
            <a:avLst/>
          </a:prstGeom>
        </p:spPr>
        <p:txBody>
          <a:bodyPr vert="horz" lIns="91420" tIns="45709" rIns="91420" bIns="45709" rtlCol="0" anchor="ctr"/>
          <a:lstStyle>
            <a:lvl1pPr algn="r">
              <a:defRPr sz="1000" cap="all" baseline="0">
                <a:solidFill>
                  <a:srgbClr val="898989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8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hf hdr="0" ftr="0" dt="0"/>
  <p:txStyles>
    <p:titleStyle>
      <a:lvl1pPr algn="ctr" defTabSz="914192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2" indent="-342822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1" indent="-285685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3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2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28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24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0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16" indent="-228548" algn="l" defTabSz="9141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4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0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76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72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68" algn="l" defTabSz="9141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01.emf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7.gif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8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Copernicus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512" y="3147814"/>
            <a:ext cx="4680520" cy="1296144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EU-China Blue Year Event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Brussels, 1 June </a:t>
            </a:r>
            <a:r>
              <a:rPr lang="en-GB" dirty="0"/>
              <a:t>2017</a:t>
            </a:r>
          </a:p>
          <a:p>
            <a:r>
              <a:rPr lang="fr-BE" dirty="0"/>
              <a:t>Richard </a:t>
            </a:r>
            <a:r>
              <a:rPr lang="fr-BE" dirty="0" err="1"/>
              <a:t>Gilmore</a:t>
            </a:r>
            <a:r>
              <a:rPr lang="fr-BE" dirty="0"/>
              <a:t/>
            </a:r>
            <a:br>
              <a:rPr lang="fr-BE" dirty="0"/>
            </a:br>
            <a:r>
              <a:rPr lang="fr-BE" dirty="0"/>
              <a:t>European Commission</a:t>
            </a:r>
          </a:p>
          <a:p>
            <a:r>
              <a:rPr lang="fr-BE" dirty="0"/>
              <a:t>DG GROW/</a:t>
            </a:r>
            <a:r>
              <a:rPr lang="fr-BE" dirty="0" err="1"/>
              <a:t>Copernicus</a:t>
            </a:r>
            <a:r>
              <a:rPr lang="fr-BE" dirty="0"/>
              <a:t> programme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324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Marine </a:t>
            </a:r>
            <a:r>
              <a:rPr lang="fr-BE" dirty="0" err="1"/>
              <a:t>Environment</a:t>
            </a:r>
            <a:r>
              <a:rPr lang="fr-BE" dirty="0"/>
              <a:t> Monitoring Service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37BC8-653A-774F-861D-6A080A1C245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21" descr="Glo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680" y="1137862"/>
            <a:ext cx="3011488" cy="27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418137" y="3167285"/>
            <a:ext cx="3546351" cy="134868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endParaRPr lang="fr-FR" altLang="en-US" sz="1800" dirty="0"/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fr-FR" altLang="en-US" b="1" dirty="0">
                <a:solidFill>
                  <a:srgbClr val="FF0000"/>
                </a:solidFill>
              </a:rPr>
              <a:t>Global</a:t>
            </a:r>
            <a:r>
              <a:rPr lang="fr-FR" altLang="en-US" dirty="0">
                <a:solidFill>
                  <a:srgbClr val="FF0000"/>
                </a:solidFill>
              </a:rPr>
              <a:t> and </a:t>
            </a:r>
            <a:r>
              <a:rPr lang="fr-FR" altLang="en-US" b="1" dirty="0" err="1">
                <a:solidFill>
                  <a:srgbClr val="FF0000"/>
                </a:solidFill>
              </a:rPr>
              <a:t>Regional</a:t>
            </a:r>
            <a:endParaRPr lang="fr-FR" altLang="en-US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fr-FR" altLang="en-US" dirty="0">
                <a:solidFill>
                  <a:srgbClr val="FF0000"/>
                </a:solidFill>
              </a:rPr>
              <a:t>Real time and </a:t>
            </a:r>
            <a:r>
              <a:rPr lang="fr-FR" altLang="en-US" b="1" dirty="0" err="1">
                <a:solidFill>
                  <a:srgbClr val="FF0000"/>
                </a:solidFill>
              </a:rPr>
              <a:t>Reanalyses</a:t>
            </a:r>
            <a:endParaRPr lang="fr-FR" altLang="en-US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fr-FR" altLang="en-US" b="1" dirty="0">
                <a:solidFill>
                  <a:srgbClr val="FF0000"/>
                </a:solidFill>
              </a:rPr>
              <a:t>Satellite</a:t>
            </a:r>
            <a:r>
              <a:rPr lang="fr-FR" altLang="en-US" dirty="0">
                <a:solidFill>
                  <a:srgbClr val="FF0000"/>
                </a:solidFill>
              </a:rPr>
              <a:t> &amp; </a:t>
            </a:r>
            <a:r>
              <a:rPr lang="fr-FR" altLang="en-US" b="1" dirty="0">
                <a:solidFill>
                  <a:srgbClr val="FF0000"/>
                </a:solidFill>
              </a:rPr>
              <a:t>In Situ</a:t>
            </a:r>
            <a:r>
              <a:rPr lang="fr-FR" altLang="en-US" dirty="0">
                <a:solidFill>
                  <a:srgbClr val="FF0000"/>
                </a:solidFill>
              </a:rPr>
              <a:t> obs. and </a:t>
            </a:r>
            <a:r>
              <a:rPr lang="fr-FR" altLang="en-US" b="1" dirty="0" err="1">
                <a:solidFill>
                  <a:srgbClr val="FF0000"/>
                </a:solidFill>
              </a:rPr>
              <a:t>Models</a:t>
            </a:r>
            <a:endParaRPr lang="fr-FR" altLang="en-US" b="1" dirty="0">
              <a:solidFill>
                <a:srgbClr val="FF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069103" y="717175"/>
            <a:ext cx="388207" cy="276977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0" tIns="45709" rIns="91420" bIns="45709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900">
                <a:solidFill>
                  <a:srgbClr val="00468C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«"/>
              <a:defRPr>
                <a:solidFill>
                  <a:srgbClr val="00468C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FR" altLang="en-US" sz="1200" dirty="0" err="1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Ice</a:t>
            </a:r>
            <a:endParaRPr lang="fr-FR" altLang="en-US" sz="1200" dirty="0">
              <a:solidFill>
                <a:srgbClr val="00000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329881" y="994988"/>
            <a:ext cx="413544" cy="5032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0" tIns="45709" rIns="91420" bIns="45709"/>
          <a:lstStyle/>
          <a:p>
            <a:endParaRPr lang="en-GB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72040" y="3876164"/>
            <a:ext cx="1061532" cy="27697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0" tIns="45709" rIns="91420" bIns="45709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900">
                <a:solidFill>
                  <a:srgbClr val="00468C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«"/>
              <a:defRPr>
                <a:solidFill>
                  <a:srgbClr val="00468C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FR" altLang="en-US" sz="1200" dirty="0" err="1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Temperature</a:t>
            </a:r>
            <a:endParaRPr lang="fr-FR" altLang="en-US" sz="1200" dirty="0">
              <a:solidFill>
                <a:srgbClr val="00000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1432942" y="2795882"/>
            <a:ext cx="830263" cy="107457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0" tIns="45709" rIns="91420" bIns="45709"/>
          <a:lstStyle/>
          <a:p>
            <a:endParaRPr lang="en-GB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308456" y="4013618"/>
            <a:ext cx="689572" cy="2769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0" tIns="45709" rIns="91420" bIns="45709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900">
                <a:solidFill>
                  <a:srgbClr val="00468C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«"/>
              <a:defRPr>
                <a:solidFill>
                  <a:srgbClr val="00468C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FR" altLang="en-US" sz="1200" dirty="0" err="1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Salinity</a:t>
            </a:r>
            <a:endParaRPr lang="fr-FR" altLang="en-US" sz="1200" dirty="0">
              <a:solidFill>
                <a:srgbClr val="00000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2875979" y="2795883"/>
            <a:ext cx="431980" cy="12177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0" tIns="45709" rIns="91420" bIns="45709"/>
          <a:lstStyle/>
          <a:p>
            <a:endParaRPr lang="en-GB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 flipV="1">
            <a:off x="3864200" y="2283960"/>
            <a:ext cx="384969" cy="79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0" tIns="45709" rIns="91420" bIns="45709"/>
          <a:lstStyle/>
          <a:p>
            <a:endParaRPr lang="en-GB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427784" y="2097744"/>
            <a:ext cx="833842" cy="27697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0" tIns="45709" rIns="91420" bIns="45709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900">
                <a:solidFill>
                  <a:srgbClr val="00468C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«"/>
              <a:defRPr>
                <a:solidFill>
                  <a:srgbClr val="00468C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FR" altLang="en-US" sz="1200" dirty="0" err="1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Sea</a:t>
            </a:r>
            <a:r>
              <a:rPr lang="fr-FR" altLang="en-US" sz="1200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altLang="en-US" sz="1200" dirty="0" err="1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Level</a:t>
            </a:r>
            <a:endParaRPr lang="fr-FR" altLang="en-US" sz="1200" dirty="0">
              <a:solidFill>
                <a:srgbClr val="000000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3657030" y="2218947"/>
            <a:ext cx="770954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0" tIns="45709" rIns="91420" bIns="45709"/>
          <a:lstStyle/>
          <a:p>
            <a:endParaRPr lang="en-GB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942541" y="4294081"/>
            <a:ext cx="2852022" cy="70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0" tIns="45709" rIns="91420" bIns="45709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900">
                <a:solidFill>
                  <a:srgbClr val="00468C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«"/>
              <a:defRPr>
                <a:solidFill>
                  <a:srgbClr val="00468C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1" lang="fr-FR" altLang="en-US" sz="20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A 3D and consistent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1" lang="fr-FR" altLang="en-US" sz="20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estimation of the </a:t>
            </a:r>
            <a:r>
              <a:rPr kumimoji="1" lang="fr-FR" altLang="en-US" sz="2000" dirty="0" err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ocean</a:t>
            </a:r>
            <a:endParaRPr kumimoji="1" lang="fr-FR" altLang="en-US" sz="2000" dirty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957207" y="998957"/>
            <a:ext cx="768119" cy="276977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0" tIns="45709" rIns="91420" bIns="45709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900">
                <a:solidFill>
                  <a:srgbClr val="00468C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«"/>
              <a:defRPr>
                <a:solidFill>
                  <a:srgbClr val="00468C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FR" altLang="en-US" sz="1200" dirty="0" err="1">
                <a:solidFill>
                  <a:srgbClr val="FFFFFF"/>
                </a:solidFill>
                <a:latin typeface="Trebuchet MS" pitchFamily="34" charset="0"/>
                <a:cs typeface="Arial" charset="0"/>
              </a:rPr>
              <a:t>Currents</a:t>
            </a:r>
            <a:endParaRPr lang="fr-FR" altLang="en-US" sz="1200" dirty="0">
              <a:solidFill>
                <a:srgbClr val="FFFFFF"/>
              </a:solidFill>
              <a:latin typeface="Trebuchet MS" pitchFamily="34" charset="0"/>
              <a:cs typeface="Arial" charset="0"/>
            </a:endParaRPr>
          </a:p>
        </p:txBody>
      </p:sp>
      <p:pic>
        <p:nvPicPr>
          <p:cNvPr id="21" name="Picture 3" descr="Bassins_MYO_sans GOOS_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856082"/>
            <a:ext cx="3298147" cy="210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249022" y="3082550"/>
            <a:ext cx="1314742" cy="276977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0" tIns="45709" rIns="91420" bIns="45709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900">
                <a:solidFill>
                  <a:srgbClr val="00468C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Wingdings" pitchFamily="2" charset="2"/>
              <a:buChar char="«"/>
              <a:defRPr>
                <a:solidFill>
                  <a:srgbClr val="00468C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fr-FR" altLang="en-US" sz="120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Biogeochemistry</a:t>
            </a:r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>
            <a:off x="1725440" y="1276771"/>
            <a:ext cx="122634" cy="49204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0" tIns="45709" rIns="91420" bIns="45709"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37" y="746678"/>
            <a:ext cx="2311799" cy="124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4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10" y="771551"/>
            <a:ext cx="7054179" cy="376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6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Marine Service, key milestones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37BC8-653A-774F-861D-6A080A1C2452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87626" y="760822"/>
            <a:ext cx="7200800" cy="3600964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marL="285685" indent="-28568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62626"/>
                </a:solidFill>
              </a:rPr>
              <a:t>CMEMS is fully operational since 2015, builds on the MERSEA/</a:t>
            </a:r>
            <a:r>
              <a:rPr lang="en-GB" dirty="0" err="1">
                <a:solidFill>
                  <a:srgbClr val="262626"/>
                </a:solidFill>
              </a:rPr>
              <a:t>MyOcean</a:t>
            </a:r>
            <a:r>
              <a:rPr lang="en-GB" dirty="0">
                <a:solidFill>
                  <a:srgbClr val="262626"/>
                </a:solidFill>
              </a:rPr>
              <a:t> research &amp; pre-operational development heritage</a:t>
            </a:r>
          </a:p>
          <a:p>
            <a:pPr marL="285685" indent="-28568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62626"/>
                </a:solidFill>
              </a:rPr>
              <a:t>Copernicus Entrusted Entity: Mercator </a:t>
            </a:r>
            <a:r>
              <a:rPr lang="en-GB" dirty="0" err="1">
                <a:solidFill>
                  <a:srgbClr val="262626"/>
                </a:solidFill>
              </a:rPr>
              <a:t>Océan</a:t>
            </a:r>
            <a:endParaRPr lang="en-GB" dirty="0">
              <a:solidFill>
                <a:srgbClr val="262626"/>
              </a:solidFill>
            </a:endParaRPr>
          </a:p>
          <a:p>
            <a:pPr marL="285685" indent="-28568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62626"/>
                </a:solidFill>
              </a:rPr>
              <a:t>Currently V3 running, 152 products, new release on 19 APR with waves</a:t>
            </a:r>
          </a:p>
          <a:p>
            <a:pPr marL="285685" indent="-28568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62626"/>
                </a:solidFill>
              </a:rPr>
              <a:t>V4 in preparation (in particular will bring improvements to biogeochemistry parameters, inclusion of Ocean Monitoring Indicators)</a:t>
            </a:r>
          </a:p>
          <a:p>
            <a:pPr marL="285685" indent="-28568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62626"/>
                </a:solidFill>
              </a:rPr>
              <a:t>Close to the 10k user mark</a:t>
            </a:r>
          </a:p>
          <a:p>
            <a:pPr marL="285685" indent="-28568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62626"/>
                </a:solidFill>
              </a:rPr>
              <a:t>Mainly EU, but also strong international </a:t>
            </a:r>
            <a:br>
              <a:rPr lang="en-GB" dirty="0">
                <a:solidFill>
                  <a:srgbClr val="262626"/>
                </a:solidFill>
              </a:rPr>
            </a:br>
            <a:r>
              <a:rPr lang="en-GB" dirty="0">
                <a:solidFill>
                  <a:srgbClr val="262626"/>
                </a:solidFill>
              </a:rPr>
              <a:t>use (America 16%, Asia 16%)</a:t>
            </a:r>
          </a:p>
          <a:p>
            <a:pPr marL="285685" indent="-28568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62626"/>
                </a:solidFill>
              </a:rPr>
              <a:t>1st Ocean State Report published this year, will now</a:t>
            </a:r>
            <a:br>
              <a:rPr lang="en-GB" dirty="0">
                <a:solidFill>
                  <a:srgbClr val="262626"/>
                </a:solidFill>
              </a:rPr>
            </a:br>
            <a:r>
              <a:rPr lang="en-GB" dirty="0">
                <a:solidFill>
                  <a:srgbClr val="262626"/>
                </a:solidFill>
              </a:rPr>
              <a:t>be published annually (e.g., global chlorophyll):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28720"/>
            <a:ext cx="2376264" cy="142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peech Bubble: Rectangle 4"/>
          <p:cNvSpPr/>
          <p:nvPr/>
        </p:nvSpPr>
        <p:spPr>
          <a:xfrm>
            <a:off x="6494235" y="2787775"/>
            <a:ext cx="2470254" cy="1574034"/>
          </a:xfrm>
          <a:prstGeom prst="wedgeRectCallout">
            <a:avLst>
              <a:gd name="adj1" fmla="val -67000"/>
              <a:gd name="adj2" fmla="val 41450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39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917661" y="339502"/>
            <a:ext cx="7998069" cy="619125"/>
          </a:xfrm>
        </p:spPr>
        <p:txBody>
          <a:bodyPr/>
          <a:lstStyle/>
          <a:p>
            <a:r>
              <a:rPr lang="fr-BE" altLang="en-US" dirty="0" err="1" smtClean="0"/>
              <a:t>Examples</a:t>
            </a:r>
            <a:r>
              <a:rPr lang="fr-BE" altLang="en-US" dirty="0" smtClean="0"/>
              <a:t> of Marine application areas</a:t>
            </a:r>
            <a:endParaRPr lang="en-GB" altLang="en-US" dirty="0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11102" y="1275166"/>
            <a:ext cx="7998069" cy="3096815"/>
          </a:xfrm>
        </p:spPr>
        <p:txBody>
          <a:bodyPr>
            <a:normAutofit fontScale="92500" lnSpcReduction="20000"/>
          </a:bodyPr>
          <a:lstStyle/>
          <a:p>
            <a:r>
              <a:rPr lang="fr-BE" altLang="en-US" dirty="0" err="1" smtClean="0"/>
              <a:t>Ship</a:t>
            </a:r>
            <a:r>
              <a:rPr lang="fr-BE" altLang="en-US" dirty="0" smtClean="0"/>
              <a:t> </a:t>
            </a:r>
            <a:r>
              <a:rPr lang="fr-BE" altLang="en-US" dirty="0" err="1" smtClean="0"/>
              <a:t>routing</a:t>
            </a:r>
            <a:endParaRPr lang="fr-BE" altLang="en-US" dirty="0" smtClean="0"/>
          </a:p>
          <a:p>
            <a:r>
              <a:rPr lang="fr-BE" altLang="en-US" dirty="0" smtClean="0"/>
              <a:t>Support to offshore </a:t>
            </a:r>
            <a:r>
              <a:rPr lang="fr-BE" altLang="en-US" dirty="0" err="1" smtClean="0"/>
              <a:t>activities</a:t>
            </a:r>
            <a:endParaRPr lang="fr-BE" altLang="en-US" dirty="0" smtClean="0"/>
          </a:p>
          <a:p>
            <a:r>
              <a:rPr lang="fr-BE" altLang="en-US" dirty="0" err="1" smtClean="0"/>
              <a:t>Coastal</a:t>
            </a:r>
            <a:r>
              <a:rPr lang="fr-BE" altLang="en-US" dirty="0" smtClean="0"/>
              <a:t> management</a:t>
            </a:r>
          </a:p>
          <a:p>
            <a:r>
              <a:rPr lang="fr-BE" altLang="en-US" dirty="0" err="1" smtClean="0"/>
              <a:t>Oil</a:t>
            </a:r>
            <a:r>
              <a:rPr lang="fr-BE" altLang="en-US" dirty="0" smtClean="0"/>
              <a:t>-drift </a:t>
            </a:r>
            <a:r>
              <a:rPr lang="fr-BE" altLang="en-US" dirty="0" err="1" smtClean="0"/>
              <a:t>forecasting</a:t>
            </a:r>
            <a:endParaRPr lang="fr-BE" altLang="en-US" dirty="0" smtClean="0"/>
          </a:p>
          <a:p>
            <a:r>
              <a:rPr lang="fr-BE" altLang="en-US" dirty="0" err="1" smtClean="0"/>
              <a:t>Sea-ice</a:t>
            </a:r>
            <a:r>
              <a:rPr lang="fr-BE" altLang="en-US" dirty="0" smtClean="0"/>
              <a:t> </a:t>
            </a:r>
            <a:r>
              <a:rPr lang="fr-BE" altLang="en-US" dirty="0" err="1" smtClean="0"/>
              <a:t>forecasting</a:t>
            </a:r>
            <a:endParaRPr lang="fr-BE" altLang="en-US" dirty="0" smtClean="0"/>
          </a:p>
          <a:p>
            <a:r>
              <a:rPr lang="fr-BE" altLang="en-US" dirty="0" err="1" smtClean="0"/>
              <a:t>Search</a:t>
            </a:r>
            <a:r>
              <a:rPr lang="fr-BE" altLang="en-US" dirty="0" smtClean="0"/>
              <a:t> and </a:t>
            </a:r>
            <a:r>
              <a:rPr lang="fr-BE" altLang="en-US" dirty="0" err="1" smtClean="0"/>
              <a:t>rescue</a:t>
            </a:r>
            <a:endParaRPr lang="fr-BE" altLang="en-US" dirty="0" smtClean="0"/>
          </a:p>
          <a:p>
            <a:r>
              <a:rPr lang="fr-BE" altLang="en-US" dirty="0" err="1" smtClean="0"/>
              <a:t>Fisheries</a:t>
            </a:r>
            <a:endParaRPr lang="fr-BE" altLang="en-US" dirty="0" smtClean="0"/>
          </a:p>
          <a:p>
            <a:r>
              <a:rPr lang="fr-BE" altLang="en-US" dirty="0" err="1" smtClean="0"/>
              <a:t>Algae</a:t>
            </a:r>
            <a:r>
              <a:rPr lang="fr-BE" altLang="en-US" dirty="0" smtClean="0"/>
              <a:t> bloom</a:t>
            </a:r>
          </a:p>
          <a:p>
            <a:r>
              <a:rPr lang="fr-BE" altLang="en-US" dirty="0" smtClean="0"/>
              <a:t>Water-</a:t>
            </a:r>
            <a:r>
              <a:rPr lang="fr-BE" altLang="en-US" dirty="0" err="1" smtClean="0"/>
              <a:t>quality</a:t>
            </a:r>
            <a:r>
              <a:rPr lang="fr-BE" altLang="en-US" dirty="0" smtClean="0"/>
              <a:t> management</a:t>
            </a:r>
          </a:p>
          <a:p>
            <a:r>
              <a:rPr lang="fr-BE" altLang="en-US" dirty="0" smtClean="0"/>
              <a:t>…</a:t>
            </a:r>
            <a:endParaRPr lang="en-GB" alt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53215" y="3928272"/>
            <a:ext cx="7998069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BE" kern="0" dirty="0" smtClean="0"/>
              <a:t>But </a:t>
            </a:r>
            <a:r>
              <a:rPr lang="fr-BE" kern="0" dirty="0" err="1" smtClean="0"/>
              <a:t>also</a:t>
            </a:r>
            <a:r>
              <a:rPr lang="fr-BE" kern="0" dirty="0" smtClean="0"/>
              <a:t> </a:t>
            </a:r>
            <a:r>
              <a:rPr lang="fr-BE" kern="0" dirty="0" err="1" smtClean="0"/>
              <a:t>Climate</a:t>
            </a:r>
            <a:r>
              <a:rPr lang="fr-BE" kern="0" dirty="0" smtClean="0"/>
              <a:t> Change…</a:t>
            </a:r>
            <a:endParaRPr lang="en-GB" kern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91696" y="4299942"/>
            <a:ext cx="7998069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/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900">
                <a:solidFill>
                  <a:srgbClr val="00468C"/>
                </a:solidFill>
                <a:latin typeface="+mn-lt"/>
                <a:ea typeface="+mn-ea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«"/>
              <a:defRPr>
                <a:solidFill>
                  <a:srgbClr val="00468C"/>
                </a:solidFill>
                <a:latin typeface="+mn-lt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700">
                <a:solidFill>
                  <a:srgbClr val="00468C"/>
                </a:solidFill>
                <a:latin typeface="+mn-lt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«"/>
              <a:defRPr sz="1600">
                <a:solidFill>
                  <a:srgbClr val="00468C"/>
                </a:solidFill>
                <a:latin typeface="+mn-lt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fr-BE" b="0" kern="0" dirty="0" err="1" smtClean="0"/>
              <a:t>Sea-level</a:t>
            </a:r>
            <a:r>
              <a:rPr lang="fr-BE" b="0" kern="0" dirty="0" smtClean="0"/>
              <a:t> </a:t>
            </a:r>
            <a:r>
              <a:rPr lang="fr-BE" b="0" kern="0" dirty="0" err="1" smtClean="0"/>
              <a:t>rise</a:t>
            </a:r>
            <a:r>
              <a:rPr lang="fr-BE" b="0" kern="0" dirty="0" smtClean="0"/>
              <a:t> (</a:t>
            </a:r>
            <a:r>
              <a:rPr lang="fr-BE" b="0" dirty="0"/>
              <a:t>one of the main </a:t>
            </a:r>
            <a:r>
              <a:rPr lang="fr-BE" b="0" dirty="0" err="1"/>
              <a:t>indicators</a:t>
            </a:r>
            <a:r>
              <a:rPr lang="fr-BE" b="0" dirty="0"/>
              <a:t> for </a:t>
            </a:r>
            <a:r>
              <a:rPr lang="fr-BE" b="0" dirty="0" err="1"/>
              <a:t>Climate</a:t>
            </a:r>
            <a:r>
              <a:rPr lang="fr-BE" b="0" dirty="0"/>
              <a:t> </a:t>
            </a:r>
            <a:r>
              <a:rPr lang="fr-BE" b="0" dirty="0" smtClean="0"/>
              <a:t>Change)</a:t>
            </a:r>
          </a:p>
          <a:p>
            <a:pPr>
              <a:defRPr/>
            </a:pPr>
            <a:r>
              <a:rPr lang="fr-BE" b="0" kern="0" dirty="0" smtClean="0"/>
              <a:t>…</a:t>
            </a:r>
          </a:p>
        </p:txBody>
      </p:sp>
      <p:pic>
        <p:nvPicPr>
          <p:cNvPr id="12" name="Picture 3" descr="animate_SIMU2_FUKUSHIMA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974" y="1649755"/>
            <a:ext cx="3025362" cy="147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10"/>
          <p:cNvGrpSpPr>
            <a:grpSpLocks/>
          </p:cNvGrpSpPr>
          <p:nvPr/>
        </p:nvGrpSpPr>
        <p:grpSpPr bwMode="auto">
          <a:xfrm>
            <a:off x="6948708" y="987915"/>
            <a:ext cx="2064014" cy="1313805"/>
            <a:chOff x="5836473" y="1023020"/>
            <a:chExt cx="3282330" cy="34417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6473" y="1846534"/>
              <a:ext cx="3282330" cy="1349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6473" y="1023020"/>
              <a:ext cx="3282330" cy="777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6473" y="3217007"/>
              <a:ext cx="3278158" cy="1247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336887"/>
            <a:ext cx="1416386" cy="1071359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679" y="3211643"/>
            <a:ext cx="3934043" cy="716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9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553200" y="4857804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0B6192"/>
                </a:solidFill>
                <a:latin typeface="Verdana" pitchFamily="34" charset="0"/>
              </a:defRPr>
            </a:lvl1pPr>
            <a:lvl2pPr marL="632926" indent="-243433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0B6192"/>
                </a:solidFill>
                <a:latin typeface="Verdana" pitchFamily="34" charset="0"/>
              </a:defRPr>
            </a:lvl2pPr>
            <a:lvl3pPr marL="973732" indent="-194746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400">
                <a:solidFill>
                  <a:srgbClr val="0B6192"/>
                </a:solidFill>
                <a:latin typeface="Verdana" pitchFamily="34" charset="0"/>
              </a:defRPr>
            </a:lvl3pPr>
            <a:lvl4pPr marL="1363224" indent="-194746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400">
                <a:solidFill>
                  <a:srgbClr val="0B6192"/>
                </a:solidFill>
                <a:latin typeface="Verdana" pitchFamily="34" charset="0"/>
              </a:defRPr>
            </a:lvl4pPr>
            <a:lvl5pPr marL="1752718" indent="-194746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5pPr>
            <a:lvl6pPr marL="2142211" indent="-19474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6pPr>
            <a:lvl7pPr marL="2531704" indent="-19474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7pPr>
            <a:lvl8pPr marL="2921197" indent="-19474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8pPr>
            <a:lvl9pPr marL="3310690" indent="-19474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30FF72F-8C29-4593-85AA-D8AA15ABCB76}" type="slidenum">
              <a:rPr lang="en-GB" altLang="en-US" sz="1000">
                <a:solidFill>
                  <a:srgbClr val="231F89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GB" altLang="en-US" sz="1000">
              <a:solidFill>
                <a:srgbClr val="231F89"/>
              </a:solidFill>
              <a:latin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73004" y="2"/>
            <a:ext cx="7998069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898" tIns="38949" rIns="77898" bIns="38949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kern="0" dirty="0" err="1" smtClean="0">
                <a:solidFill>
                  <a:srgbClr val="FFFFFF"/>
                </a:solidFill>
              </a:rPr>
              <a:t>Saving</a:t>
            </a:r>
            <a:r>
              <a:rPr lang="fr-FR" altLang="fr-FR" kern="0" dirty="0" smtClean="0">
                <a:solidFill>
                  <a:srgbClr val="FFFFFF"/>
                </a:solidFill>
              </a:rPr>
              <a:t> Fuel / Shipping </a:t>
            </a:r>
            <a:r>
              <a:rPr lang="fr-FR" altLang="fr-FR" kern="0" dirty="0" err="1" smtClean="0">
                <a:solidFill>
                  <a:srgbClr val="FFFFFF"/>
                </a:solidFill>
              </a:rPr>
              <a:t>Company</a:t>
            </a:r>
            <a:endParaRPr lang="fr-FR" altLang="fr-FR" kern="0" dirty="0" smtClean="0">
              <a:solidFill>
                <a:srgbClr val="FFFFFF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67059" y="2159725"/>
            <a:ext cx="7403123" cy="1053704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lIns="77898" tIns="38949" rIns="77898" bIns="38949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0000"/>
                </a:solidFill>
              </a:rPr>
              <a:t>0.4% = </a:t>
            </a:r>
            <a:r>
              <a:rPr lang="fr-FR" sz="1400" b="1" dirty="0" err="1">
                <a:solidFill>
                  <a:srgbClr val="000000"/>
                </a:solidFill>
              </a:rPr>
              <a:t>Average</a:t>
            </a:r>
            <a:r>
              <a:rPr lang="fr-FR" sz="1400" b="1" dirty="0">
                <a:solidFill>
                  <a:srgbClr val="000000"/>
                </a:solidFill>
              </a:rPr>
              <a:t> </a:t>
            </a:r>
            <a:r>
              <a:rPr lang="fr-FR" sz="1400" b="1" dirty="0" err="1">
                <a:solidFill>
                  <a:srgbClr val="000000"/>
                </a:solidFill>
              </a:rPr>
              <a:t>thanks</a:t>
            </a:r>
            <a:r>
              <a:rPr lang="fr-FR" sz="1400" b="1" dirty="0">
                <a:solidFill>
                  <a:srgbClr val="000000"/>
                </a:solidFill>
              </a:rPr>
              <a:t> to "</a:t>
            </a:r>
            <a:r>
              <a:rPr lang="fr-FR" sz="1400" b="1" dirty="0" err="1">
                <a:solidFill>
                  <a:srgbClr val="000000"/>
                </a:solidFill>
              </a:rPr>
              <a:t>current</a:t>
            </a:r>
            <a:r>
              <a:rPr lang="fr-FR" sz="1400" b="1" dirty="0">
                <a:solidFill>
                  <a:srgbClr val="000000"/>
                </a:solidFill>
              </a:rPr>
              <a:t> </a:t>
            </a:r>
            <a:r>
              <a:rPr lang="fr-FR" sz="1400" b="1" dirty="0" err="1">
                <a:solidFill>
                  <a:srgbClr val="000000"/>
                </a:solidFill>
              </a:rPr>
              <a:t>routing</a:t>
            </a:r>
            <a:r>
              <a:rPr lang="fr-FR" sz="1400" b="1" dirty="0">
                <a:solidFill>
                  <a:srgbClr val="000000"/>
                </a:solidFill>
              </a:rPr>
              <a:t>"</a:t>
            </a:r>
          </a:p>
          <a:p>
            <a:pPr fontAlgn="base">
              <a:spcAft>
                <a:spcPct val="0"/>
              </a:spcAft>
              <a:defRPr/>
            </a:pPr>
            <a:r>
              <a:rPr lang="fr-FR" sz="1100" dirty="0">
                <a:solidFill>
                  <a:srgbClr val="000000"/>
                </a:solidFill>
              </a:rPr>
              <a:t>(Line Europe-China Q2 2015)</a:t>
            </a:r>
          </a:p>
          <a:p>
            <a:pPr fontAlgn="base">
              <a:spcAft>
                <a:spcPct val="0"/>
              </a:spcAft>
              <a:defRPr/>
            </a:pPr>
            <a:endParaRPr lang="fr-FR" sz="1000" b="1" dirty="0">
              <a:solidFill>
                <a:srgbClr val="000000"/>
              </a:solidFill>
            </a:endParaRPr>
          </a:p>
          <a:p>
            <a:pPr fontAlgn="base">
              <a:spcAft>
                <a:spcPct val="0"/>
              </a:spcAft>
              <a:defRPr/>
            </a:pPr>
            <a:r>
              <a:rPr lang="fr-FR" sz="1400" b="1" dirty="0">
                <a:solidFill>
                  <a:srgbClr val="FF0000"/>
                </a:solidFill>
              </a:rPr>
              <a:t>Target</a:t>
            </a:r>
            <a:r>
              <a:rPr lang="fr-FR" sz="1000" b="1" dirty="0">
                <a:solidFill>
                  <a:srgbClr val="000000"/>
                </a:solidFill>
              </a:rPr>
              <a:t>: </a:t>
            </a:r>
            <a:r>
              <a:rPr lang="fr-FR" sz="1400" b="1" dirty="0">
                <a:solidFill>
                  <a:srgbClr val="000000"/>
                </a:solidFill>
              </a:rPr>
              <a:t>Save 1% </a:t>
            </a:r>
            <a:r>
              <a:rPr lang="fr-FR" sz="1400" b="1" dirty="0" err="1">
                <a:solidFill>
                  <a:srgbClr val="000000"/>
                </a:solidFill>
              </a:rPr>
              <a:t>thanks</a:t>
            </a:r>
            <a:r>
              <a:rPr lang="fr-FR" sz="1400" b="1" dirty="0">
                <a:solidFill>
                  <a:srgbClr val="000000"/>
                </a:solidFill>
              </a:rPr>
              <a:t> "</a:t>
            </a:r>
            <a:r>
              <a:rPr lang="fr-FR" sz="1400" b="1" dirty="0" err="1">
                <a:solidFill>
                  <a:srgbClr val="000000"/>
                </a:solidFill>
              </a:rPr>
              <a:t>current</a:t>
            </a:r>
            <a:r>
              <a:rPr lang="fr-FR" sz="1400" b="1" dirty="0">
                <a:solidFill>
                  <a:srgbClr val="000000"/>
                </a:solidFill>
              </a:rPr>
              <a:t> </a:t>
            </a:r>
            <a:r>
              <a:rPr lang="fr-FR" sz="1400" b="1" dirty="0" err="1">
                <a:solidFill>
                  <a:srgbClr val="000000"/>
                </a:solidFill>
              </a:rPr>
              <a:t>routing</a:t>
            </a:r>
            <a:r>
              <a:rPr lang="fr-FR" sz="1400" b="1" dirty="0">
                <a:solidFill>
                  <a:srgbClr val="000000"/>
                </a:solidFill>
              </a:rPr>
              <a:t>" (</a:t>
            </a:r>
            <a:r>
              <a:rPr lang="fr-FR" sz="1400" b="1" dirty="0" err="1">
                <a:solidFill>
                  <a:srgbClr val="000000"/>
                </a:solidFill>
              </a:rPr>
              <a:t>current</a:t>
            </a:r>
            <a:r>
              <a:rPr lang="fr-FR" sz="1400" b="1" dirty="0">
                <a:solidFill>
                  <a:srgbClr val="000000"/>
                </a:solidFill>
              </a:rPr>
              <a:t> </a:t>
            </a:r>
            <a:r>
              <a:rPr lang="fr-FR" sz="1400" b="1" dirty="0" err="1">
                <a:solidFill>
                  <a:srgbClr val="000000"/>
                </a:solidFill>
              </a:rPr>
              <a:t>forecast</a:t>
            </a:r>
            <a:r>
              <a:rPr lang="fr-FR" sz="1400" b="1" dirty="0">
                <a:solidFill>
                  <a:srgbClr val="000000"/>
                </a:solidFill>
              </a:rPr>
              <a:t> </a:t>
            </a:r>
            <a:r>
              <a:rPr lang="fr-FR" sz="1400" b="1" dirty="0" err="1">
                <a:solidFill>
                  <a:srgbClr val="000000"/>
                </a:solidFill>
              </a:rPr>
              <a:t>reliability</a:t>
            </a:r>
            <a:r>
              <a:rPr lang="fr-FR" sz="1400" b="1" dirty="0">
                <a:solidFill>
                  <a:srgbClr val="000000"/>
                </a:solidFill>
              </a:rPr>
              <a:t>) </a:t>
            </a:r>
            <a:r>
              <a:rPr lang="fr-FR" sz="1400" b="1" dirty="0" err="1">
                <a:solidFill>
                  <a:srgbClr val="000000"/>
                </a:solidFill>
              </a:rPr>
              <a:t>would</a:t>
            </a:r>
            <a:r>
              <a:rPr lang="fr-FR" sz="1400" b="1" dirty="0">
                <a:solidFill>
                  <a:srgbClr val="000000"/>
                </a:solidFill>
              </a:rPr>
              <a:t> lead to 60,000t fuel </a:t>
            </a:r>
            <a:r>
              <a:rPr lang="fr-FR" sz="1400" b="1" dirty="0" err="1">
                <a:solidFill>
                  <a:srgbClr val="000000"/>
                </a:solidFill>
              </a:rPr>
              <a:t>saving</a:t>
            </a:r>
            <a:r>
              <a:rPr lang="fr-FR" sz="1400" b="1" dirty="0">
                <a:solidFill>
                  <a:srgbClr val="000000"/>
                </a:solidFill>
              </a:rPr>
              <a:t> for the </a:t>
            </a:r>
            <a:r>
              <a:rPr lang="fr-FR" sz="1400" b="1" dirty="0" err="1">
                <a:solidFill>
                  <a:srgbClr val="000000"/>
                </a:solidFill>
              </a:rPr>
              <a:t>whole</a:t>
            </a:r>
            <a:r>
              <a:rPr lang="fr-FR" sz="1400" b="1" dirty="0">
                <a:solidFill>
                  <a:srgbClr val="000000"/>
                </a:solidFill>
              </a:rPr>
              <a:t> CMA-CGM </a:t>
            </a:r>
            <a:r>
              <a:rPr lang="fr-FR" sz="1400" b="1" dirty="0" err="1">
                <a:solidFill>
                  <a:srgbClr val="000000"/>
                </a:solidFill>
              </a:rPr>
              <a:t>fleet</a:t>
            </a:r>
            <a:r>
              <a:rPr lang="fr-FR" sz="1400" b="1" dirty="0">
                <a:solidFill>
                  <a:srgbClr val="000000"/>
                </a:solidFill>
              </a:rPr>
              <a:t> &gt; 180,000t C02.</a:t>
            </a:r>
            <a:endParaRPr lang="fr-FR" sz="1400" b="1" dirty="0">
              <a:solidFill>
                <a:srgbClr val="FFFFFF"/>
              </a:solidFill>
            </a:endParaRPr>
          </a:p>
        </p:txBody>
      </p:sp>
      <p:grpSp>
        <p:nvGrpSpPr>
          <p:cNvPr id="6149" name="Groupe 10"/>
          <p:cNvGrpSpPr>
            <a:grpSpLocks/>
          </p:cNvGrpSpPr>
          <p:nvPr/>
        </p:nvGrpSpPr>
        <p:grpSpPr bwMode="auto">
          <a:xfrm>
            <a:off x="6230816" y="3282553"/>
            <a:ext cx="2269881" cy="1513284"/>
            <a:chOff x="5836473" y="1023020"/>
            <a:chExt cx="3282330" cy="3441754"/>
          </a:xfrm>
        </p:grpSpPr>
        <p:pic>
          <p:nvPicPr>
            <p:cNvPr id="615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6473" y="1846534"/>
              <a:ext cx="3282330" cy="1349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6473" y="1023020"/>
              <a:ext cx="3282330" cy="777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6473" y="3217007"/>
              <a:ext cx="3278158" cy="1247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66721" y="762282"/>
            <a:ext cx="6737530" cy="1586764"/>
          </a:xfrm>
          <a:prstGeom prst="rect">
            <a:avLst/>
          </a:prstGeom>
        </p:spPr>
        <p:txBody>
          <a:bodyPr wrap="square" lIns="77898" tIns="38949" rIns="77898" bIns="3894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To reduce fuel consumption for ecological &amp; economical reasons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u="sng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3 options</a:t>
            </a:r>
            <a:r>
              <a:rPr lang="en-US" sz="1200" b="1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:</a:t>
            </a:r>
          </a:p>
          <a:p>
            <a:pPr marL="243433" indent="-24343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Optimize engines, propellers, hulls…</a:t>
            </a:r>
          </a:p>
          <a:p>
            <a:pPr marL="243433" indent="-24343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Improve organization…</a:t>
            </a:r>
          </a:p>
          <a:p>
            <a:pPr marL="243433" indent="-243433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Take benefit of Meteorology/ Operational Oceanography (</a:t>
            </a:r>
            <a:r>
              <a:rPr lang="en-US" sz="1200" b="1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current observations and forecast</a:t>
            </a:r>
            <a:r>
              <a:rPr lang="en-US" sz="1200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400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5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3" b="12370"/>
          <a:stretch/>
        </p:blipFill>
        <p:spPr bwMode="auto">
          <a:xfrm>
            <a:off x="6660641" y="618516"/>
            <a:ext cx="2333070" cy="1571171"/>
          </a:xfrm>
          <a:prstGeom prst="rect">
            <a:avLst/>
          </a:prstGeom>
          <a:noFill/>
          <a:ln w="825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2" y="3452813"/>
            <a:ext cx="577068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67058" y="4777981"/>
            <a:ext cx="3746989" cy="355658"/>
          </a:xfrm>
          <a:prstGeom prst="rect">
            <a:avLst/>
          </a:prstGeom>
          <a:solidFill>
            <a:schemeClr val="bg1"/>
          </a:solidFill>
        </p:spPr>
        <p:txBody>
          <a:bodyPr lIns="77898" tIns="38949" rIns="77898" bIns="3894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dirty="0">
                <a:solidFill>
                  <a:srgbClr val="00468C"/>
                </a:solidFill>
                <a:latin typeface="Arial" charset="0"/>
              </a:rPr>
              <a:t>By courtesy of CMA-CGM – CMEMS Workshop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i="1" dirty="0">
                <a:solidFill>
                  <a:srgbClr val="00468C"/>
                </a:solidFill>
                <a:latin typeface="Arial" charset="0"/>
              </a:rPr>
              <a:t>ESS The Hague – May 31st 2016</a:t>
            </a:r>
          </a:p>
        </p:txBody>
      </p:sp>
      <p:sp>
        <p:nvSpPr>
          <p:cNvPr id="14" name="ZoneTexte 8"/>
          <p:cNvSpPr txBox="1">
            <a:spLocks noChangeArrowheads="1"/>
          </p:cNvSpPr>
          <p:nvPr/>
        </p:nvSpPr>
        <p:spPr bwMode="auto">
          <a:xfrm>
            <a:off x="6869093" y="1195390"/>
            <a:ext cx="1989870" cy="6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898" tIns="38949" rIns="77898" bIns="38949">
            <a:spAutoFit/>
          </a:bodyPr>
          <a:lstStyle>
            <a:lvl1pPr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900">
                <a:solidFill>
                  <a:srgbClr val="0B6192"/>
                </a:solidFill>
                <a:latin typeface="Verdana" pitchFamily="34" charset="0"/>
              </a:defRPr>
            </a:lvl1pPr>
            <a:lvl2pPr marL="742950" indent="-28575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0B6192"/>
                </a:solidFill>
                <a:latin typeface="Verdana" pitchFamily="34" charset="0"/>
              </a:defRPr>
            </a:lvl2pPr>
            <a:lvl3pPr marL="11430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700">
                <a:solidFill>
                  <a:srgbClr val="0B6192"/>
                </a:solidFill>
                <a:latin typeface="Verdana" pitchFamily="34" charset="0"/>
              </a:defRPr>
            </a:lvl3pPr>
            <a:lvl4pPr marL="16002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0B6192"/>
                </a:solidFill>
                <a:latin typeface="Verdana" pitchFamily="34" charset="0"/>
              </a:defRPr>
            </a:lvl4pPr>
            <a:lvl5pPr marL="20574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2000" b="1" dirty="0">
                <a:solidFill>
                  <a:srgbClr val="FFFFFF"/>
                </a:solidFill>
                <a:latin typeface="Arial" charset="0"/>
              </a:rPr>
              <a:t>Shipping 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2000" b="1" dirty="0" err="1">
                <a:solidFill>
                  <a:srgbClr val="FFFFFF"/>
                </a:solidFill>
                <a:latin typeface="Arial" charset="0"/>
              </a:rPr>
              <a:t>Companies</a:t>
            </a:r>
            <a:endParaRPr lang="fr-FR" altLang="fr-FR" sz="20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66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089" y="3454003"/>
            <a:ext cx="5172808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727" y="2262187"/>
            <a:ext cx="4374174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0847" y="706046"/>
            <a:ext cx="2113085" cy="1556147"/>
          </a:xfrm>
          <a:prstGeom prst="rect">
            <a:avLst/>
          </a:prstGeom>
          <a:ln w="76200">
            <a:solidFill>
              <a:srgbClr val="FF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173" name="ZoneTexte 8"/>
          <p:cNvSpPr txBox="1">
            <a:spLocks noChangeArrowheads="1"/>
          </p:cNvSpPr>
          <p:nvPr/>
        </p:nvSpPr>
        <p:spPr bwMode="auto">
          <a:xfrm>
            <a:off x="7128091" y="1195442"/>
            <a:ext cx="1442944" cy="100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07" tIns="38953" rIns="77907" bIns="38953">
            <a:spAutoFit/>
          </a:bodyPr>
          <a:lstStyle>
            <a:lvl1pPr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900">
                <a:solidFill>
                  <a:srgbClr val="0B6192"/>
                </a:solidFill>
                <a:latin typeface="Verdana" pitchFamily="34" charset="0"/>
              </a:defRPr>
            </a:lvl1pPr>
            <a:lvl2pPr marL="742950" indent="-28575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0B6192"/>
                </a:solidFill>
                <a:latin typeface="Verdana" pitchFamily="34" charset="0"/>
              </a:defRPr>
            </a:lvl2pPr>
            <a:lvl3pPr marL="11430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700">
                <a:solidFill>
                  <a:srgbClr val="0B6192"/>
                </a:solidFill>
                <a:latin typeface="Verdana" pitchFamily="34" charset="0"/>
              </a:defRPr>
            </a:lvl3pPr>
            <a:lvl4pPr marL="16002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0B6192"/>
                </a:solidFill>
                <a:latin typeface="Verdana" pitchFamily="34" charset="0"/>
              </a:defRPr>
            </a:lvl4pPr>
            <a:lvl5pPr marL="20574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dirty="0" err="1">
                <a:solidFill>
                  <a:srgbClr val="FFFFFF"/>
                </a:solidFill>
                <a:latin typeface="Arial" charset="0"/>
              </a:rPr>
              <a:t>Renewable</a:t>
            </a:r>
            <a:endParaRPr lang="fr-FR" altLang="fr-FR" sz="2000" dirty="0">
              <a:solidFill>
                <a:srgbClr val="FFFFFF"/>
              </a:solidFill>
              <a:latin typeface="Arial" charset="0"/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dirty="0" err="1">
                <a:solidFill>
                  <a:srgbClr val="FFFFFF"/>
                </a:solidFill>
                <a:latin typeface="Arial" charset="0"/>
              </a:rPr>
              <a:t>Energy</a:t>
            </a:r>
            <a:endParaRPr lang="fr-FR" altLang="fr-FR" sz="2000" dirty="0">
              <a:solidFill>
                <a:srgbClr val="FFFFFF"/>
              </a:solidFill>
              <a:latin typeface="Arial" charset="0"/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dirty="0" err="1">
                <a:solidFill>
                  <a:srgbClr val="FFFFFF"/>
                </a:solidFill>
                <a:latin typeface="Arial" charset="0"/>
              </a:rPr>
              <a:t>industry</a:t>
            </a:r>
            <a:endParaRPr lang="fr-FR" altLang="fr-FR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03" y="2"/>
            <a:ext cx="7998069" cy="619125"/>
          </a:xfrm>
        </p:spPr>
        <p:txBody>
          <a:bodyPr/>
          <a:lstStyle/>
          <a:p>
            <a:r>
              <a:rPr lang="fr-FR" altLang="fr-FR" dirty="0" err="1" smtClean="0">
                <a:solidFill>
                  <a:schemeClr val="bg1"/>
                </a:solidFill>
              </a:rPr>
              <a:t>Exploring</a:t>
            </a:r>
            <a:r>
              <a:rPr lang="fr-FR" altLang="fr-FR" dirty="0" smtClean="0">
                <a:solidFill>
                  <a:schemeClr val="bg1"/>
                </a:solidFill>
              </a:rPr>
              <a:t> new sources of </a:t>
            </a:r>
            <a:r>
              <a:rPr lang="fr-FR" altLang="fr-FR" dirty="0" err="1" smtClean="0">
                <a:solidFill>
                  <a:schemeClr val="bg1"/>
                </a:solidFill>
              </a:rPr>
              <a:t>energy</a:t>
            </a:r>
            <a:r>
              <a:rPr lang="fr-FR" altLang="fr-FR" dirty="0" smtClean="0">
                <a:solidFill>
                  <a:schemeClr val="bg1"/>
                </a:solidFill>
              </a:rPr>
              <a:t>: </a:t>
            </a:r>
            <a:r>
              <a:rPr lang="fr-FR" altLang="fr-FR" b="0" dirty="0" smtClean="0">
                <a:solidFill>
                  <a:schemeClr val="bg1"/>
                </a:solidFill>
              </a:rPr>
              <a:t>OTEC</a:t>
            </a:r>
            <a:r>
              <a:rPr lang="fr-FR" altLang="fr-FR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7" y="2684915"/>
            <a:ext cx="2690446" cy="207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48004" y="1195387"/>
            <a:ext cx="4296508" cy="1001996"/>
          </a:xfrm>
          <a:prstGeom prst="rect">
            <a:avLst/>
          </a:prstGeom>
          <a:noFill/>
        </p:spPr>
        <p:txBody>
          <a:bodyPr lIns="77907" tIns="38953" rIns="77907" bIns="38953">
            <a:spAutoFit/>
          </a:bodyPr>
          <a:lstStyle/>
          <a:p>
            <a:pPr algn="l">
              <a:defRPr/>
            </a:pPr>
            <a:r>
              <a:rPr lang="en-US" sz="1000" dirty="0">
                <a:solidFill>
                  <a:srgbClr val="000000"/>
                </a:solidFill>
                <a:latin typeface="Verdana"/>
              </a:rPr>
              <a:t>Ocean Thermal Energy Conversion (OTEC) exploits the difference in temperature between warm surface waters and cooler deep water. To be economically feasible there must be a difference in temperature of more than 20°C between the water at the surface and at depth. OTEC brings value in tropical regions. </a:t>
            </a:r>
            <a:endParaRPr lang="fr-FR" sz="10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20365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contenu 2"/>
          <p:cNvSpPr>
            <a:spLocks noGrp="1"/>
          </p:cNvSpPr>
          <p:nvPr>
            <p:ph idx="1"/>
          </p:nvPr>
        </p:nvSpPr>
        <p:spPr>
          <a:xfrm>
            <a:off x="385397" y="1384697"/>
            <a:ext cx="5423388" cy="3275409"/>
          </a:xfrm>
        </p:spPr>
        <p:txBody>
          <a:bodyPr/>
          <a:lstStyle/>
          <a:p>
            <a:pPr eaLnBrk="1" hangingPunct="1"/>
            <a:endParaRPr lang="fr-FR" altLang="fr-FR" smtClean="0">
              <a:latin typeface="Arial" charset="0"/>
              <a:cs typeface="Arial" charset="0"/>
            </a:endParaRPr>
          </a:p>
        </p:txBody>
      </p:sp>
      <p:sp>
        <p:nvSpPr>
          <p:cNvPr id="819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mtClean="0"/>
              <a:t>Search &amp; Rescue in the Gibraltar Straits</a:t>
            </a:r>
          </a:p>
        </p:txBody>
      </p:sp>
      <p:pic>
        <p:nvPicPr>
          <p:cNvPr id="8196" name="Picture 8" descr="Buoy evolution completely in line with MyOcean currents predi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9" y="667996"/>
            <a:ext cx="6296757" cy="354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ZoneTexte 6"/>
          <p:cNvSpPr txBox="1">
            <a:spLocks noChangeArrowheads="1"/>
          </p:cNvSpPr>
          <p:nvPr/>
        </p:nvSpPr>
        <p:spPr bwMode="auto">
          <a:xfrm>
            <a:off x="136281" y="4355361"/>
            <a:ext cx="4201520" cy="54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07" tIns="38953" rIns="77907" bIns="38953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900">
                <a:solidFill>
                  <a:srgbClr val="0B6192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0B6192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700">
                <a:solidFill>
                  <a:srgbClr val="0B6192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0B6192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5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altLang="fr-FR" sz="15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eliability assessment of Copernicus Marine Service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5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Forecast during a SAR exercice</a:t>
            </a:r>
            <a:endParaRPr lang="fr-FR" altLang="fr-FR" sz="15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62643" y="3461147"/>
            <a:ext cx="3631043" cy="124821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77907" tIns="38953" rIns="77907" bIns="38953">
            <a:spAutoFit/>
          </a:bodyPr>
          <a:lstStyle/>
          <a:p>
            <a:pPr>
              <a:defRPr/>
            </a:pPr>
            <a:r>
              <a:rPr lang="fr-FR" sz="2400" dirty="0">
                <a:solidFill>
                  <a:srgbClr val="FF0000"/>
                </a:solidFill>
              </a:rPr>
              <a:t>« </a:t>
            </a:r>
            <a:r>
              <a:rPr lang="fr-FR" sz="2400" dirty="0" err="1">
                <a:solidFill>
                  <a:srgbClr val="FF0000"/>
                </a:solidFill>
              </a:rPr>
              <a:t>Resultados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r>
              <a:rPr lang="fr-FR" sz="2400" dirty="0" err="1">
                <a:solidFill>
                  <a:srgbClr val="FF0000"/>
                </a:solidFill>
              </a:rPr>
              <a:t>muy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satisfactorios</a:t>
            </a:r>
            <a:r>
              <a:rPr lang="fr-FR" sz="2400" dirty="0">
                <a:solidFill>
                  <a:srgbClr val="FF0000"/>
                </a:solidFill>
              </a:rPr>
              <a:t> ! » </a:t>
            </a:r>
          </a:p>
          <a:p>
            <a:pPr>
              <a:defRPr/>
            </a:pPr>
            <a:r>
              <a:rPr lang="fr-FR" sz="1400" dirty="0"/>
              <a:t>José C. Maraver Romero , </a:t>
            </a:r>
          </a:p>
          <a:p>
            <a:pPr>
              <a:defRPr/>
            </a:pPr>
            <a:r>
              <a:rPr lang="fr-FR" sz="1400" dirty="0" err="1"/>
              <a:t>SaseMar</a:t>
            </a:r>
            <a:r>
              <a:rPr lang="fr-FR" sz="1400" dirty="0"/>
              <a:t> </a:t>
            </a:r>
            <a:r>
              <a:rPr lang="fr-FR" sz="1400" dirty="0" err="1"/>
              <a:t>controller</a:t>
            </a:r>
            <a:r>
              <a:rPr lang="fr-FR" sz="1400" dirty="0"/>
              <a:t> in Tarifa</a:t>
            </a:r>
          </a:p>
        </p:txBody>
      </p:sp>
      <p:pic>
        <p:nvPicPr>
          <p:cNvPr id="9" name="gibraltar_high.wmv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0374" y="1735764"/>
            <a:ext cx="3328370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13" y="2727794"/>
            <a:ext cx="67993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4" descr="A Salvamento Maritimo Search "/>
          <p:cNvPicPr>
            <a:picLocks noChangeAspect="1" noChangeArrowheads="1"/>
          </p:cNvPicPr>
          <p:nvPr/>
        </p:nvPicPr>
        <p:blipFill rotWithShape="1">
          <a:blip r:embed="rId5" cstate="print"/>
          <a:srcRect b="19689"/>
          <a:stretch/>
        </p:blipFill>
        <p:spPr bwMode="auto">
          <a:xfrm>
            <a:off x="6575181" y="723955"/>
            <a:ext cx="2239108" cy="1012031"/>
          </a:xfrm>
          <a:prstGeom prst="rect">
            <a:avLst/>
          </a:prstGeom>
          <a:ln w="76200">
            <a:solidFill>
              <a:srgbClr val="FF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2" name="ZoneTexte 10"/>
          <p:cNvSpPr txBox="1">
            <a:spLocks noChangeArrowheads="1"/>
          </p:cNvSpPr>
          <p:nvPr/>
        </p:nvSpPr>
        <p:spPr bwMode="auto">
          <a:xfrm>
            <a:off x="7024136" y="871592"/>
            <a:ext cx="1425310" cy="81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07" tIns="38953" rIns="77907" bIns="38953">
            <a:spAutoFit/>
          </a:bodyPr>
          <a:lstStyle>
            <a:lvl1pPr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900">
                <a:solidFill>
                  <a:srgbClr val="0B6192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0B6192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700">
                <a:solidFill>
                  <a:srgbClr val="0B6192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0B6192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>
                <a:solidFill>
                  <a:srgbClr val="FFFFFF"/>
                </a:solidFill>
                <a:latin typeface="Arial" charset="0"/>
              </a:rPr>
              <a:t>SAR 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>
                <a:solidFill>
                  <a:srgbClr val="FFFFFF"/>
                </a:solidFill>
                <a:latin typeface="Arial" charset="0"/>
              </a:rPr>
              <a:t>Agencies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1203081" y="84535"/>
            <a:ext cx="7596554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07" tIns="38953" rIns="77907" bIns="38953"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kern="0" dirty="0" err="1" smtClean="0">
                <a:solidFill>
                  <a:srgbClr val="FFFFFF"/>
                </a:solidFill>
              </a:rPr>
              <a:t>Search</a:t>
            </a:r>
            <a:r>
              <a:rPr lang="fr-FR" kern="0" dirty="0" smtClean="0">
                <a:solidFill>
                  <a:srgbClr val="FFFFFF"/>
                </a:solidFill>
              </a:rPr>
              <a:t> &amp; </a:t>
            </a:r>
            <a:r>
              <a:rPr lang="fr-FR" kern="0" dirty="0" err="1" smtClean="0">
                <a:solidFill>
                  <a:srgbClr val="FFFFFF"/>
                </a:solidFill>
              </a:rPr>
              <a:t>Rescue</a:t>
            </a:r>
            <a:r>
              <a:rPr lang="fr-FR" kern="0" dirty="0" smtClean="0">
                <a:solidFill>
                  <a:srgbClr val="FFFFFF"/>
                </a:solidFill>
              </a:rPr>
              <a:t> in the Gibraltar </a:t>
            </a:r>
            <a:r>
              <a:rPr lang="fr-FR" kern="0" dirty="0" err="1" smtClean="0">
                <a:solidFill>
                  <a:srgbClr val="FFFFFF"/>
                </a:solidFill>
              </a:rPr>
              <a:t>Straits</a:t>
            </a:r>
            <a:endParaRPr lang="fr-FR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028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5852" y="112129"/>
            <a:ext cx="8805496" cy="460772"/>
          </a:xfrm>
        </p:spPr>
        <p:txBody>
          <a:bodyPr/>
          <a:lstStyle/>
          <a:p>
            <a:pPr algn="l"/>
            <a:r>
              <a:rPr lang="fr-FR" altLang="fr-FR" dirty="0" err="1" smtClean="0">
                <a:solidFill>
                  <a:schemeClr val="bg1"/>
                </a:solidFill>
              </a:rPr>
              <a:t>Contributing</a:t>
            </a:r>
            <a:r>
              <a:rPr lang="fr-FR" altLang="fr-FR" dirty="0" smtClean="0">
                <a:solidFill>
                  <a:schemeClr val="bg1"/>
                </a:solidFill>
              </a:rPr>
              <a:t> to </a:t>
            </a:r>
            <a:r>
              <a:rPr lang="fr-FR" altLang="fr-FR" dirty="0" err="1" smtClean="0">
                <a:solidFill>
                  <a:schemeClr val="bg1"/>
                </a:solidFill>
              </a:rPr>
              <a:t>Risk</a:t>
            </a:r>
            <a:r>
              <a:rPr lang="fr-FR" altLang="fr-FR" dirty="0" smtClean="0">
                <a:solidFill>
                  <a:schemeClr val="bg1"/>
                </a:solidFill>
              </a:rPr>
              <a:t> Mitigation Plan (</a:t>
            </a:r>
            <a:r>
              <a:rPr lang="fr-FR" altLang="fr-FR" b="0" dirty="0" smtClean="0">
                <a:solidFill>
                  <a:schemeClr val="bg1"/>
                </a:solidFill>
              </a:rPr>
              <a:t>Fukushima)</a:t>
            </a:r>
            <a:r>
              <a:rPr lang="fr-FR" altLang="fr-FR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19" name="Picture 3" descr="animate_SIMU2_FUKUSHIMA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08" y="995362"/>
            <a:ext cx="5851281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20" name="Objet 15"/>
          <p:cNvGraphicFramePr>
            <a:graphicFrameLocks noChangeAspect="1"/>
          </p:cNvGraphicFramePr>
          <p:nvPr/>
        </p:nvGraphicFramePr>
        <p:xfrm>
          <a:off x="6671897" y="1413273"/>
          <a:ext cx="2209800" cy="1727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Image bitmap" r:id="rId5" imgW="5420482" imgH="5649114" progId="PBrush">
                  <p:embed/>
                </p:oleObj>
              </mc:Choice>
              <mc:Fallback>
                <p:oleObj name="Image bitmap" r:id="rId5" imgW="5420482" imgH="564911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1897" y="1413273"/>
                        <a:ext cx="2209800" cy="17275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1" name="Picture 8" descr="anim_fukushima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33" y="3177779"/>
            <a:ext cx="2516065" cy="16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7306408" y="3627836"/>
            <a:ext cx="885092" cy="728663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7916" tIns="38958" rIns="77916" bIns="38958" anchor="ctr"/>
          <a:lstStyle>
            <a:lvl1pPr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900">
                <a:solidFill>
                  <a:srgbClr val="0B6192"/>
                </a:solidFill>
                <a:latin typeface="Verdana" pitchFamily="34" charset="0"/>
              </a:defRPr>
            </a:lvl1pPr>
            <a:lvl2pPr marL="742950" indent="-28575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0B6192"/>
                </a:solidFill>
                <a:latin typeface="Verdana" pitchFamily="34" charset="0"/>
              </a:defRPr>
            </a:lvl2pPr>
            <a:lvl3pPr marL="11430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700">
                <a:solidFill>
                  <a:srgbClr val="0B6192"/>
                </a:solidFill>
                <a:latin typeface="Verdana" pitchFamily="34" charset="0"/>
              </a:defRPr>
            </a:lvl3pPr>
            <a:lvl4pPr marL="16002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0B6192"/>
                </a:solidFill>
                <a:latin typeface="Verdana" pitchFamily="34" charset="0"/>
              </a:defRPr>
            </a:lvl4pPr>
            <a:lvl5pPr marL="20574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altLang="fr-FR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3" name="Line 10"/>
          <p:cNvSpPr>
            <a:spLocks noChangeShapeType="1"/>
          </p:cNvSpPr>
          <p:nvPr/>
        </p:nvSpPr>
        <p:spPr bwMode="auto">
          <a:xfrm flipH="1" flipV="1">
            <a:off x="6784733" y="3019426"/>
            <a:ext cx="521677" cy="1291829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7916" tIns="38958" rIns="77916" bIns="38958"/>
          <a:lstStyle/>
          <a:p>
            <a:pPr algn="r" defTabSz="779252" fontAlgn="base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9224" name="Line 11"/>
          <p:cNvSpPr>
            <a:spLocks noChangeShapeType="1"/>
          </p:cNvSpPr>
          <p:nvPr/>
        </p:nvSpPr>
        <p:spPr bwMode="auto">
          <a:xfrm flipV="1">
            <a:off x="8191500" y="1670448"/>
            <a:ext cx="298938" cy="1957388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7916" tIns="38958" rIns="77916" bIns="38958"/>
          <a:lstStyle/>
          <a:p>
            <a:pPr algn="r" defTabSz="779252" fontAlgn="base">
              <a:spcBef>
                <a:spcPct val="0"/>
              </a:spcBef>
              <a:spcAft>
                <a:spcPct val="0"/>
              </a:spcAft>
            </a:pPr>
            <a:endParaRPr lang="fr-FR" b="1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9225" name="ZoneTexte 11"/>
          <p:cNvSpPr txBox="1">
            <a:spLocks noChangeArrowheads="1"/>
          </p:cNvSpPr>
          <p:nvPr/>
        </p:nvSpPr>
        <p:spPr bwMode="auto">
          <a:xfrm>
            <a:off x="372208" y="723954"/>
            <a:ext cx="4016620" cy="26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16" tIns="38958" rIns="77916" bIns="38958">
            <a:spAutoFit/>
          </a:bodyPr>
          <a:lstStyle>
            <a:lvl1pPr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900">
                <a:solidFill>
                  <a:srgbClr val="0B6192"/>
                </a:solidFill>
                <a:latin typeface="Verdana" pitchFamily="34" charset="0"/>
              </a:defRPr>
            </a:lvl1pPr>
            <a:lvl2pPr marL="742950" indent="-28575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0B6192"/>
                </a:solidFill>
                <a:latin typeface="Verdana" pitchFamily="34" charset="0"/>
              </a:defRPr>
            </a:lvl2pPr>
            <a:lvl3pPr marL="11430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700">
                <a:solidFill>
                  <a:srgbClr val="0B6192"/>
                </a:solidFill>
                <a:latin typeface="Verdana" pitchFamily="34" charset="0"/>
              </a:defRPr>
            </a:lvl3pPr>
            <a:lvl4pPr marL="16002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0B6192"/>
                </a:solidFill>
                <a:latin typeface="Verdana" pitchFamily="34" charset="0"/>
              </a:defRPr>
            </a:lvl4pPr>
            <a:lvl5pPr marL="20574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Arial" charset="0"/>
              </a:rPr>
              <a:t>Immediate overview of the pollution drift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0212" y="827351"/>
            <a:ext cx="2618642" cy="1307306"/>
          </a:xfrm>
          <a:prstGeom prst="rect">
            <a:avLst/>
          </a:prstGeom>
          <a:ln w="76200">
            <a:solidFill>
              <a:srgbClr val="FF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227" name="ZoneTexte 1"/>
          <p:cNvSpPr txBox="1">
            <a:spLocks noChangeArrowheads="1"/>
          </p:cNvSpPr>
          <p:nvPr/>
        </p:nvSpPr>
        <p:spPr bwMode="auto">
          <a:xfrm>
            <a:off x="5391691" y="863879"/>
            <a:ext cx="2255684" cy="103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16" tIns="38958" rIns="77916" bIns="38958">
            <a:spAutoFit/>
          </a:bodyPr>
          <a:lstStyle>
            <a:lvl1pPr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900">
                <a:solidFill>
                  <a:srgbClr val="0B6192"/>
                </a:solidFill>
                <a:latin typeface="Verdana" pitchFamily="34" charset="0"/>
              </a:defRPr>
            </a:lvl1pPr>
            <a:lvl2pPr marL="742950" indent="-28575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0B6192"/>
                </a:solidFill>
                <a:latin typeface="Verdana" pitchFamily="34" charset="0"/>
              </a:defRPr>
            </a:lvl2pPr>
            <a:lvl3pPr marL="11430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700">
                <a:solidFill>
                  <a:srgbClr val="0B6192"/>
                </a:solidFill>
                <a:latin typeface="Verdana" pitchFamily="34" charset="0"/>
              </a:defRPr>
            </a:lvl3pPr>
            <a:lvl4pPr marL="16002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0B6192"/>
                </a:solidFill>
                <a:latin typeface="Verdana" pitchFamily="34" charset="0"/>
              </a:defRPr>
            </a:lvl4pPr>
            <a:lvl5pPr marL="20574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3100" b="1" dirty="0">
                <a:solidFill>
                  <a:srgbClr val="FFFFFF"/>
                </a:solidFill>
                <a:latin typeface="Arial" charset="0"/>
              </a:rPr>
              <a:t>Public 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3100" b="1" dirty="0" err="1">
                <a:solidFill>
                  <a:srgbClr val="FFFFFF"/>
                </a:solidFill>
                <a:latin typeface="Arial" charset="0"/>
              </a:rPr>
              <a:t>Authorities</a:t>
            </a:r>
            <a:endParaRPr lang="fr-FR" altLang="fr-FR" sz="31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229" name="Espace réservé du numéro de diapositiv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0B6192"/>
                </a:solidFill>
                <a:latin typeface="Verdana" pitchFamily="34" charset="0"/>
              </a:defRPr>
            </a:lvl1pPr>
            <a:lvl2pPr marL="633070" indent="-243488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0B6192"/>
                </a:solidFill>
                <a:latin typeface="Verdana" pitchFamily="34" charset="0"/>
              </a:defRPr>
            </a:lvl2pPr>
            <a:lvl3pPr marL="973954" indent="-194791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400">
                <a:solidFill>
                  <a:srgbClr val="0B6192"/>
                </a:solidFill>
                <a:latin typeface="Verdana" pitchFamily="34" charset="0"/>
              </a:defRPr>
            </a:lvl3pPr>
            <a:lvl4pPr marL="1363534" indent="-194791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400">
                <a:solidFill>
                  <a:srgbClr val="0B6192"/>
                </a:solidFill>
                <a:latin typeface="Verdana" pitchFamily="34" charset="0"/>
              </a:defRPr>
            </a:lvl4pPr>
            <a:lvl5pPr marL="1753117" indent="-194791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5pPr>
            <a:lvl6pPr marL="2142698" indent="-19479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6pPr>
            <a:lvl7pPr marL="2532280" indent="-19479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7pPr>
            <a:lvl8pPr marL="2921861" indent="-19479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8pPr>
            <a:lvl9pPr marL="3311443" indent="-19479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000">
              <a:solidFill>
                <a:srgbClr val="59595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58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941589" y="84377"/>
            <a:ext cx="7546731" cy="4607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 err="1" smtClean="0">
                <a:solidFill>
                  <a:schemeClr val="bg1"/>
                </a:solidFill>
              </a:rPr>
              <a:t>Combatting</a:t>
            </a:r>
            <a:r>
              <a:rPr lang="fr-FR" dirty="0" smtClean="0">
                <a:solidFill>
                  <a:schemeClr val="bg1"/>
                </a:solidFill>
              </a:rPr>
              <a:t> Marine </a:t>
            </a:r>
            <a:r>
              <a:rPr lang="fr-FR" dirty="0" err="1" smtClean="0">
                <a:solidFill>
                  <a:schemeClr val="bg1"/>
                </a:solidFill>
              </a:rPr>
              <a:t>Litter</a:t>
            </a:r>
            <a:r>
              <a:rPr lang="fr-FR" dirty="0" smtClean="0">
                <a:solidFill>
                  <a:schemeClr val="bg1"/>
                </a:solidFill>
              </a:rPr>
              <a:t> and plastic pollution</a:t>
            </a:r>
          </a:p>
        </p:txBody>
      </p:sp>
      <p:sp>
        <p:nvSpPr>
          <p:cNvPr id="10243" name="ZoneTexte 11"/>
          <p:cNvSpPr txBox="1">
            <a:spLocks noChangeArrowheads="1"/>
          </p:cNvSpPr>
          <p:nvPr/>
        </p:nvSpPr>
        <p:spPr bwMode="auto">
          <a:xfrm>
            <a:off x="516713" y="763735"/>
            <a:ext cx="4668715" cy="63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>
            <a:lvl1pPr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900">
                <a:solidFill>
                  <a:srgbClr val="0B6192"/>
                </a:solidFill>
                <a:latin typeface="Verdana" pitchFamily="34" charset="0"/>
              </a:defRPr>
            </a:lvl1pPr>
            <a:lvl2pPr marL="742950" indent="-28575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0B6192"/>
                </a:solidFill>
                <a:latin typeface="Verdana" pitchFamily="34" charset="0"/>
              </a:defRPr>
            </a:lvl2pPr>
            <a:lvl3pPr marL="11430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700">
                <a:solidFill>
                  <a:srgbClr val="0B6192"/>
                </a:solidFill>
                <a:latin typeface="Verdana" pitchFamily="34" charset="0"/>
              </a:defRPr>
            </a:lvl3pPr>
            <a:lvl4pPr marL="16002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0B6192"/>
                </a:solidFill>
                <a:latin typeface="Verdana" pitchFamily="34" charset="0"/>
              </a:defRPr>
            </a:lvl4pPr>
            <a:lvl5pPr marL="20574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200" dirty="0">
                <a:solidFill>
                  <a:srgbClr val="000000"/>
                </a:solidFill>
                <a:latin typeface="Arial" charset="0"/>
              </a:rPr>
              <a:t>Drift computation based on CMEMS reanalysis over 10 years help the expedition optimize and </a:t>
            </a:r>
            <a:r>
              <a:rPr lang="en-US" altLang="fr-FR" sz="1200" dirty="0" err="1">
                <a:solidFill>
                  <a:srgbClr val="000000"/>
                </a:solidFill>
                <a:latin typeface="Arial" charset="0"/>
              </a:rPr>
              <a:t>finetune</a:t>
            </a:r>
            <a:r>
              <a:rPr lang="en-US" altLang="fr-FR" sz="1200" dirty="0">
                <a:solidFill>
                  <a:srgbClr val="000000"/>
                </a:solidFill>
                <a:latin typeface="Arial" charset="0"/>
              </a:rPr>
              <a:t> the itinerary in order to detect the potential pollution convergence areas in the North Atlantic.</a:t>
            </a:r>
            <a:endParaRPr lang="fr-FR" altLang="fr-FR" sz="1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4894" y="598938"/>
            <a:ext cx="2618643" cy="1307306"/>
          </a:xfrm>
          <a:prstGeom prst="rect">
            <a:avLst/>
          </a:prstGeom>
          <a:ln w="76200">
            <a:solidFill>
              <a:srgbClr val="FF33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245" name="ZoneTexte 1"/>
          <p:cNvSpPr txBox="1">
            <a:spLocks noChangeArrowheads="1"/>
          </p:cNvSpPr>
          <p:nvPr/>
        </p:nvSpPr>
        <p:spPr bwMode="auto">
          <a:xfrm>
            <a:off x="6413324" y="679899"/>
            <a:ext cx="1063068" cy="55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>
            <a:spAutoFit/>
          </a:bodyPr>
          <a:lstStyle>
            <a:lvl1pPr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900">
                <a:solidFill>
                  <a:srgbClr val="0B6192"/>
                </a:solidFill>
                <a:latin typeface="Verdana" pitchFamily="34" charset="0"/>
              </a:defRPr>
            </a:lvl1pPr>
            <a:lvl2pPr marL="742950" indent="-28575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0B6192"/>
                </a:solidFill>
                <a:latin typeface="Verdana" pitchFamily="34" charset="0"/>
              </a:defRPr>
            </a:lvl2pPr>
            <a:lvl3pPr marL="11430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700">
                <a:solidFill>
                  <a:srgbClr val="0B6192"/>
                </a:solidFill>
                <a:latin typeface="Verdana" pitchFamily="34" charset="0"/>
              </a:defRPr>
            </a:lvl3pPr>
            <a:lvl4pPr marL="16002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0B6192"/>
                </a:solidFill>
                <a:latin typeface="Verdana" pitchFamily="34" charset="0"/>
              </a:defRPr>
            </a:lvl4pPr>
            <a:lvl5pPr marL="2057400" indent="-228600" algn="l" defTabSz="457200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0B6192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3100">
                <a:solidFill>
                  <a:srgbClr val="FFFFFF"/>
                </a:solidFill>
                <a:latin typeface="Arial" charset="0"/>
              </a:rPr>
              <a:t>NGO</a:t>
            </a:r>
          </a:p>
        </p:txBody>
      </p:sp>
      <p:sp>
        <p:nvSpPr>
          <p:cNvPr id="10246" name="Espace réservé du pied de page 2"/>
          <p:cNvSpPr>
            <a:spLocks noGrp="1"/>
          </p:cNvSpPr>
          <p:nvPr>
            <p:ph type="ftr" sz="quarter" idx="4294967295"/>
          </p:nvPr>
        </p:nvSpPr>
        <p:spPr bwMode="auto">
          <a:xfrm>
            <a:off x="1143006" y="4876853"/>
            <a:ext cx="2121877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925" tIns="38963" rIns="77925" bIns="38963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0B6192"/>
                </a:solidFill>
                <a:latin typeface="Verdana" pitchFamily="34" charset="0"/>
              </a:defRPr>
            </a:lvl1pPr>
            <a:lvl2pPr marL="633142" indent="-243516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0B6192"/>
                </a:solidFill>
                <a:latin typeface="Verdana" pitchFamily="34" charset="0"/>
              </a:defRPr>
            </a:lvl2pPr>
            <a:lvl3pPr marL="974065" indent="-194813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400">
                <a:solidFill>
                  <a:srgbClr val="0B6192"/>
                </a:solidFill>
                <a:latin typeface="Verdana" pitchFamily="34" charset="0"/>
              </a:defRPr>
            </a:lvl3pPr>
            <a:lvl4pPr marL="1363690" indent="-194813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400">
                <a:solidFill>
                  <a:srgbClr val="0B6192"/>
                </a:solidFill>
                <a:latin typeface="Verdana" pitchFamily="34" charset="0"/>
              </a:defRPr>
            </a:lvl4pPr>
            <a:lvl5pPr marL="1753316" indent="-194813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5pPr>
            <a:lvl6pPr marL="2142942" indent="-194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6pPr>
            <a:lvl7pPr marL="2532568" indent="-194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7pPr>
            <a:lvl8pPr marL="2922194" indent="-194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8pPr>
            <a:lvl9pPr marL="3311820" indent="-194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fr-FR" sz="1800">
                <a:solidFill>
                  <a:srgbClr val="00468C"/>
                </a:solidFill>
                <a:latin typeface="Arial" charset="0"/>
              </a:rPr>
              <a:t>Name of the event, Place</a:t>
            </a:r>
            <a:endParaRPr lang="fr-FR" altLang="fr-FR" sz="1800">
              <a:solidFill>
                <a:srgbClr val="00468C"/>
              </a:solidFill>
              <a:latin typeface="Arial" charset="0"/>
            </a:endParaRPr>
          </a:p>
        </p:txBody>
      </p:sp>
      <p:sp>
        <p:nvSpPr>
          <p:cNvPr id="10247" name="Espace réservé du numéro de diapositive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0B6192"/>
                </a:solidFill>
                <a:latin typeface="Verdana" pitchFamily="34" charset="0"/>
              </a:defRPr>
            </a:lvl1pPr>
            <a:lvl2pPr marL="633142" indent="-243516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0B6192"/>
                </a:solidFill>
                <a:latin typeface="Verdana" pitchFamily="34" charset="0"/>
              </a:defRPr>
            </a:lvl2pPr>
            <a:lvl3pPr marL="974065" indent="-194813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400">
                <a:solidFill>
                  <a:srgbClr val="0B6192"/>
                </a:solidFill>
                <a:latin typeface="Verdana" pitchFamily="34" charset="0"/>
              </a:defRPr>
            </a:lvl3pPr>
            <a:lvl4pPr marL="1363690" indent="-194813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400">
                <a:solidFill>
                  <a:srgbClr val="0B6192"/>
                </a:solidFill>
                <a:latin typeface="Verdana" pitchFamily="34" charset="0"/>
              </a:defRPr>
            </a:lvl4pPr>
            <a:lvl5pPr marL="1753316" indent="-194813" algn="l" eaLnBrk="0" hangingPunct="0">
              <a:spcBef>
                <a:spcPct val="20000"/>
              </a:spcBef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5pPr>
            <a:lvl6pPr marL="2142942" indent="-194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6pPr>
            <a:lvl7pPr marL="2532568" indent="-194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7pPr>
            <a:lvl8pPr marL="2922194" indent="-194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8pPr>
            <a:lvl9pPr marL="3311820" indent="-194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300">
                <a:solidFill>
                  <a:srgbClr val="0B6192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000">
              <a:solidFill>
                <a:srgbClr val="59595A"/>
              </a:solidFill>
              <a:latin typeface="Arial" charset="0"/>
            </a:endParaRPr>
          </a:p>
        </p:txBody>
      </p:sp>
      <p:pic>
        <p:nvPicPr>
          <p:cNvPr id="1024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137" y="3100821"/>
            <a:ext cx="2055935" cy="75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rift_computation_NATL_CMEM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0344" y="1822076"/>
            <a:ext cx="6141972" cy="280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4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algal bloom dynamics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827590" y="627535"/>
            <a:ext cx="3095625" cy="2015108"/>
          </a:xfrm>
        </p:spPr>
        <p:txBody>
          <a:bodyPr>
            <a:normAutofit lnSpcReduction="10000"/>
          </a:bodyPr>
          <a:lstStyle/>
          <a:p>
            <a:r>
              <a:rPr lang="en-GB" sz="1100" dirty="0" smtClean="0"/>
              <a:t>Algal bloom in Baltic sea as seen by Sentinels</a:t>
            </a:r>
          </a:p>
          <a:p>
            <a:r>
              <a:rPr lang="en-GB" sz="1100" dirty="0" smtClean="0"/>
              <a:t>Swirls correspond to algae concentrations, suspended matter and chlorophyll</a:t>
            </a:r>
          </a:p>
          <a:p>
            <a:r>
              <a:rPr lang="en-GB" sz="1100" dirty="0" smtClean="0"/>
              <a:t>Key to understand ocean productivity and fish stocks</a:t>
            </a:r>
          </a:p>
          <a:p>
            <a:r>
              <a:rPr lang="en-GB" sz="1100" dirty="0" smtClean="0"/>
              <a:t>Eddies  form and collapse in few hours</a:t>
            </a:r>
          </a:p>
          <a:p>
            <a:r>
              <a:rPr lang="en-GB" sz="1100" dirty="0" smtClean="0"/>
              <a:t>Observed structures  interlock with ocean currents and scale down to  </a:t>
            </a:r>
            <a:r>
              <a:rPr lang="en-GB" sz="1100" dirty="0" err="1" smtClean="0"/>
              <a:t>submesoscale</a:t>
            </a:r>
            <a:r>
              <a:rPr lang="en-GB" sz="1100" dirty="0" smtClean="0"/>
              <a:t> of only few km</a:t>
            </a:r>
          </a:p>
          <a:p>
            <a:r>
              <a:rPr lang="en-GB" sz="1100" dirty="0" smtClean="0"/>
              <a:t>Heavily influence ocean circulation and energy transport</a:t>
            </a:r>
          </a:p>
          <a:p>
            <a:pPr marL="0" indent="0">
              <a:buNone/>
            </a:pPr>
            <a:endParaRPr lang="fr-BE" sz="1100" dirty="0"/>
          </a:p>
          <a:p>
            <a:endParaRPr lang="fr-BE" sz="1100" dirty="0"/>
          </a:p>
          <a:p>
            <a:endParaRPr lang="en-GB" sz="1100" dirty="0"/>
          </a:p>
        </p:txBody>
      </p:sp>
      <p:pic>
        <p:nvPicPr>
          <p:cNvPr id="3074" name="Picture 2" descr="C:\Users\bregepe\Downloads\Plankton bloom 30 June 16 Barents sea S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669" y="712879"/>
            <a:ext cx="4318447" cy="435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75664" y="2899478"/>
            <a:ext cx="2675583" cy="224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520" y="2715781"/>
            <a:ext cx="1656184" cy="150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911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Table of contents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037BC8-653A-774F-861D-6A080A1C2452}" type="slidenum">
              <a:rPr lang="en-US">
                <a:latin typeface="Calibri"/>
              </a:rPr>
              <a:pPr>
                <a:defRPr/>
              </a:pPr>
              <a:t>2</a:t>
            </a:fld>
            <a:endParaRPr lang="en-US" dirty="0">
              <a:latin typeface="Calibri"/>
            </a:endParaRPr>
          </a:p>
        </p:txBody>
      </p:sp>
      <p:sp>
        <p:nvSpPr>
          <p:cNvPr id="6" name="Content Placeholder 23"/>
          <p:cNvSpPr txBox="1">
            <a:spLocks/>
          </p:cNvSpPr>
          <p:nvPr/>
        </p:nvSpPr>
        <p:spPr bwMode="auto">
          <a:xfrm>
            <a:off x="971602" y="1059584"/>
            <a:ext cx="7992887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09" rIns="91420" bIns="45709" numCol="1" anchor="t" anchorCtr="0" compatLnSpc="1">
            <a:prstTxWarp prst="textNoShape">
              <a:avLst/>
            </a:prstTxWarp>
          </a:bodyPr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+mn-lt"/>
                <a:ea typeface="+mn-ea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+mn-lt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+mn-lt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+mn-lt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+mn-lt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pPr marL="0" indent="0">
              <a:spcAft>
                <a:spcPts val="600"/>
              </a:spcAft>
              <a:buNone/>
              <a:defRPr/>
            </a:pPr>
            <a:r>
              <a:rPr lang="en-GB" altLang="en-US" kern="0" dirty="0">
                <a:solidFill>
                  <a:srgbClr val="002060"/>
                </a:solidFill>
                <a:latin typeface="Verdana"/>
              </a:rPr>
              <a:t>Introducing the Copernicus Programme</a:t>
            </a:r>
          </a:p>
          <a:p>
            <a:pPr marL="452336" indent="-452336">
              <a:spcAft>
                <a:spcPts val="600"/>
              </a:spcAft>
              <a:defRPr/>
            </a:pPr>
            <a:r>
              <a:rPr lang="fr-BE" altLang="en-US" kern="0" dirty="0" err="1">
                <a:solidFill>
                  <a:srgbClr val="002060"/>
                </a:solidFill>
                <a:latin typeface="Verdana"/>
              </a:rPr>
              <a:t>History</a:t>
            </a:r>
            <a:r>
              <a:rPr lang="fr-BE" altLang="en-US" kern="0" dirty="0">
                <a:solidFill>
                  <a:srgbClr val="002060"/>
                </a:solidFill>
                <a:latin typeface="Verdana"/>
              </a:rPr>
              <a:t>, main components</a:t>
            </a:r>
          </a:p>
          <a:p>
            <a:pPr marL="452336" indent="-452336">
              <a:spcAft>
                <a:spcPts val="600"/>
              </a:spcAft>
              <a:defRPr/>
            </a:pPr>
            <a:r>
              <a:rPr lang="fr-BE" altLang="en-US" kern="0" dirty="0">
                <a:solidFill>
                  <a:srgbClr val="002060"/>
                </a:solidFill>
                <a:latin typeface="Verdana"/>
              </a:rPr>
              <a:t>Marine-relevant aspects</a:t>
            </a:r>
          </a:p>
        </p:txBody>
      </p:sp>
    </p:spTree>
    <p:extLst>
      <p:ext uri="{BB962C8B-B14F-4D97-AF65-F5344CB8AC3E}">
        <p14:creationId xmlns:p14="http://schemas.microsoft.com/office/powerpoint/2010/main" val="212536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Sentinel 3 – global Chlorophyll a concentrations</a:t>
            </a:r>
          </a:p>
        </p:txBody>
      </p:sp>
      <p:pic>
        <p:nvPicPr>
          <p:cNvPr id="238594" name="Picture 2" descr="https://dhvptdf78rzwk.cloudfront.net/00261/00008/03ded8/image18.fullscreen.jpe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9594" y="771552"/>
            <a:ext cx="7884811" cy="33843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99594" y="4299943"/>
            <a:ext cx="6552728" cy="430865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n-GB" sz="1100" dirty="0">
                <a:solidFill>
                  <a:srgbClr val="262626"/>
                </a:solidFill>
              </a:rPr>
              <a:t>Sentinel-3 OLCI chlorophyll-a concentration (mg/m3): The dark blues have the lowest concentrations, followed by the light blues, then greens, yellow, and finally red which has the highest concentration of Chlorophyll a.</a:t>
            </a:r>
            <a:endParaRPr lang="en-US" sz="1100" dirty="0">
              <a:solidFill>
                <a:srgbClr val="262626"/>
              </a:solidFill>
            </a:endParaRPr>
          </a:p>
        </p:txBody>
      </p:sp>
      <p:pic>
        <p:nvPicPr>
          <p:cNvPr id="23859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64288" y="4155927"/>
            <a:ext cx="168275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05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</a:t>
            </a:r>
            <a:br>
              <a:rPr lang="en-GB" dirty="0"/>
            </a:br>
            <a:r>
              <a:rPr lang="en-GB" dirty="0"/>
              <a:t>for your</a:t>
            </a:r>
            <a:br>
              <a:rPr lang="en-GB" dirty="0"/>
            </a:br>
            <a:r>
              <a:rPr lang="en-GB" dirty="0"/>
              <a:t>attention</a:t>
            </a:r>
          </a:p>
        </p:txBody>
      </p:sp>
    </p:spTree>
    <p:extLst>
      <p:ext uri="{BB962C8B-B14F-4D97-AF65-F5344CB8AC3E}">
        <p14:creationId xmlns:p14="http://schemas.microsoft.com/office/powerpoint/2010/main" val="14149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COPERNICUS HISTORY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7618" y="956849"/>
            <a:ext cx="7324756" cy="3199262"/>
            <a:chOff x="847644" y="903534"/>
            <a:chExt cx="7839156" cy="3423939"/>
          </a:xfrm>
        </p:grpSpPr>
        <p:sp>
          <p:nvSpPr>
            <p:cNvPr id="5" name="Rectangle 4"/>
            <p:cNvSpPr/>
            <p:nvPr/>
          </p:nvSpPr>
          <p:spPr>
            <a:xfrm>
              <a:off x="1475656" y="2427734"/>
              <a:ext cx="1800200" cy="360040"/>
            </a:xfrm>
            <a:prstGeom prst="rect">
              <a:avLst/>
            </a:prstGeom>
            <a:solidFill>
              <a:srgbClr val="5AC4DD"/>
            </a:solidFill>
            <a:ln>
              <a:solidFill>
                <a:srgbClr val="5AC4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345694" y="2427734"/>
              <a:ext cx="3746585" cy="360040"/>
            </a:xfrm>
            <a:prstGeom prst="rect">
              <a:avLst/>
            </a:prstGeom>
            <a:solidFill>
              <a:srgbClr val="0B6192"/>
            </a:solidFill>
            <a:ln>
              <a:solidFill>
                <a:srgbClr val="0B61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162117" y="2427734"/>
              <a:ext cx="1010283" cy="3600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1619672" y="1635646"/>
              <a:ext cx="0" cy="792088"/>
            </a:xfrm>
            <a:prstGeom prst="line">
              <a:avLst/>
            </a:prstGeom>
            <a:ln>
              <a:solidFill>
                <a:srgbClr val="5AC4DD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123728" y="2787774"/>
              <a:ext cx="0" cy="792088"/>
            </a:xfrm>
            <a:prstGeom prst="line">
              <a:avLst/>
            </a:prstGeom>
            <a:ln>
              <a:solidFill>
                <a:srgbClr val="5AC4DD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357087" y="1635646"/>
              <a:ext cx="0" cy="792088"/>
            </a:xfrm>
            <a:prstGeom prst="line">
              <a:avLst/>
            </a:prstGeom>
            <a:ln>
              <a:solidFill>
                <a:srgbClr val="0B619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779912" y="2787774"/>
              <a:ext cx="0" cy="792088"/>
            </a:xfrm>
            <a:prstGeom prst="line">
              <a:avLst/>
            </a:prstGeom>
            <a:ln>
              <a:solidFill>
                <a:srgbClr val="0B619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076056" y="1635646"/>
              <a:ext cx="0" cy="792088"/>
            </a:xfrm>
            <a:prstGeom prst="line">
              <a:avLst/>
            </a:prstGeom>
            <a:ln>
              <a:solidFill>
                <a:srgbClr val="0B619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156176" y="2787774"/>
              <a:ext cx="0" cy="792088"/>
            </a:xfrm>
            <a:prstGeom prst="line">
              <a:avLst/>
            </a:prstGeom>
            <a:ln>
              <a:solidFill>
                <a:srgbClr val="0B619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236296" y="1635646"/>
              <a:ext cx="0" cy="792088"/>
            </a:xfrm>
            <a:prstGeom prst="line">
              <a:avLst/>
            </a:prstGeom>
            <a:ln>
              <a:solidFill>
                <a:srgbClr val="25408F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740352" y="2787774"/>
              <a:ext cx="0" cy="792088"/>
            </a:xfrm>
            <a:prstGeom prst="line">
              <a:avLst/>
            </a:prstGeom>
            <a:ln>
              <a:solidFill>
                <a:srgbClr val="25408F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847644" y="915566"/>
              <a:ext cx="1544056" cy="720080"/>
            </a:xfrm>
            <a:prstGeom prst="ellipse">
              <a:avLst/>
            </a:prstGeom>
            <a:solidFill>
              <a:srgbClr val="5AC4DD"/>
            </a:solidFill>
            <a:ln>
              <a:solidFill>
                <a:srgbClr val="5AC4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351700" y="3579862"/>
              <a:ext cx="1544056" cy="720080"/>
            </a:xfrm>
            <a:prstGeom prst="ellipse">
              <a:avLst/>
            </a:prstGeom>
            <a:solidFill>
              <a:srgbClr val="5AC4DD"/>
            </a:solidFill>
            <a:ln>
              <a:solidFill>
                <a:srgbClr val="5AC4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585059" y="903534"/>
              <a:ext cx="1544056" cy="720080"/>
            </a:xfrm>
            <a:prstGeom prst="ellipse">
              <a:avLst/>
            </a:prstGeom>
            <a:solidFill>
              <a:srgbClr val="0B6192"/>
            </a:solidFill>
            <a:ln>
              <a:solidFill>
                <a:srgbClr val="0B61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007884" y="3579862"/>
              <a:ext cx="1544056" cy="720080"/>
            </a:xfrm>
            <a:prstGeom prst="ellipse">
              <a:avLst/>
            </a:prstGeom>
            <a:solidFill>
              <a:srgbClr val="0B6192"/>
            </a:solidFill>
            <a:ln>
              <a:solidFill>
                <a:srgbClr val="0B61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308712" y="915566"/>
              <a:ext cx="1544056" cy="720080"/>
            </a:xfrm>
            <a:prstGeom prst="ellipse">
              <a:avLst/>
            </a:prstGeom>
            <a:solidFill>
              <a:srgbClr val="0B6192"/>
            </a:solidFill>
            <a:ln>
              <a:solidFill>
                <a:srgbClr val="0B61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384148" y="3579862"/>
              <a:ext cx="1544056" cy="720080"/>
            </a:xfrm>
            <a:prstGeom prst="ellipse">
              <a:avLst/>
            </a:prstGeom>
            <a:solidFill>
              <a:srgbClr val="0B6192"/>
            </a:solidFill>
            <a:ln>
              <a:solidFill>
                <a:srgbClr val="0B61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464268" y="915566"/>
              <a:ext cx="1544056" cy="72008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968324" y="3578828"/>
              <a:ext cx="1544056" cy="72008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 rot="5400000">
              <a:off x="8159815" y="2427217"/>
              <a:ext cx="385210" cy="36004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rot="5400000">
              <a:off x="1434121" y="2430696"/>
              <a:ext cx="385210" cy="36004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05431" y="1841835"/>
              <a:ext cx="958333" cy="395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5AC4DD"/>
                  </a:solidFill>
                </a:rPr>
                <a:t>1998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48618" y="2997317"/>
              <a:ext cx="958333" cy="395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5AC4DD"/>
                  </a:solidFill>
                </a:rPr>
                <a:t>2001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73263" y="1841835"/>
              <a:ext cx="958333" cy="395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B6192"/>
                  </a:solidFill>
                </a:rPr>
                <a:t>2005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03716" y="2995483"/>
              <a:ext cx="958333" cy="395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B6192"/>
                  </a:solidFill>
                </a:rPr>
                <a:t>2006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93215" y="1841007"/>
              <a:ext cx="958333" cy="395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B6192"/>
                  </a:solidFill>
                </a:rPr>
                <a:t>2008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97315" y="3004341"/>
              <a:ext cx="958333" cy="395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B6192"/>
                  </a:solidFill>
                </a:rPr>
                <a:t>2011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89574" y="1838250"/>
              <a:ext cx="958333" cy="395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25408F"/>
                  </a:solidFill>
                </a:rPr>
                <a:t>2013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728467" y="2999669"/>
              <a:ext cx="958333" cy="395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25408F"/>
                  </a:solidFill>
                </a:rPr>
                <a:t>2014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43608" y="987574"/>
              <a:ext cx="1105010" cy="49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Baveno Manifesto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47853" y="3666500"/>
              <a:ext cx="1105010" cy="49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Gothenburg EU Summit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804582" y="935919"/>
              <a:ext cx="1105010" cy="889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GMES – Flagship of </a:t>
              </a:r>
              <a:r>
                <a:rPr lang="en-US" sz="1200">
                  <a:solidFill>
                    <a:schemeClr val="bg1"/>
                  </a:solidFill>
                </a:rPr>
                <a:t>EU Space Policy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27407" y="3686654"/>
              <a:ext cx="1105010" cy="49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EC - GMES Bureau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523552" y="977283"/>
              <a:ext cx="1105010" cy="691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EC-ESA Agreement on GMES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64268" y="981057"/>
              <a:ext cx="1544056" cy="691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Copernicus Regulation and Data Policy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603671" y="3686653"/>
              <a:ext cx="1105010" cy="494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Start of GMES GIO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75962" y="3635752"/>
              <a:ext cx="1105010" cy="691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Start of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Full service operations</a:t>
              </a:r>
            </a:p>
          </p:txBody>
        </p:sp>
        <p:sp>
          <p:nvSpPr>
            <p:cNvPr id="43" name="Rectangle: Rounded Corners 42"/>
            <p:cNvSpPr/>
            <p:nvPr/>
          </p:nvSpPr>
          <p:spPr>
            <a:xfrm>
              <a:off x="6050564" y="1832544"/>
              <a:ext cx="1132455" cy="495442"/>
            </a:xfrm>
            <a:prstGeom prst="roundRect">
              <a:avLst/>
            </a:prstGeom>
            <a:solidFill>
              <a:srgbClr val="FAA741"/>
            </a:solidFill>
            <a:ln>
              <a:solidFill>
                <a:srgbClr val="FAA7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GMES </a:t>
              </a:r>
              <a:r>
                <a:rPr lang="en-US" sz="1200" b="1">
                  <a:solidFill>
                    <a:schemeClr val="bg1"/>
                  </a:solidFill>
                  <a:sym typeface="Wingdings" panose="05000000000000000000" pitchFamily="2" charset="2"/>
                </a:rPr>
                <a:t> Copernicus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02056" y="4797850"/>
            <a:ext cx="1992941" cy="276977"/>
          </a:xfrm>
          <a:prstGeom prst="rect">
            <a:avLst/>
          </a:prstGeom>
          <a:noFill/>
        </p:spPr>
        <p:txBody>
          <a:bodyPr wrap="none" lIns="91420" tIns="45709" rIns="91420" bIns="45709" rtlCol="0">
            <a:spAutoFit/>
          </a:bodyPr>
          <a:lstStyle/>
          <a:p>
            <a:r>
              <a:rPr lang="en-US" sz="1200" i="1"/>
              <a:t>GIO = GMES Initial Operation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37BC8-653A-774F-861D-6A080A1C245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4" name="Speech Bubble: Rectangle 43"/>
          <p:cNvSpPr/>
          <p:nvPr/>
        </p:nvSpPr>
        <p:spPr>
          <a:xfrm>
            <a:off x="228357" y="1738930"/>
            <a:ext cx="1078526" cy="1556696"/>
          </a:xfrm>
          <a:prstGeom prst="wedgeRectCallout">
            <a:avLst>
              <a:gd name="adj1" fmla="val 42148"/>
              <a:gd name="adj2" fmla="val -62625"/>
            </a:avLst>
          </a:prstGeom>
          <a:solidFill>
            <a:srgbClr val="FAA7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Long-term commitment to develop EO </a:t>
            </a:r>
            <a:r>
              <a:rPr lang="en-GB" sz="1200" dirty="0" err="1">
                <a:solidFill>
                  <a:schemeClr val="tx1"/>
                </a:solidFill>
              </a:rPr>
              <a:t>env</a:t>
            </a:r>
            <a:r>
              <a:rPr lang="en-GB" sz="1200" dirty="0">
                <a:solidFill>
                  <a:schemeClr val="tx1"/>
                </a:solidFill>
              </a:rPr>
              <a:t>. </a:t>
            </a:r>
            <a:r>
              <a:rPr lang="en-GB" sz="1200" dirty="0" err="1">
                <a:solidFill>
                  <a:schemeClr val="tx1"/>
                </a:solidFill>
              </a:rPr>
              <a:t>monit</a:t>
            </a:r>
            <a:r>
              <a:rPr lang="en-GB" sz="1200" dirty="0">
                <a:solidFill>
                  <a:schemeClr val="tx1"/>
                </a:solidFill>
              </a:rPr>
              <a:t>. services using &amp; developing European skills &amp; tech.</a:t>
            </a:r>
          </a:p>
        </p:txBody>
      </p:sp>
      <p:sp>
        <p:nvSpPr>
          <p:cNvPr id="46" name="Speech Bubble: Rectangle 45"/>
          <p:cNvSpPr/>
          <p:nvPr/>
        </p:nvSpPr>
        <p:spPr>
          <a:xfrm>
            <a:off x="7380312" y="699543"/>
            <a:ext cx="1656184" cy="1440160"/>
          </a:xfrm>
          <a:prstGeom prst="wedgeRectCallout">
            <a:avLst>
              <a:gd name="adj1" fmla="val -37067"/>
              <a:gd name="adj2" fmla="val 81700"/>
            </a:avLst>
          </a:prstGeom>
          <a:solidFill>
            <a:srgbClr val="FAA74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r>
              <a:rPr lang="en-GB" sz="1200" dirty="0">
                <a:solidFill>
                  <a:schemeClr val="tx1"/>
                </a:solidFill>
              </a:rPr>
              <a:t>Recent marine-relevant developments:</a:t>
            </a:r>
          </a:p>
          <a:p>
            <a:r>
              <a:rPr lang="fr-BE" sz="1200" dirty="0">
                <a:solidFill>
                  <a:schemeClr val="tx1"/>
                </a:solidFill>
              </a:rPr>
              <a:t>- Q4 2015: Marine Service </a:t>
            </a:r>
            <a:r>
              <a:rPr lang="fr-BE" sz="1200" dirty="0" err="1">
                <a:solidFill>
                  <a:schemeClr val="tx1"/>
                </a:solidFill>
              </a:rPr>
              <a:t>starts</a:t>
            </a:r>
            <a:r>
              <a:rPr lang="fr-BE" sz="1200" dirty="0">
                <a:solidFill>
                  <a:schemeClr val="tx1"/>
                </a:solidFill>
              </a:rPr>
              <a:t> </a:t>
            </a:r>
            <a:endParaRPr lang="en-GB" sz="1200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- Feb 2016: Sentinel 3a launched</a:t>
            </a:r>
          </a:p>
          <a:p>
            <a:r>
              <a:rPr lang="en-GB" sz="1200" dirty="0">
                <a:solidFill>
                  <a:schemeClr val="tx1"/>
                </a:solidFill>
              </a:rPr>
              <a:t>- Q2 2017, OLCI instrument operational</a:t>
            </a:r>
          </a:p>
        </p:txBody>
      </p:sp>
    </p:spTree>
    <p:extLst>
      <p:ext uri="{BB962C8B-B14F-4D97-AF65-F5344CB8AC3E}">
        <p14:creationId xmlns:p14="http://schemas.microsoft.com/office/powerpoint/2010/main" val="36843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COPERNICUS FUNDING</a:t>
            </a:r>
          </a:p>
        </p:txBody>
      </p:sp>
      <p:pic>
        <p:nvPicPr>
          <p:cNvPr id="5" name="Picture 2" descr="Z:\Copernicus template\Infographie Copernicus\infograph 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02" y="589239"/>
            <a:ext cx="8339534" cy="383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37BC8-653A-774F-861D-6A080A1C245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94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3063875" y="771552"/>
            <a:ext cx="3521075" cy="138495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04" tIns="45702" rIns="91404" bIns="45702">
            <a:spAutoFit/>
          </a:bodyPr>
          <a:lstStyle>
            <a:lvl1pPr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dirty="0">
                <a:solidFill>
                  <a:srgbClr val="000066"/>
                </a:solidFill>
                <a:ea typeface="MS PGothic" pitchFamily="34" charset="-128"/>
                <a:cs typeface="Arial" charset="0"/>
              </a:rPr>
              <a:t>6 services use Earth Observation data to deliver </a:t>
            </a:r>
            <a:r>
              <a:rPr lang="en-GB" altLang="en-US" sz="2800" dirty="0">
                <a:solidFill>
                  <a:srgbClr val="C00000"/>
                </a:solidFill>
                <a:latin typeface="+mn-lt"/>
                <a:cs typeface="Arial" charset="0"/>
              </a:rPr>
              <a:t>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0" dirty="0"/>
              <a:t/>
            </a:r>
            <a:br>
              <a:rPr lang="en-US" altLang="en-US" kern="0" dirty="0"/>
            </a:br>
            <a:r>
              <a:rPr lang="en-US" altLang="en-US" kern="0" dirty="0"/>
              <a:t>COPERNICUS ARCHITECTURE</a:t>
            </a:r>
            <a:br>
              <a:rPr lang="en-US" altLang="en-US" kern="0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37BC8-653A-774F-861D-6A080A1C245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6" name="TextBox 38"/>
          <p:cNvSpPr txBox="1">
            <a:spLocks noChangeArrowheads="1"/>
          </p:cNvSpPr>
          <p:nvPr/>
        </p:nvSpPr>
        <p:spPr bwMode="auto">
          <a:xfrm>
            <a:off x="6144767" y="2423209"/>
            <a:ext cx="3107755" cy="33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4" tIns="45702" rIns="91404" bIns="45702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i="0" dirty="0">
                <a:solidFill>
                  <a:srgbClr val="000066"/>
                </a:solidFill>
                <a:cs typeface="Arial" charset="0"/>
              </a:rPr>
              <a:t>Contributing missions</a:t>
            </a:r>
          </a:p>
        </p:txBody>
      </p:sp>
      <p:sp>
        <p:nvSpPr>
          <p:cNvPr id="20" name="Bent Arrow 19"/>
          <p:cNvSpPr/>
          <p:nvPr/>
        </p:nvSpPr>
        <p:spPr bwMode="auto">
          <a:xfrm rot="10800000" flipH="1">
            <a:off x="955861" y="2791703"/>
            <a:ext cx="1584176" cy="856281"/>
          </a:xfrm>
          <a:prstGeom prst="bentArrow">
            <a:avLst>
              <a:gd name="adj1" fmla="val 25000"/>
              <a:gd name="adj2" fmla="val 24436"/>
              <a:gd name="adj3" fmla="val 31708"/>
              <a:gd name="adj4" fmla="val 50123"/>
            </a:avLst>
          </a:prstGeom>
          <a:solidFill>
            <a:srgbClr val="073451"/>
          </a:solidFill>
          <a:ln>
            <a:noFill/>
          </a:ln>
          <a:effectLst/>
          <a:extLst/>
        </p:spPr>
        <p:txBody>
          <a:bodyPr lIns="91420" tIns="45709" rIns="91420" bIns="45709" anchor="ctr"/>
          <a:lstStyle/>
          <a:p>
            <a:pPr marL="3174">
              <a:defRPr/>
            </a:pPr>
            <a:endParaRPr lang="en-GB">
              <a:solidFill>
                <a:srgbClr val="C00000"/>
              </a:solidFill>
            </a:endParaRPr>
          </a:p>
        </p:txBody>
      </p:sp>
      <p:sp>
        <p:nvSpPr>
          <p:cNvPr id="21" name="Bent Arrow 20"/>
          <p:cNvSpPr/>
          <p:nvPr/>
        </p:nvSpPr>
        <p:spPr bwMode="auto">
          <a:xfrm rot="10800000">
            <a:off x="6908548" y="2770432"/>
            <a:ext cx="1334074" cy="664835"/>
          </a:xfrm>
          <a:prstGeom prst="bentArrow">
            <a:avLst>
              <a:gd name="adj1" fmla="val 25000"/>
              <a:gd name="adj2" fmla="val 24436"/>
              <a:gd name="adj3" fmla="val 31708"/>
              <a:gd name="adj4" fmla="val 50123"/>
            </a:avLst>
          </a:prstGeom>
          <a:solidFill>
            <a:srgbClr val="073451"/>
          </a:solidFill>
          <a:ln>
            <a:noFill/>
          </a:ln>
          <a:effectLst/>
          <a:extLst/>
        </p:spPr>
        <p:txBody>
          <a:bodyPr lIns="91420" tIns="45709" rIns="91420" bIns="45709" anchor="ctr"/>
          <a:lstStyle/>
          <a:p>
            <a:pPr marL="3174">
              <a:defRPr/>
            </a:pPr>
            <a:endParaRPr lang="en-GB">
              <a:solidFill>
                <a:srgbClr val="C00000"/>
              </a:solidFill>
            </a:endParaRPr>
          </a:p>
        </p:txBody>
      </p:sp>
      <p:sp>
        <p:nvSpPr>
          <p:cNvPr id="22" name="Bent Arrow 21"/>
          <p:cNvSpPr/>
          <p:nvPr/>
        </p:nvSpPr>
        <p:spPr bwMode="auto">
          <a:xfrm rot="10800000" flipV="1">
            <a:off x="6948266" y="3419773"/>
            <a:ext cx="1389776" cy="630535"/>
          </a:xfrm>
          <a:prstGeom prst="bentArrow">
            <a:avLst>
              <a:gd name="adj1" fmla="val 25000"/>
              <a:gd name="adj2" fmla="val 24436"/>
              <a:gd name="adj3" fmla="val 31708"/>
              <a:gd name="adj4" fmla="val 50123"/>
            </a:avLst>
          </a:prstGeom>
          <a:solidFill>
            <a:srgbClr val="073451"/>
          </a:solidFill>
          <a:ln>
            <a:noFill/>
          </a:ln>
          <a:effectLst/>
          <a:extLst/>
        </p:spPr>
        <p:txBody>
          <a:bodyPr lIns="91420" tIns="45709" rIns="91420" bIns="45709" anchor="ctr"/>
          <a:lstStyle/>
          <a:p>
            <a:pPr marL="3174">
              <a:defRPr/>
            </a:pPr>
            <a:endParaRPr lang="en-GB">
              <a:solidFill>
                <a:srgbClr val="C00000"/>
              </a:solidFill>
            </a:endParaRPr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2914796" y="4703270"/>
            <a:ext cx="5035550" cy="40007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lIns="91404" tIns="45702" rIns="91404" bIns="45702">
            <a:spAutoFit/>
          </a:bodyPr>
          <a:lstStyle>
            <a:lvl1pPr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altLang="en-US" sz="2000" i="0" dirty="0">
                <a:solidFill>
                  <a:srgbClr val="C00000"/>
                </a:solidFill>
                <a:latin typeface="+mn-lt"/>
                <a:cs typeface="Arial" charset="0"/>
              </a:rPr>
              <a:t>…added-value products</a:t>
            </a:r>
          </a:p>
        </p:txBody>
      </p:sp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64" y="627534"/>
            <a:ext cx="2416814" cy="18722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30" y="627534"/>
            <a:ext cx="1995720" cy="1995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927" y="3928573"/>
            <a:ext cx="1264146" cy="758702"/>
          </a:xfrm>
          <a:prstGeom prst="rect">
            <a:avLst/>
          </a:prstGeom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566566" y="2616454"/>
            <a:ext cx="2781300" cy="40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4" tIns="45702" rIns="91404" bIns="45702">
            <a:spAutoFit/>
          </a:bodyPr>
          <a:lstStyle>
            <a:lvl1pPr eaLnBrk="0" hangingPunct="0">
              <a:spcBef>
                <a:spcPct val="20000"/>
              </a:spcBef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rgbClr val="0F5494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2000" i="0" dirty="0">
                <a:solidFill>
                  <a:srgbClr val="000066"/>
                </a:solidFill>
                <a:cs typeface="Arial" charset="0"/>
              </a:rPr>
              <a:t>Sentinels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20960" y="2283720"/>
            <a:ext cx="4106569" cy="1872208"/>
            <a:chOff x="2620958" y="2283718"/>
            <a:chExt cx="4106569" cy="1872208"/>
          </a:xfrm>
        </p:grpSpPr>
        <p:pic>
          <p:nvPicPr>
            <p:cNvPr id="34" name="Picture 6" descr="http://www.greenpeace.org/international/Global/international/planet-2/image/2009/4/man-made-fires-to-clear-land-f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958" y="3291830"/>
              <a:ext cx="1302970" cy="858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http://www.ecmwf.int/sites/default/files/Climate_projections_worksho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3214558"/>
              <a:ext cx="1435447" cy="79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8" y="2338103"/>
              <a:ext cx="1349303" cy="73770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2283718"/>
              <a:ext cx="1166703" cy="869658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075" y="2283718"/>
              <a:ext cx="1219845" cy="91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77"/>
            <a:stretch>
              <a:fillRect/>
            </a:stretch>
          </p:blipFill>
          <p:spPr bwMode="auto">
            <a:xfrm>
              <a:off x="4019728" y="3147814"/>
              <a:ext cx="1200344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Striped Right Arrow 18"/>
          <p:cNvSpPr/>
          <p:nvPr/>
        </p:nvSpPr>
        <p:spPr bwMode="auto">
          <a:xfrm rot="5400000">
            <a:off x="4166210" y="4081453"/>
            <a:ext cx="475335" cy="768296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/>
          <a:extLst/>
        </p:spPr>
        <p:txBody>
          <a:bodyPr lIns="91420" tIns="45709" rIns="91420" bIns="45709" anchor="ctr"/>
          <a:lstStyle/>
          <a:p>
            <a:pPr marL="3174">
              <a:defRPr/>
            </a:pPr>
            <a:endParaRPr lang="en-GB" sz="1200">
              <a:solidFill>
                <a:srgbClr val="C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4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COPERNICUS GOVERNANCE</a:t>
            </a:r>
          </a:p>
        </p:txBody>
      </p:sp>
      <p:pic>
        <p:nvPicPr>
          <p:cNvPr id="5" name="Picture 2" descr="Z:\Copernicus template\Infographie Copernicus\infograph 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6989"/>
            <a:ext cx="6048672" cy="400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37BC8-653A-774F-861D-6A080A1C245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SENTINEL FAMILY DEPLOYMENT SCHEDULE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2"/>
          <a:stretch/>
        </p:blipFill>
        <p:spPr>
          <a:xfrm>
            <a:off x="1547666" y="703702"/>
            <a:ext cx="6944648" cy="396350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1EBBFB-7C62-E140-A2DD-7E27121BB0B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79712" y="2355726"/>
            <a:ext cx="6624736" cy="86409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979712" y="3945898"/>
            <a:ext cx="6624736" cy="57006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71552"/>
            <a:ext cx="9144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98530"/>
            <a:ext cx="9144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9704"/>
            <a:ext cx="9144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579" y="1583065"/>
            <a:ext cx="9144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05757"/>
            <a:ext cx="9144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8132274" y="591531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spcCol="0" rtlCol="0" anchor="ctr"/>
          <a:lstStyle/>
          <a:p>
            <a:pPr algn="ctr"/>
            <a:endParaRPr lang="en-GB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91532"/>
            <a:ext cx="648072" cy="86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06" y="898528"/>
            <a:ext cx="734898" cy="89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0"/>
          <a:stretch/>
        </p:blipFill>
        <p:spPr bwMode="auto">
          <a:xfrm>
            <a:off x="315679" y="1583065"/>
            <a:ext cx="1030733" cy="64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9" y="1862143"/>
            <a:ext cx="1066365" cy="64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73" y="2415151"/>
            <a:ext cx="800583" cy="80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7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71550"/>
            <a:ext cx="7894320" cy="4206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COPERNICUS SERVICES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867706" y="260086"/>
            <a:ext cx="7819096" cy="283417"/>
          </a:xfrm>
          <a:prstGeom prst="rect">
            <a:avLst/>
          </a:prstGeom>
          <a:solidFill>
            <a:srgbClr val="25408F"/>
          </a:solidFill>
        </p:spPr>
        <p:txBody>
          <a:bodyPr vert="horz" lIns="91420" tIns="45709" rIns="91420" bIns="45709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7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The Six COPERNICUS SERVICES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41" y="2906611"/>
            <a:ext cx="265629" cy="2814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948" y="1868266"/>
            <a:ext cx="256205" cy="2714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66" y="1088660"/>
            <a:ext cx="276998" cy="2934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962" y="3291845"/>
            <a:ext cx="263555" cy="2792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73" y="1959559"/>
            <a:ext cx="270403" cy="2864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20" y="4534838"/>
            <a:ext cx="254439" cy="2695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8395" y="3287781"/>
            <a:ext cx="532962" cy="646309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sym typeface="Wingdings"/>
              </a:rPr>
              <a:t>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8883" y="1816551"/>
            <a:ext cx="532962" cy="646309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sym typeface="Wingdings"/>
              </a:rPr>
              <a:t>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1880" y="751886"/>
            <a:ext cx="532962" cy="646309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sym typeface="Wingdings"/>
              </a:rPr>
              <a:t>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48" y="2643777"/>
            <a:ext cx="532962" cy="646309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sym typeface="Wingdings"/>
              </a:rPr>
              <a:t>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00024" y="751886"/>
            <a:ext cx="532962" cy="646309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sym typeface="Wingdings"/>
              </a:rPr>
              <a:t>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7864" y="3762026"/>
            <a:ext cx="532962" cy="646309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sym typeface="Wingdings"/>
              </a:rPr>
              <a:t>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5896" y="3762026"/>
            <a:ext cx="532962" cy="646309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sym typeface="Wingdings"/>
              </a:rPr>
              <a:t>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3095" y="4346469"/>
            <a:ext cx="2446732" cy="646309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pPr marL="171411" indent="-171411">
              <a:buFont typeface="Wingdings"/>
              <a:buChar char="ü"/>
            </a:pPr>
            <a:r>
              <a:rPr lang="en-GB" dirty="0">
                <a:solidFill>
                  <a:srgbClr val="FF0000"/>
                </a:solidFill>
                <a:sym typeface="Wingdings"/>
              </a:rPr>
              <a:t>= operational</a:t>
            </a:r>
          </a:p>
          <a:p>
            <a:r>
              <a:rPr lang="en-GB" dirty="0">
                <a:solidFill>
                  <a:srgbClr val="FFC000"/>
                </a:solidFill>
                <a:sym typeface="Wingdings"/>
              </a:rPr>
              <a:t> = in ramp up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67030" y="3759588"/>
            <a:ext cx="532962" cy="646309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n-GB" sz="3600" dirty="0">
                <a:solidFill>
                  <a:srgbClr val="FFC000"/>
                </a:solidFill>
                <a:sym typeface="Wingdings"/>
              </a:rPr>
              <a:t>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4208" y="1635648"/>
            <a:ext cx="532962" cy="646309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n-GB" sz="3600" dirty="0">
                <a:solidFill>
                  <a:srgbClr val="FFC000"/>
                </a:solidFill>
                <a:sym typeface="Wingdings"/>
              </a:rPr>
              <a:t></a:t>
            </a:r>
            <a:endParaRPr lang="en-GB" sz="3600" dirty="0">
              <a:solidFill>
                <a:srgbClr val="FFC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70529" y="2641449"/>
            <a:ext cx="532962" cy="646309"/>
          </a:xfrm>
          <a:prstGeom prst="rect">
            <a:avLst/>
          </a:prstGeom>
          <a:noFill/>
        </p:spPr>
        <p:txBody>
          <a:bodyPr wrap="square" lIns="91420" tIns="45709" rIns="91420" bIns="45709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sym typeface="Wingdings"/>
              </a:rPr>
              <a:t>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534533">
            <a:off x="6953056" y="512982"/>
            <a:ext cx="1280026" cy="64630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20" tIns="45709" rIns="91420" bIns="45709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FULL, FREE AND OPEN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18201" y="1626265"/>
            <a:ext cx="2253828" cy="14495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09" rIns="91420" bIns="45709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02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Why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marine </a:t>
            </a:r>
            <a:r>
              <a:rPr lang="fr-BE" dirty="0" err="1"/>
              <a:t>sector</a:t>
            </a:r>
            <a:r>
              <a:rPr lang="fr-BE" dirty="0"/>
              <a:t> </a:t>
            </a:r>
            <a:r>
              <a:rPr lang="fr-BE" dirty="0" err="1"/>
              <a:t>so</a:t>
            </a:r>
            <a:r>
              <a:rPr lang="fr-BE" dirty="0"/>
              <a:t> important?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037BC8-653A-774F-861D-6A080A1C245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23"/>
          <p:cNvSpPr txBox="1">
            <a:spLocks/>
          </p:cNvSpPr>
          <p:nvPr/>
        </p:nvSpPr>
        <p:spPr bwMode="auto">
          <a:xfrm>
            <a:off x="971602" y="1059584"/>
            <a:ext cx="7992887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09" rIns="91420" bIns="45709" numCol="1" anchor="t" anchorCtr="0" compatLnSpc="1">
            <a:prstTxWarp prst="textNoShape">
              <a:avLst/>
            </a:prstTxWarp>
          </a:bodyPr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+mn-lt"/>
                <a:ea typeface="+mn-ea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+mn-lt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+mn-lt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+mn-lt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EBB00"/>
              </a:buClr>
              <a:buFont typeface="Wingdings" pitchFamily="2" charset="2"/>
              <a:buChar char="«"/>
              <a:defRPr sz="1900">
                <a:solidFill>
                  <a:srgbClr val="231F89"/>
                </a:solidFill>
                <a:latin typeface="+mn-lt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GB" altLang="en-US" sz="1600" kern="0" dirty="0">
                <a:solidFill>
                  <a:srgbClr val="002060"/>
                </a:solidFill>
                <a:latin typeface="Verdana"/>
              </a:rPr>
              <a:t>“Blue Economy”, 5 million jobs, gross added value almost €500bn/year</a:t>
            </a:r>
          </a:p>
          <a:p>
            <a:pPr>
              <a:spcAft>
                <a:spcPts val="600"/>
              </a:spcAft>
              <a:defRPr/>
            </a:pP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90% of international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trade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is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maritime</a:t>
            </a:r>
          </a:p>
          <a:p>
            <a:pPr marL="452336" indent="-452336">
              <a:spcAft>
                <a:spcPts val="600"/>
              </a:spcAft>
              <a:defRPr/>
            </a:pP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Half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of the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world's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population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lives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within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100 km of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coast</a:t>
            </a:r>
            <a:endParaRPr lang="fr-BE" altLang="en-US" sz="1600" kern="0" dirty="0">
              <a:solidFill>
                <a:srgbClr val="002060"/>
              </a:solidFill>
              <a:latin typeface="Verdana"/>
            </a:endParaRPr>
          </a:p>
          <a:p>
            <a:pPr marL="452336" indent="-452336">
              <a:spcAft>
                <a:spcPts val="600"/>
              </a:spcAft>
              <a:defRPr/>
            </a:pP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EU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coastline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(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where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many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human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and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economic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activities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take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place)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is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7 times longer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than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US, 4 times longer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than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Russia</a:t>
            </a:r>
            <a:endParaRPr lang="fr-BE" altLang="en-US" sz="1600" kern="0" dirty="0">
              <a:solidFill>
                <a:srgbClr val="002060"/>
              </a:solidFill>
              <a:latin typeface="Verdana"/>
            </a:endParaRPr>
          </a:p>
          <a:p>
            <a:pPr marL="452336" indent="-452336">
              <a:spcAft>
                <a:spcPts val="600"/>
              </a:spcAft>
              <a:defRPr/>
            </a:pP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Global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potential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ocean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energy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resources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exceed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present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and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projected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future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energy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needs</a:t>
            </a:r>
            <a:endParaRPr lang="fr-BE" altLang="en-US" sz="1600" kern="0" dirty="0">
              <a:solidFill>
                <a:srgbClr val="002060"/>
              </a:solidFill>
              <a:latin typeface="Verdana"/>
            </a:endParaRPr>
          </a:p>
          <a:p>
            <a:pPr marL="452336" indent="-452336">
              <a:spcAft>
                <a:spcPts val="600"/>
              </a:spcAft>
              <a:defRPr/>
            </a:pP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The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ocean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plays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a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critical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role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in the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climate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system</a:t>
            </a:r>
          </a:p>
          <a:p>
            <a:pPr marL="452336" indent="-452336">
              <a:spcAft>
                <a:spcPts val="600"/>
              </a:spcAft>
              <a:defRPr/>
            </a:pP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Therefore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a major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policy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priority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(International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Ocean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Governance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, Blue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Growth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, Marine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Strategy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Framework Directive, EU Water Framework Directive, UN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Sustainable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</a:t>
            </a:r>
            <a:r>
              <a:rPr lang="fr-BE" altLang="en-US" sz="1600" kern="0" dirty="0" err="1">
                <a:solidFill>
                  <a:srgbClr val="002060"/>
                </a:solidFill>
                <a:latin typeface="Verdana"/>
              </a:rPr>
              <a:t>Development</a:t>
            </a:r>
            <a:r>
              <a:rPr lang="fr-BE" altLang="en-US" sz="1600" kern="0" dirty="0">
                <a:solidFill>
                  <a:srgbClr val="002060"/>
                </a:solidFill>
                <a:latin typeface="Verdana"/>
              </a:rPr>
              <a:t> Goals…)</a:t>
            </a:r>
          </a:p>
        </p:txBody>
      </p:sp>
    </p:spTree>
    <p:extLst>
      <p:ext uri="{BB962C8B-B14F-4D97-AF65-F5344CB8AC3E}">
        <p14:creationId xmlns:p14="http://schemas.microsoft.com/office/powerpoint/2010/main" val="35285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eric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1-SC6 Background Materials- Copernicus General Presentation_010916 v5" id="{C36636FD-34C6-574F-A363-57C0D96BE1F9}" vid="{FB8370DA-A470-5E4B-98A4-C4B4BD3B749D}"/>
    </a:ext>
  </a:extLst>
</a:theme>
</file>

<file path=ppt/theme/theme10.xml><?xml version="1.0" encoding="utf-8"?>
<a:theme xmlns:a="http://schemas.openxmlformats.org/drawingml/2006/main" name="Security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1-SC6 Background Materials- Copernicus General Presentation_010916 v5" id="{C36636FD-34C6-574F-A363-57C0D96BE1F9}" vid="{C3045B06-C419-2647-A445-B93897A8F197}"/>
    </a:ext>
  </a:extLst>
</a:theme>
</file>

<file path=ppt/theme/theme11.xml><?xml version="1.0" encoding="utf-8"?>
<a:theme xmlns:a="http://schemas.openxmlformats.org/drawingml/2006/main" name="In situ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1-SC6 Background Materials- Copernicus General Presentation_010916 v5" id="{C36636FD-34C6-574F-A363-57C0D96BE1F9}" vid="{62F8F448-8A14-824A-A1DA-8DBA43241FC0}"/>
    </a:ext>
  </a:extLst>
</a:theme>
</file>

<file path=ppt/theme/theme12.xml><?xml version="1.0" encoding="utf-8"?>
<a:theme xmlns:a="http://schemas.openxmlformats.org/drawingml/2006/main" name="1_Marine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1-SC6 Background Materials- Copernicus General Presentation_010916 v5" id="{C36636FD-34C6-574F-A363-57C0D96BE1F9}" vid="{38514A8B-3A56-B44A-81C9-FDBCCE5E39D1}"/>
    </a:ext>
  </a:extLst>
</a:theme>
</file>

<file path=ppt/theme/theme13.xml><?xml version="1.0" encoding="utf-8"?>
<a:theme xmlns:a="http://schemas.openxmlformats.org/drawingml/2006/main" name="1_Space component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L1-SC6 Background Materials- Copernicus General Presentation_010916 v5" id="{C36636FD-34C6-574F-A363-57C0D96BE1F9}" vid="{D5F9318B-C81C-4041-9351-2476FA913CE9}"/>
    </a:ext>
  </a:extLst>
</a:theme>
</file>

<file path=ppt/theme/theme14.xml><?xml version="1.0" encoding="utf-8"?>
<a:theme xmlns:a="http://schemas.openxmlformats.org/drawingml/2006/main" name="8_New Powerpoint Template">
  <a:themeElements>
    <a:clrScheme name="New 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rgbClr val="00468C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New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New Powerpoint Template">
  <a:themeElements>
    <a:clrScheme name="New 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rgbClr val="00468C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New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ser Uptake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1-SC6 Background Materials- Copernicus General Presentation_010916 v5" id="{C36636FD-34C6-574F-A363-57C0D96BE1F9}" vid="{ADF02A94-942C-AB4F-8BB9-D6FA235C31B6}"/>
    </a:ext>
  </a:extLst>
</a:theme>
</file>

<file path=ppt/theme/theme3.xml><?xml version="1.0" encoding="utf-8"?>
<a:theme xmlns:a="http://schemas.openxmlformats.org/drawingml/2006/main" name="Data Access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1-SC6 Background Materials- Copernicus General Presentation_010916 v5" id="{C36636FD-34C6-574F-A363-57C0D96BE1F9}" vid="{D403C1D1-BD4C-7F47-9E27-FCF28EEEECA0}"/>
    </a:ext>
  </a:extLst>
</a:theme>
</file>

<file path=ppt/theme/theme4.xml><?xml version="1.0" encoding="utf-8"?>
<a:theme xmlns:a="http://schemas.openxmlformats.org/drawingml/2006/main" name="Space component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1-SC6 Background Materials- Copernicus General Presentation_010916 v5" id="{C36636FD-34C6-574F-A363-57C0D96BE1F9}" vid="{D5F9318B-C81C-4041-9351-2476FA913CE9}"/>
    </a:ext>
  </a:extLst>
</a:theme>
</file>

<file path=ppt/theme/theme5.xml><?xml version="1.0" encoding="utf-8"?>
<a:theme xmlns:a="http://schemas.openxmlformats.org/drawingml/2006/main" name="Marine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1-SC6 Background Materials- Copernicus General Presentation_010916 v5" id="{C36636FD-34C6-574F-A363-57C0D96BE1F9}" vid="{38514A8B-3A56-B44A-81C9-FDBCCE5E39D1}"/>
    </a:ext>
  </a:extLst>
</a:theme>
</file>

<file path=ppt/theme/theme6.xml><?xml version="1.0" encoding="utf-8"?>
<a:theme xmlns:a="http://schemas.openxmlformats.org/drawingml/2006/main" name="Land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1-SC6 Background Materials- Copernicus General Presentation_010916 v5" id="{C36636FD-34C6-574F-A363-57C0D96BE1F9}" vid="{948F7AFC-FD11-324D-A23C-6F94A9FFE83D}"/>
    </a:ext>
  </a:extLst>
</a:theme>
</file>

<file path=ppt/theme/theme7.xml><?xml version="1.0" encoding="utf-8"?>
<a:theme xmlns:a="http://schemas.openxmlformats.org/drawingml/2006/main" name="Emergency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1-SC6 Background Materials- Copernicus General Presentation_010916 v5" id="{C36636FD-34C6-574F-A363-57C0D96BE1F9}" vid="{B85B9552-75C3-6840-808D-5B5410834568}"/>
    </a:ext>
  </a:extLst>
</a:theme>
</file>

<file path=ppt/theme/theme8.xml><?xml version="1.0" encoding="utf-8"?>
<a:theme xmlns:a="http://schemas.openxmlformats.org/drawingml/2006/main" name="Atmosphere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1-SC6 Background Materials- Copernicus General Presentation_010916 v5" id="{C36636FD-34C6-574F-A363-57C0D96BE1F9}" vid="{B631714C-54E4-2846-A98B-99AF8FFCD309}"/>
    </a:ext>
  </a:extLst>
</a:theme>
</file>

<file path=ppt/theme/theme9.xml><?xml version="1.0" encoding="utf-8"?>
<a:theme xmlns:a="http://schemas.openxmlformats.org/drawingml/2006/main" name="Climate Change">
  <a:themeElements>
    <a:clrScheme name="Copernicus">
      <a:dk1>
        <a:srgbClr val="262626"/>
      </a:dk1>
      <a:lt1>
        <a:sysClr val="window" lastClr="FFFFFF"/>
      </a:lt1>
      <a:dk2>
        <a:srgbClr val="0B6192"/>
      </a:dk2>
      <a:lt2>
        <a:srgbClr val="25408F"/>
      </a:lt2>
      <a:accent1>
        <a:srgbClr val="62C4DD"/>
      </a:accent1>
      <a:accent2>
        <a:srgbClr val="578683"/>
      </a:accent2>
      <a:accent3>
        <a:srgbClr val="B0BF27"/>
      </a:accent3>
      <a:accent4>
        <a:srgbClr val="FAA73F"/>
      </a:accent4>
      <a:accent5>
        <a:srgbClr val="941333"/>
      </a:accent5>
      <a:accent6>
        <a:srgbClr val="B75133"/>
      </a:accent6>
      <a:hlink>
        <a:srgbClr val="0B6192"/>
      </a:hlink>
      <a:folHlink>
        <a:srgbClr val="800080"/>
      </a:folHlink>
    </a:clrScheme>
    <a:fontScheme name="Copernicu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1-SC6 Background Materials- Copernicus General Presentation_010916 v5" id="{C36636FD-34C6-574F-A363-57C0D96BE1F9}" vid="{86ACD047-BCD3-964E-B3AD-3C60731D7B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L1-SC6 Background Materials- Copernicus General Presentation_010916 v5</Template>
  <TotalTime>1317</TotalTime>
  <Words>882</Words>
  <Application>Microsoft Office PowerPoint</Application>
  <PresentationFormat>On-screen Show (16:9)</PresentationFormat>
  <Paragraphs>176</Paragraphs>
  <Slides>21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Generic</vt:lpstr>
      <vt:lpstr>User Uptake</vt:lpstr>
      <vt:lpstr>Data Access</vt:lpstr>
      <vt:lpstr>Space component</vt:lpstr>
      <vt:lpstr>Marine</vt:lpstr>
      <vt:lpstr>Land</vt:lpstr>
      <vt:lpstr>Emergency</vt:lpstr>
      <vt:lpstr>Atmosphere</vt:lpstr>
      <vt:lpstr>Climate Change</vt:lpstr>
      <vt:lpstr>Security</vt:lpstr>
      <vt:lpstr>In situ</vt:lpstr>
      <vt:lpstr>1_Marine</vt:lpstr>
      <vt:lpstr>1_Space component</vt:lpstr>
      <vt:lpstr>8_New Powerpoint Template</vt:lpstr>
      <vt:lpstr>11_New Powerpoint Template</vt:lpstr>
      <vt:lpstr>Image bitmap</vt:lpstr>
      <vt:lpstr>Copernicus</vt:lpstr>
      <vt:lpstr>Table of contents</vt:lpstr>
      <vt:lpstr>COPERNICUS HISTORY</vt:lpstr>
      <vt:lpstr>COPERNICUS FUNDING</vt:lpstr>
      <vt:lpstr> COPERNICUS ARCHITECTURE </vt:lpstr>
      <vt:lpstr>COPERNICUS GOVERNANCE</vt:lpstr>
      <vt:lpstr>SENTINEL FAMILY DEPLOYMENT SCHEDULE</vt:lpstr>
      <vt:lpstr>COPERNICUS SERVICES</vt:lpstr>
      <vt:lpstr>Why is the marine sector so important?</vt:lpstr>
      <vt:lpstr>Marine Environment Monitoring Service</vt:lpstr>
      <vt:lpstr>PowerPoint Presentation</vt:lpstr>
      <vt:lpstr>Marine Service, key milestones</vt:lpstr>
      <vt:lpstr>Examples of Marine application areas</vt:lpstr>
      <vt:lpstr>PowerPoint Presentation</vt:lpstr>
      <vt:lpstr>Exploring new sources of energy: OTEC </vt:lpstr>
      <vt:lpstr>Search &amp; Rescue in the Gibraltar Straits</vt:lpstr>
      <vt:lpstr>Contributing to Risk Mitigation Plan (Fukushima) </vt:lpstr>
      <vt:lpstr>Combatting Marine Litter and plastic pollution</vt:lpstr>
      <vt:lpstr>Understanding algal bloom dynamics </vt:lpstr>
      <vt:lpstr>Sentinel 3 – global Chlorophyll a concentrations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Copernicus</dc:title>
  <dc:creator>Stéphane Ourevitch</dc:creator>
  <cp:lastModifiedBy>SHEPHERD Iain (MARE)</cp:lastModifiedBy>
  <cp:revision>75</cp:revision>
  <cp:lastPrinted>2017-05-12T14:58:07Z</cp:lastPrinted>
  <dcterms:created xsi:type="dcterms:W3CDTF">2016-09-12T13:04:06Z</dcterms:created>
  <dcterms:modified xsi:type="dcterms:W3CDTF">2017-06-01T09:29:24Z</dcterms:modified>
</cp:coreProperties>
</file>