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7"/>
  </p:notesMasterIdLst>
  <p:sldIdLst>
    <p:sldId id="342" r:id="rId3"/>
    <p:sldId id="339" r:id="rId4"/>
    <p:sldId id="338" r:id="rId5"/>
    <p:sldId id="337" r:id="rId6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F0F0F0"/>
    <a:srgbClr val="DEDEDE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 autoAdjust="0"/>
    <p:restoredTop sz="94820" autoAdjust="0"/>
  </p:normalViewPr>
  <p:slideViewPr>
    <p:cSldViewPr snapToObjects="1">
      <p:cViewPr>
        <p:scale>
          <a:sx n="90" d="100"/>
          <a:sy n="90" d="100"/>
        </p:scale>
        <p:origin x="-1404" y="-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BB921C-54CF-1F45-AB67-E3214B72CB1F}" type="datetimeFigureOut">
              <a:rPr lang="it-IT" smtClean="0"/>
              <a:pPr/>
              <a:t>23/03/2017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8519AD-E459-874A-989F-EF7AE01C9AEA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3136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519AD-E459-874A-989F-EF7AE01C9AEA}" type="slidenum">
              <a:rPr lang="it-IT" smtClean="0">
                <a:solidFill>
                  <a:prstClr val="black"/>
                </a:solidFill>
              </a:rPr>
              <a:pPr/>
              <a:t>1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955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01989C-9CF9-814E-9C8C-E0C8C94A0522}" type="datetimeFigureOut">
              <a:rPr lang="it-IT" smtClean="0"/>
              <a:pPr/>
              <a:t>23/03/2017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7329069-6EA1-2245-B099-0D555F84E0CE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01989C-9CF9-814E-9C8C-E0C8C94A0522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23/03/2017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7329069-6EA1-2245-B099-0D555F84E0CE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645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01989C-9CF9-814E-9C8C-E0C8C94A0522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23/03/2017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7329069-6EA1-2245-B099-0D555F84E0CE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1935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01989C-9CF9-814E-9C8C-E0C8C94A0522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23/03/2017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7329069-6EA1-2245-B099-0D555F84E0CE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7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1989C-9CF9-814E-9C8C-E0C8C94A0522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23/03/2017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29069-6EA1-2245-B099-0D555F84E0CE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6855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1989C-9CF9-814E-9C8C-E0C8C94A0522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23/03/2017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29069-6EA1-2245-B099-0D555F84E0CE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1564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1989C-9CF9-814E-9C8C-E0C8C94A0522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23/03/2017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29069-6EA1-2245-B099-0D555F84E0CE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433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1989C-9CF9-814E-9C8C-E0C8C94A0522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23/03/2017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29069-6EA1-2245-B099-0D555F84E0CE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886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01989C-9CF9-814E-9C8C-E0C8C94A0522}" type="datetimeFigureOut">
              <a:rPr lang="it-IT" smtClean="0"/>
              <a:pPr/>
              <a:t>23/03/2017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7329069-6EA1-2245-B099-0D555F84E0CE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01989C-9CF9-814E-9C8C-E0C8C94A0522}" type="datetimeFigureOut">
              <a:rPr lang="it-IT" smtClean="0"/>
              <a:pPr/>
              <a:t>23/03/2017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7329069-6EA1-2245-B099-0D555F84E0CE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01989C-9CF9-814E-9C8C-E0C8C94A0522}" type="datetimeFigureOut">
              <a:rPr lang="it-IT" smtClean="0"/>
              <a:pPr/>
              <a:t>23/03/2017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7329069-6EA1-2245-B099-0D555F84E0CE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1989C-9CF9-814E-9C8C-E0C8C94A0522}" type="datetimeFigureOut">
              <a:rPr lang="it-IT" smtClean="0"/>
              <a:pPr/>
              <a:t>23/03/2017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29069-6EA1-2245-B099-0D555F84E0CE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1989C-9CF9-814E-9C8C-E0C8C94A0522}" type="datetimeFigureOut">
              <a:rPr lang="it-IT" smtClean="0"/>
              <a:pPr/>
              <a:t>23/03/2017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29069-6EA1-2245-B099-0D555F84E0CE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1989C-9CF9-814E-9C8C-E0C8C94A0522}" type="datetimeFigureOut">
              <a:rPr lang="it-IT" smtClean="0"/>
              <a:pPr/>
              <a:t>23/03/2017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29069-6EA1-2245-B099-0D555F84E0CE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1989C-9CF9-814E-9C8C-E0C8C94A0522}" type="datetimeFigureOut">
              <a:rPr lang="it-IT" smtClean="0"/>
              <a:pPr/>
              <a:t>23/03/2017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29069-6EA1-2245-B099-0D555F84E0CE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01989C-9CF9-814E-9C8C-E0C8C94A0522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23/03/2017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7329069-6EA1-2245-B099-0D555F84E0CE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186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2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200400" y="274638"/>
            <a:ext cx="5486400" cy="1095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i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01989C-9CF9-814E-9C8C-E0C8C94A0522}" type="datetimeFigureOut">
              <a:rPr lang="it-IT" smtClean="0"/>
              <a:pPr/>
              <a:t>23/03/2017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i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i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7329069-6EA1-2245-B099-0D555F84E0CE}" type="slidenum">
              <a:rPr lang="it-IT" smtClean="0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8" r:id="rId7"/>
    <p:sldLayoutId id="2147483659" r:id="rId8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200400" y="274638"/>
            <a:ext cx="5486400" cy="1095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i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01989C-9CF9-814E-9C8C-E0C8C94A0522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23/03/2017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i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i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7329069-6EA1-2245-B099-0D555F84E0CE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851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1"/>
          <p:cNvSpPr txBox="1">
            <a:spLocks/>
          </p:cNvSpPr>
          <p:nvPr/>
        </p:nvSpPr>
        <p:spPr>
          <a:xfrm>
            <a:off x="838200" y="1801812"/>
            <a:ext cx="7924800" cy="28463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>
              <a:spcBef>
                <a:spcPct val="0"/>
              </a:spcBef>
              <a:defRPr/>
            </a:pPr>
            <a:r>
              <a:rPr lang="en-US" sz="4800" b="1" smtClean="0">
                <a:solidFill>
                  <a:prstClr val="white"/>
                </a:solidFill>
                <a:latin typeface="Arial"/>
                <a:cs typeface="Arial"/>
              </a:rPr>
              <a:t>EMBRC -</a:t>
            </a:r>
          </a:p>
          <a:p>
            <a:pPr>
              <a:spcBef>
                <a:spcPct val="0"/>
              </a:spcBef>
              <a:defRPr/>
            </a:pPr>
            <a:r>
              <a:rPr lang="en-US" sz="3600" b="1" smtClean="0">
                <a:solidFill>
                  <a:prstClr val="white"/>
                </a:solidFill>
                <a:latin typeface="Arial"/>
                <a:cs typeface="Arial"/>
              </a:rPr>
              <a:t>European Marine Biological Resource Center</a:t>
            </a:r>
            <a:r>
              <a:rPr lang="it-IT" sz="3600" b="1" smtClean="0">
                <a:solidFill>
                  <a:srgbClr val="0099FF"/>
                </a:solidFill>
                <a:latin typeface="Arial"/>
                <a:cs typeface="Arial"/>
              </a:rPr>
              <a:t/>
            </a:r>
            <a:br>
              <a:rPr lang="it-IT" sz="3600" b="1" smtClean="0">
                <a:solidFill>
                  <a:srgbClr val="0099FF"/>
                </a:solidFill>
                <a:latin typeface="Arial"/>
                <a:cs typeface="Arial"/>
              </a:rPr>
            </a:br>
            <a:r>
              <a:rPr lang="it-IT" sz="4000" b="1" smtClean="0">
                <a:solidFill>
                  <a:srgbClr val="0099FF"/>
                </a:solidFill>
                <a:latin typeface="Arial"/>
                <a:cs typeface="Arial"/>
              </a:rPr>
              <a:t/>
            </a:r>
            <a:br>
              <a:rPr lang="it-IT" sz="4000" b="1" smtClean="0">
                <a:solidFill>
                  <a:srgbClr val="0099FF"/>
                </a:solidFill>
                <a:latin typeface="Arial"/>
                <a:cs typeface="Arial"/>
              </a:rPr>
            </a:br>
            <a:r>
              <a:rPr lang="it-IT" sz="2500" smtClean="0">
                <a:solidFill>
                  <a:prstClr val="white"/>
                </a:solidFill>
                <a:latin typeface="Arial"/>
                <a:cs typeface="Arial"/>
              </a:rPr>
              <a:t>K. Deneudt, I. Nardello</a:t>
            </a:r>
            <a:endParaRPr lang="it-IT" sz="2500" dirty="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>
          <a:xfrm>
            <a:off x="838200" y="4953000"/>
            <a:ext cx="6400800" cy="1447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>
              <a:spcBef>
                <a:spcPct val="20000"/>
              </a:spcBef>
              <a:defRPr/>
            </a:pPr>
            <a:r>
              <a:rPr lang="en-GB" sz="3200" b="1">
                <a:solidFill>
                  <a:prstClr val="white"/>
                </a:solidFill>
              </a:rPr>
              <a:t>Pilot Blue Cloud </a:t>
            </a:r>
            <a:r>
              <a:rPr lang="en-GB" sz="3200" b="1" smtClean="0">
                <a:solidFill>
                  <a:prstClr val="white"/>
                </a:solidFill>
              </a:rPr>
              <a:t>Workshop</a:t>
            </a:r>
            <a:endParaRPr lang="it-IT" sz="3200" dirty="0" smtClean="0">
              <a:solidFill>
                <a:prstClr val="white"/>
              </a:solidFill>
              <a:cs typeface="Arial"/>
            </a:endParaRPr>
          </a:p>
          <a:p>
            <a:pPr>
              <a:spcBef>
                <a:spcPct val="20000"/>
              </a:spcBef>
              <a:buFont typeface="Arial"/>
              <a:buNone/>
              <a:defRPr/>
            </a:pPr>
            <a:r>
              <a:rPr lang="it-IT" sz="3200" b="1" smtClean="0">
                <a:solidFill>
                  <a:prstClr val="white"/>
                </a:solidFill>
                <a:cs typeface="Arial"/>
              </a:rPr>
              <a:t>March 28th, 2017</a:t>
            </a:r>
            <a:endParaRPr lang="it-IT" sz="3200" b="1" dirty="0" smtClean="0">
              <a:solidFill>
                <a:prstClr val="white"/>
              </a:solidFill>
              <a:cs typeface="Arial"/>
            </a:endParaRPr>
          </a:p>
          <a:p>
            <a:pPr>
              <a:spcBef>
                <a:spcPct val="20000"/>
              </a:spcBef>
              <a:buFont typeface="Arial"/>
              <a:buNone/>
              <a:defRPr/>
            </a:pPr>
            <a:r>
              <a:rPr lang="it-IT" sz="3200" b="1" smtClean="0">
                <a:solidFill>
                  <a:prstClr val="white"/>
                </a:solidFill>
                <a:cs typeface="Arial"/>
              </a:rPr>
              <a:t>Brussels</a:t>
            </a:r>
            <a:endParaRPr lang="it-IT" sz="3200" b="1" dirty="0" smtClean="0">
              <a:solidFill>
                <a:prstClr val="white"/>
              </a:solidFill>
              <a:cs typeface="Arial"/>
            </a:endParaRPr>
          </a:p>
          <a:p>
            <a:pPr algn="ctr">
              <a:spcBef>
                <a:spcPct val="20000"/>
              </a:spcBef>
              <a:buFont typeface="Arial"/>
              <a:buNone/>
              <a:defRPr/>
            </a:pPr>
            <a:endParaRPr lang="en-US" sz="32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1295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0"/>
            <a:ext cx="238717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83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143000"/>
            <a:ext cx="8458200" cy="5410200"/>
          </a:xfrm>
        </p:spPr>
        <p:txBody>
          <a:bodyPr>
            <a:normAutofit/>
          </a:bodyPr>
          <a:lstStyle/>
          <a:p>
            <a:r>
              <a:rPr lang="en-GB" sz="1600" b="1" smtClean="0"/>
              <a:t>Single sign-on</a:t>
            </a:r>
          </a:p>
          <a:p>
            <a:r>
              <a:rPr lang="en-GB" sz="1600" b="1" smtClean="0"/>
              <a:t>Retrieve &amp; Access</a:t>
            </a:r>
            <a:r>
              <a:rPr lang="en-GB" sz="1600" smtClean="0"/>
              <a:t> -  Virtual access to data</a:t>
            </a:r>
          </a:p>
          <a:p>
            <a:r>
              <a:rPr lang="en-GB" sz="1600" b="1" smtClean="0"/>
              <a:t>Analyse &amp; Develop </a:t>
            </a:r>
            <a:r>
              <a:rPr lang="en-GB" sz="1600"/>
              <a:t>-</a:t>
            </a:r>
            <a:r>
              <a:rPr lang="en-GB" sz="1600" smtClean="0"/>
              <a:t> Virtual access to</a:t>
            </a:r>
            <a:r>
              <a:rPr lang="en-GB" sz="1600" b="1" smtClean="0"/>
              <a:t> </a:t>
            </a:r>
            <a:r>
              <a:rPr lang="en-GB" sz="1600" smtClean="0"/>
              <a:t>analytical tools &amp;</a:t>
            </a:r>
            <a:r>
              <a:rPr lang="en-GB" sz="1600" b="1" smtClean="0"/>
              <a:t> </a:t>
            </a:r>
            <a:r>
              <a:rPr lang="en-GB" sz="1600" smtClean="0"/>
              <a:t>development environment</a:t>
            </a:r>
          </a:p>
          <a:p>
            <a:endParaRPr lang="en-GB" sz="1600"/>
          </a:p>
          <a:p>
            <a:endParaRPr lang="en-GB" sz="1600" smtClean="0"/>
          </a:p>
          <a:p>
            <a:endParaRPr lang="en-GB" sz="1600"/>
          </a:p>
          <a:p>
            <a:endParaRPr lang="en-GB" sz="1600" smtClean="0"/>
          </a:p>
          <a:p>
            <a:endParaRPr lang="en-GB" sz="1600"/>
          </a:p>
          <a:p>
            <a:endParaRPr lang="en-GB" sz="1600" smtClean="0"/>
          </a:p>
          <a:p>
            <a:endParaRPr lang="en-GB" sz="1600" smtClean="0"/>
          </a:p>
          <a:p>
            <a:endParaRPr lang="en-GB" sz="1600"/>
          </a:p>
          <a:p>
            <a:endParaRPr lang="en-GB" sz="1600" smtClean="0"/>
          </a:p>
          <a:p>
            <a:endParaRPr lang="en-GB" sz="1600"/>
          </a:p>
          <a:p>
            <a:endParaRPr lang="en-GB" sz="1600" smtClean="0"/>
          </a:p>
          <a:p>
            <a:endParaRPr lang="en-GB" sz="1600" smtClean="0"/>
          </a:p>
          <a:p>
            <a:endParaRPr lang="en-GB" sz="1600"/>
          </a:p>
          <a:p>
            <a:r>
              <a:rPr lang="en-GB" sz="1600" b="1"/>
              <a:t>Store</a:t>
            </a:r>
            <a:r>
              <a:rPr lang="en-GB" sz="1600"/>
              <a:t> - Provide</a:t>
            </a:r>
            <a:r>
              <a:rPr lang="en-GB" sz="1600" b="1"/>
              <a:t> private and shared </a:t>
            </a:r>
            <a:r>
              <a:rPr lang="en-GB" sz="1600"/>
              <a:t>repositories for storing raw and intermediate data</a:t>
            </a:r>
          </a:p>
          <a:p>
            <a:r>
              <a:rPr lang="en-GB" sz="1600" b="1" smtClean="0"/>
              <a:t>Publish</a:t>
            </a:r>
            <a:r>
              <a:rPr lang="en-GB" sz="1600" smtClean="0"/>
              <a:t> - Provide </a:t>
            </a:r>
            <a:r>
              <a:rPr lang="en-GB" sz="1600"/>
              <a:t>tools and incentive for</a:t>
            </a:r>
            <a:r>
              <a:rPr lang="en-GB" sz="1600" b="1"/>
              <a:t> publishing final research </a:t>
            </a:r>
            <a:r>
              <a:rPr lang="en-GB" sz="1600" b="1" smtClean="0"/>
              <a:t>data</a:t>
            </a:r>
            <a:endParaRPr lang="en-GB" sz="1600" b="1"/>
          </a:p>
        </p:txBody>
      </p:sp>
      <p:sp>
        <p:nvSpPr>
          <p:cNvPr id="3" name="TextBox 2"/>
          <p:cNvSpPr txBox="1"/>
          <p:nvPr/>
        </p:nvSpPr>
        <p:spPr>
          <a:xfrm>
            <a:off x="2188381" y="533400"/>
            <a:ext cx="6522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GB" b="1"/>
              <a:t>1) As a user of the Pilot Blue Cloud; what would you need it to do</a:t>
            </a:r>
            <a:r>
              <a:rPr lang="en-GB" b="1" smtClean="0"/>
              <a:t>?</a:t>
            </a:r>
            <a:endParaRPr lang="en-GB" b="1"/>
          </a:p>
        </p:txBody>
      </p:sp>
      <p:grpSp>
        <p:nvGrpSpPr>
          <p:cNvPr id="5" name="Group 4"/>
          <p:cNvGrpSpPr/>
          <p:nvPr/>
        </p:nvGrpSpPr>
        <p:grpSpPr>
          <a:xfrm>
            <a:off x="3380572" y="2286000"/>
            <a:ext cx="5230028" cy="3437110"/>
            <a:chOff x="3380572" y="2286000"/>
            <a:chExt cx="5230028" cy="343711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80572" y="2286000"/>
              <a:ext cx="5230028" cy="34054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5541334" y="5507666"/>
              <a:ext cx="46679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BE" sz="800" smtClean="0"/>
                <a:t>© VLIZ</a:t>
              </a:r>
              <a:endParaRPr lang="nl-BE" sz="800"/>
            </a:p>
          </p:txBody>
        </p:sp>
      </p:grpSp>
    </p:spTree>
    <p:extLst>
      <p:ext uri="{BB962C8B-B14F-4D97-AF65-F5344CB8AC3E}">
        <p14:creationId xmlns:p14="http://schemas.microsoft.com/office/powerpoint/2010/main" val="405625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1029"/>
          <p:cNvSpPr/>
          <p:nvPr/>
        </p:nvSpPr>
        <p:spPr>
          <a:xfrm>
            <a:off x="76200" y="4191000"/>
            <a:ext cx="8991600" cy="193516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b="1" smtClean="0"/>
              <a:t>Central authentication system - &gt; single sign-on </a:t>
            </a:r>
          </a:p>
          <a:p>
            <a:endParaRPr lang="en-GB" sz="1600" b="1" smtClean="0"/>
          </a:p>
          <a:p>
            <a:r>
              <a:rPr lang="en-GB" sz="1600" b="1"/>
              <a:t>Data Storage capacity - &gt; in support of community-based </a:t>
            </a:r>
            <a:r>
              <a:rPr lang="en-GB" sz="1600" b="1" smtClean="0"/>
              <a:t>repositories</a:t>
            </a:r>
          </a:p>
          <a:p>
            <a:endParaRPr lang="en-GB" sz="1600" b="1"/>
          </a:p>
          <a:p>
            <a:r>
              <a:rPr lang="en-GB" sz="1600" b="1" smtClean="0"/>
              <a:t>Reliable </a:t>
            </a:r>
            <a:r>
              <a:rPr lang="en-GB" sz="1600" b="1"/>
              <a:t>cloud server </a:t>
            </a:r>
            <a:r>
              <a:rPr lang="en-GB" sz="1600" b="1" smtClean="0"/>
              <a:t>capacity -&gt; in support of community based systems</a:t>
            </a:r>
            <a:endParaRPr lang="en-GB" sz="1600" b="1"/>
          </a:p>
          <a:p>
            <a:endParaRPr lang="en-GB" sz="1600" b="1"/>
          </a:p>
          <a:p>
            <a:r>
              <a:rPr lang="en-GB" sz="1600" b="1" smtClean="0"/>
              <a:t>Persistent Identifiers - &gt; Identification of origin</a:t>
            </a:r>
          </a:p>
          <a:p>
            <a:pPr lvl="1"/>
            <a:endParaRPr lang="en-GB" sz="1200" b="1" smtClean="0"/>
          </a:p>
          <a:p>
            <a:pPr lvl="1"/>
            <a:endParaRPr lang="en-GB" sz="400" b="1" smtClean="0"/>
          </a:p>
          <a:p>
            <a:endParaRPr lang="en-GB" sz="1600"/>
          </a:p>
          <a:p>
            <a:endParaRPr lang="en-GB" sz="1600" b="1"/>
          </a:p>
          <a:p>
            <a:endParaRPr lang="en-GB" sz="1600" b="1" smtClean="0"/>
          </a:p>
          <a:p>
            <a:pPr lvl="0">
              <a:buAutoNum type="arabicParenR"/>
            </a:pPr>
            <a:endParaRPr lang="en-GB" sz="1600" b="1"/>
          </a:p>
        </p:txBody>
      </p:sp>
      <p:sp>
        <p:nvSpPr>
          <p:cNvPr id="3" name="TextBox 2"/>
          <p:cNvSpPr txBox="1"/>
          <p:nvPr/>
        </p:nvSpPr>
        <p:spPr>
          <a:xfrm>
            <a:off x="2819400" y="609600"/>
            <a:ext cx="47892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GB" b="1"/>
              <a:t>2</a:t>
            </a:r>
            <a:r>
              <a:rPr lang="en-GB" b="1" smtClean="0"/>
              <a:t>) </a:t>
            </a:r>
            <a:r>
              <a:rPr lang="en-GB" b="1"/>
              <a:t>What is the most pressing need </a:t>
            </a:r>
            <a:r>
              <a:rPr lang="en-GB" b="1" smtClean="0"/>
              <a:t>to realise the </a:t>
            </a:r>
          </a:p>
          <a:p>
            <a:pPr lvl="0"/>
            <a:r>
              <a:rPr lang="en-GB" b="1" smtClean="0"/>
              <a:t>	 </a:t>
            </a:r>
            <a:r>
              <a:rPr lang="en-GB" b="1"/>
              <a:t>Pilot Blue Cloud in the short/midterm?</a:t>
            </a:r>
          </a:p>
          <a:p>
            <a:endParaRPr lang="nl-B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455225"/>
            <a:ext cx="2047875" cy="136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V="1">
            <a:off x="5205350" y="4724400"/>
            <a:ext cx="609600" cy="3810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205350" y="5257800"/>
            <a:ext cx="685800" cy="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181600" y="5407025"/>
            <a:ext cx="685800" cy="307975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916" y="4531425"/>
            <a:ext cx="1804534" cy="1353401"/>
          </a:xfrm>
          <a:prstGeom prst="rect">
            <a:avLst/>
          </a:prstGeom>
        </p:spPr>
      </p:pic>
      <p:cxnSp>
        <p:nvCxnSpPr>
          <p:cNvPr id="12" name="Straight Arrow Connector 11"/>
          <p:cNvCxnSpPr/>
          <p:nvPr/>
        </p:nvCxnSpPr>
        <p:spPr>
          <a:xfrm>
            <a:off x="2438400" y="5287075"/>
            <a:ext cx="685800" cy="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019800" y="4495800"/>
            <a:ext cx="911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mtClean="0">
                <a:solidFill>
                  <a:schemeClr val="bg1"/>
                </a:solidFill>
              </a:rPr>
              <a:t>Portal X</a:t>
            </a:r>
            <a:endParaRPr lang="nl-BE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19800" y="5029200"/>
            <a:ext cx="911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mtClean="0">
                <a:solidFill>
                  <a:schemeClr val="bg1"/>
                </a:solidFill>
              </a:rPr>
              <a:t>Portal X</a:t>
            </a:r>
            <a:endParaRPr lang="nl-BE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19800" y="5574268"/>
            <a:ext cx="898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mtClean="0">
                <a:solidFill>
                  <a:schemeClr val="bg1"/>
                </a:solidFill>
              </a:rPr>
              <a:t>Portal Z</a:t>
            </a:r>
            <a:endParaRPr lang="nl-BE">
              <a:solidFill>
                <a:schemeClr val="bg1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7239000" y="4680466"/>
            <a:ext cx="609600" cy="492034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7083603" y="5257800"/>
            <a:ext cx="764997" cy="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7239000" y="5398532"/>
            <a:ext cx="609600" cy="38631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8305800" y="4680466"/>
            <a:ext cx="381000" cy="34873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solidFill>
                <a:schemeClr val="bg1"/>
              </a:solidFill>
            </a:endParaRPr>
          </a:p>
        </p:txBody>
      </p:sp>
      <p:cxnSp>
        <p:nvCxnSpPr>
          <p:cNvPr id="26" name="Straight Connector 25"/>
          <p:cNvCxnSpPr>
            <a:stCxn id="24" idx="4"/>
          </p:cNvCxnSpPr>
          <p:nvPr/>
        </p:nvCxnSpPr>
        <p:spPr>
          <a:xfrm>
            <a:off x="8496300" y="5029200"/>
            <a:ext cx="0" cy="53181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8305800" y="5561012"/>
            <a:ext cx="190500" cy="28818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8496300" y="5561012"/>
            <a:ext cx="190500" cy="2238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4" name="TextBox 1023"/>
          <p:cNvSpPr txBox="1"/>
          <p:nvPr/>
        </p:nvSpPr>
        <p:spPr>
          <a:xfrm>
            <a:off x="7924800" y="4355068"/>
            <a:ext cx="474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mtClean="0">
                <a:solidFill>
                  <a:schemeClr val="bg1"/>
                </a:solidFill>
              </a:rPr>
              <a:t>??!</a:t>
            </a:r>
            <a:endParaRPr lang="nl-BE">
              <a:solidFill>
                <a:schemeClr val="bg1"/>
              </a:solidFill>
            </a:endParaRPr>
          </a:p>
        </p:txBody>
      </p:sp>
      <p:cxnSp>
        <p:nvCxnSpPr>
          <p:cNvPr id="1027" name="Straight Connector 1026"/>
          <p:cNvCxnSpPr/>
          <p:nvPr/>
        </p:nvCxnSpPr>
        <p:spPr>
          <a:xfrm flipV="1">
            <a:off x="8496300" y="5105400"/>
            <a:ext cx="342900" cy="1084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9" name="Straight Connector 1028"/>
          <p:cNvCxnSpPr/>
          <p:nvPr/>
        </p:nvCxnSpPr>
        <p:spPr>
          <a:xfrm flipH="1" flipV="1">
            <a:off x="8162205" y="5105400"/>
            <a:ext cx="334095" cy="1084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841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sz="1600" b="1"/>
              <a:t>3</a:t>
            </a:r>
            <a:r>
              <a:rPr lang="en-GB" sz="1600" b="1" smtClean="0"/>
              <a:t>) What </a:t>
            </a:r>
            <a:r>
              <a:rPr lang="en-GB" sz="1600" b="1"/>
              <a:t>are the gaps and obstacles that need to be overcome to realise the Pilot Blue </a:t>
            </a:r>
            <a:r>
              <a:rPr lang="en-GB" sz="1600" b="1" smtClean="0"/>
              <a:t>Cloud?</a:t>
            </a:r>
          </a:p>
          <a:p>
            <a:pPr marL="0" indent="0">
              <a:buNone/>
            </a:pPr>
            <a:endParaRPr lang="nl-BE" sz="1600" smtClean="0"/>
          </a:p>
          <a:p>
            <a:r>
              <a:rPr lang="nl-BE" sz="1600" smtClean="0"/>
              <a:t>Empower </a:t>
            </a:r>
            <a:r>
              <a:rPr lang="nl-BE" sz="1600"/>
              <a:t>and connect community-based initiatives and </a:t>
            </a:r>
            <a:r>
              <a:rPr lang="nl-BE" sz="1600" smtClean="0"/>
              <a:t>systems</a:t>
            </a:r>
          </a:p>
          <a:p>
            <a:endParaRPr lang="nl-BE" sz="1600" smtClean="0"/>
          </a:p>
          <a:p>
            <a:r>
              <a:rPr lang="en-GB" sz="1600" smtClean="0"/>
              <a:t>Lower treshold for using cloud infrastructure</a:t>
            </a:r>
          </a:p>
          <a:p>
            <a:endParaRPr lang="en-GB" sz="1600"/>
          </a:p>
          <a:p>
            <a:r>
              <a:rPr lang="en-GB" sz="1600" smtClean="0"/>
              <a:t>Connect </a:t>
            </a:r>
            <a:r>
              <a:rPr lang="en-GB" sz="1600"/>
              <a:t>RI output and respect RI </a:t>
            </a:r>
            <a:r>
              <a:rPr lang="en-GB" sz="1600" smtClean="0"/>
              <a:t>identity</a:t>
            </a:r>
          </a:p>
          <a:p>
            <a:endParaRPr lang="nl-BE" sz="1600" b="1" smtClean="0"/>
          </a:p>
          <a:p>
            <a:r>
              <a:rPr lang="en-GB" sz="1600"/>
              <a:t>Strengthen </a:t>
            </a:r>
            <a:r>
              <a:rPr lang="en-GB" sz="1600" smtClean="0"/>
              <a:t>interaction with large data infrastructures</a:t>
            </a:r>
            <a:endParaRPr lang="nl-BE" sz="1600" b="1" smtClean="0"/>
          </a:p>
          <a:p>
            <a:endParaRPr lang="nl-BE" sz="1600" b="1"/>
          </a:p>
          <a:p>
            <a:r>
              <a:rPr lang="nl-BE" sz="1600" smtClean="0"/>
              <a:t>Development of lacking systems and repositories</a:t>
            </a:r>
            <a:endParaRPr lang="nl-BE" sz="1600"/>
          </a:p>
          <a:p>
            <a:pPr marL="0" indent="0">
              <a:buNone/>
            </a:pPr>
            <a:endParaRPr lang="nl-BE" sz="1600"/>
          </a:p>
          <a:p>
            <a:pPr marL="0" lvl="0" indent="0">
              <a:buNone/>
            </a:pPr>
            <a:endParaRPr lang="en-GB" sz="1600" b="1" smtClean="0"/>
          </a:p>
          <a:p>
            <a:pPr lvl="0">
              <a:buAutoNum type="arabicParenR"/>
            </a:pPr>
            <a:endParaRPr lang="en-GB" sz="1600" b="1"/>
          </a:p>
          <a:p>
            <a:pPr lvl="0">
              <a:buAutoNum type="arabicParenR"/>
            </a:pPr>
            <a:endParaRPr lang="nl-BE" smtClean="0"/>
          </a:p>
          <a:p>
            <a:pPr lvl="0">
              <a:buAutoNum type="arabicParenR"/>
            </a:pPr>
            <a:endParaRPr lang="en-GB" sz="1600" b="1"/>
          </a:p>
        </p:txBody>
      </p:sp>
    </p:spTree>
    <p:extLst>
      <p:ext uri="{BB962C8B-B14F-4D97-AF65-F5344CB8AC3E}">
        <p14:creationId xmlns:p14="http://schemas.microsoft.com/office/powerpoint/2010/main" val="102789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2660</TotalTime>
  <Words>189</Words>
  <Application>Microsoft Office PowerPoint</Application>
  <PresentationFormat>On-screen Show (4:3)</PresentationFormat>
  <Paragraphs>57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Tema di Office</vt:lpstr>
      <vt:lpstr>1_Tema di Office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Embrc Ocean project Preliminary notes</dc:title>
  <dc:creator>luciano de venezia</dc:creator>
  <cp:lastModifiedBy>Klaas Deneudt</cp:lastModifiedBy>
  <cp:revision>268</cp:revision>
  <dcterms:created xsi:type="dcterms:W3CDTF">2015-12-01T14:33:58Z</dcterms:created>
  <dcterms:modified xsi:type="dcterms:W3CDTF">2017-03-23T17:04:22Z</dcterms:modified>
</cp:coreProperties>
</file>