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7" r:id="rId3"/>
    <p:sldId id="264" r:id="rId4"/>
    <p:sldId id="265"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F88266B-5599-4573-B63A-92EB806170BE}">
          <p14:sldIdLst/>
        </p14:section>
        <p14:section name="Untitled Section" id="{8ED40698-CB73-4D03-8D8A-8210E2FBA45D}">
          <p14:sldIdLst>
            <p14:sldId id="256"/>
            <p14:sldId id="267"/>
            <p14:sldId id="264"/>
            <p14:sldId id="265"/>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0373"/>
    <a:srgbClr val="CCFF99"/>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279" autoAdjust="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5"/>
    </mc:Choice>
    <mc:Fallback>
      <c:style val="45"/>
    </mc:Fallback>
  </mc:AlternateContent>
  <c:clrMapOvr bg1="lt1" tx1="dk1" bg2="lt2" tx2="dk2" accent1="accent1" accent2="accent2" accent3="accent3" accent4="accent4" accent5="accent5" accent6="accent6" hlink="hlink" folHlink="folHlink"/>
  <c:chart>
    <c:title>
      <c:tx>
        <c:rich>
          <a:bodyPr/>
          <a:lstStyle/>
          <a:p>
            <a:pPr>
              <a:defRPr sz="1200">
                <a:solidFill>
                  <a:schemeClr val="accent3">
                    <a:lumMod val="50000"/>
                  </a:schemeClr>
                </a:solidFill>
              </a:defRPr>
            </a:pPr>
            <a:r>
              <a:rPr lang="en-US" sz="1200" dirty="0" smtClean="0">
                <a:solidFill>
                  <a:schemeClr val="accent3">
                    <a:lumMod val="50000"/>
                  </a:schemeClr>
                </a:solidFill>
              </a:rPr>
              <a:t>ARGO </a:t>
            </a:r>
            <a:r>
              <a:rPr lang="en-US" sz="1200" dirty="0">
                <a:solidFill>
                  <a:schemeClr val="accent3">
                    <a:lumMod val="50000"/>
                  </a:schemeClr>
                </a:solidFill>
              </a:rPr>
              <a:t>Floats- Black Sea </a:t>
            </a:r>
          </a:p>
        </c:rich>
      </c:tx>
      <c:layout>
        <c:manualLayout>
          <c:xMode val="edge"/>
          <c:yMode val="edge"/>
          <c:x val="0.14785128041328743"/>
          <c:y val="0.10989577145849648"/>
        </c:manualLayout>
      </c:layout>
      <c:overlay val="1"/>
    </c:title>
    <c:autoTitleDeleted val="0"/>
    <c:plotArea>
      <c:layout/>
      <c:barChart>
        <c:barDir val="col"/>
        <c:grouping val="clustered"/>
        <c:varyColors val="0"/>
        <c:ser>
          <c:idx val="0"/>
          <c:order val="0"/>
          <c:tx>
            <c:strRef>
              <c:f>Sheet1!$D$2</c:f>
              <c:strCache>
                <c:ptCount val="1"/>
                <c:pt idx="0">
                  <c:v>No</c:v>
                </c:pt>
              </c:strCache>
            </c:strRef>
          </c:tx>
          <c:invertIfNegative val="0"/>
          <c:cat>
            <c:numRef>
              <c:f>Sheet1!$C$3:$C$12</c:f>
              <c:numCache>
                <c:formatCode>General</c:formatCode>
                <c:ptCount val="10"/>
                <c:pt idx="0">
                  <c:v>2002</c:v>
                </c:pt>
                <c:pt idx="1">
                  <c:v>2005</c:v>
                </c:pt>
                <c:pt idx="2">
                  <c:v>2006</c:v>
                </c:pt>
                <c:pt idx="3">
                  <c:v>2009</c:v>
                </c:pt>
                <c:pt idx="4">
                  <c:v>2010</c:v>
                </c:pt>
                <c:pt idx="5">
                  <c:v>2011</c:v>
                </c:pt>
                <c:pt idx="6">
                  <c:v>2012</c:v>
                </c:pt>
                <c:pt idx="7">
                  <c:v>2013</c:v>
                </c:pt>
                <c:pt idx="8">
                  <c:v>2014</c:v>
                </c:pt>
                <c:pt idx="9">
                  <c:v>2016</c:v>
                </c:pt>
              </c:numCache>
            </c:numRef>
          </c:cat>
          <c:val>
            <c:numRef>
              <c:f>Sheet1!$D$3:$D$12</c:f>
              <c:numCache>
                <c:formatCode>General</c:formatCode>
                <c:ptCount val="10"/>
                <c:pt idx="0">
                  <c:v>3</c:v>
                </c:pt>
                <c:pt idx="1">
                  <c:v>2</c:v>
                </c:pt>
                <c:pt idx="2">
                  <c:v>2</c:v>
                </c:pt>
                <c:pt idx="3">
                  <c:v>3</c:v>
                </c:pt>
                <c:pt idx="4">
                  <c:v>1</c:v>
                </c:pt>
                <c:pt idx="5">
                  <c:v>3</c:v>
                </c:pt>
                <c:pt idx="6">
                  <c:v>4</c:v>
                </c:pt>
                <c:pt idx="7">
                  <c:v>5</c:v>
                </c:pt>
                <c:pt idx="8">
                  <c:v>5</c:v>
                </c:pt>
                <c:pt idx="9">
                  <c:v>1</c:v>
                </c:pt>
              </c:numCache>
            </c:numRef>
          </c:val>
        </c:ser>
        <c:dLbls>
          <c:showLegendKey val="0"/>
          <c:showVal val="0"/>
          <c:showCatName val="0"/>
          <c:showSerName val="0"/>
          <c:showPercent val="0"/>
          <c:showBubbleSize val="0"/>
        </c:dLbls>
        <c:gapWidth val="150"/>
        <c:axId val="42026496"/>
        <c:axId val="42028032"/>
      </c:barChart>
      <c:catAx>
        <c:axId val="42026496"/>
        <c:scaling>
          <c:orientation val="minMax"/>
        </c:scaling>
        <c:delete val="0"/>
        <c:axPos val="b"/>
        <c:numFmt formatCode="General" sourceLinked="1"/>
        <c:majorTickMark val="out"/>
        <c:minorTickMark val="none"/>
        <c:tickLblPos val="nextTo"/>
        <c:txPr>
          <a:bodyPr/>
          <a:lstStyle/>
          <a:p>
            <a:pPr>
              <a:defRPr sz="1000"/>
            </a:pPr>
            <a:endParaRPr lang="en-US"/>
          </a:p>
        </c:txPr>
        <c:crossAx val="42028032"/>
        <c:crosses val="autoZero"/>
        <c:auto val="1"/>
        <c:lblAlgn val="ctr"/>
        <c:lblOffset val="100"/>
        <c:noMultiLvlLbl val="0"/>
      </c:catAx>
      <c:valAx>
        <c:axId val="42028032"/>
        <c:scaling>
          <c:orientation val="minMax"/>
        </c:scaling>
        <c:delete val="0"/>
        <c:axPos val="l"/>
        <c:numFmt formatCode="General" sourceLinked="1"/>
        <c:majorTickMark val="out"/>
        <c:minorTickMark val="none"/>
        <c:tickLblPos val="nextTo"/>
        <c:crossAx val="42026496"/>
        <c:crosses val="autoZero"/>
        <c:crossBetween val="between"/>
      </c:valAx>
      <c:spPr>
        <a:solidFill>
          <a:schemeClr val="accent3">
            <a:lumMod val="20000"/>
            <a:lumOff val="80000"/>
          </a:schemeClr>
        </a:solidFill>
      </c:spPr>
    </c:plotArea>
    <c:plotVisOnly val="1"/>
    <c:dispBlanksAs val="gap"/>
    <c:showDLblsOverMax val="0"/>
  </c:chart>
  <c:spPr>
    <a:solidFill>
      <a:schemeClr val="accent3">
        <a:lumMod val="50000"/>
      </a:schemeClr>
    </a:solidFill>
  </c:spPr>
  <c:txPr>
    <a:bodyPr/>
    <a:lstStyle/>
    <a:p>
      <a:pPr>
        <a:defRPr sz="1200" b="1"/>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A2FFA-33FA-4018-A0F2-4000A1A56B89}" type="datetimeFigureOut">
              <a:rPr lang="en-US" smtClean="0"/>
              <a:t>9/11/2017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00381-A043-4D80-A51E-72E267888DAD}" type="slidenum">
              <a:rPr lang="en-US" smtClean="0"/>
              <a:t>‹#›</a:t>
            </a:fld>
            <a:endParaRPr lang="en-US"/>
          </a:p>
        </p:txBody>
      </p:sp>
    </p:spTree>
    <p:extLst>
      <p:ext uri="{BB962C8B-B14F-4D97-AF65-F5344CB8AC3E}">
        <p14:creationId xmlns:p14="http://schemas.microsoft.com/office/powerpoint/2010/main" val="44672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000381-A043-4D80-A51E-72E267888DAD}" type="slidenum">
              <a:rPr lang="en-US" smtClean="0"/>
              <a:t>1</a:t>
            </a:fld>
            <a:endParaRPr lang="en-US"/>
          </a:p>
        </p:txBody>
      </p:sp>
    </p:spTree>
    <p:extLst>
      <p:ext uri="{BB962C8B-B14F-4D97-AF65-F5344CB8AC3E}">
        <p14:creationId xmlns:p14="http://schemas.microsoft.com/office/powerpoint/2010/main" val="255746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F82F15-F77F-4D16-A5FA-7D2D581C955D}"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170697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82F15-F77F-4D16-A5FA-7D2D581C955D}"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121034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82F15-F77F-4D16-A5FA-7D2D581C955D}"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406365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F82F15-F77F-4D16-A5FA-7D2D581C955D}"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4747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F82F15-F77F-4D16-A5FA-7D2D581C955D}"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1608046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F82F15-F77F-4D16-A5FA-7D2D581C955D}"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239753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F82F15-F77F-4D16-A5FA-7D2D581C955D}" type="datetimeFigureOut">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3896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F82F15-F77F-4D16-A5FA-7D2D581C955D}" type="datetimeFigureOut">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351146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82F15-F77F-4D16-A5FA-7D2D581C955D}" type="datetimeFigureOut">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2164242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82F15-F77F-4D16-A5FA-7D2D581C955D}"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87221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F82F15-F77F-4D16-A5FA-7D2D581C955D}"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1AEF5-B0E4-4135-8F56-420BBD10DC74}" type="slidenum">
              <a:rPr lang="en-US" smtClean="0"/>
              <a:t>‹#›</a:t>
            </a:fld>
            <a:endParaRPr lang="en-US"/>
          </a:p>
        </p:txBody>
      </p:sp>
    </p:spTree>
    <p:extLst>
      <p:ext uri="{BB962C8B-B14F-4D97-AF65-F5344CB8AC3E}">
        <p14:creationId xmlns:p14="http://schemas.microsoft.com/office/powerpoint/2010/main" val="120726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82F15-F77F-4D16-A5FA-7D2D581C955D}" type="datetimeFigureOut">
              <a:rPr lang="en-US" smtClean="0"/>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1AEF5-B0E4-4135-8F56-420BBD10DC74}" type="slidenum">
              <a:rPr lang="en-US" smtClean="0"/>
              <a:t>‹#›</a:t>
            </a:fld>
            <a:endParaRPr lang="en-US"/>
          </a:p>
        </p:txBody>
      </p:sp>
    </p:spTree>
    <p:extLst>
      <p:ext uri="{BB962C8B-B14F-4D97-AF65-F5344CB8AC3E}">
        <p14:creationId xmlns:p14="http://schemas.microsoft.com/office/powerpoint/2010/main" val="1119015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hart" Target="../charts/chart1.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30449" y="-64315"/>
            <a:ext cx="8850713" cy="3937885"/>
            <a:chOff x="323528" y="116632"/>
            <a:chExt cx="8850713" cy="3937885"/>
          </a:xfrm>
        </p:grpSpPr>
        <p:sp>
          <p:nvSpPr>
            <p:cNvPr id="4" name="TextBox 3"/>
            <p:cNvSpPr txBox="1"/>
            <p:nvPr/>
          </p:nvSpPr>
          <p:spPr>
            <a:xfrm>
              <a:off x="323528" y="116632"/>
              <a:ext cx="8820472" cy="646331"/>
            </a:xfrm>
            <a:prstGeom prst="rect">
              <a:avLst/>
            </a:prstGeom>
            <a:noFill/>
          </p:spPr>
          <p:txBody>
            <a:bodyPr wrap="square" rtlCol="0">
              <a:spAutoFit/>
            </a:bodyPr>
            <a:lstStyle/>
            <a:p>
              <a:r>
                <a:rPr lang="en-US" b="1" dirty="0" smtClean="0">
                  <a:solidFill>
                    <a:schemeClr val="bg1"/>
                  </a:solidFill>
                </a:rPr>
                <a:t>Save the Black Sea – the challenge  to understand the complexity of  ecosystem structure and functioning for achieving GES and  for evidence –based management</a:t>
              </a:r>
              <a:endParaRPr lang="en-US" b="1" dirty="0">
                <a:solidFill>
                  <a:schemeClr val="bg1"/>
                </a:solidFill>
              </a:endParaRPr>
            </a:p>
          </p:txBody>
        </p:sp>
        <p:sp>
          <p:nvSpPr>
            <p:cNvPr id="14" name="ZoneTexte 13"/>
            <p:cNvSpPr txBox="1"/>
            <p:nvPr/>
          </p:nvSpPr>
          <p:spPr>
            <a:xfrm>
              <a:off x="4527360" y="1394413"/>
              <a:ext cx="4481736" cy="461665"/>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b="1" i="0" u="none" strike="noStrike" kern="0" cap="none" spc="0" normalizeH="0" baseline="0" noProof="0" dirty="0" err="1" smtClean="0">
                  <a:ln>
                    <a:noFill/>
                  </a:ln>
                  <a:solidFill>
                    <a:srgbClr val="1B0373"/>
                  </a:solidFill>
                  <a:effectLst/>
                  <a:uLnTx/>
                  <a:uFillTx/>
                </a:rPr>
                <a:t>EMODnet</a:t>
              </a:r>
              <a:r>
                <a:rPr kumimoji="0" lang="fr-FR" sz="2400" b="0" i="0" u="none" strike="noStrike" kern="0" cap="none" spc="0" normalizeH="0" baseline="0" noProof="0" dirty="0" smtClean="0">
                  <a:ln>
                    <a:noFill/>
                  </a:ln>
                  <a:solidFill>
                    <a:schemeClr val="tx2">
                      <a:lumMod val="75000"/>
                    </a:schemeClr>
                  </a:solidFill>
                  <a:effectLst/>
                  <a:uLnTx/>
                  <a:uFillTx/>
                </a:rPr>
                <a:t> </a:t>
              </a:r>
              <a:r>
                <a:rPr kumimoji="0" lang="fr-FR" b="1" i="0" u="none" strike="noStrike" kern="0" cap="none" spc="0" normalizeH="0" baseline="0" noProof="0" dirty="0" smtClean="0">
                  <a:ln>
                    <a:noFill/>
                  </a:ln>
                  <a:solidFill>
                    <a:schemeClr val="tx2">
                      <a:lumMod val="75000"/>
                    </a:schemeClr>
                  </a:solidFill>
                  <a:effectLst/>
                  <a:uLnTx/>
                  <a:uFillTx/>
                </a:rPr>
                <a:t> </a:t>
              </a:r>
              <a:r>
                <a:rPr lang="fr-FR" b="1" kern="0" dirty="0" smtClean="0">
                  <a:solidFill>
                    <a:srgbClr val="1B0373"/>
                  </a:solidFill>
                </a:rPr>
                <a:t>Black </a:t>
              </a:r>
              <a:r>
                <a:rPr lang="fr-FR" b="1" kern="0" dirty="0" err="1">
                  <a:solidFill>
                    <a:srgbClr val="1B0373"/>
                  </a:solidFill>
                </a:rPr>
                <a:t>Sea</a:t>
              </a:r>
              <a:r>
                <a:rPr lang="fr-FR" b="1" kern="0" dirty="0">
                  <a:solidFill>
                    <a:srgbClr val="1B0373"/>
                  </a:solidFill>
                </a:rPr>
                <a:t> Checkpoint</a:t>
              </a:r>
            </a:p>
          </p:txBody>
        </p:sp>
        <p:sp>
          <p:nvSpPr>
            <p:cNvPr id="17" name="Rectangle 16"/>
            <p:cNvSpPr/>
            <p:nvPr/>
          </p:nvSpPr>
          <p:spPr>
            <a:xfrm>
              <a:off x="4733765" y="1807748"/>
              <a:ext cx="4440476" cy="2246769"/>
            </a:xfrm>
            <a:prstGeom prst="rect">
              <a:avLst/>
            </a:prstGeom>
          </p:spPr>
          <p:txBody>
            <a:bodyPr wrap="square">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lang="en-US" sz="1400" b="1" kern="0" dirty="0" smtClean="0">
                  <a:solidFill>
                    <a:srgbClr val="1B0373"/>
                  </a:solidFill>
                </a:rPr>
                <a:t>Assessment of monitoring systems aiming </a:t>
              </a:r>
              <a:r>
                <a:rPr lang="en-US" sz="1400" b="1" kern="0" dirty="0">
                  <a:solidFill>
                    <a:srgbClr val="1B0373"/>
                  </a:solidFill>
                </a:rPr>
                <a:t>to support the sustainable Blue Growth at the scale of the </a:t>
              </a:r>
              <a:r>
                <a:rPr lang="en-US" sz="1400" b="1" kern="0" dirty="0" smtClean="0">
                  <a:solidFill>
                    <a:srgbClr val="1B0373"/>
                  </a:solidFill>
                </a:rPr>
                <a:t>Black </a:t>
              </a:r>
              <a:r>
                <a:rPr lang="en-US" sz="1400" b="1" kern="0" dirty="0">
                  <a:solidFill>
                    <a:srgbClr val="1B0373"/>
                  </a:solidFill>
                </a:rPr>
                <a:t>Sea Basin by clarifying the observation landscape, evaluating the fitness for use of current observations and data assembly programs towards targeted applications (</a:t>
              </a:r>
              <a:r>
                <a:rPr lang="en-US" sz="1400" b="1" kern="0" dirty="0">
                  <a:solidFill>
                    <a:srgbClr val="FF0000"/>
                  </a:solidFill>
                </a:rPr>
                <a:t>challenges</a:t>
              </a:r>
              <a:r>
                <a:rPr lang="en-US" sz="1400" b="1" kern="0" dirty="0">
                  <a:solidFill>
                    <a:srgbClr val="1B0373"/>
                  </a:solidFill>
                </a:rPr>
                <a:t>) and prioritizing the needs to optimize monitoring systems in terms of </a:t>
              </a:r>
              <a:r>
                <a:rPr lang="en-US" sz="1400" b="1" kern="0" dirty="0">
                  <a:solidFill>
                    <a:srgbClr val="FF0000"/>
                  </a:solidFill>
                </a:rPr>
                <a:t>availability, operational reliability, efficiency, time consistency, space consistency, etc.</a:t>
              </a:r>
              <a:r>
                <a:rPr lang="en-US" sz="1400" b="1" kern="0" dirty="0">
                  <a:solidFill>
                    <a:srgbClr val="1B0373"/>
                  </a:solidFill>
                </a:rPr>
                <a:t> and observational priorities required in the future to meet </a:t>
              </a:r>
              <a:r>
                <a:rPr kumimoji="0" lang="en-US" sz="1400" b="1" i="0" u="none" strike="noStrike" kern="0" cap="none" spc="0" normalizeH="0" baseline="0" noProof="0" dirty="0">
                  <a:ln>
                    <a:noFill/>
                  </a:ln>
                  <a:solidFill>
                    <a:srgbClr val="FF0000"/>
                  </a:solidFill>
                  <a:effectLst/>
                  <a:uLnTx/>
                  <a:uFillTx/>
                </a:rPr>
                <a:t>the </a:t>
              </a:r>
              <a:r>
                <a:rPr kumimoji="0" lang="en-US" sz="1400" b="1" i="0" u="none" strike="noStrike" kern="0" cap="none" spc="0" normalizeH="0" baseline="0" noProof="0" dirty="0" smtClean="0">
                  <a:ln>
                    <a:noFill/>
                  </a:ln>
                  <a:solidFill>
                    <a:srgbClr val="FF0000"/>
                  </a:solidFill>
                  <a:effectLst/>
                  <a:uLnTx/>
                  <a:uFillTx/>
                </a:rPr>
                <a:t>challenges</a:t>
              </a:r>
              <a:endParaRPr kumimoji="0" lang="en-US" sz="1400" b="1" i="0" u="none" strike="noStrike" kern="0" cap="none" spc="0" normalizeH="0" baseline="0" noProof="0" dirty="0">
                <a:ln>
                  <a:noFill/>
                </a:ln>
                <a:solidFill>
                  <a:srgbClr val="FF0000"/>
                </a:solidFill>
                <a:effectLst/>
                <a:uLnTx/>
                <a:uFillTx/>
              </a:endParaRPr>
            </a:p>
          </p:txBody>
        </p:sp>
      </p:gr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98" y="10334"/>
            <a:ext cx="9063079" cy="947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TextBox 43"/>
          <p:cNvSpPr txBox="1"/>
          <p:nvPr/>
        </p:nvSpPr>
        <p:spPr>
          <a:xfrm>
            <a:off x="6896" y="34830"/>
            <a:ext cx="9137103" cy="923330"/>
          </a:xfrm>
          <a:prstGeom prst="rect">
            <a:avLst/>
          </a:prstGeom>
          <a:noFill/>
        </p:spPr>
        <p:txBody>
          <a:bodyPr wrap="square" rtlCol="0">
            <a:spAutoFit/>
          </a:bodyPr>
          <a:lstStyle/>
          <a:p>
            <a:endParaRPr lang="en-US" b="1" dirty="0" smtClean="0">
              <a:solidFill>
                <a:schemeClr val="bg1"/>
              </a:solidFill>
            </a:endParaRPr>
          </a:p>
          <a:p>
            <a:r>
              <a:rPr lang="en-US" b="1" dirty="0" smtClean="0">
                <a:solidFill>
                  <a:schemeClr val="bg1"/>
                </a:solidFill>
              </a:rPr>
              <a:t>Save the Black Sea – the challenge  to understand the complexity of  ecosystem structure and functioning for achieving GES,  evidence – based management and Blue growth</a:t>
            </a:r>
            <a:endParaRPr lang="en-US" b="1" dirty="0">
              <a:solidFill>
                <a:schemeClr val="bg1"/>
              </a:solidFill>
            </a:endParaRPr>
          </a:p>
        </p:txBody>
      </p:sp>
      <p:sp>
        <p:nvSpPr>
          <p:cNvPr id="3" name="TextBox 2"/>
          <p:cNvSpPr txBox="1"/>
          <p:nvPr/>
        </p:nvSpPr>
        <p:spPr>
          <a:xfrm>
            <a:off x="5017428" y="6165304"/>
            <a:ext cx="4014700" cy="584775"/>
          </a:xfrm>
          <a:prstGeom prst="rect">
            <a:avLst/>
          </a:prstGeom>
          <a:noFill/>
        </p:spPr>
        <p:txBody>
          <a:bodyPr wrap="square" rtlCol="0">
            <a:spAutoFit/>
          </a:bodyPr>
          <a:lstStyle/>
          <a:p>
            <a:r>
              <a:rPr lang="en-US" sz="1600" b="1" kern="0" dirty="0" smtClean="0">
                <a:solidFill>
                  <a:srgbClr val="1B0373"/>
                </a:solidFill>
              </a:rPr>
              <a:t>Total- 452 data sets , </a:t>
            </a:r>
            <a:r>
              <a:rPr lang="en-US" sz="1600" b="1" kern="0" dirty="0">
                <a:solidFill>
                  <a:srgbClr val="1B0373"/>
                </a:solidFill>
              </a:rPr>
              <a:t>19 contributors; 40 different categories ; 56 data </a:t>
            </a:r>
            <a:r>
              <a:rPr lang="en-US" sz="1600" b="1" kern="0" dirty="0" smtClean="0">
                <a:solidFill>
                  <a:srgbClr val="1B0373"/>
                </a:solidFill>
              </a:rPr>
              <a:t>providers,</a:t>
            </a:r>
            <a:endParaRPr lang="en-US" sz="1600" b="1" kern="0" dirty="0">
              <a:solidFill>
                <a:srgbClr val="1B0373"/>
              </a:solidFill>
            </a:endParaRPr>
          </a:p>
        </p:txBody>
      </p:sp>
      <p:sp>
        <p:nvSpPr>
          <p:cNvPr id="6" name="TextBox 5"/>
          <p:cNvSpPr txBox="1"/>
          <p:nvPr/>
        </p:nvSpPr>
        <p:spPr>
          <a:xfrm>
            <a:off x="77711" y="34830"/>
            <a:ext cx="8845177" cy="276999"/>
          </a:xfrm>
          <a:prstGeom prst="rect">
            <a:avLst/>
          </a:prstGeom>
          <a:noFill/>
        </p:spPr>
        <p:txBody>
          <a:bodyPr wrap="square" rtlCol="0">
            <a:spAutoFit/>
          </a:bodyPr>
          <a:lstStyle/>
          <a:p>
            <a:pPr algn="ctr"/>
            <a:r>
              <a:rPr lang="en-US" sz="1200" b="1" i="1" dirty="0" smtClean="0">
                <a:solidFill>
                  <a:schemeClr val="bg1"/>
                </a:solidFill>
              </a:rPr>
              <a:t>IV Black Sea High Level Stakeholder Conference , Batumi, 15 September 2017</a:t>
            </a:r>
            <a:endParaRPr lang="en-US" sz="1200" b="1" i="1" dirty="0">
              <a:solidFill>
                <a:schemeClr val="bg1"/>
              </a:solidFill>
            </a:endParaRPr>
          </a:p>
        </p:txBody>
      </p:sp>
      <p:sp>
        <p:nvSpPr>
          <p:cNvPr id="19" name="TextBox 18"/>
          <p:cNvSpPr txBox="1"/>
          <p:nvPr/>
        </p:nvSpPr>
        <p:spPr>
          <a:xfrm>
            <a:off x="77711" y="964993"/>
            <a:ext cx="8795960" cy="369332"/>
          </a:xfrm>
          <a:prstGeom prst="rect">
            <a:avLst/>
          </a:prstGeom>
          <a:noFill/>
        </p:spPr>
        <p:txBody>
          <a:bodyPr wrap="square" rtlCol="0">
            <a:spAutoFit/>
          </a:bodyPr>
          <a:lstStyle/>
          <a:p>
            <a:pPr lvl="0"/>
            <a:r>
              <a:rPr lang="en-US" b="1" dirty="0" smtClean="0">
                <a:solidFill>
                  <a:srgbClr val="FF0000"/>
                </a:solidFill>
              </a:rPr>
              <a:t>“One of the most affected and  </a:t>
            </a:r>
            <a:r>
              <a:rPr lang="en-US" b="1" dirty="0">
                <a:solidFill>
                  <a:srgbClr val="FF0000"/>
                </a:solidFill>
                <a:ea typeface="Calibri"/>
                <a:cs typeface="Times New Roman"/>
              </a:rPr>
              <a:t>the least monitored and scientifically studied marginal </a:t>
            </a:r>
            <a:r>
              <a:rPr lang="en-US" b="1" dirty="0" smtClean="0">
                <a:solidFill>
                  <a:srgbClr val="FF0000"/>
                </a:solidFill>
                <a:ea typeface="Calibri"/>
                <a:cs typeface="Times New Roman"/>
              </a:rPr>
              <a:t>sea”   </a:t>
            </a:r>
            <a:r>
              <a:rPr lang="en-US" dirty="0" smtClean="0">
                <a:solidFill>
                  <a:srgbClr val="FF0000"/>
                </a:solidFill>
              </a:rPr>
              <a:t>  </a:t>
            </a:r>
            <a:endParaRPr lang="en-US" dirty="0">
              <a:solidFill>
                <a:srgbClr val="FF0000"/>
              </a:solidFill>
            </a:endParaRPr>
          </a:p>
        </p:txBody>
      </p:sp>
      <p:sp>
        <p:nvSpPr>
          <p:cNvPr id="12" name="TextBox 11"/>
          <p:cNvSpPr txBox="1"/>
          <p:nvPr/>
        </p:nvSpPr>
        <p:spPr>
          <a:xfrm>
            <a:off x="111760" y="1772816"/>
            <a:ext cx="4388539" cy="2492990"/>
          </a:xfrm>
          <a:prstGeom prst="rect">
            <a:avLst/>
          </a:prstGeom>
          <a:solidFill>
            <a:srgbClr val="002060"/>
          </a:solidFill>
        </p:spPr>
        <p:txBody>
          <a:bodyPr wrap="square" rtlCol="0">
            <a:spAutoFit/>
          </a:bodyPr>
          <a:lstStyle/>
          <a:p>
            <a:pPr algn="just"/>
            <a:r>
              <a:rPr lang="en-US" sz="1200" dirty="0">
                <a:solidFill>
                  <a:schemeClr val="bg1"/>
                </a:solidFill>
              </a:rPr>
              <a:t>The European Marine Observation and Data Network (</a:t>
            </a:r>
            <a:r>
              <a:rPr lang="en-US" sz="1200" dirty="0" err="1">
                <a:solidFill>
                  <a:schemeClr val="bg1"/>
                </a:solidFill>
              </a:rPr>
              <a:t>EMODnet</a:t>
            </a:r>
            <a:r>
              <a:rPr lang="en-US" sz="1200" dirty="0">
                <a:solidFill>
                  <a:schemeClr val="bg1"/>
                </a:solidFill>
              </a:rPr>
              <a:t>) is a network of </a:t>
            </a:r>
            <a:r>
              <a:rPr lang="en-US" sz="1200" dirty="0" err="1">
                <a:solidFill>
                  <a:schemeClr val="bg1"/>
                </a:solidFill>
              </a:rPr>
              <a:t>organisations</a:t>
            </a:r>
            <a:r>
              <a:rPr lang="en-US" sz="1200" dirty="0">
                <a:solidFill>
                  <a:schemeClr val="bg1"/>
                </a:solidFill>
              </a:rPr>
              <a:t> working </a:t>
            </a:r>
            <a:r>
              <a:rPr lang="en-US" sz="1200" dirty="0" smtClean="0">
                <a:solidFill>
                  <a:schemeClr val="bg1"/>
                </a:solidFill>
              </a:rPr>
              <a:t>to </a:t>
            </a:r>
            <a:r>
              <a:rPr lang="en-US" sz="1200" dirty="0">
                <a:solidFill>
                  <a:schemeClr val="bg1"/>
                </a:solidFill>
              </a:rPr>
              <a:t>observe the sea, process the data according to international standards and make that information freely available as interoperable data layers and data products. The aim of </a:t>
            </a:r>
            <a:r>
              <a:rPr lang="en-US" sz="1200" dirty="0" err="1">
                <a:solidFill>
                  <a:schemeClr val="bg1"/>
                </a:solidFill>
              </a:rPr>
              <a:t>EMODnet</a:t>
            </a:r>
            <a:r>
              <a:rPr lang="en-US" sz="1200" dirty="0">
                <a:solidFill>
                  <a:schemeClr val="bg1"/>
                </a:solidFill>
              </a:rPr>
              <a:t> is to help scientists, engineers, policy advisors and all other stakeholders relying on marine data to increase their efficiency, promote innovation and reduce uncertainty about the </a:t>
            </a:r>
            <a:r>
              <a:rPr lang="en-US" sz="1200" dirty="0" smtClean="0">
                <a:solidFill>
                  <a:schemeClr val="bg1"/>
                </a:solidFill>
              </a:rPr>
              <a:t>behavior </a:t>
            </a:r>
            <a:r>
              <a:rPr lang="en-US" sz="1200" dirty="0">
                <a:solidFill>
                  <a:schemeClr val="bg1"/>
                </a:solidFill>
              </a:rPr>
              <a:t>of the sea. A fully operational </a:t>
            </a:r>
            <a:r>
              <a:rPr lang="en-US" sz="1200" dirty="0" err="1">
                <a:solidFill>
                  <a:schemeClr val="bg1"/>
                </a:solidFill>
              </a:rPr>
              <a:t>EMODnet</a:t>
            </a:r>
            <a:r>
              <a:rPr lang="en-US" sz="1200" dirty="0">
                <a:solidFill>
                  <a:schemeClr val="bg1"/>
                </a:solidFill>
              </a:rPr>
              <a:t> will lessen the risks associated with private and public investments in the blue economy, and facilitate more effective protection of the marine environment. </a:t>
            </a:r>
            <a:r>
              <a:rPr lang="en-US" sz="1200" dirty="0" err="1">
                <a:solidFill>
                  <a:schemeClr val="bg1"/>
                </a:solidFill>
              </a:rPr>
              <a:t>EMODnet</a:t>
            </a:r>
            <a:r>
              <a:rPr lang="en-US" sz="1200" dirty="0">
                <a:solidFill>
                  <a:schemeClr val="bg1"/>
                </a:solidFill>
              </a:rPr>
              <a:t> is an initiative of the European Commission in support of the EU’s Integrated Maritime Policy</a:t>
            </a:r>
          </a:p>
        </p:txBody>
      </p:sp>
      <p:sp>
        <p:nvSpPr>
          <p:cNvPr id="13" name="TextBox 12"/>
          <p:cNvSpPr txBox="1"/>
          <p:nvPr/>
        </p:nvSpPr>
        <p:spPr>
          <a:xfrm>
            <a:off x="262046" y="1225004"/>
            <a:ext cx="3765487" cy="584775"/>
          </a:xfrm>
          <a:prstGeom prst="rect">
            <a:avLst/>
          </a:prstGeom>
          <a:noFill/>
        </p:spPr>
        <p:txBody>
          <a:bodyPr wrap="square" rtlCol="0">
            <a:spAutoFit/>
          </a:bodyPr>
          <a:lstStyle/>
          <a:p>
            <a:r>
              <a:rPr lang="en-US" sz="1600" b="1" dirty="0" smtClean="0">
                <a:solidFill>
                  <a:srgbClr val="1B0373"/>
                </a:solidFill>
              </a:rPr>
              <a:t>MSFD – all EU seas to achieve GES by 2020, according to 11 Descriptors</a:t>
            </a:r>
            <a:endParaRPr lang="en-US" sz="1600" b="1" dirty="0">
              <a:solidFill>
                <a:srgbClr val="1B0373"/>
              </a:solidFill>
            </a:endParaRPr>
          </a:p>
        </p:txBody>
      </p:sp>
      <p:pic>
        <p:nvPicPr>
          <p:cNvPr id="3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183" y="4300813"/>
            <a:ext cx="4322521" cy="1936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141183" y="6334581"/>
            <a:ext cx="4214793" cy="338554"/>
          </a:xfrm>
          <a:prstGeom prst="rect">
            <a:avLst/>
          </a:prstGeom>
          <a:noFill/>
        </p:spPr>
        <p:txBody>
          <a:bodyPr wrap="square" rtlCol="0">
            <a:spAutoFit/>
          </a:bodyPr>
          <a:lstStyle/>
          <a:p>
            <a:r>
              <a:rPr lang="en-US" sz="1600" b="1" dirty="0" smtClean="0">
                <a:solidFill>
                  <a:srgbClr val="1B0373"/>
                </a:solidFill>
              </a:rPr>
              <a:t>BS involvement in </a:t>
            </a:r>
            <a:r>
              <a:rPr lang="en-US" sz="1600" b="1" dirty="0" err="1" smtClean="0">
                <a:solidFill>
                  <a:srgbClr val="1B0373"/>
                </a:solidFill>
              </a:rPr>
              <a:t>EMODNet</a:t>
            </a:r>
            <a:r>
              <a:rPr lang="en-US" sz="1600" b="1" dirty="0" smtClean="0">
                <a:solidFill>
                  <a:srgbClr val="1B0373"/>
                </a:solidFill>
              </a:rPr>
              <a:t> by country</a:t>
            </a:r>
            <a:endParaRPr lang="en-US" sz="1600" b="1" dirty="0">
              <a:solidFill>
                <a:srgbClr val="1B0373"/>
              </a:solidFill>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3967369"/>
            <a:ext cx="3744415" cy="2103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8324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Резултат с изображение за picture Black Sea Marine 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0"/>
            <a:ext cx="5436096" cy="3524042"/>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179514" y="84874"/>
            <a:ext cx="3528390" cy="2080165"/>
            <a:chOff x="28960" y="4265806"/>
            <a:chExt cx="4750044" cy="2641259"/>
          </a:xfrm>
        </p:grpSpPr>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60" y="4365104"/>
              <a:ext cx="4546487" cy="2362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1959" y="4265806"/>
              <a:ext cx="4464601" cy="307777"/>
            </a:xfrm>
            <a:prstGeom prst="rect">
              <a:avLst/>
            </a:prstGeom>
            <a:solidFill>
              <a:schemeClr val="bg1"/>
            </a:solidFill>
          </p:spPr>
          <p:txBody>
            <a:bodyPr wrap="square" rtlCol="0">
              <a:spAutoFit/>
            </a:bodyPr>
            <a:lstStyle/>
            <a:p>
              <a:pPr algn="ctr"/>
              <a:r>
                <a:rPr lang="en-US" sz="1400" b="1" dirty="0" smtClean="0">
                  <a:solidFill>
                    <a:srgbClr val="1B0373"/>
                  </a:solidFill>
                </a:rPr>
                <a:t>Indicators</a:t>
              </a:r>
              <a:endParaRPr lang="en-US" sz="1400" b="1" dirty="0">
                <a:solidFill>
                  <a:srgbClr val="1B0373"/>
                </a:solidFill>
              </a:endParaRPr>
            </a:p>
          </p:txBody>
        </p:sp>
        <p:sp>
          <p:nvSpPr>
            <p:cNvPr id="7" name="TextBox 6"/>
            <p:cNvSpPr txBox="1"/>
            <p:nvPr/>
          </p:nvSpPr>
          <p:spPr>
            <a:xfrm>
              <a:off x="3035829" y="6068430"/>
              <a:ext cx="1743175" cy="838635"/>
            </a:xfrm>
            <a:prstGeom prst="rect">
              <a:avLst/>
            </a:prstGeom>
            <a:solidFill>
              <a:schemeClr val="bg1"/>
            </a:solidFill>
          </p:spPr>
          <p:txBody>
            <a:bodyPr wrap="square" rtlCol="0">
              <a:spAutoFit/>
            </a:bodyPr>
            <a:lstStyle/>
            <a:p>
              <a:r>
                <a:rPr lang="en-US" sz="1100" b="1" dirty="0" smtClean="0">
                  <a:solidFill>
                    <a:srgbClr val="92D050"/>
                  </a:solidFill>
                </a:rPr>
                <a:t>Green – adequate</a:t>
              </a:r>
            </a:p>
            <a:p>
              <a:r>
                <a:rPr lang="en-US" sz="1100" b="1" dirty="0" smtClean="0">
                  <a:solidFill>
                    <a:srgbClr val="FFC000"/>
                  </a:solidFill>
                </a:rPr>
                <a:t>Orange- partly adequate</a:t>
              </a:r>
            </a:p>
            <a:p>
              <a:r>
                <a:rPr lang="en-US" sz="1100" b="1" dirty="0" smtClean="0">
                  <a:solidFill>
                    <a:srgbClr val="FF0000"/>
                  </a:solidFill>
                </a:rPr>
                <a:t>Red - inadequate</a:t>
              </a:r>
            </a:p>
          </p:txBody>
        </p:sp>
      </p:grpSp>
      <p:sp>
        <p:nvSpPr>
          <p:cNvPr id="8" name="TextBox 7"/>
          <p:cNvSpPr txBox="1"/>
          <p:nvPr/>
        </p:nvSpPr>
        <p:spPr>
          <a:xfrm>
            <a:off x="3707904" y="-1"/>
            <a:ext cx="5352913" cy="3524042"/>
          </a:xfrm>
          <a:prstGeom prst="rect">
            <a:avLst/>
          </a:prstGeom>
          <a:noFill/>
        </p:spPr>
        <p:txBody>
          <a:bodyPr wrap="square" rtlCol="0">
            <a:spAutoFit/>
          </a:bodyPr>
          <a:lstStyle/>
          <a:p>
            <a:pPr algn="ctr"/>
            <a:r>
              <a:rPr lang="en-US" sz="1400" b="1" dirty="0" smtClean="0">
                <a:solidFill>
                  <a:schemeClr val="bg1"/>
                </a:solidFill>
              </a:rPr>
              <a:t>Key findings of the “stress-test” </a:t>
            </a:r>
          </a:p>
          <a:p>
            <a:pPr marL="171450" indent="-171450" algn="just">
              <a:buFont typeface="Wingdings" panose="05000000000000000000" pitchFamily="2" charset="2"/>
              <a:buChar char="Ø"/>
            </a:pPr>
            <a:r>
              <a:rPr lang="en-US" sz="1100" dirty="0" smtClean="0">
                <a:solidFill>
                  <a:schemeClr val="bg1"/>
                </a:solidFill>
              </a:rPr>
              <a:t>unique </a:t>
            </a:r>
            <a:r>
              <a:rPr lang="en-US" sz="1100" dirty="0">
                <a:solidFill>
                  <a:schemeClr val="bg1"/>
                </a:solidFill>
              </a:rPr>
              <a:t>and timely evaluation of the state of </a:t>
            </a:r>
            <a:r>
              <a:rPr lang="en-US" sz="1100" dirty="0" smtClean="0">
                <a:solidFill>
                  <a:schemeClr val="bg1"/>
                </a:solidFill>
              </a:rPr>
              <a:t>BS marine </a:t>
            </a:r>
            <a:r>
              <a:rPr lang="en-US" sz="1100" dirty="0">
                <a:solidFill>
                  <a:schemeClr val="bg1"/>
                </a:solidFill>
              </a:rPr>
              <a:t>data availability and level of preparedness for </a:t>
            </a:r>
            <a:r>
              <a:rPr lang="en-US" sz="1100" dirty="0" smtClean="0">
                <a:solidFill>
                  <a:schemeClr val="bg1"/>
                </a:solidFill>
              </a:rPr>
              <a:t>use and gaps </a:t>
            </a:r>
          </a:p>
          <a:p>
            <a:pPr marL="171450" indent="-171450" algn="just">
              <a:buFont typeface="Wingdings" panose="05000000000000000000" pitchFamily="2" charset="2"/>
              <a:buChar char="Ø"/>
            </a:pPr>
            <a:r>
              <a:rPr lang="en-US" sz="1100" dirty="0" smtClean="0">
                <a:solidFill>
                  <a:schemeClr val="bg1"/>
                </a:solidFill>
              </a:rPr>
              <a:t>most </a:t>
            </a:r>
            <a:r>
              <a:rPr lang="en-US" sz="1100" dirty="0">
                <a:solidFill>
                  <a:schemeClr val="bg1"/>
                </a:solidFill>
              </a:rPr>
              <a:t>“red” and “yellow” scores are related to the Easily found, INSPIRE catalogue service and Visibility of Data policy </a:t>
            </a:r>
            <a:r>
              <a:rPr lang="en-US" sz="1100" dirty="0" smtClean="0">
                <a:solidFill>
                  <a:schemeClr val="bg1"/>
                </a:solidFill>
              </a:rPr>
              <a:t>indicators, which  </a:t>
            </a:r>
            <a:r>
              <a:rPr lang="en-US" sz="1100" dirty="0">
                <a:solidFill>
                  <a:schemeClr val="bg1"/>
                </a:solidFill>
              </a:rPr>
              <a:t>highlights </a:t>
            </a:r>
            <a:r>
              <a:rPr lang="en-US" sz="1100" b="1" dirty="0">
                <a:solidFill>
                  <a:schemeClr val="bg1"/>
                </a:solidFill>
              </a:rPr>
              <a:t>the lack of an adequate data management infrastructure at the Black Sea basin scale </a:t>
            </a:r>
            <a:r>
              <a:rPr lang="en-US" sz="1100" b="1" dirty="0" smtClean="0">
                <a:solidFill>
                  <a:schemeClr val="bg1"/>
                </a:solidFill>
              </a:rPr>
              <a:t>level</a:t>
            </a:r>
          </a:p>
          <a:p>
            <a:pPr marL="171450" lvl="0" indent="-171450" algn="just">
              <a:buFont typeface="Wingdings" panose="05000000000000000000" pitchFamily="2" charset="2"/>
              <a:buChar char="Ø"/>
            </a:pPr>
            <a:r>
              <a:rPr lang="en-US" sz="1100" dirty="0">
                <a:solidFill>
                  <a:prstClr val="white"/>
                </a:solidFill>
              </a:rPr>
              <a:t>gap in the sharing of information across disciplines which could generate low quality products  or indication of a duplication of efforts in the monitoring system</a:t>
            </a:r>
          </a:p>
          <a:p>
            <a:pPr marL="171450" indent="-171450" algn="just">
              <a:buFont typeface="Wingdings" panose="05000000000000000000" pitchFamily="2" charset="2"/>
              <a:buChar char="Ø"/>
            </a:pPr>
            <a:r>
              <a:rPr lang="en-US" sz="1100" dirty="0" smtClean="0">
                <a:solidFill>
                  <a:schemeClr val="bg1"/>
                </a:solidFill>
              </a:rPr>
              <a:t>many </a:t>
            </a:r>
            <a:r>
              <a:rPr lang="en-US" sz="1100" dirty="0">
                <a:solidFill>
                  <a:schemeClr val="bg1"/>
                </a:solidFill>
              </a:rPr>
              <a:t>data are still hidden, unavailable or mutually incompatible; </a:t>
            </a:r>
            <a:r>
              <a:rPr lang="en-US" sz="1100" dirty="0" smtClean="0">
                <a:solidFill>
                  <a:schemeClr val="bg1"/>
                </a:solidFill>
              </a:rPr>
              <a:t>poorly organized </a:t>
            </a:r>
            <a:r>
              <a:rPr lang="en-US" sz="1100" dirty="0">
                <a:solidFill>
                  <a:schemeClr val="bg1"/>
                </a:solidFill>
              </a:rPr>
              <a:t>and beyond the reach of </a:t>
            </a:r>
            <a:r>
              <a:rPr lang="en-US" sz="1100" dirty="0" smtClean="0">
                <a:solidFill>
                  <a:schemeClr val="bg1"/>
                </a:solidFill>
              </a:rPr>
              <a:t>users</a:t>
            </a:r>
          </a:p>
          <a:p>
            <a:pPr marL="171450" indent="-171450" algn="just">
              <a:buFont typeface="Wingdings" panose="05000000000000000000" pitchFamily="2" charset="2"/>
              <a:buChar char="Ø"/>
            </a:pPr>
            <a:r>
              <a:rPr lang="en-US" sz="1100" dirty="0">
                <a:solidFill>
                  <a:schemeClr val="bg1"/>
                </a:solidFill>
              </a:rPr>
              <a:t>a</a:t>
            </a:r>
            <a:r>
              <a:rPr lang="en-US" sz="1100" dirty="0" smtClean="0">
                <a:solidFill>
                  <a:schemeClr val="bg1"/>
                </a:solidFill>
              </a:rPr>
              <a:t>ccess </a:t>
            </a:r>
            <a:r>
              <a:rPr lang="en-US" sz="1100" dirty="0">
                <a:solidFill>
                  <a:schemeClr val="bg1"/>
                </a:solidFill>
              </a:rPr>
              <a:t>to fisheries data for purposes other than scientific advice to fisheries </a:t>
            </a:r>
            <a:r>
              <a:rPr lang="en-US" sz="1100" dirty="0" smtClean="0">
                <a:solidFill>
                  <a:schemeClr val="bg1"/>
                </a:solidFill>
              </a:rPr>
              <a:t>is </a:t>
            </a:r>
            <a:r>
              <a:rPr lang="en-US" sz="1100" dirty="0">
                <a:solidFill>
                  <a:schemeClr val="bg1"/>
                </a:solidFill>
              </a:rPr>
              <a:t>extremely limited and not enough for a sound analysis</a:t>
            </a:r>
          </a:p>
          <a:p>
            <a:pPr marL="171450" indent="-171450" algn="just">
              <a:buFont typeface="Wingdings" panose="05000000000000000000" pitchFamily="2" charset="2"/>
              <a:buChar char="Ø"/>
            </a:pPr>
            <a:r>
              <a:rPr lang="en-US" sz="1100" dirty="0" smtClean="0">
                <a:solidFill>
                  <a:schemeClr val="bg1"/>
                </a:solidFill>
              </a:rPr>
              <a:t>spatial </a:t>
            </a:r>
            <a:r>
              <a:rPr lang="en-US" sz="1100" dirty="0">
                <a:solidFill>
                  <a:schemeClr val="bg1"/>
                </a:solidFill>
              </a:rPr>
              <a:t>resolution of derived products for the seafloor such as topography, geological strata and habitats is often too </a:t>
            </a:r>
            <a:r>
              <a:rPr lang="en-US" sz="1100" dirty="0" smtClean="0">
                <a:solidFill>
                  <a:schemeClr val="bg1"/>
                </a:solidFill>
              </a:rPr>
              <a:t>coarse</a:t>
            </a:r>
          </a:p>
          <a:p>
            <a:pPr marL="171450" indent="-171450" algn="just">
              <a:buFont typeface="Wingdings" panose="05000000000000000000" pitchFamily="2" charset="2"/>
              <a:buChar char="Ø"/>
            </a:pPr>
            <a:r>
              <a:rPr lang="en-US" sz="1100" dirty="0" smtClean="0">
                <a:solidFill>
                  <a:schemeClr val="bg1"/>
                </a:solidFill>
              </a:rPr>
              <a:t>lack </a:t>
            </a:r>
            <a:r>
              <a:rPr lang="en-US" sz="1100" dirty="0">
                <a:solidFill>
                  <a:schemeClr val="bg1"/>
                </a:solidFill>
              </a:rPr>
              <a:t>of adequate availability of the observational data sets with respect to the model </a:t>
            </a:r>
            <a:r>
              <a:rPr lang="en-US" sz="1100" dirty="0" smtClean="0">
                <a:solidFill>
                  <a:schemeClr val="bg1"/>
                </a:solidFill>
              </a:rPr>
              <a:t>ones</a:t>
            </a:r>
            <a:endParaRPr lang="en-US" sz="1100" dirty="0">
              <a:solidFill>
                <a:schemeClr val="bg1"/>
              </a:solidFill>
            </a:endParaRPr>
          </a:p>
          <a:p>
            <a:pPr marL="171450" lvl="0" indent="-171450" algn="just">
              <a:buFont typeface="Wingdings" panose="05000000000000000000" pitchFamily="2" charset="2"/>
              <a:buChar char="Ø"/>
            </a:pPr>
            <a:r>
              <a:rPr lang="en-US" sz="1100" dirty="0" smtClean="0">
                <a:solidFill>
                  <a:schemeClr val="bg1"/>
                </a:solidFill>
              </a:rPr>
              <a:t>lack </a:t>
            </a:r>
            <a:r>
              <a:rPr lang="en-US" sz="1100" dirty="0">
                <a:solidFill>
                  <a:schemeClr val="bg1"/>
                </a:solidFill>
              </a:rPr>
              <a:t>of an open data policy at the level of meteorological </a:t>
            </a:r>
            <a:r>
              <a:rPr lang="en-US" sz="1100" dirty="0" smtClean="0">
                <a:solidFill>
                  <a:schemeClr val="bg1"/>
                </a:solidFill>
              </a:rPr>
              <a:t>organization </a:t>
            </a:r>
            <a:r>
              <a:rPr lang="en-US" sz="1100" dirty="0">
                <a:solidFill>
                  <a:prstClr val="white"/>
                </a:solidFill>
              </a:rPr>
              <a:t>which  severely limits their </a:t>
            </a:r>
            <a:r>
              <a:rPr lang="en-US" sz="1100" dirty="0" smtClean="0">
                <a:solidFill>
                  <a:prstClr val="white"/>
                </a:solidFill>
              </a:rPr>
              <a:t>use</a:t>
            </a:r>
          </a:p>
          <a:p>
            <a:pPr marL="171450" lvl="0" indent="-171450" algn="just">
              <a:buFont typeface="Wingdings" panose="05000000000000000000" pitchFamily="2" charset="2"/>
              <a:buChar char="Ø"/>
            </a:pPr>
            <a:r>
              <a:rPr lang="en-US" sz="1100" dirty="0" smtClean="0">
                <a:solidFill>
                  <a:prstClr val="white"/>
                </a:solidFill>
              </a:rPr>
              <a:t>the </a:t>
            </a:r>
            <a:r>
              <a:rPr lang="en-US" sz="1100" dirty="0">
                <a:solidFill>
                  <a:prstClr val="white"/>
                </a:solidFill>
              </a:rPr>
              <a:t>lack of long time series data inhibited the ability to produce the relevant data products, for example for </a:t>
            </a:r>
            <a:r>
              <a:rPr lang="en-US" sz="1100" dirty="0" smtClean="0">
                <a:solidFill>
                  <a:prstClr val="white"/>
                </a:solidFill>
              </a:rPr>
              <a:t>climate Change</a:t>
            </a:r>
            <a:endParaRPr lang="en-US" sz="1100" dirty="0">
              <a:solidFill>
                <a:prstClr val="white"/>
              </a:solidFill>
            </a:endParaRPr>
          </a:p>
        </p:txBody>
      </p:sp>
      <p:grpSp>
        <p:nvGrpSpPr>
          <p:cNvPr id="13" name="Group 12"/>
          <p:cNvGrpSpPr/>
          <p:nvPr/>
        </p:nvGrpSpPr>
        <p:grpSpPr>
          <a:xfrm>
            <a:off x="30348" y="2348880"/>
            <a:ext cx="3101492" cy="3096344"/>
            <a:chOff x="-8497" y="542632"/>
            <a:chExt cx="2713409" cy="3160686"/>
          </a:xfrm>
        </p:grpSpPr>
        <p:pic>
          <p:nvPicPr>
            <p:cNvPr id="14" name="Picture 7" descr="http://www.euro-argo.eu/var/storage/images/medias-ifremer/medias-euro_argo/news-meetings/news/2017/20170207_black_sea/1516410-1-eng-GB/20170207_Black_Sea_fullsiz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0" y="542632"/>
              <a:ext cx="2699792" cy="163273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8497" y="1844824"/>
              <a:ext cx="2672284" cy="517065"/>
            </a:xfrm>
            <a:prstGeom prst="rect">
              <a:avLst/>
            </a:prstGeom>
            <a:noFill/>
          </p:spPr>
          <p:txBody>
            <a:bodyPr wrap="square" rtlCol="0">
              <a:spAutoFit/>
            </a:bodyPr>
            <a:lstStyle/>
            <a:p>
              <a:pPr algn="just">
                <a:lnSpc>
                  <a:spcPct val="115000"/>
                </a:lnSpc>
                <a:spcAft>
                  <a:spcPts val="0"/>
                </a:spcAft>
              </a:pPr>
              <a:r>
                <a:rPr lang="en-US" sz="1200" b="1" dirty="0" smtClean="0">
                  <a:solidFill>
                    <a:srgbClr val="1B0373"/>
                  </a:solidFill>
                  <a:latin typeface="Times New Roman"/>
                  <a:ea typeface="Times New Roman"/>
                  <a:cs typeface="Times New Roman"/>
                </a:rPr>
                <a:t>total 37 deployed , 12 active in 2017</a:t>
              </a:r>
              <a:r>
                <a:rPr lang="en-US" sz="1200" dirty="0" smtClean="0">
                  <a:solidFill>
                    <a:srgbClr val="1B0373"/>
                  </a:solidFill>
                  <a:latin typeface="Times New Roman"/>
                  <a:ea typeface="Times New Roman"/>
                  <a:cs typeface="Times New Roman"/>
                </a:rPr>
                <a:t>) (</a:t>
              </a:r>
              <a:r>
                <a:rPr lang="en-US" sz="1200" i="1" dirty="0" err="1" smtClean="0">
                  <a:solidFill>
                    <a:srgbClr val="1B0373"/>
                  </a:solidFill>
                  <a:latin typeface="Times New Roman"/>
                  <a:ea typeface="Times New Roman"/>
                  <a:cs typeface="Times New Roman"/>
                </a:rPr>
                <a:t>Stanev</a:t>
              </a:r>
              <a:r>
                <a:rPr lang="en-US" sz="1200" i="1" dirty="0" smtClean="0">
                  <a:solidFill>
                    <a:srgbClr val="1B0373"/>
                  </a:solidFill>
                  <a:latin typeface="Times New Roman"/>
                  <a:ea typeface="Times New Roman"/>
                  <a:cs typeface="Times New Roman"/>
                </a:rPr>
                <a:t> et al., 2017)</a:t>
              </a:r>
              <a:endParaRPr lang="en-US" sz="1200" i="1" dirty="0">
                <a:solidFill>
                  <a:srgbClr val="1B0373"/>
                </a:solidFill>
                <a:ea typeface="Calibri"/>
                <a:cs typeface="Times New Roman"/>
              </a:endParaRPr>
            </a:p>
          </p:txBody>
        </p:sp>
        <p:graphicFrame>
          <p:nvGraphicFramePr>
            <p:cNvPr id="16" name="Chart 15"/>
            <p:cNvGraphicFramePr>
              <a:graphicFrameLocks/>
            </p:cNvGraphicFramePr>
            <p:nvPr>
              <p:extLst>
                <p:ext uri="{D42A27DB-BD31-4B8C-83A1-F6EECF244321}">
                  <p14:modId xmlns:p14="http://schemas.microsoft.com/office/powerpoint/2010/main" val="1933313004"/>
                </p:ext>
              </p:extLst>
            </p:nvPr>
          </p:nvGraphicFramePr>
          <p:xfrm>
            <a:off x="57341" y="2276872"/>
            <a:ext cx="2593092" cy="1426446"/>
          </p:xfrm>
          <a:graphic>
            <a:graphicData uri="http://schemas.openxmlformats.org/drawingml/2006/chart">
              <c:chart xmlns:c="http://schemas.openxmlformats.org/drawingml/2006/chart" xmlns:r="http://schemas.openxmlformats.org/officeDocument/2006/relationships" r:id="rId5"/>
            </a:graphicData>
          </a:graphic>
        </p:graphicFrame>
      </p:grpSp>
      <p:pic>
        <p:nvPicPr>
          <p:cNvPr id="17"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965" y="5373216"/>
            <a:ext cx="2973776" cy="1440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1691679" y="2407947"/>
            <a:ext cx="1344185" cy="338554"/>
          </a:xfrm>
          <a:prstGeom prst="rect">
            <a:avLst/>
          </a:prstGeom>
          <a:solidFill>
            <a:srgbClr val="1B0373"/>
          </a:solidFill>
        </p:spPr>
        <p:txBody>
          <a:bodyPr wrap="square" rtlCol="0">
            <a:spAutoFit/>
          </a:bodyPr>
          <a:lstStyle/>
          <a:p>
            <a:r>
              <a:rPr lang="en-US" sz="1600" dirty="0" smtClean="0">
                <a:solidFill>
                  <a:schemeClr val="bg1"/>
                </a:solidFill>
              </a:rPr>
              <a:t>ARGO floats</a:t>
            </a:r>
            <a:endParaRPr lang="en-US" sz="1600" dirty="0">
              <a:solidFill>
                <a:schemeClr val="bg1"/>
              </a:solidFill>
            </a:endParaRPr>
          </a:p>
        </p:txBody>
      </p:sp>
      <p:pic>
        <p:nvPicPr>
          <p:cNvPr id="19"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67098" y="3623612"/>
            <a:ext cx="2801447" cy="2019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3273819" y="5605196"/>
            <a:ext cx="3120535" cy="276999"/>
          </a:xfrm>
          <a:prstGeom prst="rect">
            <a:avLst/>
          </a:prstGeom>
          <a:noFill/>
        </p:spPr>
        <p:txBody>
          <a:bodyPr wrap="square" rtlCol="0">
            <a:spAutoFit/>
          </a:bodyPr>
          <a:lstStyle/>
          <a:p>
            <a:r>
              <a:rPr lang="en-US" sz="1200" b="1" dirty="0" smtClean="0">
                <a:solidFill>
                  <a:srgbClr val="1B0373"/>
                </a:solidFill>
              </a:rPr>
              <a:t>BS countries in EU Research Infrastructures </a:t>
            </a:r>
            <a:endParaRPr lang="en-US" sz="1200" b="1" dirty="0">
              <a:solidFill>
                <a:srgbClr val="1B0373"/>
              </a:solidFill>
            </a:endParaRPr>
          </a:p>
        </p:txBody>
      </p:sp>
      <p:pic>
        <p:nvPicPr>
          <p:cNvPr id="22"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06209" y="3620048"/>
            <a:ext cx="3146969" cy="2102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extBox 23"/>
          <p:cNvSpPr txBox="1"/>
          <p:nvPr/>
        </p:nvSpPr>
        <p:spPr>
          <a:xfrm>
            <a:off x="3131840" y="5811560"/>
            <a:ext cx="6005714" cy="1046440"/>
          </a:xfrm>
          <a:prstGeom prst="rect">
            <a:avLst/>
          </a:prstGeom>
          <a:solidFill>
            <a:srgbClr val="FF0000"/>
          </a:solidFill>
        </p:spPr>
        <p:txBody>
          <a:bodyPr wrap="square" rtlCol="0">
            <a:spAutoFit/>
          </a:bodyPr>
          <a:lstStyle/>
          <a:p>
            <a:r>
              <a:rPr lang="en-US" b="1" dirty="0" smtClean="0">
                <a:solidFill>
                  <a:schemeClr val="bg1"/>
                </a:solidFill>
              </a:rPr>
              <a:t>Key message</a:t>
            </a:r>
            <a:r>
              <a:rPr lang="en-US" sz="1600" b="1" dirty="0">
                <a:solidFill>
                  <a:schemeClr val="bg1"/>
                </a:solidFill>
              </a:rPr>
              <a:t>: </a:t>
            </a:r>
            <a:r>
              <a:rPr lang="en-US" sz="1600" b="1" dirty="0" smtClean="0">
                <a:solidFill>
                  <a:schemeClr val="bg1"/>
                </a:solidFill>
              </a:rPr>
              <a:t>Full  </a:t>
            </a:r>
            <a:r>
              <a:rPr lang="en-US" sz="1400" b="1" dirty="0" smtClean="0">
                <a:solidFill>
                  <a:schemeClr val="bg1"/>
                </a:solidFill>
              </a:rPr>
              <a:t>implementation </a:t>
            </a:r>
            <a:r>
              <a:rPr lang="en-US" sz="1400" b="1" dirty="0">
                <a:solidFill>
                  <a:schemeClr val="bg1"/>
                </a:solidFill>
              </a:rPr>
              <a:t>of a </a:t>
            </a:r>
            <a:r>
              <a:rPr lang="en-US" sz="1400" b="1" dirty="0">
                <a:solidFill>
                  <a:schemeClr val="bg1"/>
                </a:solidFill>
              </a:rPr>
              <a:t>continuous monitoring and operational observing system </a:t>
            </a:r>
            <a:r>
              <a:rPr lang="en-US" sz="1400" b="1" dirty="0" smtClean="0">
                <a:solidFill>
                  <a:schemeClr val="bg1"/>
                </a:solidFill>
              </a:rPr>
              <a:t>in the region </a:t>
            </a:r>
            <a:endParaRPr lang="en-US" sz="1400" b="1" dirty="0">
              <a:solidFill>
                <a:schemeClr val="bg1"/>
              </a:solidFill>
            </a:endParaRPr>
          </a:p>
          <a:p>
            <a:r>
              <a:rPr lang="en-US" sz="1400" b="1" dirty="0" smtClean="0">
                <a:solidFill>
                  <a:schemeClr val="bg1"/>
                </a:solidFill>
              </a:rPr>
              <a:t>improve </a:t>
            </a:r>
            <a:r>
              <a:rPr lang="en-US" sz="1400" b="1" dirty="0" smtClean="0">
                <a:solidFill>
                  <a:schemeClr val="bg1"/>
                </a:solidFill>
              </a:rPr>
              <a:t>data </a:t>
            </a:r>
            <a:r>
              <a:rPr lang="en-US" sz="1400" b="1" dirty="0" err="1" smtClean="0">
                <a:solidFill>
                  <a:schemeClr val="bg1"/>
                </a:solidFill>
              </a:rPr>
              <a:t>availbility</a:t>
            </a:r>
            <a:r>
              <a:rPr lang="en-US" sz="1400" b="1" dirty="0" smtClean="0">
                <a:solidFill>
                  <a:schemeClr val="bg1"/>
                </a:solidFill>
              </a:rPr>
              <a:t> and </a:t>
            </a:r>
            <a:r>
              <a:rPr lang="en-US" sz="1400" b="1" dirty="0" err="1" smtClean="0">
                <a:solidFill>
                  <a:schemeClr val="bg1"/>
                </a:solidFill>
              </a:rPr>
              <a:t>accesibility</a:t>
            </a:r>
            <a:r>
              <a:rPr lang="en-US" sz="1400" b="1" dirty="0" smtClean="0">
                <a:solidFill>
                  <a:schemeClr val="bg1"/>
                </a:solidFill>
              </a:rPr>
              <a:t> </a:t>
            </a:r>
          </a:p>
          <a:p>
            <a:r>
              <a:rPr lang="en-US" sz="1400" b="1" dirty="0" smtClean="0">
                <a:solidFill>
                  <a:schemeClr val="bg1"/>
                </a:solidFill>
              </a:rPr>
              <a:t>support </a:t>
            </a:r>
            <a:r>
              <a:rPr lang="en-US" sz="1400" b="1" dirty="0" smtClean="0">
                <a:solidFill>
                  <a:schemeClr val="bg1"/>
                </a:solidFill>
              </a:rPr>
              <a:t>research </a:t>
            </a:r>
            <a:r>
              <a:rPr lang="en-US" sz="1400" b="1" dirty="0" smtClean="0">
                <a:solidFill>
                  <a:schemeClr val="bg1"/>
                </a:solidFill>
              </a:rPr>
              <a:t>activities</a:t>
            </a:r>
            <a:r>
              <a:rPr lang="en-US" sz="1600" b="1" dirty="0" smtClean="0">
                <a:solidFill>
                  <a:schemeClr val="bg1"/>
                </a:solidFill>
              </a:rPr>
              <a:t>                                </a:t>
            </a:r>
            <a:endParaRPr lang="en-US" sz="1600" b="1" dirty="0">
              <a:solidFill>
                <a:schemeClr val="bg1"/>
              </a:solidFill>
            </a:endParaRPr>
          </a:p>
        </p:txBody>
      </p:sp>
    </p:spTree>
    <p:extLst>
      <p:ext uri="{BB962C8B-B14F-4D97-AF65-F5344CB8AC3E}">
        <p14:creationId xmlns:p14="http://schemas.microsoft.com/office/powerpoint/2010/main" val="381956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600" y="738664"/>
            <a:ext cx="9123387" cy="6971139"/>
          </a:xfrm>
          <a:prstGeom prst="rect">
            <a:avLst/>
          </a:prstGeom>
          <a:noFill/>
        </p:spPr>
        <p:txBody>
          <a:bodyPr wrap="square" rtlCol="0">
            <a:spAutoFit/>
          </a:bodyPr>
          <a:lstStyle/>
          <a:p>
            <a:r>
              <a:rPr lang="en-US" sz="1400" b="1" dirty="0">
                <a:solidFill>
                  <a:srgbClr val="1B0373"/>
                </a:solidFill>
              </a:rPr>
              <a:t>An enhanced </a:t>
            </a:r>
            <a:r>
              <a:rPr lang="en-US" sz="1400" b="1" dirty="0" smtClean="0">
                <a:solidFill>
                  <a:srgbClr val="1B0373"/>
                </a:solidFill>
              </a:rPr>
              <a:t>BS basin scale  </a:t>
            </a:r>
            <a:r>
              <a:rPr lang="en-US" sz="1400" b="1" dirty="0" smtClean="0">
                <a:solidFill>
                  <a:srgbClr val="1B0373"/>
                </a:solidFill>
              </a:rPr>
              <a:t>integrated marine </a:t>
            </a:r>
            <a:r>
              <a:rPr lang="en-US" sz="1400" b="1" dirty="0" smtClean="0">
                <a:solidFill>
                  <a:srgbClr val="1B0373"/>
                </a:solidFill>
              </a:rPr>
              <a:t>monitoring </a:t>
            </a:r>
            <a:r>
              <a:rPr lang="en-US" sz="1400" b="1" dirty="0">
                <a:solidFill>
                  <a:srgbClr val="1B0373"/>
                </a:solidFill>
              </a:rPr>
              <a:t>and observation system </a:t>
            </a:r>
            <a:r>
              <a:rPr lang="en-US" sz="1400" b="1" dirty="0" smtClean="0">
                <a:solidFill>
                  <a:srgbClr val="1B0373"/>
                </a:solidFill>
              </a:rPr>
              <a:t>to </a:t>
            </a:r>
            <a:r>
              <a:rPr lang="en-US" sz="1400" b="1" dirty="0">
                <a:solidFill>
                  <a:srgbClr val="1B0373"/>
                </a:solidFill>
              </a:rPr>
              <a:t>meet the requirements of science, policy, civil society and industry and </a:t>
            </a:r>
            <a:r>
              <a:rPr lang="en-US" sz="1400" b="1" dirty="0" smtClean="0">
                <a:solidFill>
                  <a:srgbClr val="1B0373"/>
                </a:solidFill>
              </a:rPr>
              <a:t> </a:t>
            </a:r>
            <a:r>
              <a:rPr lang="en-US" sz="1400" b="1" dirty="0">
                <a:solidFill>
                  <a:srgbClr val="1B0373"/>
                </a:solidFill>
              </a:rPr>
              <a:t>build capacity towards both physical infrastructure and institutional </a:t>
            </a:r>
            <a:r>
              <a:rPr lang="en-US" sz="1400" b="1" dirty="0" smtClean="0">
                <a:solidFill>
                  <a:srgbClr val="1B0373"/>
                </a:solidFill>
              </a:rPr>
              <a:t>innovation</a:t>
            </a:r>
          </a:p>
          <a:p>
            <a:pPr marL="285750" indent="-285750" algn="just">
              <a:buFont typeface="Wingdings" panose="05000000000000000000" pitchFamily="2" charset="2"/>
              <a:buChar char="v"/>
            </a:pPr>
            <a:r>
              <a:rPr lang="en-US" sz="1300" dirty="0" smtClean="0">
                <a:solidFill>
                  <a:srgbClr val="1B0373"/>
                </a:solidFill>
              </a:rPr>
              <a:t>Strengthen </a:t>
            </a:r>
            <a:r>
              <a:rPr lang="en-US" sz="1300" dirty="0">
                <a:solidFill>
                  <a:srgbClr val="1B0373"/>
                </a:solidFill>
              </a:rPr>
              <a:t>the Black Sea contribution to the </a:t>
            </a:r>
            <a:r>
              <a:rPr lang="en-US" sz="1300" dirty="0" err="1">
                <a:solidFill>
                  <a:srgbClr val="1B0373"/>
                </a:solidFill>
              </a:rPr>
              <a:t>EuroArgo</a:t>
            </a:r>
            <a:r>
              <a:rPr lang="en-US" sz="1300" dirty="0">
                <a:solidFill>
                  <a:srgbClr val="1B0373"/>
                </a:solidFill>
              </a:rPr>
              <a:t> </a:t>
            </a:r>
            <a:r>
              <a:rPr lang="en-US" sz="1300" dirty="0" err="1" smtClean="0">
                <a:solidFill>
                  <a:srgbClr val="1B0373"/>
                </a:solidFill>
              </a:rPr>
              <a:t>programme</a:t>
            </a:r>
            <a:r>
              <a:rPr lang="en-US" sz="1300" dirty="0" smtClean="0">
                <a:solidFill>
                  <a:srgbClr val="1B0373"/>
                </a:solidFill>
              </a:rPr>
              <a:t> (Black Sea ARGO)</a:t>
            </a:r>
          </a:p>
          <a:p>
            <a:pPr marL="285750" lvl="0" indent="-285750" algn="just">
              <a:buFont typeface="Wingdings" panose="05000000000000000000" pitchFamily="2" charset="2"/>
              <a:buChar char="v"/>
            </a:pPr>
            <a:r>
              <a:rPr lang="en-US" sz="1300" dirty="0" smtClean="0">
                <a:solidFill>
                  <a:srgbClr val="1B0373"/>
                </a:solidFill>
              </a:rPr>
              <a:t>Strengthen </a:t>
            </a:r>
            <a:r>
              <a:rPr lang="en-US" sz="1300" dirty="0">
                <a:solidFill>
                  <a:srgbClr val="1B0373"/>
                </a:solidFill>
              </a:rPr>
              <a:t>the BIO-ARGO component of EURO Argo to increase knowledge and understanding of biodiversity and biogeochemical processes</a:t>
            </a:r>
            <a:endParaRPr lang="en-US" sz="1300" b="1" dirty="0">
              <a:solidFill>
                <a:srgbClr val="1B0373"/>
              </a:solidFill>
            </a:endParaRPr>
          </a:p>
          <a:p>
            <a:pPr marL="285750" lvl="0" indent="-285750" algn="just">
              <a:buFont typeface="Wingdings" panose="05000000000000000000" pitchFamily="2" charset="2"/>
              <a:buChar char="v"/>
            </a:pPr>
            <a:r>
              <a:rPr lang="en-US" sz="1300" dirty="0">
                <a:solidFill>
                  <a:srgbClr val="1B0373"/>
                </a:solidFill>
              </a:rPr>
              <a:t>Increase the capacity of  </a:t>
            </a:r>
            <a:r>
              <a:rPr lang="en-US" sz="1300" dirty="0" smtClean="0">
                <a:solidFill>
                  <a:srgbClr val="1B0373"/>
                </a:solidFill>
              </a:rPr>
              <a:t>individual  </a:t>
            </a:r>
            <a:r>
              <a:rPr lang="en-US" sz="1300" dirty="0">
                <a:solidFill>
                  <a:srgbClr val="1B0373"/>
                </a:solidFill>
              </a:rPr>
              <a:t>BS countries involvement  to  the existing EU Marine </a:t>
            </a:r>
            <a:r>
              <a:rPr lang="en-US" sz="1300" dirty="0" smtClean="0">
                <a:solidFill>
                  <a:srgbClr val="1B0373"/>
                </a:solidFill>
              </a:rPr>
              <a:t>Infrastructures; introduction </a:t>
            </a:r>
            <a:r>
              <a:rPr lang="en-US" sz="1300" dirty="0">
                <a:solidFill>
                  <a:srgbClr val="1B0373"/>
                </a:solidFill>
              </a:rPr>
              <a:t>of new technological  developments  ( the satellite multi- or hyper- spectral sensors, </a:t>
            </a:r>
            <a:r>
              <a:rPr lang="en-US" sz="1300" dirty="0" err="1">
                <a:solidFill>
                  <a:srgbClr val="1B0373"/>
                </a:solidFill>
              </a:rPr>
              <a:t>drons</a:t>
            </a:r>
            <a:r>
              <a:rPr lang="en-US" sz="1300" dirty="0">
                <a:solidFill>
                  <a:srgbClr val="1B0373"/>
                </a:solidFill>
              </a:rPr>
              <a:t>, moorings , floats, acoustic  methods </a:t>
            </a:r>
            <a:r>
              <a:rPr lang="en-US" sz="1300" dirty="0" err="1">
                <a:solidFill>
                  <a:srgbClr val="1B0373"/>
                </a:solidFill>
              </a:rPr>
              <a:t>etc</a:t>
            </a:r>
            <a:r>
              <a:rPr lang="en-US" sz="1300" dirty="0">
                <a:solidFill>
                  <a:srgbClr val="1B0373"/>
                </a:solidFill>
              </a:rPr>
              <a:t>) in a complementary way to in situ data sets and connect it to </a:t>
            </a:r>
            <a:r>
              <a:rPr lang="en-US" sz="1300" dirty="0" err="1">
                <a:solidFill>
                  <a:srgbClr val="1B0373"/>
                </a:solidFill>
              </a:rPr>
              <a:t>morphodynamics</a:t>
            </a:r>
            <a:r>
              <a:rPr lang="en-US" sz="1300" dirty="0">
                <a:solidFill>
                  <a:srgbClr val="1B0373"/>
                </a:solidFill>
              </a:rPr>
              <a:t> and hydrodynamic  modelling and predictions, to strengthen ecosystem modelling </a:t>
            </a:r>
            <a:r>
              <a:rPr lang="en-US" sz="1300" dirty="0" smtClean="0">
                <a:solidFill>
                  <a:srgbClr val="1B0373"/>
                </a:solidFill>
              </a:rPr>
              <a:t>component</a:t>
            </a:r>
            <a:endParaRPr lang="en-US" sz="1300" b="1" dirty="0" smtClean="0">
              <a:solidFill>
                <a:srgbClr val="1B0373"/>
              </a:solidFill>
            </a:endParaRPr>
          </a:p>
          <a:p>
            <a:pPr marL="285750" lvl="0" indent="-285750" algn="just">
              <a:buFont typeface="Wingdings" panose="05000000000000000000" pitchFamily="2" charset="2"/>
              <a:buChar char="v"/>
            </a:pPr>
            <a:r>
              <a:rPr lang="en-US" sz="1300" dirty="0" smtClean="0">
                <a:solidFill>
                  <a:srgbClr val="1B0373"/>
                </a:solidFill>
              </a:rPr>
              <a:t>Extend </a:t>
            </a:r>
            <a:r>
              <a:rPr lang="en-US" sz="1300" dirty="0">
                <a:solidFill>
                  <a:srgbClr val="1B0373"/>
                </a:solidFill>
              </a:rPr>
              <a:t>the </a:t>
            </a:r>
            <a:r>
              <a:rPr lang="en-US" sz="1300" dirty="0" smtClean="0">
                <a:solidFill>
                  <a:srgbClr val="1B0373"/>
                </a:solidFill>
              </a:rPr>
              <a:t>Checkpoint thematic scope  </a:t>
            </a:r>
            <a:r>
              <a:rPr lang="en-US" sz="1300" dirty="0">
                <a:solidFill>
                  <a:srgbClr val="1B0373"/>
                </a:solidFill>
              </a:rPr>
              <a:t>with marine </a:t>
            </a:r>
            <a:r>
              <a:rPr lang="en-US" sz="1300" dirty="0" smtClean="0">
                <a:solidFill>
                  <a:srgbClr val="1B0373"/>
                </a:solidFill>
              </a:rPr>
              <a:t>litter, underwater </a:t>
            </a:r>
            <a:r>
              <a:rPr lang="en-US" sz="1300" dirty="0">
                <a:solidFill>
                  <a:srgbClr val="1B0373"/>
                </a:solidFill>
              </a:rPr>
              <a:t>noise, atmospheric deposition, Hypoxia </a:t>
            </a:r>
            <a:r>
              <a:rPr lang="en-US" sz="1300" dirty="0" smtClean="0">
                <a:solidFill>
                  <a:srgbClr val="1B0373"/>
                </a:solidFill>
              </a:rPr>
              <a:t>etc. to meet the needs of MSFD and the specific features of Black Sea </a:t>
            </a:r>
            <a:r>
              <a:rPr lang="en-US" sz="1300" dirty="0">
                <a:solidFill>
                  <a:srgbClr val="1B0373"/>
                </a:solidFill>
              </a:rPr>
              <a:t>basin </a:t>
            </a:r>
            <a:endParaRPr lang="en-US" sz="1300" dirty="0" smtClean="0">
              <a:solidFill>
                <a:srgbClr val="1B0373"/>
              </a:solidFill>
            </a:endParaRPr>
          </a:p>
          <a:p>
            <a:pPr marL="285750" lvl="0" indent="-285750" algn="just">
              <a:buFont typeface="Wingdings" panose="05000000000000000000" pitchFamily="2" charset="2"/>
              <a:buChar char="v"/>
            </a:pPr>
            <a:r>
              <a:rPr lang="en-US" sz="1300" dirty="0" smtClean="0">
                <a:solidFill>
                  <a:srgbClr val="1B0373"/>
                </a:solidFill>
              </a:rPr>
              <a:t>Introduce </a:t>
            </a:r>
            <a:r>
              <a:rPr lang="en-US" sz="1300" dirty="0">
                <a:solidFill>
                  <a:srgbClr val="1B0373"/>
                </a:solidFill>
              </a:rPr>
              <a:t>new functions  </a:t>
            </a:r>
            <a:r>
              <a:rPr lang="en-US" sz="1300" dirty="0" smtClean="0">
                <a:solidFill>
                  <a:srgbClr val="1B0373"/>
                </a:solidFill>
              </a:rPr>
              <a:t>(e.g. analysis function) </a:t>
            </a:r>
            <a:r>
              <a:rPr lang="en-US" sz="1300" dirty="0">
                <a:solidFill>
                  <a:srgbClr val="1B0373"/>
                </a:solidFill>
              </a:rPr>
              <a:t>for users to relate different parameters  to facilitate marine knowledge generation, i.e. from open data to open </a:t>
            </a:r>
            <a:r>
              <a:rPr lang="en-US" sz="1300" dirty="0" smtClean="0">
                <a:solidFill>
                  <a:srgbClr val="1B0373"/>
                </a:solidFill>
              </a:rPr>
              <a:t>science</a:t>
            </a:r>
          </a:p>
          <a:p>
            <a:pPr marL="285750" indent="-285750" algn="just">
              <a:buFont typeface="Wingdings" panose="05000000000000000000" pitchFamily="2" charset="2"/>
              <a:buChar char="v"/>
            </a:pPr>
            <a:r>
              <a:rPr lang="en-US" sz="1300" dirty="0" smtClean="0">
                <a:solidFill>
                  <a:srgbClr val="1B0373"/>
                </a:solidFill>
              </a:rPr>
              <a:t>Improve the  </a:t>
            </a:r>
            <a:r>
              <a:rPr lang="en-US" sz="1300" dirty="0" smtClean="0">
                <a:solidFill>
                  <a:srgbClr val="1B0373"/>
                </a:solidFill>
              </a:rPr>
              <a:t>contribution  to </a:t>
            </a:r>
            <a:r>
              <a:rPr lang="en-US" sz="1300" dirty="0" err="1" smtClean="0">
                <a:solidFill>
                  <a:srgbClr val="1B0373"/>
                </a:solidFill>
              </a:rPr>
              <a:t>EMODNet</a:t>
            </a:r>
            <a:r>
              <a:rPr lang="en-US" sz="1300" dirty="0" smtClean="0">
                <a:solidFill>
                  <a:srgbClr val="1B0373"/>
                </a:solidFill>
              </a:rPr>
              <a:t> portals (overcome </a:t>
            </a:r>
            <a:r>
              <a:rPr lang="en-US" sz="1300" dirty="0">
                <a:solidFill>
                  <a:srgbClr val="1B0373"/>
                </a:solidFill>
              </a:rPr>
              <a:t>fragmentation</a:t>
            </a:r>
            <a:r>
              <a:rPr lang="en-US" sz="1300" dirty="0" smtClean="0">
                <a:solidFill>
                  <a:srgbClr val="1B0373"/>
                </a:solidFill>
              </a:rPr>
              <a:t>); the </a:t>
            </a:r>
            <a:r>
              <a:rPr lang="en-US" sz="1300" dirty="0">
                <a:solidFill>
                  <a:srgbClr val="1B0373"/>
                </a:solidFill>
              </a:rPr>
              <a:t>new </a:t>
            </a:r>
            <a:r>
              <a:rPr lang="en-US" sz="1300" dirty="0" err="1">
                <a:solidFill>
                  <a:srgbClr val="1B0373"/>
                </a:solidFill>
              </a:rPr>
              <a:t>EMODnet</a:t>
            </a:r>
            <a:r>
              <a:rPr lang="en-US" sz="1300" dirty="0">
                <a:solidFill>
                  <a:srgbClr val="1B0373"/>
                </a:solidFill>
              </a:rPr>
              <a:t> Data Ingestion Project (DIP) and associated portal could facilitate  the entry of </a:t>
            </a:r>
            <a:r>
              <a:rPr lang="en-US" sz="1300" dirty="0" smtClean="0">
                <a:solidFill>
                  <a:srgbClr val="1B0373"/>
                </a:solidFill>
              </a:rPr>
              <a:t>the  </a:t>
            </a:r>
            <a:r>
              <a:rPr lang="en-US" sz="1300" dirty="0">
                <a:solidFill>
                  <a:srgbClr val="1B0373"/>
                </a:solidFill>
              </a:rPr>
              <a:t>data sets into the system</a:t>
            </a:r>
            <a:endParaRPr lang="en-US" sz="1300" dirty="0" smtClean="0">
              <a:solidFill>
                <a:srgbClr val="1B0373"/>
              </a:solidFill>
            </a:endParaRPr>
          </a:p>
          <a:p>
            <a:pPr marL="285750" indent="-285750" algn="just">
              <a:buFont typeface="Wingdings" panose="05000000000000000000" pitchFamily="2" charset="2"/>
              <a:buChar char="v"/>
            </a:pPr>
            <a:r>
              <a:rPr lang="en-US" sz="1300" dirty="0" smtClean="0">
                <a:solidFill>
                  <a:srgbClr val="1B0373"/>
                </a:solidFill>
              </a:rPr>
              <a:t>Strengthen the collaboration between NODC and the BS GOOS activity in EURO GOOS and align with  the new EU initiative EOOS to </a:t>
            </a:r>
            <a:r>
              <a:rPr lang="en-US" sz="1300" dirty="0" smtClean="0">
                <a:solidFill>
                  <a:srgbClr val="1B0373"/>
                </a:solidFill>
              </a:rPr>
              <a:t>boost</a:t>
            </a:r>
            <a:r>
              <a:rPr lang="en-US" sz="1300" dirty="0" smtClean="0">
                <a:solidFill>
                  <a:srgbClr val="1B0373"/>
                </a:solidFill>
              </a:rPr>
              <a:t> </a:t>
            </a:r>
            <a:r>
              <a:rPr lang="en-US" sz="1300" dirty="0" smtClean="0">
                <a:solidFill>
                  <a:srgbClr val="1B0373"/>
                </a:solidFill>
              </a:rPr>
              <a:t>transboundary initiatives</a:t>
            </a:r>
          </a:p>
          <a:p>
            <a:pPr marL="285750" indent="-285750" algn="just">
              <a:buFont typeface="Wingdings" panose="05000000000000000000" pitchFamily="2" charset="2"/>
              <a:buChar char="v"/>
            </a:pPr>
            <a:r>
              <a:rPr lang="en-US" sz="1300" dirty="0" smtClean="0">
                <a:solidFill>
                  <a:srgbClr val="1B0373"/>
                </a:solidFill>
              </a:rPr>
              <a:t>Increase </a:t>
            </a:r>
            <a:r>
              <a:rPr lang="en-US" sz="1300" dirty="0">
                <a:solidFill>
                  <a:srgbClr val="1B0373"/>
                </a:solidFill>
              </a:rPr>
              <a:t>requirements </a:t>
            </a:r>
            <a:r>
              <a:rPr lang="en-US" sz="1300" dirty="0" smtClean="0">
                <a:solidFill>
                  <a:srgbClr val="1B0373"/>
                </a:solidFill>
              </a:rPr>
              <a:t>of </a:t>
            </a:r>
            <a:r>
              <a:rPr lang="en-US" sz="1300" dirty="0" smtClean="0">
                <a:solidFill>
                  <a:srgbClr val="1B0373"/>
                </a:solidFill>
              </a:rPr>
              <a:t>funding </a:t>
            </a:r>
            <a:r>
              <a:rPr lang="en-US" sz="1300" dirty="0">
                <a:solidFill>
                  <a:srgbClr val="1B0373"/>
                </a:solidFill>
              </a:rPr>
              <a:t>bodies for open data policy through initiatives such as the EU Open Science Cloud and </a:t>
            </a:r>
            <a:r>
              <a:rPr lang="en-US" sz="1300" dirty="0" smtClean="0">
                <a:solidFill>
                  <a:srgbClr val="1B0373"/>
                </a:solidFill>
              </a:rPr>
              <a:t> </a:t>
            </a:r>
            <a:r>
              <a:rPr lang="en-US" sz="1300" dirty="0">
                <a:solidFill>
                  <a:srgbClr val="1B0373"/>
                </a:solidFill>
              </a:rPr>
              <a:t>the Blue Cloud, so that  projects funded through the Horizon2020 and other funding programs including national funding bodies </a:t>
            </a:r>
            <a:r>
              <a:rPr lang="en-US" sz="1300" dirty="0" smtClean="0">
                <a:solidFill>
                  <a:srgbClr val="1B0373"/>
                </a:solidFill>
              </a:rPr>
              <a:t>demand </a:t>
            </a:r>
            <a:r>
              <a:rPr lang="en-US" sz="1300" dirty="0" smtClean="0">
                <a:solidFill>
                  <a:srgbClr val="1B0373"/>
                </a:solidFill>
              </a:rPr>
              <a:t> </a:t>
            </a:r>
            <a:r>
              <a:rPr lang="en-US" sz="1300" dirty="0">
                <a:solidFill>
                  <a:srgbClr val="1B0373"/>
                </a:solidFill>
              </a:rPr>
              <a:t>researchers to deposit their results in open repositories and feed </a:t>
            </a:r>
            <a:r>
              <a:rPr lang="en-US" sz="1300" dirty="0" err="1" smtClean="0">
                <a:solidFill>
                  <a:srgbClr val="1B0373"/>
                </a:solidFill>
              </a:rPr>
              <a:t>EMODnet</a:t>
            </a:r>
            <a:endParaRPr lang="en-US" sz="1300" dirty="0" smtClean="0">
              <a:solidFill>
                <a:srgbClr val="1B0373"/>
              </a:solidFill>
            </a:endParaRPr>
          </a:p>
          <a:p>
            <a:pPr marL="285750" lvl="0" indent="-285750" algn="just">
              <a:buFont typeface="Wingdings" panose="05000000000000000000" pitchFamily="2" charset="2"/>
              <a:buChar char="v"/>
            </a:pPr>
            <a:r>
              <a:rPr lang="en-US" sz="1300" dirty="0">
                <a:solidFill>
                  <a:srgbClr val="1B0373"/>
                </a:solidFill>
              </a:rPr>
              <a:t>Boost opportunities to improve data acquisition working with </a:t>
            </a:r>
            <a:r>
              <a:rPr lang="en-US" sz="1300" dirty="0" smtClean="0">
                <a:solidFill>
                  <a:srgbClr val="1B0373"/>
                </a:solidFill>
              </a:rPr>
              <a:t>industry by  implementing  </a:t>
            </a:r>
            <a:r>
              <a:rPr lang="en-US" sz="1300" dirty="0">
                <a:solidFill>
                  <a:srgbClr val="1B0373"/>
                </a:solidFill>
              </a:rPr>
              <a:t>better regulations to make  data collected in the context of Environmental Impact Assessments </a:t>
            </a:r>
            <a:r>
              <a:rPr lang="en-US" sz="1300" dirty="0" smtClean="0">
                <a:solidFill>
                  <a:srgbClr val="1B0373"/>
                </a:solidFill>
              </a:rPr>
              <a:t>available, obtain </a:t>
            </a:r>
            <a:r>
              <a:rPr lang="en-US" sz="1300" dirty="0">
                <a:solidFill>
                  <a:srgbClr val="1B0373"/>
                </a:solidFill>
              </a:rPr>
              <a:t>access to </a:t>
            </a:r>
            <a:r>
              <a:rPr lang="en-US" sz="1300" dirty="0" smtClean="0">
                <a:solidFill>
                  <a:srgbClr val="1B0373"/>
                </a:solidFill>
              </a:rPr>
              <a:t>cabled platforms etc</a:t>
            </a:r>
            <a:r>
              <a:rPr lang="en-US" sz="1300" dirty="0" smtClean="0">
                <a:solidFill>
                  <a:srgbClr val="1B0373"/>
                </a:solidFill>
              </a:rPr>
              <a:t>.</a:t>
            </a:r>
          </a:p>
          <a:p>
            <a:pPr marL="285750" lvl="0" indent="-285750" algn="just">
              <a:buFont typeface="Wingdings" panose="05000000000000000000" pitchFamily="2" charset="2"/>
              <a:buChar char="v"/>
            </a:pPr>
            <a:r>
              <a:rPr lang="en-US" sz="1300" dirty="0">
                <a:solidFill>
                  <a:srgbClr val="1B0373"/>
                </a:solidFill>
              </a:rPr>
              <a:t>Attract own monitoring data from the business and  introduce an incentive “blue label” for data providers</a:t>
            </a:r>
          </a:p>
          <a:p>
            <a:pPr marL="285750" lvl="0" indent="-285750" algn="just">
              <a:buFont typeface="Wingdings" panose="05000000000000000000" pitchFamily="2" charset="2"/>
              <a:buChar char="v"/>
            </a:pPr>
            <a:r>
              <a:rPr lang="en-US" sz="1300" dirty="0" err="1">
                <a:solidFill>
                  <a:srgbClr val="1B0373"/>
                </a:solidFill>
              </a:rPr>
              <a:t>Insentives</a:t>
            </a:r>
            <a:r>
              <a:rPr lang="en-US" sz="1300" dirty="0">
                <a:solidFill>
                  <a:srgbClr val="1B0373"/>
                </a:solidFill>
              </a:rPr>
              <a:t> to attract  data collected through short-term research projects  and  to make data available on open access platforms - opportunities for peer recognitions and career advancement</a:t>
            </a:r>
          </a:p>
          <a:p>
            <a:pPr marL="285750" lvl="0" indent="-285750" algn="just">
              <a:buFont typeface="Wingdings" panose="05000000000000000000" pitchFamily="2" charset="2"/>
              <a:buChar char="v"/>
            </a:pPr>
            <a:r>
              <a:rPr lang="en-US" sz="1300" dirty="0" smtClean="0">
                <a:solidFill>
                  <a:srgbClr val="1B0373"/>
                </a:solidFill>
              </a:rPr>
              <a:t>Raising awareness of </a:t>
            </a:r>
            <a:r>
              <a:rPr lang="en-US" sz="1300" dirty="0" smtClean="0">
                <a:solidFill>
                  <a:srgbClr val="1B0373"/>
                </a:solidFill>
              </a:rPr>
              <a:t> </a:t>
            </a:r>
            <a:r>
              <a:rPr lang="en-US" sz="1300" dirty="0" smtClean="0">
                <a:solidFill>
                  <a:srgbClr val="1B0373"/>
                </a:solidFill>
              </a:rPr>
              <a:t>of BS Checkpoint results  </a:t>
            </a:r>
            <a:r>
              <a:rPr lang="en-US" sz="1300" dirty="0">
                <a:solidFill>
                  <a:srgbClr val="1B0373"/>
                </a:solidFill>
              </a:rPr>
              <a:t>and the available data resources provided by </a:t>
            </a:r>
            <a:r>
              <a:rPr lang="en-US" sz="1300" dirty="0" err="1">
                <a:solidFill>
                  <a:srgbClr val="1B0373"/>
                </a:solidFill>
              </a:rPr>
              <a:t>EMODnet</a:t>
            </a:r>
            <a:r>
              <a:rPr lang="en-US" sz="1300" dirty="0">
                <a:solidFill>
                  <a:srgbClr val="1B0373"/>
                </a:solidFill>
              </a:rPr>
              <a:t>  </a:t>
            </a:r>
            <a:r>
              <a:rPr lang="en-US" sz="1300" dirty="0" smtClean="0">
                <a:solidFill>
                  <a:srgbClr val="1B0373"/>
                </a:solidFill>
              </a:rPr>
              <a:t>to make them more  </a:t>
            </a:r>
            <a:r>
              <a:rPr lang="en-US" sz="1300" dirty="0">
                <a:solidFill>
                  <a:srgbClr val="1B0373"/>
                </a:solidFill>
              </a:rPr>
              <a:t>visible to </a:t>
            </a:r>
            <a:r>
              <a:rPr lang="en-US" sz="1300" dirty="0" smtClean="0">
                <a:solidFill>
                  <a:srgbClr val="1B0373"/>
                </a:solidFill>
              </a:rPr>
              <a:t>the target </a:t>
            </a:r>
            <a:r>
              <a:rPr lang="en-US" sz="1300" dirty="0">
                <a:solidFill>
                  <a:srgbClr val="1B0373"/>
                </a:solidFill>
              </a:rPr>
              <a:t>user </a:t>
            </a:r>
            <a:r>
              <a:rPr lang="en-US" sz="1300" dirty="0" smtClean="0">
                <a:solidFill>
                  <a:srgbClr val="1B0373"/>
                </a:solidFill>
              </a:rPr>
              <a:t>communities; </a:t>
            </a:r>
            <a:r>
              <a:rPr lang="en-US" sz="1300" dirty="0" smtClean="0">
                <a:solidFill>
                  <a:srgbClr val="1B0373"/>
                </a:solidFill>
              </a:rPr>
              <a:t> e.g. explore </a:t>
            </a:r>
            <a:r>
              <a:rPr lang="en-US" sz="1300" dirty="0">
                <a:solidFill>
                  <a:srgbClr val="1B0373"/>
                </a:solidFill>
              </a:rPr>
              <a:t>the  North Sea Checkpoint ‘Data Advisor’ concept </a:t>
            </a:r>
            <a:r>
              <a:rPr lang="en-US" sz="1300" dirty="0" smtClean="0">
                <a:solidFill>
                  <a:srgbClr val="1B0373"/>
                </a:solidFill>
              </a:rPr>
              <a:t>as  </a:t>
            </a:r>
            <a:r>
              <a:rPr lang="en-US" sz="1300" dirty="0">
                <a:solidFill>
                  <a:srgbClr val="1B0373"/>
                </a:solidFill>
              </a:rPr>
              <a:t>a way for users to evaluate datasets based on the principles of ‘</a:t>
            </a:r>
            <a:r>
              <a:rPr lang="en-US" sz="1300" dirty="0" err="1">
                <a:solidFill>
                  <a:srgbClr val="1B0373"/>
                </a:solidFill>
              </a:rPr>
              <a:t>tripadvisor</a:t>
            </a:r>
            <a:r>
              <a:rPr lang="en-US" sz="1300" dirty="0">
                <a:solidFill>
                  <a:srgbClr val="1B0373"/>
                </a:solidFill>
              </a:rPr>
              <a:t>’, could help other potential users to identify relevant </a:t>
            </a:r>
            <a:r>
              <a:rPr lang="en-US" sz="1300" dirty="0" smtClean="0">
                <a:solidFill>
                  <a:srgbClr val="1B0373"/>
                </a:solidFill>
              </a:rPr>
              <a:t>datasets etc.</a:t>
            </a:r>
          </a:p>
          <a:p>
            <a:pPr marL="285750" lvl="0" indent="-285750" algn="just">
              <a:buFont typeface="Wingdings" panose="05000000000000000000" pitchFamily="2" charset="2"/>
              <a:buChar char="v"/>
            </a:pPr>
            <a:r>
              <a:rPr lang="en-US" sz="1300" dirty="0" smtClean="0">
                <a:solidFill>
                  <a:srgbClr val="1B0373"/>
                </a:solidFill>
              </a:rPr>
              <a:t>Boost “citizen science” activities based on Project  Products and initiatives (e.g. PERSEUS web application for ML, Jellyfish Spotting)</a:t>
            </a:r>
            <a:endParaRPr lang="en-US" sz="1300" dirty="0" smtClean="0">
              <a:solidFill>
                <a:srgbClr val="1B0373"/>
              </a:solidFill>
            </a:endParaRPr>
          </a:p>
          <a:p>
            <a:pPr marL="285750" lvl="0" indent="-285750">
              <a:buFont typeface="Wingdings" panose="05000000000000000000" pitchFamily="2" charset="2"/>
              <a:buChar char="v"/>
            </a:pPr>
            <a:endParaRPr lang="en-US" sz="1300" b="1" dirty="0">
              <a:solidFill>
                <a:srgbClr val="1B0373"/>
              </a:solidFill>
            </a:endParaRPr>
          </a:p>
          <a:p>
            <a:pPr lvl="0"/>
            <a:endParaRPr lang="en-US" sz="1400" b="1" dirty="0" smtClean="0">
              <a:solidFill>
                <a:srgbClr val="1B0373"/>
              </a:solidFill>
            </a:endParaRPr>
          </a:p>
          <a:p>
            <a:pPr lvl="0"/>
            <a:endParaRPr lang="en-US" sz="1400" b="1" dirty="0">
              <a:solidFill>
                <a:srgbClr val="1B0373"/>
              </a:solidFill>
            </a:endParaRPr>
          </a:p>
          <a:p>
            <a:endParaRPr lang="en-US" sz="1400" dirty="0">
              <a:solidFill>
                <a:srgbClr val="1B0373"/>
              </a:solidFill>
            </a:endParaRPr>
          </a:p>
        </p:txBody>
      </p:sp>
      <p:pic>
        <p:nvPicPr>
          <p:cNvPr id="6" name="Picture 4" descr="Резултат с изображение за picture Black Sea Marine 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6470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39552" y="116632"/>
            <a:ext cx="184731" cy="369332"/>
          </a:xfrm>
          <a:prstGeom prst="rect">
            <a:avLst/>
          </a:prstGeom>
          <a:noFill/>
        </p:spPr>
        <p:txBody>
          <a:bodyPr wrap="none" rtlCol="0">
            <a:spAutoFit/>
          </a:bodyPr>
          <a:lstStyle/>
          <a:p>
            <a:endParaRPr lang="en-US" dirty="0"/>
          </a:p>
        </p:txBody>
      </p:sp>
      <p:sp>
        <p:nvSpPr>
          <p:cNvPr id="8" name="TextBox 7"/>
          <p:cNvSpPr txBox="1"/>
          <p:nvPr/>
        </p:nvSpPr>
        <p:spPr>
          <a:xfrm>
            <a:off x="10306" y="0"/>
            <a:ext cx="9123387" cy="738664"/>
          </a:xfrm>
          <a:prstGeom prst="rect">
            <a:avLst/>
          </a:prstGeom>
          <a:noFill/>
        </p:spPr>
        <p:txBody>
          <a:bodyPr wrap="square" rtlCol="0">
            <a:spAutoFit/>
          </a:bodyPr>
          <a:lstStyle/>
          <a:p>
            <a:r>
              <a:rPr lang="en-US" sz="1400" b="1" dirty="0">
                <a:solidFill>
                  <a:schemeClr val="bg1"/>
                </a:solidFill>
              </a:rPr>
              <a:t>How to support and further connect open data systems that provide real services and that address citizen’s needs? How to support the development of affordable new technologies of the future with high economic (along the whole value chains) and by guaranteeing environmental benefits? </a:t>
            </a:r>
          </a:p>
        </p:txBody>
      </p:sp>
    </p:spTree>
    <p:extLst>
      <p:ext uri="{BB962C8B-B14F-4D97-AF65-F5344CB8AC3E}">
        <p14:creationId xmlns:p14="http://schemas.microsoft.com/office/powerpoint/2010/main" val="1936878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116632"/>
            <a:ext cx="8136904" cy="5986254"/>
          </a:xfrm>
          <a:prstGeom prst="rect">
            <a:avLst/>
          </a:prstGeom>
          <a:noFill/>
        </p:spPr>
        <p:txBody>
          <a:bodyPr wrap="square" rtlCol="0">
            <a:spAutoFit/>
          </a:bodyPr>
          <a:lstStyle/>
          <a:p>
            <a:pPr lvl="0"/>
            <a:r>
              <a:rPr lang="en-US" sz="1400" b="1" dirty="0">
                <a:solidFill>
                  <a:srgbClr val="1B0373"/>
                </a:solidFill>
              </a:rPr>
              <a:t>Capitalize on the SEA-ERA Project  and upgrade the SRA into Research and Innovation Agenda for the Black Sea </a:t>
            </a:r>
          </a:p>
          <a:p>
            <a:pPr marL="285750" lvl="0" indent="-285750" algn="just">
              <a:buFont typeface="Wingdings" panose="05000000000000000000" pitchFamily="2" charset="2"/>
              <a:buChar char="v"/>
            </a:pPr>
            <a:r>
              <a:rPr lang="en-US" sz="1300" dirty="0">
                <a:solidFill>
                  <a:srgbClr val="1B0373"/>
                </a:solidFill>
              </a:rPr>
              <a:t>Formulate </a:t>
            </a:r>
            <a:r>
              <a:rPr lang="en-US" sz="1300" dirty="0" smtClean="0">
                <a:solidFill>
                  <a:srgbClr val="1B0373"/>
                </a:solidFill>
              </a:rPr>
              <a:t>dedicated  </a:t>
            </a:r>
            <a:r>
              <a:rPr lang="en-US" sz="1300" dirty="0">
                <a:solidFill>
                  <a:srgbClr val="1B0373"/>
                </a:solidFill>
              </a:rPr>
              <a:t>“thematic expert groups” to formulate </a:t>
            </a:r>
            <a:r>
              <a:rPr lang="en-US" sz="1300" dirty="0">
                <a:solidFill>
                  <a:srgbClr val="1B0373"/>
                </a:solidFill>
              </a:rPr>
              <a:t>research priorities </a:t>
            </a:r>
          </a:p>
          <a:p>
            <a:pPr marL="285750" lvl="0" indent="-285750" algn="just">
              <a:buFont typeface="Wingdings" panose="05000000000000000000" pitchFamily="2" charset="2"/>
              <a:buChar char="v"/>
            </a:pPr>
            <a:r>
              <a:rPr lang="en-US" sz="1300" dirty="0">
                <a:solidFill>
                  <a:srgbClr val="1B0373"/>
                </a:solidFill>
              </a:rPr>
              <a:t>Create </a:t>
            </a:r>
            <a:r>
              <a:rPr lang="en-US" sz="1300" dirty="0">
                <a:solidFill>
                  <a:srgbClr val="1B0373"/>
                </a:solidFill>
              </a:rPr>
              <a:t>a maritime innovation hub bringing together the research community, naval actors and industry </a:t>
            </a:r>
            <a:r>
              <a:rPr lang="en-US" sz="1300" dirty="0">
                <a:solidFill>
                  <a:srgbClr val="1B0373"/>
                </a:solidFill>
              </a:rPr>
              <a:t>stakeholders </a:t>
            </a:r>
            <a:r>
              <a:rPr lang="en-US" sz="1300" dirty="0" smtClean="0">
                <a:solidFill>
                  <a:srgbClr val="1B0373"/>
                </a:solidFill>
              </a:rPr>
              <a:t>(Blue </a:t>
            </a:r>
            <a:r>
              <a:rPr lang="en-US" sz="1300" dirty="0">
                <a:solidFill>
                  <a:srgbClr val="1B0373"/>
                </a:solidFill>
              </a:rPr>
              <a:t>Economy Business and Science </a:t>
            </a:r>
            <a:r>
              <a:rPr lang="en-US" sz="1300" dirty="0" smtClean="0">
                <a:solidFill>
                  <a:srgbClr val="1B0373"/>
                </a:solidFill>
              </a:rPr>
              <a:t>Forum initiative)</a:t>
            </a:r>
          </a:p>
          <a:p>
            <a:pPr marL="285750" lvl="0" indent="-285750" algn="just">
              <a:buFont typeface="Wingdings" panose="05000000000000000000" pitchFamily="2" charset="2"/>
              <a:buChar char="v"/>
            </a:pPr>
            <a:r>
              <a:rPr lang="en-US" sz="1300" dirty="0">
                <a:solidFill>
                  <a:srgbClr val="1B0373"/>
                </a:solidFill>
              </a:rPr>
              <a:t>D</a:t>
            </a:r>
            <a:r>
              <a:rPr lang="en-US" sz="1300" dirty="0" smtClean="0">
                <a:solidFill>
                  <a:srgbClr val="1B0373"/>
                </a:solidFill>
              </a:rPr>
              <a:t>evelopment </a:t>
            </a:r>
            <a:r>
              <a:rPr lang="en-US" sz="1300" dirty="0">
                <a:solidFill>
                  <a:srgbClr val="1B0373"/>
                </a:solidFill>
              </a:rPr>
              <a:t>of cross-sectoral and </a:t>
            </a:r>
            <a:r>
              <a:rPr lang="en-US" sz="1300" dirty="0" smtClean="0">
                <a:solidFill>
                  <a:srgbClr val="1B0373"/>
                </a:solidFill>
              </a:rPr>
              <a:t>cross border industrial </a:t>
            </a:r>
            <a:r>
              <a:rPr lang="en-US" sz="1300" dirty="0">
                <a:solidFill>
                  <a:srgbClr val="1B0373"/>
                </a:solidFill>
              </a:rPr>
              <a:t>value </a:t>
            </a:r>
            <a:r>
              <a:rPr lang="en-US" sz="1300" dirty="0" smtClean="0">
                <a:solidFill>
                  <a:srgbClr val="1B0373"/>
                </a:solidFill>
              </a:rPr>
              <a:t>chains (smart specialization)</a:t>
            </a:r>
            <a:endParaRPr lang="en-US" sz="1300" dirty="0">
              <a:solidFill>
                <a:srgbClr val="1B0373"/>
              </a:solidFill>
            </a:endParaRPr>
          </a:p>
          <a:p>
            <a:pPr marL="285750" indent="-285750" algn="just">
              <a:buFont typeface="Wingdings" panose="05000000000000000000" pitchFamily="2" charset="2"/>
              <a:buChar char="v"/>
            </a:pPr>
            <a:r>
              <a:rPr lang="en-US" sz="1300" dirty="0">
                <a:solidFill>
                  <a:srgbClr val="1B0373"/>
                </a:solidFill>
              </a:rPr>
              <a:t>Consider Sector specific user challenges  in the context of Blue Growth- </a:t>
            </a:r>
            <a:r>
              <a:rPr lang="en-US" sz="1300" dirty="0" err="1">
                <a:solidFill>
                  <a:srgbClr val="1B0373"/>
                </a:solidFill>
              </a:rPr>
              <a:t>EMODnet</a:t>
            </a:r>
            <a:r>
              <a:rPr lang="en-US" sz="1300" dirty="0">
                <a:solidFill>
                  <a:srgbClr val="1B0373"/>
                </a:solidFill>
              </a:rPr>
              <a:t> to organize dedicated basin scale workshops to bring together stakeholders of specific sectors </a:t>
            </a:r>
          </a:p>
          <a:p>
            <a:pPr marL="285750" indent="-285750" algn="just">
              <a:buFont typeface="Wingdings" panose="05000000000000000000" pitchFamily="2" charset="2"/>
              <a:buChar char="v"/>
            </a:pPr>
            <a:r>
              <a:rPr lang="en-US" sz="1300" dirty="0">
                <a:solidFill>
                  <a:srgbClr val="1B0373"/>
                </a:solidFill>
              </a:rPr>
              <a:t>Promote exchange of </a:t>
            </a:r>
            <a:r>
              <a:rPr lang="en-US" sz="1300" dirty="0" smtClean="0">
                <a:solidFill>
                  <a:srgbClr val="1B0373"/>
                </a:solidFill>
              </a:rPr>
              <a:t>knowledge, </a:t>
            </a:r>
            <a:r>
              <a:rPr lang="en-US" sz="1300" dirty="0">
                <a:solidFill>
                  <a:srgbClr val="1B0373"/>
                </a:solidFill>
              </a:rPr>
              <a:t>best practices and cooperation among different countries and networks to a </a:t>
            </a:r>
            <a:r>
              <a:rPr lang="en-US" sz="1300" dirty="0" smtClean="0">
                <a:solidFill>
                  <a:srgbClr val="1B0373"/>
                </a:solidFill>
              </a:rPr>
              <a:t>harmonized, </a:t>
            </a:r>
            <a:r>
              <a:rPr lang="en-US" sz="1300" dirty="0">
                <a:solidFill>
                  <a:srgbClr val="1B0373"/>
                </a:solidFill>
              </a:rPr>
              <a:t>comprehensive assessment and monitoring activities, as a basis for implementation of </a:t>
            </a:r>
            <a:r>
              <a:rPr lang="en-US" sz="1300" dirty="0" smtClean="0">
                <a:solidFill>
                  <a:srgbClr val="1B0373"/>
                </a:solidFill>
              </a:rPr>
              <a:t>MSFD ( </a:t>
            </a:r>
            <a:r>
              <a:rPr lang="en-US" sz="1300" dirty="0">
                <a:solidFill>
                  <a:srgbClr val="1B0373"/>
                </a:solidFill>
              </a:rPr>
              <a:t>initiated at the level  of AG to the BS </a:t>
            </a:r>
            <a:r>
              <a:rPr lang="en-US" sz="1300" dirty="0" err="1">
                <a:solidFill>
                  <a:srgbClr val="1B0373"/>
                </a:solidFill>
              </a:rPr>
              <a:t>Comission</a:t>
            </a:r>
            <a:r>
              <a:rPr lang="en-US" sz="1300" dirty="0">
                <a:solidFill>
                  <a:srgbClr val="1B0373"/>
                </a:solidFill>
              </a:rPr>
              <a:t>)</a:t>
            </a:r>
          </a:p>
          <a:p>
            <a:pPr marL="285750" indent="-285750" algn="just">
              <a:buFont typeface="Wingdings" panose="05000000000000000000" pitchFamily="2" charset="2"/>
              <a:buChar char="v"/>
            </a:pPr>
            <a:r>
              <a:rPr lang="en-US" sz="1300" dirty="0">
                <a:solidFill>
                  <a:srgbClr val="1B0373"/>
                </a:solidFill>
              </a:rPr>
              <a:t>Research to address gaps in knowledge of environment, maritime economy and human health by addressing the combined effect of short –term decadal-scale climate variation and anthropogenic pressures</a:t>
            </a:r>
          </a:p>
          <a:p>
            <a:pPr marL="285750" indent="-285750" algn="just">
              <a:buFont typeface="Wingdings" panose="05000000000000000000" pitchFamily="2" charset="2"/>
              <a:buChar char="v"/>
            </a:pPr>
            <a:r>
              <a:rPr lang="en-US" sz="1300" dirty="0">
                <a:solidFill>
                  <a:srgbClr val="1B0373"/>
                </a:solidFill>
              </a:rPr>
              <a:t>Establish a portal and a flexible system, temporarily engaging experts in hubs to address emergency issues and ensure rapid advice from science to policy on risk assessment and possible scientific and technological solutions</a:t>
            </a:r>
          </a:p>
          <a:p>
            <a:pPr marL="285750" indent="-285750" algn="just">
              <a:buFont typeface="Wingdings" panose="05000000000000000000" pitchFamily="2" charset="2"/>
              <a:buChar char="v"/>
            </a:pPr>
            <a:r>
              <a:rPr lang="en-US" sz="1300" dirty="0">
                <a:solidFill>
                  <a:srgbClr val="1B0373"/>
                </a:solidFill>
              </a:rPr>
              <a:t>Enhance the networks of research institutions to address current barriers to a common understanding and coherent assessment of GES in the BS basin based on </a:t>
            </a:r>
            <a:r>
              <a:rPr lang="en-US" sz="1300" dirty="0" err="1">
                <a:solidFill>
                  <a:srgbClr val="1B0373"/>
                </a:solidFill>
              </a:rPr>
              <a:t>harmonised</a:t>
            </a:r>
            <a:r>
              <a:rPr lang="en-US" sz="1300" dirty="0">
                <a:solidFill>
                  <a:srgbClr val="1B0373"/>
                </a:solidFill>
              </a:rPr>
              <a:t> </a:t>
            </a:r>
            <a:r>
              <a:rPr lang="en-US" sz="1300" dirty="0" smtClean="0">
                <a:solidFill>
                  <a:srgbClr val="1B0373"/>
                </a:solidFill>
              </a:rPr>
              <a:t>indicators </a:t>
            </a:r>
            <a:endParaRPr lang="en-US" sz="1300" dirty="0">
              <a:solidFill>
                <a:srgbClr val="1B0373"/>
              </a:solidFill>
            </a:endParaRPr>
          </a:p>
          <a:p>
            <a:pPr marL="285750" indent="-285750" algn="just">
              <a:buFont typeface="Wingdings" panose="05000000000000000000" pitchFamily="2" charset="2"/>
              <a:buChar char="v"/>
            </a:pPr>
            <a:r>
              <a:rPr lang="en-US" sz="1300" dirty="0" smtClean="0">
                <a:solidFill>
                  <a:srgbClr val="1B0373"/>
                </a:solidFill>
              </a:rPr>
              <a:t>Support to  </a:t>
            </a:r>
            <a:r>
              <a:rPr lang="en-US" sz="1300" dirty="0">
                <a:solidFill>
                  <a:srgbClr val="1B0373"/>
                </a:solidFill>
              </a:rPr>
              <a:t>pilot phases of research on promising  prospects (here the example of H production from H2S and Gas hydrate) and  </a:t>
            </a:r>
            <a:r>
              <a:rPr lang="en-US" sz="1300" dirty="0" smtClean="0">
                <a:solidFill>
                  <a:srgbClr val="1B0373"/>
                </a:solidFill>
              </a:rPr>
              <a:t>the </a:t>
            </a:r>
            <a:r>
              <a:rPr lang="en-US" sz="1300" dirty="0">
                <a:solidFill>
                  <a:srgbClr val="1B0373"/>
                </a:solidFill>
              </a:rPr>
              <a:t>needs of specific Blue Growth sectors </a:t>
            </a:r>
            <a:r>
              <a:rPr lang="en-US" sz="1300" dirty="0" smtClean="0">
                <a:solidFill>
                  <a:srgbClr val="1B0373"/>
                </a:solidFill>
              </a:rPr>
              <a:t>(marine bio-discovery, bio-based </a:t>
            </a:r>
            <a:r>
              <a:rPr lang="en-US" sz="1300" dirty="0">
                <a:solidFill>
                  <a:srgbClr val="1B0373"/>
                </a:solidFill>
              </a:rPr>
              <a:t>innovative industries and </a:t>
            </a:r>
            <a:r>
              <a:rPr lang="en-US" sz="1300" dirty="0" smtClean="0">
                <a:solidFill>
                  <a:srgbClr val="1B0373"/>
                </a:solidFill>
              </a:rPr>
              <a:t>services, producing </a:t>
            </a:r>
            <a:r>
              <a:rPr lang="en-US" sz="1300" dirty="0">
                <a:solidFill>
                  <a:srgbClr val="1B0373"/>
                </a:solidFill>
              </a:rPr>
              <a:t>for instance food ingredients, pharmaceuticals, cosmetics, </a:t>
            </a:r>
            <a:r>
              <a:rPr lang="en-US" sz="1300" dirty="0" smtClean="0">
                <a:solidFill>
                  <a:srgbClr val="1B0373"/>
                </a:solidFill>
              </a:rPr>
              <a:t>chemicals, materials </a:t>
            </a:r>
            <a:r>
              <a:rPr lang="en-US" sz="1300" dirty="0">
                <a:solidFill>
                  <a:srgbClr val="1B0373"/>
                </a:solidFill>
              </a:rPr>
              <a:t>and </a:t>
            </a:r>
            <a:r>
              <a:rPr lang="en-US" sz="1300" dirty="0" smtClean="0">
                <a:solidFill>
                  <a:srgbClr val="1B0373"/>
                </a:solidFill>
              </a:rPr>
              <a:t>energy)</a:t>
            </a:r>
          </a:p>
          <a:p>
            <a:pPr marL="285750" indent="-285750" algn="just">
              <a:buFont typeface="Wingdings" panose="05000000000000000000" pitchFamily="2" charset="2"/>
              <a:buChar char="v"/>
            </a:pPr>
            <a:r>
              <a:rPr lang="en-US" sz="1300" dirty="0">
                <a:solidFill>
                  <a:srgbClr val="1B0373"/>
                </a:solidFill>
              </a:rPr>
              <a:t>New concepts </a:t>
            </a:r>
            <a:r>
              <a:rPr lang="en-US" sz="1300" dirty="0" smtClean="0">
                <a:solidFill>
                  <a:srgbClr val="1B0373"/>
                </a:solidFill>
              </a:rPr>
              <a:t>and protocols to be </a:t>
            </a:r>
            <a:r>
              <a:rPr lang="en-US" sz="1300" dirty="0">
                <a:solidFill>
                  <a:srgbClr val="1B0373"/>
                </a:solidFill>
              </a:rPr>
              <a:t>developed by private companies and maritime operators to </a:t>
            </a:r>
            <a:r>
              <a:rPr lang="en-US" sz="1300" dirty="0" err="1">
                <a:solidFill>
                  <a:srgbClr val="1B0373"/>
                </a:solidFill>
              </a:rPr>
              <a:t>maximise</a:t>
            </a:r>
            <a:r>
              <a:rPr lang="en-US" sz="1300" dirty="0">
                <a:solidFill>
                  <a:srgbClr val="1B0373"/>
                </a:solidFill>
              </a:rPr>
              <a:t> the use</a:t>
            </a:r>
          </a:p>
          <a:p>
            <a:pPr algn="just"/>
            <a:r>
              <a:rPr lang="en-US" sz="1300" dirty="0" smtClean="0">
                <a:solidFill>
                  <a:srgbClr val="1B0373"/>
                </a:solidFill>
              </a:rPr>
              <a:t>       of </a:t>
            </a:r>
            <a:r>
              <a:rPr lang="en-US" sz="1300" dirty="0">
                <a:solidFill>
                  <a:srgbClr val="1B0373"/>
                </a:solidFill>
              </a:rPr>
              <a:t>infrastructure, ships and platforms for scientific, environmental, safety and </a:t>
            </a:r>
            <a:r>
              <a:rPr lang="en-US" sz="1300" dirty="0" smtClean="0">
                <a:solidFill>
                  <a:srgbClr val="1B0373"/>
                </a:solidFill>
              </a:rPr>
              <a:t>security purposes</a:t>
            </a:r>
            <a:endParaRPr lang="en-US" sz="1300" dirty="0">
              <a:solidFill>
                <a:srgbClr val="1B0373"/>
              </a:solidFill>
            </a:endParaRPr>
          </a:p>
          <a:p>
            <a:pPr marL="285750" indent="-285750" algn="just">
              <a:buFont typeface="Wingdings" panose="05000000000000000000" pitchFamily="2" charset="2"/>
              <a:buChar char="v"/>
            </a:pPr>
            <a:r>
              <a:rPr lang="en-US" sz="1300" dirty="0">
                <a:solidFill>
                  <a:srgbClr val="1B0373"/>
                </a:solidFill>
              </a:rPr>
              <a:t>Dedicated thematic calls addressing innovation and research related to Blue growth </a:t>
            </a:r>
            <a:r>
              <a:rPr lang="en-US" sz="1300" dirty="0" smtClean="0">
                <a:solidFill>
                  <a:srgbClr val="1B0373"/>
                </a:solidFill>
              </a:rPr>
              <a:t> for fund raising at </a:t>
            </a:r>
            <a:r>
              <a:rPr lang="en-US" sz="1300" dirty="0">
                <a:solidFill>
                  <a:srgbClr val="1B0373"/>
                </a:solidFill>
              </a:rPr>
              <a:t>all levels (EU Programs and regional initiatives- BS CBC, INTERREG – Blue-Med Sea, </a:t>
            </a:r>
            <a:r>
              <a:rPr lang="en-US" sz="1300" dirty="0" err="1">
                <a:solidFill>
                  <a:srgbClr val="1B0373"/>
                </a:solidFill>
              </a:rPr>
              <a:t>NSFunds</a:t>
            </a:r>
            <a:r>
              <a:rPr lang="en-US" sz="1300" dirty="0">
                <a:solidFill>
                  <a:srgbClr val="1B0373"/>
                </a:solidFill>
              </a:rPr>
              <a:t>, </a:t>
            </a:r>
            <a:r>
              <a:rPr lang="en-US" sz="1300" dirty="0" smtClean="0">
                <a:solidFill>
                  <a:srgbClr val="1B0373"/>
                </a:solidFill>
              </a:rPr>
              <a:t>Operational Programs for Smart Growth (BG and RO), Academic </a:t>
            </a:r>
            <a:r>
              <a:rPr lang="en-US" sz="1300" dirty="0">
                <a:solidFill>
                  <a:srgbClr val="1B0373"/>
                </a:solidFill>
              </a:rPr>
              <a:t>bilateral </a:t>
            </a:r>
            <a:r>
              <a:rPr lang="en-US" sz="1300" dirty="0" smtClean="0">
                <a:solidFill>
                  <a:srgbClr val="1B0373"/>
                </a:solidFill>
              </a:rPr>
              <a:t>cooperation, </a:t>
            </a:r>
            <a:r>
              <a:rPr lang="en-US" sz="1300" dirty="0" err="1">
                <a:solidFill>
                  <a:srgbClr val="1B0373"/>
                </a:solidFill>
              </a:rPr>
              <a:t>etc</a:t>
            </a:r>
            <a:r>
              <a:rPr lang="en-US" sz="1300" dirty="0" smtClean="0">
                <a:solidFill>
                  <a:srgbClr val="1B0373"/>
                </a:solidFill>
              </a:rPr>
              <a:t>)  </a:t>
            </a:r>
            <a:endParaRPr lang="en-US" sz="1300" dirty="0">
              <a:solidFill>
                <a:srgbClr val="1B0373"/>
              </a:solidFill>
            </a:endParaRPr>
          </a:p>
          <a:p>
            <a:pPr algn="just"/>
            <a:endParaRPr lang="en-US" sz="1400" dirty="0">
              <a:solidFill>
                <a:srgbClr val="1B0373"/>
              </a:solidFill>
            </a:endParaRPr>
          </a:p>
          <a:p>
            <a:pPr algn="just"/>
            <a:r>
              <a:rPr lang="en-US" sz="1600" b="1" dirty="0" smtClean="0">
                <a:solidFill>
                  <a:srgbClr val="1B0373"/>
                </a:solidFill>
              </a:rPr>
              <a:t> </a:t>
            </a:r>
            <a:endParaRPr lang="en-US" sz="1600" b="1" dirty="0">
              <a:solidFill>
                <a:srgbClr val="1B0373"/>
              </a:solidFill>
            </a:endParaRPr>
          </a:p>
        </p:txBody>
      </p:sp>
    </p:spTree>
    <p:extLst>
      <p:ext uri="{BB962C8B-B14F-4D97-AF65-F5344CB8AC3E}">
        <p14:creationId xmlns:p14="http://schemas.microsoft.com/office/powerpoint/2010/main" val="428290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Резултат с изображение за picture Black Sea Marine 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269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46365"/>
            <a:ext cx="8964488" cy="646331"/>
          </a:xfrm>
          <a:prstGeom prst="rect">
            <a:avLst/>
          </a:prstGeom>
          <a:noFill/>
        </p:spPr>
        <p:txBody>
          <a:bodyPr wrap="square" rtlCol="0">
            <a:spAutoFit/>
          </a:bodyPr>
          <a:lstStyle/>
          <a:p>
            <a:r>
              <a:rPr lang="en-US" dirty="0">
                <a:solidFill>
                  <a:schemeClr val="bg1"/>
                </a:solidFill>
              </a:rPr>
              <a:t>How can brain circulation between research, education/training and business communities be promoted in the region?</a:t>
            </a:r>
          </a:p>
        </p:txBody>
      </p:sp>
      <p:sp>
        <p:nvSpPr>
          <p:cNvPr id="2" name="Rectangle 1"/>
          <p:cNvSpPr/>
          <p:nvPr/>
        </p:nvSpPr>
        <p:spPr>
          <a:xfrm>
            <a:off x="30694" y="5466936"/>
            <a:ext cx="9108504" cy="1384995"/>
          </a:xfrm>
          <a:prstGeom prst="rect">
            <a:avLst/>
          </a:prstGeom>
          <a:solidFill>
            <a:srgbClr val="FF0000"/>
          </a:solidFill>
        </p:spPr>
        <p:txBody>
          <a:bodyPr wrap="square">
            <a:spAutoFit/>
          </a:bodyPr>
          <a:lstStyle/>
          <a:p>
            <a:pPr marL="285750" indent="-285750" algn="just">
              <a:buFont typeface="Wingdings" panose="05000000000000000000" pitchFamily="2" charset="2"/>
              <a:buChar char="q"/>
            </a:pPr>
            <a:r>
              <a:rPr lang="en-US" sz="1400" b="1" dirty="0" smtClean="0">
                <a:solidFill>
                  <a:schemeClr val="bg1"/>
                </a:solidFill>
              </a:rPr>
              <a:t>We </a:t>
            </a:r>
            <a:r>
              <a:rPr lang="en-US" sz="1400" b="1" dirty="0">
                <a:solidFill>
                  <a:schemeClr val="bg1"/>
                </a:solidFill>
              </a:rPr>
              <a:t>need adequate data to improve knowledge and build wisdom to translate knowledge into  evidence-based management and sustainable Blue growth </a:t>
            </a:r>
            <a:endParaRPr lang="en-US" sz="1400" b="1" dirty="0" smtClean="0">
              <a:solidFill>
                <a:schemeClr val="bg1"/>
              </a:solidFill>
            </a:endParaRPr>
          </a:p>
          <a:p>
            <a:pPr marL="285750" indent="-285750" algn="just">
              <a:buFont typeface="Wingdings" panose="05000000000000000000" pitchFamily="2" charset="2"/>
              <a:buChar char="q"/>
            </a:pPr>
            <a:r>
              <a:rPr lang="en-US" sz="1400" b="1" dirty="0" smtClean="0">
                <a:solidFill>
                  <a:schemeClr val="bg1"/>
                </a:solidFill>
              </a:rPr>
              <a:t>“In </a:t>
            </a:r>
            <a:r>
              <a:rPr lang="en-US" sz="1400" b="1" dirty="0">
                <a:solidFill>
                  <a:schemeClr val="bg1"/>
                </a:solidFill>
              </a:rPr>
              <a:t>order to </a:t>
            </a:r>
            <a:r>
              <a:rPr lang="en-US" sz="1400" b="1" dirty="0" smtClean="0">
                <a:solidFill>
                  <a:schemeClr val="bg1"/>
                </a:solidFill>
              </a:rPr>
              <a:t>explore  </a:t>
            </a:r>
            <a:r>
              <a:rPr lang="en-US" sz="1400" b="1" dirty="0">
                <a:solidFill>
                  <a:schemeClr val="bg1"/>
                </a:solidFill>
              </a:rPr>
              <a:t>the full potential of open marine data and innovation, interoperability is the key: interoperability of technologies, interoperability of data and interoperability of </a:t>
            </a:r>
            <a:r>
              <a:rPr lang="en-US" sz="1400" b="1" dirty="0" smtClean="0">
                <a:solidFill>
                  <a:schemeClr val="bg1"/>
                </a:solidFill>
              </a:rPr>
              <a:t>people”</a:t>
            </a:r>
          </a:p>
          <a:p>
            <a:pPr marL="285750" indent="-285750" algn="just">
              <a:buFont typeface="Wingdings" panose="05000000000000000000" pitchFamily="2" charset="2"/>
              <a:buChar char="q"/>
            </a:pPr>
            <a:r>
              <a:rPr lang="en-US" sz="1400" b="1" dirty="0" smtClean="0">
                <a:solidFill>
                  <a:schemeClr val="bg1"/>
                </a:solidFill>
              </a:rPr>
              <a:t>Need of  a coherent Black Sea Program  (BONUS like) to set a structured Black Sea basin research and innovation agenda and coordinate  </a:t>
            </a:r>
            <a:r>
              <a:rPr lang="en-US" sz="1400" b="1" dirty="0">
                <a:solidFill>
                  <a:schemeClr val="bg1"/>
                </a:solidFill>
              </a:rPr>
              <a:t>activities </a:t>
            </a:r>
            <a:r>
              <a:rPr lang="en-US" sz="1400" b="1" dirty="0" smtClean="0">
                <a:solidFill>
                  <a:schemeClr val="bg1"/>
                </a:solidFill>
              </a:rPr>
              <a:t>to </a:t>
            </a:r>
            <a:r>
              <a:rPr lang="en-US" sz="1400" b="1" dirty="0" err="1" smtClean="0">
                <a:solidFill>
                  <a:schemeClr val="bg1"/>
                </a:solidFill>
              </a:rPr>
              <a:t>maximise</a:t>
            </a:r>
            <a:r>
              <a:rPr lang="en-US" sz="1400" b="1" dirty="0" smtClean="0">
                <a:solidFill>
                  <a:schemeClr val="bg1"/>
                </a:solidFill>
              </a:rPr>
              <a:t> </a:t>
            </a:r>
            <a:r>
              <a:rPr lang="en-US" sz="1400" b="1" dirty="0">
                <a:solidFill>
                  <a:schemeClr val="bg1"/>
                </a:solidFill>
              </a:rPr>
              <a:t>common assets for the entire region</a:t>
            </a:r>
          </a:p>
        </p:txBody>
      </p:sp>
      <p:sp>
        <p:nvSpPr>
          <p:cNvPr id="3" name="TextBox 2"/>
          <p:cNvSpPr txBox="1"/>
          <p:nvPr/>
        </p:nvSpPr>
        <p:spPr>
          <a:xfrm>
            <a:off x="63092" y="689649"/>
            <a:ext cx="9079090" cy="5663089"/>
          </a:xfrm>
          <a:prstGeom prst="rect">
            <a:avLst/>
          </a:prstGeom>
          <a:noFill/>
        </p:spPr>
        <p:txBody>
          <a:bodyPr wrap="square" rtlCol="0">
            <a:spAutoFit/>
          </a:bodyPr>
          <a:lstStyle/>
          <a:p>
            <a:r>
              <a:rPr lang="en-US" sz="1300" dirty="0">
                <a:solidFill>
                  <a:srgbClr val="1B0373"/>
                </a:solidFill>
              </a:rPr>
              <a:t>Actions </a:t>
            </a:r>
            <a:r>
              <a:rPr lang="en-US" sz="1300" dirty="0" smtClean="0">
                <a:solidFill>
                  <a:srgbClr val="1B0373"/>
                </a:solidFill>
              </a:rPr>
              <a:t>to foster </a:t>
            </a:r>
            <a:r>
              <a:rPr lang="en-US" sz="1300" dirty="0">
                <a:solidFill>
                  <a:srgbClr val="1B0373"/>
                </a:solidFill>
              </a:rPr>
              <a:t>the development of innovative maritime </a:t>
            </a:r>
            <a:r>
              <a:rPr lang="en-US" sz="1300" dirty="0" smtClean="0">
                <a:solidFill>
                  <a:srgbClr val="1B0373"/>
                </a:solidFill>
              </a:rPr>
              <a:t>knowledge and skills </a:t>
            </a:r>
            <a:r>
              <a:rPr lang="en-US" sz="1300" dirty="0">
                <a:solidFill>
                  <a:srgbClr val="1B0373"/>
                </a:solidFill>
              </a:rPr>
              <a:t>through a range of </a:t>
            </a:r>
            <a:r>
              <a:rPr lang="en-US" sz="1300" dirty="0" smtClean="0">
                <a:solidFill>
                  <a:srgbClr val="1B0373"/>
                </a:solidFill>
              </a:rPr>
              <a:t>strategic actions </a:t>
            </a:r>
            <a:r>
              <a:rPr lang="en-US" sz="1300" dirty="0">
                <a:solidFill>
                  <a:srgbClr val="1B0373"/>
                </a:solidFill>
              </a:rPr>
              <a:t>to match demand and supply (Knowledge and </a:t>
            </a:r>
            <a:r>
              <a:rPr lang="en-US" sz="1300" dirty="0" smtClean="0">
                <a:solidFill>
                  <a:srgbClr val="1B0373"/>
                </a:solidFill>
              </a:rPr>
              <a:t>Innovation Communities – KICs initiative): </a:t>
            </a:r>
            <a:endParaRPr lang="en-US" sz="1300" dirty="0">
              <a:solidFill>
                <a:srgbClr val="1B0373"/>
              </a:solidFill>
            </a:endParaRPr>
          </a:p>
          <a:p>
            <a:r>
              <a:rPr lang="en-US" sz="1300" b="1" dirty="0">
                <a:solidFill>
                  <a:srgbClr val="1B0373"/>
                </a:solidFill>
              </a:rPr>
              <a:t>P</a:t>
            </a:r>
            <a:r>
              <a:rPr lang="en-US" sz="1300" b="1" dirty="0" smtClean="0">
                <a:solidFill>
                  <a:srgbClr val="1B0373"/>
                </a:solidFill>
              </a:rPr>
              <a:t>romote  capacity building and advanced </a:t>
            </a:r>
            <a:r>
              <a:rPr lang="en-US" sz="1300" b="1" dirty="0">
                <a:solidFill>
                  <a:srgbClr val="1B0373"/>
                </a:solidFill>
              </a:rPr>
              <a:t>training on </a:t>
            </a:r>
            <a:r>
              <a:rPr lang="en-US" sz="1300" b="1" dirty="0" smtClean="0">
                <a:solidFill>
                  <a:srgbClr val="1B0373"/>
                </a:solidFill>
              </a:rPr>
              <a:t>sustainable blue </a:t>
            </a:r>
            <a:r>
              <a:rPr lang="en-US" sz="1300" b="1" dirty="0">
                <a:solidFill>
                  <a:srgbClr val="1B0373"/>
                </a:solidFill>
              </a:rPr>
              <a:t>growth, and incentives for networking and exchanges between maritime institutes </a:t>
            </a:r>
            <a:r>
              <a:rPr lang="en-US" sz="1300" b="1" dirty="0" smtClean="0">
                <a:solidFill>
                  <a:srgbClr val="1B0373"/>
                </a:solidFill>
              </a:rPr>
              <a:t>and academies </a:t>
            </a:r>
            <a:r>
              <a:rPr lang="en-US" sz="1300" b="1" dirty="0">
                <a:solidFill>
                  <a:srgbClr val="1B0373"/>
                </a:solidFill>
              </a:rPr>
              <a:t>at regional and national </a:t>
            </a:r>
            <a:r>
              <a:rPr lang="en-US" sz="1300" b="1" dirty="0" smtClean="0">
                <a:solidFill>
                  <a:srgbClr val="1B0373"/>
                </a:solidFill>
              </a:rPr>
              <a:t>level</a:t>
            </a:r>
          </a:p>
          <a:p>
            <a:pPr algn="just"/>
            <a:r>
              <a:rPr lang="en-US" sz="1300" i="1" dirty="0">
                <a:solidFill>
                  <a:srgbClr val="1B0373"/>
                </a:solidFill>
              </a:rPr>
              <a:t>Develop new curricula and </a:t>
            </a:r>
            <a:r>
              <a:rPr lang="en-US" sz="1300" i="1" dirty="0" smtClean="0">
                <a:solidFill>
                  <a:srgbClr val="1B0373"/>
                </a:solidFill>
              </a:rPr>
              <a:t>share capacities</a:t>
            </a:r>
            <a:endParaRPr lang="en-US" sz="1300" i="1" dirty="0">
              <a:solidFill>
                <a:srgbClr val="1B0373"/>
              </a:solidFill>
            </a:endParaRPr>
          </a:p>
          <a:p>
            <a:pPr algn="just"/>
            <a:r>
              <a:rPr lang="en-US" sz="1300" i="1" dirty="0">
                <a:solidFill>
                  <a:srgbClr val="1B0373"/>
                </a:solidFill>
              </a:rPr>
              <a:t>Exchange know-how </a:t>
            </a:r>
            <a:r>
              <a:rPr lang="en-US" sz="1300" i="1" dirty="0" smtClean="0">
                <a:solidFill>
                  <a:srgbClr val="1B0373"/>
                </a:solidFill>
              </a:rPr>
              <a:t>to </a:t>
            </a:r>
            <a:r>
              <a:rPr lang="en-US" sz="1300" i="1" dirty="0">
                <a:solidFill>
                  <a:srgbClr val="1B0373"/>
                </a:solidFill>
              </a:rPr>
              <a:t>educate and train seafarers </a:t>
            </a:r>
            <a:r>
              <a:rPr lang="en-US" sz="1300" i="1" dirty="0" smtClean="0">
                <a:solidFill>
                  <a:srgbClr val="1B0373"/>
                </a:solidFill>
              </a:rPr>
              <a:t>and fishermen</a:t>
            </a:r>
            <a:r>
              <a:rPr lang="en-US" sz="1300" i="1" dirty="0">
                <a:solidFill>
                  <a:srgbClr val="1B0373"/>
                </a:solidFill>
              </a:rPr>
              <a:t>.</a:t>
            </a:r>
          </a:p>
          <a:p>
            <a:pPr algn="just"/>
            <a:r>
              <a:rPr lang="en-US" sz="1300" i="1" dirty="0">
                <a:solidFill>
                  <a:srgbClr val="1B0373"/>
                </a:solidFill>
              </a:rPr>
              <a:t>Improve student </a:t>
            </a:r>
            <a:r>
              <a:rPr lang="en-US" sz="1300" i="1" dirty="0" smtClean="0">
                <a:solidFill>
                  <a:srgbClr val="1B0373"/>
                </a:solidFill>
              </a:rPr>
              <a:t>circulation</a:t>
            </a:r>
            <a:endParaRPr lang="en-US" sz="1300" i="1" dirty="0">
              <a:solidFill>
                <a:srgbClr val="1B0373"/>
              </a:solidFill>
            </a:endParaRPr>
          </a:p>
          <a:p>
            <a:pPr algn="just"/>
            <a:r>
              <a:rPr lang="en-US" sz="1300" i="1" dirty="0">
                <a:solidFill>
                  <a:srgbClr val="1B0373"/>
                </a:solidFill>
              </a:rPr>
              <a:t>Establish maritime/blue </a:t>
            </a:r>
            <a:r>
              <a:rPr lang="en-US" sz="1300" i="1" dirty="0" smtClean="0">
                <a:solidFill>
                  <a:srgbClr val="1B0373"/>
                </a:solidFill>
              </a:rPr>
              <a:t>economy training </a:t>
            </a:r>
            <a:r>
              <a:rPr lang="en-US" sz="1300" i="1" dirty="0" err="1">
                <a:solidFill>
                  <a:srgbClr val="1B0373"/>
                </a:solidFill>
              </a:rPr>
              <a:t>centres</a:t>
            </a:r>
            <a:r>
              <a:rPr lang="en-US" sz="1300" i="1" dirty="0">
                <a:solidFill>
                  <a:srgbClr val="1B0373"/>
                </a:solidFill>
              </a:rPr>
              <a:t> </a:t>
            </a:r>
            <a:endParaRPr lang="en-US" sz="1300" i="1" dirty="0" smtClean="0">
              <a:solidFill>
                <a:srgbClr val="1B0373"/>
              </a:solidFill>
            </a:endParaRPr>
          </a:p>
          <a:p>
            <a:pPr lvl="0" algn="just"/>
            <a:r>
              <a:rPr lang="en-US" sz="1300" i="1" dirty="0">
                <a:solidFill>
                  <a:srgbClr val="1B0373"/>
                </a:solidFill>
              </a:rPr>
              <a:t>Advanced Training School on Sustainable Blue Growth</a:t>
            </a:r>
          </a:p>
          <a:p>
            <a:pPr lvl="0" algn="just"/>
            <a:r>
              <a:rPr lang="en-US" sz="1300" i="1" dirty="0">
                <a:solidFill>
                  <a:srgbClr val="1B0373"/>
                </a:solidFill>
              </a:rPr>
              <a:t>Establish an international platform for exchanging scientific knowledge and </a:t>
            </a:r>
            <a:r>
              <a:rPr lang="en-US" sz="1300" i="1" dirty="0" smtClean="0">
                <a:solidFill>
                  <a:srgbClr val="1B0373"/>
                </a:solidFill>
              </a:rPr>
              <a:t>technological know-how </a:t>
            </a:r>
            <a:r>
              <a:rPr lang="en-US" sz="1300" i="1" dirty="0">
                <a:solidFill>
                  <a:srgbClr val="1B0373"/>
                </a:solidFill>
              </a:rPr>
              <a:t>in the field of sustainable blue growth for the benefit of BS countries  </a:t>
            </a:r>
          </a:p>
          <a:p>
            <a:pPr lvl="0" algn="just"/>
            <a:r>
              <a:rPr lang="en-US" sz="1300" i="1" dirty="0">
                <a:solidFill>
                  <a:srgbClr val="1B0373"/>
                </a:solidFill>
              </a:rPr>
              <a:t>Improving access to scientific information, virtual research environments and results on marine knowledge,</a:t>
            </a:r>
          </a:p>
          <a:p>
            <a:pPr lvl="0" algn="just"/>
            <a:r>
              <a:rPr lang="en-US" sz="1300" i="1" dirty="0">
                <a:solidFill>
                  <a:srgbClr val="1B0373"/>
                </a:solidFill>
              </a:rPr>
              <a:t>Explore web-based </a:t>
            </a:r>
            <a:r>
              <a:rPr lang="en-US" sz="1300" i="1" dirty="0" smtClean="0">
                <a:solidFill>
                  <a:srgbClr val="1B0373"/>
                </a:solidFill>
              </a:rPr>
              <a:t> on-line </a:t>
            </a:r>
            <a:r>
              <a:rPr lang="en-US" sz="1300" i="1" smtClean="0">
                <a:solidFill>
                  <a:srgbClr val="1B0373"/>
                </a:solidFill>
              </a:rPr>
              <a:t>domain for </a:t>
            </a:r>
            <a:r>
              <a:rPr lang="en-US" sz="1300" i="1" dirty="0" smtClean="0">
                <a:solidFill>
                  <a:srgbClr val="1B0373"/>
                </a:solidFill>
              </a:rPr>
              <a:t>boosting </a:t>
            </a:r>
            <a:r>
              <a:rPr lang="en-US" sz="1300" i="1" dirty="0">
                <a:solidFill>
                  <a:srgbClr val="1B0373"/>
                </a:solidFill>
              </a:rPr>
              <a:t>ocean </a:t>
            </a:r>
            <a:r>
              <a:rPr lang="en-US" sz="1300" i="1" dirty="0" smtClean="0">
                <a:solidFill>
                  <a:srgbClr val="1B0373"/>
                </a:solidFill>
              </a:rPr>
              <a:t>literacy</a:t>
            </a:r>
          </a:p>
          <a:p>
            <a:pPr algn="just"/>
            <a:r>
              <a:rPr lang="en-US" sz="1200" i="1" dirty="0" smtClean="0">
                <a:solidFill>
                  <a:srgbClr val="1B0373"/>
                </a:solidFill>
              </a:rPr>
              <a:t>Marine </a:t>
            </a:r>
            <a:r>
              <a:rPr lang="en-US" sz="1200" i="1" dirty="0">
                <a:solidFill>
                  <a:srgbClr val="1B0373"/>
                </a:solidFill>
              </a:rPr>
              <a:t>biotechnology (blue biotechnology) uses </a:t>
            </a:r>
            <a:r>
              <a:rPr lang="en-US" sz="1200" i="1" dirty="0" smtClean="0">
                <a:solidFill>
                  <a:srgbClr val="1B0373"/>
                </a:solidFill>
              </a:rPr>
              <a:t>resources from </a:t>
            </a:r>
            <a:r>
              <a:rPr lang="en-US" sz="1200" i="1" dirty="0">
                <a:solidFill>
                  <a:srgbClr val="1B0373"/>
                </a:solidFill>
              </a:rPr>
              <a:t>living organisms at sea either as a source or as a target of biotechnology applications. </a:t>
            </a:r>
            <a:r>
              <a:rPr lang="en-US" sz="1200" i="1" dirty="0" smtClean="0">
                <a:solidFill>
                  <a:srgbClr val="1B0373"/>
                </a:solidFill>
              </a:rPr>
              <a:t>This vast </a:t>
            </a:r>
            <a:r>
              <a:rPr lang="en-US" sz="1200" i="1" dirty="0">
                <a:solidFill>
                  <a:srgbClr val="1B0373"/>
                </a:solidFill>
              </a:rPr>
              <a:t>field covers knowledge and tools from fields such as molecular biology, genomics, </a:t>
            </a:r>
            <a:r>
              <a:rPr lang="en-US" sz="1200" i="1" dirty="0" smtClean="0">
                <a:solidFill>
                  <a:srgbClr val="1B0373"/>
                </a:solidFill>
              </a:rPr>
              <a:t>proteomics, metabolomics</a:t>
            </a:r>
            <a:r>
              <a:rPr lang="en-US" sz="1200" i="1" dirty="0">
                <a:solidFill>
                  <a:srgbClr val="1B0373"/>
                </a:solidFill>
              </a:rPr>
              <a:t>, cell biology and physiology or ecology to render applications to food (aquaculture</a:t>
            </a:r>
            <a:r>
              <a:rPr lang="en-US" sz="1200" i="1" dirty="0" smtClean="0">
                <a:solidFill>
                  <a:srgbClr val="1B0373"/>
                </a:solidFill>
              </a:rPr>
              <a:t>), human </a:t>
            </a:r>
            <a:r>
              <a:rPr lang="en-US" sz="1200" i="1" dirty="0">
                <a:solidFill>
                  <a:srgbClr val="1B0373"/>
                </a:solidFill>
              </a:rPr>
              <a:t>health and wellbeing (anticancer drugs, pain killers, antibiotics, cosmetics, </a:t>
            </a:r>
            <a:r>
              <a:rPr lang="en-US" sz="1200" i="1" dirty="0" smtClean="0">
                <a:solidFill>
                  <a:srgbClr val="1B0373"/>
                </a:solidFill>
              </a:rPr>
              <a:t>or nutraceuticals</a:t>
            </a:r>
            <a:r>
              <a:rPr lang="en-US" sz="1200" i="1" dirty="0">
                <a:solidFill>
                  <a:srgbClr val="1B0373"/>
                </a:solidFill>
              </a:rPr>
              <a:t>),conservation (habitat restoration or bioremediation of marine ecosystems) </a:t>
            </a:r>
            <a:r>
              <a:rPr lang="en-US" sz="1200" i="1" dirty="0" smtClean="0">
                <a:solidFill>
                  <a:srgbClr val="1B0373"/>
                </a:solidFill>
              </a:rPr>
              <a:t>and new </a:t>
            </a:r>
            <a:r>
              <a:rPr lang="en-US" sz="1200" i="1" dirty="0">
                <a:solidFill>
                  <a:srgbClr val="1B0373"/>
                </a:solidFill>
              </a:rPr>
              <a:t>industrial products and processes (enzymes, biopolymers, biomaterials or </a:t>
            </a:r>
            <a:r>
              <a:rPr lang="en-US" sz="1200" i="1" dirty="0" smtClean="0">
                <a:solidFill>
                  <a:srgbClr val="1B0373"/>
                </a:solidFill>
              </a:rPr>
              <a:t>algae </a:t>
            </a:r>
            <a:r>
              <a:rPr lang="en-US" sz="1200" i="1" dirty="0" err="1" smtClean="0">
                <a:solidFill>
                  <a:srgbClr val="1B0373"/>
                </a:solidFill>
              </a:rPr>
              <a:t>biorefineries</a:t>
            </a:r>
            <a:r>
              <a:rPr lang="en-US" sz="1200" i="1" dirty="0" smtClean="0">
                <a:solidFill>
                  <a:srgbClr val="1B0373"/>
                </a:solidFill>
              </a:rPr>
              <a:t>) </a:t>
            </a:r>
            <a:r>
              <a:rPr lang="en-US" sz="1300" i="1" dirty="0" smtClean="0">
                <a:solidFill>
                  <a:srgbClr val="1B0373"/>
                </a:solidFill>
              </a:rPr>
              <a:t>– </a:t>
            </a:r>
            <a:r>
              <a:rPr lang="en-US" sz="1300" b="1" i="1" dirty="0" smtClean="0">
                <a:solidFill>
                  <a:srgbClr val="1B0373"/>
                </a:solidFill>
              </a:rPr>
              <a:t>Need to build  </a:t>
            </a:r>
            <a:r>
              <a:rPr lang="en-US" sz="1300" b="1" i="1" dirty="0" err="1" smtClean="0">
                <a:solidFill>
                  <a:srgbClr val="1B0373"/>
                </a:solidFill>
              </a:rPr>
              <a:t>reasearch</a:t>
            </a:r>
            <a:r>
              <a:rPr lang="en-US" sz="1300" b="1" i="1" dirty="0" smtClean="0">
                <a:solidFill>
                  <a:srgbClr val="1B0373"/>
                </a:solidFill>
              </a:rPr>
              <a:t> capacity in the BS region </a:t>
            </a:r>
          </a:p>
          <a:p>
            <a:pPr algn="just"/>
            <a:r>
              <a:rPr lang="en-US" sz="1300" b="1" dirty="0" smtClean="0">
                <a:solidFill>
                  <a:srgbClr val="1B0373"/>
                </a:solidFill>
              </a:rPr>
              <a:t> Raise </a:t>
            </a:r>
            <a:r>
              <a:rPr lang="en-US" sz="1300" b="1" dirty="0">
                <a:solidFill>
                  <a:srgbClr val="1B0373"/>
                </a:solidFill>
              </a:rPr>
              <a:t>awareness of </a:t>
            </a:r>
            <a:r>
              <a:rPr lang="en-US" sz="1300" b="1" dirty="0" smtClean="0">
                <a:solidFill>
                  <a:srgbClr val="1B0373"/>
                </a:solidFill>
              </a:rPr>
              <a:t>maritime professions </a:t>
            </a:r>
            <a:r>
              <a:rPr lang="en-US" sz="1300" b="1" dirty="0">
                <a:solidFill>
                  <a:srgbClr val="1B0373"/>
                </a:solidFill>
              </a:rPr>
              <a:t>and make them more attractive to young people, and to increase </a:t>
            </a:r>
            <a:r>
              <a:rPr lang="en-US" sz="1300" b="1" dirty="0" smtClean="0">
                <a:solidFill>
                  <a:srgbClr val="1B0373"/>
                </a:solidFill>
              </a:rPr>
              <a:t>cooperation between </a:t>
            </a:r>
            <a:r>
              <a:rPr lang="en-US" sz="1300" b="1" dirty="0">
                <a:solidFill>
                  <a:srgbClr val="1B0373"/>
                </a:solidFill>
              </a:rPr>
              <a:t>maritime education institutes and </a:t>
            </a:r>
            <a:r>
              <a:rPr lang="en-US" sz="1300" b="1" dirty="0" smtClean="0">
                <a:solidFill>
                  <a:srgbClr val="1B0373"/>
                </a:solidFill>
              </a:rPr>
              <a:t>industry, Mobilize the capacities of BS universities, high schools, The Black Sea University Network, EU training  </a:t>
            </a:r>
            <a:r>
              <a:rPr lang="en-US" sz="1300" b="1" dirty="0" err="1" smtClean="0">
                <a:solidFill>
                  <a:srgbClr val="1B0373"/>
                </a:solidFill>
              </a:rPr>
              <a:t>cources</a:t>
            </a:r>
            <a:r>
              <a:rPr lang="en-US" sz="1300" b="1" dirty="0" smtClean="0">
                <a:solidFill>
                  <a:srgbClr val="1B0373"/>
                </a:solidFill>
              </a:rPr>
              <a:t> and Summer schools, ERASMUS </a:t>
            </a:r>
            <a:r>
              <a:rPr lang="en-US" sz="1300" b="1" dirty="0" err="1" smtClean="0">
                <a:solidFill>
                  <a:srgbClr val="1B0373"/>
                </a:solidFill>
              </a:rPr>
              <a:t>Programm</a:t>
            </a:r>
            <a:r>
              <a:rPr lang="en-US" sz="1300" b="1" dirty="0" smtClean="0">
                <a:solidFill>
                  <a:srgbClr val="1B0373"/>
                </a:solidFill>
              </a:rPr>
              <a:t>, </a:t>
            </a:r>
            <a:r>
              <a:rPr lang="en-US" sz="1300" b="1" dirty="0">
                <a:solidFill>
                  <a:srgbClr val="1B0373"/>
                </a:solidFill>
              </a:rPr>
              <a:t>COST action, the Commission's Blue Careers Initiative </a:t>
            </a:r>
            <a:r>
              <a:rPr lang="en-US" sz="1300" b="1" dirty="0" smtClean="0">
                <a:solidFill>
                  <a:srgbClr val="1B0373"/>
                </a:solidFill>
              </a:rPr>
              <a:t>, International networking (</a:t>
            </a:r>
            <a:r>
              <a:rPr lang="en-US" sz="1300" b="1" dirty="0" err="1" smtClean="0">
                <a:solidFill>
                  <a:srgbClr val="1B0373"/>
                </a:solidFill>
              </a:rPr>
              <a:t>BlueMed</a:t>
            </a:r>
            <a:r>
              <a:rPr lang="en-US" sz="1300" b="1" dirty="0" smtClean="0">
                <a:solidFill>
                  <a:srgbClr val="1B0373"/>
                </a:solidFill>
              </a:rPr>
              <a:t> initiatives), the launched </a:t>
            </a:r>
            <a:r>
              <a:rPr lang="en-US" sz="1300" b="1" dirty="0">
                <a:solidFill>
                  <a:srgbClr val="1B0373"/>
                </a:solidFill>
              </a:rPr>
              <a:t>in </a:t>
            </a:r>
            <a:r>
              <a:rPr lang="en-US" sz="1300" b="1" dirty="0" smtClean="0">
                <a:solidFill>
                  <a:srgbClr val="1B0373"/>
                </a:solidFill>
              </a:rPr>
              <a:t>2017 dedicated </a:t>
            </a:r>
            <a:r>
              <a:rPr lang="en-US" sz="1300" b="1" dirty="0">
                <a:solidFill>
                  <a:srgbClr val="1B0373"/>
                </a:solidFill>
              </a:rPr>
              <a:t>assistance </a:t>
            </a:r>
            <a:r>
              <a:rPr lang="en-US" sz="1300" b="1" dirty="0" smtClean="0">
                <a:solidFill>
                  <a:srgbClr val="1B0373"/>
                </a:solidFill>
              </a:rPr>
              <a:t>mechanism “Facility for blue </a:t>
            </a:r>
            <a:r>
              <a:rPr lang="en-US" sz="1300" b="1" dirty="0">
                <a:solidFill>
                  <a:srgbClr val="1B0373"/>
                </a:solidFill>
              </a:rPr>
              <a:t>economy </a:t>
            </a:r>
            <a:r>
              <a:rPr lang="en-US" sz="1300" b="1" dirty="0" smtClean="0">
                <a:solidFill>
                  <a:srgbClr val="1B0373"/>
                </a:solidFill>
              </a:rPr>
              <a:t>development” </a:t>
            </a:r>
            <a:endParaRPr lang="en-US" sz="1300" b="1" dirty="0">
              <a:solidFill>
                <a:srgbClr val="1B0373"/>
              </a:solidFill>
            </a:endParaRPr>
          </a:p>
          <a:p>
            <a:endParaRPr lang="en-US" dirty="0"/>
          </a:p>
          <a:p>
            <a:endParaRPr lang="en-US" dirty="0"/>
          </a:p>
          <a:p>
            <a:endParaRPr lang="en-US" dirty="0"/>
          </a:p>
        </p:txBody>
      </p:sp>
    </p:spTree>
    <p:extLst>
      <p:ext uri="{BB962C8B-B14F-4D97-AF65-F5344CB8AC3E}">
        <p14:creationId xmlns:p14="http://schemas.microsoft.com/office/powerpoint/2010/main" val="1201041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2793</TotalTime>
  <Words>1907</Words>
  <Application>Microsoft Office PowerPoint</Application>
  <PresentationFormat>On-screen Show (4:3)</PresentationFormat>
  <Paragraphs>82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IO-BAS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Snejana Moncheva</dc:creator>
  <cp:lastModifiedBy>Snejana Moncheva</cp:lastModifiedBy>
  <cp:revision>122</cp:revision>
  <dcterms:created xsi:type="dcterms:W3CDTF">2017-09-05T08:48:00Z</dcterms:created>
  <dcterms:modified xsi:type="dcterms:W3CDTF">2017-09-11T15:44:51Z</dcterms:modified>
</cp:coreProperties>
</file>