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68" r:id="rId2"/>
    <p:sldId id="319" r:id="rId3"/>
    <p:sldId id="320" r:id="rId4"/>
    <p:sldId id="321" r:id="rId5"/>
    <p:sldId id="322" r:id="rId6"/>
    <p:sldId id="306" r:id="rId7"/>
    <p:sldId id="307" r:id="rId8"/>
    <p:sldId id="308" r:id="rId9"/>
    <p:sldId id="289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269" r:id="rId23"/>
    <p:sldId id="330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1" r:id="rId32"/>
    <p:sldId id="282" r:id="rId33"/>
    <p:sldId id="331" r:id="rId34"/>
    <p:sldId id="315" r:id="rId35"/>
    <p:sldId id="316" r:id="rId36"/>
    <p:sldId id="332" r:id="rId37"/>
    <p:sldId id="324" r:id="rId38"/>
    <p:sldId id="325" r:id="rId39"/>
    <p:sldId id="326" r:id="rId40"/>
    <p:sldId id="327" r:id="rId41"/>
    <p:sldId id="328" r:id="rId42"/>
    <p:sldId id="329" r:id="rId43"/>
    <p:sldId id="26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\Documents\Ricerca\IHO-DG%20MARE\innsat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rlo\Documents\Ricerca\IHO-DG%20MARE\Cost%20functions%20comparison%20mod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it-IT" sz="1400" b="0" dirty="0" err="1" smtClean="0"/>
              <a:t>Survey</a:t>
            </a:r>
            <a:r>
              <a:rPr lang="it-IT" sz="1400" b="0" dirty="0" smtClean="0"/>
              <a:t> </a:t>
            </a:r>
            <a:r>
              <a:rPr lang="it-IT" sz="1400" b="0" dirty="0" err="1"/>
              <a:t>effort</a:t>
            </a:r>
            <a:r>
              <a:rPr lang="it-IT" sz="1400" b="0" dirty="0"/>
              <a:t> </a:t>
            </a:r>
            <a:r>
              <a:rPr lang="it-IT" sz="1400" b="0" dirty="0" err="1"/>
              <a:t>as</a:t>
            </a:r>
            <a:r>
              <a:rPr lang="it-IT" sz="1400" b="0" dirty="0"/>
              <a:t> a </a:t>
            </a:r>
            <a:r>
              <a:rPr lang="it-IT" sz="1400" b="0" dirty="0" err="1"/>
              <a:t>function</a:t>
            </a:r>
            <a:r>
              <a:rPr lang="it-IT" sz="1400" b="0" dirty="0"/>
              <a:t> </a:t>
            </a:r>
            <a:r>
              <a:rPr lang="it-IT" sz="1400" b="0" dirty="0" err="1"/>
              <a:t>of</a:t>
            </a:r>
            <a:r>
              <a:rPr lang="it-IT" sz="1400" b="0" dirty="0"/>
              <a:t> </a:t>
            </a:r>
            <a:r>
              <a:rPr lang="it-IT" sz="1400" b="0" dirty="0" err="1"/>
              <a:t>depth</a:t>
            </a:r>
            <a:r>
              <a:rPr lang="it-IT" sz="1400" b="0" dirty="0"/>
              <a:t>. </a:t>
            </a:r>
            <a:endParaRPr lang="it-IT" sz="1400" b="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it-IT" sz="1400" b="0" dirty="0" smtClean="0"/>
              <a:t>Lidar </a:t>
            </a:r>
            <a:r>
              <a:rPr lang="it-IT" sz="1400" b="0" dirty="0"/>
              <a:t>and MBES </a:t>
            </a:r>
            <a:r>
              <a:rPr lang="it-IT" sz="1400" b="0" dirty="0" err="1" smtClean="0"/>
              <a:t>compared</a:t>
            </a:r>
            <a:endParaRPr lang="it-IT" sz="1400" b="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it-IT" sz="1400" b="0" dirty="0" smtClean="0"/>
              <a:t>(</a:t>
            </a:r>
            <a:r>
              <a:rPr lang="it-IT" sz="1400" b="0" dirty="0" err="1" smtClean="0"/>
              <a:t>Norwegian</a:t>
            </a:r>
            <a:r>
              <a:rPr lang="it-IT" sz="1400" b="0" dirty="0" smtClean="0"/>
              <a:t> </a:t>
            </a:r>
            <a:r>
              <a:rPr lang="it-IT" sz="1400" b="0" dirty="0" err="1" smtClean="0"/>
              <a:t>Mapping</a:t>
            </a:r>
            <a:r>
              <a:rPr lang="it-IT" sz="1400" b="0" dirty="0" smtClean="0"/>
              <a:t> Authority)</a:t>
            </a:r>
            <a:endParaRPr lang="it-IT" sz="14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393730331067136"/>
          <c:y val="2.6353599242717598E-2"/>
          <c:w val="0.85943249933542576"/>
          <c:h val="0.89521833175108356"/>
        </c:manualLayout>
      </c:layout>
      <c:lineChart>
        <c:grouping val="standard"/>
        <c:varyColors val="0"/>
        <c:ser>
          <c:idx val="1"/>
          <c:order val="0"/>
          <c:tx>
            <c:v>MBES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'Ark1'!$A$36:$K$36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100</c:v>
                </c:pt>
                <c:pt idx="9">
                  <c:v>150</c:v>
                </c:pt>
                <c:pt idx="10">
                  <c:v>200</c:v>
                </c:pt>
              </c:numCache>
            </c:numRef>
          </c:cat>
          <c:val>
            <c:numRef>
              <c:f>'Ark1'!$A$37:$K$37</c:f>
              <c:numCache>
                <c:formatCode>General</c:formatCode>
                <c:ptCount val="11"/>
                <c:pt idx="0">
                  <c:v>41.588830833596717</c:v>
                </c:pt>
                <c:pt idx="1">
                  <c:v>24.327906486489887</c:v>
                </c:pt>
                <c:pt idx="2">
                  <c:v>15.324768712979715</c:v>
                </c:pt>
                <c:pt idx="3">
                  <c:v>10.094167098636389</c:v>
                </c:pt>
                <c:pt idx="4">
                  <c:v>7.1334988787746525</c:v>
                </c:pt>
                <c:pt idx="5">
                  <c:v>4.1588830833596724</c:v>
                </c:pt>
                <c:pt idx="6">
                  <c:v>2.4327906486489876</c:v>
                </c:pt>
                <c:pt idx="7">
                  <c:v>1.03197668942223</c:v>
                </c:pt>
                <c:pt idx="8">
                  <c:v>0.48655812972979673</c:v>
                </c:pt>
                <c:pt idx="9">
                  <c:v>0.34521848694213697</c:v>
                </c:pt>
              </c:numCache>
            </c:numRef>
          </c:val>
          <c:smooth val="0"/>
        </c:ser>
        <c:ser>
          <c:idx val="2"/>
          <c:order val="1"/>
          <c:tx>
            <c:v>High Res Lidar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'Ark1'!$A$36:$K$36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100</c:v>
                </c:pt>
                <c:pt idx="9">
                  <c:v>150</c:v>
                </c:pt>
                <c:pt idx="10">
                  <c:v>200</c:v>
                </c:pt>
              </c:numCache>
            </c:numRef>
          </c:cat>
          <c:val>
            <c:numRef>
              <c:f>'Ark1'!$A$40:$G$40</c:f>
              <c:numCache>
                <c:formatCode>General</c:formatCode>
                <c:ptCount val="7"/>
                <c:pt idx="0">
                  <c:v>0.35000000000000026</c:v>
                </c:pt>
                <c:pt idx="1">
                  <c:v>0.70000000000000051</c:v>
                </c:pt>
                <c:pt idx="2">
                  <c:v>1.05</c:v>
                </c:pt>
                <c:pt idx="3">
                  <c:v>1.75</c:v>
                </c:pt>
                <c:pt idx="4">
                  <c:v>2.4499999999999997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361536"/>
        <c:axId val="793634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'Ark1'!$A$36:$K$36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  <c:pt idx="4">
                        <c:v>7</c:v>
                      </c:pt>
                      <c:pt idx="5">
                        <c:v>10</c:v>
                      </c:pt>
                      <c:pt idx="6">
                        <c:v>20</c:v>
                      </c:pt>
                      <c:pt idx="7">
                        <c:v>30</c:v>
                      </c:pt>
                      <c:pt idx="8">
                        <c:v>100</c:v>
                      </c:pt>
                      <c:pt idx="9">
                        <c:v>150</c:v>
                      </c:pt>
                      <c:pt idx="10">
                        <c:v>200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'Ark1'!$A$37:$K$37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41.588830833596717</c:v>
                      </c:pt>
                      <c:pt idx="1">
                        <c:v>24.327906486489869</c:v>
                      </c:pt>
                      <c:pt idx="2">
                        <c:v>15.324768712979715</c:v>
                      </c:pt>
                      <c:pt idx="3">
                        <c:v>10.094167098636389</c:v>
                      </c:pt>
                      <c:pt idx="4">
                        <c:v>7.1334988787746534</c:v>
                      </c:pt>
                      <c:pt idx="5">
                        <c:v>4.1588830833596697</c:v>
                      </c:pt>
                      <c:pt idx="6">
                        <c:v>2.4327906486489876</c:v>
                      </c:pt>
                      <c:pt idx="7">
                        <c:v>1.0319766894222311</c:v>
                      </c:pt>
                      <c:pt idx="8">
                        <c:v>0.48655812972979645</c:v>
                      </c:pt>
                      <c:pt idx="9">
                        <c:v>0.34521848694213697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79361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Depth in meters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9363456"/>
        <c:crossesAt val="0"/>
        <c:auto val="1"/>
        <c:lblAlgn val="ctr"/>
        <c:lblOffset val="100"/>
        <c:noMultiLvlLbl val="0"/>
      </c:catAx>
      <c:valAx>
        <c:axId val="7936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Effort for a given depth (hours/km</a:t>
                </a:r>
                <a:r>
                  <a:rPr lang="nb-NO" baseline="30000"/>
                  <a:t>2</a:t>
                </a:r>
                <a:r>
                  <a:rPr lang="nb-NO" baseline="0"/>
                  <a:t>)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936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/>
              <a:t>Cost functions comparison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2945351675398552E-2"/>
          <c:y val="7.5774070457551732E-2"/>
          <c:w val="0.74271280778618665"/>
          <c:h val="0.844618730046606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Comparison!$B$1</c:f>
              <c:strCache>
                <c:ptCount val="1"/>
                <c:pt idx="0">
                  <c:v>Lidar
(SHOM)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</c:spPr>
          </c:marker>
          <c:trendline>
            <c:trendlineType val="linear"/>
            <c:dispRSqr val="0"/>
            <c:dispEq val="0"/>
          </c:trendline>
          <c:xVal>
            <c:numRef>
              <c:f>Comparison!$A$2:$A$19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  <c:pt idx="6">
                  <c:v>13</c:v>
                </c:pt>
                <c:pt idx="7">
                  <c:v>21</c:v>
                </c:pt>
                <c:pt idx="8">
                  <c:v>34</c:v>
                </c:pt>
                <c:pt idx="9">
                  <c:v>55</c:v>
                </c:pt>
                <c:pt idx="10">
                  <c:v>89</c:v>
                </c:pt>
                <c:pt idx="11">
                  <c:v>144</c:v>
                </c:pt>
                <c:pt idx="12">
                  <c:v>82.5</c:v>
                </c:pt>
              </c:numCache>
            </c:numRef>
          </c:xVal>
          <c:yVal>
            <c:numRef>
              <c:f>Comparison!$B$2:$B$19</c:f>
              <c:numCache>
                <c:formatCode>#,##0</c:formatCode>
                <c:ptCount val="18"/>
                <c:pt idx="0">
                  <c:v>12219.5</c:v>
                </c:pt>
                <c:pt idx="1">
                  <c:v>12219.5</c:v>
                </c:pt>
                <c:pt idx="2">
                  <c:v>13621</c:v>
                </c:pt>
                <c:pt idx="3">
                  <c:v>15022.5</c:v>
                </c:pt>
                <c:pt idx="4">
                  <c:v>17825.5</c:v>
                </c:pt>
                <c:pt idx="5">
                  <c:v>22030</c:v>
                </c:pt>
                <c:pt idx="6">
                  <c:v>29037.5</c:v>
                </c:pt>
                <c:pt idx="7">
                  <c:v>40249.5</c:v>
                </c:pt>
                <c:pt idx="8">
                  <c:v>58469</c:v>
                </c:pt>
                <c:pt idx="9">
                  <c:v>87900.5</c:v>
                </c:pt>
                <c:pt idx="10">
                  <c:v>135551.5</c:v>
                </c:pt>
                <c:pt idx="11">
                  <c:v>212634</c:v>
                </c:pt>
                <c:pt idx="12">
                  <c:v>126441.75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Comparison!$D$1</c:f>
              <c:strCache>
                <c:ptCount val="1"/>
                <c:pt idx="0">
                  <c:v>MBES
(Past Experiences)</c:v>
                </c:pt>
              </c:strCache>
            </c:strRef>
          </c:tx>
          <c:marker>
            <c:spPr>
              <a:ln>
                <a:solidFill>
                  <a:schemeClr val="accent2"/>
                </a:solidFill>
              </a:ln>
            </c:spPr>
          </c:marker>
          <c:xVal>
            <c:numRef>
              <c:f>Comparison!$A$2:$A$19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  <c:pt idx="6">
                  <c:v>13</c:v>
                </c:pt>
                <c:pt idx="7">
                  <c:v>21</c:v>
                </c:pt>
                <c:pt idx="8">
                  <c:v>34</c:v>
                </c:pt>
                <c:pt idx="9">
                  <c:v>55</c:v>
                </c:pt>
                <c:pt idx="10">
                  <c:v>89</c:v>
                </c:pt>
                <c:pt idx="11">
                  <c:v>144</c:v>
                </c:pt>
                <c:pt idx="12">
                  <c:v>82.5</c:v>
                </c:pt>
              </c:numCache>
            </c:numRef>
          </c:xVal>
          <c:yVal>
            <c:numRef>
              <c:f>Comparison!$D$2:$D$19</c:f>
              <c:numCache>
                <c:formatCode>#,##0</c:formatCode>
                <c:ptCount val="18"/>
                <c:pt idx="0">
                  <c:v>10031</c:v>
                </c:pt>
                <c:pt idx="1">
                  <c:v>10031</c:v>
                </c:pt>
                <c:pt idx="2">
                  <c:v>14504.146846588392</c:v>
                </c:pt>
                <c:pt idx="3">
                  <c:v>17995.865471294303</c:v>
                </c:pt>
                <c:pt idx="4">
                  <c:v>23615.452561445658</c:v>
                </c:pt>
                <c:pt idx="5">
                  <c:v>30324.11280188011</c:v>
                </c:pt>
                <c:pt idx="6">
                  <c:v>39261.066599646343</c:v>
                </c:pt>
                <c:pt idx="7">
                  <c:v>50671.632374652276</c:v>
                </c:pt>
                <c:pt idx="8">
                  <c:v>65477.337931595204</c:v>
                </c:pt>
                <c:pt idx="9">
                  <c:v>84570.165643268134</c:v>
                </c:pt>
                <c:pt idx="10">
                  <c:v>109249.5643799473</c:v>
                </c:pt>
                <c:pt idx="11">
                  <c:v>141121.46497676519</c:v>
                </c:pt>
                <c:pt idx="12">
                  <c:v>104929.53083685201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Comparison!$F$1</c:f>
              <c:strCache>
                <c:ptCount val="1"/>
                <c:pt idx="0">
                  <c:v>SBES
(Past Experiences)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</c:spPr>
          </c:marker>
          <c:xVal>
            <c:numRef>
              <c:f>Comparison!$A$2:$A$19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  <c:pt idx="6">
                  <c:v>13</c:v>
                </c:pt>
                <c:pt idx="7">
                  <c:v>21</c:v>
                </c:pt>
                <c:pt idx="8">
                  <c:v>34</c:v>
                </c:pt>
                <c:pt idx="9">
                  <c:v>55</c:v>
                </c:pt>
                <c:pt idx="10">
                  <c:v>89</c:v>
                </c:pt>
                <c:pt idx="11">
                  <c:v>144</c:v>
                </c:pt>
                <c:pt idx="12">
                  <c:v>82.5</c:v>
                </c:pt>
              </c:numCache>
            </c:numRef>
          </c:xVal>
          <c:yVal>
            <c:numRef>
              <c:f>Comparison!$F$2:$F$19</c:f>
              <c:numCache>
                <c:formatCode>#,##0</c:formatCode>
                <c:ptCount val="18"/>
                <c:pt idx="0">
                  <c:v>23118</c:v>
                </c:pt>
                <c:pt idx="1">
                  <c:v>23118</c:v>
                </c:pt>
                <c:pt idx="2">
                  <c:v>27625.806673879077</c:v>
                </c:pt>
                <c:pt idx="3">
                  <c:v>30659.877961672857</c:v>
                </c:pt>
                <c:pt idx="4">
                  <c:v>34961.137182702187</c:v>
                </c:pt>
                <c:pt idx="5">
                  <c:v>39449.761872309558</c:v>
                </c:pt>
                <c:pt idx="6">
                  <c:v>44692.402455712196</c:v>
                </c:pt>
                <c:pt idx="7">
                  <c:v>50554.592974417254</c:v>
                </c:pt>
                <c:pt idx="8">
                  <c:v>57219.010221375924</c:v>
                </c:pt>
                <c:pt idx="9">
                  <c:v>64747.569518208926</c:v>
                </c:pt>
                <c:pt idx="10">
                  <c:v>73272.91867489474</c:v>
                </c:pt>
                <c:pt idx="11">
                  <c:v>82918.1148597344</c:v>
                </c:pt>
                <c:pt idx="12">
                  <c:v>71858.628534464777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047168"/>
        <c:axId val="83049088"/>
      </c:scatterChart>
      <c:valAx>
        <c:axId val="83047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Km^2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3049088"/>
        <c:crosses val="autoZero"/>
        <c:crossBetween val="midCat"/>
      </c:valAx>
      <c:valAx>
        <c:axId val="83049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Project cost €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83047168"/>
        <c:crosses val="autoZero"/>
        <c:crossBetween val="midCat"/>
      </c:valAx>
    </c:plotArea>
    <c:legend>
      <c:legendPos val="r"/>
      <c:legendEntry>
        <c:idx val="3"/>
        <c:delete val="1"/>
      </c:legendEntry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FFA45-34CF-4EB9-8401-D972CE0DA9EF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4FE9F-9C49-4A67-B7A7-868C1403515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3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4FE9F-9C49-4A67-B7A7-868C1403515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6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200"/>
            <a:ext cx="9144000" cy="5878799"/>
          </a:xfrm>
          <a:prstGeom prst="rect">
            <a:avLst/>
          </a:prstGeom>
        </p:spPr>
      </p:pic>
      <p:pic>
        <p:nvPicPr>
          <p:cNvPr id="7" name="Picture 10" descr="JRC_Slides_Logo_E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2" y="4962654"/>
            <a:ext cx="82073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algn="ctr"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468312" y="2852936"/>
            <a:ext cx="8207375" cy="1440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 b="1" i="0" baseline="0">
                <a:solidFill>
                  <a:schemeClr val="bg1"/>
                </a:solidFill>
                <a:latin typeface="Verdana" pitchFamily="34" charset="0"/>
              </a:defRPr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800" y="260648"/>
            <a:ext cx="1436400" cy="99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181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pPr/>
              <a:t>07/12/2016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223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25F2E-EEBD-410C-9BAD-16B5701ABE6E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FA9E4-D52D-4D23-8CB6-55702B7BAD9A}" type="datetimeFigureOut">
              <a:rPr lang="en-GB" smtClean="0"/>
              <a:pPr/>
              <a:t>07/12/2016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25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31800" y="1736724"/>
            <a:ext cx="8280400" cy="4572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4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430887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04253"/>
            <a:ext cx="7772400" cy="3026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pPr/>
              <a:t>07/12/2016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28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2" y="1077913"/>
            <a:ext cx="8283575" cy="43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2" y="1679575"/>
            <a:ext cx="3985479" cy="152862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4862" y="1679575"/>
            <a:ext cx="4008926" cy="153375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pPr/>
              <a:t>07/12/2016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027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pPr/>
              <a:t>07/12/2016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05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pPr/>
              <a:t>07/12/2016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27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2520000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4"/>
            <a:ext cx="2520000" cy="34321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6800" y="1612255"/>
            <a:ext cx="5040000" cy="431441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pPr/>
              <a:t>07/12/2016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23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12800"/>
            <a:ext cx="5486400" cy="3178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7"/>
            <a:ext cx="5486400" cy="5572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pPr/>
              <a:t>07/12/2016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00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0213" y="1673225"/>
            <a:ext cx="8283575" cy="20133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pPr/>
              <a:t>07/12/2016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787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515100"/>
            <a:ext cx="61232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073150"/>
            <a:ext cx="82819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5151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 smtClean="0">
                <a:solidFill>
                  <a:srgbClr val="004494"/>
                </a:solidFill>
              </a:defRPr>
            </a:lvl1pPr>
          </a:lstStyle>
          <a:p>
            <a:fld id="{1CB25F2E-EEBD-410C-9BAD-16B5701ABE6E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758825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31" name="Picture 1" descr="JRC_Slides_Logo_EN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234950"/>
            <a:ext cx="10842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0213" y="65151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 smtClean="0">
                <a:solidFill>
                  <a:srgbClr val="004494"/>
                </a:solidFill>
              </a:defRPr>
            </a:lvl1pPr>
          </a:lstStyle>
          <a:p>
            <a:fld id="{9A6FA9E4-D52D-4D23-8CB6-55702B7BAD9A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736812"/>
            <a:ext cx="82550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01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F5494"/>
          </a:solidFill>
          <a:latin typeface="Verdana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270000" indent="-2700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 lang="en-US" sz="2400" dirty="0">
          <a:solidFill>
            <a:srgbClr val="0F5494"/>
          </a:solidFill>
          <a:latin typeface="+mn-lt"/>
          <a:ea typeface="+mn-ea"/>
          <a:cs typeface="+mn-cs"/>
        </a:defRPr>
      </a:lvl1pPr>
      <a:lvl2pPr marL="630000" indent="-27000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2000">
          <a:solidFill>
            <a:srgbClr val="0F5494"/>
          </a:solidFill>
          <a:latin typeface="Verdana"/>
          <a:ea typeface="+mn-ea"/>
        </a:defRPr>
      </a:lvl2pPr>
      <a:lvl3pPr marL="990000" indent="-27000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lang="en-US" sz="1800" dirty="0">
          <a:solidFill>
            <a:srgbClr val="0F5494"/>
          </a:solidFill>
          <a:latin typeface="+mn-lt"/>
          <a:ea typeface="+mn-ea"/>
          <a:cs typeface="+mn-cs"/>
        </a:defRPr>
      </a:lvl3pPr>
      <a:lvl4pPr marL="1350000" indent="-27000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rgbClr val="37ACDE"/>
        </a:buClr>
        <a:buFont typeface="Arial" pitchFamily="34" charset="0"/>
        <a:buChar char="•"/>
        <a:defRPr lang="en-US" sz="1800" dirty="0">
          <a:solidFill>
            <a:srgbClr val="0F5494"/>
          </a:solidFill>
          <a:latin typeface="+mn-lt"/>
          <a:ea typeface="+mn-ea"/>
          <a:cs typeface="+mn-cs"/>
        </a:defRPr>
      </a:lvl4pPr>
      <a:lvl5pPr marL="1710000" indent="-27000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»"/>
        <a:defRPr lang="en-US" sz="1800" dirty="0">
          <a:solidFill>
            <a:srgbClr val="0F5494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lang="en-US" sz="1600" baseline="0" dirty="0">
          <a:solidFill>
            <a:srgbClr val="0F5494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 err="1" smtClean="0"/>
              <a:t>Coastal</a:t>
            </a:r>
            <a:r>
              <a:rPr lang="fr-FR" dirty="0" smtClean="0"/>
              <a:t> </a:t>
            </a:r>
            <a:r>
              <a:rPr lang="fr-FR" dirty="0" err="1" smtClean="0"/>
              <a:t>Mapping</a:t>
            </a:r>
            <a:endParaRPr lang="fr-FR" dirty="0" smtClean="0"/>
          </a:p>
          <a:p>
            <a:r>
              <a:rPr lang="fr-FR" dirty="0" smtClean="0"/>
              <a:t>WP2 – </a:t>
            </a:r>
            <a:r>
              <a:rPr lang="en-US" dirty="0" smtClean="0"/>
              <a:t>Share experiences, standards and best practices</a:t>
            </a:r>
            <a:endParaRPr lang="fr-FR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220072" y="6021288"/>
            <a:ext cx="3814887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None/>
              <a:defRPr lang="en-US" sz="4000" b="1" i="0" baseline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228600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800" b="0" i="0" baseline="0">
                <a:solidFill>
                  <a:srgbClr val="0F5494"/>
                </a:solidFill>
                <a:latin typeface="Verdana"/>
                <a:ea typeface="+mn-ea"/>
              </a:defRPr>
            </a:lvl2pPr>
            <a:lvl3pPr marL="457200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lang="en-US" sz="1600" baseline="0">
                <a:solidFill>
                  <a:srgbClr val="0F5494"/>
                </a:solidFill>
                <a:latin typeface="Verdana"/>
                <a:ea typeface="+mn-ea"/>
                <a:cs typeface="+mn-cs"/>
              </a:defRPr>
            </a:lvl3pPr>
            <a:lvl4pPr marL="685800" indent="-2286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lang="en-US" sz="1600" baseline="0">
                <a:solidFill>
                  <a:srgbClr val="004494"/>
                </a:solidFill>
                <a:latin typeface="Verdana"/>
                <a:ea typeface="+mn-ea"/>
                <a:cs typeface="+mn-cs"/>
              </a:defRPr>
            </a:lvl4pPr>
            <a:lvl5pPr marL="914400" indent="-2286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lang="en-US" sz="1600" baseline="0">
                <a:solidFill>
                  <a:srgbClr val="004494"/>
                </a:solidFill>
                <a:latin typeface="Verdana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1600" baseline="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algn="r"/>
            <a:r>
              <a:rPr lang="en-GB" sz="2000" b="0" dirty="0" smtClean="0"/>
              <a:t>ISPRA</a:t>
            </a:r>
          </a:p>
          <a:p>
            <a:pPr algn="r"/>
            <a:r>
              <a:rPr lang="en-GB" sz="1600" b="0" dirty="0" smtClean="0"/>
              <a:t>carlo.innocenti@isprambiente.it</a:t>
            </a:r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4994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3" y="1073150"/>
            <a:ext cx="8281987" cy="861774"/>
          </a:xfrm>
        </p:spPr>
        <p:txBody>
          <a:bodyPr/>
          <a:lstStyle/>
          <a:p>
            <a:pPr algn="ctr"/>
            <a:r>
              <a:rPr lang="en-US" dirty="0" smtClean="0"/>
              <a:t>Analysis of the distribution of the answers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2"/>
          </p:nvPr>
        </p:nvSpPr>
        <p:spPr>
          <a:xfrm>
            <a:off x="323528" y="2348880"/>
            <a:ext cx="8280400" cy="2160240"/>
          </a:xfrm>
        </p:spPr>
        <p:txBody>
          <a:bodyPr/>
          <a:lstStyle/>
          <a:p>
            <a:r>
              <a:rPr lang="en-US" dirty="0" smtClean="0"/>
              <a:t>Where data were collected</a:t>
            </a:r>
          </a:p>
          <a:p>
            <a:r>
              <a:rPr lang="en-US" dirty="0" smtClean="0"/>
              <a:t>With which instrument</a:t>
            </a:r>
          </a:p>
          <a:p>
            <a:r>
              <a:rPr lang="en-US" dirty="0" smtClean="0"/>
              <a:t>For which purpose</a:t>
            </a:r>
          </a:p>
          <a:p>
            <a:r>
              <a:rPr lang="en-US" dirty="0" smtClean="0"/>
              <a:t>At which cost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81987" cy="430213"/>
          </a:xfrm>
        </p:spPr>
        <p:txBody>
          <a:bodyPr/>
          <a:lstStyle/>
          <a:p>
            <a:pPr algn="ctr"/>
            <a:r>
              <a:rPr lang="it-IT" dirty="0" err="1" smtClean="0"/>
              <a:t>Where</a:t>
            </a:r>
            <a:r>
              <a:rPr lang="it-IT" dirty="0" smtClean="0"/>
              <a:t> data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collected</a:t>
            </a:r>
            <a:endParaRPr lang="it-IT" dirty="0"/>
          </a:p>
        </p:txBody>
      </p:sp>
      <p:pic>
        <p:nvPicPr>
          <p:cNvPr id="124930" name="Picture 2" descr="C:\Users\lorenzo.rossi\Documents\Lime_Survey\Immagini presentazione Roma\SURVEY_result_NUMBER_Europe_20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340768"/>
            <a:ext cx="7383131" cy="5187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C:\Users\lorenzo.rossi\Documents\Lime_Survey\Immagini presentazione Roma\SURVEY_result_MBES_SBES_Europ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89476" y="1286279"/>
            <a:ext cx="7354932" cy="5167057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81987" cy="430887"/>
          </a:xfrm>
        </p:spPr>
        <p:txBody>
          <a:bodyPr/>
          <a:lstStyle/>
          <a:p>
            <a:pPr algn="ctr"/>
            <a:r>
              <a:rPr lang="it-IT" dirty="0" err="1" smtClean="0"/>
              <a:t>Instrument</a:t>
            </a:r>
            <a:r>
              <a:rPr lang="it-IT" dirty="0" smtClean="0"/>
              <a:t> : MBES - SBES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3" descr="C:\Users\lorenzo.rossi\Documents\Lime_Survey\Immagini presentazione Roma\SURVEY_result_LiDAR_Europ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329741"/>
            <a:ext cx="7397885" cy="5195603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3" y="909881"/>
            <a:ext cx="8281987" cy="430887"/>
          </a:xfrm>
        </p:spPr>
        <p:txBody>
          <a:bodyPr/>
          <a:lstStyle/>
          <a:p>
            <a:pPr algn="ctr"/>
            <a:r>
              <a:rPr lang="it-IT" dirty="0" err="1" smtClean="0"/>
              <a:t>Instrument</a:t>
            </a:r>
            <a:r>
              <a:rPr lang="it-IT" dirty="0" smtClean="0"/>
              <a:t> : </a:t>
            </a:r>
            <a:r>
              <a:rPr lang="it-IT" dirty="0" err="1" smtClean="0"/>
              <a:t>LiDAR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C:\Users\lorenzo.rossi\Documents\Lime_Survey\Immagini presentazione Roma\SURVEY_result_MULTI_Europ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293372"/>
            <a:ext cx="7344816" cy="515996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3" y="908720"/>
            <a:ext cx="8281987" cy="430887"/>
          </a:xfrm>
        </p:spPr>
        <p:txBody>
          <a:bodyPr/>
          <a:lstStyle/>
          <a:p>
            <a:pPr algn="ctr"/>
            <a:r>
              <a:rPr lang="it-IT" dirty="0" err="1" smtClean="0"/>
              <a:t>Instrument</a:t>
            </a:r>
            <a:r>
              <a:rPr lang="it-IT" dirty="0" smtClean="0"/>
              <a:t> : </a:t>
            </a:r>
            <a:r>
              <a:rPr lang="it-IT" dirty="0" err="1" smtClean="0"/>
              <a:t>Multispectral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orenzo.rossi\Documents\Lime_Survey\Immagini presentazione Roma\SURVEY_result nautica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293372"/>
            <a:ext cx="7344816" cy="5159964"/>
          </a:xfrm>
          <a:prstGeom prst="rect">
            <a:avLst/>
          </a:prstGeom>
          <a:noFill/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30213" y="908720"/>
            <a:ext cx="8281987" cy="430887"/>
          </a:xfrm>
        </p:spPr>
        <p:txBody>
          <a:bodyPr/>
          <a:lstStyle/>
          <a:p>
            <a:pPr algn="ctr"/>
            <a:r>
              <a:rPr lang="it-IT" dirty="0" err="1" smtClean="0"/>
              <a:t>Purpose</a:t>
            </a:r>
            <a:r>
              <a:rPr lang="it-IT" dirty="0" smtClean="0"/>
              <a:t> : </a:t>
            </a:r>
            <a:r>
              <a:rPr lang="it-IT" dirty="0" err="1" smtClean="0"/>
              <a:t>Nautical</a:t>
            </a:r>
            <a:r>
              <a:rPr lang="it-IT" dirty="0" smtClean="0"/>
              <a:t> </a:t>
            </a:r>
            <a:r>
              <a:rPr lang="it-IT" dirty="0" err="1" smtClean="0"/>
              <a:t>Charting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orenzo.rossi\Documents\Lime_Survey\Immagini presentazione Roma\SURVEY_result Spatial Plann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61277" y="1337609"/>
            <a:ext cx="7383131" cy="5187735"/>
          </a:xfrm>
          <a:prstGeom prst="rect">
            <a:avLst/>
          </a:prstGeom>
          <a:noFill/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30213" y="909881"/>
            <a:ext cx="8281987" cy="430887"/>
          </a:xfrm>
        </p:spPr>
        <p:txBody>
          <a:bodyPr/>
          <a:lstStyle/>
          <a:p>
            <a:pPr algn="ctr"/>
            <a:r>
              <a:rPr lang="it-IT" dirty="0" err="1" smtClean="0"/>
              <a:t>Purpose</a:t>
            </a:r>
            <a:r>
              <a:rPr lang="it-IT" dirty="0" smtClean="0"/>
              <a:t> : </a:t>
            </a:r>
            <a:r>
              <a:rPr lang="it-IT" dirty="0" err="1" smtClean="0"/>
              <a:t>Spatial</a:t>
            </a:r>
            <a:r>
              <a:rPr lang="it-IT" dirty="0" smtClean="0"/>
              <a:t> Planning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orenzo.rossi\Documents\Lime_Survey\Immagini presentazione Roma\SURVEY_result Environmental monitor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61319" y="1337645"/>
            <a:ext cx="7383089" cy="5187699"/>
          </a:xfrm>
          <a:prstGeom prst="rect">
            <a:avLst/>
          </a:prstGeom>
          <a:noFill/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30213" y="909881"/>
            <a:ext cx="8281987" cy="430887"/>
          </a:xfrm>
        </p:spPr>
        <p:txBody>
          <a:bodyPr/>
          <a:lstStyle/>
          <a:p>
            <a:pPr algn="ctr"/>
            <a:r>
              <a:rPr lang="it-IT" dirty="0" err="1" smtClean="0"/>
              <a:t>Purpose</a:t>
            </a:r>
            <a:r>
              <a:rPr lang="it-IT" dirty="0" smtClean="0"/>
              <a:t> : </a:t>
            </a:r>
            <a:r>
              <a:rPr lang="it-IT" dirty="0" err="1" smtClean="0"/>
              <a:t>Environmental</a:t>
            </a:r>
            <a:r>
              <a:rPr lang="it-IT" dirty="0" smtClean="0"/>
              <a:t> </a:t>
            </a:r>
            <a:r>
              <a:rPr lang="it-IT" dirty="0" err="1" smtClean="0"/>
              <a:t>monitoring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orenzo.rossi\Documents\Lime_Survey\Immagini presentazione Roma\SURVEY_result Fishing Commercia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61277" y="1377971"/>
            <a:ext cx="7383131" cy="5187709"/>
          </a:xfrm>
          <a:prstGeom prst="rect">
            <a:avLst/>
          </a:prstGeom>
          <a:noFill/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30213" y="981889"/>
            <a:ext cx="8281987" cy="430887"/>
          </a:xfrm>
        </p:spPr>
        <p:txBody>
          <a:bodyPr/>
          <a:lstStyle/>
          <a:p>
            <a:pPr algn="ctr"/>
            <a:r>
              <a:rPr lang="it-IT" dirty="0" err="1" smtClean="0"/>
              <a:t>Purpose</a:t>
            </a:r>
            <a:r>
              <a:rPr lang="it-IT" dirty="0" smtClean="0"/>
              <a:t> : </a:t>
            </a:r>
            <a:r>
              <a:rPr lang="it-IT" dirty="0" err="1" smtClean="0"/>
              <a:t>Fishing</a:t>
            </a:r>
            <a:r>
              <a:rPr lang="it-IT" dirty="0" smtClean="0"/>
              <a:t> Commercial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orenzo.rossi\Documents\Lime_Survey\Immagini presentazione Roma\SURVEY_result Researc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61319" y="1337645"/>
            <a:ext cx="7383089" cy="5187699"/>
          </a:xfrm>
          <a:prstGeom prst="rect">
            <a:avLst/>
          </a:prstGeom>
          <a:noFill/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30213" y="960983"/>
            <a:ext cx="8281987" cy="430887"/>
          </a:xfrm>
        </p:spPr>
        <p:txBody>
          <a:bodyPr/>
          <a:lstStyle/>
          <a:p>
            <a:pPr algn="ctr"/>
            <a:r>
              <a:rPr lang="it-IT" dirty="0" err="1" smtClean="0"/>
              <a:t>Purpose</a:t>
            </a:r>
            <a:r>
              <a:rPr lang="it-IT" dirty="0" smtClean="0"/>
              <a:t> : </a:t>
            </a:r>
            <a:r>
              <a:rPr lang="it-IT" dirty="0" err="1" smtClean="0"/>
              <a:t>Coastal</a:t>
            </a:r>
            <a:r>
              <a:rPr lang="it-IT" dirty="0" smtClean="0"/>
              <a:t> Management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1340768"/>
            <a:ext cx="4248472" cy="615553"/>
          </a:xfrm>
        </p:spPr>
        <p:txBody>
          <a:bodyPr/>
          <a:lstStyle/>
          <a:p>
            <a:r>
              <a:rPr lang="en-US" sz="2000" dirty="0" smtClean="0"/>
              <a:t>WP2: Share Experience, Standards and Best Practices</a:t>
            </a:r>
            <a:endParaRPr lang="en-US" sz="2000" dirty="0"/>
          </a:p>
        </p:txBody>
      </p:sp>
      <p:pic>
        <p:nvPicPr>
          <p:cNvPr id="10" name="Picture 3" descr="JEC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23360" r="11543" b="22224"/>
          <a:stretch>
            <a:fillRect/>
          </a:stretch>
        </p:blipFill>
        <p:spPr bwMode="auto">
          <a:xfrm>
            <a:off x="2345727" y="2780928"/>
            <a:ext cx="6305376" cy="308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36" y="1033849"/>
            <a:ext cx="3601983" cy="243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orenzo.rossi\Documents\Lime_Survey\Immagini presentazione Roma\SURVEY_result_COS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61319" y="1337645"/>
            <a:ext cx="7383089" cy="5187699"/>
          </a:xfrm>
          <a:prstGeom prst="rect">
            <a:avLst/>
          </a:prstGeom>
          <a:noFill/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30213" y="960983"/>
            <a:ext cx="8281987" cy="430887"/>
          </a:xfrm>
        </p:spPr>
        <p:txBody>
          <a:bodyPr/>
          <a:lstStyle/>
          <a:p>
            <a:pPr algn="ctr"/>
            <a:r>
              <a:rPr lang="it-IT" dirty="0" smtClean="0"/>
              <a:t>COST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Critical </a:t>
            </a:r>
            <a:r>
              <a:rPr lang="it-IT" dirty="0" smtClean="0"/>
              <a:t>elements </a:t>
            </a:r>
            <a:r>
              <a:rPr lang="it-IT" dirty="0" smtClean="0"/>
              <a:t>emerged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2"/>
          </p:nvPr>
        </p:nvSpPr>
        <p:spPr>
          <a:xfrm>
            <a:off x="107504" y="1736724"/>
            <a:ext cx="8928992" cy="4572595"/>
          </a:xfrm>
        </p:spPr>
        <p:txBody>
          <a:bodyPr/>
          <a:lstStyle/>
          <a:p>
            <a:pPr algn="just"/>
            <a:r>
              <a:rPr lang="en-US" dirty="0" smtClean="0"/>
              <a:t>some areas have not been investigated due to the lack of some European member in the partnership</a:t>
            </a:r>
          </a:p>
          <a:p>
            <a:pPr algn="just"/>
            <a:r>
              <a:rPr lang="en-US" dirty="0" smtClean="0"/>
              <a:t>the partners involved are mainly Hydrographic Offices, and their past experiences are focused on nautical charting which creates a bias in the database of the past experience</a:t>
            </a:r>
          </a:p>
          <a:p>
            <a:r>
              <a:rPr lang="en-US" dirty="0" smtClean="0"/>
              <a:t>The “cost” </a:t>
            </a:r>
            <a:r>
              <a:rPr lang="en-US" dirty="0" err="1" smtClean="0"/>
              <a:t>informations</a:t>
            </a:r>
            <a:r>
              <a:rPr lang="en-US" dirty="0" smtClean="0"/>
              <a:t> were few and </a:t>
            </a:r>
            <a:r>
              <a:rPr lang="en-US" dirty="0" err="1" smtClean="0"/>
              <a:t>dishomogeneous</a:t>
            </a:r>
            <a:endParaRPr lang="en-US" dirty="0" smtClean="0"/>
          </a:p>
          <a:p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467544" y="4941168"/>
          <a:ext cx="8208912" cy="1008112"/>
        </p:xfrm>
        <a:graphic>
          <a:graphicData uri="http://schemas.openxmlformats.org/drawingml/2006/table">
            <a:tbl>
              <a:tblPr/>
              <a:tblGrid>
                <a:gridCol w="723983"/>
                <a:gridCol w="757919"/>
                <a:gridCol w="1329669"/>
                <a:gridCol w="1292886"/>
                <a:gridCol w="1292886"/>
                <a:gridCol w="1422174"/>
                <a:gridCol w="1389395"/>
              </a:tblGrid>
              <a:tr h="656036">
                <a:tc>
                  <a:txBody>
                    <a:bodyPr/>
                    <a:lstStyle/>
                    <a:p>
                      <a:pPr algn="ctr" fontAlgn="b"/>
                      <a:endParaRPr lang="it-I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4" marR="8404" marT="8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dirty="0" err="1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Survey</a:t>
                      </a:r>
                      <a:endParaRPr lang="it-IT" sz="16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04" marR="8404" marT="8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dirty="0" err="1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it-IT" sz="1600" dirty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r>
                        <a:rPr lang="it-IT" sz="1600" dirty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Provided</a:t>
                      </a:r>
                      <a:endParaRPr lang="it-IT" sz="16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04" marR="8404" marT="8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dirty="0" err="1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r>
                        <a:rPr lang="it-IT" sz="1600" dirty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 Max (€/km2)</a:t>
                      </a:r>
                    </a:p>
                  </a:txBody>
                  <a:tcPr marL="8404" marR="8404" marT="8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dirty="0" err="1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r>
                        <a:rPr lang="it-IT" sz="1600" dirty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Min</a:t>
                      </a:r>
                      <a:r>
                        <a:rPr lang="it-IT" sz="1600" dirty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 (€/km2)</a:t>
                      </a:r>
                    </a:p>
                  </a:txBody>
                  <a:tcPr marL="8404" marR="8404" marT="8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dirty="0" err="1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r>
                        <a:rPr lang="it-IT" sz="1600" dirty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dirty="0" err="1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Mean</a:t>
                      </a:r>
                      <a:r>
                        <a:rPr lang="it-IT" sz="1600" dirty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 (€/km2)</a:t>
                      </a:r>
                    </a:p>
                  </a:txBody>
                  <a:tcPr marL="8404" marR="8404" marT="8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dirty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Standard </a:t>
                      </a:r>
                      <a:r>
                        <a:rPr lang="it-IT" sz="1600" dirty="0" err="1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deviation</a:t>
                      </a:r>
                      <a:endParaRPr lang="it-IT" sz="16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04" marR="8404" marT="8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0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kern="1200" dirty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LIDAR</a:t>
                      </a:r>
                    </a:p>
                  </a:txBody>
                  <a:tcPr marL="8404" marR="8404" marT="8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kern="1200" dirty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8404" marR="8404" marT="8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kern="1200" dirty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8404" marR="8404" marT="8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kern="1200" dirty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4022</a:t>
                      </a:r>
                    </a:p>
                  </a:txBody>
                  <a:tcPr marL="8404" marR="8404" marT="8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kern="1200" dirty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352</a:t>
                      </a:r>
                    </a:p>
                  </a:txBody>
                  <a:tcPr marL="8404" marR="8404" marT="8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kern="1200" dirty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1961</a:t>
                      </a:r>
                    </a:p>
                  </a:txBody>
                  <a:tcPr marL="8404" marR="8404" marT="8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1267.1</a:t>
                      </a:r>
                    </a:p>
                  </a:txBody>
                  <a:tcPr marL="8404" marR="8404" marT="8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23528" y="2420888"/>
            <a:ext cx="864096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F5494"/>
                </a:solidFill>
              </a:rPr>
              <a:t>The CMP (Coastal Mapping Planner) is designed to help the coastal mapping planning at regional and transnational scale</a:t>
            </a:r>
          </a:p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0F5494"/>
              </a:solidFill>
            </a:endParaRPr>
          </a:p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F5494"/>
                </a:solidFill>
              </a:rPr>
              <a:t>It will help the EU planners giving indication about optimal survey techniques for different mapping scenarios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34454" y="1085392"/>
            <a:ext cx="853003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F5494"/>
                </a:solidFill>
                <a:latin typeface="Verdana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it-IT" sz="2400" dirty="0" smtClean="0"/>
              <a:t>WP2.3: </a:t>
            </a:r>
            <a:r>
              <a:rPr lang="en-US" sz="2400" kern="0" dirty="0"/>
              <a:t>Develop and test an algorithm for choosing most appropriate surveying method</a:t>
            </a:r>
          </a:p>
          <a:p>
            <a:r>
              <a:rPr lang="it-IT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55072" y="1700808"/>
            <a:ext cx="864096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F5494"/>
                </a:solidFill>
              </a:rPr>
              <a:t>Different detection technologies can be compared in relation to their ability to obtain the desired products, currently :</a:t>
            </a:r>
          </a:p>
          <a:p>
            <a:pPr marL="8001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F5494"/>
                </a:solidFill>
              </a:rPr>
              <a:t>3 technologies (MBES, LIDAR &amp; HYPERSPECTRAL)</a:t>
            </a:r>
          </a:p>
          <a:p>
            <a:pPr marL="8001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F5494"/>
                </a:solidFill>
              </a:rPr>
              <a:t>9 selectable products</a:t>
            </a:r>
          </a:p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F5494"/>
                </a:solidFill>
              </a:rPr>
              <a:t>It has a scalable structure that easily permits to add instruments and products</a:t>
            </a:r>
          </a:p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F5494"/>
                </a:solidFill>
              </a:rPr>
              <a:t>It </a:t>
            </a:r>
            <a:r>
              <a:rPr lang="en-US" sz="2400" smtClean="0">
                <a:solidFill>
                  <a:srgbClr val="0F5494"/>
                </a:solidFill>
              </a:rPr>
              <a:t>takes </a:t>
            </a:r>
            <a:r>
              <a:rPr lang="en-US" sz="2400" smtClean="0">
                <a:solidFill>
                  <a:srgbClr val="0F5494"/>
                </a:solidFill>
              </a:rPr>
              <a:t>into </a:t>
            </a:r>
            <a:r>
              <a:rPr lang="en-US" sz="2400" dirty="0" smtClean="0">
                <a:solidFill>
                  <a:srgbClr val="0F5494"/>
                </a:solidFill>
              </a:rPr>
              <a:t>account the environmental characteristics of the survey area:</a:t>
            </a:r>
          </a:p>
          <a:p>
            <a:pPr marL="914400" lvl="1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F5494"/>
                </a:solidFill>
              </a:rPr>
              <a:t>Elevation</a:t>
            </a:r>
          </a:p>
          <a:p>
            <a:pPr marL="914400" lvl="1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F5494"/>
                </a:solidFill>
              </a:rPr>
              <a:t>Secchi disk depth</a:t>
            </a:r>
          </a:p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0F5494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66728" y="1196752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0F5494"/>
                </a:solidFill>
              </a:rPr>
              <a:t>CMP characteristics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9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3528" y="1484784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b="1" dirty="0" smtClean="0">
                <a:solidFill>
                  <a:srgbClr val="0F5494"/>
                </a:solidFill>
                <a:latin typeface="Verdana"/>
                <a:ea typeface="+mj-ea"/>
                <a:cs typeface="ＭＳ Ｐゴシック" charset="0"/>
              </a:rPr>
              <a:t>Basic</a:t>
            </a:r>
            <a:r>
              <a:rPr lang="en-US" sz="2400" b="1" dirty="0" smtClean="0">
                <a:solidFill>
                  <a:srgbClr val="0F5494"/>
                </a:solidFill>
              </a:rPr>
              <a:t> </a:t>
            </a:r>
            <a:r>
              <a:rPr lang="en-US" sz="2000" b="1" dirty="0" smtClean="0">
                <a:solidFill>
                  <a:srgbClr val="0F5494"/>
                </a:solidFill>
                <a:latin typeface="Verdana"/>
                <a:ea typeface="+mj-ea"/>
                <a:cs typeface="ＭＳ Ｐゴシック" charset="0"/>
              </a:rPr>
              <a:t>concepts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51520" y="2118335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</a:pPr>
            <a:r>
              <a:rPr lang="en-US" sz="2400" dirty="0" smtClean="0">
                <a:solidFill>
                  <a:srgbClr val="0F5494"/>
                </a:solidFill>
              </a:rPr>
              <a:t>The CMP uses the fuzzy logic that permits:</a:t>
            </a:r>
          </a:p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F5494"/>
                </a:solidFill>
              </a:rPr>
              <a:t> a more natural definition of the environmental variables;</a:t>
            </a:r>
          </a:p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F5494"/>
                </a:solidFill>
              </a:rPr>
              <a:t>to translate more naturally the knowledge of the expert.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1835696" y="4581128"/>
            <a:ext cx="5195501" cy="1701808"/>
            <a:chOff x="1835696" y="4581128"/>
            <a:chExt cx="5195501" cy="1701808"/>
          </a:xfrm>
        </p:grpSpPr>
        <p:grpSp>
          <p:nvGrpSpPr>
            <p:cNvPr id="5" name="Gruppo 29"/>
            <p:cNvGrpSpPr/>
            <p:nvPr/>
          </p:nvGrpSpPr>
          <p:grpSpPr>
            <a:xfrm>
              <a:off x="1835696" y="4581128"/>
              <a:ext cx="5195501" cy="1701808"/>
              <a:chOff x="2123728" y="2636912"/>
              <a:chExt cx="5128087" cy="1714500"/>
            </a:xfrm>
          </p:grpSpPr>
          <p:pic>
            <p:nvPicPr>
              <p:cNvPr id="7" name="Picture 10" descr="http://tizhoosh.uwaterloo.ca/pics/set1.gif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2123728" y="2636912"/>
                <a:ext cx="2247900" cy="1714500"/>
              </a:xfrm>
              <a:prstGeom prst="rect">
                <a:avLst/>
              </a:prstGeom>
              <a:noFill/>
            </p:spPr>
          </p:pic>
          <p:pic>
            <p:nvPicPr>
              <p:cNvPr id="8" name="Picture 12" descr="http://tizhoosh.uwaterloo.ca/pics/set2.gif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5013440" y="2641372"/>
                <a:ext cx="2238375" cy="1695451"/>
              </a:xfrm>
              <a:prstGeom prst="rect">
                <a:avLst/>
              </a:prstGeom>
              <a:noFill/>
            </p:spPr>
          </p:pic>
        </p:grpSp>
        <p:sp>
          <p:nvSpPr>
            <p:cNvPr id="9" name="CasellaDiTesto 8"/>
            <p:cNvSpPr txBox="1"/>
            <p:nvPr/>
          </p:nvSpPr>
          <p:spPr>
            <a:xfrm>
              <a:off x="2987824" y="4653136"/>
              <a:ext cx="108012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Shallow</a:t>
              </a:r>
              <a:endParaRPr lang="it-IT" dirty="0" smtClean="0"/>
            </a:p>
            <a:p>
              <a:endParaRPr lang="it-IT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5868144" y="4643844"/>
              <a:ext cx="108012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Shallow</a:t>
              </a:r>
              <a:endParaRPr lang="it-IT" dirty="0" smtClean="0"/>
            </a:p>
            <a:p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0424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1484784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b="1" dirty="0" smtClean="0">
                <a:solidFill>
                  <a:srgbClr val="0F5494"/>
                </a:solidFill>
                <a:latin typeface="Verdana"/>
                <a:ea typeface="+mj-ea"/>
                <a:cs typeface="ＭＳ Ｐゴシック" charset="0"/>
              </a:rPr>
              <a:t>MBES rules</a:t>
            </a:r>
          </a:p>
        </p:txBody>
      </p:sp>
      <p:sp>
        <p:nvSpPr>
          <p:cNvPr id="5" name="Rettangolo 4"/>
          <p:cNvSpPr/>
          <p:nvPr/>
        </p:nvSpPr>
        <p:spPr>
          <a:xfrm>
            <a:off x="251520" y="2071295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F5494"/>
                </a:solidFill>
              </a:rPr>
              <a:t>If</a:t>
            </a:r>
            <a:r>
              <a:rPr lang="en-US" sz="2400" dirty="0" smtClean="0">
                <a:solidFill>
                  <a:srgbClr val="0F5494"/>
                </a:solidFill>
              </a:rPr>
              <a:t> water is deep </a:t>
            </a:r>
            <a:r>
              <a:rPr lang="en-US" sz="2400" b="1" dirty="0" smtClean="0">
                <a:solidFill>
                  <a:srgbClr val="0F5494"/>
                </a:solidFill>
              </a:rPr>
              <a:t>then </a:t>
            </a:r>
            <a:r>
              <a:rPr lang="en-US" sz="2400" dirty="0" smtClean="0">
                <a:solidFill>
                  <a:srgbClr val="0F5494"/>
                </a:solidFill>
              </a:rPr>
              <a:t>MBES is suitable </a:t>
            </a:r>
          </a:p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F5494"/>
                </a:solidFill>
              </a:rPr>
              <a:t>If</a:t>
            </a:r>
            <a:r>
              <a:rPr lang="en-US" sz="2400" dirty="0" smtClean="0">
                <a:solidFill>
                  <a:srgbClr val="0F5494"/>
                </a:solidFill>
              </a:rPr>
              <a:t> on land </a:t>
            </a:r>
            <a:r>
              <a:rPr lang="en-US" sz="2400" b="1" dirty="0" smtClean="0">
                <a:solidFill>
                  <a:srgbClr val="0F5494"/>
                </a:solidFill>
              </a:rPr>
              <a:t>then </a:t>
            </a:r>
            <a:r>
              <a:rPr lang="en-US" sz="2400" dirty="0" smtClean="0">
                <a:solidFill>
                  <a:srgbClr val="0F5494"/>
                </a:solidFill>
              </a:rPr>
              <a:t>MBES is not suitable </a:t>
            </a:r>
          </a:p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F5494"/>
                </a:solidFill>
              </a:rPr>
              <a:t>If</a:t>
            </a:r>
            <a:r>
              <a:rPr lang="en-US" sz="2400" dirty="0" smtClean="0">
                <a:solidFill>
                  <a:srgbClr val="0F5494"/>
                </a:solidFill>
              </a:rPr>
              <a:t> water is shallow </a:t>
            </a:r>
            <a:r>
              <a:rPr lang="en-US" sz="2400" b="1" dirty="0" smtClean="0">
                <a:solidFill>
                  <a:srgbClr val="0F5494"/>
                </a:solidFill>
              </a:rPr>
              <a:t>then </a:t>
            </a:r>
            <a:r>
              <a:rPr lang="en-US" sz="2400" dirty="0" smtClean="0">
                <a:solidFill>
                  <a:srgbClr val="0F5494"/>
                </a:solidFill>
              </a:rPr>
              <a:t>MBES is marginal </a:t>
            </a:r>
          </a:p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F5494"/>
                </a:solidFill>
              </a:rPr>
              <a:t>If</a:t>
            </a:r>
            <a:r>
              <a:rPr lang="en-US" sz="2400" dirty="0" smtClean="0">
                <a:solidFill>
                  <a:srgbClr val="0F5494"/>
                </a:solidFill>
              </a:rPr>
              <a:t> water is very shallow </a:t>
            </a:r>
            <a:r>
              <a:rPr lang="en-US" sz="2400" b="1" dirty="0" smtClean="0">
                <a:solidFill>
                  <a:srgbClr val="0F5494"/>
                </a:solidFill>
              </a:rPr>
              <a:t>then </a:t>
            </a:r>
            <a:r>
              <a:rPr lang="en-US" sz="2400" dirty="0" smtClean="0">
                <a:solidFill>
                  <a:srgbClr val="0F5494"/>
                </a:solidFill>
              </a:rPr>
              <a:t>MBES is not suitable </a:t>
            </a:r>
            <a:endParaRPr lang="it-IT" sz="2400" dirty="0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3528" y="1484784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b="1" dirty="0" smtClean="0">
                <a:solidFill>
                  <a:srgbClr val="0F5494"/>
                </a:solidFill>
                <a:latin typeface="Verdana"/>
                <a:ea typeface="+mj-ea"/>
                <a:cs typeface="ＭＳ Ｐゴシック" charset="0"/>
              </a:rPr>
              <a:t>LiDAR and  Airborne Hyperspectral rules</a:t>
            </a:r>
          </a:p>
        </p:txBody>
      </p:sp>
      <p:sp>
        <p:nvSpPr>
          <p:cNvPr id="4" name="Rettangolo 3"/>
          <p:cNvSpPr/>
          <p:nvPr/>
        </p:nvSpPr>
        <p:spPr>
          <a:xfrm>
            <a:off x="251520" y="2071295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F5494"/>
                </a:solidFill>
              </a:rPr>
              <a:t>If</a:t>
            </a:r>
            <a:r>
              <a:rPr lang="en-US" sz="2400" dirty="0" smtClean="0">
                <a:solidFill>
                  <a:srgbClr val="0F5494"/>
                </a:solidFill>
              </a:rPr>
              <a:t> depth/</a:t>
            </a:r>
            <a:r>
              <a:rPr lang="en-US" sz="2400" dirty="0" err="1" smtClean="0">
                <a:solidFill>
                  <a:srgbClr val="0F5494"/>
                </a:solidFill>
              </a:rPr>
              <a:t>secchi</a:t>
            </a:r>
            <a:r>
              <a:rPr lang="en-US" sz="2400" dirty="0" smtClean="0">
                <a:solidFill>
                  <a:srgbClr val="0F5494"/>
                </a:solidFill>
              </a:rPr>
              <a:t> disk ratio is bad </a:t>
            </a:r>
            <a:r>
              <a:rPr lang="en-US" sz="2400" b="1" dirty="0" smtClean="0">
                <a:solidFill>
                  <a:srgbClr val="0F5494"/>
                </a:solidFill>
              </a:rPr>
              <a:t>AND</a:t>
            </a:r>
            <a:r>
              <a:rPr lang="en-US" sz="2400" dirty="0" smtClean="0">
                <a:solidFill>
                  <a:srgbClr val="0F5494"/>
                </a:solidFill>
              </a:rPr>
              <a:t> not on land </a:t>
            </a:r>
            <a:r>
              <a:rPr lang="en-US" sz="2400" b="1" dirty="0" smtClean="0">
                <a:solidFill>
                  <a:srgbClr val="0F5494"/>
                </a:solidFill>
              </a:rPr>
              <a:t>then</a:t>
            </a:r>
            <a:r>
              <a:rPr lang="en-US" sz="2400" dirty="0" smtClean="0">
                <a:solidFill>
                  <a:srgbClr val="0F5494"/>
                </a:solidFill>
              </a:rPr>
              <a:t> </a:t>
            </a:r>
            <a:r>
              <a:rPr lang="en-US" sz="2400" dirty="0" err="1" smtClean="0">
                <a:solidFill>
                  <a:srgbClr val="0F5494"/>
                </a:solidFill>
              </a:rPr>
              <a:t>Lidar</a:t>
            </a:r>
            <a:r>
              <a:rPr lang="en-US" sz="2400" dirty="0" smtClean="0">
                <a:solidFill>
                  <a:srgbClr val="0F5494"/>
                </a:solidFill>
              </a:rPr>
              <a:t> (or Air. </a:t>
            </a:r>
            <a:r>
              <a:rPr lang="en-US" sz="2400" dirty="0" err="1" smtClean="0">
                <a:solidFill>
                  <a:srgbClr val="0F5494"/>
                </a:solidFill>
              </a:rPr>
              <a:t>Hyp</a:t>
            </a:r>
            <a:r>
              <a:rPr lang="en-US" sz="2400" dirty="0" smtClean="0">
                <a:solidFill>
                  <a:srgbClr val="0F5494"/>
                </a:solidFill>
              </a:rPr>
              <a:t>.) is not suitable </a:t>
            </a:r>
          </a:p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F5494"/>
                </a:solidFill>
              </a:rPr>
              <a:t>If</a:t>
            </a:r>
            <a:r>
              <a:rPr lang="en-US" sz="2400" dirty="0" smtClean="0">
                <a:solidFill>
                  <a:srgbClr val="0F5494"/>
                </a:solidFill>
              </a:rPr>
              <a:t> depth/</a:t>
            </a:r>
            <a:r>
              <a:rPr lang="en-US" sz="2400" dirty="0" err="1" smtClean="0">
                <a:solidFill>
                  <a:srgbClr val="0F5494"/>
                </a:solidFill>
              </a:rPr>
              <a:t>secchi</a:t>
            </a:r>
            <a:r>
              <a:rPr lang="en-US" sz="2400" dirty="0" smtClean="0">
                <a:solidFill>
                  <a:srgbClr val="0F5494"/>
                </a:solidFill>
              </a:rPr>
              <a:t> disk ratio is poor </a:t>
            </a:r>
            <a:r>
              <a:rPr lang="en-US" sz="2400" b="1" dirty="0" smtClean="0">
                <a:solidFill>
                  <a:srgbClr val="0F5494"/>
                </a:solidFill>
              </a:rPr>
              <a:t>AND</a:t>
            </a:r>
            <a:r>
              <a:rPr lang="en-US" sz="2400" dirty="0" smtClean="0">
                <a:solidFill>
                  <a:srgbClr val="0F5494"/>
                </a:solidFill>
              </a:rPr>
              <a:t> not on land </a:t>
            </a:r>
            <a:r>
              <a:rPr lang="en-US" sz="2400" b="1" dirty="0" smtClean="0">
                <a:solidFill>
                  <a:srgbClr val="0F5494"/>
                </a:solidFill>
              </a:rPr>
              <a:t>then</a:t>
            </a:r>
            <a:r>
              <a:rPr lang="en-US" sz="2400" dirty="0" smtClean="0">
                <a:solidFill>
                  <a:srgbClr val="0F5494"/>
                </a:solidFill>
              </a:rPr>
              <a:t> </a:t>
            </a:r>
            <a:r>
              <a:rPr lang="en-US" sz="2400" dirty="0" err="1" smtClean="0">
                <a:solidFill>
                  <a:srgbClr val="0F5494"/>
                </a:solidFill>
              </a:rPr>
              <a:t>Lidar</a:t>
            </a:r>
            <a:r>
              <a:rPr lang="en-US" sz="2400" dirty="0" smtClean="0">
                <a:solidFill>
                  <a:srgbClr val="0F5494"/>
                </a:solidFill>
              </a:rPr>
              <a:t> (or Air. </a:t>
            </a:r>
            <a:r>
              <a:rPr lang="en-US" sz="2400" dirty="0" err="1" smtClean="0">
                <a:solidFill>
                  <a:srgbClr val="0F5494"/>
                </a:solidFill>
              </a:rPr>
              <a:t>Hyp</a:t>
            </a:r>
            <a:r>
              <a:rPr lang="en-US" sz="2400" dirty="0" smtClean="0">
                <a:solidFill>
                  <a:srgbClr val="0F5494"/>
                </a:solidFill>
              </a:rPr>
              <a:t>.) is marginal </a:t>
            </a:r>
          </a:p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F5494"/>
                </a:solidFill>
              </a:rPr>
              <a:t>If</a:t>
            </a:r>
            <a:r>
              <a:rPr lang="en-US" sz="2400" dirty="0" smtClean="0">
                <a:solidFill>
                  <a:srgbClr val="0F5494"/>
                </a:solidFill>
              </a:rPr>
              <a:t> on land </a:t>
            </a:r>
            <a:r>
              <a:rPr lang="en-US" sz="2400" b="1" dirty="0" smtClean="0">
                <a:solidFill>
                  <a:srgbClr val="0F5494"/>
                </a:solidFill>
              </a:rPr>
              <a:t>then </a:t>
            </a:r>
            <a:r>
              <a:rPr lang="en-US" sz="2400" dirty="0" err="1" smtClean="0">
                <a:solidFill>
                  <a:srgbClr val="0F5494"/>
                </a:solidFill>
              </a:rPr>
              <a:t>Lidar</a:t>
            </a:r>
            <a:r>
              <a:rPr lang="en-US" sz="2400" dirty="0" smtClean="0">
                <a:solidFill>
                  <a:srgbClr val="0F5494"/>
                </a:solidFill>
              </a:rPr>
              <a:t> (or Air. </a:t>
            </a:r>
            <a:r>
              <a:rPr lang="en-US" sz="2400" dirty="0" err="1" smtClean="0">
                <a:solidFill>
                  <a:srgbClr val="0F5494"/>
                </a:solidFill>
              </a:rPr>
              <a:t>Hyp</a:t>
            </a:r>
            <a:r>
              <a:rPr lang="en-US" sz="2400" dirty="0" smtClean="0">
                <a:solidFill>
                  <a:srgbClr val="0F5494"/>
                </a:solidFill>
              </a:rPr>
              <a:t>.) is suitable</a:t>
            </a:r>
          </a:p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F5494"/>
                </a:solidFill>
              </a:rPr>
              <a:t>If</a:t>
            </a:r>
            <a:r>
              <a:rPr lang="en-US" sz="2400" dirty="0" smtClean="0">
                <a:solidFill>
                  <a:srgbClr val="0F5494"/>
                </a:solidFill>
              </a:rPr>
              <a:t> depth/</a:t>
            </a:r>
            <a:r>
              <a:rPr lang="en-US" sz="2400" dirty="0" err="1" smtClean="0">
                <a:solidFill>
                  <a:srgbClr val="0F5494"/>
                </a:solidFill>
              </a:rPr>
              <a:t>secchi</a:t>
            </a:r>
            <a:r>
              <a:rPr lang="en-US" sz="2400" dirty="0" smtClean="0">
                <a:solidFill>
                  <a:srgbClr val="0F5494"/>
                </a:solidFill>
              </a:rPr>
              <a:t> disk ratio is good </a:t>
            </a:r>
            <a:r>
              <a:rPr lang="en-US" sz="2400" b="1" dirty="0" smtClean="0">
                <a:solidFill>
                  <a:srgbClr val="0F5494"/>
                </a:solidFill>
              </a:rPr>
              <a:t>then </a:t>
            </a:r>
            <a:r>
              <a:rPr lang="en-US" sz="2400" dirty="0" err="1" smtClean="0">
                <a:solidFill>
                  <a:srgbClr val="0F5494"/>
                </a:solidFill>
              </a:rPr>
              <a:t>Lidar</a:t>
            </a:r>
            <a:r>
              <a:rPr lang="en-US" sz="2400" dirty="0" smtClean="0">
                <a:solidFill>
                  <a:srgbClr val="0F5494"/>
                </a:solidFill>
              </a:rPr>
              <a:t> (or Air. </a:t>
            </a:r>
            <a:r>
              <a:rPr lang="en-US" sz="2400" dirty="0" err="1" smtClean="0">
                <a:solidFill>
                  <a:srgbClr val="0F5494"/>
                </a:solidFill>
              </a:rPr>
              <a:t>Hyp</a:t>
            </a:r>
            <a:r>
              <a:rPr lang="en-US" sz="2400" dirty="0" smtClean="0">
                <a:solidFill>
                  <a:srgbClr val="0F5494"/>
                </a:solidFill>
              </a:rPr>
              <a:t>.) is suitable</a:t>
            </a:r>
          </a:p>
        </p:txBody>
      </p:sp>
    </p:spTree>
    <p:extLst>
      <p:ext uri="{BB962C8B-B14F-4D97-AF65-F5344CB8AC3E}">
        <p14:creationId xmlns:p14="http://schemas.microsoft.com/office/powerpoint/2010/main" val="30424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467545" y="1484784"/>
          <a:ext cx="8280920" cy="4824533"/>
        </p:xfrm>
        <a:graphic>
          <a:graphicData uri="http://schemas.openxmlformats.org/drawingml/2006/table">
            <a:tbl>
              <a:tblPr firstRow="1" firstCol="1">
                <a:tableStyleId>{D27102A9-8310-4765-A935-A1911B00CA55}</a:tableStyleId>
              </a:tblPr>
              <a:tblGrid>
                <a:gridCol w="4752527"/>
                <a:gridCol w="936104"/>
                <a:gridCol w="1008112"/>
                <a:gridCol w="1584177"/>
              </a:tblGrid>
              <a:tr h="507434">
                <a:tc>
                  <a:txBody>
                    <a:bodyPr/>
                    <a:lstStyle/>
                    <a:p>
                      <a:pPr algn="l" fontAlgn="ctr"/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 err="1"/>
                        <a:t>LiDAR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/>
                        <a:t>MBES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 err="1" smtClean="0"/>
                        <a:t>Air.Hyp.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</a:tr>
              <a:tr h="4752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Low resolution DSM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Suitable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 err="1"/>
                        <a:t>Suitable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 err="1"/>
                        <a:t>Not</a:t>
                      </a:r>
                      <a:r>
                        <a:rPr lang="it-IT" sz="1100" u="none" strike="noStrike" dirty="0"/>
                        <a:t> </a:t>
                      </a:r>
                      <a:r>
                        <a:rPr lang="it-IT" sz="1100" u="none" strike="noStrike" dirty="0" err="1"/>
                        <a:t>Suitable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</a:tr>
              <a:tr h="4752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High resolution DSM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Suitable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Suitable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Not Suitable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</a:tr>
              <a:tr h="5148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/>
                        <a:t>High resolution DSM for navigational purposes </a:t>
                      </a:r>
                      <a:br>
                        <a:rPr lang="en-US" sz="1100" u="none" strike="noStrike"/>
                      </a:br>
                      <a:r>
                        <a:rPr lang="en-US" sz="1100" u="none" strike="noStrike"/>
                        <a:t>(Special order/Order 1a)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Not Suitable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Suitable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Not Suitable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</a:tr>
              <a:tr h="4752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/>
                        <a:t>High resolution DSM for navigational purposes (Order 1b)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Suitable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Suitable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Not Suitable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</a:tr>
              <a:tr h="4752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Shore line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Marginal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Not Suitable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Suitable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</a:tr>
              <a:tr h="4752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Vegetation presence map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Marginal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Marginal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Suitable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</a:tr>
              <a:tr h="4752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Vegetation cover type map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Not Suitable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Not Suitable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Suitable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</a:tr>
              <a:tr h="4752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Floor Cover Type map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Marginal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Suitable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/>
                        <a:t>Suitable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</a:tr>
              <a:tr h="4752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/>
                        <a:t>Properties of the Emerged Sediment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 err="1"/>
                        <a:t>Not</a:t>
                      </a:r>
                      <a:r>
                        <a:rPr lang="it-IT" sz="1100" u="none" strike="noStrike" dirty="0"/>
                        <a:t> </a:t>
                      </a:r>
                      <a:r>
                        <a:rPr lang="it-IT" sz="1100" u="none" strike="noStrike" dirty="0" err="1"/>
                        <a:t>Suitable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 err="1"/>
                        <a:t>Not</a:t>
                      </a:r>
                      <a:r>
                        <a:rPr lang="it-IT" sz="1100" u="none" strike="noStrike" dirty="0"/>
                        <a:t> </a:t>
                      </a:r>
                      <a:r>
                        <a:rPr lang="it-IT" sz="1100" u="none" strike="noStrike" dirty="0" err="1"/>
                        <a:t>Suitable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 err="1"/>
                        <a:t>Suitable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6" marR="5036" marT="503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4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3774" y="1745418"/>
            <a:ext cx="8956453" cy="441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24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8441" y="1726749"/>
            <a:ext cx="8947118" cy="44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24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 consistency of existing vertical </a:t>
            </a:r>
            <a:r>
              <a:rPr lang="en-US" dirty="0" err="1" smtClean="0"/>
              <a:t>datums</a:t>
            </a:r>
            <a:endParaRPr lang="en-US" dirty="0" smtClean="0"/>
          </a:p>
          <a:p>
            <a:r>
              <a:rPr lang="en-US" dirty="0" smtClean="0"/>
              <a:t>Recommend a standard datum for coastal mapping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31959"/>
            <a:ext cx="5724128" cy="323222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34454" y="1085392"/>
            <a:ext cx="828198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F5494"/>
                </a:solidFill>
                <a:latin typeface="Verdana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it-IT" dirty="0" smtClean="0"/>
              <a:t>WP2.1: Vertical datum issues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8441" y="1736084"/>
            <a:ext cx="8947118" cy="442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24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3774" y="1789423"/>
            <a:ext cx="8956453" cy="444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628800"/>
            <a:ext cx="9080849" cy="344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24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3774" y="1789423"/>
            <a:ext cx="8956453" cy="444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340768"/>
            <a:ext cx="9136380" cy="40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24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56744" y="2348880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 smtClean="0">
                <a:solidFill>
                  <a:srgbClr val="0F5494"/>
                </a:solidFill>
              </a:rPr>
              <a:t>Define the functions that permit to estimate the cost of a survey for different acquisition technologies and different environmental characteristics</a:t>
            </a:r>
          </a:p>
          <a:p>
            <a:pPr marL="914400" lvl="1" indent="-45720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rgbClr val="0F5494"/>
                </a:solidFill>
              </a:rPr>
              <a:t>Analyze the past experiences </a:t>
            </a:r>
            <a:r>
              <a:rPr lang="en-US" sz="2400" dirty="0" smtClean="0">
                <a:solidFill>
                  <a:srgbClr val="0F5494"/>
                </a:solidFill>
              </a:rPr>
              <a:t>data</a:t>
            </a:r>
            <a:endParaRPr lang="en-US" sz="2400" dirty="0">
              <a:solidFill>
                <a:srgbClr val="0F5494"/>
              </a:solidFill>
            </a:endParaRPr>
          </a:p>
          <a:p>
            <a:pPr marL="914400" lvl="1" indent="-45720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rgbClr val="0F5494"/>
                </a:solidFill>
              </a:rPr>
              <a:t>Discuss the partner knowledge in a working group</a:t>
            </a:r>
          </a:p>
          <a:p>
            <a:pPr marL="914400" lvl="1" indent="-457200" algn="just">
              <a:spcAft>
                <a:spcPts val="12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0F549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34454" y="1085392"/>
            <a:ext cx="828198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F5494"/>
                </a:solidFill>
                <a:latin typeface="Verdana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it-IT" dirty="0" smtClean="0"/>
              <a:t>WP2.4: Build a technical &amp; economical strategy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12474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smtClean="0">
                <a:solidFill>
                  <a:srgbClr val="0F5494"/>
                </a:solidFill>
              </a:rPr>
              <a:t>Cost Function: Results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1"/>
          <p:cNvGraphicFramePr/>
          <p:nvPr/>
        </p:nvGraphicFramePr>
        <p:xfrm>
          <a:off x="251520" y="1628800"/>
          <a:ext cx="8640960" cy="471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24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12474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smtClean="0">
                <a:solidFill>
                  <a:srgbClr val="0F5494"/>
                </a:solidFill>
              </a:rPr>
              <a:t>Cost Function: Results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afico 2"/>
          <p:cNvGraphicFramePr/>
          <p:nvPr/>
        </p:nvGraphicFramePr>
        <p:xfrm>
          <a:off x="539552" y="1556792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24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12474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smtClean="0">
                <a:solidFill>
                  <a:srgbClr val="0F5494"/>
                </a:solidFill>
              </a:rPr>
              <a:t>WP2.4 results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1520" y="2046327"/>
            <a:ext cx="864096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F5494"/>
                </a:solidFill>
              </a:rPr>
              <a:t>Conclusion: the past experiences are not sufficient to build a reliable cost function valid on the whole of Europe</a:t>
            </a:r>
          </a:p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F5494"/>
                </a:solidFill>
              </a:rPr>
              <a:t>Possible development: other environmental variables, together with surface, should be investigated to model a reliable function to quantify the time cost of the survey</a:t>
            </a:r>
          </a:p>
        </p:txBody>
      </p:sp>
    </p:spTree>
    <p:extLst>
      <p:ext uri="{BB962C8B-B14F-4D97-AF65-F5344CB8AC3E}">
        <p14:creationId xmlns:p14="http://schemas.microsoft.com/office/powerpoint/2010/main" val="30424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5536" y="1916833"/>
            <a:ext cx="8280400" cy="4176464"/>
          </a:xfrm>
        </p:spPr>
        <p:txBody>
          <a:bodyPr>
            <a:normAutofit/>
          </a:bodyPr>
          <a:lstStyle/>
          <a:p>
            <a:r>
              <a:rPr lang="en-US" altLang="nb-NO" dirty="0"/>
              <a:t>Research of the main platform categories in order to evaluate the possible technical synergy effects</a:t>
            </a:r>
          </a:p>
          <a:p>
            <a:endParaRPr lang="en-US" altLang="nb-NO" dirty="0"/>
          </a:p>
          <a:p>
            <a:r>
              <a:rPr lang="en-US" altLang="nb-NO" dirty="0"/>
              <a:t>Review sharing platforms through cooperation, and combining efforts in order to maximize the survey potential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0213" y="1073150"/>
            <a:ext cx="8281987" cy="430887"/>
          </a:xfrm>
        </p:spPr>
        <p:txBody>
          <a:bodyPr/>
          <a:lstStyle/>
          <a:p>
            <a:r>
              <a:rPr lang="it-IT" dirty="0" smtClean="0"/>
              <a:t>WP 2.5 – Sharing 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488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(technical)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Survey once, use multiple times and for different </a:t>
            </a:r>
            <a:r>
              <a:rPr lang="en-US" dirty="0" smtClean="0"/>
              <a:t>purposes</a:t>
            </a:r>
          </a:p>
          <a:p>
            <a:endParaRPr lang="en-US" sz="1200" dirty="0"/>
          </a:p>
          <a:p>
            <a:pPr lvl="1"/>
            <a:r>
              <a:rPr lang="en-US" dirty="0"/>
              <a:t>Requires high resolution mapping</a:t>
            </a:r>
          </a:p>
          <a:p>
            <a:pPr lvl="2"/>
            <a:r>
              <a:rPr lang="en-US" dirty="0"/>
              <a:t>While keeping induced errors to a </a:t>
            </a:r>
            <a:r>
              <a:rPr lang="en-US" dirty="0" smtClean="0"/>
              <a:t>minimum</a:t>
            </a:r>
          </a:p>
          <a:p>
            <a:pPr lvl="2"/>
            <a:endParaRPr lang="en-US" sz="1200" dirty="0"/>
          </a:p>
          <a:p>
            <a:pPr lvl="1"/>
            <a:r>
              <a:rPr lang="en-US" dirty="0"/>
              <a:t>Necessitates combining different types of sensors</a:t>
            </a:r>
          </a:p>
          <a:p>
            <a:pPr lvl="2"/>
            <a:r>
              <a:rPr lang="en-US" dirty="0"/>
              <a:t>To maximize the number of data types </a:t>
            </a:r>
            <a:r>
              <a:rPr lang="en-US" dirty="0" smtClean="0"/>
              <a:t>collected</a:t>
            </a:r>
          </a:p>
          <a:p>
            <a:pPr lvl="2"/>
            <a:endParaRPr lang="en-US" sz="1200" dirty="0"/>
          </a:p>
          <a:p>
            <a:pPr lvl="1"/>
            <a:r>
              <a:rPr lang="en-US" dirty="0"/>
              <a:t>Size matters, near shore surveys limits the types of survey platforms which may be used.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78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0213" y="1073150"/>
            <a:ext cx="8281987" cy="430887"/>
          </a:xfrm>
        </p:spPr>
        <p:txBody>
          <a:bodyPr/>
          <a:lstStyle/>
          <a:p>
            <a:r>
              <a:rPr lang="en-US" dirty="0"/>
              <a:t>Findings - </a:t>
            </a:r>
            <a:r>
              <a:rPr lang="nb-NO" dirty="0" err="1"/>
              <a:t>m</a:t>
            </a:r>
            <a:r>
              <a:rPr lang="nb-NO" altLang="nb-NO" dirty="0" err="1"/>
              <a:t>utualisation</a:t>
            </a:r>
            <a:r>
              <a:rPr lang="nb-NO" altLang="nb-NO" dirty="0"/>
              <a:t> </a:t>
            </a:r>
            <a:r>
              <a:rPr lang="nb-NO" altLang="nb-NO" dirty="0" err="1"/>
              <a:t>of</a:t>
            </a:r>
            <a:r>
              <a:rPr lang="nb-NO" altLang="nb-NO" dirty="0"/>
              <a:t> </a:t>
            </a:r>
            <a:r>
              <a:rPr lang="nb-NO" altLang="nb-NO" dirty="0" err="1"/>
              <a:t>means</a:t>
            </a:r>
            <a:endParaRPr lang="en-US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altLang="nb-NO" dirty="0" err="1">
                <a:latin typeface="Verdana" panose="020B0604030504040204" pitchFamily="34" charset="0"/>
              </a:rPr>
              <a:t>Combining</a:t>
            </a:r>
            <a:r>
              <a:rPr lang="nb-NO" altLang="nb-NO" dirty="0">
                <a:latin typeface="Verdana" panose="020B0604030504040204" pitchFamily="34" charset="0"/>
              </a:rPr>
              <a:t> </a:t>
            </a:r>
            <a:r>
              <a:rPr lang="nb-NO" altLang="nb-NO" dirty="0" err="1">
                <a:latin typeface="Verdana" panose="020B0604030504040204" pitchFamily="34" charset="0"/>
              </a:rPr>
              <a:t>efforts</a:t>
            </a:r>
            <a:endParaRPr lang="nb-NO" altLang="nb-NO" dirty="0">
              <a:latin typeface="Verdana" panose="020B0604030504040204" pitchFamily="34" charset="0"/>
            </a:endParaRPr>
          </a:p>
          <a:p>
            <a:pPr lvl="1"/>
            <a:r>
              <a:rPr lang="nb-NO" altLang="nb-NO" dirty="0" err="1">
                <a:latin typeface="Verdana" panose="020B0604030504040204" pitchFamily="34" charset="0"/>
              </a:rPr>
              <a:t>Shared</a:t>
            </a:r>
            <a:r>
              <a:rPr lang="nb-NO" altLang="nb-NO" dirty="0">
                <a:latin typeface="Verdana" panose="020B0604030504040204" pitchFamily="34" charset="0"/>
              </a:rPr>
              <a:t> planning </a:t>
            </a:r>
            <a:r>
              <a:rPr lang="nb-NO" altLang="nb-NO" dirty="0" err="1">
                <a:latin typeface="Verdana" panose="020B0604030504040204" pitchFamily="34" charset="0"/>
              </a:rPr>
              <a:t>may</a:t>
            </a:r>
            <a:r>
              <a:rPr lang="nb-NO" altLang="nb-NO" dirty="0">
                <a:latin typeface="Verdana" panose="020B0604030504040204" pitchFamily="34" charset="0"/>
              </a:rPr>
              <a:t> </a:t>
            </a:r>
            <a:r>
              <a:rPr lang="nb-NO" altLang="nb-NO" dirty="0" err="1">
                <a:latin typeface="Verdana" panose="020B0604030504040204" pitchFamily="34" charset="0"/>
              </a:rPr>
              <a:t>result</a:t>
            </a:r>
            <a:r>
              <a:rPr lang="nb-NO" altLang="nb-NO" dirty="0">
                <a:latin typeface="Verdana" panose="020B0604030504040204" pitchFamily="34" charset="0"/>
              </a:rPr>
              <a:t> in </a:t>
            </a:r>
            <a:r>
              <a:rPr lang="nb-NO" altLang="nb-NO" dirty="0" err="1">
                <a:latin typeface="Verdana" panose="020B0604030504040204" pitchFamily="34" charset="0"/>
              </a:rPr>
              <a:t>improved</a:t>
            </a:r>
            <a:r>
              <a:rPr lang="nb-NO" altLang="nb-NO" dirty="0">
                <a:latin typeface="Verdana" panose="020B0604030504040204" pitchFamily="34" charset="0"/>
              </a:rPr>
              <a:t> cross border </a:t>
            </a:r>
            <a:r>
              <a:rPr lang="nb-NO" altLang="nb-NO" dirty="0" err="1">
                <a:latin typeface="Verdana" panose="020B0604030504040204" pitchFamily="34" charset="0"/>
              </a:rPr>
              <a:t>mapping</a:t>
            </a:r>
            <a:r>
              <a:rPr lang="nb-NO" altLang="nb-NO" dirty="0">
                <a:latin typeface="Verdana" panose="020B0604030504040204" pitchFamily="34" charset="0"/>
              </a:rPr>
              <a:t> </a:t>
            </a:r>
            <a:r>
              <a:rPr lang="nb-NO" altLang="nb-NO" dirty="0" err="1">
                <a:latin typeface="Verdana" panose="020B0604030504040204" pitchFamily="34" charset="0"/>
              </a:rPr>
              <a:t>efficiency</a:t>
            </a:r>
            <a:endParaRPr lang="nb-NO" altLang="nb-NO" dirty="0">
              <a:latin typeface="Verdana" panose="020B0604030504040204" pitchFamily="34" charset="0"/>
            </a:endParaRPr>
          </a:p>
          <a:p>
            <a:pPr lvl="1"/>
            <a:r>
              <a:rPr lang="nb-NO" altLang="nb-NO" dirty="0" err="1">
                <a:latin typeface="Verdana" panose="020B0604030504040204" pitchFamily="34" charset="0"/>
              </a:rPr>
              <a:t>Predictable</a:t>
            </a:r>
            <a:r>
              <a:rPr lang="nb-NO" altLang="nb-NO" dirty="0">
                <a:latin typeface="Verdana" panose="020B0604030504040204" pitchFamily="34" charset="0"/>
              </a:rPr>
              <a:t> </a:t>
            </a:r>
            <a:r>
              <a:rPr lang="nb-NO" altLang="nb-NO" dirty="0" err="1">
                <a:latin typeface="Verdana" panose="020B0604030504040204" pitchFamily="34" charset="0"/>
              </a:rPr>
              <a:t>income</a:t>
            </a:r>
            <a:r>
              <a:rPr lang="nb-NO" altLang="nb-NO" dirty="0">
                <a:latin typeface="Verdana" panose="020B0604030504040204" pitchFamily="34" charset="0"/>
              </a:rPr>
              <a:t> </a:t>
            </a:r>
            <a:r>
              <a:rPr lang="nb-NO" altLang="nb-NO" dirty="0" err="1">
                <a:latin typeface="Verdana" panose="020B0604030504040204" pitchFamily="34" charset="0"/>
              </a:rPr>
              <a:t>situation</a:t>
            </a:r>
            <a:r>
              <a:rPr lang="nb-NO" altLang="nb-NO" dirty="0">
                <a:latin typeface="Verdana" panose="020B0604030504040204" pitchFamily="34" charset="0"/>
              </a:rPr>
              <a:t> for </a:t>
            </a:r>
            <a:r>
              <a:rPr lang="nb-NO" altLang="nb-NO" dirty="0" err="1">
                <a:latin typeface="Verdana" panose="020B0604030504040204" pitchFamily="34" charset="0"/>
              </a:rPr>
              <a:t>vessel</a:t>
            </a:r>
            <a:r>
              <a:rPr lang="nb-NO" altLang="nb-NO" dirty="0">
                <a:latin typeface="Verdana" panose="020B0604030504040204" pitchFamily="34" charset="0"/>
              </a:rPr>
              <a:t> </a:t>
            </a:r>
            <a:r>
              <a:rPr lang="nb-NO" altLang="nb-NO" dirty="0" err="1">
                <a:latin typeface="Verdana" panose="020B0604030504040204" pitchFamily="34" charset="0"/>
              </a:rPr>
              <a:t>owners</a:t>
            </a:r>
            <a:endParaRPr lang="nb-NO" altLang="nb-NO" dirty="0">
              <a:latin typeface="Verdana" panose="020B0604030504040204" pitchFamily="34" charset="0"/>
            </a:endParaRPr>
          </a:p>
          <a:p>
            <a:pPr lvl="1"/>
            <a:r>
              <a:rPr lang="nb-NO" altLang="nb-NO" dirty="0" err="1">
                <a:latin typeface="Verdana" panose="020B0604030504040204" pitchFamily="34" charset="0"/>
              </a:rPr>
              <a:t>Unresolved</a:t>
            </a:r>
            <a:r>
              <a:rPr lang="nb-NO" altLang="nb-NO" dirty="0">
                <a:latin typeface="Verdana" panose="020B0604030504040204" pitchFamily="34" charset="0"/>
              </a:rPr>
              <a:t> </a:t>
            </a:r>
            <a:r>
              <a:rPr lang="nb-NO" altLang="nb-NO" dirty="0" err="1">
                <a:latin typeface="Verdana" panose="020B0604030504040204" pitchFamily="34" charset="0"/>
              </a:rPr>
              <a:t>national</a:t>
            </a:r>
            <a:r>
              <a:rPr lang="nb-NO" altLang="nb-NO" dirty="0">
                <a:latin typeface="Verdana" panose="020B0604030504040204" pitchFamily="34" charset="0"/>
              </a:rPr>
              <a:t> </a:t>
            </a:r>
            <a:r>
              <a:rPr lang="nb-NO" altLang="nb-NO" dirty="0" err="1">
                <a:latin typeface="Verdana" panose="020B0604030504040204" pitchFamily="34" charset="0"/>
              </a:rPr>
              <a:t>restriction</a:t>
            </a:r>
            <a:r>
              <a:rPr lang="nb-NO" altLang="nb-NO" dirty="0">
                <a:latin typeface="Verdana" panose="020B0604030504040204" pitchFamily="34" charset="0"/>
              </a:rPr>
              <a:t> </a:t>
            </a:r>
            <a:r>
              <a:rPr lang="nb-NO" altLang="nb-NO" dirty="0" err="1">
                <a:latin typeface="Verdana" panose="020B0604030504040204" pitchFamily="34" charset="0"/>
              </a:rPr>
              <a:t>on</a:t>
            </a:r>
            <a:r>
              <a:rPr lang="nb-NO" altLang="nb-NO" dirty="0">
                <a:latin typeface="Verdana" panose="020B0604030504040204" pitchFamily="34" charset="0"/>
              </a:rPr>
              <a:t> </a:t>
            </a:r>
            <a:r>
              <a:rPr lang="nb-NO" altLang="nb-NO" dirty="0" err="1">
                <a:latin typeface="Verdana" panose="020B0604030504040204" pitchFamily="34" charset="0"/>
              </a:rPr>
              <a:t>both</a:t>
            </a:r>
            <a:r>
              <a:rPr lang="nb-NO" altLang="nb-NO" dirty="0">
                <a:latin typeface="Verdana" panose="020B0604030504040204" pitchFamily="34" charset="0"/>
              </a:rPr>
              <a:t> survey </a:t>
            </a:r>
            <a:r>
              <a:rPr lang="nb-NO" altLang="nb-NO" dirty="0" err="1">
                <a:latin typeface="Verdana" panose="020B0604030504040204" pitchFamily="34" charset="0"/>
              </a:rPr>
              <a:t>permissions</a:t>
            </a:r>
            <a:r>
              <a:rPr lang="nb-NO" altLang="nb-NO" dirty="0">
                <a:latin typeface="Verdana" panose="020B0604030504040204" pitchFamily="34" charset="0"/>
              </a:rPr>
              <a:t> and data </a:t>
            </a:r>
            <a:r>
              <a:rPr lang="nb-NO" altLang="nb-NO" dirty="0" err="1">
                <a:latin typeface="Verdana" panose="020B0604030504040204" pitchFamily="34" charset="0"/>
              </a:rPr>
              <a:t>distribution</a:t>
            </a:r>
            <a:r>
              <a:rPr lang="nb-NO" altLang="nb-NO" dirty="0">
                <a:latin typeface="Verdana" panose="020B0604030504040204" pitchFamily="34" charset="0"/>
              </a:rPr>
              <a:t>	</a:t>
            </a:r>
          </a:p>
          <a:p>
            <a:pPr marL="360000" lvl="1" indent="0">
              <a:buNone/>
            </a:pPr>
            <a:endParaRPr lang="nb-NO" altLang="nb-NO" dirty="0">
              <a:latin typeface="Verdana" panose="020B0604030504040204" pitchFamily="34" charset="0"/>
            </a:endParaRPr>
          </a:p>
          <a:p>
            <a:r>
              <a:rPr lang="nb-NO" altLang="nb-NO" dirty="0" err="1">
                <a:latin typeface="Verdana" panose="020B0604030504040204" pitchFamily="34" charset="0"/>
              </a:rPr>
              <a:t>Combining</a:t>
            </a:r>
            <a:r>
              <a:rPr lang="nb-NO" altLang="nb-NO" dirty="0">
                <a:latin typeface="Verdana" panose="020B0604030504040204" pitchFamily="34" charset="0"/>
              </a:rPr>
              <a:t> tenders</a:t>
            </a:r>
          </a:p>
          <a:p>
            <a:pPr lvl="1"/>
            <a:r>
              <a:rPr lang="nb-NO" altLang="nb-NO" dirty="0" err="1">
                <a:latin typeface="Verdana" panose="020B0604030504040204" pitchFamily="34" charset="0"/>
              </a:rPr>
              <a:t>Increased</a:t>
            </a:r>
            <a:r>
              <a:rPr lang="nb-NO" altLang="nb-NO" dirty="0">
                <a:latin typeface="Verdana" panose="020B0604030504040204" pitchFamily="34" charset="0"/>
              </a:rPr>
              <a:t> </a:t>
            </a:r>
            <a:r>
              <a:rPr lang="nb-NO" altLang="nb-NO" dirty="0" err="1">
                <a:latin typeface="Verdana" panose="020B0604030504040204" pitchFamily="34" charset="0"/>
              </a:rPr>
              <a:t>volume</a:t>
            </a:r>
            <a:r>
              <a:rPr lang="nb-NO" altLang="nb-NO" dirty="0">
                <a:latin typeface="Verdana" panose="020B0604030504040204" pitchFamily="34" charset="0"/>
              </a:rPr>
              <a:t>  </a:t>
            </a:r>
            <a:r>
              <a:rPr lang="nb-NO" altLang="nb-NO" dirty="0" err="1">
                <a:latin typeface="Verdana" panose="020B0604030504040204" pitchFamily="34" charset="0"/>
              </a:rPr>
              <a:t>results</a:t>
            </a:r>
            <a:r>
              <a:rPr lang="nb-NO" altLang="nb-NO" dirty="0">
                <a:latin typeface="Verdana" panose="020B0604030504040204" pitchFamily="34" charset="0"/>
              </a:rPr>
              <a:t> in </a:t>
            </a:r>
            <a:r>
              <a:rPr lang="nb-NO" altLang="nb-NO" dirty="0" err="1">
                <a:latin typeface="Verdana" panose="020B0604030504040204" pitchFamily="34" charset="0"/>
              </a:rPr>
              <a:t>reduced</a:t>
            </a:r>
            <a:r>
              <a:rPr lang="nb-NO" altLang="nb-NO" dirty="0">
                <a:latin typeface="Verdana" panose="020B0604030504040204" pitchFamily="34" charset="0"/>
              </a:rPr>
              <a:t> </a:t>
            </a:r>
            <a:r>
              <a:rPr lang="nb-NO" altLang="nb-NO" dirty="0" err="1">
                <a:latin typeface="Verdana" panose="020B0604030504040204" pitchFamily="34" charset="0"/>
              </a:rPr>
              <a:t>price</a:t>
            </a:r>
            <a:endParaRPr lang="nb-NO" altLang="nb-NO" dirty="0">
              <a:latin typeface="Verdana" panose="020B0604030504040204" pitchFamily="34" charset="0"/>
            </a:endParaRPr>
          </a:p>
          <a:p>
            <a:pPr lvl="1"/>
            <a:r>
              <a:rPr lang="nb-NO" altLang="nb-NO" dirty="0" err="1">
                <a:latin typeface="Verdana" panose="020B0604030504040204" pitchFamily="34" charset="0"/>
              </a:rPr>
              <a:t>Avoids</a:t>
            </a:r>
            <a:r>
              <a:rPr lang="nb-NO" altLang="nb-NO" dirty="0">
                <a:latin typeface="Verdana" panose="020B0604030504040204" pitchFamily="34" charset="0"/>
              </a:rPr>
              <a:t> overlapping </a:t>
            </a:r>
            <a:r>
              <a:rPr lang="nb-NO" altLang="nb-NO" dirty="0" err="1">
                <a:latin typeface="Verdana" panose="020B0604030504040204" pitchFamily="34" charset="0"/>
              </a:rPr>
              <a:t>efforts</a:t>
            </a:r>
            <a:endParaRPr lang="nb-NO" altLang="nb-NO" dirty="0">
              <a:latin typeface="Verdana" panose="020B0604030504040204" pitchFamily="34" charset="0"/>
            </a:endParaRPr>
          </a:p>
          <a:p>
            <a:pPr lvl="1"/>
            <a:r>
              <a:rPr lang="nb-NO" dirty="0" err="1">
                <a:latin typeface="Verdana" panose="020B0604030504040204" pitchFamily="34" charset="0"/>
              </a:rPr>
              <a:t>Increase</a:t>
            </a:r>
            <a:r>
              <a:rPr lang="nb-NO" dirty="0">
                <a:latin typeface="Verdana" panose="020B0604030504040204" pitchFamily="34" charset="0"/>
              </a:rPr>
              <a:t> </a:t>
            </a:r>
            <a:r>
              <a:rPr lang="nb-NO" dirty="0" err="1">
                <a:latin typeface="Verdana" panose="020B0604030504040204" pitchFamily="34" charset="0"/>
              </a:rPr>
              <a:t>focus</a:t>
            </a:r>
            <a:r>
              <a:rPr lang="nb-NO" dirty="0">
                <a:latin typeface="Verdana" panose="020B0604030504040204" pitchFamily="34" charset="0"/>
              </a:rPr>
              <a:t> </a:t>
            </a:r>
            <a:r>
              <a:rPr lang="nb-NO" dirty="0" err="1">
                <a:latin typeface="Verdana" panose="020B0604030504040204" pitchFamily="34" charset="0"/>
              </a:rPr>
              <a:t>on</a:t>
            </a:r>
            <a:r>
              <a:rPr lang="nb-NO" dirty="0">
                <a:latin typeface="Verdana" panose="020B0604030504040204" pitchFamily="34" charset="0"/>
              </a:rPr>
              <a:t> data </a:t>
            </a:r>
            <a:r>
              <a:rPr lang="nb-NO" dirty="0" err="1">
                <a:latin typeface="Verdana" panose="020B0604030504040204" pitchFamily="34" charset="0"/>
              </a:rPr>
              <a:t>requirements</a:t>
            </a:r>
            <a:r>
              <a:rPr lang="nb-NO" dirty="0">
                <a:latin typeface="Verdana" panose="020B0604030504040204" pitchFamily="34" charset="0"/>
              </a:rPr>
              <a:t> and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36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of vertical datum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31800" y="1736724"/>
            <a:ext cx="5165737" cy="4572595"/>
          </a:xfrm>
        </p:spPr>
        <p:txBody>
          <a:bodyPr>
            <a:normAutofit/>
          </a:bodyPr>
          <a:lstStyle/>
          <a:p>
            <a:r>
              <a:rPr lang="en-US" dirty="0" smtClean="0"/>
              <a:t>Questionnaire on VD:</a:t>
            </a:r>
          </a:p>
          <a:p>
            <a:pPr lvl="1"/>
            <a:r>
              <a:rPr lang="en-US" dirty="0" smtClean="0"/>
              <a:t>Height systems on land</a:t>
            </a:r>
          </a:p>
          <a:p>
            <a:pPr lvl="1"/>
            <a:r>
              <a:rPr lang="en-US" dirty="0" smtClean="0"/>
              <a:t>Tidal </a:t>
            </a:r>
            <a:r>
              <a:rPr lang="en-US" dirty="0" err="1" smtClean="0"/>
              <a:t>datums</a:t>
            </a:r>
            <a:endParaRPr lang="en-US" dirty="0" smtClean="0"/>
          </a:p>
          <a:p>
            <a:pPr lvl="1"/>
            <a:r>
              <a:rPr lang="en-US" dirty="0" smtClean="0"/>
              <a:t>Definition of Chart Datum</a:t>
            </a:r>
          </a:p>
          <a:p>
            <a:pPr lvl="1"/>
            <a:r>
              <a:rPr lang="en-US" dirty="0" smtClean="0"/>
              <a:t>Relation of VD to ETRS89</a:t>
            </a:r>
          </a:p>
          <a:p>
            <a:pPr lvl="1"/>
            <a:r>
              <a:rPr lang="en-US" dirty="0" smtClean="0"/>
              <a:t>Developments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Chart Datum (reference level for nautical charts):</a:t>
            </a:r>
          </a:p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37" y="1700808"/>
            <a:ext cx="3522528" cy="4647046"/>
          </a:xfrm>
          <a:prstGeom prst="rect">
            <a:avLst/>
          </a:prstGeom>
        </p:spPr>
      </p:pic>
      <p:sp>
        <p:nvSpPr>
          <p:cNvPr id="5" name="Tijdelijke aanduiding voor tekst 2"/>
          <p:cNvSpPr txBox="1">
            <a:spLocks/>
          </p:cNvSpPr>
          <p:nvPr/>
        </p:nvSpPr>
        <p:spPr>
          <a:xfrm>
            <a:off x="2771800" y="5192415"/>
            <a:ext cx="3455988" cy="140493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423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fontAlgn="base" hangingPunct="1">
              <a:spcBef>
                <a:spcPts val="423"/>
              </a:spcBef>
              <a:spcAft>
                <a:spcPct val="0"/>
              </a:spcAft>
              <a:buFont typeface="Verdana" pitchFamily="34" charset="0"/>
              <a:buChar char="–"/>
              <a:defRPr sz="1800">
                <a:solidFill>
                  <a:srgbClr val="000000"/>
                </a:solidFill>
                <a:latin typeface="+mn-lt"/>
              </a:defRPr>
            </a:lvl2pPr>
            <a:lvl3pPr marL="965200" indent="-342900" algn="l" rtl="0" eaLnBrk="1" fontAlgn="base" hangingPunct="1">
              <a:spcBef>
                <a:spcPts val="423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+mn-lt"/>
              </a:defRPr>
            </a:lvl3pPr>
            <a:lvl4pPr marL="989013" indent="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None/>
              <a:defRPr sz="2200">
                <a:solidFill>
                  <a:srgbClr val="000000"/>
                </a:solidFill>
                <a:latin typeface="+mn-lt"/>
              </a:defRPr>
            </a:lvl4pPr>
            <a:lvl5pPr marL="1631950" indent="-285750" algn="l" rtl="0" eaLnBrk="1" fontAlgn="base" hangingPunct="1">
              <a:spcBef>
                <a:spcPts val="423"/>
              </a:spcBef>
              <a:spcAft>
                <a:spcPct val="0"/>
              </a:spcAft>
              <a:buFont typeface="Verdana" pitchFamily="34" charset="0"/>
              <a:buChar char="–"/>
              <a:defRPr sz="1800" baseline="0">
                <a:solidFill>
                  <a:srgbClr val="000000"/>
                </a:solidFill>
                <a:latin typeface="+mn-lt"/>
              </a:defRPr>
            </a:lvl5pPr>
            <a:lvl6pPr marL="1803400" algn="l" rtl="0" eaLnBrk="1" fontAlgn="base" hangingPunct="1">
              <a:spcBef>
                <a:spcPts val="423"/>
              </a:spcBef>
              <a:spcAft>
                <a:spcPct val="0"/>
              </a:spcAft>
              <a:buFont typeface="Verdana" pitchFamily="34" charset="0"/>
              <a:buChar char="»"/>
              <a:defRPr sz="1800" baseline="0">
                <a:solidFill>
                  <a:srgbClr val="000000"/>
                </a:solidFill>
                <a:latin typeface="+mn-lt"/>
              </a:defRPr>
            </a:lvl6pPr>
            <a:lvl7pPr marL="22606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7pPr>
            <a:lvl8pPr marL="27178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8pPr>
            <a:lvl9pPr marL="31750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Verdana" pitchFamily="34" charset="0"/>
              <a:buNone/>
            </a:pPr>
            <a:r>
              <a:rPr lang="nl-NL" altLang="nl-NL" kern="0" dirty="0" smtClean="0"/>
              <a:t>	  LAT (</a:t>
            </a:r>
            <a:r>
              <a:rPr lang="nl-NL" altLang="nl-NL" kern="0" dirty="0" err="1" smtClean="0"/>
              <a:t>approx</a:t>
            </a:r>
            <a:r>
              <a:rPr lang="nl-NL" altLang="nl-NL" kern="0" dirty="0" smtClean="0"/>
              <a:t>) </a:t>
            </a:r>
          </a:p>
          <a:p>
            <a:pPr marL="0" indent="0">
              <a:buFont typeface="Verdana" pitchFamily="34" charset="0"/>
              <a:buNone/>
            </a:pPr>
            <a:r>
              <a:rPr lang="nl-NL" altLang="nl-NL" kern="0" dirty="0" smtClean="0"/>
              <a:t>	  MSL</a:t>
            </a:r>
          </a:p>
          <a:p>
            <a:pPr marL="0" indent="0">
              <a:buFont typeface="Verdana" pitchFamily="34" charset="0"/>
              <a:buNone/>
            </a:pPr>
            <a:r>
              <a:rPr lang="nl-NL" altLang="nl-NL" kern="0" dirty="0" smtClean="0"/>
              <a:t>	  Low water</a:t>
            </a:r>
          </a:p>
        </p:txBody>
      </p:sp>
      <p:grpSp>
        <p:nvGrpSpPr>
          <p:cNvPr id="6" name="Groep 4"/>
          <p:cNvGrpSpPr>
            <a:grpSpLocks/>
          </p:cNvGrpSpPr>
          <p:nvPr/>
        </p:nvGrpSpPr>
        <p:grpSpPr bwMode="auto">
          <a:xfrm>
            <a:off x="2987700" y="5311477"/>
            <a:ext cx="792163" cy="885825"/>
            <a:chOff x="395536" y="1844824"/>
            <a:chExt cx="907581" cy="1173065"/>
          </a:xfrm>
        </p:grpSpPr>
        <p:sp>
          <p:nvSpPr>
            <p:cNvPr id="7" name="Rechthoek 3"/>
            <p:cNvSpPr>
              <a:spLocks noChangeArrowheads="1"/>
            </p:cNvSpPr>
            <p:nvPr/>
          </p:nvSpPr>
          <p:spPr bwMode="auto">
            <a:xfrm>
              <a:off x="395536" y="1844824"/>
              <a:ext cx="432048" cy="287314"/>
            </a:xfrm>
            <a:prstGeom prst="rect">
              <a:avLst/>
            </a:prstGeom>
            <a:solidFill>
              <a:srgbClr val="73FFD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marL="3175" eaLnBrk="0" hangingPunct="0">
                <a:spcBef>
                  <a:spcPts val="600"/>
                </a:spcBef>
                <a:buClr>
                  <a:srgbClr val="37ACDE"/>
                </a:buClr>
                <a:buFont typeface="Verdana" pitchFamily="34" charset="0"/>
                <a:buChar char="•"/>
                <a:defRPr sz="2400"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buClr>
                  <a:srgbClr val="37ACDE"/>
                </a:buClr>
                <a:buFont typeface="Wingdings" pitchFamily="2" charset="2"/>
                <a:buChar char="§"/>
                <a:defRPr sz="2000"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rgbClr val="37ACDE"/>
                </a:buClr>
                <a:buFont typeface="Verdana" pitchFamily="34" charset="0"/>
                <a:buChar char="–"/>
                <a:defRPr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rgbClr val="37ACDE"/>
                </a:buClr>
                <a:buFont typeface="Arial" charset="0"/>
                <a:buChar char="•"/>
                <a:defRPr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rgbClr val="37ACDE"/>
                </a:buClr>
                <a:buFont typeface="Verdana" pitchFamily="34" charset="0"/>
                <a:buChar char="»"/>
                <a:defRPr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itchFamily="34" charset="0"/>
                <a:buChar char="»"/>
                <a:defRPr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itchFamily="34" charset="0"/>
                <a:buChar char="»"/>
                <a:defRPr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itchFamily="34" charset="0"/>
                <a:buChar char="»"/>
                <a:defRPr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itchFamily="34" charset="0"/>
                <a:buChar char="»"/>
                <a:defRPr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nl-NL" altLang="nl-NL" sz="7600" b="1">
                <a:solidFill>
                  <a:srgbClr val="FFD624"/>
                </a:solidFill>
                <a:cs typeface="Arial" charset="0"/>
              </a:endParaRPr>
            </a:p>
          </p:txBody>
        </p:sp>
        <p:sp>
          <p:nvSpPr>
            <p:cNvPr id="8" name="Rechthoek 7"/>
            <p:cNvSpPr/>
            <p:nvPr/>
          </p:nvSpPr>
          <p:spPr bwMode="auto">
            <a:xfrm>
              <a:off x="870243" y="1844824"/>
              <a:ext cx="432874" cy="288011"/>
            </a:xfrm>
            <a:prstGeom prst="rect">
              <a:avLst/>
            </a:prstGeom>
            <a:solidFill>
              <a:srgbClr val="BEFFE8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nl-NL" sz="7600" b="1">
                <a:solidFill>
                  <a:srgbClr val="FFD624"/>
                </a:solidFill>
                <a:latin typeface="Verdana" charset="0"/>
                <a:ea typeface="ＭＳ Ｐゴシック" charset="0"/>
              </a:endParaRPr>
            </a:p>
          </p:txBody>
        </p:sp>
        <p:sp>
          <p:nvSpPr>
            <p:cNvPr id="9" name="Rechthoek 6"/>
            <p:cNvSpPr>
              <a:spLocks noChangeArrowheads="1"/>
            </p:cNvSpPr>
            <p:nvPr/>
          </p:nvSpPr>
          <p:spPr bwMode="auto">
            <a:xfrm>
              <a:off x="395536" y="2285256"/>
              <a:ext cx="432048" cy="288032"/>
            </a:xfrm>
            <a:prstGeom prst="rect">
              <a:avLst/>
            </a:prstGeom>
            <a:solidFill>
              <a:srgbClr val="FFFFBE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marL="3175" eaLnBrk="0" hangingPunct="0">
                <a:spcBef>
                  <a:spcPts val="600"/>
                </a:spcBef>
                <a:buClr>
                  <a:srgbClr val="37ACDE"/>
                </a:buClr>
                <a:buFont typeface="Verdana" pitchFamily="34" charset="0"/>
                <a:buChar char="•"/>
                <a:defRPr sz="2400"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buClr>
                  <a:srgbClr val="37ACDE"/>
                </a:buClr>
                <a:buFont typeface="Wingdings" pitchFamily="2" charset="2"/>
                <a:buChar char="§"/>
                <a:defRPr sz="2000"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rgbClr val="37ACDE"/>
                </a:buClr>
                <a:buFont typeface="Verdana" pitchFamily="34" charset="0"/>
                <a:buChar char="–"/>
                <a:defRPr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rgbClr val="37ACDE"/>
                </a:buClr>
                <a:buFont typeface="Arial" charset="0"/>
                <a:buChar char="•"/>
                <a:defRPr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rgbClr val="37ACDE"/>
                </a:buClr>
                <a:buFont typeface="Verdana" pitchFamily="34" charset="0"/>
                <a:buChar char="»"/>
                <a:defRPr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itchFamily="34" charset="0"/>
                <a:buChar char="»"/>
                <a:defRPr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itchFamily="34" charset="0"/>
                <a:buChar char="»"/>
                <a:defRPr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itchFamily="34" charset="0"/>
                <a:buChar char="»"/>
                <a:defRPr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itchFamily="34" charset="0"/>
                <a:buChar char="»"/>
                <a:defRPr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nl-NL" altLang="nl-NL" sz="7600" b="1">
                <a:solidFill>
                  <a:srgbClr val="FFD624"/>
                </a:solidFill>
                <a:cs typeface="Arial" charset="0"/>
              </a:endParaRPr>
            </a:p>
          </p:txBody>
        </p:sp>
        <p:sp>
          <p:nvSpPr>
            <p:cNvPr id="10" name="Rechthoek 9"/>
            <p:cNvSpPr/>
            <p:nvPr/>
          </p:nvSpPr>
          <p:spPr bwMode="auto">
            <a:xfrm>
              <a:off x="872061" y="2284198"/>
              <a:ext cx="431056" cy="290113"/>
            </a:xfrm>
            <a:prstGeom prst="rect">
              <a:avLst/>
            </a:prstGeom>
            <a:solidFill>
              <a:srgbClr val="FFFFDC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nl-NL" sz="7600" b="1">
                <a:solidFill>
                  <a:srgbClr val="FFD624"/>
                </a:solidFill>
                <a:latin typeface="Verdana" charset="0"/>
                <a:ea typeface="ＭＳ Ｐゴシック" charset="0"/>
              </a:endParaRPr>
            </a:p>
          </p:txBody>
        </p:sp>
        <p:sp>
          <p:nvSpPr>
            <p:cNvPr id="11" name="Rechthoek 8"/>
            <p:cNvSpPr>
              <a:spLocks noChangeArrowheads="1"/>
            </p:cNvSpPr>
            <p:nvPr/>
          </p:nvSpPr>
          <p:spPr bwMode="auto">
            <a:xfrm>
              <a:off x="395536" y="2729857"/>
              <a:ext cx="432048" cy="288032"/>
            </a:xfrm>
            <a:prstGeom prst="rect">
              <a:avLst/>
            </a:prstGeom>
            <a:solidFill>
              <a:srgbClr val="FF7F7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marL="3175" eaLnBrk="0" hangingPunct="0">
                <a:spcBef>
                  <a:spcPts val="600"/>
                </a:spcBef>
                <a:buClr>
                  <a:srgbClr val="37ACDE"/>
                </a:buClr>
                <a:buFont typeface="Verdana" pitchFamily="34" charset="0"/>
                <a:buChar char="•"/>
                <a:defRPr sz="2400"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buClr>
                  <a:srgbClr val="37ACDE"/>
                </a:buClr>
                <a:buFont typeface="Wingdings" pitchFamily="2" charset="2"/>
                <a:buChar char="§"/>
                <a:defRPr sz="2000"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rgbClr val="37ACDE"/>
                </a:buClr>
                <a:buFont typeface="Verdana" pitchFamily="34" charset="0"/>
                <a:buChar char="–"/>
                <a:defRPr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rgbClr val="37ACDE"/>
                </a:buClr>
                <a:buFont typeface="Arial" charset="0"/>
                <a:buChar char="•"/>
                <a:defRPr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rgbClr val="37ACDE"/>
                </a:buClr>
                <a:buFont typeface="Verdana" pitchFamily="34" charset="0"/>
                <a:buChar char="»"/>
                <a:defRPr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itchFamily="34" charset="0"/>
                <a:buChar char="»"/>
                <a:defRPr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itchFamily="34" charset="0"/>
                <a:buChar char="»"/>
                <a:defRPr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itchFamily="34" charset="0"/>
                <a:buChar char="»"/>
                <a:defRPr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itchFamily="34" charset="0"/>
                <a:buChar char="»"/>
                <a:defRPr>
                  <a:solidFill>
                    <a:srgbClr val="0F5494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nl-NL" altLang="nl-NL" sz="7600" b="1">
                <a:solidFill>
                  <a:srgbClr val="FFD624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3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Survey platform of choice is a surface </a:t>
            </a:r>
            <a:r>
              <a:rPr lang="en-US" dirty="0" smtClean="0"/>
              <a:t>vessel</a:t>
            </a:r>
          </a:p>
          <a:p>
            <a:endParaRPr lang="en-US" sz="1200" dirty="0"/>
          </a:p>
          <a:p>
            <a:pPr lvl="1"/>
            <a:r>
              <a:rPr lang="en-US" dirty="0"/>
              <a:t>The surface is the ideal spot for mapping many data types</a:t>
            </a:r>
          </a:p>
          <a:p>
            <a:pPr lvl="2"/>
            <a:r>
              <a:rPr lang="en-US" dirty="0"/>
              <a:t>keeping induced errors to a minimum</a:t>
            </a:r>
          </a:p>
          <a:p>
            <a:pPr lvl="2"/>
            <a:r>
              <a:rPr lang="en-US" dirty="0"/>
              <a:t>maintaining high position </a:t>
            </a:r>
            <a:r>
              <a:rPr lang="en-US" dirty="0" smtClean="0"/>
              <a:t>accuracy</a:t>
            </a:r>
          </a:p>
          <a:p>
            <a:pPr lvl="2"/>
            <a:endParaRPr lang="en-US" sz="1200" dirty="0"/>
          </a:p>
          <a:p>
            <a:pPr lvl="1"/>
            <a:r>
              <a:rPr lang="en-US" dirty="0"/>
              <a:t>Current development of USV ‘unmanned surface vessels’ will significantly reduce survey cost while increasing efficiency</a:t>
            </a:r>
            <a:r>
              <a:rPr lang="en-US" dirty="0" smtClean="0"/>
              <a:t>.</a:t>
            </a:r>
          </a:p>
          <a:p>
            <a:pPr lvl="1"/>
            <a:endParaRPr lang="en-US" sz="1200" dirty="0"/>
          </a:p>
          <a:p>
            <a:pPr lvl="1"/>
            <a:r>
              <a:rPr lang="en-US" dirty="0"/>
              <a:t>New submersible survey instruments holds great promises towards our goal of ‘surveying once, and reusing many times.’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425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cont.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Varying national restrictions does limit shared </a:t>
            </a:r>
            <a:r>
              <a:rPr lang="en-US" dirty="0" smtClean="0"/>
              <a:t>efforts</a:t>
            </a:r>
          </a:p>
          <a:p>
            <a:endParaRPr lang="en-US" sz="1200" dirty="0"/>
          </a:p>
          <a:p>
            <a:pPr lvl="1"/>
            <a:r>
              <a:rPr lang="en-US" dirty="0"/>
              <a:t>Permissions required to perform near shore surveys</a:t>
            </a:r>
          </a:p>
          <a:p>
            <a:pPr lvl="1"/>
            <a:r>
              <a:rPr lang="en-US" dirty="0"/>
              <a:t>Limitations on who may have access to data surveyed</a:t>
            </a:r>
          </a:p>
          <a:p>
            <a:pPr lvl="1"/>
            <a:r>
              <a:rPr lang="en-US" dirty="0"/>
              <a:t>Differing policy's on what data resolution that may be freely distributed</a:t>
            </a:r>
          </a:p>
          <a:p>
            <a:pPr lvl="1"/>
            <a:endParaRPr lang="en-US" dirty="0"/>
          </a:p>
          <a:p>
            <a:r>
              <a:rPr lang="en-US" dirty="0"/>
              <a:t>Combined tenders is still desirable</a:t>
            </a:r>
          </a:p>
          <a:p>
            <a:pPr lvl="1"/>
            <a:r>
              <a:rPr lang="en-US" dirty="0"/>
              <a:t>Increased focus on cross border issues that need to be resolved</a:t>
            </a:r>
          </a:p>
          <a:p>
            <a:pPr lvl="1"/>
            <a:r>
              <a:rPr lang="en-US" dirty="0"/>
              <a:t>Reduced price for all stakeholders involved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52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to be resolved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431800" y="2060848"/>
            <a:ext cx="8280400" cy="4248471"/>
          </a:xfrm>
        </p:spPr>
        <p:txBody>
          <a:bodyPr/>
          <a:lstStyle/>
          <a:p>
            <a:r>
              <a:rPr lang="nb-NO" altLang="nb-NO" dirty="0"/>
              <a:t>Definition of requirements and standards for the different data </a:t>
            </a:r>
            <a:r>
              <a:rPr lang="nb-NO" altLang="nb-NO" dirty="0" smtClean="0"/>
              <a:t>types</a:t>
            </a:r>
          </a:p>
          <a:p>
            <a:endParaRPr lang="nb-NO" altLang="nb-NO" dirty="0"/>
          </a:p>
          <a:p>
            <a:r>
              <a:rPr lang="nb-NO" altLang="nb-NO" dirty="0"/>
              <a:t>National </a:t>
            </a:r>
            <a:r>
              <a:rPr lang="nb-NO" altLang="nb-NO" dirty="0" err="1"/>
              <a:t>restrictions</a:t>
            </a:r>
            <a:r>
              <a:rPr lang="nb-NO" altLang="nb-NO" dirty="0"/>
              <a:t> </a:t>
            </a:r>
            <a:r>
              <a:rPr lang="nb-NO" altLang="nb-NO" dirty="0" err="1"/>
              <a:t>on</a:t>
            </a:r>
            <a:r>
              <a:rPr lang="nb-NO" altLang="nb-NO" dirty="0"/>
              <a:t> data </a:t>
            </a:r>
            <a:r>
              <a:rPr lang="nb-NO" altLang="nb-NO" dirty="0" err="1"/>
              <a:t>aquisition</a:t>
            </a:r>
            <a:r>
              <a:rPr lang="nb-NO" altLang="nb-NO" dirty="0"/>
              <a:t> and management </a:t>
            </a:r>
            <a:r>
              <a:rPr lang="nb-NO" altLang="nb-NO" dirty="0" err="1"/>
              <a:t>needs</a:t>
            </a:r>
            <a:r>
              <a:rPr lang="nb-NO" altLang="nb-NO" dirty="0"/>
              <a:t> to be </a:t>
            </a:r>
            <a:r>
              <a:rPr lang="nb-NO" altLang="nb-NO" dirty="0" err="1"/>
              <a:t>adressed</a:t>
            </a:r>
            <a:endParaRPr lang="nb-NO" alt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07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81987" cy="430213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standardized datum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ETRS89-GRS80 </a:t>
            </a:r>
            <a:r>
              <a:rPr lang="en-US" dirty="0" smtClean="0"/>
              <a:t>ellipsoid</a:t>
            </a:r>
          </a:p>
          <a:p>
            <a:pPr lvl="1"/>
            <a:r>
              <a:rPr lang="en-US" dirty="0" smtClean="0"/>
              <a:t>Ellipsoidal </a:t>
            </a:r>
            <a:r>
              <a:rPr lang="en-US" dirty="0"/>
              <a:t>referenced surveying</a:t>
            </a:r>
          </a:p>
          <a:p>
            <a:pPr lvl="1"/>
            <a:r>
              <a:rPr lang="nl-NL" dirty="0" smtClean="0"/>
              <a:t>Data </a:t>
            </a:r>
            <a:r>
              <a:rPr lang="nl-NL" dirty="0" err="1"/>
              <a:t>combination</a:t>
            </a:r>
            <a:r>
              <a:rPr lang="nl-NL" dirty="0"/>
              <a:t> on land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 smtClean="0"/>
              <a:t>sea</a:t>
            </a:r>
            <a:endParaRPr lang="nl-NL" dirty="0" smtClean="0"/>
          </a:p>
          <a:p>
            <a:pPr lvl="1"/>
            <a:r>
              <a:rPr lang="nl-NL" dirty="0" err="1" smtClean="0"/>
              <a:t>Requires</a:t>
            </a:r>
            <a:r>
              <a:rPr lang="nl-NL" dirty="0" smtClean="0"/>
              <a:t> </a:t>
            </a:r>
            <a:r>
              <a:rPr lang="nl-NL" dirty="0" err="1" smtClean="0"/>
              <a:t>separation</a:t>
            </a:r>
            <a:r>
              <a:rPr lang="nl-NL" dirty="0" smtClean="0"/>
              <a:t> </a:t>
            </a:r>
            <a:r>
              <a:rPr lang="nl-NL" dirty="0" err="1" smtClean="0"/>
              <a:t>models</a:t>
            </a:r>
            <a:endParaRPr lang="nl-NL" dirty="0"/>
          </a:p>
          <a:p>
            <a:pPr lvl="1"/>
            <a:endParaRPr lang="en-US" dirty="0" smtClean="0"/>
          </a:p>
          <a:p>
            <a:r>
              <a:rPr lang="en-US" dirty="0" smtClean="0"/>
              <a:t>European Vertical Reference System</a:t>
            </a:r>
          </a:p>
          <a:p>
            <a:pPr lvl="1"/>
            <a:r>
              <a:rPr lang="en-US" dirty="0" smtClean="0"/>
              <a:t>Only available on land</a:t>
            </a:r>
          </a:p>
          <a:p>
            <a:pPr lvl="1"/>
            <a:r>
              <a:rPr lang="nl-NL" dirty="0" err="1" smtClean="0"/>
              <a:t>Based</a:t>
            </a:r>
            <a:r>
              <a:rPr lang="nl-NL" dirty="0" smtClean="0"/>
              <a:t> </a:t>
            </a:r>
            <a:r>
              <a:rPr lang="nl-NL" dirty="0"/>
              <a:t>on traditional </a:t>
            </a:r>
            <a:r>
              <a:rPr lang="nl-NL" dirty="0" err="1" smtClean="0"/>
              <a:t>leveling</a:t>
            </a:r>
            <a:endParaRPr lang="nl-NL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marine applications realization should include a geoid</a:t>
            </a:r>
            <a:endParaRPr lang="nl-NL" dirty="0"/>
          </a:p>
          <a:p>
            <a:pPr lvl="1"/>
            <a:endParaRPr lang="en-US" dirty="0" smtClean="0"/>
          </a:p>
          <a:p>
            <a:r>
              <a:rPr lang="en-US" dirty="0" smtClean="0"/>
              <a:t>Harmonized datum on the maritime basin level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/>
              <a:t>involvement and commitment of stakeholders</a:t>
            </a:r>
          </a:p>
          <a:p>
            <a:pPr lvl="1"/>
            <a:r>
              <a:rPr lang="en-US" dirty="0" smtClean="0"/>
              <a:t>Baltic Sea Chart Datum 2000 (implemented 2020)</a:t>
            </a:r>
            <a:endParaRPr lang="en-US" dirty="0"/>
          </a:p>
          <a:p>
            <a:pPr lvl="1"/>
            <a:r>
              <a:rPr lang="en-US" dirty="0"/>
              <a:t>North Sea and Atlantic: LAT</a:t>
            </a:r>
          </a:p>
          <a:p>
            <a:pPr lvl="1"/>
            <a:r>
              <a:rPr lang="en-US" dirty="0"/>
              <a:t>Baltic Sea and Mediterranean: MSL</a:t>
            </a:r>
          </a:p>
        </p:txBody>
      </p:sp>
    </p:spTree>
    <p:extLst>
      <p:ext uri="{BB962C8B-B14F-4D97-AF65-F5344CB8AC3E}">
        <p14:creationId xmlns:p14="http://schemas.microsoft.com/office/powerpoint/2010/main" val="107447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Analyze different experiences of coastal data acquisitions gathering information about:</a:t>
            </a:r>
          </a:p>
          <a:p>
            <a:pPr>
              <a:buNone/>
            </a:pPr>
            <a:endParaRPr lang="fr-FR" dirty="0"/>
          </a:p>
          <a:p>
            <a:r>
              <a:rPr lang="en-US" dirty="0" smtClean="0"/>
              <a:t>Survey site information</a:t>
            </a:r>
          </a:p>
          <a:p>
            <a:r>
              <a:rPr lang="en-US" dirty="0" smtClean="0"/>
              <a:t>Scope of the survey</a:t>
            </a:r>
          </a:p>
          <a:p>
            <a:r>
              <a:rPr lang="en-US" dirty="0" smtClean="0"/>
              <a:t>Type of instruments</a:t>
            </a:r>
          </a:p>
          <a:p>
            <a:r>
              <a:rPr lang="en-US" dirty="0" smtClean="0"/>
              <a:t>Products obtained</a:t>
            </a:r>
          </a:p>
          <a:p>
            <a:r>
              <a:rPr lang="en-US" dirty="0" smtClean="0"/>
              <a:t>Estimation of the costs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34454" y="1085392"/>
            <a:ext cx="828198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F5494"/>
                </a:solidFill>
                <a:latin typeface="Verdana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it-IT" dirty="0" smtClean="0"/>
              <a:t>WP2.2: Summarize past experience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The on-line </a:t>
            </a:r>
            <a:r>
              <a:rPr lang="it-IT" dirty="0" err="1" smtClean="0"/>
              <a:t>questionnaire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2"/>
          </p:nvPr>
        </p:nvSpPr>
        <p:spPr>
          <a:xfrm>
            <a:off x="467544" y="1628800"/>
            <a:ext cx="8280400" cy="4572595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The </a:t>
            </a:r>
            <a:r>
              <a:rPr lang="it-IT" dirty="0" err="1" smtClean="0"/>
              <a:t>questionnaire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developed</a:t>
            </a:r>
            <a:r>
              <a:rPr lang="it-IT" dirty="0" smtClean="0"/>
              <a:t> </a:t>
            </a:r>
            <a:r>
              <a:rPr lang="it-IT" dirty="0" err="1" smtClean="0"/>
              <a:t>using</a:t>
            </a:r>
            <a:r>
              <a:rPr lang="it-IT" dirty="0" smtClean="0"/>
              <a:t> </a:t>
            </a:r>
            <a:r>
              <a:rPr lang="it-IT" dirty="0" err="1" smtClean="0"/>
              <a:t>LimeSurvey</a:t>
            </a:r>
            <a:r>
              <a:rPr lang="it-IT" dirty="0" smtClean="0"/>
              <a:t> (freeware software) and </a:t>
            </a:r>
            <a:r>
              <a:rPr lang="it-IT" dirty="0" err="1" smtClean="0"/>
              <a:t>hosted</a:t>
            </a:r>
            <a:r>
              <a:rPr lang="it-IT" dirty="0" smtClean="0"/>
              <a:t> on ISPRA server </a:t>
            </a:r>
            <a:r>
              <a:rPr lang="it-IT" dirty="0" err="1" smtClean="0"/>
              <a:t>from</a:t>
            </a:r>
            <a:r>
              <a:rPr lang="it-IT" dirty="0" smtClean="0"/>
              <a:t> 22/12/2015.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1026" name="Picture 2" descr="C:\Users\lorenzo.rossi\Documents\Costal_Mapping\Imm_PPT_Bruxelles\Survey_ISPR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3" y="2924946"/>
            <a:ext cx="5760639" cy="3513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3" y="1073150"/>
            <a:ext cx="8281987" cy="430887"/>
          </a:xfrm>
        </p:spPr>
        <p:txBody>
          <a:bodyPr/>
          <a:lstStyle/>
          <a:p>
            <a:pPr algn="ctr"/>
            <a:r>
              <a:rPr lang="en-US" dirty="0" smtClean="0"/>
              <a:t>Structure of the questionnaire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marL="457200" indent="-457200" algn="ctr" eaLnBrk="0" hangingPunct="0">
              <a:buNone/>
            </a:pPr>
            <a:r>
              <a:rPr lang="en-US" dirty="0" smtClean="0"/>
              <a:t>The questionnaire is divided in 3 main pages:</a:t>
            </a:r>
          </a:p>
          <a:p>
            <a:pPr marL="457200" indent="-457200" algn="ctr" eaLnBrk="0" hangingPunct="0">
              <a:buNone/>
            </a:pPr>
            <a:endParaRPr lang="en-US" sz="1000" dirty="0" smtClean="0"/>
          </a:p>
          <a:p>
            <a:pPr marL="742950" lvl="1" indent="-285750" eaLnBrk="0" hangingPunct="0">
              <a:spcBef>
                <a:spcPts val="600"/>
              </a:spcBef>
              <a:buFont typeface="Verdana" pitchFamily="34" charset="0"/>
              <a:buChar char="•"/>
            </a:pPr>
            <a:r>
              <a:rPr lang="en-US" sz="2400" dirty="0" smtClean="0"/>
              <a:t>Study site information </a:t>
            </a:r>
          </a:p>
          <a:p>
            <a:pPr marL="1102950" lvl="2" indent="-285750" eaLnBrk="0" hangingPunct="0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200" dirty="0" smtClean="0"/>
              <a:t>extension – elevation – morphological characteristics – tidal range – turbidity – </a:t>
            </a:r>
            <a:r>
              <a:rPr lang="en-US" sz="2200" dirty="0" err="1" smtClean="0"/>
              <a:t>Secchi</a:t>
            </a:r>
            <a:r>
              <a:rPr lang="en-US" sz="2200" dirty="0" smtClean="0"/>
              <a:t> disk </a:t>
            </a:r>
          </a:p>
          <a:p>
            <a:pPr marL="742950" lvl="1" indent="-285750" eaLnBrk="0" hangingPunct="0">
              <a:spcBef>
                <a:spcPts val="600"/>
              </a:spcBef>
              <a:buFont typeface="Verdana" pitchFamily="34" charset="0"/>
              <a:buChar char="•"/>
            </a:pPr>
            <a:r>
              <a:rPr lang="en-US" sz="2400" dirty="0" smtClean="0"/>
              <a:t>Survey information</a:t>
            </a:r>
          </a:p>
          <a:p>
            <a:pPr marL="1102950" lvl="2" indent="-285750" eaLnBrk="0" hangingPunct="0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200" dirty="0" smtClean="0"/>
              <a:t>scope of acquisition – instrument/sensor - platform</a:t>
            </a:r>
            <a:endParaRPr lang="en-US" sz="2400" dirty="0" smtClean="0"/>
          </a:p>
          <a:p>
            <a:pPr marL="742950" lvl="1" indent="-285750" eaLnBrk="0" hangingPunct="0">
              <a:spcBef>
                <a:spcPts val="600"/>
              </a:spcBef>
              <a:buFont typeface="Verdana" pitchFamily="34" charset="0"/>
              <a:buChar char="•"/>
            </a:pPr>
            <a:r>
              <a:rPr lang="en-US" sz="2400" dirty="0" smtClean="0"/>
              <a:t>Other information</a:t>
            </a:r>
          </a:p>
          <a:p>
            <a:pPr marL="1102950" lvl="2" indent="-285750" eaLnBrk="0" hangingPunct="0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200" dirty="0" smtClean="0"/>
              <a:t>product obtained – reference system – IHO standard – survey cost – data availability</a:t>
            </a:r>
          </a:p>
          <a:p>
            <a:pPr marL="742950" lvl="1" indent="-285750" eaLnBrk="0" hangingPunct="0">
              <a:spcBef>
                <a:spcPts val="600"/>
              </a:spcBef>
              <a:buFont typeface="Verdana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Information </a:t>
            </a:r>
            <a:r>
              <a:rPr lang="it-IT" dirty="0" err="1" smtClean="0"/>
              <a:t>gathered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2"/>
          </p:nvPr>
        </p:nvSpPr>
        <p:spPr>
          <a:xfrm>
            <a:off x="179512" y="1772816"/>
            <a:ext cx="8568432" cy="2520280"/>
          </a:xfrm>
        </p:spPr>
        <p:txBody>
          <a:bodyPr/>
          <a:lstStyle/>
          <a:p>
            <a:r>
              <a:rPr lang="it-IT" dirty="0" smtClean="0"/>
              <a:t>Feedback </a:t>
            </a:r>
            <a:r>
              <a:rPr lang="it-IT" dirty="0" err="1" smtClean="0"/>
              <a:t>from</a:t>
            </a:r>
            <a:r>
              <a:rPr lang="it-IT" dirty="0" smtClean="0"/>
              <a:t> 15 </a:t>
            </a:r>
            <a:r>
              <a:rPr lang="it-IT" dirty="0" err="1" smtClean="0"/>
              <a:t>partners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645 </a:t>
            </a:r>
            <a:r>
              <a:rPr lang="it-IT" dirty="0" err="1" smtClean="0"/>
              <a:t>response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it-IT" dirty="0" err="1" smtClean="0"/>
              <a:t>past</a:t>
            </a:r>
            <a:r>
              <a:rPr lang="it-IT" dirty="0" smtClean="0"/>
              <a:t> </a:t>
            </a:r>
            <a:r>
              <a:rPr lang="it-IT" dirty="0" err="1" smtClean="0"/>
              <a:t>experience</a:t>
            </a:r>
            <a:r>
              <a:rPr lang="it-IT" dirty="0" smtClean="0"/>
              <a:t> </a:t>
            </a:r>
            <a:r>
              <a:rPr lang="it-IT" dirty="0" err="1" smtClean="0"/>
              <a:t>questionnaire</a:t>
            </a:r>
            <a:endParaRPr lang="it-IT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400" dirty="0" smtClean="0"/>
              <a:t>487 </a:t>
            </a:r>
            <a:r>
              <a:rPr lang="it-IT" sz="2400" dirty="0" err="1" smtClean="0"/>
              <a:t>by</a:t>
            </a:r>
            <a:r>
              <a:rPr lang="it-IT" sz="2400" dirty="0" smtClean="0"/>
              <a:t> </a:t>
            </a:r>
            <a:r>
              <a:rPr lang="it-IT" sz="2400" dirty="0" err="1" smtClean="0"/>
              <a:t>excel</a:t>
            </a:r>
            <a:r>
              <a:rPr lang="it-IT" sz="2400" dirty="0" smtClean="0"/>
              <a:t> </a:t>
            </a:r>
            <a:r>
              <a:rPr lang="it-IT" sz="2400" dirty="0" err="1" smtClean="0"/>
              <a:t>table</a:t>
            </a:r>
            <a:r>
              <a:rPr lang="it-IT" sz="2400" dirty="0" smtClean="0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400" dirty="0" smtClean="0"/>
              <a:t>158 </a:t>
            </a:r>
            <a:r>
              <a:rPr lang="it-IT" sz="2400" dirty="0" err="1" smtClean="0"/>
              <a:t>by</a:t>
            </a:r>
            <a:r>
              <a:rPr lang="it-IT" sz="2400" dirty="0" smtClean="0"/>
              <a:t> the on-line </a:t>
            </a:r>
            <a:r>
              <a:rPr lang="it-IT" sz="2400" dirty="0" err="1" smtClean="0"/>
              <a:t>form</a:t>
            </a:r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GU_CodeLists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99"/>
      </a:hlink>
      <a:folHlink>
        <a:srgbClr val="333399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JRC_Template_adapted</Template>
  <TotalTime>5138</TotalTime>
  <Words>1175</Words>
  <Application>Microsoft Office PowerPoint</Application>
  <PresentationFormat>Affichage à l'écran (4:3)</PresentationFormat>
  <Paragraphs>228</Paragraphs>
  <Slides>43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1_EGU_CodeLists</vt:lpstr>
      <vt:lpstr>Présentation PowerPoint</vt:lpstr>
      <vt:lpstr>WP2: Share Experience, Standards and Best Practices</vt:lpstr>
      <vt:lpstr>Présentation PowerPoint</vt:lpstr>
      <vt:lpstr>Consistency of vertical datum</vt:lpstr>
      <vt:lpstr>Towards a standardized datum</vt:lpstr>
      <vt:lpstr>Présentation PowerPoint</vt:lpstr>
      <vt:lpstr>The on-line questionnaire </vt:lpstr>
      <vt:lpstr>Structure of the questionnaire</vt:lpstr>
      <vt:lpstr>Information gathered</vt:lpstr>
      <vt:lpstr>Analysis of the distribution of the answers</vt:lpstr>
      <vt:lpstr>Where data were collected</vt:lpstr>
      <vt:lpstr>Instrument : MBES - SBES</vt:lpstr>
      <vt:lpstr>Instrument : LiDAR</vt:lpstr>
      <vt:lpstr>Instrument : Multispectral</vt:lpstr>
      <vt:lpstr>Purpose : Nautical Charting</vt:lpstr>
      <vt:lpstr>Purpose : Spatial Planning</vt:lpstr>
      <vt:lpstr>Purpose : Environmental monitoring</vt:lpstr>
      <vt:lpstr>Purpose : Fishing Commercial</vt:lpstr>
      <vt:lpstr>Purpose : Coastal Management</vt:lpstr>
      <vt:lpstr>COST</vt:lpstr>
      <vt:lpstr>Critical elements emerged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WP 2.5 – Sharing platforms</vt:lpstr>
      <vt:lpstr>Findings (technical)</vt:lpstr>
      <vt:lpstr>Findings - mutualisation of means</vt:lpstr>
      <vt:lpstr>Conclusions</vt:lpstr>
      <vt:lpstr>Conclusions cont.</vt:lpstr>
      <vt:lpstr>Issues to be resolved</vt:lpstr>
      <vt:lpstr>Thank you!</vt:lpstr>
    </vt:vector>
  </TitlesOfParts>
  <Company>Ipsc IT Support (AB)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SHOM</dc:creator>
  <cp:lastModifiedBy>Gaël Morvan, DOPS/MIP/BATHY</cp:lastModifiedBy>
  <cp:revision>184</cp:revision>
  <dcterms:created xsi:type="dcterms:W3CDTF">2014-01-09T16:39:14Z</dcterms:created>
  <dcterms:modified xsi:type="dcterms:W3CDTF">2016-12-07T08:15:55Z</dcterms:modified>
</cp:coreProperties>
</file>