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70" r:id="rId7"/>
    <p:sldId id="265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EFF"/>
    <a:srgbClr val="3166CF"/>
    <a:srgbClr val="3E6FD2"/>
    <a:srgbClr val="2D5EC1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578075D9-0515-4685-BA68-495F8960C6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5049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90F32636-13C1-4F16-B505-8EAA6961E1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5405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7E8558BC-B411-41DF-BA01-695382A865A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A5FD3-BF1D-49CB-BC1D-02EB8255FC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94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EF7B6-D2AE-4A8A-A08E-C0A6C1A50F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702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14046-66AF-44D0-952C-DC6DE32816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139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65D6C-A3F3-45FB-8C4F-A697A604AC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540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642C9-6EBA-4BD2-AA04-E261A07203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268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C12A1-5C79-4DB8-A23C-43AB1F8DD9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853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1E9FD-38F5-4AA0-9DB0-49A01B0424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723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2D32F-F4AB-4E4F-8AC9-79B8DA7ACC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875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DE045-E459-4ACF-A88F-ED6998BCDB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190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E86FD-7C2A-4FB9-88B4-3AB76246F5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975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1B45C9E5-0CB3-49A4-92CA-6A156FDB2C5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27584" y="2348880"/>
            <a:ext cx="7992888" cy="1296145"/>
          </a:xfrm>
        </p:spPr>
        <p:txBody>
          <a:bodyPr/>
          <a:lstStyle/>
          <a:p>
            <a:pPr algn="ctr"/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Setting </a:t>
            </a:r>
            <a:r>
              <a:rPr lang="en-GB" sz="2800" dirty="0"/>
              <a:t>the foundations for the EOSC: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e-infrastructure </a:t>
            </a:r>
            <a:r>
              <a:rPr lang="en-GB" sz="2800" dirty="0"/>
              <a:t>integration and </a:t>
            </a:r>
            <a:r>
              <a:rPr lang="en-GB" sz="2800" dirty="0" smtClean="0"/>
              <a:t>consolidation</a:t>
            </a:r>
            <a:r>
              <a:rPr lang="en-GB" sz="8800" dirty="0"/>
              <a:t/>
            </a:r>
            <a:br>
              <a:rPr lang="en-GB" sz="8800" dirty="0"/>
            </a:br>
            <a:endParaRPr lang="en-GB" altLang="en-US" sz="80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293096"/>
            <a:ext cx="8532812" cy="1296838"/>
          </a:xfrm>
        </p:spPr>
        <p:txBody>
          <a:bodyPr/>
          <a:lstStyle/>
          <a:p>
            <a:pPr algn="r"/>
            <a:r>
              <a:rPr lang="fr-BE" sz="1800" dirty="0" smtClean="0">
                <a:solidFill>
                  <a:srgbClr val="BDDEFF"/>
                </a:solidFill>
              </a:rPr>
              <a:t>Victoria </a:t>
            </a:r>
            <a:r>
              <a:rPr lang="fr-BE" sz="1800" dirty="0" err="1" smtClean="0">
                <a:solidFill>
                  <a:srgbClr val="BDDEFF"/>
                </a:solidFill>
              </a:rPr>
              <a:t>Tsoukala</a:t>
            </a:r>
            <a:r>
              <a:rPr lang="fr-BE" sz="1800" dirty="0" smtClean="0">
                <a:solidFill>
                  <a:srgbClr val="BDDEFF"/>
                </a:solidFill>
              </a:rPr>
              <a:t>, PhD</a:t>
            </a:r>
          </a:p>
          <a:p>
            <a:pPr algn="r"/>
            <a:r>
              <a:rPr lang="fr-BE" sz="1800" dirty="0" smtClean="0">
                <a:solidFill>
                  <a:srgbClr val="BDDEFF"/>
                </a:solidFill>
              </a:rPr>
              <a:t>Unit </a:t>
            </a:r>
            <a:r>
              <a:rPr lang="fr-BE" sz="1800" dirty="0" err="1" smtClean="0">
                <a:solidFill>
                  <a:srgbClr val="BDDEFF"/>
                </a:solidFill>
              </a:rPr>
              <a:t>eInfrastructure</a:t>
            </a:r>
            <a:r>
              <a:rPr lang="fr-BE" sz="1800" dirty="0" smtClean="0">
                <a:solidFill>
                  <a:srgbClr val="BDDEFF"/>
                </a:solidFill>
              </a:rPr>
              <a:t> and Science Cloud</a:t>
            </a:r>
          </a:p>
          <a:p>
            <a:pPr algn="r"/>
            <a:r>
              <a:rPr lang="fr-BE" sz="1800" dirty="0" err="1" smtClean="0">
                <a:solidFill>
                  <a:srgbClr val="BDDEFF"/>
                </a:solidFill>
              </a:rPr>
              <a:t>European</a:t>
            </a:r>
            <a:r>
              <a:rPr lang="fr-BE" sz="1800" dirty="0" smtClean="0">
                <a:solidFill>
                  <a:srgbClr val="BDDEFF"/>
                </a:solidFill>
              </a:rPr>
              <a:t> Commission, DG CONNECT</a:t>
            </a:r>
            <a:endParaRPr lang="fr-BE" sz="1800" dirty="0" smtClean="0">
              <a:solidFill>
                <a:srgbClr val="BDDE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92241" y="6349970"/>
            <a:ext cx="525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BDDEFF"/>
                </a:solidFill>
              </a:rPr>
              <a:t>Pilot Blue Cloud Workshop, 28/3/2017</a:t>
            </a:r>
            <a:endParaRPr lang="en-GB" sz="1800" b="1" dirty="0">
              <a:solidFill>
                <a:srgbClr val="BDDE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8760"/>
            <a:ext cx="8964488" cy="648989"/>
          </a:xfrm>
        </p:spPr>
        <p:txBody>
          <a:bodyPr/>
          <a:lstStyle/>
          <a:p>
            <a:r>
              <a:rPr lang="fr-BE" dirty="0" smtClean="0"/>
              <a:t>The </a:t>
            </a:r>
            <a:r>
              <a:rPr lang="fr-BE" sz="2800" dirty="0" smtClean="0"/>
              <a:t>European </a:t>
            </a:r>
            <a:r>
              <a:rPr lang="fr-BE" sz="2800" dirty="0"/>
              <a:t>Cloud </a:t>
            </a:r>
            <a:r>
              <a:rPr lang="fr-BE" sz="2800" dirty="0" smtClean="0"/>
              <a:t>Initiative (2016)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464496"/>
          </a:xfrm>
        </p:spPr>
        <p:txBody>
          <a:bodyPr/>
          <a:lstStyle/>
          <a:p>
            <a:pPr>
              <a:buClr>
                <a:srgbClr val="2D5EC1"/>
              </a:buClr>
            </a:pPr>
            <a:r>
              <a:rPr lang="fr-BE" sz="2000" dirty="0" smtClean="0"/>
              <a:t>European Open Science Cloud (EOSC)</a:t>
            </a:r>
          </a:p>
          <a:p>
            <a:pPr lvl="1">
              <a:buClr>
                <a:srgbClr val="2D5EC1"/>
              </a:buClr>
            </a:pPr>
            <a:r>
              <a:rPr lang="fr-BE" sz="1800" dirty="0" err="1" smtClean="0"/>
              <a:t>Integration</a:t>
            </a:r>
            <a:r>
              <a:rPr lang="fr-BE" sz="1800" dirty="0" smtClean="0"/>
              <a:t> and consolidation of e-infrastructures</a:t>
            </a:r>
          </a:p>
          <a:p>
            <a:pPr lvl="1">
              <a:buClr>
                <a:srgbClr val="2D5EC1"/>
              </a:buClr>
            </a:pPr>
            <a:r>
              <a:rPr lang="fr-BE" sz="1800" dirty="0" err="1" smtClean="0"/>
              <a:t>Federation</a:t>
            </a:r>
            <a:r>
              <a:rPr lang="fr-BE" sz="1800" dirty="0" smtClean="0"/>
              <a:t> of </a:t>
            </a:r>
            <a:r>
              <a:rPr lang="fr-BE" sz="1800" dirty="0" err="1" smtClean="0"/>
              <a:t>existing</a:t>
            </a:r>
            <a:r>
              <a:rPr lang="fr-BE" sz="1800" dirty="0" smtClean="0"/>
              <a:t> </a:t>
            </a:r>
            <a:r>
              <a:rPr lang="fr-BE" sz="1800" dirty="0" err="1" smtClean="0"/>
              <a:t>research</a:t>
            </a:r>
            <a:r>
              <a:rPr lang="fr-BE" sz="1800" dirty="0" smtClean="0"/>
              <a:t> infrastructures and </a:t>
            </a:r>
            <a:r>
              <a:rPr lang="fr-BE" sz="1800" dirty="0" err="1" smtClean="0"/>
              <a:t>scientific</a:t>
            </a:r>
            <a:r>
              <a:rPr lang="fr-BE" sz="1800" dirty="0" smtClean="0"/>
              <a:t> </a:t>
            </a:r>
            <a:r>
              <a:rPr lang="fr-BE" sz="1800" dirty="0" err="1" smtClean="0"/>
              <a:t>clouds</a:t>
            </a:r>
            <a:endParaRPr lang="fr-BE" sz="1800" dirty="0" smtClean="0"/>
          </a:p>
          <a:p>
            <a:pPr lvl="1">
              <a:buClr>
                <a:srgbClr val="2D5EC1"/>
              </a:buClr>
            </a:pPr>
            <a:r>
              <a:rPr lang="fr-BE" sz="1800" dirty="0" err="1" smtClean="0"/>
              <a:t>Development</a:t>
            </a:r>
            <a:r>
              <a:rPr lang="fr-BE" sz="1800" dirty="0" smtClean="0"/>
              <a:t> of </a:t>
            </a:r>
            <a:r>
              <a:rPr lang="fr-BE" sz="1800" dirty="0" err="1" smtClean="0"/>
              <a:t>cloud-based</a:t>
            </a:r>
            <a:r>
              <a:rPr lang="fr-BE" sz="1800" dirty="0" smtClean="0"/>
              <a:t> services for Open Science</a:t>
            </a:r>
          </a:p>
          <a:p>
            <a:pPr lvl="1">
              <a:buClr>
                <a:srgbClr val="2D5EC1"/>
              </a:buClr>
            </a:pPr>
            <a:r>
              <a:rPr lang="fr-BE" sz="1800" dirty="0" err="1" smtClean="0"/>
              <a:t>Connection</a:t>
            </a:r>
            <a:r>
              <a:rPr lang="fr-BE" sz="1800" dirty="0" smtClean="0"/>
              <a:t> of </a:t>
            </a:r>
            <a:r>
              <a:rPr lang="fr-BE" sz="1800" dirty="0" err="1" smtClean="0"/>
              <a:t>ESFRIs</a:t>
            </a:r>
            <a:r>
              <a:rPr lang="fr-BE" sz="1800" dirty="0" smtClean="0"/>
              <a:t> to the EOSC</a:t>
            </a:r>
          </a:p>
          <a:p>
            <a:pPr>
              <a:buClr>
                <a:srgbClr val="2D5EC1"/>
              </a:buClr>
            </a:pPr>
            <a:endParaRPr lang="fr-BE" sz="2000" dirty="0" smtClean="0"/>
          </a:p>
          <a:p>
            <a:pPr>
              <a:buClr>
                <a:srgbClr val="2D5EC1"/>
              </a:buClr>
            </a:pPr>
            <a:r>
              <a:rPr lang="fr-BE" sz="2000" dirty="0" smtClean="0"/>
              <a:t>European Data Infrastructure (EDI)</a:t>
            </a:r>
          </a:p>
          <a:p>
            <a:pPr lvl="1">
              <a:buClr>
                <a:srgbClr val="2D5EC1"/>
              </a:buClr>
            </a:pPr>
            <a:r>
              <a:rPr lang="fr-BE" sz="1800" dirty="0" err="1" smtClean="0"/>
              <a:t>Development</a:t>
            </a:r>
            <a:r>
              <a:rPr lang="fr-BE" sz="1800" dirty="0" smtClean="0"/>
              <a:t> and </a:t>
            </a:r>
            <a:r>
              <a:rPr lang="fr-BE" sz="1800" dirty="0" err="1" smtClean="0"/>
              <a:t>deployment</a:t>
            </a:r>
            <a:r>
              <a:rPr lang="fr-BE" sz="1800" dirty="0" smtClean="0"/>
              <a:t> of large-</a:t>
            </a:r>
            <a:r>
              <a:rPr lang="fr-BE" sz="1800" dirty="0" err="1" smtClean="0"/>
              <a:t>scale</a:t>
            </a:r>
            <a:r>
              <a:rPr lang="fr-BE" sz="1800" dirty="0" smtClean="0"/>
              <a:t> European HPC, data and network infrastructure</a:t>
            </a:r>
          </a:p>
          <a:p>
            <a:pPr>
              <a:buClr>
                <a:srgbClr val="2D5EC1"/>
              </a:buClr>
            </a:pPr>
            <a:endParaRPr lang="fr-BE" sz="2000" dirty="0" smtClean="0"/>
          </a:p>
          <a:p>
            <a:pPr>
              <a:buClr>
                <a:srgbClr val="2D5EC1"/>
              </a:buClr>
            </a:pPr>
            <a:r>
              <a:rPr lang="fr-BE" sz="2000" dirty="0" err="1" smtClean="0"/>
              <a:t>Widening</a:t>
            </a:r>
            <a:r>
              <a:rPr lang="fr-BE" sz="2000" dirty="0" smtClean="0"/>
              <a:t> </a:t>
            </a:r>
            <a:r>
              <a:rPr lang="fr-BE" sz="2000" dirty="0" err="1" smtClean="0"/>
              <a:t>access</a:t>
            </a:r>
            <a:endParaRPr lang="fr-BE" sz="2000" dirty="0" smtClean="0"/>
          </a:p>
          <a:p>
            <a:pPr lvl="1">
              <a:buClr>
                <a:srgbClr val="2D5EC1"/>
              </a:buClr>
            </a:pPr>
            <a:r>
              <a:rPr lang="fr-BE" sz="1800" dirty="0" err="1" smtClean="0"/>
              <a:t>SMEs</a:t>
            </a:r>
            <a:r>
              <a:rPr lang="fr-BE" sz="1800" dirty="0" smtClean="0"/>
              <a:t>, </a:t>
            </a:r>
            <a:r>
              <a:rPr lang="fr-BE" sz="1800" dirty="0" err="1" smtClean="0"/>
              <a:t>Industry</a:t>
            </a:r>
            <a:r>
              <a:rPr lang="fr-BE" sz="1800" dirty="0" smtClean="0"/>
              <a:t> </a:t>
            </a:r>
            <a:r>
              <a:rPr lang="fr-BE" sz="1800" dirty="0" err="1" smtClean="0"/>
              <a:t>at</a:t>
            </a:r>
            <a:r>
              <a:rPr lang="fr-BE" sz="1800" dirty="0" smtClean="0"/>
              <a:t> large, </a:t>
            </a:r>
            <a:r>
              <a:rPr lang="fr-BE" sz="1800" dirty="0" err="1" smtClean="0"/>
              <a:t>Government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7FE7-B9E7-4C65-ACA2-CD0808F46617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14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512167"/>
          </a:xfrm>
        </p:spPr>
        <p:txBody>
          <a:bodyPr/>
          <a:lstStyle/>
          <a:p>
            <a:pPr algn="ctr"/>
            <a:r>
              <a:rPr lang="fr-BE" dirty="0" smtClean="0"/>
              <a:t>EOSC &amp; EDI: </a:t>
            </a:r>
            <a:r>
              <a:rPr lang="fr-BE" dirty="0" err="1" smtClean="0"/>
              <a:t>Static</a:t>
            </a:r>
            <a:r>
              <a:rPr lang="fr-BE" dirty="0" smtClean="0"/>
              <a:t> </a:t>
            </a:r>
            <a:r>
              <a:rPr lang="fr-BE" dirty="0" err="1"/>
              <a:t>V</a:t>
            </a:r>
            <a:r>
              <a:rPr lang="fr-BE" dirty="0" err="1" smtClean="0"/>
              <a:t>iew</a:t>
            </a:r>
            <a:r>
              <a:rPr lang="fr-BE" dirty="0" smtClean="0"/>
              <a:t> </a:t>
            </a:r>
            <a:br>
              <a:rPr lang="fr-BE" dirty="0" smtClean="0"/>
            </a:br>
            <a:r>
              <a:rPr lang="fr-BE" dirty="0" smtClean="0"/>
              <a:t>(over-simplification)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971600" y="5661248"/>
            <a:ext cx="7272808" cy="864096"/>
          </a:xfrm>
          <a:prstGeom prst="rect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2800" b="1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European Data Infrastructure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59124" y="4149080"/>
            <a:ext cx="5161148" cy="864096"/>
          </a:xfrm>
          <a:prstGeom prst="rect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2400" b="1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European Open </a:t>
            </a:r>
            <a:br>
              <a:rPr kumimoji="0" lang="fr-BE" sz="2400" b="1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</a:br>
            <a:r>
              <a:rPr kumimoji="0" lang="fr-BE" sz="2400" b="1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Science Cloud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7" name="Up-Down Arrow 6"/>
          <p:cNvSpPr/>
          <p:nvPr/>
        </p:nvSpPr>
        <p:spPr bwMode="auto">
          <a:xfrm>
            <a:off x="4211960" y="5013176"/>
            <a:ext cx="360040" cy="648072"/>
          </a:xfrm>
          <a:prstGeom prst="upDownArrow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3808" y="2996952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Scientific </a:t>
            </a:r>
            <a:r>
              <a:rPr lang="fr-BE" sz="2400" b="1" dirty="0" err="1" smtClean="0"/>
              <a:t>Users</a:t>
            </a:r>
            <a:endParaRPr lang="en-GB" sz="2400" b="1" dirty="0"/>
          </a:p>
        </p:txBody>
      </p:sp>
      <p:sp>
        <p:nvSpPr>
          <p:cNvPr id="10" name="Up-Down Arrow 9"/>
          <p:cNvSpPr/>
          <p:nvPr/>
        </p:nvSpPr>
        <p:spPr bwMode="auto">
          <a:xfrm>
            <a:off x="4211960" y="3501008"/>
            <a:ext cx="360040" cy="648072"/>
          </a:xfrm>
          <a:prstGeom prst="upDownArrow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6340" y="2975744"/>
            <a:ext cx="2045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err="1" smtClean="0"/>
              <a:t>Industry</a:t>
            </a:r>
            <a:endParaRPr lang="en-GB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40152" y="2996952"/>
            <a:ext cx="2477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Public </a:t>
            </a:r>
            <a:r>
              <a:rPr lang="fr-BE" sz="2400" b="1" dirty="0" err="1"/>
              <a:t>S</a:t>
            </a:r>
            <a:r>
              <a:rPr lang="fr-BE" sz="2400" b="1" dirty="0" err="1" smtClean="0"/>
              <a:t>ector</a:t>
            </a:r>
            <a:endParaRPr lang="en-GB" sz="2400" b="1" dirty="0"/>
          </a:p>
        </p:txBody>
      </p:sp>
      <p:sp>
        <p:nvSpPr>
          <p:cNvPr id="13" name="Up-Down Arrow 12"/>
          <p:cNvSpPr/>
          <p:nvPr/>
        </p:nvSpPr>
        <p:spPr bwMode="auto">
          <a:xfrm>
            <a:off x="1331640" y="3501008"/>
            <a:ext cx="360040" cy="2160240"/>
          </a:xfrm>
          <a:prstGeom prst="upDownArrow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4" name="Up-Down Arrow 13"/>
          <p:cNvSpPr/>
          <p:nvPr/>
        </p:nvSpPr>
        <p:spPr bwMode="auto">
          <a:xfrm>
            <a:off x="7524328" y="3501009"/>
            <a:ext cx="360040" cy="2160240"/>
          </a:xfrm>
          <a:prstGeom prst="upDownArrow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7FE7-B9E7-4C65-ACA2-CD0808F46617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15" name="Up-Down Arrow 14"/>
          <p:cNvSpPr/>
          <p:nvPr/>
        </p:nvSpPr>
        <p:spPr bwMode="auto">
          <a:xfrm>
            <a:off x="2123728" y="3501008"/>
            <a:ext cx="360040" cy="648072"/>
          </a:xfrm>
          <a:prstGeom prst="upDownArrow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6" name="Up-Down Arrow 15"/>
          <p:cNvSpPr/>
          <p:nvPr/>
        </p:nvSpPr>
        <p:spPr bwMode="auto">
          <a:xfrm>
            <a:off x="6372200" y="3501008"/>
            <a:ext cx="360040" cy="648072"/>
          </a:xfrm>
          <a:prstGeom prst="upDownArrow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30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61"/>
            <a:ext cx="8229600" cy="1440159"/>
          </a:xfrm>
        </p:spPr>
        <p:txBody>
          <a:bodyPr/>
          <a:lstStyle/>
          <a:p>
            <a:pPr algn="ctr"/>
            <a:r>
              <a:rPr lang="fr-BE" dirty="0" smtClean="0"/>
              <a:t>EOSC &amp; EDI: </a:t>
            </a:r>
            <a:r>
              <a:rPr lang="fr-BE" dirty="0" err="1" smtClean="0"/>
              <a:t>Dynamic</a:t>
            </a:r>
            <a:r>
              <a:rPr lang="fr-BE" dirty="0" smtClean="0"/>
              <a:t> </a:t>
            </a:r>
            <a:r>
              <a:rPr lang="fr-BE" dirty="0" err="1"/>
              <a:t>V</a:t>
            </a:r>
            <a:r>
              <a:rPr lang="fr-BE" dirty="0" err="1" smtClean="0"/>
              <a:t>iew</a:t>
            </a:r>
            <a:r>
              <a:rPr lang="fr-BE" dirty="0" smtClean="0"/>
              <a:t> </a:t>
            </a:r>
            <a:br>
              <a:rPr lang="fr-BE" dirty="0" smtClean="0"/>
            </a:br>
            <a:r>
              <a:rPr lang="fr-BE" dirty="0" err="1" smtClean="0"/>
              <a:t>from</a:t>
            </a:r>
            <a:r>
              <a:rPr lang="fr-BE" dirty="0" smtClean="0"/>
              <a:t> 2016 to 2020</a:t>
            </a:r>
            <a:br>
              <a:rPr lang="fr-BE" dirty="0" smtClean="0"/>
            </a:br>
            <a:r>
              <a:rPr lang="fr-BE" dirty="0" smtClean="0"/>
              <a:t>(over-simplification)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796136" y="5055567"/>
            <a:ext cx="2808312" cy="864096"/>
          </a:xfrm>
          <a:prstGeom prst="rect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2400" b="1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European Data Infrastructure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788024" y="3111351"/>
            <a:ext cx="3816424" cy="864096"/>
          </a:xfrm>
          <a:prstGeom prst="rect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2400" b="1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European Open Science Cloud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3144450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err="1" smtClean="0"/>
              <a:t>ESFRIs</a:t>
            </a:r>
            <a:r>
              <a:rPr lang="fr-BE" sz="2400" b="1" dirty="0" smtClean="0"/>
              <a:t>, </a:t>
            </a:r>
            <a:r>
              <a:rPr lang="fr-BE" sz="2400" b="1" dirty="0" err="1" smtClean="0"/>
              <a:t>RIs</a:t>
            </a:r>
            <a:r>
              <a:rPr lang="fr-BE" sz="2400" b="1" dirty="0" smtClean="0"/>
              <a:t> and </a:t>
            </a:r>
            <a:r>
              <a:rPr lang="fr-BE" sz="2400" b="1" dirty="0" err="1" smtClean="0"/>
              <a:t>scientific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clouds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44960" y="6135687"/>
            <a:ext cx="2045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2016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26832" y="6135687"/>
            <a:ext cx="2045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2020</a:t>
            </a:r>
            <a:endParaRPr lang="en-GB" sz="2400" b="1" dirty="0"/>
          </a:p>
        </p:txBody>
      </p:sp>
      <p:sp>
        <p:nvSpPr>
          <p:cNvPr id="9" name="Right Arrow 8"/>
          <p:cNvSpPr/>
          <p:nvPr/>
        </p:nvSpPr>
        <p:spPr bwMode="auto">
          <a:xfrm>
            <a:off x="3635896" y="3327375"/>
            <a:ext cx="972108" cy="504056"/>
          </a:xfrm>
          <a:prstGeom prst="rightArrow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5241974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/>
              <a:t>e</a:t>
            </a:r>
            <a:r>
              <a:rPr lang="fr-BE" sz="2400" b="1" dirty="0" smtClean="0"/>
              <a:t>-Infrastructures</a:t>
            </a:r>
            <a:endParaRPr lang="en-GB" sz="2400" b="1" dirty="0"/>
          </a:p>
        </p:txBody>
      </p:sp>
      <p:sp>
        <p:nvSpPr>
          <p:cNvPr id="14" name="Bent Arrow 13"/>
          <p:cNvSpPr/>
          <p:nvPr/>
        </p:nvSpPr>
        <p:spPr bwMode="auto">
          <a:xfrm rot="16200000" flipV="1">
            <a:off x="3779912" y="3975447"/>
            <a:ext cx="1512168" cy="1800199"/>
          </a:xfrm>
          <a:prstGeom prst="bentArrow">
            <a:avLst>
              <a:gd name="adj1" fmla="val 18281"/>
              <a:gd name="adj2" fmla="val 20603"/>
              <a:gd name="adj3" fmla="val 21641"/>
              <a:gd name="adj4" fmla="val 41674"/>
            </a:avLst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3635896" y="5223084"/>
            <a:ext cx="2058888" cy="554462"/>
          </a:xfrm>
          <a:prstGeom prst="rightArrow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4125274" y="2780928"/>
            <a:ext cx="0" cy="3816424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7FE7-B9E7-4C65-ACA2-CD0808F46617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8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84263"/>
            <a:ext cx="8928992" cy="936625"/>
          </a:xfrm>
        </p:spPr>
        <p:txBody>
          <a:bodyPr/>
          <a:lstStyle/>
          <a:p>
            <a:pPr algn="ctr"/>
            <a:r>
              <a:rPr lang="fr-BE" dirty="0" err="1" smtClean="0"/>
              <a:t>Widening</a:t>
            </a:r>
            <a:r>
              <a:rPr lang="fr-BE" dirty="0" smtClean="0"/>
              <a:t> </a:t>
            </a:r>
            <a:r>
              <a:rPr lang="fr-BE" dirty="0" err="1" smtClean="0"/>
              <a:t>access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e-Infrastructures as service providers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1EAB-ED20-4D3A-8249-6A50B5600C8C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983556" y="5013176"/>
            <a:ext cx="7434212" cy="864096"/>
          </a:xfrm>
          <a:prstGeom prst="rect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2400" b="1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EOSC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2996952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Scientific </a:t>
            </a:r>
            <a:r>
              <a:rPr lang="fr-BE" sz="2400" b="1" dirty="0" err="1" smtClean="0"/>
              <a:t>Users</a:t>
            </a:r>
            <a:endParaRPr lang="en-GB" sz="2400" b="1" dirty="0"/>
          </a:p>
        </p:txBody>
      </p:sp>
      <p:sp>
        <p:nvSpPr>
          <p:cNvPr id="9" name="Up-Down Arrow 8"/>
          <p:cNvSpPr/>
          <p:nvPr/>
        </p:nvSpPr>
        <p:spPr bwMode="auto">
          <a:xfrm>
            <a:off x="2627784" y="3501008"/>
            <a:ext cx="360040" cy="1656184"/>
          </a:xfrm>
          <a:prstGeom prst="upDownArrow">
            <a:avLst/>
          </a:prstGeom>
          <a:solidFill>
            <a:schemeClr val="bg1"/>
          </a:solidFill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624" y="2996951"/>
            <a:ext cx="2045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err="1" smtClean="0"/>
              <a:t>Industry</a:t>
            </a:r>
            <a:endParaRPr lang="en-GB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72200" y="2852936"/>
            <a:ext cx="2045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Public </a:t>
            </a:r>
            <a:r>
              <a:rPr lang="fr-BE" sz="2400" b="1" dirty="0" err="1"/>
              <a:t>S</a:t>
            </a:r>
            <a:r>
              <a:rPr lang="fr-BE" sz="2400" b="1" dirty="0" err="1" smtClean="0"/>
              <a:t>ector</a:t>
            </a:r>
            <a:endParaRPr lang="en-GB" sz="2400" b="1" dirty="0"/>
          </a:p>
        </p:txBody>
      </p:sp>
      <p:sp>
        <p:nvSpPr>
          <p:cNvPr id="12" name="Up-Down Arrow 11"/>
          <p:cNvSpPr/>
          <p:nvPr/>
        </p:nvSpPr>
        <p:spPr bwMode="auto">
          <a:xfrm>
            <a:off x="5097388" y="3501008"/>
            <a:ext cx="360040" cy="1656184"/>
          </a:xfrm>
          <a:prstGeom prst="upDownArrow">
            <a:avLst/>
          </a:prstGeom>
          <a:solidFill>
            <a:schemeClr val="bg1"/>
          </a:solidFill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3" name="Up-Down Arrow 12"/>
          <p:cNvSpPr/>
          <p:nvPr/>
        </p:nvSpPr>
        <p:spPr bwMode="auto">
          <a:xfrm>
            <a:off x="7214964" y="3717841"/>
            <a:ext cx="360040" cy="1439351"/>
          </a:xfrm>
          <a:prstGeom prst="upDownArrow">
            <a:avLst/>
          </a:prstGeom>
          <a:solidFill>
            <a:schemeClr val="bg1"/>
          </a:solidFill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354764" y="5157192"/>
            <a:ext cx="5889643" cy="576064"/>
          </a:xfrm>
          <a:prstGeom prst="rect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2400" b="1" dirty="0" smtClean="0"/>
              <a:t>e-Infrastructures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7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84263"/>
            <a:ext cx="8928992" cy="936625"/>
          </a:xfrm>
        </p:spPr>
        <p:txBody>
          <a:bodyPr/>
          <a:lstStyle/>
          <a:p>
            <a:pPr algn="ctr"/>
            <a:r>
              <a:rPr lang="fr-BE" dirty="0" err="1" smtClean="0"/>
              <a:t>Widening</a:t>
            </a:r>
            <a:r>
              <a:rPr lang="fr-BE" dirty="0" smtClean="0"/>
              <a:t> </a:t>
            </a:r>
            <a:r>
              <a:rPr lang="fr-BE" dirty="0" err="1" smtClean="0"/>
              <a:t>access</a:t>
            </a:r>
            <a:r>
              <a:rPr lang="fr-BE" dirty="0" smtClean="0"/>
              <a:t> (2/2): </a:t>
            </a:r>
            <a:br>
              <a:rPr lang="fr-BE" dirty="0" smtClean="0"/>
            </a:br>
            <a:r>
              <a:rPr lang="fr-BE" dirty="0" smtClean="0"/>
              <a:t>e-</a:t>
            </a:r>
            <a:r>
              <a:rPr lang="fr-BE" dirty="0" err="1" smtClean="0"/>
              <a:t>Infras</a:t>
            </a:r>
            <a:r>
              <a:rPr lang="fr-BE" dirty="0" smtClean="0"/>
              <a:t> as </a:t>
            </a:r>
            <a:r>
              <a:rPr lang="fr-BE" dirty="0" err="1" smtClean="0"/>
              <a:t>aggregators</a:t>
            </a:r>
            <a:r>
              <a:rPr lang="fr-BE" dirty="0" smtClean="0"/>
              <a:t> of </a:t>
            </a:r>
            <a:r>
              <a:rPr lang="fr-BE" dirty="0" err="1" smtClean="0"/>
              <a:t>demand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1EAB-ED20-4D3A-8249-6A50B5600C8C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3873748"/>
            <a:ext cx="4824536" cy="864096"/>
          </a:xfrm>
          <a:prstGeom prst="rect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2400" b="1" dirty="0"/>
              <a:t> </a:t>
            </a:r>
            <a:r>
              <a:rPr lang="fr-BE" sz="2400" b="1" dirty="0" smtClean="0"/>
              <a:t> </a:t>
            </a:r>
            <a:r>
              <a:rPr kumimoji="0" lang="fr-BE" sz="2400" b="1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EOSC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2766119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Scientific </a:t>
            </a:r>
            <a:r>
              <a:rPr lang="fr-BE" sz="2400" b="1" dirty="0" err="1" smtClean="0"/>
              <a:t>Users</a:t>
            </a:r>
            <a:endParaRPr lang="en-GB" sz="2400" b="1" dirty="0"/>
          </a:p>
        </p:txBody>
      </p:sp>
      <p:sp>
        <p:nvSpPr>
          <p:cNvPr id="9" name="Up-Down Arrow 8"/>
          <p:cNvSpPr/>
          <p:nvPr/>
        </p:nvSpPr>
        <p:spPr bwMode="auto">
          <a:xfrm>
            <a:off x="2771800" y="3227784"/>
            <a:ext cx="360040" cy="633264"/>
          </a:xfrm>
          <a:prstGeom prst="upDownArrow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187624" y="5517232"/>
            <a:ext cx="3672408" cy="864096"/>
          </a:xfrm>
          <a:prstGeom prst="rect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2400" b="1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Commercial services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35696" y="4005064"/>
            <a:ext cx="3282342" cy="576064"/>
          </a:xfrm>
          <a:prstGeom prst="rect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2400" b="1" dirty="0" smtClean="0"/>
              <a:t>e-Infrastructures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020272" y="3879056"/>
            <a:ext cx="1944216" cy="864096"/>
          </a:xfrm>
          <a:prstGeom prst="rect">
            <a:avLst/>
          </a:prstGeom>
          <a:noFill/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2400" b="1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EU H2020 </a:t>
            </a:r>
          </a:p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2400" b="1" i="0" u="none" strike="noStrike" cap="none" normalizeH="0" baseline="0" dirty="0" err="1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funding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4" name="Right Arrow 3"/>
          <p:cNvSpPr/>
          <p:nvPr/>
        </p:nvSpPr>
        <p:spPr bwMode="auto">
          <a:xfrm rot="10800000">
            <a:off x="5118038" y="4077072"/>
            <a:ext cx="1902234" cy="432048"/>
          </a:xfrm>
          <a:prstGeom prst="rightArrow">
            <a:avLst/>
          </a:prstGeom>
          <a:solidFill>
            <a:schemeClr val="bg1"/>
          </a:solidFill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4168" y="36863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175"/>
            <a:r>
              <a:rPr lang="fr-BE" sz="2400" b="1" dirty="0"/>
              <a:t>€</a:t>
            </a:r>
            <a:endParaRPr lang="en-GB" sz="2400" b="1" dirty="0"/>
          </a:p>
        </p:txBody>
      </p:sp>
      <p:sp>
        <p:nvSpPr>
          <p:cNvPr id="17" name="Right Arrow 16"/>
          <p:cNvSpPr/>
          <p:nvPr/>
        </p:nvSpPr>
        <p:spPr bwMode="auto">
          <a:xfrm rot="16200000">
            <a:off x="2196709" y="4914168"/>
            <a:ext cx="774080" cy="432048"/>
          </a:xfrm>
          <a:prstGeom prst="rightArrow">
            <a:avLst/>
          </a:prstGeom>
          <a:solidFill>
            <a:schemeClr val="bg1"/>
          </a:solidFill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5400000">
            <a:off x="3088418" y="4833156"/>
            <a:ext cx="936104" cy="432048"/>
          </a:xfrm>
          <a:prstGeom prst="rightArrow">
            <a:avLst/>
          </a:prstGeom>
          <a:solidFill>
            <a:schemeClr val="bg1"/>
          </a:solidFill>
          <a:ln w="19050" cap="flat" cmpd="sng" algn="ctr">
            <a:solidFill>
              <a:srgbClr val="2D5EC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50706" y="481834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175"/>
            <a:r>
              <a:rPr lang="fr-BE" sz="2400" b="1" dirty="0"/>
              <a:t>€</a:t>
            </a:r>
            <a:endParaRPr lang="en-GB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658504" y="4859868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175"/>
            <a:r>
              <a:rPr lang="fr-BE" sz="1800" b="1" dirty="0" err="1" smtClean="0"/>
              <a:t>Procurement</a:t>
            </a:r>
            <a:endParaRPr lang="en-GB" sz="1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24128" y="4427820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175"/>
            <a:r>
              <a:rPr lang="fr-BE" sz="1800" b="1" dirty="0" smtClean="0"/>
              <a:t>Grants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583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EINFRA calls in H2020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WP2017: EINFRA 12 a and b (</a:t>
            </a:r>
            <a:r>
              <a:rPr lang="en-GB" dirty="0" err="1" smtClean="0"/>
              <a:t>ddl</a:t>
            </a:r>
            <a:r>
              <a:rPr lang="en-GB" dirty="0" smtClean="0"/>
              <a:t> end March 2017)</a:t>
            </a:r>
          </a:p>
          <a:p>
            <a:pPr lvl="1"/>
            <a:r>
              <a:rPr lang="en-GB" dirty="0" smtClean="0"/>
              <a:t>WP 2018-2020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New innovative services for e-infrastructures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Commercial services for e-infrastructures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800" smtClean="0"/>
              <a:t>Integration and consolidation of public e-infrastructures</a:t>
            </a:r>
          </a:p>
          <a:p>
            <a:pPr marL="914400" lvl="2" indent="0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541719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141</TotalTime>
  <Words>192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Verdana</vt:lpstr>
      <vt:lpstr>Calibri</vt:lpstr>
      <vt:lpstr>Blank</vt:lpstr>
      <vt:lpstr>   Setting the foundations for the EOSC:  e-infrastructure integration and consolidation </vt:lpstr>
      <vt:lpstr>The European Cloud Initiative (2016)</vt:lpstr>
      <vt:lpstr>EOSC &amp; EDI: Static View  (over-simplification)</vt:lpstr>
      <vt:lpstr>EOSC &amp; EDI: Dynamic View  from 2016 to 2020 (over-simplification)</vt:lpstr>
      <vt:lpstr>Widening access e-Infrastructures as service providers</vt:lpstr>
      <vt:lpstr>Widening access (2/2):  e-Infras as aggregators of demand</vt:lpstr>
      <vt:lpstr>EINFRA calls in H2020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Setting the foundations for the EOSC:  e-infrastructure integration and consolidation in the WP 2018-2020 </dc:title>
  <dc:creator>TSOUKALA Victoria (CNECT)</dc:creator>
  <cp:lastModifiedBy>TSOUKALA Victoria (CNECT)</cp:lastModifiedBy>
  <cp:revision>6</cp:revision>
  <dcterms:created xsi:type="dcterms:W3CDTF">2017-03-27T13:21:21Z</dcterms:created>
  <dcterms:modified xsi:type="dcterms:W3CDTF">2017-03-27T15:42:29Z</dcterms:modified>
</cp:coreProperties>
</file>