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302" r:id="rId6"/>
    <p:sldId id="310" r:id="rId7"/>
    <p:sldId id="317" r:id="rId8"/>
    <p:sldId id="300" r:id="rId9"/>
    <p:sldId id="306" r:id="rId10"/>
    <p:sldId id="315" r:id="rId11"/>
    <p:sldId id="319" r:id="rId12"/>
    <p:sldId id="321" r:id="rId13"/>
    <p:sldId id="311"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92" userDrawn="1">
          <p15:clr>
            <a:srgbClr val="A4A3A4"/>
          </p15:clr>
        </p15:guide>
        <p15:guide id="2" pos="105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incz,Barbara" initials="L" lastIdx="1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FFFF"/>
    <a:srgbClr val="808080"/>
    <a:srgbClr val="6E96D5"/>
    <a:srgbClr val="404040"/>
    <a:srgbClr val="0052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32" autoAdjust="0"/>
    <p:restoredTop sz="88996" autoAdjust="0"/>
  </p:normalViewPr>
  <p:slideViewPr>
    <p:cSldViewPr>
      <p:cViewPr varScale="1">
        <p:scale>
          <a:sx n="119" d="100"/>
          <a:sy n="119" d="100"/>
        </p:scale>
        <p:origin x="1122" y="102"/>
      </p:cViewPr>
      <p:guideLst>
        <p:guide orient="horz" pos="3792"/>
        <p:guide pos="10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964619-70DD-4250-8FA3-E5E7B4BD623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20BB8391-18E2-48D9-AC78-E498B3908042}">
      <dgm:prSet phldrT="[Text]"/>
      <dgm:spPr/>
      <dgm:t>
        <a:bodyPr/>
        <a:lstStyle/>
        <a:p>
          <a:r>
            <a:rPr lang="en-US" b="1" dirty="0" smtClean="0"/>
            <a:t>Identify the most suitable services </a:t>
          </a:r>
          <a:r>
            <a:rPr lang="en-US" dirty="0" smtClean="0"/>
            <a:t>supporting an enhanced information exchange and benchmark the CISE interoperability solutions (CISE data and service model). </a:t>
          </a:r>
          <a:endParaRPr lang="en-GB" dirty="0"/>
        </a:p>
      </dgm:t>
    </dgm:pt>
    <dgm:pt modelId="{A513DB36-AB31-46C2-9AD7-EBEA6041DBC5}" type="parTrans" cxnId="{3D26C31A-5179-4FE0-86BC-2F393B83D358}">
      <dgm:prSet/>
      <dgm:spPr/>
      <dgm:t>
        <a:bodyPr/>
        <a:lstStyle/>
        <a:p>
          <a:endParaRPr lang="en-GB"/>
        </a:p>
      </dgm:t>
    </dgm:pt>
    <dgm:pt modelId="{6005AA56-FF53-441E-A226-6BA9161DCFD5}" type="sibTrans" cxnId="{3D26C31A-5179-4FE0-86BC-2F393B83D358}">
      <dgm:prSet/>
      <dgm:spPr/>
      <dgm:t>
        <a:bodyPr/>
        <a:lstStyle/>
        <a:p>
          <a:endParaRPr lang="en-GB"/>
        </a:p>
      </dgm:t>
    </dgm:pt>
    <dgm:pt modelId="{C0240F34-5F97-49F7-B8B3-43830547454F}">
      <dgm:prSet phldrT="[Text]"/>
      <dgm:spPr/>
      <dgm:t>
        <a:bodyPr/>
        <a:lstStyle/>
        <a:p>
          <a:r>
            <a:rPr lang="en-US" b="1" dirty="0" smtClean="0"/>
            <a:t>Evaluate and specify </a:t>
          </a:r>
          <a:r>
            <a:rPr lang="en-US" b="0" dirty="0" smtClean="0"/>
            <a:t>added value </a:t>
          </a:r>
          <a:r>
            <a:rPr lang="en-US" b="1" dirty="0" smtClean="0"/>
            <a:t>CISE information services </a:t>
          </a:r>
          <a:r>
            <a:rPr lang="en-US" dirty="0" smtClean="0"/>
            <a:t>based on collected data from national authorities </a:t>
          </a:r>
          <a:endParaRPr lang="en-GB" dirty="0"/>
        </a:p>
      </dgm:t>
    </dgm:pt>
    <dgm:pt modelId="{CF2379A1-0DCF-4464-8DEA-CE90D6C6CA5E}" type="parTrans" cxnId="{7CD122C2-D5D0-4BA3-A6E1-EAAC3E03D43C}">
      <dgm:prSet/>
      <dgm:spPr/>
      <dgm:t>
        <a:bodyPr/>
        <a:lstStyle/>
        <a:p>
          <a:endParaRPr lang="en-GB"/>
        </a:p>
      </dgm:t>
    </dgm:pt>
    <dgm:pt modelId="{5A86AA51-B745-4A07-AFDF-A2C608A59310}" type="sibTrans" cxnId="{7CD122C2-D5D0-4BA3-A6E1-EAAC3E03D43C}">
      <dgm:prSet/>
      <dgm:spPr/>
      <dgm:t>
        <a:bodyPr/>
        <a:lstStyle/>
        <a:p>
          <a:endParaRPr lang="en-GB"/>
        </a:p>
      </dgm:t>
    </dgm:pt>
    <dgm:pt modelId="{555131DE-B9DF-4A94-B33E-3D9E014E7898}">
      <dgm:prSet phldrT="[Text]"/>
      <dgm:spPr/>
      <dgm:t>
        <a:bodyPr/>
        <a:lstStyle/>
        <a:p>
          <a:r>
            <a:rPr lang="en-US" b="1" dirty="0" smtClean="0"/>
            <a:t>Identify cornerstones </a:t>
          </a:r>
          <a:r>
            <a:rPr lang="en-US" dirty="0" smtClean="0"/>
            <a:t>to further implement CISE, including insights on governance issues</a:t>
          </a:r>
          <a:endParaRPr lang="en-GB" dirty="0"/>
        </a:p>
      </dgm:t>
    </dgm:pt>
    <dgm:pt modelId="{D5C87A09-E573-4EA6-B4A8-9F5D1B0F651D}" type="parTrans" cxnId="{B619C24A-FA28-4C3B-9637-49130DBBA31D}">
      <dgm:prSet/>
      <dgm:spPr/>
      <dgm:t>
        <a:bodyPr/>
        <a:lstStyle/>
        <a:p>
          <a:endParaRPr lang="en-GB"/>
        </a:p>
      </dgm:t>
    </dgm:pt>
    <dgm:pt modelId="{42A82E76-8DE3-4532-8F30-209F77401B34}" type="sibTrans" cxnId="{B619C24A-FA28-4C3B-9637-49130DBBA31D}">
      <dgm:prSet/>
      <dgm:spPr/>
      <dgm:t>
        <a:bodyPr/>
        <a:lstStyle/>
        <a:p>
          <a:endParaRPr lang="en-GB"/>
        </a:p>
      </dgm:t>
    </dgm:pt>
    <dgm:pt modelId="{FB3DE783-4E85-4031-9425-78A539F76772}">
      <dgm:prSet phldrT="[Text]"/>
      <dgm:spPr/>
      <dgm:t>
        <a:bodyPr/>
        <a:lstStyle/>
        <a:p>
          <a:r>
            <a:rPr lang="en-US" dirty="0" smtClean="0"/>
            <a:t>Emphasize and </a:t>
          </a:r>
          <a:r>
            <a:rPr lang="en-US" b="1" dirty="0" smtClean="0"/>
            <a:t>explain the added-value of CISE</a:t>
          </a:r>
          <a:r>
            <a:rPr lang="en-US" dirty="0" smtClean="0"/>
            <a:t> among operational end-users at national level</a:t>
          </a:r>
          <a:endParaRPr lang="en-GB" dirty="0"/>
        </a:p>
      </dgm:t>
    </dgm:pt>
    <dgm:pt modelId="{9F30EEC7-98E9-416F-A522-5B64836F188D}" type="parTrans" cxnId="{49211A81-995E-49DB-89B7-A14ABB5AA950}">
      <dgm:prSet/>
      <dgm:spPr/>
      <dgm:t>
        <a:bodyPr/>
        <a:lstStyle/>
        <a:p>
          <a:endParaRPr lang="en-GB"/>
        </a:p>
      </dgm:t>
    </dgm:pt>
    <dgm:pt modelId="{EDD0CE37-9E1C-424D-93C5-BDE352022B34}" type="sibTrans" cxnId="{49211A81-995E-49DB-89B7-A14ABB5AA950}">
      <dgm:prSet/>
      <dgm:spPr/>
      <dgm:t>
        <a:bodyPr/>
        <a:lstStyle/>
        <a:p>
          <a:endParaRPr lang="en-GB"/>
        </a:p>
      </dgm:t>
    </dgm:pt>
    <dgm:pt modelId="{F57FB62C-66A1-40A1-BA4C-D2D7C57BF95C}">
      <dgm:prSet phldrT="[Text]"/>
      <dgm:spPr/>
      <dgm:t>
        <a:bodyPr/>
        <a:lstStyle/>
        <a:p>
          <a:r>
            <a:rPr lang="en-US" b="1" dirty="0" smtClean="0"/>
            <a:t>Re-assess user needs </a:t>
          </a:r>
          <a:r>
            <a:rPr lang="en-US" dirty="0" smtClean="0"/>
            <a:t>for information exchange and prioritize information services  </a:t>
          </a:r>
          <a:endParaRPr lang="en-GB" dirty="0"/>
        </a:p>
      </dgm:t>
    </dgm:pt>
    <dgm:pt modelId="{58FD7873-9095-4625-AA14-67D01CC68BF9}" type="parTrans" cxnId="{230837DD-6E0C-4D87-8ECB-098AC94B5B9C}">
      <dgm:prSet/>
      <dgm:spPr/>
      <dgm:t>
        <a:bodyPr/>
        <a:lstStyle/>
        <a:p>
          <a:endParaRPr lang="en-GB"/>
        </a:p>
      </dgm:t>
    </dgm:pt>
    <dgm:pt modelId="{B1A7E009-309B-4A38-9FB1-4CABFCC8A258}" type="sibTrans" cxnId="{230837DD-6E0C-4D87-8ECB-098AC94B5B9C}">
      <dgm:prSet/>
      <dgm:spPr/>
      <dgm:t>
        <a:bodyPr/>
        <a:lstStyle/>
        <a:p>
          <a:endParaRPr lang="en-GB"/>
        </a:p>
      </dgm:t>
    </dgm:pt>
    <dgm:pt modelId="{501A935B-933B-482F-9BDC-499088FAE4DD}" type="pres">
      <dgm:prSet presAssocID="{13964619-70DD-4250-8FA3-E5E7B4BD6233}" presName="Name0" presStyleCnt="0">
        <dgm:presLayoutVars>
          <dgm:chMax val="7"/>
          <dgm:chPref val="7"/>
          <dgm:dir/>
        </dgm:presLayoutVars>
      </dgm:prSet>
      <dgm:spPr/>
      <dgm:t>
        <a:bodyPr/>
        <a:lstStyle/>
        <a:p>
          <a:endParaRPr lang="en-GB"/>
        </a:p>
      </dgm:t>
    </dgm:pt>
    <dgm:pt modelId="{B6070CF2-F011-4F3B-9BDC-1A2E533832F0}" type="pres">
      <dgm:prSet presAssocID="{13964619-70DD-4250-8FA3-E5E7B4BD6233}" presName="Name1" presStyleCnt="0"/>
      <dgm:spPr/>
    </dgm:pt>
    <dgm:pt modelId="{0ABC6E73-BA96-4A47-BCD7-B34E290056F5}" type="pres">
      <dgm:prSet presAssocID="{13964619-70DD-4250-8FA3-E5E7B4BD6233}" presName="cycle" presStyleCnt="0"/>
      <dgm:spPr/>
    </dgm:pt>
    <dgm:pt modelId="{05F1E239-CDF5-421F-BBF2-D694D8550ACF}" type="pres">
      <dgm:prSet presAssocID="{13964619-70DD-4250-8FA3-E5E7B4BD6233}" presName="srcNode" presStyleLbl="node1" presStyleIdx="0" presStyleCnt="5"/>
      <dgm:spPr/>
    </dgm:pt>
    <dgm:pt modelId="{72C4CAE7-1AEB-4542-ABD5-4DDC7473AD78}" type="pres">
      <dgm:prSet presAssocID="{13964619-70DD-4250-8FA3-E5E7B4BD6233}" presName="conn" presStyleLbl="parChTrans1D2" presStyleIdx="0" presStyleCnt="1"/>
      <dgm:spPr/>
      <dgm:t>
        <a:bodyPr/>
        <a:lstStyle/>
        <a:p>
          <a:endParaRPr lang="en-GB"/>
        </a:p>
      </dgm:t>
    </dgm:pt>
    <dgm:pt modelId="{9CABAC46-0FCF-4564-8A9F-E14065FA45E0}" type="pres">
      <dgm:prSet presAssocID="{13964619-70DD-4250-8FA3-E5E7B4BD6233}" presName="extraNode" presStyleLbl="node1" presStyleIdx="0" presStyleCnt="5"/>
      <dgm:spPr/>
    </dgm:pt>
    <dgm:pt modelId="{9FB7BAAC-1357-4923-9A01-75D3A075CC27}" type="pres">
      <dgm:prSet presAssocID="{13964619-70DD-4250-8FA3-E5E7B4BD6233}" presName="dstNode" presStyleLbl="node1" presStyleIdx="0" presStyleCnt="5"/>
      <dgm:spPr/>
    </dgm:pt>
    <dgm:pt modelId="{17CF6B38-02EE-4902-9386-27FEBFD5EA81}" type="pres">
      <dgm:prSet presAssocID="{20BB8391-18E2-48D9-AC78-E498B3908042}" presName="text_1" presStyleLbl="node1" presStyleIdx="0" presStyleCnt="5">
        <dgm:presLayoutVars>
          <dgm:bulletEnabled val="1"/>
        </dgm:presLayoutVars>
      </dgm:prSet>
      <dgm:spPr/>
      <dgm:t>
        <a:bodyPr/>
        <a:lstStyle/>
        <a:p>
          <a:endParaRPr lang="en-GB"/>
        </a:p>
      </dgm:t>
    </dgm:pt>
    <dgm:pt modelId="{C19A94E0-3CC9-43EA-A4A1-DBF8B05FFA0D}" type="pres">
      <dgm:prSet presAssocID="{20BB8391-18E2-48D9-AC78-E498B3908042}" presName="accent_1" presStyleCnt="0"/>
      <dgm:spPr/>
    </dgm:pt>
    <dgm:pt modelId="{D707245A-BAB1-43D9-86D5-72DC198366F8}" type="pres">
      <dgm:prSet presAssocID="{20BB8391-18E2-48D9-AC78-E498B3908042}" presName="accentRepeatNode" presStyleLbl="solidFgAcc1" presStyleIdx="0" presStyleCnt="5" custLinFactNeighborX="-10545" custLinFactNeighborY="570"/>
      <dgm:spPr/>
    </dgm:pt>
    <dgm:pt modelId="{A01BBF69-E826-4ACA-9B35-E4BF30D27DA6}" type="pres">
      <dgm:prSet presAssocID="{FB3DE783-4E85-4031-9425-78A539F76772}" presName="text_2" presStyleLbl="node1" presStyleIdx="1" presStyleCnt="5">
        <dgm:presLayoutVars>
          <dgm:bulletEnabled val="1"/>
        </dgm:presLayoutVars>
      </dgm:prSet>
      <dgm:spPr/>
      <dgm:t>
        <a:bodyPr/>
        <a:lstStyle/>
        <a:p>
          <a:endParaRPr lang="en-GB"/>
        </a:p>
      </dgm:t>
    </dgm:pt>
    <dgm:pt modelId="{0F563C5B-0268-4A99-8E9B-4FCCB2D4D36C}" type="pres">
      <dgm:prSet presAssocID="{FB3DE783-4E85-4031-9425-78A539F76772}" presName="accent_2" presStyleCnt="0"/>
      <dgm:spPr/>
    </dgm:pt>
    <dgm:pt modelId="{527F16F9-331D-4550-9914-82D3C3BD4AE8}" type="pres">
      <dgm:prSet presAssocID="{FB3DE783-4E85-4031-9425-78A539F76772}" presName="accentRepeatNode" presStyleLbl="solidFgAcc1" presStyleIdx="1" presStyleCnt="5"/>
      <dgm:spPr/>
    </dgm:pt>
    <dgm:pt modelId="{E4807ED5-EE1A-41DE-8821-FC1F128289BB}" type="pres">
      <dgm:prSet presAssocID="{F57FB62C-66A1-40A1-BA4C-D2D7C57BF95C}" presName="text_3" presStyleLbl="node1" presStyleIdx="2" presStyleCnt="5">
        <dgm:presLayoutVars>
          <dgm:bulletEnabled val="1"/>
        </dgm:presLayoutVars>
      </dgm:prSet>
      <dgm:spPr/>
      <dgm:t>
        <a:bodyPr/>
        <a:lstStyle/>
        <a:p>
          <a:endParaRPr lang="en-GB"/>
        </a:p>
      </dgm:t>
    </dgm:pt>
    <dgm:pt modelId="{66273B13-9C6A-48E6-8C7E-EA31BED6D45B}" type="pres">
      <dgm:prSet presAssocID="{F57FB62C-66A1-40A1-BA4C-D2D7C57BF95C}" presName="accent_3" presStyleCnt="0"/>
      <dgm:spPr/>
    </dgm:pt>
    <dgm:pt modelId="{71515E3F-2EDD-492B-A02C-96637C741E62}" type="pres">
      <dgm:prSet presAssocID="{F57FB62C-66A1-40A1-BA4C-D2D7C57BF95C}" presName="accentRepeatNode" presStyleLbl="solidFgAcc1" presStyleIdx="2" presStyleCnt="5"/>
      <dgm:spPr/>
    </dgm:pt>
    <dgm:pt modelId="{41522CA0-9481-4BFB-9E69-A101E885B5AD}" type="pres">
      <dgm:prSet presAssocID="{C0240F34-5F97-49F7-B8B3-43830547454F}" presName="text_4" presStyleLbl="node1" presStyleIdx="3" presStyleCnt="5">
        <dgm:presLayoutVars>
          <dgm:bulletEnabled val="1"/>
        </dgm:presLayoutVars>
      </dgm:prSet>
      <dgm:spPr/>
      <dgm:t>
        <a:bodyPr/>
        <a:lstStyle/>
        <a:p>
          <a:endParaRPr lang="en-GB"/>
        </a:p>
      </dgm:t>
    </dgm:pt>
    <dgm:pt modelId="{5BB3E4A8-B4E2-4610-91B7-5B6A8B03DFCD}" type="pres">
      <dgm:prSet presAssocID="{C0240F34-5F97-49F7-B8B3-43830547454F}" presName="accent_4" presStyleCnt="0"/>
      <dgm:spPr/>
    </dgm:pt>
    <dgm:pt modelId="{1BFAAAB3-A19B-4209-AB86-C85EAB6308C1}" type="pres">
      <dgm:prSet presAssocID="{C0240F34-5F97-49F7-B8B3-43830547454F}" presName="accentRepeatNode" presStyleLbl="solidFgAcc1" presStyleIdx="3" presStyleCnt="5"/>
      <dgm:spPr/>
    </dgm:pt>
    <dgm:pt modelId="{7D328CCB-F197-4690-A21B-D1363B6F44A9}" type="pres">
      <dgm:prSet presAssocID="{555131DE-B9DF-4A94-B33E-3D9E014E7898}" presName="text_5" presStyleLbl="node1" presStyleIdx="4" presStyleCnt="5">
        <dgm:presLayoutVars>
          <dgm:bulletEnabled val="1"/>
        </dgm:presLayoutVars>
      </dgm:prSet>
      <dgm:spPr/>
      <dgm:t>
        <a:bodyPr/>
        <a:lstStyle/>
        <a:p>
          <a:endParaRPr lang="en-GB"/>
        </a:p>
      </dgm:t>
    </dgm:pt>
    <dgm:pt modelId="{96C59E52-C221-4F00-A104-F71750295F59}" type="pres">
      <dgm:prSet presAssocID="{555131DE-B9DF-4A94-B33E-3D9E014E7898}" presName="accent_5" presStyleCnt="0"/>
      <dgm:spPr/>
    </dgm:pt>
    <dgm:pt modelId="{97262034-77A4-4FDA-AC2D-7740D3CC0558}" type="pres">
      <dgm:prSet presAssocID="{555131DE-B9DF-4A94-B33E-3D9E014E7898}" presName="accentRepeatNode" presStyleLbl="solidFgAcc1" presStyleIdx="4" presStyleCnt="5"/>
      <dgm:spPr/>
    </dgm:pt>
  </dgm:ptLst>
  <dgm:cxnLst>
    <dgm:cxn modelId="{0177DAD3-17EE-4588-AE59-91B734088A1C}" type="presOf" srcId="{FB3DE783-4E85-4031-9425-78A539F76772}" destId="{A01BBF69-E826-4ACA-9B35-E4BF30D27DA6}" srcOrd="0" destOrd="0" presId="urn:microsoft.com/office/officeart/2008/layout/VerticalCurvedList"/>
    <dgm:cxn modelId="{63756D8B-C934-46C5-860E-A0206BC160C6}" type="presOf" srcId="{13964619-70DD-4250-8FA3-E5E7B4BD6233}" destId="{501A935B-933B-482F-9BDC-499088FAE4DD}" srcOrd="0" destOrd="0" presId="urn:microsoft.com/office/officeart/2008/layout/VerticalCurvedList"/>
    <dgm:cxn modelId="{B619C24A-FA28-4C3B-9637-49130DBBA31D}" srcId="{13964619-70DD-4250-8FA3-E5E7B4BD6233}" destId="{555131DE-B9DF-4A94-B33E-3D9E014E7898}" srcOrd="4" destOrd="0" parTransId="{D5C87A09-E573-4EA6-B4A8-9F5D1B0F651D}" sibTransId="{42A82E76-8DE3-4532-8F30-209F77401B34}"/>
    <dgm:cxn modelId="{72C34928-40D6-459C-BB7F-1F4580671627}" type="presOf" srcId="{6005AA56-FF53-441E-A226-6BA9161DCFD5}" destId="{72C4CAE7-1AEB-4542-ABD5-4DDC7473AD78}" srcOrd="0" destOrd="0" presId="urn:microsoft.com/office/officeart/2008/layout/VerticalCurvedList"/>
    <dgm:cxn modelId="{49211A81-995E-49DB-89B7-A14ABB5AA950}" srcId="{13964619-70DD-4250-8FA3-E5E7B4BD6233}" destId="{FB3DE783-4E85-4031-9425-78A539F76772}" srcOrd="1" destOrd="0" parTransId="{9F30EEC7-98E9-416F-A522-5B64836F188D}" sibTransId="{EDD0CE37-9E1C-424D-93C5-BDE352022B34}"/>
    <dgm:cxn modelId="{329A818E-88DF-44E7-ACEC-EEC09ED11A60}" type="presOf" srcId="{F57FB62C-66A1-40A1-BA4C-D2D7C57BF95C}" destId="{E4807ED5-EE1A-41DE-8821-FC1F128289BB}" srcOrd="0" destOrd="0" presId="urn:microsoft.com/office/officeart/2008/layout/VerticalCurvedList"/>
    <dgm:cxn modelId="{3D26C31A-5179-4FE0-86BC-2F393B83D358}" srcId="{13964619-70DD-4250-8FA3-E5E7B4BD6233}" destId="{20BB8391-18E2-48D9-AC78-E498B3908042}" srcOrd="0" destOrd="0" parTransId="{A513DB36-AB31-46C2-9AD7-EBEA6041DBC5}" sibTransId="{6005AA56-FF53-441E-A226-6BA9161DCFD5}"/>
    <dgm:cxn modelId="{30A7DB22-5A45-405B-9A48-AB1828FE6DE9}" type="presOf" srcId="{20BB8391-18E2-48D9-AC78-E498B3908042}" destId="{17CF6B38-02EE-4902-9386-27FEBFD5EA81}" srcOrd="0" destOrd="0" presId="urn:microsoft.com/office/officeart/2008/layout/VerticalCurvedList"/>
    <dgm:cxn modelId="{230837DD-6E0C-4D87-8ECB-098AC94B5B9C}" srcId="{13964619-70DD-4250-8FA3-E5E7B4BD6233}" destId="{F57FB62C-66A1-40A1-BA4C-D2D7C57BF95C}" srcOrd="2" destOrd="0" parTransId="{58FD7873-9095-4625-AA14-67D01CC68BF9}" sibTransId="{B1A7E009-309B-4A38-9FB1-4CABFCC8A258}"/>
    <dgm:cxn modelId="{7CD122C2-D5D0-4BA3-A6E1-EAAC3E03D43C}" srcId="{13964619-70DD-4250-8FA3-E5E7B4BD6233}" destId="{C0240F34-5F97-49F7-B8B3-43830547454F}" srcOrd="3" destOrd="0" parTransId="{CF2379A1-0DCF-4464-8DEA-CE90D6C6CA5E}" sibTransId="{5A86AA51-B745-4A07-AFDF-A2C608A59310}"/>
    <dgm:cxn modelId="{165D2F41-922B-4AA0-BC7A-91AFC20A1672}" type="presOf" srcId="{C0240F34-5F97-49F7-B8B3-43830547454F}" destId="{41522CA0-9481-4BFB-9E69-A101E885B5AD}" srcOrd="0" destOrd="0" presId="urn:microsoft.com/office/officeart/2008/layout/VerticalCurvedList"/>
    <dgm:cxn modelId="{2D631393-41C5-4261-B7E8-F617620A4A0A}" type="presOf" srcId="{555131DE-B9DF-4A94-B33E-3D9E014E7898}" destId="{7D328CCB-F197-4690-A21B-D1363B6F44A9}" srcOrd="0" destOrd="0" presId="urn:microsoft.com/office/officeart/2008/layout/VerticalCurvedList"/>
    <dgm:cxn modelId="{68D90D7B-2126-4736-B041-5877C8D0DE5E}" type="presParOf" srcId="{501A935B-933B-482F-9BDC-499088FAE4DD}" destId="{B6070CF2-F011-4F3B-9BDC-1A2E533832F0}" srcOrd="0" destOrd="0" presId="urn:microsoft.com/office/officeart/2008/layout/VerticalCurvedList"/>
    <dgm:cxn modelId="{0DCFCB81-5FC2-4849-8442-4BB34098DA4A}" type="presParOf" srcId="{B6070CF2-F011-4F3B-9BDC-1A2E533832F0}" destId="{0ABC6E73-BA96-4A47-BCD7-B34E290056F5}" srcOrd="0" destOrd="0" presId="urn:microsoft.com/office/officeart/2008/layout/VerticalCurvedList"/>
    <dgm:cxn modelId="{ABDF6A6A-89F2-46CC-B3AB-C450BE6860F7}" type="presParOf" srcId="{0ABC6E73-BA96-4A47-BCD7-B34E290056F5}" destId="{05F1E239-CDF5-421F-BBF2-D694D8550ACF}" srcOrd="0" destOrd="0" presId="urn:microsoft.com/office/officeart/2008/layout/VerticalCurvedList"/>
    <dgm:cxn modelId="{1F977F8C-5138-4A76-854A-5DFC16CD96DA}" type="presParOf" srcId="{0ABC6E73-BA96-4A47-BCD7-B34E290056F5}" destId="{72C4CAE7-1AEB-4542-ABD5-4DDC7473AD78}" srcOrd="1" destOrd="0" presId="urn:microsoft.com/office/officeart/2008/layout/VerticalCurvedList"/>
    <dgm:cxn modelId="{76E9DCC9-76BA-47E0-9297-06E7A0A56C19}" type="presParOf" srcId="{0ABC6E73-BA96-4A47-BCD7-B34E290056F5}" destId="{9CABAC46-0FCF-4564-8A9F-E14065FA45E0}" srcOrd="2" destOrd="0" presId="urn:microsoft.com/office/officeart/2008/layout/VerticalCurvedList"/>
    <dgm:cxn modelId="{6DDE6394-4FB4-4414-808E-90B1194CED5F}" type="presParOf" srcId="{0ABC6E73-BA96-4A47-BCD7-B34E290056F5}" destId="{9FB7BAAC-1357-4923-9A01-75D3A075CC27}" srcOrd="3" destOrd="0" presId="urn:microsoft.com/office/officeart/2008/layout/VerticalCurvedList"/>
    <dgm:cxn modelId="{AE409DEB-0AEC-438D-922B-66C06BF3417E}" type="presParOf" srcId="{B6070CF2-F011-4F3B-9BDC-1A2E533832F0}" destId="{17CF6B38-02EE-4902-9386-27FEBFD5EA81}" srcOrd="1" destOrd="0" presId="urn:microsoft.com/office/officeart/2008/layout/VerticalCurvedList"/>
    <dgm:cxn modelId="{600F5769-9F7F-416F-B36D-25DB7FDBB691}" type="presParOf" srcId="{B6070CF2-F011-4F3B-9BDC-1A2E533832F0}" destId="{C19A94E0-3CC9-43EA-A4A1-DBF8B05FFA0D}" srcOrd="2" destOrd="0" presId="urn:microsoft.com/office/officeart/2008/layout/VerticalCurvedList"/>
    <dgm:cxn modelId="{A2174E96-51CC-4748-AC91-3C53054B0623}" type="presParOf" srcId="{C19A94E0-3CC9-43EA-A4A1-DBF8B05FFA0D}" destId="{D707245A-BAB1-43D9-86D5-72DC198366F8}" srcOrd="0" destOrd="0" presId="urn:microsoft.com/office/officeart/2008/layout/VerticalCurvedList"/>
    <dgm:cxn modelId="{D5916B60-3111-45E6-B8EC-B139E052BA26}" type="presParOf" srcId="{B6070CF2-F011-4F3B-9BDC-1A2E533832F0}" destId="{A01BBF69-E826-4ACA-9B35-E4BF30D27DA6}" srcOrd="3" destOrd="0" presId="urn:microsoft.com/office/officeart/2008/layout/VerticalCurvedList"/>
    <dgm:cxn modelId="{DC5A6DB8-03E6-4E93-8404-1A17D23C078E}" type="presParOf" srcId="{B6070CF2-F011-4F3B-9BDC-1A2E533832F0}" destId="{0F563C5B-0268-4A99-8E9B-4FCCB2D4D36C}" srcOrd="4" destOrd="0" presId="urn:microsoft.com/office/officeart/2008/layout/VerticalCurvedList"/>
    <dgm:cxn modelId="{1E6E807E-4D6C-46C3-9C8F-B41437A1914B}" type="presParOf" srcId="{0F563C5B-0268-4A99-8E9B-4FCCB2D4D36C}" destId="{527F16F9-331D-4550-9914-82D3C3BD4AE8}" srcOrd="0" destOrd="0" presId="urn:microsoft.com/office/officeart/2008/layout/VerticalCurvedList"/>
    <dgm:cxn modelId="{09E7858C-41D0-422B-A69E-6B12FD986F3C}" type="presParOf" srcId="{B6070CF2-F011-4F3B-9BDC-1A2E533832F0}" destId="{E4807ED5-EE1A-41DE-8821-FC1F128289BB}" srcOrd="5" destOrd="0" presId="urn:microsoft.com/office/officeart/2008/layout/VerticalCurvedList"/>
    <dgm:cxn modelId="{62881E63-D58A-4CE9-B78A-71714C571581}" type="presParOf" srcId="{B6070CF2-F011-4F3B-9BDC-1A2E533832F0}" destId="{66273B13-9C6A-48E6-8C7E-EA31BED6D45B}" srcOrd="6" destOrd="0" presId="urn:microsoft.com/office/officeart/2008/layout/VerticalCurvedList"/>
    <dgm:cxn modelId="{C9E230E1-EF1B-4915-9452-019EC9160A97}" type="presParOf" srcId="{66273B13-9C6A-48E6-8C7E-EA31BED6D45B}" destId="{71515E3F-2EDD-492B-A02C-96637C741E62}" srcOrd="0" destOrd="0" presId="urn:microsoft.com/office/officeart/2008/layout/VerticalCurvedList"/>
    <dgm:cxn modelId="{DF40EFC3-CA7F-4F97-923C-19210D7B3433}" type="presParOf" srcId="{B6070CF2-F011-4F3B-9BDC-1A2E533832F0}" destId="{41522CA0-9481-4BFB-9E69-A101E885B5AD}" srcOrd="7" destOrd="0" presId="urn:microsoft.com/office/officeart/2008/layout/VerticalCurvedList"/>
    <dgm:cxn modelId="{26896D13-2E78-45FB-A923-39FFEFFFC722}" type="presParOf" srcId="{B6070CF2-F011-4F3B-9BDC-1A2E533832F0}" destId="{5BB3E4A8-B4E2-4610-91B7-5B6A8B03DFCD}" srcOrd="8" destOrd="0" presId="urn:microsoft.com/office/officeart/2008/layout/VerticalCurvedList"/>
    <dgm:cxn modelId="{E64D581D-A685-444F-B2EB-F4BDD48D0906}" type="presParOf" srcId="{5BB3E4A8-B4E2-4610-91B7-5B6A8B03DFCD}" destId="{1BFAAAB3-A19B-4209-AB86-C85EAB6308C1}" srcOrd="0" destOrd="0" presId="urn:microsoft.com/office/officeart/2008/layout/VerticalCurvedList"/>
    <dgm:cxn modelId="{6CEE646C-0442-4B00-9693-051071F9D8C5}" type="presParOf" srcId="{B6070CF2-F011-4F3B-9BDC-1A2E533832F0}" destId="{7D328CCB-F197-4690-A21B-D1363B6F44A9}" srcOrd="9" destOrd="0" presId="urn:microsoft.com/office/officeart/2008/layout/VerticalCurvedList"/>
    <dgm:cxn modelId="{BCD13F25-FE15-45AF-ADD2-D7A853C2236C}" type="presParOf" srcId="{B6070CF2-F011-4F3B-9BDC-1A2E533832F0}" destId="{96C59E52-C221-4F00-A104-F71750295F59}" srcOrd="10" destOrd="0" presId="urn:microsoft.com/office/officeart/2008/layout/VerticalCurvedList"/>
    <dgm:cxn modelId="{486BDDF3-6FDC-49E1-94FC-4D33FA88E8F7}" type="presParOf" srcId="{96C59E52-C221-4F00-A104-F71750295F59}" destId="{97262034-77A4-4FDA-AC2D-7740D3CC055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3B7413-3238-4FCC-A30C-4973881CB93F}" type="doc">
      <dgm:prSet loTypeId="urn:microsoft.com/office/officeart/2005/8/layout/cycle8" loCatId="cycle" qsTypeId="urn:microsoft.com/office/officeart/2005/8/quickstyle/simple1" qsCatId="simple" csTypeId="urn:microsoft.com/office/officeart/2005/8/colors/accent1_2" csCatId="accent1" phldr="1"/>
      <dgm:spPr/>
    </dgm:pt>
    <dgm:pt modelId="{657936E9-B8ED-48DF-B410-38A9BEC7AE63}">
      <dgm:prSet phldrT="[Text]"/>
      <dgm:spPr/>
      <dgm:t>
        <a:bodyPr/>
        <a:lstStyle/>
        <a:p>
          <a:r>
            <a:rPr lang="en-US" b="1" dirty="0" smtClean="0"/>
            <a:t>Step 2</a:t>
          </a:r>
        </a:p>
        <a:p>
          <a:r>
            <a:rPr lang="en-US" b="1" dirty="0" smtClean="0"/>
            <a:t>Execute</a:t>
          </a:r>
          <a:r>
            <a:rPr lang="en-US" dirty="0" smtClean="0"/>
            <a:t> Member State Missions</a:t>
          </a:r>
          <a:endParaRPr lang="en-GB" dirty="0"/>
        </a:p>
      </dgm:t>
    </dgm:pt>
    <dgm:pt modelId="{069D6EBC-119C-4E39-B33B-78D8F19BE148}" type="parTrans" cxnId="{45BEE28A-0777-400C-9895-7107D00F8E6C}">
      <dgm:prSet/>
      <dgm:spPr/>
      <dgm:t>
        <a:bodyPr/>
        <a:lstStyle/>
        <a:p>
          <a:endParaRPr lang="en-GB"/>
        </a:p>
      </dgm:t>
    </dgm:pt>
    <dgm:pt modelId="{BAE0C69B-6A05-482E-9FF2-B4FB783FD6E2}" type="sibTrans" cxnId="{45BEE28A-0777-400C-9895-7107D00F8E6C}">
      <dgm:prSet/>
      <dgm:spPr/>
      <dgm:t>
        <a:bodyPr/>
        <a:lstStyle/>
        <a:p>
          <a:endParaRPr lang="en-GB"/>
        </a:p>
      </dgm:t>
    </dgm:pt>
    <dgm:pt modelId="{47AD2906-6154-41E1-AC63-D1E3A13ED7F5}">
      <dgm:prSet phldrT="[Text]"/>
      <dgm:spPr/>
      <dgm:t>
        <a:bodyPr/>
        <a:lstStyle/>
        <a:p>
          <a:r>
            <a:rPr lang="en-US" b="1" dirty="0" smtClean="0"/>
            <a:t>Step 3</a:t>
          </a:r>
        </a:p>
        <a:p>
          <a:r>
            <a:rPr lang="en-US" b="1" dirty="0" smtClean="0"/>
            <a:t>Validate</a:t>
          </a:r>
          <a:r>
            <a:rPr lang="en-US" dirty="0" smtClean="0"/>
            <a:t> Member State Information Needs</a:t>
          </a:r>
          <a:endParaRPr lang="en-GB" dirty="0"/>
        </a:p>
      </dgm:t>
    </dgm:pt>
    <dgm:pt modelId="{DCDD28E0-F301-419E-8569-7E36209FB5DF}" type="parTrans" cxnId="{97B481A1-F685-4529-85D3-EFC92A199413}">
      <dgm:prSet/>
      <dgm:spPr/>
      <dgm:t>
        <a:bodyPr/>
        <a:lstStyle/>
        <a:p>
          <a:endParaRPr lang="en-GB"/>
        </a:p>
      </dgm:t>
    </dgm:pt>
    <dgm:pt modelId="{4571BAA7-5516-4857-B305-A7ADB4867DA8}" type="sibTrans" cxnId="{97B481A1-F685-4529-85D3-EFC92A199413}">
      <dgm:prSet/>
      <dgm:spPr/>
      <dgm:t>
        <a:bodyPr/>
        <a:lstStyle/>
        <a:p>
          <a:endParaRPr lang="en-GB"/>
        </a:p>
      </dgm:t>
    </dgm:pt>
    <dgm:pt modelId="{1941318E-A162-4745-AA4A-7AE84EB710BC}">
      <dgm:prSet phldrT="[Text]"/>
      <dgm:spPr/>
      <dgm:t>
        <a:bodyPr/>
        <a:lstStyle/>
        <a:p>
          <a:r>
            <a:rPr lang="en-US" b="1" dirty="0" smtClean="0"/>
            <a:t>Step 1 </a:t>
          </a:r>
        </a:p>
        <a:p>
          <a:r>
            <a:rPr lang="en-US" b="1" dirty="0" smtClean="0"/>
            <a:t>Prepare</a:t>
          </a:r>
          <a:r>
            <a:rPr lang="en-US" dirty="0" smtClean="0"/>
            <a:t> and Develop Methodology</a:t>
          </a:r>
          <a:endParaRPr lang="en-GB" dirty="0"/>
        </a:p>
      </dgm:t>
    </dgm:pt>
    <dgm:pt modelId="{2A0A9F69-B655-4D89-83B3-6150342A300C}" type="parTrans" cxnId="{003DD2D6-223E-4A70-89A8-3050DE6F2086}">
      <dgm:prSet/>
      <dgm:spPr/>
      <dgm:t>
        <a:bodyPr/>
        <a:lstStyle/>
        <a:p>
          <a:endParaRPr lang="en-GB"/>
        </a:p>
      </dgm:t>
    </dgm:pt>
    <dgm:pt modelId="{053EF614-6A34-41BC-BD27-7B20D741B6AF}" type="sibTrans" cxnId="{003DD2D6-223E-4A70-89A8-3050DE6F2086}">
      <dgm:prSet/>
      <dgm:spPr/>
      <dgm:t>
        <a:bodyPr/>
        <a:lstStyle/>
        <a:p>
          <a:endParaRPr lang="en-GB"/>
        </a:p>
      </dgm:t>
    </dgm:pt>
    <dgm:pt modelId="{3846EA26-CAB3-4AD4-B150-8CC2BB506243}" type="pres">
      <dgm:prSet presAssocID="{6B3B7413-3238-4FCC-A30C-4973881CB93F}" presName="compositeShape" presStyleCnt="0">
        <dgm:presLayoutVars>
          <dgm:chMax val="7"/>
          <dgm:dir/>
          <dgm:resizeHandles val="exact"/>
        </dgm:presLayoutVars>
      </dgm:prSet>
      <dgm:spPr/>
    </dgm:pt>
    <dgm:pt modelId="{FD6AD982-2D7C-46FB-88F5-B1B45EDFEA88}" type="pres">
      <dgm:prSet presAssocID="{6B3B7413-3238-4FCC-A30C-4973881CB93F}" presName="wedge1" presStyleLbl="node1" presStyleIdx="0" presStyleCnt="3"/>
      <dgm:spPr/>
      <dgm:t>
        <a:bodyPr/>
        <a:lstStyle/>
        <a:p>
          <a:endParaRPr lang="en-GB"/>
        </a:p>
      </dgm:t>
    </dgm:pt>
    <dgm:pt modelId="{9D06AED8-A321-463B-9624-D4701C1DA360}" type="pres">
      <dgm:prSet presAssocID="{6B3B7413-3238-4FCC-A30C-4973881CB93F}" presName="dummy1a" presStyleCnt="0"/>
      <dgm:spPr/>
    </dgm:pt>
    <dgm:pt modelId="{1C00F856-FBAF-4C66-ACE7-72E0CEC7D286}" type="pres">
      <dgm:prSet presAssocID="{6B3B7413-3238-4FCC-A30C-4973881CB93F}" presName="dummy1b" presStyleCnt="0"/>
      <dgm:spPr/>
    </dgm:pt>
    <dgm:pt modelId="{E676E859-0608-4A41-9C62-5337D9B21FB0}" type="pres">
      <dgm:prSet presAssocID="{6B3B7413-3238-4FCC-A30C-4973881CB93F}" presName="wedge1Tx" presStyleLbl="node1" presStyleIdx="0" presStyleCnt="3">
        <dgm:presLayoutVars>
          <dgm:chMax val="0"/>
          <dgm:chPref val="0"/>
          <dgm:bulletEnabled val="1"/>
        </dgm:presLayoutVars>
      </dgm:prSet>
      <dgm:spPr/>
      <dgm:t>
        <a:bodyPr/>
        <a:lstStyle/>
        <a:p>
          <a:endParaRPr lang="en-GB"/>
        </a:p>
      </dgm:t>
    </dgm:pt>
    <dgm:pt modelId="{B0B9F59F-203C-4F8B-8365-7686E6E13948}" type="pres">
      <dgm:prSet presAssocID="{6B3B7413-3238-4FCC-A30C-4973881CB93F}" presName="wedge2" presStyleLbl="node1" presStyleIdx="1" presStyleCnt="3"/>
      <dgm:spPr/>
      <dgm:t>
        <a:bodyPr/>
        <a:lstStyle/>
        <a:p>
          <a:endParaRPr lang="en-GB"/>
        </a:p>
      </dgm:t>
    </dgm:pt>
    <dgm:pt modelId="{18493735-10E0-4CC2-9051-456BD7B109D4}" type="pres">
      <dgm:prSet presAssocID="{6B3B7413-3238-4FCC-A30C-4973881CB93F}" presName="dummy2a" presStyleCnt="0"/>
      <dgm:spPr/>
    </dgm:pt>
    <dgm:pt modelId="{B40DF707-3E90-4C6A-B720-F90232F20A44}" type="pres">
      <dgm:prSet presAssocID="{6B3B7413-3238-4FCC-A30C-4973881CB93F}" presName="dummy2b" presStyleCnt="0"/>
      <dgm:spPr/>
    </dgm:pt>
    <dgm:pt modelId="{A24BCDB7-A927-4B96-959C-BFFD61604C7C}" type="pres">
      <dgm:prSet presAssocID="{6B3B7413-3238-4FCC-A30C-4973881CB93F}" presName="wedge2Tx" presStyleLbl="node1" presStyleIdx="1" presStyleCnt="3">
        <dgm:presLayoutVars>
          <dgm:chMax val="0"/>
          <dgm:chPref val="0"/>
          <dgm:bulletEnabled val="1"/>
        </dgm:presLayoutVars>
      </dgm:prSet>
      <dgm:spPr/>
      <dgm:t>
        <a:bodyPr/>
        <a:lstStyle/>
        <a:p>
          <a:endParaRPr lang="en-GB"/>
        </a:p>
      </dgm:t>
    </dgm:pt>
    <dgm:pt modelId="{F9648AC7-E7E2-4C42-8F7C-C62757C0DE45}" type="pres">
      <dgm:prSet presAssocID="{6B3B7413-3238-4FCC-A30C-4973881CB93F}" presName="wedge3" presStyleLbl="node1" presStyleIdx="2" presStyleCnt="3"/>
      <dgm:spPr/>
      <dgm:t>
        <a:bodyPr/>
        <a:lstStyle/>
        <a:p>
          <a:endParaRPr lang="en-GB"/>
        </a:p>
      </dgm:t>
    </dgm:pt>
    <dgm:pt modelId="{EFC62FD2-4030-4027-963D-38F6D46EADF2}" type="pres">
      <dgm:prSet presAssocID="{6B3B7413-3238-4FCC-A30C-4973881CB93F}" presName="dummy3a" presStyleCnt="0"/>
      <dgm:spPr/>
    </dgm:pt>
    <dgm:pt modelId="{E92E0268-5BF7-4B63-961A-B4032ACB3082}" type="pres">
      <dgm:prSet presAssocID="{6B3B7413-3238-4FCC-A30C-4973881CB93F}" presName="dummy3b" presStyleCnt="0"/>
      <dgm:spPr/>
    </dgm:pt>
    <dgm:pt modelId="{B96F27B0-C32F-4000-B727-337D4E020D48}" type="pres">
      <dgm:prSet presAssocID="{6B3B7413-3238-4FCC-A30C-4973881CB93F}" presName="wedge3Tx" presStyleLbl="node1" presStyleIdx="2" presStyleCnt="3">
        <dgm:presLayoutVars>
          <dgm:chMax val="0"/>
          <dgm:chPref val="0"/>
          <dgm:bulletEnabled val="1"/>
        </dgm:presLayoutVars>
      </dgm:prSet>
      <dgm:spPr/>
      <dgm:t>
        <a:bodyPr/>
        <a:lstStyle/>
        <a:p>
          <a:endParaRPr lang="en-GB"/>
        </a:p>
      </dgm:t>
    </dgm:pt>
    <dgm:pt modelId="{83A0B5B8-21A2-410A-B1E1-A571302E61EE}" type="pres">
      <dgm:prSet presAssocID="{BAE0C69B-6A05-482E-9FF2-B4FB783FD6E2}" presName="arrowWedge1" presStyleLbl="fgSibTrans2D1" presStyleIdx="0" presStyleCnt="3"/>
      <dgm:spPr/>
    </dgm:pt>
    <dgm:pt modelId="{39C23D74-2035-41F1-9742-D9783DCBE2CA}" type="pres">
      <dgm:prSet presAssocID="{4571BAA7-5516-4857-B305-A7ADB4867DA8}" presName="arrowWedge2" presStyleLbl="fgSibTrans2D1" presStyleIdx="1" presStyleCnt="3"/>
      <dgm:spPr/>
    </dgm:pt>
    <dgm:pt modelId="{8CF82503-F4E4-47B0-8A8A-AD51831F198E}" type="pres">
      <dgm:prSet presAssocID="{053EF614-6A34-41BC-BD27-7B20D741B6AF}" presName="arrowWedge3" presStyleLbl="fgSibTrans2D1" presStyleIdx="2" presStyleCnt="3"/>
      <dgm:spPr/>
    </dgm:pt>
  </dgm:ptLst>
  <dgm:cxnLst>
    <dgm:cxn modelId="{C6408630-7000-4DDE-A3A4-1ACAF8F8DB4B}" type="presOf" srcId="{47AD2906-6154-41E1-AC63-D1E3A13ED7F5}" destId="{A24BCDB7-A927-4B96-959C-BFFD61604C7C}" srcOrd="1" destOrd="0" presId="urn:microsoft.com/office/officeart/2005/8/layout/cycle8"/>
    <dgm:cxn modelId="{E1C99086-B5F4-4830-812F-8FF5A55EBF7F}" type="presOf" srcId="{1941318E-A162-4745-AA4A-7AE84EB710BC}" destId="{F9648AC7-E7E2-4C42-8F7C-C62757C0DE45}" srcOrd="0" destOrd="0" presId="urn:microsoft.com/office/officeart/2005/8/layout/cycle8"/>
    <dgm:cxn modelId="{7AE30D16-DE63-4F4C-B674-B73F8F3B5819}" type="presOf" srcId="{47AD2906-6154-41E1-AC63-D1E3A13ED7F5}" destId="{B0B9F59F-203C-4F8B-8365-7686E6E13948}" srcOrd="0" destOrd="0" presId="urn:microsoft.com/office/officeart/2005/8/layout/cycle8"/>
    <dgm:cxn modelId="{97B481A1-F685-4529-85D3-EFC92A199413}" srcId="{6B3B7413-3238-4FCC-A30C-4973881CB93F}" destId="{47AD2906-6154-41E1-AC63-D1E3A13ED7F5}" srcOrd="1" destOrd="0" parTransId="{DCDD28E0-F301-419E-8569-7E36209FB5DF}" sibTransId="{4571BAA7-5516-4857-B305-A7ADB4867DA8}"/>
    <dgm:cxn modelId="{81B6431C-2918-423A-B8E6-83E24BEAC682}" type="presOf" srcId="{657936E9-B8ED-48DF-B410-38A9BEC7AE63}" destId="{E676E859-0608-4A41-9C62-5337D9B21FB0}" srcOrd="1" destOrd="0" presId="urn:microsoft.com/office/officeart/2005/8/layout/cycle8"/>
    <dgm:cxn modelId="{45BEE28A-0777-400C-9895-7107D00F8E6C}" srcId="{6B3B7413-3238-4FCC-A30C-4973881CB93F}" destId="{657936E9-B8ED-48DF-B410-38A9BEC7AE63}" srcOrd="0" destOrd="0" parTransId="{069D6EBC-119C-4E39-B33B-78D8F19BE148}" sibTransId="{BAE0C69B-6A05-482E-9FF2-B4FB783FD6E2}"/>
    <dgm:cxn modelId="{98E080FF-57D7-4985-9CAE-328CDF5D1E4E}" type="presOf" srcId="{1941318E-A162-4745-AA4A-7AE84EB710BC}" destId="{B96F27B0-C32F-4000-B727-337D4E020D48}" srcOrd="1" destOrd="0" presId="urn:microsoft.com/office/officeart/2005/8/layout/cycle8"/>
    <dgm:cxn modelId="{A297E341-3487-4802-91F9-37A545F6EB77}" type="presOf" srcId="{657936E9-B8ED-48DF-B410-38A9BEC7AE63}" destId="{FD6AD982-2D7C-46FB-88F5-B1B45EDFEA88}" srcOrd="0" destOrd="0" presId="urn:microsoft.com/office/officeart/2005/8/layout/cycle8"/>
    <dgm:cxn modelId="{003DD2D6-223E-4A70-89A8-3050DE6F2086}" srcId="{6B3B7413-3238-4FCC-A30C-4973881CB93F}" destId="{1941318E-A162-4745-AA4A-7AE84EB710BC}" srcOrd="2" destOrd="0" parTransId="{2A0A9F69-B655-4D89-83B3-6150342A300C}" sibTransId="{053EF614-6A34-41BC-BD27-7B20D741B6AF}"/>
    <dgm:cxn modelId="{CE92D341-485C-4093-BB9F-1ADC2060C3DE}" type="presOf" srcId="{6B3B7413-3238-4FCC-A30C-4973881CB93F}" destId="{3846EA26-CAB3-4AD4-B150-8CC2BB506243}" srcOrd="0" destOrd="0" presId="urn:microsoft.com/office/officeart/2005/8/layout/cycle8"/>
    <dgm:cxn modelId="{0683CC1B-E597-4F63-9386-C7F7203769BD}" type="presParOf" srcId="{3846EA26-CAB3-4AD4-B150-8CC2BB506243}" destId="{FD6AD982-2D7C-46FB-88F5-B1B45EDFEA88}" srcOrd="0" destOrd="0" presId="urn:microsoft.com/office/officeart/2005/8/layout/cycle8"/>
    <dgm:cxn modelId="{2C3CF169-1D2C-4CC1-9CFF-49E5F55D025C}" type="presParOf" srcId="{3846EA26-CAB3-4AD4-B150-8CC2BB506243}" destId="{9D06AED8-A321-463B-9624-D4701C1DA360}" srcOrd="1" destOrd="0" presId="urn:microsoft.com/office/officeart/2005/8/layout/cycle8"/>
    <dgm:cxn modelId="{CC0F5971-D08E-4719-B8E7-E3B4B6728D0A}" type="presParOf" srcId="{3846EA26-CAB3-4AD4-B150-8CC2BB506243}" destId="{1C00F856-FBAF-4C66-ACE7-72E0CEC7D286}" srcOrd="2" destOrd="0" presId="urn:microsoft.com/office/officeart/2005/8/layout/cycle8"/>
    <dgm:cxn modelId="{06EA53FC-CD14-4B52-979D-EC7EE2F4782A}" type="presParOf" srcId="{3846EA26-CAB3-4AD4-B150-8CC2BB506243}" destId="{E676E859-0608-4A41-9C62-5337D9B21FB0}" srcOrd="3" destOrd="0" presId="urn:microsoft.com/office/officeart/2005/8/layout/cycle8"/>
    <dgm:cxn modelId="{2EBAFCEE-CB0F-40F0-A9E3-5D85189F61E3}" type="presParOf" srcId="{3846EA26-CAB3-4AD4-B150-8CC2BB506243}" destId="{B0B9F59F-203C-4F8B-8365-7686E6E13948}" srcOrd="4" destOrd="0" presId="urn:microsoft.com/office/officeart/2005/8/layout/cycle8"/>
    <dgm:cxn modelId="{0339F639-705E-4F9D-AB01-21BB41F84AA0}" type="presParOf" srcId="{3846EA26-CAB3-4AD4-B150-8CC2BB506243}" destId="{18493735-10E0-4CC2-9051-456BD7B109D4}" srcOrd="5" destOrd="0" presId="urn:microsoft.com/office/officeart/2005/8/layout/cycle8"/>
    <dgm:cxn modelId="{AD521413-6FDC-4E87-A69B-3590267B8468}" type="presParOf" srcId="{3846EA26-CAB3-4AD4-B150-8CC2BB506243}" destId="{B40DF707-3E90-4C6A-B720-F90232F20A44}" srcOrd="6" destOrd="0" presId="urn:microsoft.com/office/officeart/2005/8/layout/cycle8"/>
    <dgm:cxn modelId="{67CF7B21-4455-4317-96FC-5E30D476C177}" type="presParOf" srcId="{3846EA26-CAB3-4AD4-B150-8CC2BB506243}" destId="{A24BCDB7-A927-4B96-959C-BFFD61604C7C}" srcOrd="7" destOrd="0" presId="urn:microsoft.com/office/officeart/2005/8/layout/cycle8"/>
    <dgm:cxn modelId="{A28366D6-5887-4C93-A326-29DEEADE4C42}" type="presParOf" srcId="{3846EA26-CAB3-4AD4-B150-8CC2BB506243}" destId="{F9648AC7-E7E2-4C42-8F7C-C62757C0DE45}" srcOrd="8" destOrd="0" presId="urn:microsoft.com/office/officeart/2005/8/layout/cycle8"/>
    <dgm:cxn modelId="{A2E46E86-EA17-4012-A178-3182EA1F2A65}" type="presParOf" srcId="{3846EA26-CAB3-4AD4-B150-8CC2BB506243}" destId="{EFC62FD2-4030-4027-963D-38F6D46EADF2}" srcOrd="9" destOrd="0" presId="urn:microsoft.com/office/officeart/2005/8/layout/cycle8"/>
    <dgm:cxn modelId="{696919E0-58AF-49BA-BE26-6BF1AC17A073}" type="presParOf" srcId="{3846EA26-CAB3-4AD4-B150-8CC2BB506243}" destId="{E92E0268-5BF7-4B63-961A-B4032ACB3082}" srcOrd="10" destOrd="0" presId="urn:microsoft.com/office/officeart/2005/8/layout/cycle8"/>
    <dgm:cxn modelId="{80C4A464-D827-4F25-A4D3-92C6AEF50487}" type="presParOf" srcId="{3846EA26-CAB3-4AD4-B150-8CC2BB506243}" destId="{B96F27B0-C32F-4000-B727-337D4E020D48}" srcOrd="11" destOrd="0" presId="urn:microsoft.com/office/officeart/2005/8/layout/cycle8"/>
    <dgm:cxn modelId="{75486491-E946-43BF-9FF9-71496ACEE0B2}" type="presParOf" srcId="{3846EA26-CAB3-4AD4-B150-8CC2BB506243}" destId="{83A0B5B8-21A2-410A-B1E1-A571302E61EE}" srcOrd="12" destOrd="0" presId="urn:microsoft.com/office/officeart/2005/8/layout/cycle8"/>
    <dgm:cxn modelId="{C9D35BD4-1BD0-4D89-AFCA-067E20998A83}" type="presParOf" srcId="{3846EA26-CAB3-4AD4-B150-8CC2BB506243}" destId="{39C23D74-2035-41F1-9742-D9783DCBE2CA}" srcOrd="13" destOrd="0" presId="urn:microsoft.com/office/officeart/2005/8/layout/cycle8"/>
    <dgm:cxn modelId="{CA7FED7E-B831-4E1D-A938-310AFFDC602A}" type="presParOf" srcId="{3846EA26-CAB3-4AD4-B150-8CC2BB506243}" destId="{8CF82503-F4E4-47B0-8A8A-AD51831F198E}"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D2DAED-F36F-439F-9F2E-641CEB61E96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95A121B0-A494-4891-B18D-B04961AF70BC}">
      <dgm:prSet phldrT="[Text]"/>
      <dgm:spPr/>
      <dgm:t>
        <a:bodyPr/>
        <a:lstStyle/>
        <a:p>
          <a:r>
            <a:rPr lang="en-GB" b="1" dirty="0" smtClean="0"/>
            <a:t>Chat</a:t>
          </a:r>
          <a:endParaRPr lang="en-GB" b="1" dirty="0"/>
        </a:p>
      </dgm:t>
    </dgm:pt>
    <dgm:pt modelId="{26B2095E-43A8-4F4D-8CEB-8D4E6310E3F3}" type="parTrans" cxnId="{412D9127-5C82-430D-9543-16688630F220}">
      <dgm:prSet/>
      <dgm:spPr/>
      <dgm:t>
        <a:bodyPr/>
        <a:lstStyle/>
        <a:p>
          <a:endParaRPr lang="en-GB"/>
        </a:p>
      </dgm:t>
    </dgm:pt>
    <dgm:pt modelId="{9F159CB4-5C8C-4DC1-98AD-C355235EFBDD}" type="sibTrans" cxnId="{412D9127-5C82-430D-9543-16688630F220}">
      <dgm:prSet/>
      <dgm:spPr/>
      <dgm:t>
        <a:bodyPr/>
        <a:lstStyle/>
        <a:p>
          <a:endParaRPr lang="en-GB"/>
        </a:p>
      </dgm:t>
    </dgm:pt>
    <dgm:pt modelId="{F0054E1B-FDC5-4BAD-85F3-309C79224607}">
      <dgm:prSet phldrT="[Text]"/>
      <dgm:spPr/>
      <dgm:t>
        <a:bodyPr/>
        <a:lstStyle/>
        <a:p>
          <a:r>
            <a:rPr lang="en-US" b="1" dirty="0" smtClean="0"/>
            <a:t>Automated Notifications</a:t>
          </a:r>
          <a:endParaRPr lang="en-GB" b="1" dirty="0"/>
        </a:p>
      </dgm:t>
    </dgm:pt>
    <dgm:pt modelId="{0470B232-F40E-4843-BE7C-B92E216DAA20}" type="parTrans" cxnId="{C7973FD9-1F76-4901-A6A4-E3B74142E427}">
      <dgm:prSet/>
      <dgm:spPr/>
      <dgm:t>
        <a:bodyPr/>
        <a:lstStyle/>
        <a:p>
          <a:endParaRPr lang="en-GB"/>
        </a:p>
      </dgm:t>
    </dgm:pt>
    <dgm:pt modelId="{FD02E235-907D-4C1B-B176-8FE49995ED01}" type="sibTrans" cxnId="{C7973FD9-1F76-4901-A6A4-E3B74142E427}">
      <dgm:prSet/>
      <dgm:spPr/>
      <dgm:t>
        <a:bodyPr/>
        <a:lstStyle/>
        <a:p>
          <a:endParaRPr lang="en-GB"/>
        </a:p>
      </dgm:t>
    </dgm:pt>
    <dgm:pt modelId="{148E0FCF-95A9-42E7-BAE8-485139AB81C7}">
      <dgm:prSet phldrT="[Text]"/>
      <dgm:spPr/>
      <dgm:t>
        <a:bodyPr rIns="91440"/>
        <a:lstStyle/>
        <a:p>
          <a:r>
            <a:rPr lang="en-US" dirty="0" smtClean="0"/>
            <a:t>User defined automated 'task' services to automate various search functions that today are mostly handled manually, by phone, fax or personal contacts in an operational room. Scope: vessel's voyage history, ports of call, persons and cargo on board, </a:t>
          </a:r>
          <a:r>
            <a:rPr lang="en-US" dirty="0" err="1" smtClean="0"/>
            <a:t>etc</a:t>
          </a:r>
          <a:endParaRPr lang="en-GB" dirty="0"/>
        </a:p>
      </dgm:t>
    </dgm:pt>
    <dgm:pt modelId="{92607B72-D392-4958-8E20-E3409E6B601B}" type="parTrans" cxnId="{D8615FD0-8227-4610-9433-4E65E0C26ECB}">
      <dgm:prSet/>
      <dgm:spPr/>
      <dgm:t>
        <a:bodyPr/>
        <a:lstStyle/>
        <a:p>
          <a:endParaRPr lang="en-GB"/>
        </a:p>
      </dgm:t>
    </dgm:pt>
    <dgm:pt modelId="{680A7786-378D-46CE-845F-EBE86B8DEA38}" type="sibTrans" cxnId="{D8615FD0-8227-4610-9433-4E65E0C26ECB}">
      <dgm:prSet/>
      <dgm:spPr/>
      <dgm:t>
        <a:bodyPr/>
        <a:lstStyle/>
        <a:p>
          <a:endParaRPr lang="en-GB"/>
        </a:p>
      </dgm:t>
    </dgm:pt>
    <dgm:pt modelId="{A0C01477-E1D7-465A-9D8A-F30CE5B9EED7}">
      <dgm:prSet phldrT="[Text]"/>
      <dgm:spPr/>
      <dgm:t>
        <a:bodyPr rIns="91440"/>
        <a:lstStyle/>
        <a:p>
          <a:r>
            <a:rPr lang="en-US" dirty="0" smtClean="0"/>
            <a:t>Chat functionalities similar to '</a:t>
          </a:r>
          <a:r>
            <a:rPr lang="en-US" dirty="0" err="1" smtClean="0"/>
            <a:t>Marsur</a:t>
          </a:r>
          <a:r>
            <a:rPr lang="en-US" dirty="0" smtClean="0"/>
            <a:t>' but cross-</a:t>
          </a:r>
          <a:r>
            <a:rPr lang="en-US" dirty="0" err="1" smtClean="0"/>
            <a:t>sectoral</a:t>
          </a:r>
          <a:r>
            <a:rPr lang="en-US" dirty="0" smtClean="0"/>
            <a:t> allowing all relevant operators to communicate (simultaneously) in writing, voice and video connections.</a:t>
          </a:r>
          <a:endParaRPr lang="en-GB" dirty="0"/>
        </a:p>
      </dgm:t>
    </dgm:pt>
    <dgm:pt modelId="{05CAE478-DF05-423C-BF20-A583253CC150}" type="parTrans" cxnId="{16A1C1CF-80AD-45C0-8E2C-0B27FE84BE49}">
      <dgm:prSet/>
      <dgm:spPr/>
      <dgm:t>
        <a:bodyPr/>
        <a:lstStyle/>
        <a:p>
          <a:endParaRPr lang="en-GB"/>
        </a:p>
      </dgm:t>
    </dgm:pt>
    <dgm:pt modelId="{F2333102-9CC7-4991-8EB1-B3A75DC8D2A0}" type="sibTrans" cxnId="{16A1C1CF-80AD-45C0-8E2C-0B27FE84BE49}">
      <dgm:prSet/>
      <dgm:spPr/>
      <dgm:t>
        <a:bodyPr/>
        <a:lstStyle/>
        <a:p>
          <a:endParaRPr lang="en-GB"/>
        </a:p>
      </dgm:t>
    </dgm:pt>
    <dgm:pt modelId="{C790F20B-87EA-4F33-B963-1712EC0DB141}">
      <dgm:prSet phldrT="[Text]"/>
      <dgm:spPr/>
      <dgm:t>
        <a:bodyPr rIns="91440"/>
        <a:lstStyle/>
        <a:p>
          <a:r>
            <a:rPr lang="en-GB" b="0" dirty="0" smtClean="0"/>
            <a:t>Automated notifications between partners throughout the EU/EEA as regards e.g. 'vessels or persons of interest'. Such cross-</a:t>
          </a:r>
          <a:r>
            <a:rPr lang="en-GB" b="0" dirty="0" err="1" smtClean="0"/>
            <a:t>sectoral</a:t>
          </a:r>
          <a:r>
            <a:rPr lang="en-GB" b="0" dirty="0" smtClean="0"/>
            <a:t> alerts will selectively show the content of the alert base on authorities' appropriate access rights.</a:t>
          </a:r>
          <a:endParaRPr lang="en-GB" b="0" dirty="0"/>
        </a:p>
      </dgm:t>
    </dgm:pt>
    <dgm:pt modelId="{63E39FC8-34AC-41B0-84B8-B3424B8B04CA}" type="parTrans" cxnId="{F9553CA3-6DF4-4DD1-952C-6C0E900B8DB3}">
      <dgm:prSet/>
      <dgm:spPr/>
      <dgm:t>
        <a:bodyPr/>
        <a:lstStyle/>
        <a:p>
          <a:endParaRPr lang="en-GB"/>
        </a:p>
      </dgm:t>
    </dgm:pt>
    <dgm:pt modelId="{822C1E9A-B754-43D7-8CB6-89E4C2CA7D22}" type="sibTrans" cxnId="{F9553CA3-6DF4-4DD1-952C-6C0E900B8DB3}">
      <dgm:prSet/>
      <dgm:spPr/>
      <dgm:t>
        <a:bodyPr/>
        <a:lstStyle/>
        <a:p>
          <a:endParaRPr lang="en-GB"/>
        </a:p>
      </dgm:t>
    </dgm:pt>
    <dgm:pt modelId="{86599CF8-3DC4-4385-8879-B8CF4774E17C}">
      <dgm:prSet/>
      <dgm:spPr/>
      <dgm:t>
        <a:bodyPr/>
        <a:lstStyle/>
        <a:p>
          <a:r>
            <a:rPr lang="en-GB" b="1" dirty="0" smtClean="0"/>
            <a:t>Asset related information</a:t>
          </a:r>
          <a:endParaRPr lang="en-GB" dirty="0"/>
        </a:p>
      </dgm:t>
    </dgm:pt>
    <dgm:pt modelId="{289CB941-A7A3-4DAF-80FA-756161738749}" type="parTrans" cxnId="{80CC111E-80F1-4A01-90A7-81CB5B3A0A22}">
      <dgm:prSet/>
      <dgm:spPr/>
      <dgm:t>
        <a:bodyPr/>
        <a:lstStyle/>
        <a:p>
          <a:endParaRPr lang="en-GB"/>
        </a:p>
      </dgm:t>
    </dgm:pt>
    <dgm:pt modelId="{3795A2DC-D21F-4FD1-A0E7-4F39F66BCDAA}" type="sibTrans" cxnId="{80CC111E-80F1-4A01-90A7-81CB5B3A0A22}">
      <dgm:prSet/>
      <dgm:spPr/>
      <dgm:t>
        <a:bodyPr/>
        <a:lstStyle/>
        <a:p>
          <a:endParaRPr lang="en-GB"/>
        </a:p>
      </dgm:t>
    </dgm:pt>
    <dgm:pt modelId="{B0976898-1371-4C52-9787-54E7EB56CABF}">
      <dgm:prSet phldrT="[Text]"/>
      <dgm:spPr/>
      <dgm:t>
        <a:bodyPr/>
        <a:lstStyle/>
        <a:p>
          <a:r>
            <a:rPr lang="en-US" b="1" dirty="0" smtClean="0"/>
            <a:t>User defined automated 'task' services</a:t>
          </a:r>
          <a:endParaRPr lang="en-GB" b="1" dirty="0"/>
        </a:p>
      </dgm:t>
    </dgm:pt>
    <dgm:pt modelId="{D9CDCF9E-FA3B-4866-A68B-2E9A79928D79}" type="parTrans" cxnId="{6C6A50C1-6F13-43CA-AED1-3E7E2F4AE427}">
      <dgm:prSet/>
      <dgm:spPr/>
      <dgm:t>
        <a:bodyPr/>
        <a:lstStyle/>
        <a:p>
          <a:endParaRPr lang="en-GB"/>
        </a:p>
      </dgm:t>
    </dgm:pt>
    <dgm:pt modelId="{8344BD14-BC80-4AD4-956F-B826178D256D}" type="sibTrans" cxnId="{6C6A50C1-6F13-43CA-AED1-3E7E2F4AE427}">
      <dgm:prSet/>
      <dgm:spPr/>
      <dgm:t>
        <a:bodyPr/>
        <a:lstStyle/>
        <a:p>
          <a:endParaRPr lang="en-GB"/>
        </a:p>
      </dgm:t>
    </dgm:pt>
    <dgm:pt modelId="{6E2AA351-995A-4339-8BD5-12B30276AA04}">
      <dgm:prSet/>
      <dgm:spPr/>
      <dgm:t>
        <a:bodyPr/>
        <a:lstStyle/>
        <a:p>
          <a:r>
            <a:rPr lang="en-GB" b="1" dirty="0" smtClean="0"/>
            <a:t>Vessel's route plans</a:t>
          </a:r>
          <a:endParaRPr lang="en-GB" dirty="0" smtClean="0"/>
        </a:p>
      </dgm:t>
    </dgm:pt>
    <dgm:pt modelId="{EB1DAAE6-4ADD-462C-A1D2-94FA4C5B5E30}" type="parTrans" cxnId="{1643F36C-A003-416A-A6AC-744FE1A68FEF}">
      <dgm:prSet/>
      <dgm:spPr/>
      <dgm:t>
        <a:bodyPr/>
        <a:lstStyle/>
        <a:p>
          <a:endParaRPr lang="en-GB"/>
        </a:p>
      </dgm:t>
    </dgm:pt>
    <dgm:pt modelId="{7032898F-1ADF-4819-A8E1-4B8A17FE14B2}" type="sibTrans" cxnId="{1643F36C-A003-416A-A6AC-744FE1A68FEF}">
      <dgm:prSet/>
      <dgm:spPr/>
      <dgm:t>
        <a:bodyPr/>
        <a:lstStyle/>
        <a:p>
          <a:endParaRPr lang="en-GB"/>
        </a:p>
      </dgm:t>
    </dgm:pt>
    <dgm:pt modelId="{58146E69-6D3D-4E4A-BA89-DBA215E97812}">
      <dgm:prSet/>
      <dgm:spPr/>
      <dgm:t>
        <a:bodyPr rIns="91440"/>
        <a:lstStyle/>
        <a:p>
          <a:r>
            <a:rPr lang="en-GB" dirty="0" smtClean="0"/>
            <a:t>The current STM project (previously Mona Lisa) enabling vessels sharing their planned routes. </a:t>
          </a:r>
        </a:p>
      </dgm:t>
    </dgm:pt>
    <dgm:pt modelId="{5D33F2F5-40A1-4265-A817-2E016915DCE1}" type="parTrans" cxnId="{43F93F6D-A383-4F12-B49B-A0EEF5E29146}">
      <dgm:prSet/>
      <dgm:spPr/>
      <dgm:t>
        <a:bodyPr/>
        <a:lstStyle/>
        <a:p>
          <a:endParaRPr lang="en-GB"/>
        </a:p>
      </dgm:t>
    </dgm:pt>
    <dgm:pt modelId="{B145FBC6-D327-48B8-9B62-935B1599F2EB}" type="sibTrans" cxnId="{43F93F6D-A383-4F12-B49B-A0EEF5E29146}">
      <dgm:prSet/>
      <dgm:spPr/>
      <dgm:t>
        <a:bodyPr/>
        <a:lstStyle/>
        <a:p>
          <a:endParaRPr lang="en-GB"/>
        </a:p>
      </dgm:t>
    </dgm:pt>
    <dgm:pt modelId="{5E75173F-A1F3-4A48-92F4-D8649EB2D7AB}">
      <dgm:prSet/>
      <dgm:spPr/>
      <dgm:t>
        <a:bodyPr rIns="91440"/>
        <a:lstStyle/>
        <a:p>
          <a:r>
            <a:rPr lang="en-GB" dirty="0" smtClean="0"/>
            <a:t>Asset related information sharing to coordinate assets with neighbouring countries throughout sea basins and/or throughout the EU maritime domain</a:t>
          </a:r>
          <a:endParaRPr lang="en-GB" dirty="0"/>
        </a:p>
      </dgm:t>
    </dgm:pt>
    <dgm:pt modelId="{9F290391-7B44-48FA-BE38-7AE9D2DE6FEE}" type="parTrans" cxnId="{04A921F2-A35F-47E1-BF56-B1A34194106D}">
      <dgm:prSet/>
      <dgm:spPr/>
      <dgm:t>
        <a:bodyPr/>
        <a:lstStyle/>
        <a:p>
          <a:endParaRPr lang="en-GB"/>
        </a:p>
      </dgm:t>
    </dgm:pt>
    <dgm:pt modelId="{CC265419-1B0B-42DB-A8CE-9A1FFE687276}" type="sibTrans" cxnId="{04A921F2-A35F-47E1-BF56-B1A34194106D}">
      <dgm:prSet/>
      <dgm:spPr/>
      <dgm:t>
        <a:bodyPr/>
        <a:lstStyle/>
        <a:p>
          <a:endParaRPr lang="en-GB"/>
        </a:p>
      </dgm:t>
    </dgm:pt>
    <dgm:pt modelId="{CEBF8C3A-F5A8-43FA-957F-DACF2CCDA010}" type="pres">
      <dgm:prSet presAssocID="{57D2DAED-F36F-439F-9F2E-641CEB61E96C}" presName="linear" presStyleCnt="0">
        <dgm:presLayoutVars>
          <dgm:dir/>
          <dgm:animLvl val="lvl"/>
          <dgm:resizeHandles val="exact"/>
        </dgm:presLayoutVars>
      </dgm:prSet>
      <dgm:spPr/>
      <dgm:t>
        <a:bodyPr/>
        <a:lstStyle/>
        <a:p>
          <a:endParaRPr lang="en-GB"/>
        </a:p>
      </dgm:t>
    </dgm:pt>
    <dgm:pt modelId="{0DCC7C57-9981-456E-AE3E-03068A4A6706}" type="pres">
      <dgm:prSet presAssocID="{95A121B0-A494-4891-B18D-B04961AF70BC}" presName="parentLin" presStyleCnt="0"/>
      <dgm:spPr/>
    </dgm:pt>
    <dgm:pt modelId="{4EC3F3DD-F533-4262-8F63-171509A48910}" type="pres">
      <dgm:prSet presAssocID="{95A121B0-A494-4891-B18D-B04961AF70BC}" presName="parentLeftMargin" presStyleLbl="node1" presStyleIdx="0" presStyleCnt="5"/>
      <dgm:spPr/>
      <dgm:t>
        <a:bodyPr/>
        <a:lstStyle/>
        <a:p>
          <a:endParaRPr lang="en-GB"/>
        </a:p>
      </dgm:t>
    </dgm:pt>
    <dgm:pt modelId="{59AD08D7-C12C-4FA8-B402-22E168B9F664}" type="pres">
      <dgm:prSet presAssocID="{95A121B0-A494-4891-B18D-B04961AF70BC}" presName="parentText" presStyleLbl="node1" presStyleIdx="0" presStyleCnt="5">
        <dgm:presLayoutVars>
          <dgm:chMax val="0"/>
          <dgm:bulletEnabled val="1"/>
        </dgm:presLayoutVars>
      </dgm:prSet>
      <dgm:spPr/>
      <dgm:t>
        <a:bodyPr/>
        <a:lstStyle/>
        <a:p>
          <a:endParaRPr lang="en-GB"/>
        </a:p>
      </dgm:t>
    </dgm:pt>
    <dgm:pt modelId="{4361A44B-3616-4AEB-8DCF-8CA2153E4786}" type="pres">
      <dgm:prSet presAssocID="{95A121B0-A494-4891-B18D-B04961AF70BC}" presName="negativeSpace" presStyleCnt="0"/>
      <dgm:spPr/>
    </dgm:pt>
    <dgm:pt modelId="{45D49B24-F4A3-49C1-822E-8990F94AAF7F}" type="pres">
      <dgm:prSet presAssocID="{95A121B0-A494-4891-B18D-B04961AF70BC}" presName="childText" presStyleLbl="conFgAcc1" presStyleIdx="0" presStyleCnt="5">
        <dgm:presLayoutVars>
          <dgm:bulletEnabled val="1"/>
        </dgm:presLayoutVars>
      </dgm:prSet>
      <dgm:spPr/>
      <dgm:t>
        <a:bodyPr/>
        <a:lstStyle/>
        <a:p>
          <a:endParaRPr lang="en-GB"/>
        </a:p>
      </dgm:t>
    </dgm:pt>
    <dgm:pt modelId="{445DC998-BB67-4C64-9D40-136F843D24DC}" type="pres">
      <dgm:prSet presAssocID="{9F159CB4-5C8C-4DC1-98AD-C355235EFBDD}" presName="spaceBetweenRectangles" presStyleCnt="0"/>
      <dgm:spPr/>
    </dgm:pt>
    <dgm:pt modelId="{0653C5FB-2167-46E7-B54F-60F262551A30}" type="pres">
      <dgm:prSet presAssocID="{F0054E1B-FDC5-4BAD-85F3-309C79224607}" presName="parentLin" presStyleCnt="0"/>
      <dgm:spPr/>
    </dgm:pt>
    <dgm:pt modelId="{9001AFF9-DE2E-4AD3-BF29-2A7365F624FB}" type="pres">
      <dgm:prSet presAssocID="{F0054E1B-FDC5-4BAD-85F3-309C79224607}" presName="parentLeftMargin" presStyleLbl="node1" presStyleIdx="0" presStyleCnt="5"/>
      <dgm:spPr/>
      <dgm:t>
        <a:bodyPr/>
        <a:lstStyle/>
        <a:p>
          <a:endParaRPr lang="en-GB"/>
        </a:p>
      </dgm:t>
    </dgm:pt>
    <dgm:pt modelId="{F209571A-4989-4A49-AC33-E04E1A10BDD3}" type="pres">
      <dgm:prSet presAssocID="{F0054E1B-FDC5-4BAD-85F3-309C79224607}" presName="parentText" presStyleLbl="node1" presStyleIdx="1" presStyleCnt="5">
        <dgm:presLayoutVars>
          <dgm:chMax val="0"/>
          <dgm:bulletEnabled val="1"/>
        </dgm:presLayoutVars>
      </dgm:prSet>
      <dgm:spPr/>
      <dgm:t>
        <a:bodyPr/>
        <a:lstStyle/>
        <a:p>
          <a:endParaRPr lang="en-GB"/>
        </a:p>
      </dgm:t>
    </dgm:pt>
    <dgm:pt modelId="{C9C9417D-9D12-4529-802C-A80D1CBD5ECD}" type="pres">
      <dgm:prSet presAssocID="{F0054E1B-FDC5-4BAD-85F3-309C79224607}" presName="negativeSpace" presStyleCnt="0"/>
      <dgm:spPr/>
    </dgm:pt>
    <dgm:pt modelId="{E8EE0238-4ED9-4952-875D-D9E131EA4F75}" type="pres">
      <dgm:prSet presAssocID="{F0054E1B-FDC5-4BAD-85F3-309C79224607}" presName="childText" presStyleLbl="conFgAcc1" presStyleIdx="1" presStyleCnt="5">
        <dgm:presLayoutVars>
          <dgm:bulletEnabled val="1"/>
        </dgm:presLayoutVars>
      </dgm:prSet>
      <dgm:spPr/>
      <dgm:t>
        <a:bodyPr/>
        <a:lstStyle/>
        <a:p>
          <a:endParaRPr lang="en-GB"/>
        </a:p>
      </dgm:t>
    </dgm:pt>
    <dgm:pt modelId="{831AC2C4-6DEB-4ACC-939E-16C3903DFDA2}" type="pres">
      <dgm:prSet presAssocID="{FD02E235-907D-4C1B-B176-8FE49995ED01}" presName="spaceBetweenRectangles" presStyleCnt="0"/>
      <dgm:spPr/>
    </dgm:pt>
    <dgm:pt modelId="{EEFD5044-A95B-4409-B6D6-10ABAAF28594}" type="pres">
      <dgm:prSet presAssocID="{B0976898-1371-4C52-9787-54E7EB56CABF}" presName="parentLin" presStyleCnt="0"/>
      <dgm:spPr/>
    </dgm:pt>
    <dgm:pt modelId="{B526DC12-C302-4D13-AFC3-41A949DFFAFC}" type="pres">
      <dgm:prSet presAssocID="{B0976898-1371-4C52-9787-54E7EB56CABF}" presName="parentLeftMargin" presStyleLbl="node1" presStyleIdx="1" presStyleCnt="5"/>
      <dgm:spPr/>
      <dgm:t>
        <a:bodyPr/>
        <a:lstStyle/>
        <a:p>
          <a:endParaRPr lang="en-GB"/>
        </a:p>
      </dgm:t>
    </dgm:pt>
    <dgm:pt modelId="{2DE1A770-618F-4D40-A1B5-9C3B2CF8E3B0}" type="pres">
      <dgm:prSet presAssocID="{B0976898-1371-4C52-9787-54E7EB56CABF}" presName="parentText" presStyleLbl="node1" presStyleIdx="2" presStyleCnt="5">
        <dgm:presLayoutVars>
          <dgm:chMax val="0"/>
          <dgm:bulletEnabled val="1"/>
        </dgm:presLayoutVars>
      </dgm:prSet>
      <dgm:spPr/>
      <dgm:t>
        <a:bodyPr/>
        <a:lstStyle/>
        <a:p>
          <a:endParaRPr lang="en-GB"/>
        </a:p>
      </dgm:t>
    </dgm:pt>
    <dgm:pt modelId="{9CFBFC67-7655-4555-8ABE-BF5391A4A055}" type="pres">
      <dgm:prSet presAssocID="{B0976898-1371-4C52-9787-54E7EB56CABF}" presName="negativeSpace" presStyleCnt="0"/>
      <dgm:spPr/>
    </dgm:pt>
    <dgm:pt modelId="{8EA91EEB-27C3-44D7-8B3A-96A4EE48AFEF}" type="pres">
      <dgm:prSet presAssocID="{B0976898-1371-4C52-9787-54E7EB56CABF}" presName="childText" presStyleLbl="conFgAcc1" presStyleIdx="2" presStyleCnt="5">
        <dgm:presLayoutVars>
          <dgm:bulletEnabled val="1"/>
        </dgm:presLayoutVars>
      </dgm:prSet>
      <dgm:spPr/>
      <dgm:t>
        <a:bodyPr/>
        <a:lstStyle/>
        <a:p>
          <a:endParaRPr lang="en-GB"/>
        </a:p>
      </dgm:t>
    </dgm:pt>
    <dgm:pt modelId="{7D2008DB-E97B-46AA-83C2-C3B4E46C5D95}" type="pres">
      <dgm:prSet presAssocID="{8344BD14-BC80-4AD4-956F-B826178D256D}" presName="spaceBetweenRectangles" presStyleCnt="0"/>
      <dgm:spPr/>
    </dgm:pt>
    <dgm:pt modelId="{1A9DACCA-AB2B-4A5B-BACA-3C5A4E0E305B}" type="pres">
      <dgm:prSet presAssocID="{86599CF8-3DC4-4385-8879-B8CF4774E17C}" presName="parentLin" presStyleCnt="0"/>
      <dgm:spPr/>
    </dgm:pt>
    <dgm:pt modelId="{077733D8-BF4D-420E-9562-7CC1B36DDF0B}" type="pres">
      <dgm:prSet presAssocID="{86599CF8-3DC4-4385-8879-B8CF4774E17C}" presName="parentLeftMargin" presStyleLbl="node1" presStyleIdx="2" presStyleCnt="5"/>
      <dgm:spPr/>
      <dgm:t>
        <a:bodyPr/>
        <a:lstStyle/>
        <a:p>
          <a:endParaRPr lang="en-GB"/>
        </a:p>
      </dgm:t>
    </dgm:pt>
    <dgm:pt modelId="{B4A044CA-7120-4695-90BE-C3BFB188F302}" type="pres">
      <dgm:prSet presAssocID="{86599CF8-3DC4-4385-8879-B8CF4774E17C}" presName="parentText" presStyleLbl="node1" presStyleIdx="3" presStyleCnt="5">
        <dgm:presLayoutVars>
          <dgm:chMax val="0"/>
          <dgm:bulletEnabled val="1"/>
        </dgm:presLayoutVars>
      </dgm:prSet>
      <dgm:spPr/>
      <dgm:t>
        <a:bodyPr/>
        <a:lstStyle/>
        <a:p>
          <a:endParaRPr lang="en-GB"/>
        </a:p>
      </dgm:t>
    </dgm:pt>
    <dgm:pt modelId="{7B810CBA-83E2-4CD3-AD3A-121E79F296F3}" type="pres">
      <dgm:prSet presAssocID="{86599CF8-3DC4-4385-8879-B8CF4774E17C}" presName="negativeSpace" presStyleCnt="0"/>
      <dgm:spPr/>
    </dgm:pt>
    <dgm:pt modelId="{512E5152-57C8-4372-979F-BB8DB743EABE}" type="pres">
      <dgm:prSet presAssocID="{86599CF8-3DC4-4385-8879-B8CF4774E17C}" presName="childText" presStyleLbl="conFgAcc1" presStyleIdx="3" presStyleCnt="5">
        <dgm:presLayoutVars>
          <dgm:bulletEnabled val="1"/>
        </dgm:presLayoutVars>
      </dgm:prSet>
      <dgm:spPr/>
      <dgm:t>
        <a:bodyPr/>
        <a:lstStyle/>
        <a:p>
          <a:endParaRPr lang="en-GB"/>
        </a:p>
      </dgm:t>
    </dgm:pt>
    <dgm:pt modelId="{B07205AE-3B55-4289-ACCA-ED280DFE8C15}" type="pres">
      <dgm:prSet presAssocID="{3795A2DC-D21F-4FD1-A0E7-4F39F66BCDAA}" presName="spaceBetweenRectangles" presStyleCnt="0"/>
      <dgm:spPr/>
    </dgm:pt>
    <dgm:pt modelId="{2B8FD6BB-4522-4DD7-B312-0CD733A58767}" type="pres">
      <dgm:prSet presAssocID="{6E2AA351-995A-4339-8BD5-12B30276AA04}" presName="parentLin" presStyleCnt="0"/>
      <dgm:spPr/>
    </dgm:pt>
    <dgm:pt modelId="{50B0AA7D-6907-4C40-B889-6D0B5B77AC94}" type="pres">
      <dgm:prSet presAssocID="{6E2AA351-995A-4339-8BD5-12B30276AA04}" presName="parentLeftMargin" presStyleLbl="node1" presStyleIdx="3" presStyleCnt="5"/>
      <dgm:spPr/>
      <dgm:t>
        <a:bodyPr/>
        <a:lstStyle/>
        <a:p>
          <a:endParaRPr lang="en-GB"/>
        </a:p>
      </dgm:t>
    </dgm:pt>
    <dgm:pt modelId="{76201BDC-F9C7-4677-B4D0-1C8D37D6DF3B}" type="pres">
      <dgm:prSet presAssocID="{6E2AA351-995A-4339-8BD5-12B30276AA04}" presName="parentText" presStyleLbl="node1" presStyleIdx="4" presStyleCnt="5">
        <dgm:presLayoutVars>
          <dgm:chMax val="0"/>
          <dgm:bulletEnabled val="1"/>
        </dgm:presLayoutVars>
      </dgm:prSet>
      <dgm:spPr/>
      <dgm:t>
        <a:bodyPr/>
        <a:lstStyle/>
        <a:p>
          <a:endParaRPr lang="en-GB"/>
        </a:p>
      </dgm:t>
    </dgm:pt>
    <dgm:pt modelId="{6DD55ED3-13B7-4A4D-ABA2-84C9EE490AF3}" type="pres">
      <dgm:prSet presAssocID="{6E2AA351-995A-4339-8BD5-12B30276AA04}" presName="negativeSpace" presStyleCnt="0"/>
      <dgm:spPr/>
    </dgm:pt>
    <dgm:pt modelId="{C19F9DFB-2E02-4225-A649-368EA481A456}" type="pres">
      <dgm:prSet presAssocID="{6E2AA351-995A-4339-8BD5-12B30276AA04}" presName="childText" presStyleLbl="conFgAcc1" presStyleIdx="4" presStyleCnt="5">
        <dgm:presLayoutVars>
          <dgm:bulletEnabled val="1"/>
        </dgm:presLayoutVars>
      </dgm:prSet>
      <dgm:spPr/>
      <dgm:t>
        <a:bodyPr/>
        <a:lstStyle/>
        <a:p>
          <a:endParaRPr lang="en-GB"/>
        </a:p>
      </dgm:t>
    </dgm:pt>
  </dgm:ptLst>
  <dgm:cxnLst>
    <dgm:cxn modelId="{D8615FD0-8227-4610-9433-4E65E0C26ECB}" srcId="{B0976898-1371-4C52-9787-54E7EB56CABF}" destId="{148E0FCF-95A9-42E7-BAE8-485139AB81C7}" srcOrd="0" destOrd="0" parTransId="{92607B72-D392-4958-8E20-E3409E6B601B}" sibTransId="{680A7786-378D-46CE-845F-EBE86B8DEA38}"/>
    <dgm:cxn modelId="{C7973FD9-1F76-4901-A6A4-E3B74142E427}" srcId="{57D2DAED-F36F-439F-9F2E-641CEB61E96C}" destId="{F0054E1B-FDC5-4BAD-85F3-309C79224607}" srcOrd="1" destOrd="0" parTransId="{0470B232-F40E-4843-BE7C-B92E216DAA20}" sibTransId="{FD02E235-907D-4C1B-B176-8FE49995ED01}"/>
    <dgm:cxn modelId="{6100BD21-49FB-4518-8C68-9AAAC08BF8E6}" type="presOf" srcId="{F0054E1B-FDC5-4BAD-85F3-309C79224607}" destId="{F209571A-4989-4A49-AC33-E04E1A10BDD3}" srcOrd="1" destOrd="0" presId="urn:microsoft.com/office/officeart/2005/8/layout/list1"/>
    <dgm:cxn modelId="{CA1867CB-804C-4A7B-A306-57AC849D4705}" type="presOf" srcId="{A0C01477-E1D7-465A-9D8A-F30CE5B9EED7}" destId="{45D49B24-F4A3-49C1-822E-8990F94AAF7F}" srcOrd="0" destOrd="0" presId="urn:microsoft.com/office/officeart/2005/8/layout/list1"/>
    <dgm:cxn modelId="{7A9C22F5-A0F2-4A0D-AB22-85098AFDF80D}" type="presOf" srcId="{148E0FCF-95A9-42E7-BAE8-485139AB81C7}" destId="{8EA91EEB-27C3-44D7-8B3A-96A4EE48AFEF}" srcOrd="0" destOrd="0" presId="urn:microsoft.com/office/officeart/2005/8/layout/list1"/>
    <dgm:cxn modelId="{F9126FD1-945B-4D06-BE78-B1EFFBAFE9AB}" type="presOf" srcId="{B0976898-1371-4C52-9787-54E7EB56CABF}" destId="{2DE1A770-618F-4D40-A1B5-9C3B2CF8E3B0}" srcOrd="1" destOrd="0" presId="urn:microsoft.com/office/officeart/2005/8/layout/list1"/>
    <dgm:cxn modelId="{D5634F5D-4BF3-46AB-B259-1D8422DC265C}" type="presOf" srcId="{86599CF8-3DC4-4385-8879-B8CF4774E17C}" destId="{B4A044CA-7120-4695-90BE-C3BFB188F302}" srcOrd="1" destOrd="0" presId="urn:microsoft.com/office/officeart/2005/8/layout/list1"/>
    <dgm:cxn modelId="{412D9127-5C82-430D-9543-16688630F220}" srcId="{57D2DAED-F36F-439F-9F2E-641CEB61E96C}" destId="{95A121B0-A494-4891-B18D-B04961AF70BC}" srcOrd="0" destOrd="0" parTransId="{26B2095E-43A8-4F4D-8CEB-8D4E6310E3F3}" sibTransId="{9F159CB4-5C8C-4DC1-98AD-C355235EFBDD}"/>
    <dgm:cxn modelId="{8FB77283-D365-4D06-84CA-7DDA55D1F0FD}" type="presOf" srcId="{F0054E1B-FDC5-4BAD-85F3-309C79224607}" destId="{9001AFF9-DE2E-4AD3-BF29-2A7365F624FB}" srcOrd="0" destOrd="0" presId="urn:microsoft.com/office/officeart/2005/8/layout/list1"/>
    <dgm:cxn modelId="{2AE83482-9497-4AA6-B24F-4F2697936C6D}" type="presOf" srcId="{5E75173F-A1F3-4A48-92F4-D8649EB2D7AB}" destId="{512E5152-57C8-4372-979F-BB8DB743EABE}" srcOrd="0" destOrd="0" presId="urn:microsoft.com/office/officeart/2005/8/layout/list1"/>
    <dgm:cxn modelId="{BA1574A9-25FE-4D6E-B6F9-48614E7B4ADA}" type="presOf" srcId="{6E2AA351-995A-4339-8BD5-12B30276AA04}" destId="{76201BDC-F9C7-4677-B4D0-1C8D37D6DF3B}" srcOrd="1" destOrd="0" presId="urn:microsoft.com/office/officeart/2005/8/layout/list1"/>
    <dgm:cxn modelId="{1643F36C-A003-416A-A6AC-744FE1A68FEF}" srcId="{57D2DAED-F36F-439F-9F2E-641CEB61E96C}" destId="{6E2AA351-995A-4339-8BD5-12B30276AA04}" srcOrd="4" destOrd="0" parTransId="{EB1DAAE6-4ADD-462C-A1D2-94FA4C5B5E30}" sibTransId="{7032898F-1ADF-4819-A8E1-4B8A17FE14B2}"/>
    <dgm:cxn modelId="{16A1C1CF-80AD-45C0-8E2C-0B27FE84BE49}" srcId="{95A121B0-A494-4891-B18D-B04961AF70BC}" destId="{A0C01477-E1D7-465A-9D8A-F30CE5B9EED7}" srcOrd="0" destOrd="0" parTransId="{05CAE478-DF05-423C-BF20-A583253CC150}" sibTransId="{F2333102-9CC7-4991-8EB1-B3A75DC8D2A0}"/>
    <dgm:cxn modelId="{DD117406-28E1-45D5-90F7-1BFDF3A9BF50}" type="presOf" srcId="{6E2AA351-995A-4339-8BD5-12B30276AA04}" destId="{50B0AA7D-6907-4C40-B889-6D0B5B77AC94}" srcOrd="0" destOrd="0" presId="urn:microsoft.com/office/officeart/2005/8/layout/list1"/>
    <dgm:cxn modelId="{280F45F9-29F7-434D-B01F-6D07D89D899B}" type="presOf" srcId="{95A121B0-A494-4891-B18D-B04961AF70BC}" destId="{59AD08D7-C12C-4FA8-B402-22E168B9F664}" srcOrd="1" destOrd="0" presId="urn:microsoft.com/office/officeart/2005/8/layout/list1"/>
    <dgm:cxn modelId="{F9553CA3-6DF4-4DD1-952C-6C0E900B8DB3}" srcId="{F0054E1B-FDC5-4BAD-85F3-309C79224607}" destId="{C790F20B-87EA-4F33-B963-1712EC0DB141}" srcOrd="0" destOrd="0" parTransId="{63E39FC8-34AC-41B0-84B8-B3424B8B04CA}" sibTransId="{822C1E9A-B754-43D7-8CB6-89E4C2CA7D22}"/>
    <dgm:cxn modelId="{4638B5FF-0ADF-4DCD-B3A4-7302ECCE3AF5}" type="presOf" srcId="{57D2DAED-F36F-439F-9F2E-641CEB61E96C}" destId="{CEBF8C3A-F5A8-43FA-957F-DACF2CCDA010}" srcOrd="0" destOrd="0" presId="urn:microsoft.com/office/officeart/2005/8/layout/list1"/>
    <dgm:cxn modelId="{04A921F2-A35F-47E1-BF56-B1A34194106D}" srcId="{86599CF8-3DC4-4385-8879-B8CF4774E17C}" destId="{5E75173F-A1F3-4A48-92F4-D8649EB2D7AB}" srcOrd="0" destOrd="0" parTransId="{9F290391-7B44-48FA-BE38-7AE9D2DE6FEE}" sibTransId="{CC265419-1B0B-42DB-A8CE-9A1FFE687276}"/>
    <dgm:cxn modelId="{5457F741-79D9-4ADE-8593-E2D2709C1DAD}" type="presOf" srcId="{C790F20B-87EA-4F33-B963-1712EC0DB141}" destId="{E8EE0238-4ED9-4952-875D-D9E131EA4F75}" srcOrd="0" destOrd="0" presId="urn:microsoft.com/office/officeart/2005/8/layout/list1"/>
    <dgm:cxn modelId="{A85B574A-BDAE-4111-8123-A72D7A5A42C2}" type="presOf" srcId="{95A121B0-A494-4891-B18D-B04961AF70BC}" destId="{4EC3F3DD-F533-4262-8F63-171509A48910}" srcOrd="0" destOrd="0" presId="urn:microsoft.com/office/officeart/2005/8/layout/list1"/>
    <dgm:cxn modelId="{6C6A50C1-6F13-43CA-AED1-3E7E2F4AE427}" srcId="{57D2DAED-F36F-439F-9F2E-641CEB61E96C}" destId="{B0976898-1371-4C52-9787-54E7EB56CABF}" srcOrd="2" destOrd="0" parTransId="{D9CDCF9E-FA3B-4866-A68B-2E9A79928D79}" sibTransId="{8344BD14-BC80-4AD4-956F-B826178D256D}"/>
    <dgm:cxn modelId="{B6EB0F9C-0A78-479C-A4B3-2437925DEE2A}" type="presOf" srcId="{86599CF8-3DC4-4385-8879-B8CF4774E17C}" destId="{077733D8-BF4D-420E-9562-7CC1B36DDF0B}" srcOrd="0" destOrd="0" presId="urn:microsoft.com/office/officeart/2005/8/layout/list1"/>
    <dgm:cxn modelId="{80CC111E-80F1-4A01-90A7-81CB5B3A0A22}" srcId="{57D2DAED-F36F-439F-9F2E-641CEB61E96C}" destId="{86599CF8-3DC4-4385-8879-B8CF4774E17C}" srcOrd="3" destOrd="0" parTransId="{289CB941-A7A3-4DAF-80FA-756161738749}" sibTransId="{3795A2DC-D21F-4FD1-A0E7-4F39F66BCDAA}"/>
    <dgm:cxn modelId="{0037B001-CC1D-4E45-834B-D87320AC7E7B}" type="presOf" srcId="{58146E69-6D3D-4E4A-BA89-DBA215E97812}" destId="{C19F9DFB-2E02-4225-A649-368EA481A456}" srcOrd="0" destOrd="0" presId="urn:microsoft.com/office/officeart/2005/8/layout/list1"/>
    <dgm:cxn modelId="{43F93F6D-A383-4F12-B49B-A0EEF5E29146}" srcId="{6E2AA351-995A-4339-8BD5-12B30276AA04}" destId="{58146E69-6D3D-4E4A-BA89-DBA215E97812}" srcOrd="0" destOrd="0" parTransId="{5D33F2F5-40A1-4265-A817-2E016915DCE1}" sibTransId="{B145FBC6-D327-48B8-9B62-935B1599F2EB}"/>
    <dgm:cxn modelId="{9E3A3518-B02F-43ED-8F44-9215F603A1FF}" type="presOf" srcId="{B0976898-1371-4C52-9787-54E7EB56CABF}" destId="{B526DC12-C302-4D13-AFC3-41A949DFFAFC}" srcOrd="0" destOrd="0" presId="urn:microsoft.com/office/officeart/2005/8/layout/list1"/>
    <dgm:cxn modelId="{53AF0B29-5800-434B-A297-F51705A662FD}" type="presParOf" srcId="{CEBF8C3A-F5A8-43FA-957F-DACF2CCDA010}" destId="{0DCC7C57-9981-456E-AE3E-03068A4A6706}" srcOrd="0" destOrd="0" presId="urn:microsoft.com/office/officeart/2005/8/layout/list1"/>
    <dgm:cxn modelId="{D22E967B-4147-4791-A484-2D4ECE2C3299}" type="presParOf" srcId="{0DCC7C57-9981-456E-AE3E-03068A4A6706}" destId="{4EC3F3DD-F533-4262-8F63-171509A48910}" srcOrd="0" destOrd="0" presId="urn:microsoft.com/office/officeart/2005/8/layout/list1"/>
    <dgm:cxn modelId="{004F378A-044D-41E1-A537-38AD9C310377}" type="presParOf" srcId="{0DCC7C57-9981-456E-AE3E-03068A4A6706}" destId="{59AD08D7-C12C-4FA8-B402-22E168B9F664}" srcOrd="1" destOrd="0" presId="urn:microsoft.com/office/officeart/2005/8/layout/list1"/>
    <dgm:cxn modelId="{FB0F5C36-D051-4646-9338-099AB6474054}" type="presParOf" srcId="{CEBF8C3A-F5A8-43FA-957F-DACF2CCDA010}" destId="{4361A44B-3616-4AEB-8DCF-8CA2153E4786}" srcOrd="1" destOrd="0" presId="urn:microsoft.com/office/officeart/2005/8/layout/list1"/>
    <dgm:cxn modelId="{B09E3A3B-518C-4138-8C00-442635F6762D}" type="presParOf" srcId="{CEBF8C3A-F5A8-43FA-957F-DACF2CCDA010}" destId="{45D49B24-F4A3-49C1-822E-8990F94AAF7F}" srcOrd="2" destOrd="0" presId="urn:microsoft.com/office/officeart/2005/8/layout/list1"/>
    <dgm:cxn modelId="{1A21D223-9759-4BF0-93AC-DE5FCC89F6A7}" type="presParOf" srcId="{CEBF8C3A-F5A8-43FA-957F-DACF2CCDA010}" destId="{445DC998-BB67-4C64-9D40-136F843D24DC}" srcOrd="3" destOrd="0" presId="urn:microsoft.com/office/officeart/2005/8/layout/list1"/>
    <dgm:cxn modelId="{905892BE-CE7F-4257-91D2-6897B7EB39C5}" type="presParOf" srcId="{CEBF8C3A-F5A8-43FA-957F-DACF2CCDA010}" destId="{0653C5FB-2167-46E7-B54F-60F262551A30}" srcOrd="4" destOrd="0" presId="urn:microsoft.com/office/officeart/2005/8/layout/list1"/>
    <dgm:cxn modelId="{75BC2BF3-3462-45AE-B757-EB83E1A09B47}" type="presParOf" srcId="{0653C5FB-2167-46E7-B54F-60F262551A30}" destId="{9001AFF9-DE2E-4AD3-BF29-2A7365F624FB}" srcOrd="0" destOrd="0" presId="urn:microsoft.com/office/officeart/2005/8/layout/list1"/>
    <dgm:cxn modelId="{37E84D88-88FA-4B29-A258-BB1A382F8305}" type="presParOf" srcId="{0653C5FB-2167-46E7-B54F-60F262551A30}" destId="{F209571A-4989-4A49-AC33-E04E1A10BDD3}" srcOrd="1" destOrd="0" presId="urn:microsoft.com/office/officeart/2005/8/layout/list1"/>
    <dgm:cxn modelId="{DA4EEBE7-6B65-4876-90DC-C68EBA51F8A0}" type="presParOf" srcId="{CEBF8C3A-F5A8-43FA-957F-DACF2CCDA010}" destId="{C9C9417D-9D12-4529-802C-A80D1CBD5ECD}" srcOrd="5" destOrd="0" presId="urn:microsoft.com/office/officeart/2005/8/layout/list1"/>
    <dgm:cxn modelId="{82C93963-EE1E-4D9A-B8BD-E4A0CBDD8E5F}" type="presParOf" srcId="{CEBF8C3A-F5A8-43FA-957F-DACF2CCDA010}" destId="{E8EE0238-4ED9-4952-875D-D9E131EA4F75}" srcOrd="6" destOrd="0" presId="urn:microsoft.com/office/officeart/2005/8/layout/list1"/>
    <dgm:cxn modelId="{C06D8191-A889-4F8A-906F-6DD430FB1C3C}" type="presParOf" srcId="{CEBF8C3A-F5A8-43FA-957F-DACF2CCDA010}" destId="{831AC2C4-6DEB-4ACC-939E-16C3903DFDA2}" srcOrd="7" destOrd="0" presId="urn:microsoft.com/office/officeart/2005/8/layout/list1"/>
    <dgm:cxn modelId="{F91D5AC9-D466-46E0-8D7D-CC7772C6CF58}" type="presParOf" srcId="{CEBF8C3A-F5A8-43FA-957F-DACF2CCDA010}" destId="{EEFD5044-A95B-4409-B6D6-10ABAAF28594}" srcOrd="8" destOrd="0" presId="urn:microsoft.com/office/officeart/2005/8/layout/list1"/>
    <dgm:cxn modelId="{C482D3BC-E924-4587-984E-80EF72354539}" type="presParOf" srcId="{EEFD5044-A95B-4409-B6D6-10ABAAF28594}" destId="{B526DC12-C302-4D13-AFC3-41A949DFFAFC}" srcOrd="0" destOrd="0" presId="urn:microsoft.com/office/officeart/2005/8/layout/list1"/>
    <dgm:cxn modelId="{AAB72E82-CC12-4EF9-AE26-766F2392523D}" type="presParOf" srcId="{EEFD5044-A95B-4409-B6D6-10ABAAF28594}" destId="{2DE1A770-618F-4D40-A1B5-9C3B2CF8E3B0}" srcOrd="1" destOrd="0" presId="urn:microsoft.com/office/officeart/2005/8/layout/list1"/>
    <dgm:cxn modelId="{00E86C37-295C-4B2B-8995-66B0BA94026D}" type="presParOf" srcId="{CEBF8C3A-F5A8-43FA-957F-DACF2CCDA010}" destId="{9CFBFC67-7655-4555-8ABE-BF5391A4A055}" srcOrd="9" destOrd="0" presId="urn:microsoft.com/office/officeart/2005/8/layout/list1"/>
    <dgm:cxn modelId="{E8159741-1EB2-454B-89D3-40310532AA38}" type="presParOf" srcId="{CEBF8C3A-F5A8-43FA-957F-DACF2CCDA010}" destId="{8EA91EEB-27C3-44D7-8B3A-96A4EE48AFEF}" srcOrd="10" destOrd="0" presId="urn:microsoft.com/office/officeart/2005/8/layout/list1"/>
    <dgm:cxn modelId="{5E34B4F3-9804-41E2-A0DC-2500E0086EC9}" type="presParOf" srcId="{CEBF8C3A-F5A8-43FA-957F-DACF2CCDA010}" destId="{7D2008DB-E97B-46AA-83C2-C3B4E46C5D95}" srcOrd="11" destOrd="0" presId="urn:microsoft.com/office/officeart/2005/8/layout/list1"/>
    <dgm:cxn modelId="{6121ECAF-5455-4F10-8A84-A6B20D9A2CB5}" type="presParOf" srcId="{CEBF8C3A-F5A8-43FA-957F-DACF2CCDA010}" destId="{1A9DACCA-AB2B-4A5B-BACA-3C5A4E0E305B}" srcOrd="12" destOrd="0" presId="urn:microsoft.com/office/officeart/2005/8/layout/list1"/>
    <dgm:cxn modelId="{470397B0-78C6-4DFE-BB4E-03727B25DC7D}" type="presParOf" srcId="{1A9DACCA-AB2B-4A5B-BACA-3C5A4E0E305B}" destId="{077733D8-BF4D-420E-9562-7CC1B36DDF0B}" srcOrd="0" destOrd="0" presId="urn:microsoft.com/office/officeart/2005/8/layout/list1"/>
    <dgm:cxn modelId="{8E6848E3-5819-4088-8A8E-4827D1A547F5}" type="presParOf" srcId="{1A9DACCA-AB2B-4A5B-BACA-3C5A4E0E305B}" destId="{B4A044CA-7120-4695-90BE-C3BFB188F302}" srcOrd="1" destOrd="0" presId="urn:microsoft.com/office/officeart/2005/8/layout/list1"/>
    <dgm:cxn modelId="{1185AA91-B673-4950-A86D-45837AEDA788}" type="presParOf" srcId="{CEBF8C3A-F5A8-43FA-957F-DACF2CCDA010}" destId="{7B810CBA-83E2-4CD3-AD3A-121E79F296F3}" srcOrd="13" destOrd="0" presId="urn:microsoft.com/office/officeart/2005/8/layout/list1"/>
    <dgm:cxn modelId="{685B8685-840E-43AD-88DF-301E62C41EC3}" type="presParOf" srcId="{CEBF8C3A-F5A8-43FA-957F-DACF2CCDA010}" destId="{512E5152-57C8-4372-979F-BB8DB743EABE}" srcOrd="14" destOrd="0" presId="urn:microsoft.com/office/officeart/2005/8/layout/list1"/>
    <dgm:cxn modelId="{98A49055-205B-4DFC-9E61-150313FBD683}" type="presParOf" srcId="{CEBF8C3A-F5A8-43FA-957F-DACF2CCDA010}" destId="{B07205AE-3B55-4289-ACCA-ED280DFE8C15}" srcOrd="15" destOrd="0" presId="urn:microsoft.com/office/officeart/2005/8/layout/list1"/>
    <dgm:cxn modelId="{61E7E581-BCA1-444C-97E5-CB2A6657F9D8}" type="presParOf" srcId="{CEBF8C3A-F5A8-43FA-957F-DACF2CCDA010}" destId="{2B8FD6BB-4522-4DD7-B312-0CD733A58767}" srcOrd="16" destOrd="0" presId="urn:microsoft.com/office/officeart/2005/8/layout/list1"/>
    <dgm:cxn modelId="{16C8A44C-B729-4B9A-9B39-3E27D4712015}" type="presParOf" srcId="{2B8FD6BB-4522-4DD7-B312-0CD733A58767}" destId="{50B0AA7D-6907-4C40-B889-6D0B5B77AC94}" srcOrd="0" destOrd="0" presId="urn:microsoft.com/office/officeart/2005/8/layout/list1"/>
    <dgm:cxn modelId="{1111A934-E57A-42A8-B0D9-DA9F9A3B9BAB}" type="presParOf" srcId="{2B8FD6BB-4522-4DD7-B312-0CD733A58767}" destId="{76201BDC-F9C7-4677-B4D0-1C8D37D6DF3B}" srcOrd="1" destOrd="0" presId="urn:microsoft.com/office/officeart/2005/8/layout/list1"/>
    <dgm:cxn modelId="{ABEBFA14-4022-4CBE-9882-881042C24A2E}" type="presParOf" srcId="{CEBF8C3A-F5A8-43FA-957F-DACF2CCDA010}" destId="{6DD55ED3-13B7-4A4D-ABA2-84C9EE490AF3}" srcOrd="17" destOrd="0" presId="urn:microsoft.com/office/officeart/2005/8/layout/list1"/>
    <dgm:cxn modelId="{ED2E9A3A-5427-470E-8BC7-5CB7A4999A16}" type="presParOf" srcId="{CEBF8C3A-F5A8-43FA-957F-DACF2CCDA010}" destId="{C19F9DFB-2E02-4225-A649-368EA481A456}"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6AD982-2D7C-46FB-88F5-B1B45EDFEA88}">
      <dsp:nvSpPr>
        <dsp:cNvPr id="0" name=""/>
        <dsp:cNvSpPr/>
      </dsp:nvSpPr>
      <dsp:spPr>
        <a:xfrm>
          <a:off x="1136923" y="265419"/>
          <a:ext cx="3430037" cy="3430037"/>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Step 2</a:t>
          </a:r>
        </a:p>
        <a:p>
          <a:pPr lvl="0" algn="ctr" defTabSz="622300">
            <a:lnSpc>
              <a:spcPct val="90000"/>
            </a:lnSpc>
            <a:spcBef>
              <a:spcPct val="0"/>
            </a:spcBef>
            <a:spcAft>
              <a:spcPct val="35000"/>
            </a:spcAft>
          </a:pPr>
          <a:r>
            <a:rPr lang="en-US" sz="1400" b="1" kern="1200" dirty="0" smtClean="0"/>
            <a:t>Execute</a:t>
          </a:r>
          <a:r>
            <a:rPr lang="en-US" sz="1400" kern="1200" dirty="0" smtClean="0"/>
            <a:t> Member State Missions</a:t>
          </a:r>
          <a:endParaRPr lang="en-GB" sz="1400" kern="1200" dirty="0"/>
        </a:p>
      </dsp:txBody>
      <dsp:txXfrm>
        <a:off x="2944635" y="992260"/>
        <a:ext cx="1225013" cy="1020844"/>
      </dsp:txXfrm>
    </dsp:sp>
    <dsp:sp modelId="{B0B9F59F-203C-4F8B-8365-7686E6E13948}">
      <dsp:nvSpPr>
        <dsp:cNvPr id="0" name=""/>
        <dsp:cNvSpPr/>
      </dsp:nvSpPr>
      <dsp:spPr>
        <a:xfrm>
          <a:off x="1066281" y="387920"/>
          <a:ext cx="3430037" cy="3430037"/>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Step 3</a:t>
          </a:r>
        </a:p>
        <a:p>
          <a:pPr lvl="0" algn="ctr" defTabSz="622300">
            <a:lnSpc>
              <a:spcPct val="90000"/>
            </a:lnSpc>
            <a:spcBef>
              <a:spcPct val="0"/>
            </a:spcBef>
            <a:spcAft>
              <a:spcPct val="35000"/>
            </a:spcAft>
          </a:pPr>
          <a:r>
            <a:rPr lang="en-US" sz="1400" b="1" kern="1200" dirty="0" smtClean="0"/>
            <a:t>Validate</a:t>
          </a:r>
          <a:r>
            <a:rPr lang="en-US" sz="1400" kern="1200" dirty="0" smtClean="0"/>
            <a:t> Member State Information Needs</a:t>
          </a:r>
          <a:endParaRPr lang="en-GB" sz="1400" kern="1200" dirty="0"/>
        </a:p>
      </dsp:txBody>
      <dsp:txXfrm>
        <a:off x="1882956" y="2613361"/>
        <a:ext cx="1837520" cy="898343"/>
      </dsp:txXfrm>
    </dsp:sp>
    <dsp:sp modelId="{F9648AC7-E7E2-4C42-8F7C-C62757C0DE45}">
      <dsp:nvSpPr>
        <dsp:cNvPr id="0" name=""/>
        <dsp:cNvSpPr/>
      </dsp:nvSpPr>
      <dsp:spPr>
        <a:xfrm>
          <a:off x="995638" y="265419"/>
          <a:ext cx="3430037" cy="3430037"/>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Step 1 </a:t>
          </a:r>
        </a:p>
        <a:p>
          <a:pPr lvl="0" algn="ctr" defTabSz="622300">
            <a:lnSpc>
              <a:spcPct val="90000"/>
            </a:lnSpc>
            <a:spcBef>
              <a:spcPct val="0"/>
            </a:spcBef>
            <a:spcAft>
              <a:spcPct val="35000"/>
            </a:spcAft>
          </a:pPr>
          <a:r>
            <a:rPr lang="en-US" sz="1400" b="1" kern="1200" dirty="0" smtClean="0"/>
            <a:t>Prepare</a:t>
          </a:r>
          <a:r>
            <a:rPr lang="en-US" sz="1400" kern="1200" dirty="0" smtClean="0"/>
            <a:t> and Develop Methodology</a:t>
          </a:r>
          <a:endParaRPr lang="en-GB" sz="1400" kern="1200" dirty="0"/>
        </a:p>
      </dsp:txBody>
      <dsp:txXfrm>
        <a:off x="1392951" y="992260"/>
        <a:ext cx="1225013" cy="1020844"/>
      </dsp:txXfrm>
    </dsp:sp>
    <dsp:sp modelId="{83A0B5B8-21A2-410A-B1E1-A571302E61EE}">
      <dsp:nvSpPr>
        <dsp:cNvPr id="0" name=""/>
        <dsp:cNvSpPr/>
      </dsp:nvSpPr>
      <dsp:spPr>
        <a:xfrm>
          <a:off x="924871" y="53083"/>
          <a:ext cx="3854708" cy="3854708"/>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C23D74-2035-41F1-9742-D9783DCBE2CA}">
      <dsp:nvSpPr>
        <dsp:cNvPr id="0" name=""/>
        <dsp:cNvSpPr/>
      </dsp:nvSpPr>
      <dsp:spPr>
        <a:xfrm>
          <a:off x="853945" y="175368"/>
          <a:ext cx="3854708" cy="3854708"/>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F82503-F4E4-47B0-8A8A-AD51831F198E}">
      <dsp:nvSpPr>
        <dsp:cNvPr id="0" name=""/>
        <dsp:cNvSpPr/>
      </dsp:nvSpPr>
      <dsp:spPr>
        <a:xfrm>
          <a:off x="783020" y="53083"/>
          <a:ext cx="3854708" cy="3854708"/>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0CE626-749D-4F3F-9A68-71380FFAE093}" type="datetimeFigureOut">
              <a:rPr lang="en-US" smtClean="0"/>
              <a:t>6/30/2016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3D2376-6015-4BDB-AF5B-F6E7D044C274}" type="slidenum">
              <a:rPr lang="en-US" smtClean="0"/>
              <a:t>‹#›</a:t>
            </a:fld>
            <a:endParaRPr lang="en-US"/>
          </a:p>
        </p:txBody>
      </p:sp>
    </p:spTree>
    <p:extLst>
      <p:ext uri="{BB962C8B-B14F-4D97-AF65-F5344CB8AC3E}">
        <p14:creationId xmlns:p14="http://schemas.microsoft.com/office/powerpoint/2010/main" val="4195380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23D2376-6015-4BDB-AF5B-F6E7D044C274}" type="slidenum">
              <a:rPr lang="en-US" smtClean="0"/>
              <a:t>1</a:t>
            </a:fld>
            <a:endParaRPr lang="en-US"/>
          </a:p>
        </p:txBody>
      </p:sp>
    </p:spTree>
    <p:extLst>
      <p:ext uri="{BB962C8B-B14F-4D97-AF65-F5344CB8AC3E}">
        <p14:creationId xmlns:p14="http://schemas.microsoft.com/office/powerpoint/2010/main" val="1250083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a:t>
            </a:r>
            <a:r>
              <a:rPr lang="en-US" baseline="0" dirty="0" smtClean="0"/>
              <a:t> the services that would enable and enhance the information exchange in the Maritime domain as well as look at the developed CISE interoperability solutions</a:t>
            </a:r>
            <a:endParaRPr lang="en-US" dirty="0"/>
          </a:p>
        </p:txBody>
      </p:sp>
      <p:sp>
        <p:nvSpPr>
          <p:cNvPr id="4" name="Slide Number Placeholder 3"/>
          <p:cNvSpPr>
            <a:spLocks noGrp="1"/>
          </p:cNvSpPr>
          <p:nvPr>
            <p:ph type="sldNum" sz="quarter" idx="10"/>
          </p:nvPr>
        </p:nvSpPr>
        <p:spPr/>
        <p:txBody>
          <a:bodyPr/>
          <a:lstStyle/>
          <a:p>
            <a:fld id="{623D2376-6015-4BDB-AF5B-F6E7D044C274}" type="slidenum">
              <a:rPr lang="en-US" smtClean="0"/>
              <a:t>2</a:t>
            </a:fld>
            <a:endParaRPr lang="en-US"/>
          </a:p>
        </p:txBody>
      </p:sp>
    </p:spTree>
    <p:extLst>
      <p:ext uri="{BB962C8B-B14F-4D97-AF65-F5344CB8AC3E}">
        <p14:creationId xmlns:p14="http://schemas.microsoft.com/office/powerpoint/2010/main" val="2328327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In order to be effective during the missions it</a:t>
            </a:r>
            <a:r>
              <a:rPr lang="sv-SE" baseline="0" dirty="0" smtClean="0"/>
              <a:t> is important that both the Authorities and the commission is prepared</a:t>
            </a:r>
            <a:endParaRPr lang="sv-SE" dirty="0"/>
          </a:p>
        </p:txBody>
      </p:sp>
      <p:sp>
        <p:nvSpPr>
          <p:cNvPr id="4" name="Slide Number Placeholder 3"/>
          <p:cNvSpPr>
            <a:spLocks noGrp="1"/>
          </p:cNvSpPr>
          <p:nvPr>
            <p:ph type="sldNum" sz="quarter" idx="10"/>
          </p:nvPr>
        </p:nvSpPr>
        <p:spPr/>
        <p:txBody>
          <a:bodyPr/>
          <a:lstStyle/>
          <a:p>
            <a:fld id="{623D2376-6015-4BDB-AF5B-F6E7D044C274}" type="slidenum">
              <a:rPr lang="en-US" smtClean="0"/>
              <a:t>4</a:t>
            </a:fld>
            <a:endParaRPr lang="en-US"/>
          </a:p>
        </p:txBody>
      </p:sp>
    </p:spTree>
    <p:extLst>
      <p:ext uri="{BB962C8B-B14F-4D97-AF65-F5344CB8AC3E}">
        <p14:creationId xmlns:p14="http://schemas.microsoft.com/office/powerpoint/2010/main" val="194451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Operational scenarios:</a:t>
            </a:r>
          </a:p>
          <a:p>
            <a:r>
              <a:rPr lang="en-US" baseline="0" dirty="0" smtClean="0"/>
              <a:t>Biz process = Steps</a:t>
            </a:r>
          </a:p>
          <a:p>
            <a:r>
              <a:rPr lang="en-US" baseline="0" dirty="0" smtClean="0"/>
              <a:t>Biz object = General data type</a:t>
            </a:r>
          </a:p>
          <a:p>
            <a:r>
              <a:rPr lang="en-US" baseline="0" dirty="0" smtClean="0"/>
              <a:t>Biz actors = authorities/</a:t>
            </a:r>
            <a:r>
              <a:rPr lang="en-US" baseline="0" dirty="0" err="1" smtClean="0"/>
              <a:t>Ucs</a:t>
            </a:r>
            <a:endParaRPr lang="en-US" baseline="0" dirty="0" smtClean="0"/>
          </a:p>
          <a:p>
            <a:endParaRPr lang="en-US" baseline="0" dirty="0" smtClean="0"/>
          </a:p>
          <a:p>
            <a:r>
              <a:rPr lang="en-US" baseline="0" dirty="0" smtClean="0"/>
              <a:t>Information service:</a:t>
            </a:r>
          </a:p>
          <a:p>
            <a:r>
              <a:rPr lang="en-US" baseline="0" dirty="0" smtClean="0"/>
              <a:t>Data object = Specific data type</a:t>
            </a:r>
          </a:p>
          <a:p>
            <a:r>
              <a:rPr lang="en-US" baseline="0" dirty="0" smtClean="0"/>
              <a:t>Biz logic = Functionality/</a:t>
            </a:r>
            <a:r>
              <a:rPr lang="en-US" baseline="0" dirty="0" err="1" smtClean="0"/>
              <a:t>ies</a:t>
            </a:r>
            <a:endParaRPr lang="en-US" baseline="0" dirty="0" smtClean="0"/>
          </a:p>
          <a:p>
            <a:r>
              <a:rPr lang="en-US" baseline="0" dirty="0" smtClean="0"/>
              <a:t>Information service = Combination of Data object &amp; Biz logic</a:t>
            </a:r>
            <a:endParaRPr lang="en-US" dirty="0"/>
          </a:p>
        </p:txBody>
      </p:sp>
      <p:sp>
        <p:nvSpPr>
          <p:cNvPr id="4" name="Slide Number Placeholder 3"/>
          <p:cNvSpPr>
            <a:spLocks noGrp="1"/>
          </p:cNvSpPr>
          <p:nvPr>
            <p:ph type="sldNum" sz="quarter" idx="10"/>
          </p:nvPr>
        </p:nvSpPr>
        <p:spPr/>
        <p:txBody>
          <a:bodyPr/>
          <a:lstStyle/>
          <a:p>
            <a:fld id="{623D2376-6015-4BDB-AF5B-F6E7D044C274}" type="slidenum">
              <a:rPr lang="en-US" smtClean="0"/>
              <a:t>5</a:t>
            </a:fld>
            <a:endParaRPr lang="en-US"/>
          </a:p>
        </p:txBody>
      </p:sp>
    </p:spTree>
    <p:extLst>
      <p:ext uri="{BB962C8B-B14F-4D97-AF65-F5344CB8AC3E}">
        <p14:creationId xmlns:p14="http://schemas.microsoft.com/office/powerpoint/2010/main" val="772943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437326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a:off x="1524000" y="5715000"/>
            <a:ext cx="457200" cy="1143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905000" y="946866"/>
            <a:ext cx="6854952" cy="1470025"/>
          </a:xfrm>
        </p:spPr>
        <p:txBody>
          <a:bodyPr>
            <a:normAutofit/>
          </a:bodyPr>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a:off x="1905000" y="2497348"/>
            <a:ext cx="6854952" cy="1752600"/>
          </a:xfrm>
        </p:spPr>
        <p:txBody>
          <a:bodyPr>
            <a:normAutofit/>
          </a:bodyPr>
          <a:lstStyle>
            <a:lvl1pPr marL="0" indent="0" algn="l">
              <a:buNone/>
              <a:defRPr sz="2400">
                <a:solidFill>
                  <a:srgbClr val="80808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8" name="Straight Connector 7"/>
          <p:cNvCxnSpPr/>
          <p:nvPr userDrawn="1"/>
        </p:nvCxnSpPr>
        <p:spPr>
          <a:xfrm>
            <a:off x="1905000" y="2414016"/>
            <a:ext cx="6854952" cy="0"/>
          </a:xfrm>
          <a:prstGeom prst="line">
            <a:avLst/>
          </a:prstGeom>
          <a:ln w="28575">
            <a:solidFill>
              <a:srgbClr val="6E96D5"/>
            </a:solidFill>
          </a:ln>
        </p:spPr>
        <p:style>
          <a:lnRef idx="1">
            <a:schemeClr val="accent1"/>
          </a:lnRef>
          <a:fillRef idx="0">
            <a:schemeClr val="accent1"/>
          </a:fillRef>
          <a:effectRef idx="0">
            <a:schemeClr val="accent1"/>
          </a:effectRef>
          <a:fontRef idx="minor">
            <a:schemeClr val="tx1"/>
          </a:fontRef>
        </p:style>
      </p:cxnSp>
      <p:sp>
        <p:nvSpPr>
          <p:cNvPr id="9" name="Text Box 121"/>
          <p:cNvSpPr txBox="1">
            <a:spLocks noChangeArrowheads="1"/>
          </p:cNvSpPr>
          <p:nvPr userDrawn="1">
            <p:custDataLst>
              <p:tags r:id="rId1"/>
            </p:custDataLst>
          </p:nvPr>
        </p:nvSpPr>
        <p:spPr bwMode="gray">
          <a:xfrm>
            <a:off x="1905000" y="5828437"/>
            <a:ext cx="4076700" cy="877163"/>
          </a:xfrm>
          <a:prstGeom prst="rect">
            <a:avLst/>
          </a:prstGeom>
          <a:solidFill>
            <a:srgbClr val="FFFFFF"/>
          </a:solidFill>
          <a:ln w="9525" algn="ctr">
            <a:noFill/>
            <a:miter lim="800000"/>
            <a:headEnd type="none" w="lg" len="lg"/>
            <a:tailEnd type="none" w="lg" len="lg"/>
          </a:ln>
          <a:effectLst/>
        </p:spPr>
        <p:txBody>
          <a:bodyPr wrap="square" lIns="0" rIns="0" anchor="b" anchorCtr="0">
            <a:spAutoFit/>
          </a:bodyPr>
          <a:lstStyle/>
          <a:p>
            <a:pPr marL="0" marR="0" lvl="0" indent="0" algn="l" defTabSz="914400" rtl="0" eaLnBrk="1" fontAlgn="auto" latinLnBrk="0" hangingPunct="1">
              <a:lnSpc>
                <a:spcPct val="100000"/>
              </a:lnSpc>
              <a:spcBef>
                <a:spcPct val="50000"/>
              </a:spcBef>
              <a:spcAft>
                <a:spcPts val="300"/>
              </a:spcAft>
              <a:buClrTx/>
              <a:buSzTx/>
              <a:buFontTx/>
              <a:buNone/>
              <a:tabLst/>
              <a:defRPr/>
            </a:pPr>
            <a:r>
              <a:rPr kumimoji="0" lang="en-GB" sz="800" b="1" i="0" u="none" strike="noStrike" kern="1200" cap="none" spc="0" normalizeH="0" baseline="0" noProof="0" dirty="0" smtClean="0">
                <a:ln>
                  <a:noFill/>
                </a:ln>
                <a:solidFill>
                  <a:srgbClr val="808080"/>
                </a:solidFill>
                <a:effectLst/>
                <a:uLnTx/>
                <a:uFillTx/>
                <a:latin typeface="Arial" pitchFamily="34" charset="0"/>
                <a:ea typeface="+mn-ea"/>
                <a:cs typeface="Arial" pitchFamily="34" charset="0"/>
              </a:rPr>
              <a:t>GARTNER CONSULTING</a:t>
            </a:r>
          </a:p>
          <a:p>
            <a:pPr marL="0" marR="0" lvl="0" indent="0" algn="l" defTabSz="914400" rtl="0" eaLnBrk="0" fontAlgn="auto" latinLnBrk="0" hangingPunct="0">
              <a:lnSpc>
                <a:spcPct val="100000"/>
              </a:lnSpc>
              <a:spcBef>
                <a:spcPts val="0"/>
              </a:spcBef>
              <a:spcAft>
                <a:spcPts val="300"/>
              </a:spcAft>
              <a:buClrTx/>
              <a:buSzTx/>
              <a:buFontTx/>
              <a:buNone/>
              <a:tabLst/>
              <a:defRPr/>
            </a:pPr>
            <a:r>
              <a:rPr lang="en-GB" sz="800" dirty="0" smtClean="0">
                <a:solidFill>
                  <a:srgbClr val="808080"/>
                </a:solidFill>
                <a:latin typeface="Arial" pitchFamily="34" charset="0"/>
                <a:cs typeface="Arial" pitchFamily="34" charset="0"/>
              </a:rPr>
              <a:t>Engagement: 330029422</a:t>
            </a:r>
          </a:p>
          <a:p>
            <a:pPr eaLnBrk="0" hangingPunct="0">
              <a:defRPr/>
            </a:pPr>
            <a:r>
              <a:rPr lang="en-GB" sz="600" dirty="0" smtClean="0">
                <a:solidFill>
                  <a:srgbClr val="808080"/>
                </a:solidFill>
                <a:latin typeface="Arial" pitchFamily="34" charset="0"/>
                <a:cs typeface="Arial" pitchFamily="34" charset="0"/>
              </a:rPr>
              <a:t>This presentation, including any supporting materials, is owned by Gartner, Inc. and/or its affiliates and is for the sole use of the intended Gartner audience or other authorized recipients. This presentation may contain information that is confidential, proprietary or otherwise legally protected, and it may not be further copied, distributed or publicly displayed without the express written permission of Gartner, Inc. or its affiliates.</a:t>
            </a:r>
            <a:br>
              <a:rPr lang="en-GB" sz="600" dirty="0" smtClean="0">
                <a:solidFill>
                  <a:srgbClr val="808080"/>
                </a:solidFill>
                <a:latin typeface="Arial" pitchFamily="34" charset="0"/>
                <a:cs typeface="Arial" pitchFamily="34" charset="0"/>
              </a:rPr>
            </a:br>
            <a:r>
              <a:rPr lang="en-GB" sz="600" dirty="0" smtClean="0">
                <a:solidFill>
                  <a:srgbClr val="808080"/>
                </a:solidFill>
                <a:latin typeface="Arial" pitchFamily="34" charset="0"/>
                <a:cs typeface="Arial" pitchFamily="34" charset="0"/>
              </a:rPr>
              <a:t>© 2016 Gartner, Inc. and/or its affiliates. All rights reserved.</a:t>
            </a:r>
            <a:endParaRPr lang="en-GB" sz="600" dirty="0">
              <a:solidFill>
                <a:srgbClr val="808080"/>
              </a:solidFill>
              <a:latin typeface="Arial" pitchFamily="34" charset="0"/>
              <a:cs typeface="Arial" pitchFamily="34" charset="0"/>
            </a:endParaRP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712976" cy="6858000"/>
          </a:xfrm>
          <a:prstGeom prst="rect">
            <a:avLst/>
          </a:prstGeom>
        </p:spPr>
      </p:pic>
    </p:spTree>
    <p:extLst>
      <p:ext uri="{BB962C8B-B14F-4D97-AF65-F5344CB8AC3E}">
        <p14:creationId xmlns:p14="http://schemas.microsoft.com/office/powerpoint/2010/main" val="33847000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7" name="Straight Connector 6"/>
          <p:cNvCxnSpPr/>
          <p:nvPr userDrawn="1"/>
        </p:nvCxnSpPr>
        <p:spPr>
          <a:xfrm>
            <a:off x="384048" y="1033272"/>
            <a:ext cx="8375904"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25583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07352" y="990599"/>
            <a:ext cx="6852599" cy="1423417"/>
          </a:xfrm>
        </p:spPr>
        <p:txBody>
          <a:bodyPr vert="horz" lIns="0" tIns="45720" rIns="91440" bIns="45720" rtlCol="0" anchor="b" anchorCtr="0">
            <a:normAutofit/>
          </a:bodyPr>
          <a:lstStyle>
            <a:lvl1pPr>
              <a:defRPr lang="en-US" sz="3200"/>
            </a:lvl1pPr>
          </a:lstStyle>
          <a:p>
            <a:pPr lvl="0"/>
            <a:r>
              <a:rPr lang="en-US" smtClean="0"/>
              <a:t>Click to edit Master title style</a:t>
            </a:r>
            <a:endParaRPr lang="en-US" dirty="0"/>
          </a:p>
        </p:txBody>
      </p:sp>
      <p:cxnSp>
        <p:nvCxnSpPr>
          <p:cNvPr id="8" name="Straight Connector 7"/>
          <p:cNvCxnSpPr/>
          <p:nvPr userDrawn="1"/>
        </p:nvCxnSpPr>
        <p:spPr>
          <a:xfrm>
            <a:off x="1905000" y="2414016"/>
            <a:ext cx="6854952" cy="0"/>
          </a:xfrm>
          <a:prstGeom prst="line">
            <a:avLst/>
          </a:prstGeom>
          <a:ln w="28575">
            <a:solidFill>
              <a:srgbClr val="6E96D5"/>
            </a:solidFill>
          </a:ln>
        </p:spPr>
        <p:style>
          <a:lnRef idx="1">
            <a:schemeClr val="accent1"/>
          </a:lnRef>
          <a:fillRef idx="0">
            <a:schemeClr val="accent1"/>
          </a:fillRef>
          <a:effectRef idx="0">
            <a:schemeClr val="accent1"/>
          </a:effectRef>
          <a:fontRef idx="minor">
            <a:schemeClr val="tx1"/>
          </a:fontRef>
        </p:style>
      </p:cxnSp>
      <p:sp>
        <p:nvSpPr>
          <p:cNvPr id="7" name="Subtitle 2"/>
          <p:cNvSpPr>
            <a:spLocks noGrp="1"/>
          </p:cNvSpPr>
          <p:nvPr>
            <p:ph type="subTitle" idx="10"/>
          </p:nvPr>
        </p:nvSpPr>
        <p:spPr>
          <a:xfrm>
            <a:off x="1905000" y="2497348"/>
            <a:ext cx="6854952" cy="1752600"/>
          </a:xfrm>
        </p:spPr>
        <p:txBody>
          <a:bodyPr>
            <a:normAutofit/>
          </a:bodyPr>
          <a:lstStyle>
            <a:lvl1pPr marL="0" indent="0" algn="l">
              <a:buNone/>
              <a:defRPr sz="2400">
                <a:solidFill>
                  <a:srgbClr val="80808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9601" y="1412875"/>
            <a:ext cx="1353312" cy="3609975"/>
          </a:xfrm>
          <a:prstGeom prst="rect">
            <a:avLst/>
          </a:prstGeom>
        </p:spPr>
      </p:pic>
    </p:spTree>
    <p:extLst>
      <p:ext uri="{BB962C8B-B14F-4D97-AF65-F5344CB8AC3E}">
        <p14:creationId xmlns:p14="http://schemas.microsoft.com/office/powerpoint/2010/main" val="36771776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48" y="1266702"/>
            <a:ext cx="4038600" cy="4855464"/>
          </a:xfrm>
        </p:spPr>
        <p:txBody>
          <a:bodyPr/>
          <a:lstStyle>
            <a:lvl1pPr>
              <a:defRPr sz="18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1352" y="1271015"/>
            <a:ext cx="4038600" cy="4855464"/>
          </a:xfrm>
        </p:spPr>
        <p:txBody>
          <a:bodyPr/>
          <a:lstStyle>
            <a:lvl1pPr>
              <a:defRPr sz="18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a:off x="384048" y="1033272"/>
            <a:ext cx="8375904"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2281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6" name="Straight Connector 5"/>
          <p:cNvCxnSpPr/>
          <p:nvPr userDrawn="1"/>
        </p:nvCxnSpPr>
        <p:spPr>
          <a:xfrm>
            <a:off x="384048" y="1033272"/>
            <a:ext cx="8375904" cy="0"/>
          </a:xfrm>
          <a:prstGeom prst="line">
            <a:avLst/>
          </a:prstGeom>
          <a:ln w="12700">
            <a:solidFill>
              <a:srgbClr val="80808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449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54488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9"/>
            </p:custDataLst>
            <p:extLst>
              <p:ext uri="{D42A27DB-BD31-4B8C-83A1-F6EECF244321}">
                <p14:modId xmlns:p14="http://schemas.microsoft.com/office/powerpoint/2010/main" val="242093776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08" name="think-cell Slide" r:id="rId10" imgW="270" imgH="270" progId="TCLayout.ActiveDocument.1">
                  <p:embed/>
                </p:oleObj>
              </mc:Choice>
              <mc:Fallback>
                <p:oleObj name="think-cell Slide" r:id="rId10" imgW="270" imgH="270" progId="TCLayout.ActiveDocument.1">
                  <p:embed/>
                  <p:pic>
                    <p:nvPicPr>
                      <p:cNvPr id="0" name=""/>
                      <p:cNvPicPr/>
                      <p:nvPr/>
                    </p:nvPicPr>
                    <p:blipFill>
                      <a:blip r:embed="rId11"/>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384048" y="0"/>
            <a:ext cx="8375904" cy="1033272"/>
          </a:xfrm>
          <a:prstGeom prst="rect">
            <a:avLst/>
          </a:prstGeom>
        </p:spPr>
        <p:txBody>
          <a:bodyPr vert="horz" lIns="0" tIns="45720" rIns="91440" bIns="45720" rtlCol="0" anchor="b" anchorCtr="0">
            <a:normAutofit/>
          </a:bodyPr>
          <a:lstStyle/>
          <a:p>
            <a:r>
              <a:rPr lang="en-US" smtClean="0"/>
              <a:t>Click to edit Master title style</a:t>
            </a:r>
            <a:endParaRPr lang="en-US"/>
          </a:p>
        </p:txBody>
      </p:sp>
      <p:sp>
        <p:nvSpPr>
          <p:cNvPr id="3" name="Text Placeholder 2"/>
          <p:cNvSpPr>
            <a:spLocks noGrp="1"/>
          </p:cNvSpPr>
          <p:nvPr>
            <p:ph type="body" idx="1"/>
          </p:nvPr>
        </p:nvSpPr>
        <p:spPr>
          <a:xfrm>
            <a:off x="384048" y="1271016"/>
            <a:ext cx="8375904" cy="4855147"/>
          </a:xfrm>
          <a:prstGeom prst="rect">
            <a:avLst/>
          </a:prstGeom>
        </p:spPr>
        <p:txBody>
          <a:bodyPr vert="horz" lIns="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0" descr="Gartner_301_with_white_background"/>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gray">
          <a:xfrm>
            <a:off x="7618539" y="6359906"/>
            <a:ext cx="1141413" cy="26035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userDrawn="1"/>
        </p:nvSpPr>
        <p:spPr>
          <a:xfrm>
            <a:off x="381000" y="6248400"/>
            <a:ext cx="3657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b" anchorCtr="0"/>
          <a:lstStyle/>
          <a:p>
            <a:pPr>
              <a:defRPr/>
            </a:pPr>
            <a:r>
              <a:rPr lang="en-US" sz="800" dirty="0" smtClean="0">
                <a:solidFill>
                  <a:srgbClr val="808080"/>
                </a:solidFill>
                <a:latin typeface="Arial" pitchFamily="34" charset="0"/>
                <a:cs typeface="Arial" pitchFamily="34" charset="0"/>
              </a:rPr>
              <a:t>330029422| © 2016 Gartner, Inc. and/or its affiliates. All rights reserved. </a:t>
            </a:r>
          </a:p>
        </p:txBody>
      </p:sp>
      <p:sp>
        <p:nvSpPr>
          <p:cNvPr id="7" name="Text Box 21"/>
          <p:cNvSpPr txBox="1">
            <a:spLocks noChangeArrowheads="1"/>
          </p:cNvSpPr>
          <p:nvPr userDrawn="1"/>
        </p:nvSpPr>
        <p:spPr bwMode="auto">
          <a:xfrm>
            <a:off x="3698875" y="6245225"/>
            <a:ext cx="1746250" cy="460375"/>
          </a:xfrm>
          <a:prstGeom prst="rect">
            <a:avLst/>
          </a:prstGeom>
          <a:noFill/>
          <a:ln w="9525">
            <a:noFill/>
            <a:miter lim="800000"/>
            <a:headEnd/>
            <a:tailEnd/>
          </a:ln>
          <a:effectLst/>
        </p:spPr>
        <p:txBody>
          <a:bodyPr lIns="0" tIns="0" rIns="0" bIns="45720" anchor="b"/>
          <a:lstStyle/>
          <a:p>
            <a:pPr algn="ctr">
              <a:defRPr/>
            </a:pPr>
            <a:fld id="{4F90AA0D-40CA-4756-B00C-850F4C4B69F3}" type="slidenum">
              <a:rPr lang="en-GB" sz="800">
                <a:solidFill>
                  <a:srgbClr val="808080"/>
                </a:solidFill>
              </a:rPr>
              <a:pPr algn="ctr">
                <a:defRPr/>
              </a:pPr>
              <a:t>‹#›</a:t>
            </a:fld>
            <a:endParaRPr lang="en-GB" altLang="en-US" sz="800" dirty="0">
              <a:solidFill>
                <a:srgbClr val="808080"/>
              </a:solidFill>
            </a:endParaRPr>
          </a:p>
        </p:txBody>
      </p:sp>
    </p:spTree>
    <p:extLst>
      <p:ext uri="{BB962C8B-B14F-4D97-AF65-F5344CB8AC3E}">
        <p14:creationId xmlns:p14="http://schemas.microsoft.com/office/powerpoint/2010/main" val="2824130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iming>
    <p:tnLst>
      <p:par>
        <p:cTn id="1" dur="indefinite" restart="never" nodeType="tmRoot"/>
      </p:par>
    </p:tnLst>
  </p:timing>
  <p:txStyles>
    <p:titleStyle>
      <a:lvl1pPr algn="l" defTabSz="914400" rtl="0" eaLnBrk="1" latinLnBrk="0" hangingPunct="1">
        <a:spcBef>
          <a:spcPct val="0"/>
        </a:spcBef>
        <a:buNone/>
        <a:defRPr sz="2400" kern="1200">
          <a:solidFill>
            <a:srgbClr val="00529B"/>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00529B"/>
        </a:buClr>
        <a:buFont typeface="Wingdings" pitchFamily="2" charset="2"/>
        <a:buChar char="§"/>
        <a:defRPr sz="1800" kern="1200">
          <a:solidFill>
            <a:srgbClr val="40404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rgbClr val="40404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rgbClr val="40404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rgbClr val="40404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rgbClr val="40404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TAG Meeting </a:t>
            </a:r>
            <a:endParaRPr lang="en-US" dirty="0"/>
          </a:p>
        </p:txBody>
      </p:sp>
      <p:sp>
        <p:nvSpPr>
          <p:cNvPr id="3" name="Subtitle 2"/>
          <p:cNvSpPr>
            <a:spLocks noGrp="1"/>
          </p:cNvSpPr>
          <p:nvPr>
            <p:ph type="subTitle" idx="1"/>
          </p:nvPr>
        </p:nvSpPr>
        <p:spPr/>
        <p:txBody>
          <a:bodyPr/>
          <a:lstStyle/>
          <a:p>
            <a:r>
              <a:rPr lang="en-US" dirty="0" smtClean="0"/>
              <a:t>Gartner Project Overview</a:t>
            </a:r>
            <a:endParaRPr lang="en-US" dirty="0"/>
          </a:p>
        </p:txBody>
      </p:sp>
      <p:sp>
        <p:nvSpPr>
          <p:cNvPr id="4" name="Text Box 16"/>
          <p:cNvSpPr txBox="1">
            <a:spLocks noChangeArrowheads="1"/>
          </p:cNvSpPr>
          <p:nvPr>
            <p:custDataLst>
              <p:tags r:id="rId1"/>
            </p:custDataLst>
          </p:nvPr>
        </p:nvSpPr>
        <p:spPr bwMode="auto">
          <a:xfrm>
            <a:off x="6108700" y="4732338"/>
            <a:ext cx="268128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a:spAutoFit/>
          </a:bodyPr>
          <a:lstStyle>
            <a:lvl1pPr eaLnBrk="0" hangingPunct="0">
              <a:defRPr>
                <a:solidFill>
                  <a:schemeClr val="tx1"/>
                </a:solidFill>
                <a:latin typeface="Arial" charset="0"/>
                <a:ea typeface="Arial Unicode MS" pitchFamily="34" charset="-128"/>
              </a:defRPr>
            </a:lvl1pPr>
            <a:lvl2pPr marL="742950" indent="-285750" eaLnBrk="0" hangingPunct="0">
              <a:defRPr>
                <a:solidFill>
                  <a:schemeClr val="tx1"/>
                </a:solidFill>
                <a:latin typeface="Arial" charset="0"/>
                <a:ea typeface="Arial Unicode MS" pitchFamily="34" charset="-128"/>
              </a:defRPr>
            </a:lvl2pPr>
            <a:lvl3pPr marL="1143000" indent="-228600" eaLnBrk="0" hangingPunct="0">
              <a:defRPr>
                <a:solidFill>
                  <a:schemeClr val="tx1"/>
                </a:solidFill>
                <a:latin typeface="Arial" charset="0"/>
                <a:ea typeface="Arial Unicode MS" pitchFamily="34" charset="-128"/>
              </a:defRPr>
            </a:lvl3pPr>
            <a:lvl4pPr marL="1600200" indent="-228600" eaLnBrk="0" hangingPunct="0">
              <a:defRPr>
                <a:solidFill>
                  <a:schemeClr val="tx1"/>
                </a:solidFill>
                <a:latin typeface="Arial" charset="0"/>
                <a:ea typeface="Arial Unicode MS" pitchFamily="34" charset="-128"/>
              </a:defRPr>
            </a:lvl4pPr>
            <a:lvl5pPr marL="2057400" indent="-228600" eaLnBrk="0" hangingPunct="0">
              <a:defRPr>
                <a:solidFill>
                  <a:schemeClr val="tx1"/>
                </a:solidFill>
                <a:latin typeface="Arial" charset="0"/>
                <a:ea typeface="Arial Unicode MS" pitchFamily="34" charset="-128"/>
              </a:defRPr>
            </a:lvl5pPr>
            <a:lvl6pPr marL="2514600" indent="-228600" eaLnBrk="0" fontAlgn="base" hangingPunct="0">
              <a:spcBef>
                <a:spcPct val="0"/>
              </a:spcBef>
              <a:spcAft>
                <a:spcPct val="0"/>
              </a:spcAft>
              <a:defRPr>
                <a:solidFill>
                  <a:schemeClr val="tx1"/>
                </a:solidFill>
                <a:latin typeface="Arial" charset="0"/>
                <a:ea typeface="Arial Unicode MS" pitchFamily="34" charset="-128"/>
              </a:defRPr>
            </a:lvl6pPr>
            <a:lvl7pPr marL="2971800" indent="-228600" eaLnBrk="0" fontAlgn="base" hangingPunct="0">
              <a:spcBef>
                <a:spcPct val="0"/>
              </a:spcBef>
              <a:spcAft>
                <a:spcPct val="0"/>
              </a:spcAft>
              <a:defRPr>
                <a:solidFill>
                  <a:schemeClr val="tx1"/>
                </a:solidFill>
                <a:latin typeface="Arial" charset="0"/>
                <a:ea typeface="Arial Unicode MS" pitchFamily="34" charset="-128"/>
              </a:defRPr>
            </a:lvl7pPr>
            <a:lvl8pPr marL="3429000" indent="-228600" eaLnBrk="0" fontAlgn="base" hangingPunct="0">
              <a:spcBef>
                <a:spcPct val="0"/>
              </a:spcBef>
              <a:spcAft>
                <a:spcPct val="0"/>
              </a:spcAft>
              <a:defRPr>
                <a:solidFill>
                  <a:schemeClr val="tx1"/>
                </a:solidFill>
                <a:latin typeface="Arial" charset="0"/>
                <a:ea typeface="Arial Unicode MS" pitchFamily="34" charset="-128"/>
              </a:defRPr>
            </a:lvl8pPr>
            <a:lvl9pPr marL="3886200" indent="-228600" eaLnBrk="0" fontAlgn="base" hangingPunct="0">
              <a:spcBef>
                <a:spcPct val="0"/>
              </a:spcBef>
              <a:spcAft>
                <a:spcPct val="0"/>
              </a:spcAft>
              <a:defRPr>
                <a:solidFill>
                  <a:schemeClr val="tx1"/>
                </a:solidFill>
                <a:latin typeface="Arial" charset="0"/>
                <a:ea typeface="Arial Unicode MS" pitchFamily="34" charset="-128"/>
              </a:defRPr>
            </a:lvl9pPr>
          </a:lstStyle>
          <a:p>
            <a:pPr eaLnBrk="1" hangingPunct="1"/>
            <a:r>
              <a:rPr lang="en-US" sz="1400" b="1" dirty="0" smtClean="0">
                <a:solidFill>
                  <a:srgbClr val="808080"/>
                </a:solidFill>
              </a:rPr>
              <a:t>17-06-16</a:t>
            </a:r>
          </a:p>
          <a:p>
            <a:pPr eaLnBrk="1" hangingPunct="1"/>
            <a:r>
              <a:rPr lang="en-US" sz="1200" dirty="0" smtClean="0">
                <a:solidFill>
                  <a:srgbClr val="808080"/>
                </a:solidFill>
              </a:rPr>
              <a:t>version 1.0</a:t>
            </a:r>
            <a:endParaRPr lang="en-US" sz="1200" dirty="0">
              <a:solidFill>
                <a:srgbClr val="808080"/>
              </a:solidFill>
            </a:endParaRPr>
          </a:p>
        </p:txBody>
      </p:sp>
      <p:sp>
        <p:nvSpPr>
          <p:cNvPr id="5" name="Text Box 62"/>
          <p:cNvSpPr txBox="1">
            <a:spLocks noChangeArrowheads="1"/>
          </p:cNvSpPr>
          <p:nvPr>
            <p:custDataLst>
              <p:tags r:id="rId2"/>
            </p:custDataLst>
          </p:nvPr>
        </p:nvSpPr>
        <p:spPr bwMode="auto">
          <a:xfrm>
            <a:off x="1905000" y="4732338"/>
            <a:ext cx="21097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lIns="0" rIns="0">
            <a:spAutoFit/>
          </a:bodyPr>
          <a:lstStyle>
            <a:lvl1pPr eaLnBrk="0" hangingPunct="0">
              <a:defRPr>
                <a:solidFill>
                  <a:schemeClr val="tx1"/>
                </a:solidFill>
                <a:latin typeface="Arial" charset="0"/>
                <a:ea typeface="Arial Unicode MS" pitchFamily="34" charset="-128"/>
              </a:defRPr>
            </a:lvl1pPr>
            <a:lvl2pPr marL="742950" indent="-285750" eaLnBrk="0" hangingPunct="0">
              <a:defRPr>
                <a:solidFill>
                  <a:schemeClr val="tx1"/>
                </a:solidFill>
                <a:latin typeface="Arial" charset="0"/>
                <a:ea typeface="Arial Unicode MS" pitchFamily="34" charset="-128"/>
              </a:defRPr>
            </a:lvl2pPr>
            <a:lvl3pPr marL="1143000" indent="-228600" eaLnBrk="0" hangingPunct="0">
              <a:defRPr>
                <a:solidFill>
                  <a:schemeClr val="tx1"/>
                </a:solidFill>
                <a:latin typeface="Arial" charset="0"/>
                <a:ea typeface="Arial Unicode MS" pitchFamily="34" charset="-128"/>
              </a:defRPr>
            </a:lvl3pPr>
            <a:lvl4pPr marL="1600200" indent="-228600" eaLnBrk="0" hangingPunct="0">
              <a:defRPr>
                <a:solidFill>
                  <a:schemeClr val="tx1"/>
                </a:solidFill>
                <a:latin typeface="Arial" charset="0"/>
                <a:ea typeface="Arial Unicode MS" pitchFamily="34" charset="-128"/>
              </a:defRPr>
            </a:lvl4pPr>
            <a:lvl5pPr marL="2057400" indent="-228600" eaLnBrk="0" hangingPunct="0">
              <a:defRPr>
                <a:solidFill>
                  <a:schemeClr val="tx1"/>
                </a:solidFill>
                <a:latin typeface="Arial" charset="0"/>
                <a:ea typeface="Arial Unicode MS" pitchFamily="34" charset="-128"/>
              </a:defRPr>
            </a:lvl5pPr>
            <a:lvl6pPr marL="2514600" indent="-228600" eaLnBrk="0" fontAlgn="base" hangingPunct="0">
              <a:spcBef>
                <a:spcPct val="0"/>
              </a:spcBef>
              <a:spcAft>
                <a:spcPct val="0"/>
              </a:spcAft>
              <a:defRPr>
                <a:solidFill>
                  <a:schemeClr val="tx1"/>
                </a:solidFill>
                <a:latin typeface="Arial" charset="0"/>
                <a:ea typeface="Arial Unicode MS" pitchFamily="34" charset="-128"/>
              </a:defRPr>
            </a:lvl6pPr>
            <a:lvl7pPr marL="2971800" indent="-228600" eaLnBrk="0" fontAlgn="base" hangingPunct="0">
              <a:spcBef>
                <a:spcPct val="0"/>
              </a:spcBef>
              <a:spcAft>
                <a:spcPct val="0"/>
              </a:spcAft>
              <a:defRPr>
                <a:solidFill>
                  <a:schemeClr val="tx1"/>
                </a:solidFill>
                <a:latin typeface="Arial" charset="0"/>
                <a:ea typeface="Arial Unicode MS" pitchFamily="34" charset="-128"/>
              </a:defRPr>
            </a:lvl7pPr>
            <a:lvl8pPr marL="3429000" indent="-228600" eaLnBrk="0" fontAlgn="base" hangingPunct="0">
              <a:spcBef>
                <a:spcPct val="0"/>
              </a:spcBef>
              <a:spcAft>
                <a:spcPct val="0"/>
              </a:spcAft>
              <a:defRPr>
                <a:solidFill>
                  <a:schemeClr val="tx1"/>
                </a:solidFill>
                <a:latin typeface="Arial" charset="0"/>
                <a:ea typeface="Arial Unicode MS" pitchFamily="34" charset="-128"/>
              </a:defRPr>
            </a:lvl8pPr>
            <a:lvl9pPr marL="3886200" indent="-228600" eaLnBrk="0" fontAlgn="base" hangingPunct="0">
              <a:spcBef>
                <a:spcPct val="0"/>
              </a:spcBef>
              <a:spcAft>
                <a:spcPct val="0"/>
              </a:spcAft>
              <a:defRPr>
                <a:solidFill>
                  <a:schemeClr val="tx1"/>
                </a:solidFill>
                <a:latin typeface="Arial" charset="0"/>
                <a:ea typeface="Arial Unicode MS" pitchFamily="34" charset="-128"/>
              </a:defRPr>
            </a:lvl9pPr>
          </a:lstStyle>
          <a:p>
            <a:pPr eaLnBrk="1" hangingPunct="1"/>
            <a:r>
              <a:rPr lang="en-US" sz="1400" dirty="0" smtClean="0">
                <a:solidFill>
                  <a:srgbClr val="808080"/>
                </a:solidFill>
              </a:rPr>
              <a:t>Prepared for </a:t>
            </a:r>
            <a:endParaRPr lang="en-US" sz="1400" dirty="0">
              <a:solidFill>
                <a:srgbClr val="808080"/>
              </a:solidFill>
            </a:endParaRPr>
          </a:p>
          <a:p>
            <a:pPr eaLnBrk="1" hangingPunct="1"/>
            <a:r>
              <a:rPr lang="en-US" sz="1400" dirty="0" smtClean="0">
                <a:solidFill>
                  <a:srgbClr val="808080"/>
                </a:solidFill>
              </a:rPr>
              <a:t>DG MARE</a:t>
            </a:r>
          </a:p>
        </p:txBody>
      </p:sp>
    </p:spTree>
    <p:extLst>
      <p:ext uri="{BB962C8B-B14F-4D97-AF65-F5344CB8AC3E}">
        <p14:creationId xmlns:p14="http://schemas.microsoft.com/office/powerpoint/2010/main" val="2581522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next steps for the project going forward?</a:t>
            </a:r>
            <a:endParaRPr lang="en-GB" dirty="0"/>
          </a:p>
        </p:txBody>
      </p:sp>
      <p:sp>
        <p:nvSpPr>
          <p:cNvPr id="3" name="Content Placeholder 2"/>
          <p:cNvSpPr>
            <a:spLocks noGrp="1"/>
          </p:cNvSpPr>
          <p:nvPr>
            <p:ph idx="1"/>
          </p:nvPr>
        </p:nvSpPr>
        <p:spPr/>
        <p:txBody>
          <a:bodyPr/>
          <a:lstStyle/>
          <a:p>
            <a:r>
              <a:rPr lang="en-US" dirty="0" smtClean="0"/>
              <a:t>Plan additional Member State missions after the summer break</a:t>
            </a:r>
          </a:p>
          <a:p>
            <a:r>
              <a:rPr lang="en-US" dirty="0"/>
              <a:t>Further </a:t>
            </a:r>
            <a:r>
              <a:rPr lang="en-US" dirty="0" err="1"/>
              <a:t>analyse</a:t>
            </a:r>
            <a:r>
              <a:rPr lang="en-US" dirty="0"/>
              <a:t> commonalities in terms of needs or barriers across Member State Missions </a:t>
            </a:r>
          </a:p>
          <a:p>
            <a:r>
              <a:rPr lang="en-US" dirty="0"/>
              <a:t>Consolidate and </a:t>
            </a:r>
            <a:r>
              <a:rPr lang="en-US" dirty="0" err="1"/>
              <a:t>harmonise</a:t>
            </a:r>
            <a:r>
              <a:rPr lang="en-US" dirty="0"/>
              <a:t> findings </a:t>
            </a:r>
          </a:p>
          <a:p>
            <a:r>
              <a:rPr lang="en-US" dirty="0" smtClean="0"/>
              <a:t>Evaluate identified information services based on three main criteria</a:t>
            </a:r>
          </a:p>
          <a:p>
            <a:pPr lvl="1"/>
            <a:r>
              <a:rPr lang="en-US" dirty="0" smtClean="0"/>
              <a:t>Business Impact</a:t>
            </a:r>
          </a:p>
          <a:p>
            <a:pPr lvl="1"/>
            <a:r>
              <a:rPr lang="en-US" dirty="0" smtClean="0"/>
              <a:t>Technical Complexity</a:t>
            </a:r>
          </a:p>
          <a:p>
            <a:pPr lvl="1"/>
            <a:r>
              <a:rPr lang="en-US" dirty="0" smtClean="0"/>
              <a:t>Cost</a:t>
            </a:r>
          </a:p>
          <a:p>
            <a:r>
              <a:rPr lang="en-US" dirty="0" err="1" smtClean="0"/>
              <a:t>Prioritise</a:t>
            </a:r>
            <a:r>
              <a:rPr lang="en-US" dirty="0" smtClean="0"/>
              <a:t> high </a:t>
            </a:r>
            <a:r>
              <a:rPr lang="en-GB" dirty="0" smtClean="0"/>
              <a:t>value-added</a:t>
            </a:r>
            <a:r>
              <a:rPr lang="en-US" dirty="0" smtClean="0"/>
              <a:t> information services </a:t>
            </a:r>
          </a:p>
          <a:p>
            <a:r>
              <a:rPr lang="en-US" dirty="0" smtClean="0"/>
              <a:t>D</a:t>
            </a:r>
            <a:r>
              <a:rPr lang="en-US" dirty="0"/>
              <a:t>evelop </a:t>
            </a:r>
            <a:r>
              <a:rPr lang="en-US" dirty="0" smtClean="0"/>
              <a:t>Service </a:t>
            </a:r>
            <a:r>
              <a:rPr lang="en-US" dirty="0"/>
              <a:t>Specification for </a:t>
            </a:r>
            <a:r>
              <a:rPr lang="en-US" dirty="0" err="1" smtClean="0"/>
              <a:t>prioritised</a:t>
            </a:r>
            <a:r>
              <a:rPr lang="en-US" dirty="0" smtClean="0"/>
              <a:t> </a:t>
            </a:r>
            <a:r>
              <a:rPr lang="en-US" dirty="0"/>
              <a:t>information services </a:t>
            </a:r>
            <a:r>
              <a:rPr lang="en-US" dirty="0" smtClean="0"/>
              <a:t>in the </a:t>
            </a:r>
            <a:r>
              <a:rPr lang="en-US" dirty="0"/>
              <a:t>frame of CISE Data and Service model</a:t>
            </a:r>
          </a:p>
          <a:p>
            <a:r>
              <a:rPr lang="en-US" dirty="0" smtClean="0"/>
              <a:t>Propose high value-added services to the EUCISE2020 for implementation</a:t>
            </a:r>
            <a:endParaRPr lang="en-GB" dirty="0"/>
          </a:p>
        </p:txBody>
      </p:sp>
    </p:spTree>
    <p:extLst>
      <p:ext uri="{BB962C8B-B14F-4D97-AF65-F5344CB8AC3E}">
        <p14:creationId xmlns:p14="http://schemas.microsoft.com/office/powerpoint/2010/main" val="3202319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the project objectives?</a:t>
            </a:r>
            <a:endParaRPr lang="en-US" dirty="0"/>
          </a:p>
        </p:txBody>
      </p:sp>
      <p:graphicFrame>
        <p:nvGraphicFramePr>
          <p:cNvPr id="3" name="Diagram 2"/>
          <p:cNvGraphicFramePr/>
          <p:nvPr>
            <p:extLst>
              <p:ext uri="{D42A27DB-BD31-4B8C-83A1-F6EECF244321}">
                <p14:modId xmlns:p14="http://schemas.microsoft.com/office/powerpoint/2010/main" val="3182309664"/>
              </p:ext>
            </p:extLst>
          </p:nvPr>
        </p:nvGraphicFramePr>
        <p:xfrm>
          <a:off x="354740" y="1295400"/>
          <a:ext cx="8405212"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92"/>
          <p:cNvGrpSpPr>
            <a:grpSpLocks noChangeAspect="1"/>
          </p:cNvGrpSpPr>
          <p:nvPr/>
        </p:nvGrpSpPr>
        <p:grpSpPr bwMode="gray">
          <a:xfrm>
            <a:off x="533400" y="1699260"/>
            <a:ext cx="438024" cy="457384"/>
            <a:chOff x="5645150" y="3130550"/>
            <a:chExt cx="574675" cy="600075"/>
          </a:xfrm>
          <a:solidFill>
            <a:srgbClr val="00529B"/>
          </a:solidFill>
        </p:grpSpPr>
        <p:sp>
          <p:nvSpPr>
            <p:cNvPr id="6" name="Freeform 69"/>
            <p:cNvSpPr>
              <a:spLocks noEditPoints="1"/>
            </p:cNvSpPr>
            <p:nvPr/>
          </p:nvSpPr>
          <p:spPr bwMode="gray">
            <a:xfrm>
              <a:off x="5746750" y="3216275"/>
              <a:ext cx="473075" cy="479425"/>
            </a:xfrm>
            <a:custGeom>
              <a:avLst/>
              <a:gdLst/>
              <a:ahLst/>
              <a:cxnLst>
                <a:cxn ang="0">
                  <a:pos x="40" y="40"/>
                </a:cxn>
                <a:cxn ang="0">
                  <a:pos x="109" y="40"/>
                </a:cxn>
                <a:cxn ang="0">
                  <a:pos x="109" y="109"/>
                </a:cxn>
                <a:cxn ang="0">
                  <a:pos x="40" y="109"/>
                </a:cxn>
                <a:cxn ang="0">
                  <a:pos x="40" y="40"/>
                </a:cxn>
                <a:cxn ang="0">
                  <a:pos x="26" y="26"/>
                </a:cxn>
                <a:cxn ang="0">
                  <a:pos x="123" y="26"/>
                </a:cxn>
                <a:cxn ang="0">
                  <a:pos x="123" y="122"/>
                </a:cxn>
                <a:cxn ang="0">
                  <a:pos x="26" y="122"/>
                </a:cxn>
                <a:cxn ang="0">
                  <a:pos x="26" y="26"/>
                </a:cxn>
                <a:cxn ang="0">
                  <a:pos x="120" y="142"/>
                </a:cxn>
                <a:cxn ang="0">
                  <a:pos x="141" y="122"/>
                </a:cxn>
                <a:cxn ang="0">
                  <a:pos x="174" y="155"/>
                </a:cxn>
                <a:cxn ang="0">
                  <a:pos x="154" y="175"/>
                </a:cxn>
                <a:cxn ang="0">
                  <a:pos x="120" y="142"/>
                </a:cxn>
              </a:cxnLst>
              <a:rect l="0" t="0" r="r" b="b"/>
              <a:pathLst>
                <a:path w="176" h="178">
                  <a:moveTo>
                    <a:pt x="40" y="40"/>
                  </a:moveTo>
                  <a:cubicBezTo>
                    <a:pt x="59" y="21"/>
                    <a:pt x="90" y="21"/>
                    <a:pt x="109" y="40"/>
                  </a:cubicBezTo>
                  <a:cubicBezTo>
                    <a:pt x="129" y="59"/>
                    <a:pt x="129" y="90"/>
                    <a:pt x="109" y="109"/>
                  </a:cubicBezTo>
                  <a:cubicBezTo>
                    <a:pt x="90" y="128"/>
                    <a:pt x="59" y="128"/>
                    <a:pt x="40" y="109"/>
                  </a:cubicBezTo>
                  <a:cubicBezTo>
                    <a:pt x="21" y="90"/>
                    <a:pt x="21" y="59"/>
                    <a:pt x="40" y="40"/>
                  </a:cubicBezTo>
                  <a:close/>
                  <a:moveTo>
                    <a:pt x="26" y="26"/>
                  </a:moveTo>
                  <a:cubicBezTo>
                    <a:pt x="53" y="0"/>
                    <a:pt x="96" y="0"/>
                    <a:pt x="123" y="26"/>
                  </a:cubicBezTo>
                  <a:cubicBezTo>
                    <a:pt x="149" y="52"/>
                    <a:pt x="149" y="96"/>
                    <a:pt x="123" y="122"/>
                  </a:cubicBezTo>
                  <a:cubicBezTo>
                    <a:pt x="96" y="148"/>
                    <a:pt x="53" y="148"/>
                    <a:pt x="26" y="122"/>
                  </a:cubicBezTo>
                  <a:cubicBezTo>
                    <a:pt x="0" y="96"/>
                    <a:pt x="0" y="52"/>
                    <a:pt x="26" y="26"/>
                  </a:cubicBezTo>
                  <a:close/>
                  <a:moveTo>
                    <a:pt x="120" y="142"/>
                  </a:moveTo>
                  <a:cubicBezTo>
                    <a:pt x="118" y="134"/>
                    <a:pt x="132" y="119"/>
                    <a:pt x="141" y="122"/>
                  </a:cubicBezTo>
                  <a:cubicBezTo>
                    <a:pt x="151" y="124"/>
                    <a:pt x="170" y="143"/>
                    <a:pt x="174" y="155"/>
                  </a:cubicBezTo>
                  <a:cubicBezTo>
                    <a:pt x="176" y="162"/>
                    <a:pt x="162" y="178"/>
                    <a:pt x="154" y="175"/>
                  </a:cubicBezTo>
                  <a:cubicBezTo>
                    <a:pt x="143" y="172"/>
                    <a:pt x="124" y="153"/>
                    <a:pt x="120" y="14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Oval 70"/>
            <p:cNvSpPr>
              <a:spLocks noChangeArrowheads="1"/>
            </p:cNvSpPr>
            <p:nvPr/>
          </p:nvSpPr>
          <p:spPr bwMode="gray">
            <a:xfrm>
              <a:off x="5778500" y="3176588"/>
              <a:ext cx="57150" cy="53975"/>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Oval 71"/>
            <p:cNvSpPr>
              <a:spLocks noChangeArrowheads="1"/>
            </p:cNvSpPr>
            <p:nvPr/>
          </p:nvSpPr>
          <p:spPr bwMode="gray">
            <a:xfrm>
              <a:off x="5645150" y="3367088"/>
              <a:ext cx="55563" cy="53975"/>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Oval 72"/>
            <p:cNvSpPr>
              <a:spLocks noChangeArrowheads="1"/>
            </p:cNvSpPr>
            <p:nvPr/>
          </p:nvSpPr>
          <p:spPr bwMode="gray">
            <a:xfrm>
              <a:off x="5668963" y="3130550"/>
              <a:ext cx="53975" cy="57150"/>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Oval 73"/>
            <p:cNvSpPr>
              <a:spLocks noChangeArrowheads="1"/>
            </p:cNvSpPr>
            <p:nvPr/>
          </p:nvSpPr>
          <p:spPr bwMode="gray">
            <a:xfrm>
              <a:off x="5924550" y="3130550"/>
              <a:ext cx="57150" cy="57150"/>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Oval 74"/>
            <p:cNvSpPr>
              <a:spLocks noChangeArrowheads="1"/>
            </p:cNvSpPr>
            <p:nvPr/>
          </p:nvSpPr>
          <p:spPr bwMode="gray">
            <a:xfrm>
              <a:off x="6161088" y="3130550"/>
              <a:ext cx="53975" cy="57150"/>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Oval 75"/>
            <p:cNvSpPr>
              <a:spLocks noChangeArrowheads="1"/>
            </p:cNvSpPr>
            <p:nvPr/>
          </p:nvSpPr>
          <p:spPr bwMode="gray">
            <a:xfrm>
              <a:off x="5843588" y="3646488"/>
              <a:ext cx="53975" cy="53975"/>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Oval 76"/>
            <p:cNvSpPr>
              <a:spLocks noChangeArrowheads="1"/>
            </p:cNvSpPr>
            <p:nvPr/>
          </p:nvSpPr>
          <p:spPr bwMode="gray">
            <a:xfrm>
              <a:off x="5668963" y="3673475"/>
              <a:ext cx="53975" cy="57150"/>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Oval 77"/>
            <p:cNvSpPr>
              <a:spLocks noChangeArrowheads="1"/>
            </p:cNvSpPr>
            <p:nvPr/>
          </p:nvSpPr>
          <p:spPr bwMode="gray">
            <a:xfrm>
              <a:off x="5997575" y="3673475"/>
              <a:ext cx="53975" cy="57150"/>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Oval 78"/>
            <p:cNvSpPr>
              <a:spLocks noChangeArrowheads="1"/>
            </p:cNvSpPr>
            <p:nvPr/>
          </p:nvSpPr>
          <p:spPr bwMode="gray">
            <a:xfrm>
              <a:off x="5776913" y="3370263"/>
              <a:ext cx="104775" cy="104775"/>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Oval 79"/>
            <p:cNvSpPr>
              <a:spLocks noChangeArrowheads="1"/>
            </p:cNvSpPr>
            <p:nvPr/>
          </p:nvSpPr>
          <p:spPr bwMode="gray">
            <a:xfrm>
              <a:off x="5894388" y="3370263"/>
              <a:ext cx="104775" cy="104775"/>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Oval 80"/>
            <p:cNvSpPr>
              <a:spLocks noChangeArrowheads="1"/>
            </p:cNvSpPr>
            <p:nvPr/>
          </p:nvSpPr>
          <p:spPr bwMode="gray">
            <a:xfrm>
              <a:off x="6013450" y="3370263"/>
              <a:ext cx="104775" cy="104775"/>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8" name="Freeform 25"/>
          <p:cNvSpPr>
            <a:spLocks noEditPoints="1"/>
          </p:cNvSpPr>
          <p:nvPr/>
        </p:nvSpPr>
        <p:spPr bwMode="gray">
          <a:xfrm>
            <a:off x="1097280" y="2667000"/>
            <a:ext cx="347356" cy="345810"/>
          </a:xfrm>
          <a:custGeom>
            <a:avLst/>
            <a:gdLst/>
            <a:ahLst/>
            <a:cxnLst>
              <a:cxn ang="0">
                <a:pos x="95" y="0"/>
              </a:cxn>
              <a:cxn ang="0">
                <a:pos x="190" y="95"/>
              </a:cxn>
              <a:cxn ang="0">
                <a:pos x="95" y="189"/>
              </a:cxn>
              <a:cxn ang="0">
                <a:pos x="0" y="95"/>
              </a:cxn>
              <a:cxn ang="0">
                <a:pos x="95" y="0"/>
              </a:cxn>
              <a:cxn ang="0">
                <a:pos x="95" y="13"/>
              </a:cxn>
              <a:cxn ang="0">
                <a:pos x="177" y="95"/>
              </a:cxn>
              <a:cxn ang="0">
                <a:pos x="95" y="176"/>
              </a:cxn>
              <a:cxn ang="0">
                <a:pos x="13" y="95"/>
              </a:cxn>
              <a:cxn ang="0">
                <a:pos x="95" y="13"/>
              </a:cxn>
              <a:cxn ang="0">
                <a:pos x="136" y="148"/>
              </a:cxn>
              <a:cxn ang="0">
                <a:pos x="132" y="132"/>
              </a:cxn>
              <a:cxn ang="0">
                <a:pos x="75" y="114"/>
              </a:cxn>
              <a:cxn ang="0">
                <a:pos x="116" y="114"/>
              </a:cxn>
              <a:cxn ang="0">
                <a:pos x="120" y="99"/>
              </a:cxn>
              <a:cxn ang="0">
                <a:pos x="72" y="99"/>
              </a:cxn>
              <a:cxn ang="0">
                <a:pos x="72" y="90"/>
              </a:cxn>
              <a:cxn ang="0">
                <a:pos x="123" y="90"/>
              </a:cxn>
              <a:cxn ang="0">
                <a:pos x="127" y="76"/>
              </a:cxn>
              <a:cxn ang="0">
                <a:pos x="75" y="76"/>
              </a:cxn>
              <a:cxn ang="0">
                <a:pos x="132" y="57"/>
              </a:cxn>
              <a:cxn ang="0">
                <a:pos x="136" y="41"/>
              </a:cxn>
              <a:cxn ang="0">
                <a:pos x="48" y="76"/>
              </a:cxn>
              <a:cxn ang="0">
                <a:pos x="31" y="76"/>
              </a:cxn>
              <a:cxn ang="0">
                <a:pos x="31" y="90"/>
              </a:cxn>
              <a:cxn ang="0">
                <a:pos x="46" y="90"/>
              </a:cxn>
              <a:cxn ang="0">
                <a:pos x="46" y="99"/>
              </a:cxn>
              <a:cxn ang="0">
                <a:pos x="31" y="99"/>
              </a:cxn>
              <a:cxn ang="0">
                <a:pos x="31" y="114"/>
              </a:cxn>
              <a:cxn ang="0">
                <a:pos x="48" y="114"/>
              </a:cxn>
              <a:cxn ang="0">
                <a:pos x="136" y="148"/>
              </a:cxn>
            </a:cxnLst>
            <a:rect l="0" t="0" r="r" b="b"/>
            <a:pathLst>
              <a:path w="190" h="189">
                <a:moveTo>
                  <a:pt x="95" y="0"/>
                </a:moveTo>
                <a:cubicBezTo>
                  <a:pt x="147" y="0"/>
                  <a:pt x="190" y="42"/>
                  <a:pt x="190" y="95"/>
                </a:cubicBezTo>
                <a:cubicBezTo>
                  <a:pt x="190" y="147"/>
                  <a:pt x="147" y="189"/>
                  <a:pt x="95" y="189"/>
                </a:cubicBezTo>
                <a:cubicBezTo>
                  <a:pt x="43" y="189"/>
                  <a:pt x="0" y="147"/>
                  <a:pt x="0" y="95"/>
                </a:cubicBezTo>
                <a:cubicBezTo>
                  <a:pt x="0" y="42"/>
                  <a:pt x="43" y="0"/>
                  <a:pt x="95" y="0"/>
                </a:cubicBezTo>
                <a:close/>
                <a:moveTo>
                  <a:pt x="95" y="13"/>
                </a:moveTo>
                <a:cubicBezTo>
                  <a:pt x="140" y="13"/>
                  <a:pt x="177" y="49"/>
                  <a:pt x="177" y="95"/>
                </a:cubicBezTo>
                <a:cubicBezTo>
                  <a:pt x="177" y="140"/>
                  <a:pt x="140" y="176"/>
                  <a:pt x="95" y="176"/>
                </a:cubicBezTo>
                <a:cubicBezTo>
                  <a:pt x="50" y="176"/>
                  <a:pt x="13" y="140"/>
                  <a:pt x="13" y="95"/>
                </a:cubicBezTo>
                <a:cubicBezTo>
                  <a:pt x="13" y="49"/>
                  <a:pt x="50" y="13"/>
                  <a:pt x="95" y="13"/>
                </a:cubicBezTo>
                <a:close/>
                <a:moveTo>
                  <a:pt x="136" y="148"/>
                </a:moveTo>
                <a:cubicBezTo>
                  <a:pt x="132" y="132"/>
                  <a:pt x="132" y="132"/>
                  <a:pt x="132" y="132"/>
                </a:cubicBezTo>
                <a:cubicBezTo>
                  <a:pt x="111" y="140"/>
                  <a:pt x="84" y="137"/>
                  <a:pt x="75" y="114"/>
                </a:cubicBezTo>
                <a:cubicBezTo>
                  <a:pt x="116" y="114"/>
                  <a:pt x="116" y="114"/>
                  <a:pt x="116" y="114"/>
                </a:cubicBezTo>
                <a:cubicBezTo>
                  <a:pt x="120" y="99"/>
                  <a:pt x="120" y="99"/>
                  <a:pt x="120" y="99"/>
                </a:cubicBezTo>
                <a:cubicBezTo>
                  <a:pt x="72" y="99"/>
                  <a:pt x="72" y="99"/>
                  <a:pt x="72" y="99"/>
                </a:cubicBezTo>
                <a:cubicBezTo>
                  <a:pt x="72" y="96"/>
                  <a:pt x="72" y="93"/>
                  <a:pt x="72" y="90"/>
                </a:cubicBezTo>
                <a:cubicBezTo>
                  <a:pt x="123" y="90"/>
                  <a:pt x="123" y="90"/>
                  <a:pt x="123" y="90"/>
                </a:cubicBezTo>
                <a:cubicBezTo>
                  <a:pt x="127" y="76"/>
                  <a:pt x="127" y="76"/>
                  <a:pt x="127" y="76"/>
                </a:cubicBezTo>
                <a:cubicBezTo>
                  <a:pt x="75" y="76"/>
                  <a:pt x="75" y="76"/>
                  <a:pt x="75" y="76"/>
                </a:cubicBezTo>
                <a:cubicBezTo>
                  <a:pt x="85" y="52"/>
                  <a:pt x="111" y="49"/>
                  <a:pt x="132" y="57"/>
                </a:cubicBezTo>
                <a:cubicBezTo>
                  <a:pt x="133" y="52"/>
                  <a:pt x="135" y="46"/>
                  <a:pt x="136" y="41"/>
                </a:cubicBezTo>
                <a:cubicBezTo>
                  <a:pt x="103" y="24"/>
                  <a:pt x="58" y="33"/>
                  <a:pt x="48" y="76"/>
                </a:cubicBezTo>
                <a:cubicBezTo>
                  <a:pt x="31" y="76"/>
                  <a:pt x="31" y="76"/>
                  <a:pt x="31" y="76"/>
                </a:cubicBezTo>
                <a:cubicBezTo>
                  <a:pt x="31" y="90"/>
                  <a:pt x="31" y="90"/>
                  <a:pt x="31" y="90"/>
                </a:cubicBezTo>
                <a:cubicBezTo>
                  <a:pt x="46" y="90"/>
                  <a:pt x="46" y="90"/>
                  <a:pt x="46" y="90"/>
                </a:cubicBezTo>
                <a:cubicBezTo>
                  <a:pt x="46" y="93"/>
                  <a:pt x="46" y="96"/>
                  <a:pt x="46" y="99"/>
                </a:cubicBezTo>
                <a:cubicBezTo>
                  <a:pt x="31" y="99"/>
                  <a:pt x="31" y="99"/>
                  <a:pt x="31" y="99"/>
                </a:cubicBezTo>
                <a:cubicBezTo>
                  <a:pt x="31" y="114"/>
                  <a:pt x="31" y="114"/>
                  <a:pt x="31" y="114"/>
                </a:cubicBezTo>
                <a:cubicBezTo>
                  <a:pt x="48" y="114"/>
                  <a:pt x="48" y="114"/>
                  <a:pt x="48" y="114"/>
                </a:cubicBezTo>
                <a:cubicBezTo>
                  <a:pt x="58" y="157"/>
                  <a:pt x="104" y="165"/>
                  <a:pt x="136" y="148"/>
                </a:cubicBezTo>
                <a:close/>
              </a:path>
            </a:pathLst>
          </a:custGeom>
          <a:solidFill>
            <a:srgbClr val="00529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3"/>
          <p:cNvSpPr>
            <a:spLocks noEditPoints="1"/>
          </p:cNvSpPr>
          <p:nvPr/>
        </p:nvSpPr>
        <p:spPr bwMode="auto">
          <a:xfrm>
            <a:off x="1097280" y="4430130"/>
            <a:ext cx="347356" cy="492390"/>
          </a:xfrm>
          <a:custGeom>
            <a:avLst/>
            <a:gdLst>
              <a:gd name="T0" fmla="*/ 108 w 112"/>
              <a:gd name="T1" fmla="*/ 14 h 172"/>
              <a:gd name="T2" fmla="*/ 89 w 112"/>
              <a:gd name="T3" fmla="*/ 36 h 172"/>
              <a:gd name="T4" fmla="*/ 19 w 112"/>
              <a:gd name="T5" fmla="*/ 36 h 172"/>
              <a:gd name="T6" fmla="*/ 4 w 112"/>
              <a:gd name="T7" fmla="*/ 14 h 172"/>
              <a:gd name="T8" fmla="*/ 0 w 112"/>
              <a:gd name="T9" fmla="*/ 23 h 172"/>
              <a:gd name="T10" fmla="*/ 0 w 112"/>
              <a:gd name="T11" fmla="*/ 161 h 172"/>
              <a:gd name="T12" fmla="*/ 10 w 112"/>
              <a:gd name="T13" fmla="*/ 172 h 172"/>
              <a:gd name="T14" fmla="*/ 102 w 112"/>
              <a:gd name="T15" fmla="*/ 172 h 172"/>
              <a:gd name="T16" fmla="*/ 112 w 112"/>
              <a:gd name="T17" fmla="*/ 161 h 172"/>
              <a:gd name="T18" fmla="*/ 112 w 112"/>
              <a:gd name="T19" fmla="*/ 23 h 172"/>
              <a:gd name="T20" fmla="*/ 108 w 112"/>
              <a:gd name="T21" fmla="*/ 14 h 172"/>
              <a:gd name="T22" fmla="*/ 106 w 112"/>
              <a:gd name="T23" fmla="*/ 160 h 172"/>
              <a:gd name="T24" fmla="*/ 6 w 112"/>
              <a:gd name="T25" fmla="*/ 160 h 172"/>
              <a:gd name="T26" fmla="*/ 6 w 112"/>
              <a:gd name="T27" fmla="*/ 52 h 172"/>
              <a:gd name="T28" fmla="*/ 106 w 112"/>
              <a:gd name="T29" fmla="*/ 52 h 172"/>
              <a:gd name="T30" fmla="*/ 106 w 112"/>
              <a:gd name="T31" fmla="*/ 160 h 172"/>
              <a:gd name="T32" fmla="*/ 40 w 112"/>
              <a:gd name="T33" fmla="*/ 81 h 172"/>
              <a:gd name="T34" fmla="*/ 56 w 112"/>
              <a:gd name="T35" fmla="*/ 144 h 172"/>
              <a:gd name="T36" fmla="*/ 72 w 112"/>
              <a:gd name="T37" fmla="*/ 96 h 172"/>
              <a:gd name="T38" fmla="*/ 79 w 112"/>
              <a:gd name="T39" fmla="*/ 107 h 172"/>
              <a:gd name="T40" fmla="*/ 105 w 112"/>
              <a:gd name="T41" fmla="*/ 107 h 172"/>
              <a:gd name="T42" fmla="*/ 105 w 112"/>
              <a:gd name="T43" fmla="*/ 103 h 172"/>
              <a:gd name="T44" fmla="*/ 82 w 112"/>
              <a:gd name="T45" fmla="*/ 103 h 172"/>
              <a:gd name="T46" fmla="*/ 71 w 112"/>
              <a:gd name="T47" fmla="*/ 87 h 172"/>
              <a:gd name="T48" fmla="*/ 56 w 112"/>
              <a:gd name="T49" fmla="*/ 130 h 172"/>
              <a:gd name="T50" fmla="*/ 40 w 112"/>
              <a:gd name="T51" fmla="*/ 66 h 172"/>
              <a:gd name="T52" fmla="*/ 29 w 112"/>
              <a:gd name="T53" fmla="*/ 104 h 172"/>
              <a:gd name="T54" fmla="*/ 7 w 112"/>
              <a:gd name="T55" fmla="*/ 104 h 172"/>
              <a:gd name="T56" fmla="*/ 7 w 112"/>
              <a:gd name="T57" fmla="*/ 108 h 172"/>
              <a:gd name="T58" fmla="*/ 32 w 112"/>
              <a:gd name="T59" fmla="*/ 108 h 172"/>
              <a:gd name="T60" fmla="*/ 40 w 112"/>
              <a:gd name="T61" fmla="*/ 81 h 172"/>
              <a:gd name="T62" fmla="*/ 88 w 112"/>
              <a:gd name="T63" fmla="*/ 32 h 172"/>
              <a:gd name="T64" fmla="*/ 105 w 112"/>
              <a:gd name="T65" fmla="*/ 12 h 172"/>
              <a:gd name="T66" fmla="*/ 102 w 112"/>
              <a:gd name="T67" fmla="*/ 12 h 172"/>
              <a:gd name="T68" fmla="*/ 77 w 112"/>
              <a:gd name="T69" fmla="*/ 12 h 172"/>
              <a:gd name="T70" fmla="*/ 56 w 112"/>
              <a:gd name="T71" fmla="*/ 0 h 172"/>
              <a:gd name="T72" fmla="*/ 35 w 112"/>
              <a:gd name="T73" fmla="*/ 12 h 172"/>
              <a:gd name="T74" fmla="*/ 10 w 112"/>
              <a:gd name="T75" fmla="*/ 12 h 172"/>
              <a:gd name="T76" fmla="*/ 7 w 112"/>
              <a:gd name="T77" fmla="*/ 12 h 172"/>
              <a:gd name="T78" fmla="*/ 21 w 112"/>
              <a:gd name="T79" fmla="*/ 32 h 172"/>
              <a:gd name="T80" fmla="*/ 88 w 112"/>
              <a:gd name="T81" fmla="*/ 32 h 172"/>
              <a:gd name="T82" fmla="*/ 49 w 112"/>
              <a:gd name="T83" fmla="*/ 9 h 172"/>
              <a:gd name="T84" fmla="*/ 54 w 112"/>
              <a:gd name="T85" fmla="*/ 9 h 172"/>
              <a:gd name="T86" fmla="*/ 54 w 112"/>
              <a:gd name="T87" fmla="*/ 4 h 172"/>
              <a:gd name="T88" fmla="*/ 58 w 112"/>
              <a:gd name="T89" fmla="*/ 4 h 172"/>
              <a:gd name="T90" fmla="*/ 58 w 112"/>
              <a:gd name="T91" fmla="*/ 9 h 172"/>
              <a:gd name="T92" fmla="*/ 63 w 112"/>
              <a:gd name="T93" fmla="*/ 9 h 172"/>
              <a:gd name="T94" fmla="*/ 63 w 112"/>
              <a:gd name="T95" fmla="*/ 13 h 172"/>
              <a:gd name="T96" fmla="*/ 58 w 112"/>
              <a:gd name="T97" fmla="*/ 13 h 172"/>
              <a:gd name="T98" fmla="*/ 58 w 112"/>
              <a:gd name="T99" fmla="*/ 18 h 172"/>
              <a:gd name="T100" fmla="*/ 54 w 112"/>
              <a:gd name="T101" fmla="*/ 18 h 172"/>
              <a:gd name="T102" fmla="*/ 54 w 112"/>
              <a:gd name="T103" fmla="*/ 13 h 172"/>
              <a:gd name="T104" fmla="*/ 49 w 112"/>
              <a:gd name="T105" fmla="*/ 13 h 172"/>
              <a:gd name="T106" fmla="*/ 49 w 112"/>
              <a:gd name="T107" fmla="*/ 9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2" h="172">
                <a:moveTo>
                  <a:pt x="108" y="14"/>
                </a:moveTo>
                <a:cubicBezTo>
                  <a:pt x="89" y="36"/>
                  <a:pt x="89" y="36"/>
                  <a:pt x="89" y="36"/>
                </a:cubicBezTo>
                <a:cubicBezTo>
                  <a:pt x="19" y="36"/>
                  <a:pt x="19" y="36"/>
                  <a:pt x="19" y="36"/>
                </a:cubicBezTo>
                <a:cubicBezTo>
                  <a:pt x="4" y="14"/>
                  <a:pt x="4" y="14"/>
                  <a:pt x="4" y="14"/>
                </a:cubicBezTo>
                <a:cubicBezTo>
                  <a:pt x="4" y="14"/>
                  <a:pt x="0" y="18"/>
                  <a:pt x="0" y="23"/>
                </a:cubicBezTo>
                <a:cubicBezTo>
                  <a:pt x="0" y="161"/>
                  <a:pt x="0" y="161"/>
                  <a:pt x="0" y="161"/>
                </a:cubicBezTo>
                <a:cubicBezTo>
                  <a:pt x="0" y="167"/>
                  <a:pt x="4" y="172"/>
                  <a:pt x="10" y="172"/>
                </a:cubicBezTo>
                <a:cubicBezTo>
                  <a:pt x="102" y="172"/>
                  <a:pt x="102" y="172"/>
                  <a:pt x="102" y="172"/>
                </a:cubicBezTo>
                <a:cubicBezTo>
                  <a:pt x="108" y="172"/>
                  <a:pt x="112" y="167"/>
                  <a:pt x="112" y="161"/>
                </a:cubicBezTo>
                <a:cubicBezTo>
                  <a:pt x="112" y="23"/>
                  <a:pt x="112" y="23"/>
                  <a:pt x="112" y="23"/>
                </a:cubicBezTo>
                <a:cubicBezTo>
                  <a:pt x="112" y="18"/>
                  <a:pt x="108" y="14"/>
                  <a:pt x="108" y="14"/>
                </a:cubicBezTo>
                <a:close/>
                <a:moveTo>
                  <a:pt x="106" y="160"/>
                </a:moveTo>
                <a:cubicBezTo>
                  <a:pt x="6" y="160"/>
                  <a:pt x="6" y="160"/>
                  <a:pt x="6" y="160"/>
                </a:cubicBezTo>
                <a:cubicBezTo>
                  <a:pt x="6" y="52"/>
                  <a:pt x="6" y="52"/>
                  <a:pt x="6" y="52"/>
                </a:cubicBezTo>
                <a:cubicBezTo>
                  <a:pt x="106" y="52"/>
                  <a:pt x="106" y="52"/>
                  <a:pt x="106" y="52"/>
                </a:cubicBezTo>
                <a:lnTo>
                  <a:pt x="106" y="160"/>
                </a:lnTo>
                <a:close/>
                <a:moveTo>
                  <a:pt x="40" y="81"/>
                </a:moveTo>
                <a:cubicBezTo>
                  <a:pt x="56" y="144"/>
                  <a:pt x="56" y="144"/>
                  <a:pt x="56" y="144"/>
                </a:cubicBezTo>
                <a:cubicBezTo>
                  <a:pt x="72" y="96"/>
                  <a:pt x="72" y="96"/>
                  <a:pt x="72" y="96"/>
                </a:cubicBezTo>
                <a:cubicBezTo>
                  <a:pt x="79" y="107"/>
                  <a:pt x="79" y="107"/>
                  <a:pt x="79" y="107"/>
                </a:cubicBezTo>
                <a:cubicBezTo>
                  <a:pt x="105" y="107"/>
                  <a:pt x="105" y="107"/>
                  <a:pt x="105" y="107"/>
                </a:cubicBezTo>
                <a:cubicBezTo>
                  <a:pt x="105" y="103"/>
                  <a:pt x="105" y="103"/>
                  <a:pt x="105" y="103"/>
                </a:cubicBezTo>
                <a:cubicBezTo>
                  <a:pt x="82" y="103"/>
                  <a:pt x="82" y="103"/>
                  <a:pt x="82" y="103"/>
                </a:cubicBezTo>
                <a:cubicBezTo>
                  <a:pt x="71" y="87"/>
                  <a:pt x="71" y="87"/>
                  <a:pt x="71" y="87"/>
                </a:cubicBezTo>
                <a:cubicBezTo>
                  <a:pt x="56" y="130"/>
                  <a:pt x="56" y="130"/>
                  <a:pt x="56" y="130"/>
                </a:cubicBezTo>
                <a:cubicBezTo>
                  <a:pt x="40" y="66"/>
                  <a:pt x="40" y="66"/>
                  <a:pt x="40" y="66"/>
                </a:cubicBezTo>
                <a:cubicBezTo>
                  <a:pt x="29" y="104"/>
                  <a:pt x="29" y="104"/>
                  <a:pt x="29" y="104"/>
                </a:cubicBezTo>
                <a:cubicBezTo>
                  <a:pt x="7" y="104"/>
                  <a:pt x="7" y="104"/>
                  <a:pt x="7" y="104"/>
                </a:cubicBezTo>
                <a:cubicBezTo>
                  <a:pt x="7" y="108"/>
                  <a:pt x="7" y="108"/>
                  <a:pt x="7" y="108"/>
                </a:cubicBezTo>
                <a:cubicBezTo>
                  <a:pt x="32" y="108"/>
                  <a:pt x="32" y="108"/>
                  <a:pt x="32" y="108"/>
                </a:cubicBezTo>
                <a:lnTo>
                  <a:pt x="40" y="81"/>
                </a:lnTo>
                <a:close/>
                <a:moveTo>
                  <a:pt x="88" y="32"/>
                </a:moveTo>
                <a:cubicBezTo>
                  <a:pt x="105" y="12"/>
                  <a:pt x="105" y="12"/>
                  <a:pt x="105" y="12"/>
                </a:cubicBezTo>
                <a:cubicBezTo>
                  <a:pt x="104" y="12"/>
                  <a:pt x="103" y="12"/>
                  <a:pt x="102" y="12"/>
                </a:cubicBezTo>
                <a:cubicBezTo>
                  <a:pt x="77" y="12"/>
                  <a:pt x="77" y="12"/>
                  <a:pt x="77" y="12"/>
                </a:cubicBezTo>
                <a:cubicBezTo>
                  <a:pt x="76" y="5"/>
                  <a:pt x="67" y="0"/>
                  <a:pt x="56" y="0"/>
                </a:cubicBezTo>
                <a:cubicBezTo>
                  <a:pt x="45" y="0"/>
                  <a:pt x="36" y="5"/>
                  <a:pt x="35" y="12"/>
                </a:cubicBezTo>
                <a:cubicBezTo>
                  <a:pt x="10" y="12"/>
                  <a:pt x="10" y="12"/>
                  <a:pt x="10" y="12"/>
                </a:cubicBezTo>
                <a:cubicBezTo>
                  <a:pt x="9" y="12"/>
                  <a:pt x="8" y="12"/>
                  <a:pt x="7" y="12"/>
                </a:cubicBezTo>
                <a:cubicBezTo>
                  <a:pt x="21" y="32"/>
                  <a:pt x="21" y="32"/>
                  <a:pt x="21" y="32"/>
                </a:cubicBezTo>
                <a:lnTo>
                  <a:pt x="88" y="32"/>
                </a:lnTo>
                <a:close/>
                <a:moveTo>
                  <a:pt x="49" y="9"/>
                </a:moveTo>
                <a:cubicBezTo>
                  <a:pt x="54" y="9"/>
                  <a:pt x="54" y="9"/>
                  <a:pt x="54" y="9"/>
                </a:cubicBezTo>
                <a:cubicBezTo>
                  <a:pt x="54" y="4"/>
                  <a:pt x="54" y="4"/>
                  <a:pt x="54" y="4"/>
                </a:cubicBezTo>
                <a:cubicBezTo>
                  <a:pt x="58" y="4"/>
                  <a:pt x="58" y="4"/>
                  <a:pt x="58" y="4"/>
                </a:cubicBezTo>
                <a:cubicBezTo>
                  <a:pt x="58" y="9"/>
                  <a:pt x="58" y="9"/>
                  <a:pt x="58" y="9"/>
                </a:cubicBezTo>
                <a:cubicBezTo>
                  <a:pt x="63" y="9"/>
                  <a:pt x="63" y="9"/>
                  <a:pt x="63" y="9"/>
                </a:cubicBezTo>
                <a:cubicBezTo>
                  <a:pt x="63" y="13"/>
                  <a:pt x="63" y="13"/>
                  <a:pt x="63" y="13"/>
                </a:cubicBezTo>
                <a:cubicBezTo>
                  <a:pt x="58" y="13"/>
                  <a:pt x="58" y="13"/>
                  <a:pt x="58" y="13"/>
                </a:cubicBezTo>
                <a:cubicBezTo>
                  <a:pt x="58" y="18"/>
                  <a:pt x="58" y="18"/>
                  <a:pt x="58" y="18"/>
                </a:cubicBezTo>
                <a:cubicBezTo>
                  <a:pt x="54" y="18"/>
                  <a:pt x="54" y="18"/>
                  <a:pt x="54" y="18"/>
                </a:cubicBezTo>
                <a:cubicBezTo>
                  <a:pt x="54" y="13"/>
                  <a:pt x="54" y="13"/>
                  <a:pt x="54" y="13"/>
                </a:cubicBezTo>
                <a:cubicBezTo>
                  <a:pt x="49" y="13"/>
                  <a:pt x="49" y="13"/>
                  <a:pt x="49" y="13"/>
                </a:cubicBezTo>
                <a:lnTo>
                  <a:pt x="49" y="9"/>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58"/>
          <p:cNvSpPr>
            <a:spLocks noChangeAspect="1" noEditPoints="1"/>
          </p:cNvSpPr>
          <p:nvPr/>
        </p:nvSpPr>
        <p:spPr bwMode="gray">
          <a:xfrm>
            <a:off x="1201199" y="3573573"/>
            <a:ext cx="418294" cy="373794"/>
          </a:xfrm>
          <a:custGeom>
            <a:avLst/>
            <a:gdLst>
              <a:gd name="T0" fmla="*/ 710 w 1389"/>
              <a:gd name="T1" fmla="*/ 860 h 1222"/>
              <a:gd name="T2" fmla="*/ 710 w 1389"/>
              <a:gd name="T3" fmla="*/ 860 h 1222"/>
              <a:gd name="T4" fmla="*/ 529 w 1389"/>
              <a:gd name="T5" fmla="*/ 650 h 1222"/>
              <a:gd name="T6" fmla="*/ 589 w 1389"/>
              <a:gd name="T7" fmla="*/ 494 h 1222"/>
              <a:gd name="T8" fmla="*/ 641 w 1389"/>
              <a:gd name="T9" fmla="*/ 385 h 1222"/>
              <a:gd name="T10" fmla="*/ 621 w 1389"/>
              <a:gd name="T11" fmla="*/ 332 h 1222"/>
              <a:gd name="T12" fmla="*/ 635 w 1389"/>
              <a:gd name="T13" fmla="*/ 219 h 1222"/>
              <a:gd name="T14" fmla="*/ 414 w 1389"/>
              <a:gd name="T15" fmla="*/ 0 h 1222"/>
              <a:gd name="T16" fmla="*/ 192 w 1389"/>
              <a:gd name="T17" fmla="*/ 219 h 1222"/>
              <a:gd name="T18" fmla="*/ 207 w 1389"/>
              <a:gd name="T19" fmla="*/ 332 h 1222"/>
              <a:gd name="T20" fmla="*/ 187 w 1389"/>
              <a:gd name="T21" fmla="*/ 385 h 1222"/>
              <a:gd name="T22" fmla="*/ 238 w 1389"/>
              <a:gd name="T23" fmla="*/ 494 h 1222"/>
              <a:gd name="T24" fmla="*/ 299 w 1389"/>
              <a:gd name="T25" fmla="*/ 650 h 1222"/>
              <a:gd name="T26" fmla="*/ 117 w 1389"/>
              <a:gd name="T27" fmla="*/ 860 h 1222"/>
              <a:gd name="T28" fmla="*/ 0 w 1389"/>
              <a:gd name="T29" fmla="*/ 969 h 1222"/>
              <a:gd name="T30" fmla="*/ 0 w 1389"/>
              <a:gd name="T31" fmla="*/ 1222 h 1222"/>
              <a:gd name="T32" fmla="*/ 965 w 1389"/>
              <a:gd name="T33" fmla="*/ 1222 h 1222"/>
              <a:gd name="T34" fmla="*/ 965 w 1389"/>
              <a:gd name="T35" fmla="*/ 1033 h 1222"/>
              <a:gd name="T36" fmla="*/ 710 w 1389"/>
              <a:gd name="T37" fmla="*/ 860 h 1222"/>
              <a:gd name="T38" fmla="*/ 710 w 1389"/>
              <a:gd name="T39" fmla="*/ 860 h 1222"/>
              <a:gd name="T40" fmla="*/ 1389 w 1389"/>
              <a:gd name="T41" fmla="*/ 1222 h 1222"/>
              <a:gd name="T42" fmla="*/ 1389 w 1389"/>
              <a:gd name="T43" fmla="*/ 1222 h 1222"/>
              <a:gd name="T44" fmla="*/ 1371 w 1389"/>
              <a:gd name="T45" fmla="*/ 932 h 1222"/>
              <a:gd name="T46" fmla="*/ 1188 w 1389"/>
              <a:gd name="T47" fmla="*/ 820 h 1222"/>
              <a:gd name="T48" fmla="*/ 1052 w 1389"/>
              <a:gd name="T49" fmla="*/ 663 h 1222"/>
              <a:gd name="T50" fmla="*/ 1097 w 1389"/>
              <a:gd name="T51" fmla="*/ 546 h 1222"/>
              <a:gd name="T52" fmla="*/ 1136 w 1389"/>
              <a:gd name="T53" fmla="*/ 465 h 1222"/>
              <a:gd name="T54" fmla="*/ 1121 w 1389"/>
              <a:gd name="T55" fmla="*/ 424 h 1222"/>
              <a:gd name="T56" fmla="*/ 1131 w 1389"/>
              <a:gd name="T57" fmla="*/ 340 h 1222"/>
              <a:gd name="T58" fmla="*/ 965 w 1389"/>
              <a:gd name="T59" fmla="*/ 176 h 1222"/>
              <a:gd name="T60" fmla="*/ 799 w 1389"/>
              <a:gd name="T61" fmla="*/ 340 h 1222"/>
              <a:gd name="T62" fmla="*/ 810 w 1389"/>
              <a:gd name="T63" fmla="*/ 424 h 1222"/>
              <a:gd name="T64" fmla="*/ 795 w 1389"/>
              <a:gd name="T65" fmla="*/ 465 h 1222"/>
              <a:gd name="T66" fmla="*/ 834 w 1389"/>
              <a:gd name="T67" fmla="*/ 546 h 1222"/>
              <a:gd name="T68" fmla="*/ 879 w 1389"/>
              <a:gd name="T69" fmla="*/ 663 h 1222"/>
              <a:gd name="T70" fmla="*/ 821 w 1389"/>
              <a:gd name="T71" fmla="*/ 780 h 1222"/>
              <a:gd name="T72" fmla="*/ 1077 w 1389"/>
              <a:gd name="T73" fmla="*/ 1016 h 1222"/>
              <a:gd name="T74" fmla="*/ 1077 w 1389"/>
              <a:gd name="T75" fmla="*/ 1222 h 1222"/>
              <a:gd name="T76" fmla="*/ 1389 w 1389"/>
              <a:gd name="T77" fmla="*/ 1222 h 1222"/>
              <a:gd name="T78" fmla="*/ 1389 w 1389"/>
              <a:gd name="T79" fmla="*/ 1222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89" h="1222">
                <a:moveTo>
                  <a:pt x="710" y="860"/>
                </a:moveTo>
                <a:lnTo>
                  <a:pt x="710" y="860"/>
                </a:lnTo>
                <a:cubicBezTo>
                  <a:pt x="573" y="802"/>
                  <a:pt x="529" y="754"/>
                  <a:pt x="529" y="650"/>
                </a:cubicBezTo>
                <a:cubicBezTo>
                  <a:pt x="529" y="588"/>
                  <a:pt x="571" y="608"/>
                  <a:pt x="589" y="494"/>
                </a:cubicBezTo>
                <a:cubicBezTo>
                  <a:pt x="597" y="447"/>
                  <a:pt x="634" y="493"/>
                  <a:pt x="641" y="385"/>
                </a:cubicBezTo>
                <a:cubicBezTo>
                  <a:pt x="641" y="342"/>
                  <a:pt x="621" y="332"/>
                  <a:pt x="621" y="332"/>
                </a:cubicBezTo>
                <a:cubicBezTo>
                  <a:pt x="621" y="332"/>
                  <a:pt x="631" y="268"/>
                  <a:pt x="635" y="219"/>
                </a:cubicBezTo>
                <a:cubicBezTo>
                  <a:pt x="640" y="158"/>
                  <a:pt x="605" y="0"/>
                  <a:pt x="414" y="0"/>
                </a:cubicBezTo>
                <a:cubicBezTo>
                  <a:pt x="223" y="0"/>
                  <a:pt x="187" y="158"/>
                  <a:pt x="192" y="219"/>
                </a:cubicBezTo>
                <a:cubicBezTo>
                  <a:pt x="197" y="268"/>
                  <a:pt x="207" y="332"/>
                  <a:pt x="207" y="332"/>
                </a:cubicBezTo>
                <a:cubicBezTo>
                  <a:pt x="207" y="332"/>
                  <a:pt x="187" y="342"/>
                  <a:pt x="187" y="385"/>
                </a:cubicBezTo>
                <a:cubicBezTo>
                  <a:pt x="194" y="493"/>
                  <a:pt x="231" y="447"/>
                  <a:pt x="238" y="494"/>
                </a:cubicBezTo>
                <a:cubicBezTo>
                  <a:pt x="257" y="608"/>
                  <a:pt x="299" y="588"/>
                  <a:pt x="299" y="650"/>
                </a:cubicBezTo>
                <a:cubicBezTo>
                  <a:pt x="299" y="754"/>
                  <a:pt x="255" y="802"/>
                  <a:pt x="117" y="860"/>
                </a:cubicBezTo>
                <a:cubicBezTo>
                  <a:pt x="76" y="877"/>
                  <a:pt x="0" y="904"/>
                  <a:pt x="0" y="969"/>
                </a:cubicBezTo>
                <a:lnTo>
                  <a:pt x="0" y="1222"/>
                </a:lnTo>
                <a:lnTo>
                  <a:pt x="965" y="1222"/>
                </a:lnTo>
                <a:cubicBezTo>
                  <a:pt x="965" y="1222"/>
                  <a:pt x="965" y="1073"/>
                  <a:pt x="965" y="1033"/>
                </a:cubicBezTo>
                <a:cubicBezTo>
                  <a:pt x="965" y="973"/>
                  <a:pt x="848" y="917"/>
                  <a:pt x="710" y="860"/>
                </a:cubicBezTo>
                <a:lnTo>
                  <a:pt x="710" y="860"/>
                </a:lnTo>
                <a:close/>
                <a:moveTo>
                  <a:pt x="1389" y="1222"/>
                </a:moveTo>
                <a:lnTo>
                  <a:pt x="1389" y="1222"/>
                </a:lnTo>
                <a:cubicBezTo>
                  <a:pt x="1389" y="1222"/>
                  <a:pt x="1387" y="959"/>
                  <a:pt x="1371" y="932"/>
                </a:cubicBezTo>
                <a:cubicBezTo>
                  <a:pt x="1347" y="892"/>
                  <a:pt x="1291" y="864"/>
                  <a:pt x="1188" y="820"/>
                </a:cubicBezTo>
                <a:cubicBezTo>
                  <a:pt x="1085" y="777"/>
                  <a:pt x="1052" y="741"/>
                  <a:pt x="1052" y="663"/>
                </a:cubicBezTo>
                <a:cubicBezTo>
                  <a:pt x="1052" y="617"/>
                  <a:pt x="1083" y="632"/>
                  <a:pt x="1097" y="546"/>
                </a:cubicBezTo>
                <a:cubicBezTo>
                  <a:pt x="1103" y="511"/>
                  <a:pt x="1130" y="546"/>
                  <a:pt x="1136" y="465"/>
                </a:cubicBezTo>
                <a:cubicBezTo>
                  <a:pt x="1136" y="433"/>
                  <a:pt x="1121" y="424"/>
                  <a:pt x="1121" y="424"/>
                </a:cubicBezTo>
                <a:cubicBezTo>
                  <a:pt x="1121" y="424"/>
                  <a:pt x="1128" y="377"/>
                  <a:pt x="1131" y="340"/>
                </a:cubicBezTo>
                <a:cubicBezTo>
                  <a:pt x="1135" y="294"/>
                  <a:pt x="1108" y="176"/>
                  <a:pt x="965" y="176"/>
                </a:cubicBezTo>
                <a:cubicBezTo>
                  <a:pt x="822" y="176"/>
                  <a:pt x="795" y="294"/>
                  <a:pt x="799" y="340"/>
                </a:cubicBezTo>
                <a:cubicBezTo>
                  <a:pt x="802" y="377"/>
                  <a:pt x="810" y="424"/>
                  <a:pt x="810" y="424"/>
                </a:cubicBezTo>
                <a:cubicBezTo>
                  <a:pt x="810" y="424"/>
                  <a:pt x="795" y="433"/>
                  <a:pt x="795" y="465"/>
                </a:cubicBezTo>
                <a:cubicBezTo>
                  <a:pt x="800" y="546"/>
                  <a:pt x="828" y="511"/>
                  <a:pt x="834" y="546"/>
                </a:cubicBezTo>
                <a:cubicBezTo>
                  <a:pt x="847" y="632"/>
                  <a:pt x="879" y="617"/>
                  <a:pt x="879" y="663"/>
                </a:cubicBezTo>
                <a:cubicBezTo>
                  <a:pt x="879" y="716"/>
                  <a:pt x="864" y="750"/>
                  <a:pt x="821" y="780"/>
                </a:cubicBezTo>
                <a:cubicBezTo>
                  <a:pt x="1046" y="892"/>
                  <a:pt x="1077" y="915"/>
                  <a:pt x="1077" y="1016"/>
                </a:cubicBezTo>
                <a:lnTo>
                  <a:pt x="1077" y="1222"/>
                </a:lnTo>
                <a:lnTo>
                  <a:pt x="1389" y="1222"/>
                </a:lnTo>
                <a:lnTo>
                  <a:pt x="1389" y="122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21" name="Group 20"/>
          <p:cNvGrpSpPr/>
          <p:nvPr/>
        </p:nvGrpSpPr>
        <p:grpSpPr bwMode="gray">
          <a:xfrm>
            <a:off x="576259" y="5354574"/>
            <a:ext cx="533806" cy="537971"/>
            <a:chOff x="2203451" y="4292600"/>
            <a:chExt cx="287338" cy="287338"/>
          </a:xfrm>
          <a:solidFill>
            <a:srgbClr val="00529B"/>
          </a:solidFill>
        </p:grpSpPr>
        <p:sp>
          <p:nvSpPr>
            <p:cNvPr id="22" name="Freeform 206"/>
            <p:cNvSpPr>
              <a:spLocks noEditPoints="1"/>
            </p:cNvSpPr>
            <p:nvPr/>
          </p:nvSpPr>
          <p:spPr bwMode="gray">
            <a:xfrm>
              <a:off x="2203451" y="4292600"/>
              <a:ext cx="287338" cy="287338"/>
            </a:xfrm>
            <a:custGeom>
              <a:avLst/>
              <a:gdLst>
                <a:gd name="T0" fmla="*/ 114 w 228"/>
                <a:gd name="T1" fmla="*/ 0 h 228"/>
                <a:gd name="T2" fmla="*/ 0 w 228"/>
                <a:gd name="T3" fmla="*/ 114 h 228"/>
                <a:gd name="T4" fmla="*/ 114 w 228"/>
                <a:gd name="T5" fmla="*/ 228 h 228"/>
                <a:gd name="T6" fmla="*/ 228 w 228"/>
                <a:gd name="T7" fmla="*/ 114 h 228"/>
                <a:gd name="T8" fmla="*/ 114 w 228"/>
                <a:gd name="T9" fmla="*/ 0 h 228"/>
                <a:gd name="T10" fmla="*/ 114 w 228"/>
                <a:gd name="T11" fmla="*/ 202 h 228"/>
                <a:gd name="T12" fmla="*/ 26 w 228"/>
                <a:gd name="T13" fmla="*/ 114 h 228"/>
                <a:gd name="T14" fmla="*/ 114 w 228"/>
                <a:gd name="T15" fmla="*/ 26 h 228"/>
                <a:gd name="T16" fmla="*/ 202 w 228"/>
                <a:gd name="T17" fmla="*/ 114 h 228"/>
                <a:gd name="T18" fmla="*/ 114 w 228"/>
                <a:gd name="T19" fmla="*/ 202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8" h="228">
                  <a:moveTo>
                    <a:pt x="114" y="0"/>
                  </a:moveTo>
                  <a:cubicBezTo>
                    <a:pt x="51" y="0"/>
                    <a:pt x="0" y="51"/>
                    <a:pt x="0" y="114"/>
                  </a:cubicBezTo>
                  <a:cubicBezTo>
                    <a:pt x="0" y="177"/>
                    <a:pt x="51" y="228"/>
                    <a:pt x="114" y="228"/>
                  </a:cubicBezTo>
                  <a:cubicBezTo>
                    <a:pt x="177" y="228"/>
                    <a:pt x="228" y="177"/>
                    <a:pt x="228" y="114"/>
                  </a:cubicBezTo>
                  <a:cubicBezTo>
                    <a:pt x="228" y="51"/>
                    <a:pt x="177" y="0"/>
                    <a:pt x="114" y="0"/>
                  </a:cubicBezTo>
                  <a:close/>
                  <a:moveTo>
                    <a:pt x="114" y="202"/>
                  </a:moveTo>
                  <a:cubicBezTo>
                    <a:pt x="66" y="202"/>
                    <a:pt x="26" y="162"/>
                    <a:pt x="26" y="114"/>
                  </a:cubicBezTo>
                  <a:cubicBezTo>
                    <a:pt x="26" y="66"/>
                    <a:pt x="66" y="26"/>
                    <a:pt x="114" y="26"/>
                  </a:cubicBezTo>
                  <a:cubicBezTo>
                    <a:pt x="162" y="26"/>
                    <a:pt x="202" y="66"/>
                    <a:pt x="202" y="114"/>
                  </a:cubicBezTo>
                  <a:cubicBezTo>
                    <a:pt x="202" y="162"/>
                    <a:pt x="162" y="202"/>
                    <a:pt x="114" y="2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07"/>
            <p:cNvSpPr>
              <a:spLocks noEditPoints="1"/>
            </p:cNvSpPr>
            <p:nvPr/>
          </p:nvSpPr>
          <p:spPr bwMode="gray">
            <a:xfrm>
              <a:off x="2284413" y="4373563"/>
              <a:ext cx="123825" cy="125413"/>
            </a:xfrm>
            <a:custGeom>
              <a:avLst/>
              <a:gdLst>
                <a:gd name="T0" fmla="*/ 0 w 78"/>
                <a:gd name="T1" fmla="*/ 79 h 79"/>
                <a:gd name="T2" fmla="*/ 54 w 78"/>
                <a:gd name="T3" fmla="*/ 55 h 79"/>
                <a:gd name="T4" fmla="*/ 78 w 78"/>
                <a:gd name="T5" fmla="*/ 0 h 79"/>
                <a:gd name="T6" fmla="*/ 24 w 78"/>
                <a:gd name="T7" fmla="*/ 25 h 79"/>
                <a:gd name="T8" fmla="*/ 0 w 78"/>
                <a:gd name="T9" fmla="*/ 79 h 79"/>
                <a:gd name="T10" fmla="*/ 49 w 78"/>
                <a:gd name="T11" fmla="*/ 49 h 79"/>
                <a:gd name="T12" fmla="*/ 10 w 78"/>
                <a:gd name="T13" fmla="*/ 69 h 79"/>
                <a:gd name="T14" fmla="*/ 29 w 78"/>
                <a:gd name="T15" fmla="*/ 30 h 79"/>
                <a:gd name="T16" fmla="*/ 49 w 78"/>
                <a:gd name="T17" fmla="*/ 4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79">
                  <a:moveTo>
                    <a:pt x="0" y="79"/>
                  </a:moveTo>
                  <a:lnTo>
                    <a:pt x="54" y="55"/>
                  </a:lnTo>
                  <a:lnTo>
                    <a:pt x="78" y="0"/>
                  </a:lnTo>
                  <a:lnTo>
                    <a:pt x="24" y="25"/>
                  </a:lnTo>
                  <a:lnTo>
                    <a:pt x="0" y="79"/>
                  </a:lnTo>
                  <a:close/>
                  <a:moveTo>
                    <a:pt x="49" y="49"/>
                  </a:moveTo>
                  <a:lnTo>
                    <a:pt x="10" y="69"/>
                  </a:lnTo>
                  <a:lnTo>
                    <a:pt x="29" y="30"/>
                  </a:lnTo>
                  <a:lnTo>
                    <a:pt x="49"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563692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project approach and which deliverables and concrete next steps are realised and planned?</a:t>
            </a:r>
            <a:endParaRPr lang="en-GB" dirty="0"/>
          </a:p>
        </p:txBody>
      </p:sp>
      <p:sp>
        <p:nvSpPr>
          <p:cNvPr id="9" name="TextBox 8"/>
          <p:cNvSpPr txBox="1"/>
          <p:nvPr/>
        </p:nvSpPr>
        <p:spPr>
          <a:xfrm>
            <a:off x="6579460" y="1172380"/>
            <a:ext cx="2743200" cy="1384995"/>
          </a:xfrm>
          <a:prstGeom prst="rect">
            <a:avLst/>
          </a:prstGeom>
          <a:noFill/>
        </p:spPr>
        <p:txBody>
          <a:bodyPr wrap="square" rtlCol="0">
            <a:spAutoFit/>
          </a:bodyPr>
          <a:lstStyle/>
          <a:p>
            <a:r>
              <a:rPr lang="en-US" sz="1400" b="1" dirty="0" smtClean="0"/>
              <a:t>Missions</a:t>
            </a:r>
          </a:p>
          <a:p>
            <a:pPr marL="285750" indent="-285750">
              <a:buClr>
                <a:schemeClr val="accent1"/>
              </a:buClr>
              <a:buFont typeface="Wingdings" panose="05000000000000000000" pitchFamily="2" charset="2"/>
              <a:buChar char="§"/>
            </a:pPr>
            <a:r>
              <a:rPr lang="en-US" sz="1400" dirty="0"/>
              <a:t>Belgium </a:t>
            </a:r>
          </a:p>
          <a:p>
            <a:pPr marL="285750" indent="-285750">
              <a:buClr>
                <a:schemeClr val="accent1"/>
              </a:buClr>
              <a:buFont typeface="Wingdings" panose="05000000000000000000" pitchFamily="2" charset="2"/>
              <a:buChar char="§"/>
            </a:pPr>
            <a:r>
              <a:rPr lang="en-US" sz="1400" dirty="0"/>
              <a:t>Romania </a:t>
            </a:r>
          </a:p>
          <a:p>
            <a:pPr marL="285750" indent="-285750">
              <a:buClr>
                <a:schemeClr val="accent1"/>
              </a:buClr>
              <a:buFont typeface="Wingdings" panose="05000000000000000000" pitchFamily="2" charset="2"/>
              <a:buChar char="§"/>
            </a:pPr>
            <a:r>
              <a:rPr lang="en-US" sz="1400" dirty="0"/>
              <a:t>Sweden</a:t>
            </a:r>
          </a:p>
          <a:p>
            <a:pPr marL="285750" indent="-285750">
              <a:buClr>
                <a:schemeClr val="accent1"/>
              </a:buClr>
              <a:buFont typeface="Wingdings" panose="05000000000000000000" pitchFamily="2" charset="2"/>
              <a:buChar char="§"/>
            </a:pPr>
            <a:r>
              <a:rPr lang="en-US" sz="1400" dirty="0"/>
              <a:t>Spain</a:t>
            </a:r>
          </a:p>
          <a:p>
            <a:pPr marL="285750" indent="-285750">
              <a:buClr>
                <a:schemeClr val="accent1"/>
              </a:buClr>
              <a:buFont typeface="Wingdings" panose="05000000000000000000" pitchFamily="2" charset="2"/>
              <a:buChar char="§"/>
            </a:pPr>
            <a:r>
              <a:rPr lang="en-US" sz="1400" dirty="0"/>
              <a:t>Portugal</a:t>
            </a:r>
          </a:p>
        </p:txBody>
      </p:sp>
      <p:sp>
        <p:nvSpPr>
          <p:cNvPr id="10" name="TextBox 9"/>
          <p:cNvSpPr txBox="1"/>
          <p:nvPr/>
        </p:nvSpPr>
        <p:spPr>
          <a:xfrm>
            <a:off x="2438400" y="5357336"/>
            <a:ext cx="4850306" cy="954107"/>
          </a:xfrm>
          <a:prstGeom prst="rect">
            <a:avLst/>
          </a:prstGeom>
          <a:noFill/>
        </p:spPr>
        <p:txBody>
          <a:bodyPr wrap="square" rtlCol="0">
            <a:spAutoFit/>
          </a:bodyPr>
          <a:lstStyle/>
          <a:p>
            <a:r>
              <a:rPr lang="en-US" sz="1400" b="1" dirty="0" smtClean="0"/>
              <a:t>Deliverables</a:t>
            </a:r>
          </a:p>
          <a:p>
            <a:pPr marL="285750" lvl="1" indent="-285750">
              <a:buClr>
                <a:schemeClr val="accent1"/>
              </a:buClr>
              <a:buFont typeface="Wingdings" panose="05000000000000000000" pitchFamily="2" charset="2"/>
              <a:buChar char="§"/>
            </a:pPr>
            <a:r>
              <a:rPr lang="en-US" sz="1400" dirty="0"/>
              <a:t>Mission findings and Data Collection Tables (confirmed with MS)</a:t>
            </a:r>
          </a:p>
          <a:p>
            <a:pPr marL="285750" indent="-285750">
              <a:buFont typeface="Wingdings" panose="05000000000000000000" pitchFamily="2" charset="2"/>
              <a:buChar char="§"/>
            </a:pPr>
            <a:endParaRPr lang="en-US" sz="1400" dirty="0" smtClean="0"/>
          </a:p>
        </p:txBody>
      </p:sp>
      <p:graphicFrame>
        <p:nvGraphicFramePr>
          <p:cNvPr id="4" name="Diagram 3"/>
          <p:cNvGraphicFramePr/>
          <p:nvPr>
            <p:extLst>
              <p:ext uri="{D42A27DB-BD31-4B8C-83A1-F6EECF244321}">
                <p14:modId xmlns:p14="http://schemas.microsoft.com/office/powerpoint/2010/main" val="808540734"/>
              </p:ext>
            </p:extLst>
          </p:nvPr>
        </p:nvGraphicFramePr>
        <p:xfrm>
          <a:off x="1693985" y="1377614"/>
          <a:ext cx="5562600" cy="40833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10"/>
          <p:cNvSpPr/>
          <p:nvPr/>
        </p:nvSpPr>
        <p:spPr>
          <a:xfrm>
            <a:off x="475430" y="1180047"/>
            <a:ext cx="2436231" cy="1169551"/>
          </a:xfrm>
          <a:prstGeom prst="rect">
            <a:avLst/>
          </a:prstGeom>
        </p:spPr>
        <p:txBody>
          <a:bodyPr wrap="square">
            <a:spAutoFit/>
          </a:bodyPr>
          <a:lstStyle/>
          <a:p>
            <a:r>
              <a:rPr lang="en-US" sz="1400" b="1" dirty="0"/>
              <a:t>Deliverables</a:t>
            </a:r>
          </a:p>
          <a:p>
            <a:pPr marL="285750" lvl="1" indent="-285750">
              <a:buClr>
                <a:schemeClr val="accent1"/>
              </a:buClr>
              <a:buFont typeface="Wingdings" panose="05000000000000000000" pitchFamily="2" charset="2"/>
              <a:buChar char="§"/>
            </a:pPr>
            <a:r>
              <a:rPr lang="en-US" sz="1400" dirty="0"/>
              <a:t>A set of tools and criteria to enable gathering and assessment of end-users views and needs </a:t>
            </a:r>
          </a:p>
        </p:txBody>
      </p:sp>
      <p:sp>
        <p:nvSpPr>
          <p:cNvPr id="12" name="Rectangle 11"/>
          <p:cNvSpPr/>
          <p:nvPr/>
        </p:nvSpPr>
        <p:spPr>
          <a:xfrm>
            <a:off x="6579460" y="2634598"/>
            <a:ext cx="2180492" cy="1384995"/>
          </a:xfrm>
          <a:prstGeom prst="rect">
            <a:avLst/>
          </a:prstGeom>
        </p:spPr>
        <p:txBody>
          <a:bodyPr wrap="square">
            <a:spAutoFit/>
          </a:bodyPr>
          <a:lstStyle/>
          <a:p>
            <a:r>
              <a:rPr lang="en-US" sz="1400" b="1" dirty="0" smtClean="0"/>
              <a:t>Next Steps </a:t>
            </a:r>
          </a:p>
          <a:p>
            <a:pPr marL="285750" indent="-285750">
              <a:buClr>
                <a:schemeClr val="accent1"/>
              </a:buClr>
              <a:buFont typeface="Wingdings" panose="05000000000000000000" pitchFamily="2" charset="2"/>
              <a:buChar char="§"/>
            </a:pPr>
            <a:r>
              <a:rPr lang="en-US" sz="1400" dirty="0"/>
              <a:t>Mission Finland</a:t>
            </a:r>
          </a:p>
          <a:p>
            <a:pPr marL="285750" indent="-285750">
              <a:buClr>
                <a:schemeClr val="accent1"/>
              </a:buClr>
              <a:buFont typeface="Wingdings" panose="05000000000000000000" pitchFamily="2" charset="2"/>
              <a:buChar char="§"/>
            </a:pPr>
            <a:r>
              <a:rPr lang="en-US" sz="1400" dirty="0"/>
              <a:t>Other member state missions after the summer (to be confirmed)</a:t>
            </a:r>
          </a:p>
        </p:txBody>
      </p:sp>
    </p:spTree>
    <p:extLst>
      <p:ext uri="{BB962C8B-B14F-4D97-AF65-F5344CB8AC3E}">
        <p14:creationId xmlns:p14="http://schemas.microsoft.com/office/powerpoint/2010/main" val="70284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What activities are conducted by both Authorities and the Commission?</a:t>
            </a:r>
            <a:endParaRPr lang="en-GB" dirty="0"/>
          </a:p>
        </p:txBody>
      </p:sp>
      <p:sp>
        <p:nvSpPr>
          <p:cNvPr id="3" name="Freeform 2"/>
          <p:cNvSpPr/>
          <p:nvPr/>
        </p:nvSpPr>
        <p:spPr>
          <a:xfrm>
            <a:off x="421851" y="1271016"/>
            <a:ext cx="2989641" cy="721726"/>
          </a:xfrm>
          <a:custGeom>
            <a:avLst/>
            <a:gdLst>
              <a:gd name="connsiteX0" fmla="*/ 0 w 2989641"/>
              <a:gd name="connsiteY0" fmla="*/ 0 h 721726"/>
              <a:gd name="connsiteX1" fmla="*/ 2628778 w 2989641"/>
              <a:gd name="connsiteY1" fmla="*/ 0 h 721726"/>
              <a:gd name="connsiteX2" fmla="*/ 2989641 w 2989641"/>
              <a:gd name="connsiteY2" fmla="*/ 360863 h 721726"/>
              <a:gd name="connsiteX3" fmla="*/ 2628778 w 2989641"/>
              <a:gd name="connsiteY3" fmla="*/ 721726 h 721726"/>
              <a:gd name="connsiteX4" fmla="*/ 0 w 2989641"/>
              <a:gd name="connsiteY4" fmla="*/ 721726 h 721726"/>
              <a:gd name="connsiteX5" fmla="*/ 360863 w 2989641"/>
              <a:gd name="connsiteY5" fmla="*/ 360863 h 721726"/>
              <a:gd name="connsiteX6" fmla="*/ 0 w 2989641"/>
              <a:gd name="connsiteY6" fmla="*/ 0 h 721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89641" h="721726">
                <a:moveTo>
                  <a:pt x="0" y="0"/>
                </a:moveTo>
                <a:lnTo>
                  <a:pt x="2628778" y="0"/>
                </a:lnTo>
                <a:lnTo>
                  <a:pt x="2989641" y="360863"/>
                </a:lnTo>
                <a:lnTo>
                  <a:pt x="2628778" y="721726"/>
                </a:lnTo>
                <a:lnTo>
                  <a:pt x="0" y="721726"/>
                </a:lnTo>
                <a:lnTo>
                  <a:pt x="360863" y="360863"/>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4874" tIns="28004" rIns="388867" bIns="28004" numCol="1" spcCol="1270" anchor="ctr" anchorCtr="0">
            <a:noAutofit/>
          </a:bodyPr>
          <a:lstStyle/>
          <a:p>
            <a:pPr lvl="0" algn="ctr" defTabSz="933450">
              <a:lnSpc>
                <a:spcPct val="90000"/>
              </a:lnSpc>
              <a:spcBef>
                <a:spcPct val="0"/>
              </a:spcBef>
              <a:spcAft>
                <a:spcPct val="35000"/>
              </a:spcAft>
            </a:pPr>
            <a:r>
              <a:rPr lang="en-US" sz="2100" b="1" kern="1200" dirty="0" smtClean="0"/>
              <a:t>Step 1</a:t>
            </a:r>
          </a:p>
          <a:p>
            <a:pPr lvl="0" algn="ctr" defTabSz="933450">
              <a:lnSpc>
                <a:spcPct val="90000"/>
              </a:lnSpc>
              <a:spcBef>
                <a:spcPct val="0"/>
              </a:spcBef>
              <a:spcAft>
                <a:spcPct val="35000"/>
              </a:spcAft>
            </a:pPr>
            <a:r>
              <a:rPr lang="en-US" sz="2100" b="0" kern="1200" dirty="0" smtClean="0"/>
              <a:t>Prepare</a:t>
            </a:r>
            <a:endParaRPr lang="en-GB" sz="2100" b="0" kern="1200" dirty="0"/>
          </a:p>
        </p:txBody>
      </p:sp>
      <p:sp>
        <p:nvSpPr>
          <p:cNvPr id="4" name="Freeform 3"/>
          <p:cNvSpPr/>
          <p:nvPr/>
        </p:nvSpPr>
        <p:spPr>
          <a:xfrm>
            <a:off x="3077179" y="1271016"/>
            <a:ext cx="2989641" cy="721726"/>
          </a:xfrm>
          <a:custGeom>
            <a:avLst/>
            <a:gdLst>
              <a:gd name="connsiteX0" fmla="*/ 0 w 2989641"/>
              <a:gd name="connsiteY0" fmla="*/ 0 h 721726"/>
              <a:gd name="connsiteX1" fmla="*/ 2628778 w 2989641"/>
              <a:gd name="connsiteY1" fmla="*/ 0 h 721726"/>
              <a:gd name="connsiteX2" fmla="*/ 2989641 w 2989641"/>
              <a:gd name="connsiteY2" fmla="*/ 360863 h 721726"/>
              <a:gd name="connsiteX3" fmla="*/ 2628778 w 2989641"/>
              <a:gd name="connsiteY3" fmla="*/ 721726 h 721726"/>
              <a:gd name="connsiteX4" fmla="*/ 0 w 2989641"/>
              <a:gd name="connsiteY4" fmla="*/ 721726 h 721726"/>
              <a:gd name="connsiteX5" fmla="*/ 360863 w 2989641"/>
              <a:gd name="connsiteY5" fmla="*/ 360863 h 721726"/>
              <a:gd name="connsiteX6" fmla="*/ 0 w 2989641"/>
              <a:gd name="connsiteY6" fmla="*/ 0 h 721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89641" h="721726">
                <a:moveTo>
                  <a:pt x="0" y="0"/>
                </a:moveTo>
                <a:lnTo>
                  <a:pt x="2628778" y="0"/>
                </a:lnTo>
                <a:lnTo>
                  <a:pt x="2989641" y="360863"/>
                </a:lnTo>
                <a:lnTo>
                  <a:pt x="2628778" y="721726"/>
                </a:lnTo>
                <a:lnTo>
                  <a:pt x="0" y="721726"/>
                </a:lnTo>
                <a:lnTo>
                  <a:pt x="360863" y="360863"/>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4874" tIns="28004" rIns="388867" bIns="28004" numCol="1" spcCol="1270" anchor="ctr" anchorCtr="0">
            <a:noAutofit/>
          </a:bodyPr>
          <a:lstStyle/>
          <a:p>
            <a:pPr lvl="0" algn="ctr" defTabSz="933450">
              <a:lnSpc>
                <a:spcPct val="90000"/>
              </a:lnSpc>
              <a:spcBef>
                <a:spcPct val="0"/>
              </a:spcBef>
              <a:spcAft>
                <a:spcPct val="35000"/>
              </a:spcAft>
            </a:pPr>
            <a:r>
              <a:rPr lang="en-US" sz="2100" b="1" kern="1200" dirty="0" smtClean="0"/>
              <a:t>Step 2</a:t>
            </a:r>
          </a:p>
          <a:p>
            <a:pPr lvl="0" algn="ctr" defTabSz="933450">
              <a:lnSpc>
                <a:spcPct val="90000"/>
              </a:lnSpc>
              <a:spcBef>
                <a:spcPct val="0"/>
              </a:spcBef>
              <a:spcAft>
                <a:spcPct val="35000"/>
              </a:spcAft>
            </a:pPr>
            <a:r>
              <a:rPr lang="en-US" sz="2100" kern="1200" dirty="0" smtClean="0"/>
              <a:t>Execute</a:t>
            </a:r>
            <a:endParaRPr lang="en-GB" sz="2100" kern="1200" dirty="0"/>
          </a:p>
        </p:txBody>
      </p:sp>
      <p:sp>
        <p:nvSpPr>
          <p:cNvPr id="5" name="Freeform 4"/>
          <p:cNvSpPr/>
          <p:nvPr/>
        </p:nvSpPr>
        <p:spPr>
          <a:xfrm>
            <a:off x="5732507" y="1271016"/>
            <a:ext cx="2989641" cy="721726"/>
          </a:xfrm>
          <a:custGeom>
            <a:avLst/>
            <a:gdLst>
              <a:gd name="connsiteX0" fmla="*/ 0 w 2989641"/>
              <a:gd name="connsiteY0" fmla="*/ 0 h 721726"/>
              <a:gd name="connsiteX1" fmla="*/ 2628778 w 2989641"/>
              <a:gd name="connsiteY1" fmla="*/ 0 h 721726"/>
              <a:gd name="connsiteX2" fmla="*/ 2989641 w 2989641"/>
              <a:gd name="connsiteY2" fmla="*/ 360863 h 721726"/>
              <a:gd name="connsiteX3" fmla="*/ 2628778 w 2989641"/>
              <a:gd name="connsiteY3" fmla="*/ 721726 h 721726"/>
              <a:gd name="connsiteX4" fmla="*/ 0 w 2989641"/>
              <a:gd name="connsiteY4" fmla="*/ 721726 h 721726"/>
              <a:gd name="connsiteX5" fmla="*/ 360863 w 2989641"/>
              <a:gd name="connsiteY5" fmla="*/ 360863 h 721726"/>
              <a:gd name="connsiteX6" fmla="*/ 0 w 2989641"/>
              <a:gd name="connsiteY6" fmla="*/ 0 h 721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89641" h="721726">
                <a:moveTo>
                  <a:pt x="0" y="0"/>
                </a:moveTo>
                <a:lnTo>
                  <a:pt x="2628778" y="0"/>
                </a:lnTo>
                <a:lnTo>
                  <a:pt x="2989641" y="360863"/>
                </a:lnTo>
                <a:lnTo>
                  <a:pt x="2628778" y="721726"/>
                </a:lnTo>
                <a:lnTo>
                  <a:pt x="0" y="721726"/>
                </a:lnTo>
                <a:lnTo>
                  <a:pt x="360863" y="360863"/>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4874" tIns="28004" rIns="388867" bIns="28004" numCol="1" spcCol="1270" anchor="ctr" anchorCtr="0">
            <a:noAutofit/>
          </a:bodyPr>
          <a:lstStyle/>
          <a:p>
            <a:pPr lvl="0" algn="ctr" defTabSz="933450">
              <a:lnSpc>
                <a:spcPct val="90000"/>
              </a:lnSpc>
              <a:spcBef>
                <a:spcPct val="0"/>
              </a:spcBef>
              <a:spcAft>
                <a:spcPct val="35000"/>
              </a:spcAft>
            </a:pPr>
            <a:r>
              <a:rPr lang="en-US" sz="2100" b="1" kern="1200" dirty="0" smtClean="0"/>
              <a:t>Step 3</a:t>
            </a:r>
          </a:p>
          <a:p>
            <a:pPr lvl="0" algn="ctr" defTabSz="933450">
              <a:lnSpc>
                <a:spcPct val="90000"/>
              </a:lnSpc>
              <a:spcBef>
                <a:spcPct val="0"/>
              </a:spcBef>
              <a:spcAft>
                <a:spcPct val="35000"/>
              </a:spcAft>
            </a:pPr>
            <a:r>
              <a:rPr lang="en-US" sz="2100" kern="1200" dirty="0" smtClean="0"/>
              <a:t>Validate</a:t>
            </a:r>
            <a:endParaRPr lang="en-GB" sz="2100" kern="1200" dirty="0"/>
          </a:p>
        </p:txBody>
      </p:sp>
      <p:sp>
        <p:nvSpPr>
          <p:cNvPr id="11" name="TextBox 10"/>
          <p:cNvSpPr txBox="1"/>
          <p:nvPr/>
        </p:nvSpPr>
        <p:spPr>
          <a:xfrm>
            <a:off x="384048" y="2040312"/>
            <a:ext cx="2663952" cy="3447098"/>
          </a:xfrm>
          <a:prstGeom prst="rect">
            <a:avLst/>
          </a:prstGeom>
          <a:noFill/>
        </p:spPr>
        <p:txBody>
          <a:bodyPr wrap="square" rtlCol="0">
            <a:spAutoFit/>
          </a:bodyPr>
          <a:lstStyle/>
          <a:p>
            <a:r>
              <a:rPr lang="en-US" sz="1600" b="1" dirty="0" smtClean="0"/>
              <a:t>By National Authorities </a:t>
            </a:r>
          </a:p>
          <a:p>
            <a:pPr marL="285750" indent="-285750">
              <a:buFont typeface="Wingdings" panose="05000000000000000000" pitchFamily="2" charset="2"/>
              <a:buChar char="§"/>
            </a:pPr>
            <a:r>
              <a:rPr lang="en-US" sz="1400" dirty="0" smtClean="0"/>
              <a:t>Introductory Presentation of the Authority</a:t>
            </a:r>
          </a:p>
          <a:p>
            <a:pPr marL="285750" indent="-285750">
              <a:buFont typeface="Wingdings" panose="05000000000000000000" pitchFamily="2" charset="2"/>
              <a:buChar char="§"/>
            </a:pPr>
            <a:r>
              <a:rPr lang="en-US" sz="1400" dirty="0"/>
              <a:t>Preparatory questionnaire</a:t>
            </a:r>
          </a:p>
          <a:p>
            <a:pPr marL="285750" indent="-285750">
              <a:buFont typeface="Wingdings" panose="05000000000000000000" pitchFamily="2" charset="2"/>
              <a:buChar char="§"/>
            </a:pPr>
            <a:r>
              <a:rPr lang="en-US" sz="1400" dirty="0" smtClean="0"/>
              <a:t>Pre-read workshop methodology</a:t>
            </a:r>
          </a:p>
          <a:p>
            <a:endParaRPr lang="en-US" sz="1400" dirty="0" smtClean="0"/>
          </a:p>
          <a:p>
            <a:r>
              <a:rPr lang="en-US" sz="1600" b="1" dirty="0" smtClean="0"/>
              <a:t>By European Commission</a:t>
            </a:r>
          </a:p>
          <a:p>
            <a:pPr marL="285750" indent="-285750">
              <a:buFont typeface="Wingdings" panose="05000000000000000000" pitchFamily="2" charset="2"/>
              <a:buChar char="§"/>
            </a:pPr>
            <a:r>
              <a:rPr lang="en-US" sz="1400" dirty="0"/>
              <a:t>CISE Presentation</a:t>
            </a:r>
          </a:p>
          <a:p>
            <a:pPr marL="285750" indent="-285750">
              <a:buFont typeface="Wingdings" panose="05000000000000000000" pitchFamily="2" charset="2"/>
              <a:buChar char="§"/>
            </a:pPr>
            <a:r>
              <a:rPr lang="en-US" sz="1400" dirty="0"/>
              <a:t>Gartner Visionary Presentation</a:t>
            </a:r>
          </a:p>
          <a:p>
            <a:pPr marL="285750" indent="-285750">
              <a:buFont typeface="Wingdings" panose="05000000000000000000" pitchFamily="2" charset="2"/>
              <a:buChar char="§"/>
            </a:pPr>
            <a:r>
              <a:rPr lang="en-US" sz="1400" dirty="0"/>
              <a:t>Briefing </a:t>
            </a:r>
            <a:r>
              <a:rPr lang="en-US" sz="1400" dirty="0" smtClean="0"/>
              <a:t>package</a:t>
            </a:r>
          </a:p>
          <a:p>
            <a:endParaRPr lang="en-US" sz="1400" dirty="0" smtClean="0"/>
          </a:p>
          <a:p>
            <a:endParaRPr lang="en-GB" sz="1600" dirty="0"/>
          </a:p>
        </p:txBody>
      </p:sp>
      <p:sp>
        <p:nvSpPr>
          <p:cNvPr id="12" name="TextBox 11"/>
          <p:cNvSpPr txBox="1"/>
          <p:nvPr/>
        </p:nvSpPr>
        <p:spPr>
          <a:xfrm>
            <a:off x="3240024" y="2040312"/>
            <a:ext cx="2663952" cy="2554545"/>
          </a:xfrm>
          <a:prstGeom prst="rect">
            <a:avLst/>
          </a:prstGeom>
          <a:noFill/>
        </p:spPr>
        <p:txBody>
          <a:bodyPr wrap="square" rtlCol="0">
            <a:spAutoFit/>
          </a:bodyPr>
          <a:lstStyle/>
          <a:p>
            <a:r>
              <a:rPr lang="en-US" sz="1600" b="1" dirty="0" smtClean="0"/>
              <a:t>Jointly</a:t>
            </a:r>
          </a:p>
          <a:p>
            <a:pPr marL="285750" indent="-285750">
              <a:buFont typeface="Wingdings" panose="05000000000000000000" pitchFamily="2" charset="2"/>
              <a:buChar char="§"/>
            </a:pPr>
            <a:r>
              <a:rPr lang="en-US" sz="1400" dirty="0"/>
              <a:t>Mission </a:t>
            </a:r>
            <a:r>
              <a:rPr lang="en-US" sz="1400" dirty="0" smtClean="0"/>
              <a:t>Opening including </a:t>
            </a:r>
            <a:r>
              <a:rPr lang="en-US" sz="1400" dirty="0"/>
              <a:t>CISE and Gartner </a:t>
            </a:r>
            <a:r>
              <a:rPr lang="en-US" sz="1400" dirty="0" smtClean="0"/>
              <a:t>presentation</a:t>
            </a:r>
          </a:p>
          <a:p>
            <a:pPr marL="285750" indent="-285750">
              <a:buFont typeface="Wingdings" panose="05000000000000000000" pitchFamily="2" charset="2"/>
              <a:buChar char="§"/>
            </a:pPr>
            <a:r>
              <a:rPr lang="en-US" sz="1400" dirty="0" smtClean="0"/>
              <a:t>Conduct workshops on Operational Scenarios with each authority</a:t>
            </a:r>
            <a:endParaRPr lang="en-US" sz="1400" dirty="0"/>
          </a:p>
          <a:p>
            <a:pPr marL="285750" indent="-285750">
              <a:buFont typeface="Wingdings" panose="05000000000000000000" pitchFamily="2" charset="2"/>
              <a:buChar char="§"/>
            </a:pPr>
            <a:r>
              <a:rPr lang="en-US" sz="1400" dirty="0" smtClean="0"/>
              <a:t>Mission Closing with key </a:t>
            </a:r>
            <a:r>
              <a:rPr lang="en-US" sz="1400" dirty="0"/>
              <a:t>overall conclusions</a:t>
            </a:r>
          </a:p>
          <a:p>
            <a:pPr marL="285750" indent="-285750">
              <a:buFont typeface="Wingdings" panose="05000000000000000000" pitchFamily="2" charset="2"/>
              <a:buChar char="§"/>
            </a:pPr>
            <a:endParaRPr lang="en-US" sz="1400" dirty="0"/>
          </a:p>
          <a:p>
            <a:endParaRPr lang="en-GB" sz="1600" dirty="0"/>
          </a:p>
        </p:txBody>
      </p:sp>
      <p:sp>
        <p:nvSpPr>
          <p:cNvPr id="13" name="TextBox 12"/>
          <p:cNvSpPr txBox="1"/>
          <p:nvPr/>
        </p:nvSpPr>
        <p:spPr>
          <a:xfrm>
            <a:off x="5903976" y="2040312"/>
            <a:ext cx="2663952" cy="3293209"/>
          </a:xfrm>
          <a:prstGeom prst="rect">
            <a:avLst/>
          </a:prstGeom>
          <a:noFill/>
        </p:spPr>
        <p:txBody>
          <a:bodyPr wrap="square" rtlCol="0">
            <a:spAutoFit/>
          </a:bodyPr>
          <a:lstStyle/>
          <a:p>
            <a:r>
              <a:rPr lang="en-US" sz="1600" b="1" dirty="0" smtClean="0"/>
              <a:t>By National Authorities</a:t>
            </a:r>
          </a:p>
          <a:p>
            <a:pPr marL="285750" indent="-285750">
              <a:buFont typeface="Wingdings" panose="05000000000000000000" pitchFamily="2" charset="2"/>
              <a:buChar char="§"/>
            </a:pPr>
            <a:r>
              <a:rPr lang="en-US" sz="1400" dirty="0" smtClean="0"/>
              <a:t>Validate and complement </a:t>
            </a:r>
            <a:r>
              <a:rPr lang="en-US" sz="1400" dirty="0"/>
              <a:t>Mission findings</a:t>
            </a:r>
          </a:p>
          <a:p>
            <a:pPr marL="285750" indent="-285750">
              <a:buFont typeface="Wingdings" panose="05000000000000000000" pitchFamily="2" charset="2"/>
              <a:buChar char="§"/>
            </a:pPr>
            <a:r>
              <a:rPr lang="en-US" sz="1400" dirty="0" smtClean="0"/>
              <a:t>Validate and complement Data collection tables</a:t>
            </a:r>
          </a:p>
          <a:p>
            <a:endParaRPr lang="en-US" sz="1600" b="1" dirty="0" smtClean="0"/>
          </a:p>
          <a:p>
            <a:r>
              <a:rPr lang="en-US" sz="1600" b="1" dirty="0" smtClean="0"/>
              <a:t>By European Commission</a:t>
            </a:r>
          </a:p>
          <a:p>
            <a:pPr marL="285750" indent="-285750">
              <a:buFont typeface="Wingdings" panose="05000000000000000000" pitchFamily="2" charset="2"/>
              <a:buChar char="§"/>
            </a:pPr>
            <a:r>
              <a:rPr lang="en-US" sz="1400" dirty="0" smtClean="0"/>
              <a:t>Develop and amend </a:t>
            </a:r>
            <a:r>
              <a:rPr lang="en-US" sz="1400" dirty="0"/>
              <a:t>findings</a:t>
            </a:r>
          </a:p>
          <a:p>
            <a:pPr marL="285750" indent="-285750">
              <a:buFont typeface="Wingdings" panose="05000000000000000000" pitchFamily="2" charset="2"/>
              <a:buChar char="§"/>
            </a:pPr>
            <a:r>
              <a:rPr lang="en-US" sz="1400" dirty="0"/>
              <a:t>Develop and a</a:t>
            </a:r>
            <a:r>
              <a:rPr lang="en-US" sz="1400" dirty="0" smtClean="0"/>
              <a:t>mend data collection tables</a:t>
            </a:r>
          </a:p>
          <a:p>
            <a:pPr marL="285750" indent="-285750">
              <a:buFont typeface="Wingdings" panose="05000000000000000000" pitchFamily="2" charset="2"/>
              <a:buChar char="§"/>
            </a:pPr>
            <a:endParaRPr lang="en-US" sz="1600" dirty="0" smtClean="0"/>
          </a:p>
          <a:p>
            <a:endParaRPr lang="en-GB" sz="1600" dirty="0"/>
          </a:p>
        </p:txBody>
      </p:sp>
    </p:spTree>
    <p:extLst>
      <p:ext uri="{BB962C8B-B14F-4D97-AF65-F5344CB8AC3E}">
        <p14:creationId xmlns:p14="http://schemas.microsoft.com/office/powerpoint/2010/main" val="40187832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 detail, how are the workshops with National Authorities being executed?</a:t>
            </a:r>
            <a:endParaRPr lang="en-US" dirty="0"/>
          </a:p>
        </p:txBody>
      </p:sp>
      <p:sp>
        <p:nvSpPr>
          <p:cNvPr id="5" name="Text Placeholder 4"/>
          <p:cNvSpPr>
            <a:spLocks noGrp="1"/>
          </p:cNvSpPr>
          <p:nvPr>
            <p:ph idx="1"/>
          </p:nvPr>
        </p:nvSpPr>
        <p:spPr>
          <a:xfrm>
            <a:off x="384048" y="1271016"/>
            <a:ext cx="8375904" cy="5053583"/>
          </a:xfrm>
          <a:prstGeom prst="rect">
            <a:avLst/>
          </a:prstGeom>
        </p:spPr>
        <p:txBody>
          <a:bodyPr>
            <a:normAutofit/>
          </a:bodyPr>
          <a:lstStyle/>
          <a:p>
            <a:pPr marL="0" indent="0">
              <a:buNone/>
            </a:pPr>
            <a:r>
              <a:rPr lang="en-US" dirty="0" smtClean="0"/>
              <a:t>During workshops with National Authorities </a:t>
            </a:r>
            <a:r>
              <a:rPr lang="en-US" b="1" dirty="0" smtClean="0"/>
              <a:t>two</a:t>
            </a:r>
            <a:r>
              <a:rPr lang="en-US" dirty="0" smtClean="0"/>
              <a:t> </a:t>
            </a:r>
            <a:r>
              <a:rPr lang="en-US" b="1" dirty="0" smtClean="0"/>
              <a:t>operational scenarios </a:t>
            </a:r>
            <a:r>
              <a:rPr lang="en-US" dirty="0" smtClean="0"/>
              <a:t>are discussed in depth</a:t>
            </a:r>
          </a:p>
          <a:p>
            <a:endParaRPr lang="en-US" dirty="0" smtClean="0"/>
          </a:p>
          <a:p>
            <a:endParaRPr lang="en-US" dirty="0"/>
          </a:p>
          <a:p>
            <a:endParaRPr lang="en-US" dirty="0"/>
          </a:p>
          <a:p>
            <a:endParaRPr lang="en-US" dirty="0"/>
          </a:p>
        </p:txBody>
      </p:sp>
      <p:sp>
        <p:nvSpPr>
          <p:cNvPr id="54" name="Rectangle 2"/>
          <p:cNvSpPr>
            <a:spLocks noChangeArrowheads="1"/>
          </p:cNvSpPr>
          <p:nvPr/>
        </p:nvSpPr>
        <p:spPr bwMode="auto">
          <a:xfrm>
            <a:off x="242939" y="3401066"/>
            <a:ext cx="1512000" cy="225669"/>
          </a:xfrm>
          <a:prstGeom prst="rect">
            <a:avLst/>
          </a:prstGeom>
        </p:spPr>
        <p:txBody>
          <a:bodyPr vert="horz" lIns="0" tIns="0" rIns="0" bIns="0" rtlCol="0">
            <a:noAutofit/>
          </a:bodyPr>
          <a:lstStyle/>
          <a:p>
            <a:pPr>
              <a:spcBef>
                <a:spcPts val="0"/>
              </a:spcBef>
            </a:pPr>
            <a:r>
              <a:rPr lang="en-US" altLang="zh-CN" sz="1600" dirty="0" smtClean="0">
                <a:solidFill>
                  <a:srgbClr val="004494"/>
                </a:solidFill>
              </a:rPr>
              <a:t>Description</a:t>
            </a:r>
            <a:endParaRPr lang="en-US" altLang="zh-CN" sz="1600" dirty="0">
              <a:solidFill>
                <a:srgbClr val="004494"/>
              </a:solidFill>
            </a:endParaRPr>
          </a:p>
        </p:txBody>
      </p:sp>
      <p:sp>
        <p:nvSpPr>
          <p:cNvPr id="57" name="Rectangle 56"/>
          <p:cNvSpPr>
            <a:spLocks noChangeArrowheads="1"/>
          </p:cNvSpPr>
          <p:nvPr/>
        </p:nvSpPr>
        <p:spPr bwMode="auto">
          <a:xfrm>
            <a:off x="1592390" y="3390906"/>
            <a:ext cx="1927385" cy="225669"/>
          </a:xfrm>
          <a:prstGeom prst="rect">
            <a:avLst/>
          </a:prstGeom>
        </p:spPr>
        <p:txBody>
          <a:bodyPr vert="horz" lIns="0" tIns="0" rIns="0" bIns="0" rtlCol="0">
            <a:noAutofit/>
          </a:bodyPr>
          <a:lstStyle/>
          <a:p>
            <a:pPr marL="171450" lvl="1" indent="-171450">
              <a:spcBef>
                <a:spcPts val="0"/>
              </a:spcBef>
              <a:buFont typeface="Arial" panose="020B0604020202020204" pitchFamily="34" charset="0"/>
              <a:buChar char="•"/>
            </a:pPr>
            <a:r>
              <a:rPr lang="en-US" altLang="zh-CN" sz="1108" dirty="0" smtClean="0">
                <a:solidFill>
                  <a:srgbClr val="004494"/>
                </a:solidFill>
              </a:rPr>
              <a:t>Prepare 2 operational scenarios through the  3 phases below</a:t>
            </a:r>
            <a:endParaRPr lang="en-US" altLang="zh-CN" sz="1108" dirty="0">
              <a:solidFill>
                <a:srgbClr val="004494"/>
              </a:solidFill>
            </a:endParaRPr>
          </a:p>
        </p:txBody>
      </p:sp>
      <p:sp>
        <p:nvSpPr>
          <p:cNvPr id="58" name="Rectangle 11"/>
          <p:cNvSpPr>
            <a:spLocks noChangeArrowheads="1"/>
          </p:cNvSpPr>
          <p:nvPr/>
        </p:nvSpPr>
        <p:spPr bwMode="auto">
          <a:xfrm>
            <a:off x="3496558" y="3390906"/>
            <a:ext cx="1694797" cy="225669"/>
          </a:xfrm>
          <a:prstGeom prst="rect">
            <a:avLst/>
          </a:prstGeom>
        </p:spPr>
        <p:txBody>
          <a:bodyPr vert="horz" lIns="0" tIns="0" rIns="0" bIns="0" rtlCol="0">
            <a:noAutofit/>
          </a:bodyPr>
          <a:lstStyle/>
          <a:p>
            <a:pPr marL="171450" lvl="1" indent="-171450">
              <a:spcBef>
                <a:spcPts val="0"/>
              </a:spcBef>
              <a:buFont typeface="Arial" panose="020B0604020202020204" pitchFamily="34" charset="0"/>
              <a:buChar char="•"/>
            </a:pPr>
            <a:r>
              <a:rPr lang="en-US" altLang="zh-CN" sz="1108" dirty="0" smtClean="0">
                <a:solidFill>
                  <a:srgbClr val="004494"/>
                </a:solidFill>
              </a:rPr>
              <a:t>Identify all actors Identify primary actor</a:t>
            </a:r>
            <a:endParaRPr lang="en-US" altLang="zh-CN" sz="1108" dirty="0">
              <a:solidFill>
                <a:srgbClr val="004494"/>
              </a:solidFill>
            </a:endParaRPr>
          </a:p>
        </p:txBody>
      </p:sp>
      <p:sp>
        <p:nvSpPr>
          <p:cNvPr id="59" name="Pentagon 58"/>
          <p:cNvSpPr/>
          <p:nvPr/>
        </p:nvSpPr>
        <p:spPr>
          <a:xfrm>
            <a:off x="6858000" y="2057400"/>
            <a:ext cx="1985744" cy="864000"/>
          </a:xfrm>
          <a:prstGeom prst="homePlate">
            <a:avLst>
              <a:gd name="adj" fmla="val 11768"/>
            </a:avLst>
          </a:prstGeom>
          <a:solidFill>
            <a:srgbClr val="20B1B4"/>
          </a:solidFill>
          <a:ln w="28575">
            <a:solidFill>
              <a:schemeClr val="bg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299077" tIns="66470" rIns="66470" bIns="66470" numCol="1" spcCol="0" rtlCol="0" fromWordArt="0" anchor="ctr" anchorCtr="0" forceAA="0" compatLnSpc="1">
            <a:prstTxWarp prst="textNoShape">
              <a:avLst/>
            </a:prstTxWarp>
            <a:noAutofit/>
          </a:bodyPr>
          <a:lstStyle/>
          <a:p>
            <a:r>
              <a:rPr lang="en-US" sz="1800" dirty="0" smtClean="0">
                <a:solidFill>
                  <a:schemeClr val="bg1"/>
                </a:solidFill>
                <a:latin typeface="Arial"/>
              </a:rPr>
              <a:t>Enrich scenario</a:t>
            </a:r>
            <a:endParaRPr lang="en-US" sz="1800" dirty="0">
              <a:solidFill>
                <a:schemeClr val="bg1"/>
              </a:solidFill>
              <a:latin typeface="Arial"/>
            </a:endParaRPr>
          </a:p>
        </p:txBody>
      </p:sp>
      <p:sp>
        <p:nvSpPr>
          <p:cNvPr id="60" name="Pentagon 59"/>
          <p:cNvSpPr/>
          <p:nvPr/>
        </p:nvSpPr>
        <p:spPr>
          <a:xfrm>
            <a:off x="5105938" y="2057400"/>
            <a:ext cx="1985744" cy="864000"/>
          </a:xfrm>
          <a:prstGeom prst="homePlate">
            <a:avLst>
              <a:gd name="adj" fmla="val 11768"/>
            </a:avLst>
          </a:prstGeom>
          <a:solidFill>
            <a:srgbClr val="20B1B4"/>
          </a:solidFill>
          <a:ln w="28575">
            <a:solidFill>
              <a:schemeClr val="bg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299077" tIns="66470" rIns="66470" bIns="66470" numCol="1" spcCol="0" rtlCol="0" fromWordArt="0" anchor="ctr" anchorCtr="0" forceAA="0" compatLnSpc="1">
            <a:prstTxWarp prst="textNoShape">
              <a:avLst/>
            </a:prstTxWarp>
            <a:noAutofit/>
          </a:bodyPr>
          <a:lstStyle/>
          <a:p>
            <a:r>
              <a:rPr lang="en-US" sz="1800" dirty="0" smtClean="0">
                <a:solidFill>
                  <a:schemeClr val="bg1"/>
                </a:solidFill>
                <a:latin typeface="Arial"/>
              </a:rPr>
              <a:t>Detail scenario</a:t>
            </a:r>
            <a:endParaRPr lang="en-US" sz="1800" dirty="0">
              <a:solidFill>
                <a:schemeClr val="bg1"/>
              </a:solidFill>
              <a:latin typeface="Arial"/>
            </a:endParaRPr>
          </a:p>
        </p:txBody>
      </p:sp>
      <p:sp>
        <p:nvSpPr>
          <p:cNvPr id="61" name="Pentagon 60"/>
          <p:cNvSpPr/>
          <p:nvPr/>
        </p:nvSpPr>
        <p:spPr>
          <a:xfrm>
            <a:off x="3353877" y="2057400"/>
            <a:ext cx="1985744" cy="864000"/>
          </a:xfrm>
          <a:prstGeom prst="homePlate">
            <a:avLst>
              <a:gd name="adj" fmla="val 11768"/>
            </a:avLst>
          </a:prstGeom>
          <a:solidFill>
            <a:srgbClr val="20B1B4"/>
          </a:solidFill>
          <a:ln w="28575">
            <a:solidFill>
              <a:schemeClr val="bg1"/>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299077" tIns="66470" rIns="66470" bIns="66470" numCol="1" spcCol="0" rtlCol="0" fromWordArt="0" anchor="ctr" anchorCtr="0" forceAA="0" compatLnSpc="1">
            <a:prstTxWarp prst="textNoShape">
              <a:avLst/>
            </a:prstTxWarp>
            <a:noAutofit/>
          </a:bodyPr>
          <a:lstStyle/>
          <a:p>
            <a:r>
              <a:rPr lang="en-US" sz="1800" dirty="0" smtClean="0">
                <a:solidFill>
                  <a:schemeClr val="bg1"/>
                </a:solidFill>
                <a:latin typeface="Arial"/>
              </a:rPr>
              <a:t>Identify actors</a:t>
            </a:r>
            <a:endParaRPr lang="en-US" sz="1800" dirty="0">
              <a:solidFill>
                <a:schemeClr val="bg1"/>
              </a:solidFill>
              <a:latin typeface="Arial"/>
            </a:endParaRPr>
          </a:p>
        </p:txBody>
      </p:sp>
      <p:sp>
        <p:nvSpPr>
          <p:cNvPr id="62" name="Pentagon 61"/>
          <p:cNvSpPr/>
          <p:nvPr/>
        </p:nvSpPr>
        <p:spPr>
          <a:xfrm>
            <a:off x="1592391" y="2057400"/>
            <a:ext cx="1985744" cy="864000"/>
          </a:xfrm>
          <a:prstGeom prst="homePlate">
            <a:avLst>
              <a:gd name="adj" fmla="val 11768"/>
            </a:avLst>
          </a:prstGeom>
          <a:solidFill>
            <a:srgbClr val="20B1B4"/>
          </a:solidFill>
          <a:ln w="28575">
            <a:solidFill>
              <a:schemeClr val="bg1"/>
            </a:solidFill>
          </a:ln>
        </p:spPr>
        <p:style>
          <a:lnRef idx="1">
            <a:schemeClr val="accent1"/>
          </a:lnRef>
          <a:fillRef idx="0">
            <a:schemeClr val="accent1"/>
          </a:fillRef>
          <a:effectRef idx="0">
            <a:schemeClr val="accent1"/>
          </a:effectRef>
          <a:fontRef idx="minor">
            <a:schemeClr val="tx1"/>
          </a:fontRef>
        </p:style>
        <p:txBody>
          <a:bodyPr lIns="66470" tIns="66470" rIns="66470" bIns="66470" rtlCol="0" anchor="ctr"/>
          <a:lstStyle/>
          <a:p>
            <a:r>
              <a:rPr lang="en-US" sz="1800" dirty="0" smtClean="0">
                <a:solidFill>
                  <a:schemeClr val="bg1"/>
                </a:solidFill>
                <a:latin typeface="Arial"/>
              </a:rPr>
              <a:t>High level description</a:t>
            </a:r>
            <a:endParaRPr lang="en-US" sz="1800" dirty="0">
              <a:solidFill>
                <a:schemeClr val="bg1"/>
              </a:solidFill>
              <a:latin typeface="Arial"/>
            </a:endParaRPr>
          </a:p>
        </p:txBody>
      </p:sp>
      <p:sp>
        <p:nvSpPr>
          <p:cNvPr id="63" name="Rectangle 11"/>
          <p:cNvSpPr>
            <a:spLocks noChangeArrowheads="1"/>
          </p:cNvSpPr>
          <p:nvPr/>
        </p:nvSpPr>
        <p:spPr bwMode="auto">
          <a:xfrm>
            <a:off x="5251411" y="3390906"/>
            <a:ext cx="1694797" cy="225669"/>
          </a:xfrm>
          <a:prstGeom prst="rect">
            <a:avLst/>
          </a:prstGeom>
        </p:spPr>
        <p:txBody>
          <a:bodyPr vert="horz" lIns="0" tIns="0" rIns="0" bIns="0" rtlCol="0">
            <a:noAutofit/>
          </a:bodyPr>
          <a:lstStyle/>
          <a:p>
            <a:pPr marL="171450" lvl="1" indent="-171450">
              <a:spcBef>
                <a:spcPts val="0"/>
              </a:spcBef>
              <a:buFont typeface="Arial" panose="020B0604020202020204" pitchFamily="34" charset="0"/>
              <a:buChar char="•"/>
            </a:pPr>
            <a:r>
              <a:rPr lang="en-US" altLang="zh-CN" sz="1108" dirty="0" smtClean="0">
                <a:solidFill>
                  <a:srgbClr val="004494"/>
                </a:solidFill>
              </a:rPr>
              <a:t>Document operational scenario as-is from primary actors view</a:t>
            </a:r>
            <a:endParaRPr lang="en-US" altLang="zh-CN" sz="1108" dirty="0">
              <a:solidFill>
                <a:srgbClr val="004494"/>
              </a:solidFill>
            </a:endParaRPr>
          </a:p>
        </p:txBody>
      </p:sp>
      <p:sp>
        <p:nvSpPr>
          <p:cNvPr id="64" name="Rectangle 63"/>
          <p:cNvSpPr>
            <a:spLocks noChangeArrowheads="1"/>
          </p:cNvSpPr>
          <p:nvPr/>
        </p:nvSpPr>
        <p:spPr bwMode="auto">
          <a:xfrm>
            <a:off x="7019340" y="3390906"/>
            <a:ext cx="1800000" cy="225669"/>
          </a:xfrm>
          <a:prstGeom prst="rect">
            <a:avLst/>
          </a:prstGeom>
        </p:spPr>
        <p:txBody>
          <a:bodyPr vert="horz" lIns="0" tIns="0" rIns="0" bIns="0" rtlCol="0">
            <a:noAutofit/>
          </a:bodyPr>
          <a:lstStyle/>
          <a:p>
            <a:pPr marL="171450" lvl="1" indent="-171450">
              <a:spcBef>
                <a:spcPts val="0"/>
              </a:spcBef>
              <a:buFont typeface="Arial" panose="020B0604020202020204" pitchFamily="34" charset="0"/>
              <a:buChar char="•"/>
            </a:pPr>
            <a:r>
              <a:rPr lang="en-US" altLang="zh-CN" sz="1108" dirty="0" smtClean="0">
                <a:solidFill>
                  <a:srgbClr val="004494"/>
                </a:solidFill>
              </a:rPr>
              <a:t>Information services and data elements to improve operational scenarios</a:t>
            </a:r>
            <a:endParaRPr lang="en-US" altLang="zh-CN" sz="1108" dirty="0">
              <a:solidFill>
                <a:srgbClr val="004494"/>
              </a:solidFill>
            </a:endParaRPr>
          </a:p>
        </p:txBody>
      </p:sp>
      <p:sp>
        <p:nvSpPr>
          <p:cNvPr id="65" name="Rectangle 64"/>
          <p:cNvSpPr>
            <a:spLocks noChangeArrowheads="1"/>
          </p:cNvSpPr>
          <p:nvPr/>
        </p:nvSpPr>
        <p:spPr bwMode="auto">
          <a:xfrm>
            <a:off x="1592391" y="2951886"/>
            <a:ext cx="1765726" cy="225669"/>
          </a:xfrm>
          <a:prstGeom prst="rect">
            <a:avLst/>
          </a:prstGeom>
        </p:spPr>
        <p:txBody>
          <a:bodyPr vert="horz" lIns="0" tIns="0" rIns="0" bIns="0" rtlCol="0">
            <a:noAutofit/>
          </a:bodyPr>
          <a:lstStyle/>
          <a:p>
            <a:pPr marL="0" lvl="1">
              <a:spcBef>
                <a:spcPts val="0"/>
              </a:spcBef>
            </a:pPr>
            <a:r>
              <a:rPr lang="en-US" altLang="zh-CN" sz="1400" b="0" dirty="0" smtClean="0">
                <a:solidFill>
                  <a:srgbClr val="004494"/>
                </a:solidFill>
              </a:rPr>
              <a:t>Before workshop</a:t>
            </a:r>
            <a:endParaRPr lang="en-US" altLang="zh-CN" sz="1400" b="0" dirty="0">
              <a:solidFill>
                <a:srgbClr val="004494"/>
              </a:solidFill>
            </a:endParaRPr>
          </a:p>
        </p:txBody>
      </p:sp>
      <p:sp>
        <p:nvSpPr>
          <p:cNvPr id="67" name="Rectangle 11"/>
          <p:cNvSpPr>
            <a:spLocks noChangeArrowheads="1"/>
          </p:cNvSpPr>
          <p:nvPr/>
        </p:nvSpPr>
        <p:spPr bwMode="auto">
          <a:xfrm>
            <a:off x="3496558" y="2951886"/>
            <a:ext cx="1694797" cy="225669"/>
          </a:xfrm>
          <a:prstGeom prst="rect">
            <a:avLst/>
          </a:prstGeom>
        </p:spPr>
        <p:txBody>
          <a:bodyPr vert="horz" lIns="0" tIns="0" rIns="0" bIns="0" rtlCol="0">
            <a:noAutofit/>
          </a:bodyPr>
          <a:lstStyle/>
          <a:p>
            <a:pPr marL="0" lvl="1">
              <a:spcBef>
                <a:spcPts val="0"/>
              </a:spcBef>
            </a:pPr>
            <a:r>
              <a:rPr lang="en-US" altLang="zh-CN" sz="1400" b="0" dirty="0" smtClean="0">
                <a:solidFill>
                  <a:srgbClr val="004494"/>
                </a:solidFill>
              </a:rPr>
              <a:t>During workshop</a:t>
            </a:r>
            <a:endParaRPr lang="en-US" altLang="zh-CN" sz="1400" b="0" dirty="0">
              <a:solidFill>
                <a:srgbClr val="004494"/>
              </a:solidFill>
            </a:endParaRPr>
          </a:p>
        </p:txBody>
      </p:sp>
      <p:sp>
        <p:nvSpPr>
          <p:cNvPr id="68" name="Rectangle 11"/>
          <p:cNvSpPr>
            <a:spLocks noChangeArrowheads="1"/>
          </p:cNvSpPr>
          <p:nvPr/>
        </p:nvSpPr>
        <p:spPr bwMode="auto">
          <a:xfrm>
            <a:off x="5251411" y="2951886"/>
            <a:ext cx="1694797" cy="225669"/>
          </a:xfrm>
          <a:prstGeom prst="rect">
            <a:avLst/>
          </a:prstGeom>
        </p:spPr>
        <p:txBody>
          <a:bodyPr vert="horz" lIns="0" tIns="0" rIns="0" bIns="0" rtlCol="0">
            <a:noAutofit/>
          </a:bodyPr>
          <a:lstStyle/>
          <a:p>
            <a:pPr marL="0" lvl="1">
              <a:spcBef>
                <a:spcPts val="0"/>
              </a:spcBef>
            </a:pPr>
            <a:r>
              <a:rPr lang="en-US" altLang="zh-CN" sz="1400" b="0" dirty="0" smtClean="0">
                <a:solidFill>
                  <a:srgbClr val="004494"/>
                </a:solidFill>
              </a:rPr>
              <a:t>During workshop</a:t>
            </a:r>
            <a:endParaRPr lang="en-US" altLang="zh-CN" sz="1400" b="0" dirty="0">
              <a:solidFill>
                <a:srgbClr val="004494"/>
              </a:solidFill>
            </a:endParaRPr>
          </a:p>
        </p:txBody>
      </p:sp>
      <p:sp>
        <p:nvSpPr>
          <p:cNvPr id="69" name="Rectangle 68"/>
          <p:cNvSpPr>
            <a:spLocks noChangeArrowheads="1"/>
          </p:cNvSpPr>
          <p:nvPr/>
        </p:nvSpPr>
        <p:spPr bwMode="auto">
          <a:xfrm>
            <a:off x="7019342" y="2951886"/>
            <a:ext cx="1694797" cy="225669"/>
          </a:xfrm>
          <a:prstGeom prst="rect">
            <a:avLst/>
          </a:prstGeom>
        </p:spPr>
        <p:txBody>
          <a:bodyPr vert="horz" lIns="0" tIns="0" rIns="0" bIns="0" rtlCol="0">
            <a:noAutofit/>
          </a:bodyPr>
          <a:lstStyle/>
          <a:p>
            <a:pPr marL="0" lvl="1">
              <a:spcBef>
                <a:spcPts val="0"/>
              </a:spcBef>
            </a:pPr>
            <a:r>
              <a:rPr lang="en-US" altLang="zh-CN" sz="1400" b="0" dirty="0" smtClean="0">
                <a:solidFill>
                  <a:srgbClr val="004494"/>
                </a:solidFill>
              </a:rPr>
              <a:t>During workshop</a:t>
            </a:r>
            <a:endParaRPr lang="en-US" altLang="zh-CN" sz="1400" b="0" dirty="0">
              <a:solidFill>
                <a:srgbClr val="004494"/>
              </a:solidFill>
            </a:endParaRPr>
          </a:p>
        </p:txBody>
      </p:sp>
      <p:sp>
        <p:nvSpPr>
          <p:cNvPr id="70" name="Freeform 32"/>
          <p:cNvSpPr>
            <a:spLocks noChangeAspect="1" noEditPoints="1"/>
          </p:cNvSpPr>
          <p:nvPr/>
        </p:nvSpPr>
        <p:spPr bwMode="auto">
          <a:xfrm>
            <a:off x="4545516" y="4393812"/>
            <a:ext cx="244108" cy="246913"/>
          </a:xfrm>
          <a:custGeom>
            <a:avLst/>
            <a:gdLst>
              <a:gd name="T0" fmla="*/ 993 w 1287"/>
              <a:gd name="T1" fmla="*/ 814 h 1287"/>
              <a:gd name="T2" fmla="*/ 993 w 1287"/>
              <a:gd name="T3" fmla="*/ 814 h 1287"/>
              <a:gd name="T4" fmla="*/ 1032 w 1287"/>
              <a:gd name="T5" fmla="*/ 643 h 1287"/>
              <a:gd name="T6" fmla="*/ 993 w 1287"/>
              <a:gd name="T7" fmla="*/ 473 h 1287"/>
              <a:gd name="T8" fmla="*/ 1136 w 1287"/>
              <a:gd name="T9" fmla="*/ 387 h 1287"/>
              <a:gd name="T10" fmla="*/ 1199 w 1287"/>
              <a:gd name="T11" fmla="*/ 636 h 1287"/>
              <a:gd name="T12" fmla="*/ 1136 w 1287"/>
              <a:gd name="T13" fmla="*/ 900 h 1287"/>
              <a:gd name="T14" fmla="*/ 993 w 1287"/>
              <a:gd name="T15" fmla="*/ 814 h 1287"/>
              <a:gd name="T16" fmla="*/ 993 w 1287"/>
              <a:gd name="T17" fmla="*/ 814 h 1287"/>
              <a:gd name="T18" fmla="*/ 643 w 1287"/>
              <a:gd name="T19" fmla="*/ 949 h 1287"/>
              <a:gd name="T20" fmla="*/ 643 w 1287"/>
              <a:gd name="T21" fmla="*/ 949 h 1287"/>
              <a:gd name="T22" fmla="*/ 338 w 1287"/>
              <a:gd name="T23" fmla="*/ 643 h 1287"/>
              <a:gd name="T24" fmla="*/ 643 w 1287"/>
              <a:gd name="T25" fmla="*/ 338 h 1287"/>
              <a:gd name="T26" fmla="*/ 949 w 1287"/>
              <a:gd name="T27" fmla="*/ 643 h 1287"/>
              <a:gd name="T28" fmla="*/ 643 w 1287"/>
              <a:gd name="T29" fmla="*/ 949 h 1287"/>
              <a:gd name="T30" fmla="*/ 643 w 1287"/>
              <a:gd name="T31" fmla="*/ 949 h 1287"/>
              <a:gd name="T32" fmla="*/ 651 w 1287"/>
              <a:gd name="T33" fmla="*/ 1199 h 1287"/>
              <a:gd name="T34" fmla="*/ 651 w 1287"/>
              <a:gd name="T35" fmla="*/ 1199 h 1287"/>
              <a:gd name="T36" fmla="*/ 387 w 1287"/>
              <a:gd name="T37" fmla="*/ 1136 h 1287"/>
              <a:gd name="T38" fmla="*/ 473 w 1287"/>
              <a:gd name="T39" fmla="*/ 993 h 1287"/>
              <a:gd name="T40" fmla="*/ 643 w 1287"/>
              <a:gd name="T41" fmla="*/ 1032 h 1287"/>
              <a:gd name="T42" fmla="*/ 814 w 1287"/>
              <a:gd name="T43" fmla="*/ 993 h 1287"/>
              <a:gd name="T44" fmla="*/ 900 w 1287"/>
              <a:gd name="T45" fmla="*/ 1136 h 1287"/>
              <a:gd name="T46" fmla="*/ 651 w 1287"/>
              <a:gd name="T47" fmla="*/ 1199 h 1287"/>
              <a:gd name="T48" fmla="*/ 651 w 1287"/>
              <a:gd name="T49" fmla="*/ 1199 h 1287"/>
              <a:gd name="T50" fmla="*/ 294 w 1287"/>
              <a:gd name="T51" fmla="*/ 814 h 1287"/>
              <a:gd name="T52" fmla="*/ 294 w 1287"/>
              <a:gd name="T53" fmla="*/ 814 h 1287"/>
              <a:gd name="T54" fmla="*/ 150 w 1287"/>
              <a:gd name="T55" fmla="*/ 900 h 1287"/>
              <a:gd name="T56" fmla="*/ 88 w 1287"/>
              <a:gd name="T57" fmla="*/ 651 h 1287"/>
              <a:gd name="T58" fmla="*/ 150 w 1287"/>
              <a:gd name="T59" fmla="*/ 387 h 1287"/>
              <a:gd name="T60" fmla="*/ 294 w 1287"/>
              <a:gd name="T61" fmla="*/ 473 h 1287"/>
              <a:gd name="T62" fmla="*/ 254 w 1287"/>
              <a:gd name="T63" fmla="*/ 643 h 1287"/>
              <a:gd name="T64" fmla="*/ 294 w 1287"/>
              <a:gd name="T65" fmla="*/ 814 h 1287"/>
              <a:gd name="T66" fmla="*/ 294 w 1287"/>
              <a:gd name="T67" fmla="*/ 814 h 1287"/>
              <a:gd name="T68" fmla="*/ 636 w 1287"/>
              <a:gd name="T69" fmla="*/ 88 h 1287"/>
              <a:gd name="T70" fmla="*/ 636 w 1287"/>
              <a:gd name="T71" fmla="*/ 88 h 1287"/>
              <a:gd name="T72" fmla="*/ 900 w 1287"/>
              <a:gd name="T73" fmla="*/ 150 h 1287"/>
              <a:gd name="T74" fmla="*/ 814 w 1287"/>
              <a:gd name="T75" fmla="*/ 294 h 1287"/>
              <a:gd name="T76" fmla="*/ 643 w 1287"/>
              <a:gd name="T77" fmla="*/ 255 h 1287"/>
              <a:gd name="T78" fmla="*/ 473 w 1287"/>
              <a:gd name="T79" fmla="*/ 294 h 1287"/>
              <a:gd name="T80" fmla="*/ 387 w 1287"/>
              <a:gd name="T81" fmla="*/ 150 h 1287"/>
              <a:gd name="T82" fmla="*/ 636 w 1287"/>
              <a:gd name="T83" fmla="*/ 88 h 1287"/>
              <a:gd name="T84" fmla="*/ 636 w 1287"/>
              <a:gd name="T85" fmla="*/ 88 h 1287"/>
              <a:gd name="T86" fmla="*/ 635 w 1287"/>
              <a:gd name="T87" fmla="*/ 5 h 1287"/>
              <a:gd name="T88" fmla="*/ 635 w 1287"/>
              <a:gd name="T89" fmla="*/ 5 h 1287"/>
              <a:gd name="T90" fmla="*/ 4 w 1287"/>
              <a:gd name="T91" fmla="*/ 652 h 1287"/>
              <a:gd name="T92" fmla="*/ 652 w 1287"/>
              <a:gd name="T93" fmla="*/ 1282 h 1287"/>
              <a:gd name="T94" fmla="*/ 1282 w 1287"/>
              <a:gd name="T95" fmla="*/ 635 h 1287"/>
              <a:gd name="T96" fmla="*/ 635 w 1287"/>
              <a:gd name="T97" fmla="*/ 5 h 1287"/>
              <a:gd name="T98" fmla="*/ 635 w 1287"/>
              <a:gd name="T99" fmla="*/ 5 h 1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87" h="1287">
                <a:moveTo>
                  <a:pt x="993" y="814"/>
                </a:moveTo>
                <a:lnTo>
                  <a:pt x="993" y="814"/>
                </a:lnTo>
                <a:cubicBezTo>
                  <a:pt x="1018" y="762"/>
                  <a:pt x="1032" y="705"/>
                  <a:pt x="1032" y="643"/>
                </a:cubicBezTo>
                <a:cubicBezTo>
                  <a:pt x="1032" y="582"/>
                  <a:pt x="1018" y="524"/>
                  <a:pt x="993" y="473"/>
                </a:cubicBezTo>
                <a:lnTo>
                  <a:pt x="1136" y="387"/>
                </a:lnTo>
                <a:cubicBezTo>
                  <a:pt x="1175" y="462"/>
                  <a:pt x="1198" y="546"/>
                  <a:pt x="1199" y="636"/>
                </a:cubicBezTo>
                <a:cubicBezTo>
                  <a:pt x="1200" y="731"/>
                  <a:pt x="1177" y="821"/>
                  <a:pt x="1136" y="900"/>
                </a:cubicBezTo>
                <a:lnTo>
                  <a:pt x="993" y="814"/>
                </a:lnTo>
                <a:lnTo>
                  <a:pt x="993" y="814"/>
                </a:lnTo>
                <a:close/>
                <a:moveTo>
                  <a:pt x="643" y="949"/>
                </a:moveTo>
                <a:lnTo>
                  <a:pt x="643" y="949"/>
                </a:lnTo>
                <a:cubicBezTo>
                  <a:pt x="475" y="949"/>
                  <a:pt x="338" y="812"/>
                  <a:pt x="338" y="643"/>
                </a:cubicBezTo>
                <a:cubicBezTo>
                  <a:pt x="338" y="475"/>
                  <a:pt x="475" y="338"/>
                  <a:pt x="643" y="338"/>
                </a:cubicBezTo>
                <a:cubicBezTo>
                  <a:pt x="812" y="338"/>
                  <a:pt x="949" y="475"/>
                  <a:pt x="949" y="643"/>
                </a:cubicBezTo>
                <a:cubicBezTo>
                  <a:pt x="949" y="812"/>
                  <a:pt x="812" y="949"/>
                  <a:pt x="643" y="949"/>
                </a:cubicBezTo>
                <a:lnTo>
                  <a:pt x="643" y="949"/>
                </a:lnTo>
                <a:close/>
                <a:moveTo>
                  <a:pt x="651" y="1199"/>
                </a:moveTo>
                <a:lnTo>
                  <a:pt x="651" y="1199"/>
                </a:lnTo>
                <a:cubicBezTo>
                  <a:pt x="556" y="1200"/>
                  <a:pt x="466" y="1177"/>
                  <a:pt x="387" y="1136"/>
                </a:cubicBezTo>
                <a:lnTo>
                  <a:pt x="473" y="993"/>
                </a:lnTo>
                <a:cubicBezTo>
                  <a:pt x="524" y="1018"/>
                  <a:pt x="582" y="1032"/>
                  <a:pt x="643" y="1032"/>
                </a:cubicBezTo>
                <a:cubicBezTo>
                  <a:pt x="704" y="1032"/>
                  <a:pt x="762" y="1018"/>
                  <a:pt x="814" y="993"/>
                </a:cubicBezTo>
                <a:lnTo>
                  <a:pt x="900" y="1136"/>
                </a:lnTo>
                <a:cubicBezTo>
                  <a:pt x="825" y="1175"/>
                  <a:pt x="741" y="1198"/>
                  <a:pt x="651" y="1199"/>
                </a:cubicBezTo>
                <a:lnTo>
                  <a:pt x="651" y="1199"/>
                </a:lnTo>
                <a:close/>
                <a:moveTo>
                  <a:pt x="294" y="814"/>
                </a:moveTo>
                <a:lnTo>
                  <a:pt x="294" y="814"/>
                </a:lnTo>
                <a:lnTo>
                  <a:pt x="150" y="900"/>
                </a:lnTo>
                <a:cubicBezTo>
                  <a:pt x="112" y="825"/>
                  <a:pt x="89" y="741"/>
                  <a:pt x="88" y="651"/>
                </a:cubicBezTo>
                <a:cubicBezTo>
                  <a:pt x="87" y="556"/>
                  <a:pt x="109" y="466"/>
                  <a:pt x="150" y="387"/>
                </a:cubicBezTo>
                <a:lnTo>
                  <a:pt x="294" y="473"/>
                </a:lnTo>
                <a:cubicBezTo>
                  <a:pt x="269" y="524"/>
                  <a:pt x="254" y="582"/>
                  <a:pt x="254" y="643"/>
                </a:cubicBezTo>
                <a:cubicBezTo>
                  <a:pt x="254" y="705"/>
                  <a:pt x="269" y="762"/>
                  <a:pt x="294" y="814"/>
                </a:cubicBezTo>
                <a:lnTo>
                  <a:pt x="294" y="814"/>
                </a:lnTo>
                <a:close/>
                <a:moveTo>
                  <a:pt x="636" y="88"/>
                </a:moveTo>
                <a:lnTo>
                  <a:pt x="636" y="88"/>
                </a:lnTo>
                <a:cubicBezTo>
                  <a:pt x="731" y="87"/>
                  <a:pt x="821" y="109"/>
                  <a:pt x="900" y="150"/>
                </a:cubicBezTo>
                <a:lnTo>
                  <a:pt x="814" y="294"/>
                </a:lnTo>
                <a:cubicBezTo>
                  <a:pt x="762" y="269"/>
                  <a:pt x="704" y="255"/>
                  <a:pt x="643" y="255"/>
                </a:cubicBezTo>
                <a:cubicBezTo>
                  <a:pt x="582" y="255"/>
                  <a:pt x="524" y="269"/>
                  <a:pt x="473" y="294"/>
                </a:cubicBezTo>
                <a:lnTo>
                  <a:pt x="387" y="150"/>
                </a:lnTo>
                <a:cubicBezTo>
                  <a:pt x="461" y="112"/>
                  <a:pt x="546" y="89"/>
                  <a:pt x="636" y="88"/>
                </a:cubicBezTo>
                <a:lnTo>
                  <a:pt x="636" y="88"/>
                </a:lnTo>
                <a:close/>
                <a:moveTo>
                  <a:pt x="635" y="5"/>
                </a:moveTo>
                <a:lnTo>
                  <a:pt x="635" y="5"/>
                </a:lnTo>
                <a:cubicBezTo>
                  <a:pt x="282" y="9"/>
                  <a:pt x="0" y="299"/>
                  <a:pt x="4" y="652"/>
                </a:cubicBezTo>
                <a:cubicBezTo>
                  <a:pt x="9" y="1005"/>
                  <a:pt x="299" y="1287"/>
                  <a:pt x="652" y="1282"/>
                </a:cubicBezTo>
                <a:cubicBezTo>
                  <a:pt x="1005" y="1277"/>
                  <a:pt x="1287" y="988"/>
                  <a:pt x="1282" y="635"/>
                </a:cubicBezTo>
                <a:cubicBezTo>
                  <a:pt x="1277" y="282"/>
                  <a:pt x="988" y="0"/>
                  <a:pt x="635" y="5"/>
                </a:cubicBezTo>
                <a:lnTo>
                  <a:pt x="635" y="5"/>
                </a:lnTo>
                <a:close/>
              </a:path>
            </a:pathLst>
          </a:custGeom>
          <a:solidFill>
            <a:srgbClr val="004494"/>
          </a:solidFill>
          <a:ln w="0">
            <a:noFill/>
            <a:prstDash val="solid"/>
            <a:round/>
            <a:headEnd/>
            <a:tailEnd/>
          </a:ln>
        </p:spPr>
        <p:txBody>
          <a:bodyPr vert="horz" wrap="square" lIns="84406" tIns="42203" rIns="84406" bIns="42203" numCol="1" anchor="t" anchorCtr="0" compatLnSpc="1">
            <a:prstTxWarp prst="textNoShape">
              <a:avLst/>
            </a:prstTxWarp>
          </a:bodyPr>
          <a:lstStyle/>
          <a:p>
            <a:endParaRPr lang="en-GB" sz="7016" dirty="0">
              <a:solidFill>
                <a:srgbClr val="004494"/>
              </a:solidFill>
            </a:endParaRPr>
          </a:p>
        </p:txBody>
      </p:sp>
      <p:sp>
        <p:nvSpPr>
          <p:cNvPr id="71" name="Freeform 41"/>
          <p:cNvSpPr>
            <a:spLocks noChangeAspect="1"/>
          </p:cNvSpPr>
          <p:nvPr/>
        </p:nvSpPr>
        <p:spPr bwMode="auto">
          <a:xfrm>
            <a:off x="3758655" y="4499412"/>
            <a:ext cx="263748" cy="249720"/>
          </a:xfrm>
          <a:custGeom>
            <a:avLst/>
            <a:gdLst>
              <a:gd name="T0" fmla="*/ 372 w 1389"/>
              <a:gd name="T1" fmla="*/ 1305 h 1305"/>
              <a:gd name="T2" fmla="*/ 372 w 1389"/>
              <a:gd name="T3" fmla="*/ 1305 h 1305"/>
              <a:gd name="T4" fmla="*/ 510 w 1389"/>
              <a:gd name="T5" fmla="*/ 1305 h 1305"/>
              <a:gd name="T6" fmla="*/ 822 w 1389"/>
              <a:gd name="T7" fmla="*/ 750 h 1305"/>
              <a:gd name="T8" fmla="*/ 1181 w 1389"/>
              <a:gd name="T9" fmla="*/ 750 h 1305"/>
              <a:gd name="T10" fmla="*/ 1389 w 1389"/>
              <a:gd name="T11" fmla="*/ 652 h 1305"/>
              <a:gd name="T12" fmla="*/ 1181 w 1389"/>
              <a:gd name="T13" fmla="*/ 555 h 1305"/>
              <a:gd name="T14" fmla="*/ 822 w 1389"/>
              <a:gd name="T15" fmla="*/ 555 h 1305"/>
              <a:gd name="T16" fmla="*/ 510 w 1389"/>
              <a:gd name="T17" fmla="*/ 0 h 1305"/>
              <a:gd name="T18" fmla="*/ 372 w 1389"/>
              <a:gd name="T19" fmla="*/ 0 h 1305"/>
              <a:gd name="T20" fmla="*/ 544 w 1389"/>
              <a:gd name="T21" fmla="*/ 555 h 1305"/>
              <a:gd name="T22" fmla="*/ 295 w 1389"/>
              <a:gd name="T23" fmla="*/ 555 h 1305"/>
              <a:gd name="T24" fmla="*/ 139 w 1389"/>
              <a:gd name="T25" fmla="*/ 416 h 1305"/>
              <a:gd name="T26" fmla="*/ 0 w 1389"/>
              <a:gd name="T27" fmla="*/ 416 h 1305"/>
              <a:gd name="T28" fmla="*/ 111 w 1389"/>
              <a:gd name="T29" fmla="*/ 652 h 1305"/>
              <a:gd name="T30" fmla="*/ 0 w 1389"/>
              <a:gd name="T31" fmla="*/ 889 h 1305"/>
              <a:gd name="T32" fmla="*/ 139 w 1389"/>
              <a:gd name="T33" fmla="*/ 889 h 1305"/>
              <a:gd name="T34" fmla="*/ 295 w 1389"/>
              <a:gd name="T35" fmla="*/ 750 h 1305"/>
              <a:gd name="T36" fmla="*/ 544 w 1389"/>
              <a:gd name="T37" fmla="*/ 750 h 1305"/>
              <a:gd name="T38" fmla="*/ 372 w 1389"/>
              <a:gd name="T39" fmla="*/ 1305 h 1305"/>
              <a:gd name="T40" fmla="*/ 372 w 1389"/>
              <a:gd name="T41" fmla="*/ 1305 h 1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89" h="1305">
                <a:moveTo>
                  <a:pt x="372" y="1305"/>
                </a:moveTo>
                <a:lnTo>
                  <a:pt x="372" y="1305"/>
                </a:lnTo>
                <a:lnTo>
                  <a:pt x="510" y="1305"/>
                </a:lnTo>
                <a:lnTo>
                  <a:pt x="822" y="750"/>
                </a:lnTo>
                <a:lnTo>
                  <a:pt x="1181" y="750"/>
                </a:lnTo>
                <a:cubicBezTo>
                  <a:pt x="1181" y="750"/>
                  <a:pt x="1389" y="750"/>
                  <a:pt x="1389" y="652"/>
                </a:cubicBezTo>
                <a:cubicBezTo>
                  <a:pt x="1389" y="555"/>
                  <a:pt x="1181" y="555"/>
                  <a:pt x="1181" y="555"/>
                </a:cubicBezTo>
                <a:lnTo>
                  <a:pt x="822" y="555"/>
                </a:lnTo>
                <a:lnTo>
                  <a:pt x="510" y="0"/>
                </a:lnTo>
                <a:lnTo>
                  <a:pt x="372" y="0"/>
                </a:lnTo>
                <a:lnTo>
                  <a:pt x="544" y="555"/>
                </a:lnTo>
                <a:lnTo>
                  <a:pt x="295" y="555"/>
                </a:lnTo>
                <a:lnTo>
                  <a:pt x="139" y="416"/>
                </a:lnTo>
                <a:lnTo>
                  <a:pt x="0" y="416"/>
                </a:lnTo>
                <a:lnTo>
                  <a:pt x="111" y="652"/>
                </a:lnTo>
                <a:lnTo>
                  <a:pt x="0" y="889"/>
                </a:lnTo>
                <a:lnTo>
                  <a:pt x="139" y="889"/>
                </a:lnTo>
                <a:lnTo>
                  <a:pt x="295" y="750"/>
                </a:lnTo>
                <a:lnTo>
                  <a:pt x="544" y="750"/>
                </a:lnTo>
                <a:lnTo>
                  <a:pt x="372" y="1305"/>
                </a:lnTo>
                <a:lnTo>
                  <a:pt x="372" y="1305"/>
                </a:lnTo>
                <a:close/>
              </a:path>
            </a:pathLst>
          </a:custGeom>
          <a:solidFill>
            <a:srgbClr val="004494"/>
          </a:solidFill>
          <a:ln w="0">
            <a:noFill/>
            <a:prstDash val="solid"/>
            <a:round/>
            <a:headEnd/>
            <a:tailEnd/>
          </a:ln>
        </p:spPr>
        <p:txBody>
          <a:bodyPr vert="horz" wrap="square" lIns="84406" tIns="42203" rIns="84406" bIns="42203" numCol="1" anchor="t" anchorCtr="0" compatLnSpc="1">
            <a:prstTxWarp prst="textNoShape">
              <a:avLst/>
            </a:prstTxWarp>
          </a:bodyPr>
          <a:lstStyle/>
          <a:p>
            <a:endParaRPr lang="en-GB" sz="7016" dirty="0">
              <a:solidFill>
                <a:srgbClr val="004494"/>
              </a:solidFill>
            </a:endParaRPr>
          </a:p>
        </p:txBody>
      </p:sp>
      <p:sp>
        <p:nvSpPr>
          <p:cNvPr id="72" name="Freeform 57"/>
          <p:cNvSpPr>
            <a:spLocks noChangeAspect="1"/>
          </p:cNvSpPr>
          <p:nvPr/>
        </p:nvSpPr>
        <p:spPr bwMode="auto">
          <a:xfrm>
            <a:off x="3787512" y="5206079"/>
            <a:ext cx="246913" cy="241302"/>
          </a:xfrm>
          <a:custGeom>
            <a:avLst/>
            <a:gdLst>
              <a:gd name="T0" fmla="*/ 1023 w 1306"/>
              <a:gd name="T1" fmla="*/ 934 h 1250"/>
              <a:gd name="T2" fmla="*/ 1023 w 1306"/>
              <a:gd name="T3" fmla="*/ 934 h 1250"/>
              <a:gd name="T4" fmla="*/ 797 w 1306"/>
              <a:gd name="T5" fmla="*/ 706 h 1250"/>
              <a:gd name="T6" fmla="*/ 872 w 1306"/>
              <a:gd name="T7" fmla="*/ 537 h 1250"/>
              <a:gd name="T8" fmla="*/ 936 w 1306"/>
              <a:gd name="T9" fmla="*/ 419 h 1250"/>
              <a:gd name="T10" fmla="*/ 911 w 1306"/>
              <a:gd name="T11" fmla="*/ 360 h 1250"/>
              <a:gd name="T12" fmla="*/ 929 w 1306"/>
              <a:gd name="T13" fmla="*/ 238 h 1250"/>
              <a:gd name="T14" fmla="*/ 653 w 1306"/>
              <a:gd name="T15" fmla="*/ 0 h 1250"/>
              <a:gd name="T16" fmla="*/ 377 w 1306"/>
              <a:gd name="T17" fmla="*/ 238 h 1250"/>
              <a:gd name="T18" fmla="*/ 395 w 1306"/>
              <a:gd name="T19" fmla="*/ 360 h 1250"/>
              <a:gd name="T20" fmla="*/ 370 w 1306"/>
              <a:gd name="T21" fmla="*/ 419 h 1250"/>
              <a:gd name="T22" fmla="*/ 434 w 1306"/>
              <a:gd name="T23" fmla="*/ 537 h 1250"/>
              <a:gd name="T24" fmla="*/ 509 w 1306"/>
              <a:gd name="T25" fmla="*/ 706 h 1250"/>
              <a:gd name="T26" fmla="*/ 284 w 1306"/>
              <a:gd name="T27" fmla="*/ 934 h 1250"/>
              <a:gd name="T28" fmla="*/ 0 w 1306"/>
              <a:gd name="T29" fmla="*/ 1104 h 1250"/>
              <a:gd name="T30" fmla="*/ 0 w 1306"/>
              <a:gd name="T31" fmla="*/ 1250 h 1250"/>
              <a:gd name="T32" fmla="*/ 653 w 1306"/>
              <a:gd name="T33" fmla="*/ 1250 h 1250"/>
              <a:gd name="T34" fmla="*/ 1306 w 1306"/>
              <a:gd name="T35" fmla="*/ 1250 h 1250"/>
              <a:gd name="T36" fmla="*/ 1306 w 1306"/>
              <a:gd name="T37" fmla="*/ 1104 h 1250"/>
              <a:gd name="T38" fmla="*/ 1023 w 1306"/>
              <a:gd name="T39" fmla="*/ 934 h 1250"/>
              <a:gd name="T40" fmla="*/ 1023 w 1306"/>
              <a:gd name="T41" fmla="*/ 934 h 1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06" h="1250">
                <a:moveTo>
                  <a:pt x="1023" y="934"/>
                </a:moveTo>
                <a:lnTo>
                  <a:pt x="1023" y="934"/>
                </a:lnTo>
                <a:cubicBezTo>
                  <a:pt x="851" y="872"/>
                  <a:pt x="797" y="819"/>
                  <a:pt x="797" y="706"/>
                </a:cubicBezTo>
                <a:cubicBezTo>
                  <a:pt x="797" y="639"/>
                  <a:pt x="849" y="661"/>
                  <a:pt x="872" y="537"/>
                </a:cubicBezTo>
                <a:cubicBezTo>
                  <a:pt x="881" y="486"/>
                  <a:pt x="928" y="536"/>
                  <a:pt x="936" y="419"/>
                </a:cubicBezTo>
                <a:cubicBezTo>
                  <a:pt x="936" y="372"/>
                  <a:pt x="911" y="360"/>
                  <a:pt x="911" y="360"/>
                </a:cubicBezTo>
                <a:cubicBezTo>
                  <a:pt x="911" y="360"/>
                  <a:pt x="924" y="291"/>
                  <a:pt x="929" y="238"/>
                </a:cubicBezTo>
                <a:cubicBezTo>
                  <a:pt x="935" y="172"/>
                  <a:pt x="891" y="0"/>
                  <a:pt x="653" y="0"/>
                </a:cubicBezTo>
                <a:cubicBezTo>
                  <a:pt x="415" y="0"/>
                  <a:pt x="371" y="172"/>
                  <a:pt x="377" y="238"/>
                </a:cubicBezTo>
                <a:cubicBezTo>
                  <a:pt x="382" y="291"/>
                  <a:pt x="395" y="360"/>
                  <a:pt x="395" y="360"/>
                </a:cubicBezTo>
                <a:cubicBezTo>
                  <a:pt x="395" y="360"/>
                  <a:pt x="370" y="372"/>
                  <a:pt x="370" y="419"/>
                </a:cubicBezTo>
                <a:cubicBezTo>
                  <a:pt x="379" y="536"/>
                  <a:pt x="425" y="486"/>
                  <a:pt x="434" y="537"/>
                </a:cubicBezTo>
                <a:cubicBezTo>
                  <a:pt x="457" y="661"/>
                  <a:pt x="509" y="639"/>
                  <a:pt x="509" y="706"/>
                </a:cubicBezTo>
                <a:cubicBezTo>
                  <a:pt x="509" y="819"/>
                  <a:pt x="455" y="872"/>
                  <a:pt x="284" y="934"/>
                </a:cubicBezTo>
                <a:cubicBezTo>
                  <a:pt x="112" y="997"/>
                  <a:pt x="0" y="1061"/>
                  <a:pt x="0" y="1104"/>
                </a:cubicBezTo>
                <a:cubicBezTo>
                  <a:pt x="0" y="1148"/>
                  <a:pt x="0" y="1250"/>
                  <a:pt x="0" y="1250"/>
                </a:cubicBezTo>
                <a:lnTo>
                  <a:pt x="653" y="1250"/>
                </a:lnTo>
                <a:lnTo>
                  <a:pt x="1306" y="1250"/>
                </a:lnTo>
                <a:cubicBezTo>
                  <a:pt x="1306" y="1250"/>
                  <a:pt x="1306" y="1148"/>
                  <a:pt x="1306" y="1104"/>
                </a:cubicBezTo>
                <a:cubicBezTo>
                  <a:pt x="1306" y="1061"/>
                  <a:pt x="1194" y="997"/>
                  <a:pt x="1023" y="934"/>
                </a:cubicBezTo>
                <a:lnTo>
                  <a:pt x="1023" y="934"/>
                </a:lnTo>
                <a:close/>
              </a:path>
            </a:pathLst>
          </a:custGeom>
          <a:solidFill>
            <a:srgbClr val="004494"/>
          </a:solidFill>
          <a:ln w="0">
            <a:noFill/>
            <a:prstDash val="solid"/>
            <a:round/>
            <a:headEnd/>
            <a:tailEnd/>
          </a:ln>
        </p:spPr>
        <p:txBody>
          <a:bodyPr vert="horz" wrap="square" lIns="84406" tIns="42203" rIns="84406" bIns="42203" numCol="1" anchor="t" anchorCtr="0" compatLnSpc="1">
            <a:prstTxWarp prst="textNoShape">
              <a:avLst/>
            </a:prstTxWarp>
          </a:bodyPr>
          <a:lstStyle/>
          <a:p>
            <a:endParaRPr lang="en-GB" sz="7016" dirty="0">
              <a:solidFill>
                <a:srgbClr val="004494"/>
              </a:solidFill>
            </a:endParaRPr>
          </a:p>
        </p:txBody>
      </p:sp>
      <p:sp>
        <p:nvSpPr>
          <p:cNvPr id="73" name="Freeform 58"/>
          <p:cNvSpPr>
            <a:spLocks noChangeAspect="1" noEditPoints="1"/>
          </p:cNvSpPr>
          <p:nvPr/>
        </p:nvSpPr>
        <p:spPr bwMode="auto">
          <a:xfrm>
            <a:off x="3795846" y="4107374"/>
            <a:ext cx="263748" cy="235689"/>
          </a:xfrm>
          <a:custGeom>
            <a:avLst/>
            <a:gdLst>
              <a:gd name="T0" fmla="*/ 710 w 1389"/>
              <a:gd name="T1" fmla="*/ 860 h 1222"/>
              <a:gd name="T2" fmla="*/ 710 w 1389"/>
              <a:gd name="T3" fmla="*/ 860 h 1222"/>
              <a:gd name="T4" fmla="*/ 529 w 1389"/>
              <a:gd name="T5" fmla="*/ 650 h 1222"/>
              <a:gd name="T6" fmla="*/ 589 w 1389"/>
              <a:gd name="T7" fmla="*/ 494 h 1222"/>
              <a:gd name="T8" fmla="*/ 641 w 1389"/>
              <a:gd name="T9" fmla="*/ 385 h 1222"/>
              <a:gd name="T10" fmla="*/ 621 w 1389"/>
              <a:gd name="T11" fmla="*/ 332 h 1222"/>
              <a:gd name="T12" fmla="*/ 635 w 1389"/>
              <a:gd name="T13" fmla="*/ 219 h 1222"/>
              <a:gd name="T14" fmla="*/ 414 w 1389"/>
              <a:gd name="T15" fmla="*/ 0 h 1222"/>
              <a:gd name="T16" fmla="*/ 192 w 1389"/>
              <a:gd name="T17" fmla="*/ 219 h 1222"/>
              <a:gd name="T18" fmla="*/ 207 w 1389"/>
              <a:gd name="T19" fmla="*/ 332 h 1222"/>
              <a:gd name="T20" fmla="*/ 187 w 1389"/>
              <a:gd name="T21" fmla="*/ 385 h 1222"/>
              <a:gd name="T22" fmla="*/ 238 w 1389"/>
              <a:gd name="T23" fmla="*/ 494 h 1222"/>
              <a:gd name="T24" fmla="*/ 299 w 1389"/>
              <a:gd name="T25" fmla="*/ 650 h 1222"/>
              <a:gd name="T26" fmla="*/ 117 w 1389"/>
              <a:gd name="T27" fmla="*/ 860 h 1222"/>
              <a:gd name="T28" fmla="*/ 0 w 1389"/>
              <a:gd name="T29" fmla="*/ 969 h 1222"/>
              <a:gd name="T30" fmla="*/ 0 w 1389"/>
              <a:gd name="T31" fmla="*/ 1222 h 1222"/>
              <a:gd name="T32" fmla="*/ 965 w 1389"/>
              <a:gd name="T33" fmla="*/ 1222 h 1222"/>
              <a:gd name="T34" fmla="*/ 965 w 1389"/>
              <a:gd name="T35" fmla="*/ 1033 h 1222"/>
              <a:gd name="T36" fmla="*/ 710 w 1389"/>
              <a:gd name="T37" fmla="*/ 860 h 1222"/>
              <a:gd name="T38" fmla="*/ 710 w 1389"/>
              <a:gd name="T39" fmla="*/ 860 h 1222"/>
              <a:gd name="T40" fmla="*/ 1389 w 1389"/>
              <a:gd name="T41" fmla="*/ 1222 h 1222"/>
              <a:gd name="T42" fmla="*/ 1389 w 1389"/>
              <a:gd name="T43" fmla="*/ 1222 h 1222"/>
              <a:gd name="T44" fmla="*/ 1371 w 1389"/>
              <a:gd name="T45" fmla="*/ 932 h 1222"/>
              <a:gd name="T46" fmla="*/ 1188 w 1389"/>
              <a:gd name="T47" fmla="*/ 820 h 1222"/>
              <a:gd name="T48" fmla="*/ 1052 w 1389"/>
              <a:gd name="T49" fmla="*/ 663 h 1222"/>
              <a:gd name="T50" fmla="*/ 1097 w 1389"/>
              <a:gd name="T51" fmla="*/ 546 h 1222"/>
              <a:gd name="T52" fmla="*/ 1136 w 1389"/>
              <a:gd name="T53" fmla="*/ 465 h 1222"/>
              <a:gd name="T54" fmla="*/ 1121 w 1389"/>
              <a:gd name="T55" fmla="*/ 424 h 1222"/>
              <a:gd name="T56" fmla="*/ 1131 w 1389"/>
              <a:gd name="T57" fmla="*/ 340 h 1222"/>
              <a:gd name="T58" fmla="*/ 965 w 1389"/>
              <a:gd name="T59" fmla="*/ 176 h 1222"/>
              <a:gd name="T60" fmla="*/ 799 w 1389"/>
              <a:gd name="T61" fmla="*/ 340 h 1222"/>
              <a:gd name="T62" fmla="*/ 810 w 1389"/>
              <a:gd name="T63" fmla="*/ 424 h 1222"/>
              <a:gd name="T64" fmla="*/ 795 w 1389"/>
              <a:gd name="T65" fmla="*/ 465 h 1222"/>
              <a:gd name="T66" fmla="*/ 834 w 1389"/>
              <a:gd name="T67" fmla="*/ 546 h 1222"/>
              <a:gd name="T68" fmla="*/ 879 w 1389"/>
              <a:gd name="T69" fmla="*/ 663 h 1222"/>
              <a:gd name="T70" fmla="*/ 821 w 1389"/>
              <a:gd name="T71" fmla="*/ 780 h 1222"/>
              <a:gd name="T72" fmla="*/ 1077 w 1389"/>
              <a:gd name="T73" fmla="*/ 1016 h 1222"/>
              <a:gd name="T74" fmla="*/ 1077 w 1389"/>
              <a:gd name="T75" fmla="*/ 1222 h 1222"/>
              <a:gd name="T76" fmla="*/ 1389 w 1389"/>
              <a:gd name="T77" fmla="*/ 1222 h 1222"/>
              <a:gd name="T78" fmla="*/ 1389 w 1389"/>
              <a:gd name="T79" fmla="*/ 1222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89" h="1222">
                <a:moveTo>
                  <a:pt x="710" y="860"/>
                </a:moveTo>
                <a:lnTo>
                  <a:pt x="710" y="860"/>
                </a:lnTo>
                <a:cubicBezTo>
                  <a:pt x="573" y="802"/>
                  <a:pt x="529" y="754"/>
                  <a:pt x="529" y="650"/>
                </a:cubicBezTo>
                <a:cubicBezTo>
                  <a:pt x="529" y="588"/>
                  <a:pt x="571" y="608"/>
                  <a:pt x="589" y="494"/>
                </a:cubicBezTo>
                <a:cubicBezTo>
                  <a:pt x="597" y="447"/>
                  <a:pt x="634" y="493"/>
                  <a:pt x="641" y="385"/>
                </a:cubicBezTo>
                <a:cubicBezTo>
                  <a:pt x="641" y="342"/>
                  <a:pt x="621" y="332"/>
                  <a:pt x="621" y="332"/>
                </a:cubicBezTo>
                <a:cubicBezTo>
                  <a:pt x="621" y="332"/>
                  <a:pt x="631" y="268"/>
                  <a:pt x="635" y="219"/>
                </a:cubicBezTo>
                <a:cubicBezTo>
                  <a:pt x="640" y="158"/>
                  <a:pt x="605" y="0"/>
                  <a:pt x="414" y="0"/>
                </a:cubicBezTo>
                <a:cubicBezTo>
                  <a:pt x="223" y="0"/>
                  <a:pt x="187" y="158"/>
                  <a:pt x="192" y="219"/>
                </a:cubicBezTo>
                <a:cubicBezTo>
                  <a:pt x="197" y="268"/>
                  <a:pt x="207" y="332"/>
                  <a:pt x="207" y="332"/>
                </a:cubicBezTo>
                <a:cubicBezTo>
                  <a:pt x="207" y="332"/>
                  <a:pt x="187" y="342"/>
                  <a:pt x="187" y="385"/>
                </a:cubicBezTo>
                <a:cubicBezTo>
                  <a:pt x="194" y="493"/>
                  <a:pt x="231" y="447"/>
                  <a:pt x="238" y="494"/>
                </a:cubicBezTo>
                <a:cubicBezTo>
                  <a:pt x="257" y="608"/>
                  <a:pt x="299" y="588"/>
                  <a:pt x="299" y="650"/>
                </a:cubicBezTo>
                <a:cubicBezTo>
                  <a:pt x="299" y="754"/>
                  <a:pt x="255" y="802"/>
                  <a:pt x="117" y="860"/>
                </a:cubicBezTo>
                <a:cubicBezTo>
                  <a:pt x="76" y="877"/>
                  <a:pt x="0" y="904"/>
                  <a:pt x="0" y="969"/>
                </a:cubicBezTo>
                <a:lnTo>
                  <a:pt x="0" y="1222"/>
                </a:lnTo>
                <a:lnTo>
                  <a:pt x="965" y="1222"/>
                </a:lnTo>
                <a:cubicBezTo>
                  <a:pt x="965" y="1222"/>
                  <a:pt x="965" y="1073"/>
                  <a:pt x="965" y="1033"/>
                </a:cubicBezTo>
                <a:cubicBezTo>
                  <a:pt x="965" y="973"/>
                  <a:pt x="848" y="917"/>
                  <a:pt x="710" y="860"/>
                </a:cubicBezTo>
                <a:lnTo>
                  <a:pt x="710" y="860"/>
                </a:lnTo>
                <a:close/>
                <a:moveTo>
                  <a:pt x="1389" y="1222"/>
                </a:moveTo>
                <a:lnTo>
                  <a:pt x="1389" y="1222"/>
                </a:lnTo>
                <a:cubicBezTo>
                  <a:pt x="1389" y="1222"/>
                  <a:pt x="1387" y="959"/>
                  <a:pt x="1371" y="932"/>
                </a:cubicBezTo>
                <a:cubicBezTo>
                  <a:pt x="1347" y="892"/>
                  <a:pt x="1291" y="864"/>
                  <a:pt x="1188" y="820"/>
                </a:cubicBezTo>
                <a:cubicBezTo>
                  <a:pt x="1085" y="777"/>
                  <a:pt x="1052" y="741"/>
                  <a:pt x="1052" y="663"/>
                </a:cubicBezTo>
                <a:cubicBezTo>
                  <a:pt x="1052" y="617"/>
                  <a:pt x="1083" y="632"/>
                  <a:pt x="1097" y="546"/>
                </a:cubicBezTo>
                <a:cubicBezTo>
                  <a:pt x="1103" y="511"/>
                  <a:pt x="1130" y="546"/>
                  <a:pt x="1136" y="465"/>
                </a:cubicBezTo>
                <a:cubicBezTo>
                  <a:pt x="1136" y="433"/>
                  <a:pt x="1121" y="424"/>
                  <a:pt x="1121" y="424"/>
                </a:cubicBezTo>
                <a:cubicBezTo>
                  <a:pt x="1121" y="424"/>
                  <a:pt x="1128" y="377"/>
                  <a:pt x="1131" y="340"/>
                </a:cubicBezTo>
                <a:cubicBezTo>
                  <a:pt x="1135" y="294"/>
                  <a:pt x="1108" y="176"/>
                  <a:pt x="965" y="176"/>
                </a:cubicBezTo>
                <a:cubicBezTo>
                  <a:pt x="822" y="176"/>
                  <a:pt x="795" y="294"/>
                  <a:pt x="799" y="340"/>
                </a:cubicBezTo>
                <a:cubicBezTo>
                  <a:pt x="802" y="377"/>
                  <a:pt x="810" y="424"/>
                  <a:pt x="810" y="424"/>
                </a:cubicBezTo>
                <a:cubicBezTo>
                  <a:pt x="810" y="424"/>
                  <a:pt x="795" y="433"/>
                  <a:pt x="795" y="465"/>
                </a:cubicBezTo>
                <a:cubicBezTo>
                  <a:pt x="800" y="546"/>
                  <a:pt x="828" y="511"/>
                  <a:pt x="834" y="546"/>
                </a:cubicBezTo>
                <a:cubicBezTo>
                  <a:pt x="847" y="632"/>
                  <a:pt x="879" y="617"/>
                  <a:pt x="879" y="663"/>
                </a:cubicBezTo>
                <a:cubicBezTo>
                  <a:pt x="879" y="716"/>
                  <a:pt x="864" y="750"/>
                  <a:pt x="821" y="780"/>
                </a:cubicBezTo>
                <a:cubicBezTo>
                  <a:pt x="1046" y="892"/>
                  <a:pt x="1077" y="915"/>
                  <a:pt x="1077" y="1016"/>
                </a:cubicBezTo>
                <a:lnTo>
                  <a:pt x="1077" y="1222"/>
                </a:lnTo>
                <a:lnTo>
                  <a:pt x="1389" y="1222"/>
                </a:lnTo>
                <a:lnTo>
                  <a:pt x="1389" y="1222"/>
                </a:lnTo>
                <a:close/>
              </a:path>
            </a:pathLst>
          </a:custGeom>
          <a:solidFill>
            <a:srgbClr val="004494"/>
          </a:solidFill>
          <a:ln w="0">
            <a:noFill/>
            <a:prstDash val="solid"/>
            <a:round/>
            <a:headEnd/>
            <a:tailEnd/>
          </a:ln>
        </p:spPr>
        <p:txBody>
          <a:bodyPr vert="horz" wrap="square" lIns="84406" tIns="42203" rIns="84406" bIns="42203" numCol="1" anchor="t" anchorCtr="0" compatLnSpc="1">
            <a:prstTxWarp prst="textNoShape">
              <a:avLst/>
            </a:prstTxWarp>
          </a:bodyPr>
          <a:lstStyle/>
          <a:p>
            <a:endParaRPr lang="en-GB" sz="7016" dirty="0">
              <a:solidFill>
                <a:srgbClr val="004494"/>
              </a:solidFill>
            </a:endParaRPr>
          </a:p>
        </p:txBody>
      </p:sp>
      <p:sp>
        <p:nvSpPr>
          <p:cNvPr id="74" name="Freeform 135"/>
          <p:cNvSpPr>
            <a:spLocks noChangeAspect="1" noEditPoints="1"/>
          </p:cNvSpPr>
          <p:nvPr/>
        </p:nvSpPr>
        <p:spPr bwMode="auto">
          <a:xfrm>
            <a:off x="4413642" y="4781746"/>
            <a:ext cx="263748" cy="171156"/>
          </a:xfrm>
          <a:custGeom>
            <a:avLst/>
            <a:gdLst>
              <a:gd name="T0" fmla="*/ 789 w 1388"/>
              <a:gd name="T1" fmla="*/ 552 h 903"/>
              <a:gd name="T2" fmla="*/ 789 w 1388"/>
              <a:gd name="T3" fmla="*/ 552 h 903"/>
              <a:gd name="T4" fmla="*/ 601 w 1388"/>
              <a:gd name="T5" fmla="*/ 759 h 903"/>
              <a:gd name="T6" fmla="*/ 555 w 1388"/>
              <a:gd name="T7" fmla="*/ 771 h 903"/>
              <a:gd name="T8" fmla="*/ 543 w 1388"/>
              <a:gd name="T9" fmla="*/ 746 h 903"/>
              <a:gd name="T10" fmla="*/ 550 w 1388"/>
              <a:gd name="T11" fmla="*/ 718 h 903"/>
              <a:gd name="T12" fmla="*/ 622 w 1388"/>
              <a:gd name="T13" fmla="*/ 559 h 903"/>
              <a:gd name="T14" fmla="*/ 567 w 1388"/>
              <a:gd name="T15" fmla="*/ 536 h 903"/>
              <a:gd name="T16" fmla="*/ 563 w 1388"/>
              <a:gd name="T17" fmla="*/ 534 h 903"/>
              <a:gd name="T18" fmla="*/ 522 w 1388"/>
              <a:gd name="T19" fmla="*/ 492 h 903"/>
              <a:gd name="T20" fmla="*/ 539 w 1388"/>
              <a:gd name="T21" fmla="*/ 450 h 903"/>
              <a:gd name="T22" fmla="*/ 727 w 1388"/>
              <a:gd name="T23" fmla="*/ 243 h 903"/>
              <a:gd name="T24" fmla="*/ 773 w 1388"/>
              <a:gd name="T25" fmla="*/ 231 h 903"/>
              <a:gd name="T26" fmla="*/ 785 w 1388"/>
              <a:gd name="T27" fmla="*/ 256 h 903"/>
              <a:gd name="T28" fmla="*/ 778 w 1388"/>
              <a:gd name="T29" fmla="*/ 284 h 903"/>
              <a:gd name="T30" fmla="*/ 706 w 1388"/>
              <a:gd name="T31" fmla="*/ 443 h 903"/>
              <a:gd name="T32" fmla="*/ 761 w 1388"/>
              <a:gd name="T33" fmla="*/ 466 h 903"/>
              <a:gd name="T34" fmla="*/ 766 w 1388"/>
              <a:gd name="T35" fmla="*/ 468 h 903"/>
              <a:gd name="T36" fmla="*/ 807 w 1388"/>
              <a:gd name="T37" fmla="*/ 510 h 903"/>
              <a:gd name="T38" fmla="*/ 789 w 1388"/>
              <a:gd name="T39" fmla="*/ 552 h 903"/>
              <a:gd name="T40" fmla="*/ 789 w 1388"/>
              <a:gd name="T41" fmla="*/ 552 h 903"/>
              <a:gd name="T42" fmla="*/ 1056 w 1388"/>
              <a:gd name="T43" fmla="*/ 253 h 903"/>
              <a:gd name="T44" fmla="*/ 1056 w 1388"/>
              <a:gd name="T45" fmla="*/ 253 h 903"/>
              <a:gd name="T46" fmla="*/ 1000 w 1388"/>
              <a:gd name="T47" fmla="*/ 258 h 903"/>
              <a:gd name="T48" fmla="*/ 646 w 1388"/>
              <a:gd name="T49" fmla="*/ 0 h 903"/>
              <a:gd name="T50" fmla="*/ 277 w 1388"/>
              <a:gd name="T51" fmla="*/ 361 h 903"/>
              <a:gd name="T52" fmla="*/ 280 w 1388"/>
              <a:gd name="T53" fmla="*/ 413 h 903"/>
              <a:gd name="T54" fmla="*/ 251 w 1388"/>
              <a:gd name="T55" fmla="*/ 412 h 903"/>
              <a:gd name="T56" fmla="*/ 0 w 1388"/>
              <a:gd name="T57" fmla="*/ 657 h 903"/>
              <a:gd name="T58" fmla="*/ 251 w 1388"/>
              <a:gd name="T59" fmla="*/ 903 h 903"/>
              <a:gd name="T60" fmla="*/ 1056 w 1388"/>
              <a:gd name="T61" fmla="*/ 903 h 903"/>
              <a:gd name="T62" fmla="*/ 1388 w 1388"/>
              <a:gd name="T63" fmla="*/ 578 h 903"/>
              <a:gd name="T64" fmla="*/ 1056 w 1388"/>
              <a:gd name="T65" fmla="*/ 253 h 903"/>
              <a:gd name="T66" fmla="*/ 1056 w 1388"/>
              <a:gd name="T67" fmla="*/ 253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88" h="903">
                <a:moveTo>
                  <a:pt x="789" y="552"/>
                </a:moveTo>
                <a:lnTo>
                  <a:pt x="789" y="552"/>
                </a:lnTo>
                <a:cubicBezTo>
                  <a:pt x="755" y="601"/>
                  <a:pt x="608" y="753"/>
                  <a:pt x="601" y="759"/>
                </a:cubicBezTo>
                <a:cubicBezTo>
                  <a:pt x="594" y="768"/>
                  <a:pt x="574" y="783"/>
                  <a:pt x="555" y="771"/>
                </a:cubicBezTo>
                <a:cubicBezTo>
                  <a:pt x="550" y="767"/>
                  <a:pt x="543" y="760"/>
                  <a:pt x="543" y="746"/>
                </a:cubicBezTo>
                <a:cubicBezTo>
                  <a:pt x="543" y="733"/>
                  <a:pt x="550" y="719"/>
                  <a:pt x="550" y="718"/>
                </a:cubicBezTo>
                <a:lnTo>
                  <a:pt x="622" y="559"/>
                </a:lnTo>
                <a:cubicBezTo>
                  <a:pt x="609" y="553"/>
                  <a:pt x="585" y="544"/>
                  <a:pt x="567" y="536"/>
                </a:cubicBezTo>
                <a:lnTo>
                  <a:pt x="563" y="534"/>
                </a:lnTo>
                <a:cubicBezTo>
                  <a:pt x="545" y="526"/>
                  <a:pt x="522" y="517"/>
                  <a:pt x="522" y="492"/>
                </a:cubicBezTo>
                <a:cubicBezTo>
                  <a:pt x="522" y="480"/>
                  <a:pt x="528" y="466"/>
                  <a:pt x="539" y="450"/>
                </a:cubicBezTo>
                <a:cubicBezTo>
                  <a:pt x="574" y="401"/>
                  <a:pt x="721" y="249"/>
                  <a:pt x="727" y="243"/>
                </a:cubicBezTo>
                <a:cubicBezTo>
                  <a:pt x="734" y="234"/>
                  <a:pt x="754" y="219"/>
                  <a:pt x="773" y="231"/>
                </a:cubicBezTo>
                <a:cubicBezTo>
                  <a:pt x="779" y="234"/>
                  <a:pt x="785" y="242"/>
                  <a:pt x="785" y="256"/>
                </a:cubicBezTo>
                <a:cubicBezTo>
                  <a:pt x="785" y="269"/>
                  <a:pt x="779" y="283"/>
                  <a:pt x="778" y="284"/>
                </a:cubicBezTo>
                <a:lnTo>
                  <a:pt x="706" y="443"/>
                </a:lnTo>
                <a:cubicBezTo>
                  <a:pt x="720" y="448"/>
                  <a:pt x="743" y="458"/>
                  <a:pt x="761" y="466"/>
                </a:cubicBezTo>
                <a:lnTo>
                  <a:pt x="766" y="468"/>
                </a:lnTo>
                <a:cubicBezTo>
                  <a:pt x="784" y="475"/>
                  <a:pt x="807" y="485"/>
                  <a:pt x="807" y="510"/>
                </a:cubicBezTo>
                <a:cubicBezTo>
                  <a:pt x="807" y="522"/>
                  <a:pt x="801" y="536"/>
                  <a:pt x="789" y="552"/>
                </a:cubicBezTo>
                <a:lnTo>
                  <a:pt x="789" y="552"/>
                </a:lnTo>
                <a:close/>
                <a:moveTo>
                  <a:pt x="1056" y="253"/>
                </a:moveTo>
                <a:lnTo>
                  <a:pt x="1056" y="253"/>
                </a:lnTo>
                <a:cubicBezTo>
                  <a:pt x="1037" y="253"/>
                  <a:pt x="1018" y="254"/>
                  <a:pt x="1000" y="258"/>
                </a:cubicBezTo>
                <a:cubicBezTo>
                  <a:pt x="954" y="108"/>
                  <a:pt x="813" y="0"/>
                  <a:pt x="646" y="0"/>
                </a:cubicBezTo>
                <a:cubicBezTo>
                  <a:pt x="442" y="0"/>
                  <a:pt x="277" y="162"/>
                  <a:pt x="277" y="361"/>
                </a:cubicBezTo>
                <a:cubicBezTo>
                  <a:pt x="277" y="379"/>
                  <a:pt x="278" y="396"/>
                  <a:pt x="280" y="413"/>
                </a:cubicBezTo>
                <a:cubicBezTo>
                  <a:pt x="271" y="412"/>
                  <a:pt x="261" y="412"/>
                  <a:pt x="251" y="412"/>
                </a:cubicBezTo>
                <a:cubicBezTo>
                  <a:pt x="112" y="412"/>
                  <a:pt x="0" y="522"/>
                  <a:pt x="0" y="657"/>
                </a:cubicBezTo>
                <a:cubicBezTo>
                  <a:pt x="0" y="793"/>
                  <a:pt x="112" y="903"/>
                  <a:pt x="251" y="903"/>
                </a:cubicBezTo>
                <a:lnTo>
                  <a:pt x="1056" y="903"/>
                </a:lnTo>
                <a:cubicBezTo>
                  <a:pt x="1240" y="903"/>
                  <a:pt x="1388" y="757"/>
                  <a:pt x="1388" y="578"/>
                </a:cubicBezTo>
                <a:cubicBezTo>
                  <a:pt x="1388" y="398"/>
                  <a:pt x="1240" y="253"/>
                  <a:pt x="1056" y="253"/>
                </a:cubicBezTo>
                <a:lnTo>
                  <a:pt x="1056" y="253"/>
                </a:lnTo>
                <a:close/>
              </a:path>
            </a:pathLst>
          </a:custGeom>
          <a:solidFill>
            <a:srgbClr val="004494"/>
          </a:solidFill>
          <a:ln w="0">
            <a:noFill/>
            <a:prstDash val="solid"/>
            <a:round/>
            <a:headEnd/>
            <a:tailEnd/>
          </a:ln>
        </p:spPr>
        <p:txBody>
          <a:bodyPr vert="horz" wrap="square" lIns="84406" tIns="42203" rIns="84406" bIns="42203" numCol="1" anchor="t" anchorCtr="0" compatLnSpc="1">
            <a:prstTxWarp prst="textNoShape">
              <a:avLst/>
            </a:prstTxWarp>
          </a:bodyPr>
          <a:lstStyle/>
          <a:p>
            <a:endParaRPr lang="en-GB" sz="7016" dirty="0">
              <a:solidFill>
                <a:srgbClr val="004494"/>
              </a:solidFill>
            </a:endParaRPr>
          </a:p>
        </p:txBody>
      </p:sp>
      <p:sp>
        <p:nvSpPr>
          <p:cNvPr id="75" name="Freeform 137"/>
          <p:cNvSpPr>
            <a:spLocks noChangeAspect="1" noEditPoints="1"/>
          </p:cNvSpPr>
          <p:nvPr/>
        </p:nvSpPr>
        <p:spPr bwMode="auto">
          <a:xfrm>
            <a:off x="4158274" y="4239858"/>
            <a:ext cx="263748" cy="238496"/>
          </a:xfrm>
          <a:custGeom>
            <a:avLst/>
            <a:gdLst>
              <a:gd name="T0" fmla="*/ 190 w 1393"/>
              <a:gd name="T1" fmla="*/ 1106 h 1238"/>
              <a:gd name="T2" fmla="*/ 190 w 1393"/>
              <a:gd name="T3" fmla="*/ 1106 h 1238"/>
              <a:gd name="T4" fmla="*/ 190 w 1393"/>
              <a:gd name="T5" fmla="*/ 1159 h 1238"/>
              <a:gd name="T6" fmla="*/ 256 w 1393"/>
              <a:gd name="T7" fmla="*/ 1223 h 1238"/>
              <a:gd name="T8" fmla="*/ 308 w 1393"/>
              <a:gd name="T9" fmla="*/ 1217 h 1238"/>
              <a:gd name="T10" fmla="*/ 649 w 1393"/>
              <a:gd name="T11" fmla="*/ 882 h 1238"/>
              <a:gd name="T12" fmla="*/ 545 w 1393"/>
              <a:gd name="T13" fmla="*/ 763 h 1238"/>
              <a:gd name="T14" fmla="*/ 190 w 1393"/>
              <a:gd name="T15" fmla="*/ 1106 h 1238"/>
              <a:gd name="T16" fmla="*/ 190 w 1393"/>
              <a:gd name="T17" fmla="*/ 1106 h 1238"/>
              <a:gd name="T18" fmla="*/ 1382 w 1393"/>
              <a:gd name="T19" fmla="*/ 157 h 1238"/>
              <a:gd name="T20" fmla="*/ 1382 w 1393"/>
              <a:gd name="T21" fmla="*/ 157 h 1238"/>
              <a:gd name="T22" fmla="*/ 1350 w 1393"/>
              <a:gd name="T23" fmla="*/ 145 h 1238"/>
              <a:gd name="T24" fmla="*/ 1283 w 1393"/>
              <a:gd name="T25" fmla="*/ 249 h 1238"/>
              <a:gd name="T26" fmla="*/ 1149 w 1393"/>
              <a:gd name="T27" fmla="*/ 278 h 1238"/>
              <a:gd name="T28" fmla="*/ 1111 w 1393"/>
              <a:gd name="T29" fmla="*/ 156 h 1238"/>
              <a:gd name="T30" fmla="*/ 1174 w 1393"/>
              <a:gd name="T31" fmla="*/ 45 h 1238"/>
              <a:gd name="T32" fmla="*/ 1148 w 1393"/>
              <a:gd name="T33" fmla="*/ 20 h 1238"/>
              <a:gd name="T34" fmla="*/ 952 w 1393"/>
              <a:gd name="T35" fmla="*/ 177 h 1238"/>
              <a:gd name="T36" fmla="*/ 893 w 1393"/>
              <a:gd name="T37" fmla="*/ 420 h 1238"/>
              <a:gd name="T38" fmla="*/ 800 w 1393"/>
              <a:gd name="T39" fmla="*/ 517 h 1238"/>
              <a:gd name="T40" fmla="*/ 893 w 1393"/>
              <a:gd name="T41" fmla="*/ 626 h 1238"/>
              <a:gd name="T42" fmla="*/ 1008 w 1393"/>
              <a:gd name="T43" fmla="*/ 517 h 1238"/>
              <a:gd name="T44" fmla="*/ 1147 w 1393"/>
              <a:gd name="T45" fmla="*/ 475 h 1238"/>
              <a:gd name="T46" fmla="*/ 1360 w 1393"/>
              <a:gd name="T47" fmla="*/ 387 h 1238"/>
              <a:gd name="T48" fmla="*/ 1382 w 1393"/>
              <a:gd name="T49" fmla="*/ 157 h 1238"/>
              <a:gd name="T50" fmla="*/ 1382 w 1393"/>
              <a:gd name="T51" fmla="*/ 157 h 1238"/>
              <a:gd name="T52" fmla="*/ 614 w 1393"/>
              <a:gd name="T53" fmla="*/ 436 h 1238"/>
              <a:gd name="T54" fmla="*/ 614 w 1393"/>
              <a:gd name="T55" fmla="*/ 436 h 1238"/>
              <a:gd name="T56" fmla="*/ 587 w 1393"/>
              <a:gd name="T57" fmla="*/ 434 h 1238"/>
              <a:gd name="T58" fmla="*/ 487 w 1393"/>
              <a:gd name="T59" fmla="*/ 521 h 1238"/>
              <a:gd name="T60" fmla="*/ 485 w 1393"/>
              <a:gd name="T61" fmla="*/ 549 h 1238"/>
              <a:gd name="T62" fmla="*/ 1061 w 1393"/>
              <a:gd name="T63" fmla="*/ 1205 h 1238"/>
              <a:gd name="T64" fmla="*/ 1113 w 1393"/>
              <a:gd name="T65" fmla="*/ 1208 h 1238"/>
              <a:gd name="T66" fmla="*/ 1181 w 1393"/>
              <a:gd name="T67" fmla="*/ 1152 h 1238"/>
              <a:gd name="T68" fmla="*/ 1184 w 1393"/>
              <a:gd name="T69" fmla="*/ 1099 h 1238"/>
              <a:gd name="T70" fmla="*/ 614 w 1393"/>
              <a:gd name="T71" fmla="*/ 436 h 1238"/>
              <a:gd name="T72" fmla="*/ 614 w 1393"/>
              <a:gd name="T73" fmla="*/ 436 h 1238"/>
              <a:gd name="T74" fmla="*/ 218 w 1393"/>
              <a:gd name="T75" fmla="*/ 401 h 1238"/>
              <a:gd name="T76" fmla="*/ 218 w 1393"/>
              <a:gd name="T77" fmla="*/ 401 h 1238"/>
              <a:gd name="T78" fmla="*/ 408 w 1393"/>
              <a:gd name="T79" fmla="*/ 468 h 1238"/>
              <a:gd name="T80" fmla="*/ 433 w 1393"/>
              <a:gd name="T81" fmla="*/ 461 h 1238"/>
              <a:gd name="T82" fmla="*/ 539 w 1393"/>
              <a:gd name="T83" fmla="*/ 366 h 1238"/>
              <a:gd name="T84" fmla="*/ 541 w 1393"/>
              <a:gd name="T85" fmla="*/ 346 h 1238"/>
              <a:gd name="T86" fmla="*/ 490 w 1393"/>
              <a:gd name="T87" fmla="*/ 280 h 1238"/>
              <a:gd name="T88" fmla="*/ 761 w 1393"/>
              <a:gd name="T89" fmla="*/ 3 h 1238"/>
              <a:gd name="T90" fmla="*/ 556 w 1393"/>
              <a:gd name="T91" fmla="*/ 3 h 1238"/>
              <a:gd name="T92" fmla="*/ 298 w 1393"/>
              <a:gd name="T93" fmla="*/ 134 h 1238"/>
              <a:gd name="T94" fmla="*/ 192 w 1393"/>
              <a:gd name="T95" fmla="*/ 218 h 1238"/>
              <a:gd name="T96" fmla="*/ 151 w 1393"/>
              <a:gd name="T97" fmla="*/ 311 h 1238"/>
              <a:gd name="T98" fmla="*/ 63 w 1393"/>
              <a:gd name="T99" fmla="*/ 340 h 1238"/>
              <a:gd name="T100" fmla="*/ 11 w 1393"/>
              <a:gd name="T101" fmla="*/ 382 h 1238"/>
              <a:gd name="T102" fmla="*/ 9 w 1393"/>
              <a:gd name="T103" fmla="*/ 415 h 1238"/>
              <a:gd name="T104" fmla="*/ 104 w 1393"/>
              <a:gd name="T105" fmla="*/ 521 h 1238"/>
              <a:gd name="T106" fmla="*/ 144 w 1393"/>
              <a:gd name="T107" fmla="*/ 526 h 1238"/>
              <a:gd name="T108" fmla="*/ 193 w 1393"/>
              <a:gd name="T109" fmla="*/ 482 h 1238"/>
              <a:gd name="T110" fmla="*/ 218 w 1393"/>
              <a:gd name="T111" fmla="*/ 401 h 1238"/>
              <a:gd name="T112" fmla="*/ 218 w 1393"/>
              <a:gd name="T113" fmla="*/ 401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93" h="1238">
                <a:moveTo>
                  <a:pt x="190" y="1106"/>
                </a:moveTo>
                <a:lnTo>
                  <a:pt x="190" y="1106"/>
                </a:lnTo>
                <a:cubicBezTo>
                  <a:pt x="176" y="1121"/>
                  <a:pt x="176" y="1144"/>
                  <a:pt x="190" y="1159"/>
                </a:cubicBezTo>
                <a:lnTo>
                  <a:pt x="256" y="1223"/>
                </a:lnTo>
                <a:cubicBezTo>
                  <a:pt x="271" y="1238"/>
                  <a:pt x="294" y="1232"/>
                  <a:pt x="308" y="1217"/>
                </a:cubicBezTo>
                <a:lnTo>
                  <a:pt x="649" y="882"/>
                </a:lnTo>
                <a:lnTo>
                  <a:pt x="545" y="763"/>
                </a:lnTo>
                <a:lnTo>
                  <a:pt x="190" y="1106"/>
                </a:lnTo>
                <a:lnTo>
                  <a:pt x="190" y="1106"/>
                </a:lnTo>
                <a:close/>
                <a:moveTo>
                  <a:pt x="1382" y="157"/>
                </a:moveTo>
                <a:lnTo>
                  <a:pt x="1382" y="157"/>
                </a:lnTo>
                <a:cubicBezTo>
                  <a:pt x="1377" y="123"/>
                  <a:pt x="1359" y="130"/>
                  <a:pt x="1350" y="145"/>
                </a:cubicBezTo>
                <a:cubicBezTo>
                  <a:pt x="1341" y="159"/>
                  <a:pt x="1300" y="221"/>
                  <a:pt x="1283" y="249"/>
                </a:cubicBezTo>
                <a:cubicBezTo>
                  <a:pt x="1266" y="277"/>
                  <a:pt x="1225" y="332"/>
                  <a:pt x="1149" y="278"/>
                </a:cubicBezTo>
                <a:cubicBezTo>
                  <a:pt x="1069" y="222"/>
                  <a:pt x="1097" y="182"/>
                  <a:pt x="1111" y="156"/>
                </a:cubicBezTo>
                <a:cubicBezTo>
                  <a:pt x="1125" y="129"/>
                  <a:pt x="1168" y="55"/>
                  <a:pt x="1174" y="45"/>
                </a:cubicBezTo>
                <a:cubicBezTo>
                  <a:pt x="1180" y="36"/>
                  <a:pt x="1173" y="9"/>
                  <a:pt x="1148" y="20"/>
                </a:cubicBezTo>
                <a:cubicBezTo>
                  <a:pt x="1123" y="32"/>
                  <a:pt x="973" y="91"/>
                  <a:pt x="952" y="177"/>
                </a:cubicBezTo>
                <a:cubicBezTo>
                  <a:pt x="931" y="264"/>
                  <a:pt x="970" y="342"/>
                  <a:pt x="893" y="420"/>
                </a:cubicBezTo>
                <a:lnTo>
                  <a:pt x="800" y="517"/>
                </a:lnTo>
                <a:lnTo>
                  <a:pt x="893" y="626"/>
                </a:lnTo>
                <a:lnTo>
                  <a:pt x="1008" y="517"/>
                </a:lnTo>
                <a:cubicBezTo>
                  <a:pt x="1036" y="489"/>
                  <a:pt x="1094" y="463"/>
                  <a:pt x="1147" y="475"/>
                </a:cubicBezTo>
                <a:cubicBezTo>
                  <a:pt x="1260" y="500"/>
                  <a:pt x="1322" y="458"/>
                  <a:pt x="1360" y="387"/>
                </a:cubicBezTo>
                <a:cubicBezTo>
                  <a:pt x="1393" y="324"/>
                  <a:pt x="1387" y="192"/>
                  <a:pt x="1382" y="157"/>
                </a:cubicBezTo>
                <a:lnTo>
                  <a:pt x="1382" y="157"/>
                </a:lnTo>
                <a:close/>
                <a:moveTo>
                  <a:pt x="614" y="436"/>
                </a:moveTo>
                <a:lnTo>
                  <a:pt x="614" y="436"/>
                </a:lnTo>
                <a:cubicBezTo>
                  <a:pt x="606" y="427"/>
                  <a:pt x="596" y="427"/>
                  <a:pt x="587" y="434"/>
                </a:cubicBezTo>
                <a:lnTo>
                  <a:pt x="487" y="521"/>
                </a:lnTo>
                <a:cubicBezTo>
                  <a:pt x="479" y="528"/>
                  <a:pt x="478" y="541"/>
                  <a:pt x="485" y="549"/>
                </a:cubicBezTo>
                <a:lnTo>
                  <a:pt x="1061" y="1205"/>
                </a:lnTo>
                <a:cubicBezTo>
                  <a:pt x="1075" y="1220"/>
                  <a:pt x="1098" y="1222"/>
                  <a:pt x="1113" y="1208"/>
                </a:cubicBezTo>
                <a:lnTo>
                  <a:pt x="1181" y="1152"/>
                </a:lnTo>
                <a:cubicBezTo>
                  <a:pt x="1196" y="1138"/>
                  <a:pt x="1198" y="1115"/>
                  <a:pt x="1184" y="1099"/>
                </a:cubicBezTo>
                <a:lnTo>
                  <a:pt x="614" y="436"/>
                </a:lnTo>
                <a:lnTo>
                  <a:pt x="614" y="436"/>
                </a:lnTo>
                <a:close/>
                <a:moveTo>
                  <a:pt x="218" y="401"/>
                </a:moveTo>
                <a:lnTo>
                  <a:pt x="218" y="401"/>
                </a:lnTo>
                <a:cubicBezTo>
                  <a:pt x="283" y="350"/>
                  <a:pt x="336" y="385"/>
                  <a:pt x="408" y="468"/>
                </a:cubicBezTo>
                <a:cubicBezTo>
                  <a:pt x="416" y="477"/>
                  <a:pt x="427" y="466"/>
                  <a:pt x="433" y="461"/>
                </a:cubicBezTo>
                <a:cubicBezTo>
                  <a:pt x="439" y="456"/>
                  <a:pt x="534" y="370"/>
                  <a:pt x="539" y="366"/>
                </a:cubicBezTo>
                <a:cubicBezTo>
                  <a:pt x="543" y="362"/>
                  <a:pt x="549" y="355"/>
                  <a:pt x="541" y="346"/>
                </a:cubicBezTo>
                <a:cubicBezTo>
                  <a:pt x="534" y="338"/>
                  <a:pt x="507" y="303"/>
                  <a:pt x="490" y="280"/>
                </a:cubicBezTo>
                <a:cubicBezTo>
                  <a:pt x="364" y="116"/>
                  <a:pt x="833" y="5"/>
                  <a:pt x="761" y="3"/>
                </a:cubicBezTo>
                <a:cubicBezTo>
                  <a:pt x="725" y="2"/>
                  <a:pt x="577" y="0"/>
                  <a:pt x="556" y="3"/>
                </a:cubicBezTo>
                <a:cubicBezTo>
                  <a:pt x="466" y="12"/>
                  <a:pt x="355" y="95"/>
                  <a:pt x="298" y="134"/>
                </a:cubicBezTo>
                <a:cubicBezTo>
                  <a:pt x="225" y="185"/>
                  <a:pt x="197" y="214"/>
                  <a:pt x="192" y="218"/>
                </a:cubicBezTo>
                <a:cubicBezTo>
                  <a:pt x="172" y="236"/>
                  <a:pt x="189" y="278"/>
                  <a:pt x="151" y="311"/>
                </a:cubicBezTo>
                <a:cubicBezTo>
                  <a:pt x="111" y="346"/>
                  <a:pt x="87" y="320"/>
                  <a:pt x="63" y="340"/>
                </a:cubicBezTo>
                <a:cubicBezTo>
                  <a:pt x="52" y="350"/>
                  <a:pt x="20" y="374"/>
                  <a:pt x="11" y="382"/>
                </a:cubicBezTo>
                <a:cubicBezTo>
                  <a:pt x="1" y="391"/>
                  <a:pt x="0" y="404"/>
                  <a:pt x="9" y="415"/>
                </a:cubicBezTo>
                <a:cubicBezTo>
                  <a:pt x="9" y="415"/>
                  <a:pt x="97" y="512"/>
                  <a:pt x="104" y="521"/>
                </a:cubicBezTo>
                <a:cubicBezTo>
                  <a:pt x="112" y="529"/>
                  <a:pt x="132" y="536"/>
                  <a:pt x="144" y="526"/>
                </a:cubicBezTo>
                <a:cubicBezTo>
                  <a:pt x="156" y="515"/>
                  <a:pt x="188" y="487"/>
                  <a:pt x="193" y="482"/>
                </a:cubicBezTo>
                <a:cubicBezTo>
                  <a:pt x="198" y="478"/>
                  <a:pt x="189" y="422"/>
                  <a:pt x="218" y="401"/>
                </a:cubicBezTo>
                <a:lnTo>
                  <a:pt x="218" y="401"/>
                </a:lnTo>
                <a:close/>
              </a:path>
            </a:pathLst>
          </a:custGeom>
          <a:solidFill>
            <a:srgbClr val="004494"/>
          </a:solidFill>
          <a:ln w="0">
            <a:noFill/>
            <a:prstDash val="solid"/>
            <a:round/>
            <a:headEnd/>
            <a:tailEnd/>
          </a:ln>
        </p:spPr>
        <p:txBody>
          <a:bodyPr vert="horz" wrap="square" lIns="84406" tIns="42203" rIns="84406" bIns="42203" numCol="1" anchor="t" anchorCtr="0" compatLnSpc="1">
            <a:prstTxWarp prst="textNoShape">
              <a:avLst/>
            </a:prstTxWarp>
          </a:bodyPr>
          <a:lstStyle/>
          <a:p>
            <a:endParaRPr lang="en-GB" sz="7016" dirty="0">
              <a:solidFill>
                <a:srgbClr val="004494"/>
              </a:solidFill>
            </a:endParaRPr>
          </a:p>
        </p:txBody>
      </p:sp>
      <p:sp>
        <p:nvSpPr>
          <p:cNvPr id="76" name="Freeform 58"/>
          <p:cNvSpPr>
            <a:spLocks noChangeAspect="1" noEditPoints="1"/>
          </p:cNvSpPr>
          <p:nvPr/>
        </p:nvSpPr>
        <p:spPr bwMode="auto">
          <a:xfrm>
            <a:off x="4525876" y="5066321"/>
            <a:ext cx="263748" cy="235689"/>
          </a:xfrm>
          <a:custGeom>
            <a:avLst/>
            <a:gdLst>
              <a:gd name="T0" fmla="*/ 710 w 1389"/>
              <a:gd name="T1" fmla="*/ 860 h 1222"/>
              <a:gd name="T2" fmla="*/ 710 w 1389"/>
              <a:gd name="T3" fmla="*/ 860 h 1222"/>
              <a:gd name="T4" fmla="*/ 529 w 1389"/>
              <a:gd name="T5" fmla="*/ 650 h 1222"/>
              <a:gd name="T6" fmla="*/ 589 w 1389"/>
              <a:gd name="T7" fmla="*/ 494 h 1222"/>
              <a:gd name="T8" fmla="*/ 641 w 1389"/>
              <a:gd name="T9" fmla="*/ 385 h 1222"/>
              <a:gd name="T10" fmla="*/ 621 w 1389"/>
              <a:gd name="T11" fmla="*/ 332 h 1222"/>
              <a:gd name="T12" fmla="*/ 635 w 1389"/>
              <a:gd name="T13" fmla="*/ 219 h 1222"/>
              <a:gd name="T14" fmla="*/ 414 w 1389"/>
              <a:gd name="T15" fmla="*/ 0 h 1222"/>
              <a:gd name="T16" fmla="*/ 192 w 1389"/>
              <a:gd name="T17" fmla="*/ 219 h 1222"/>
              <a:gd name="T18" fmla="*/ 207 w 1389"/>
              <a:gd name="T19" fmla="*/ 332 h 1222"/>
              <a:gd name="T20" fmla="*/ 187 w 1389"/>
              <a:gd name="T21" fmla="*/ 385 h 1222"/>
              <a:gd name="T22" fmla="*/ 238 w 1389"/>
              <a:gd name="T23" fmla="*/ 494 h 1222"/>
              <a:gd name="T24" fmla="*/ 299 w 1389"/>
              <a:gd name="T25" fmla="*/ 650 h 1222"/>
              <a:gd name="T26" fmla="*/ 117 w 1389"/>
              <a:gd name="T27" fmla="*/ 860 h 1222"/>
              <a:gd name="T28" fmla="*/ 0 w 1389"/>
              <a:gd name="T29" fmla="*/ 969 h 1222"/>
              <a:gd name="T30" fmla="*/ 0 w 1389"/>
              <a:gd name="T31" fmla="*/ 1222 h 1222"/>
              <a:gd name="T32" fmla="*/ 965 w 1389"/>
              <a:gd name="T33" fmla="*/ 1222 h 1222"/>
              <a:gd name="T34" fmla="*/ 965 w 1389"/>
              <a:gd name="T35" fmla="*/ 1033 h 1222"/>
              <a:gd name="T36" fmla="*/ 710 w 1389"/>
              <a:gd name="T37" fmla="*/ 860 h 1222"/>
              <a:gd name="T38" fmla="*/ 710 w 1389"/>
              <a:gd name="T39" fmla="*/ 860 h 1222"/>
              <a:gd name="T40" fmla="*/ 1389 w 1389"/>
              <a:gd name="T41" fmla="*/ 1222 h 1222"/>
              <a:gd name="T42" fmla="*/ 1389 w 1389"/>
              <a:gd name="T43" fmla="*/ 1222 h 1222"/>
              <a:gd name="T44" fmla="*/ 1371 w 1389"/>
              <a:gd name="T45" fmla="*/ 932 h 1222"/>
              <a:gd name="T46" fmla="*/ 1188 w 1389"/>
              <a:gd name="T47" fmla="*/ 820 h 1222"/>
              <a:gd name="T48" fmla="*/ 1052 w 1389"/>
              <a:gd name="T49" fmla="*/ 663 h 1222"/>
              <a:gd name="T50" fmla="*/ 1097 w 1389"/>
              <a:gd name="T51" fmla="*/ 546 h 1222"/>
              <a:gd name="T52" fmla="*/ 1136 w 1389"/>
              <a:gd name="T53" fmla="*/ 465 h 1222"/>
              <a:gd name="T54" fmla="*/ 1121 w 1389"/>
              <a:gd name="T55" fmla="*/ 424 h 1222"/>
              <a:gd name="T56" fmla="*/ 1131 w 1389"/>
              <a:gd name="T57" fmla="*/ 340 h 1222"/>
              <a:gd name="T58" fmla="*/ 965 w 1389"/>
              <a:gd name="T59" fmla="*/ 176 h 1222"/>
              <a:gd name="T60" fmla="*/ 799 w 1389"/>
              <a:gd name="T61" fmla="*/ 340 h 1222"/>
              <a:gd name="T62" fmla="*/ 810 w 1389"/>
              <a:gd name="T63" fmla="*/ 424 h 1222"/>
              <a:gd name="T64" fmla="*/ 795 w 1389"/>
              <a:gd name="T65" fmla="*/ 465 h 1222"/>
              <a:gd name="T66" fmla="*/ 834 w 1389"/>
              <a:gd name="T67" fmla="*/ 546 h 1222"/>
              <a:gd name="T68" fmla="*/ 879 w 1389"/>
              <a:gd name="T69" fmla="*/ 663 h 1222"/>
              <a:gd name="T70" fmla="*/ 821 w 1389"/>
              <a:gd name="T71" fmla="*/ 780 h 1222"/>
              <a:gd name="T72" fmla="*/ 1077 w 1389"/>
              <a:gd name="T73" fmla="*/ 1016 h 1222"/>
              <a:gd name="T74" fmla="*/ 1077 w 1389"/>
              <a:gd name="T75" fmla="*/ 1222 h 1222"/>
              <a:gd name="T76" fmla="*/ 1389 w 1389"/>
              <a:gd name="T77" fmla="*/ 1222 h 1222"/>
              <a:gd name="T78" fmla="*/ 1389 w 1389"/>
              <a:gd name="T79" fmla="*/ 1222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89" h="1222">
                <a:moveTo>
                  <a:pt x="710" y="860"/>
                </a:moveTo>
                <a:lnTo>
                  <a:pt x="710" y="860"/>
                </a:lnTo>
                <a:cubicBezTo>
                  <a:pt x="573" y="802"/>
                  <a:pt x="529" y="754"/>
                  <a:pt x="529" y="650"/>
                </a:cubicBezTo>
                <a:cubicBezTo>
                  <a:pt x="529" y="588"/>
                  <a:pt x="571" y="608"/>
                  <a:pt x="589" y="494"/>
                </a:cubicBezTo>
                <a:cubicBezTo>
                  <a:pt x="597" y="447"/>
                  <a:pt x="634" y="493"/>
                  <a:pt x="641" y="385"/>
                </a:cubicBezTo>
                <a:cubicBezTo>
                  <a:pt x="641" y="342"/>
                  <a:pt x="621" y="332"/>
                  <a:pt x="621" y="332"/>
                </a:cubicBezTo>
                <a:cubicBezTo>
                  <a:pt x="621" y="332"/>
                  <a:pt x="631" y="268"/>
                  <a:pt x="635" y="219"/>
                </a:cubicBezTo>
                <a:cubicBezTo>
                  <a:pt x="640" y="158"/>
                  <a:pt x="605" y="0"/>
                  <a:pt x="414" y="0"/>
                </a:cubicBezTo>
                <a:cubicBezTo>
                  <a:pt x="223" y="0"/>
                  <a:pt x="187" y="158"/>
                  <a:pt x="192" y="219"/>
                </a:cubicBezTo>
                <a:cubicBezTo>
                  <a:pt x="197" y="268"/>
                  <a:pt x="207" y="332"/>
                  <a:pt x="207" y="332"/>
                </a:cubicBezTo>
                <a:cubicBezTo>
                  <a:pt x="207" y="332"/>
                  <a:pt x="187" y="342"/>
                  <a:pt x="187" y="385"/>
                </a:cubicBezTo>
                <a:cubicBezTo>
                  <a:pt x="194" y="493"/>
                  <a:pt x="231" y="447"/>
                  <a:pt x="238" y="494"/>
                </a:cubicBezTo>
                <a:cubicBezTo>
                  <a:pt x="257" y="608"/>
                  <a:pt x="299" y="588"/>
                  <a:pt x="299" y="650"/>
                </a:cubicBezTo>
                <a:cubicBezTo>
                  <a:pt x="299" y="754"/>
                  <a:pt x="255" y="802"/>
                  <a:pt x="117" y="860"/>
                </a:cubicBezTo>
                <a:cubicBezTo>
                  <a:pt x="76" y="877"/>
                  <a:pt x="0" y="904"/>
                  <a:pt x="0" y="969"/>
                </a:cubicBezTo>
                <a:lnTo>
                  <a:pt x="0" y="1222"/>
                </a:lnTo>
                <a:lnTo>
                  <a:pt x="965" y="1222"/>
                </a:lnTo>
                <a:cubicBezTo>
                  <a:pt x="965" y="1222"/>
                  <a:pt x="965" y="1073"/>
                  <a:pt x="965" y="1033"/>
                </a:cubicBezTo>
                <a:cubicBezTo>
                  <a:pt x="965" y="973"/>
                  <a:pt x="848" y="917"/>
                  <a:pt x="710" y="860"/>
                </a:cubicBezTo>
                <a:lnTo>
                  <a:pt x="710" y="860"/>
                </a:lnTo>
                <a:close/>
                <a:moveTo>
                  <a:pt x="1389" y="1222"/>
                </a:moveTo>
                <a:lnTo>
                  <a:pt x="1389" y="1222"/>
                </a:lnTo>
                <a:cubicBezTo>
                  <a:pt x="1389" y="1222"/>
                  <a:pt x="1387" y="959"/>
                  <a:pt x="1371" y="932"/>
                </a:cubicBezTo>
                <a:cubicBezTo>
                  <a:pt x="1347" y="892"/>
                  <a:pt x="1291" y="864"/>
                  <a:pt x="1188" y="820"/>
                </a:cubicBezTo>
                <a:cubicBezTo>
                  <a:pt x="1085" y="777"/>
                  <a:pt x="1052" y="741"/>
                  <a:pt x="1052" y="663"/>
                </a:cubicBezTo>
                <a:cubicBezTo>
                  <a:pt x="1052" y="617"/>
                  <a:pt x="1083" y="632"/>
                  <a:pt x="1097" y="546"/>
                </a:cubicBezTo>
                <a:cubicBezTo>
                  <a:pt x="1103" y="511"/>
                  <a:pt x="1130" y="546"/>
                  <a:pt x="1136" y="465"/>
                </a:cubicBezTo>
                <a:cubicBezTo>
                  <a:pt x="1136" y="433"/>
                  <a:pt x="1121" y="424"/>
                  <a:pt x="1121" y="424"/>
                </a:cubicBezTo>
                <a:cubicBezTo>
                  <a:pt x="1121" y="424"/>
                  <a:pt x="1128" y="377"/>
                  <a:pt x="1131" y="340"/>
                </a:cubicBezTo>
                <a:cubicBezTo>
                  <a:pt x="1135" y="294"/>
                  <a:pt x="1108" y="176"/>
                  <a:pt x="965" y="176"/>
                </a:cubicBezTo>
                <a:cubicBezTo>
                  <a:pt x="822" y="176"/>
                  <a:pt x="795" y="294"/>
                  <a:pt x="799" y="340"/>
                </a:cubicBezTo>
                <a:cubicBezTo>
                  <a:pt x="802" y="377"/>
                  <a:pt x="810" y="424"/>
                  <a:pt x="810" y="424"/>
                </a:cubicBezTo>
                <a:cubicBezTo>
                  <a:pt x="810" y="424"/>
                  <a:pt x="795" y="433"/>
                  <a:pt x="795" y="465"/>
                </a:cubicBezTo>
                <a:cubicBezTo>
                  <a:pt x="800" y="546"/>
                  <a:pt x="828" y="511"/>
                  <a:pt x="834" y="546"/>
                </a:cubicBezTo>
                <a:cubicBezTo>
                  <a:pt x="847" y="632"/>
                  <a:pt x="879" y="617"/>
                  <a:pt x="879" y="663"/>
                </a:cubicBezTo>
                <a:cubicBezTo>
                  <a:pt x="879" y="716"/>
                  <a:pt x="864" y="750"/>
                  <a:pt x="821" y="780"/>
                </a:cubicBezTo>
                <a:cubicBezTo>
                  <a:pt x="1046" y="892"/>
                  <a:pt x="1077" y="915"/>
                  <a:pt x="1077" y="1016"/>
                </a:cubicBezTo>
                <a:lnTo>
                  <a:pt x="1077" y="1222"/>
                </a:lnTo>
                <a:lnTo>
                  <a:pt x="1389" y="1222"/>
                </a:lnTo>
                <a:lnTo>
                  <a:pt x="1389" y="1222"/>
                </a:lnTo>
                <a:close/>
              </a:path>
            </a:pathLst>
          </a:custGeom>
          <a:solidFill>
            <a:srgbClr val="004494"/>
          </a:solidFill>
          <a:ln w="0">
            <a:noFill/>
            <a:prstDash val="solid"/>
            <a:round/>
            <a:headEnd/>
            <a:tailEnd/>
          </a:ln>
        </p:spPr>
        <p:txBody>
          <a:bodyPr vert="horz" wrap="square" lIns="84406" tIns="42203" rIns="84406" bIns="42203" numCol="1" anchor="t" anchorCtr="0" compatLnSpc="1">
            <a:prstTxWarp prst="textNoShape">
              <a:avLst/>
            </a:prstTxWarp>
          </a:bodyPr>
          <a:lstStyle/>
          <a:p>
            <a:endParaRPr lang="en-GB" sz="7016" dirty="0">
              <a:solidFill>
                <a:srgbClr val="004494"/>
              </a:solidFill>
            </a:endParaRPr>
          </a:p>
        </p:txBody>
      </p:sp>
      <p:sp>
        <p:nvSpPr>
          <p:cNvPr id="77" name="Freeform 57"/>
          <p:cNvSpPr>
            <a:spLocks noChangeAspect="1"/>
          </p:cNvSpPr>
          <p:nvPr/>
        </p:nvSpPr>
        <p:spPr bwMode="auto">
          <a:xfrm>
            <a:off x="3976102" y="4688173"/>
            <a:ext cx="332308" cy="324756"/>
          </a:xfrm>
          <a:custGeom>
            <a:avLst/>
            <a:gdLst>
              <a:gd name="T0" fmla="*/ 1023 w 1306"/>
              <a:gd name="T1" fmla="*/ 934 h 1250"/>
              <a:gd name="T2" fmla="*/ 1023 w 1306"/>
              <a:gd name="T3" fmla="*/ 934 h 1250"/>
              <a:gd name="T4" fmla="*/ 797 w 1306"/>
              <a:gd name="T5" fmla="*/ 706 h 1250"/>
              <a:gd name="T6" fmla="*/ 872 w 1306"/>
              <a:gd name="T7" fmla="*/ 537 h 1250"/>
              <a:gd name="T8" fmla="*/ 936 w 1306"/>
              <a:gd name="T9" fmla="*/ 419 h 1250"/>
              <a:gd name="T10" fmla="*/ 911 w 1306"/>
              <a:gd name="T11" fmla="*/ 360 h 1250"/>
              <a:gd name="T12" fmla="*/ 929 w 1306"/>
              <a:gd name="T13" fmla="*/ 238 h 1250"/>
              <a:gd name="T14" fmla="*/ 653 w 1306"/>
              <a:gd name="T15" fmla="*/ 0 h 1250"/>
              <a:gd name="T16" fmla="*/ 377 w 1306"/>
              <a:gd name="T17" fmla="*/ 238 h 1250"/>
              <a:gd name="T18" fmla="*/ 395 w 1306"/>
              <a:gd name="T19" fmla="*/ 360 h 1250"/>
              <a:gd name="T20" fmla="*/ 370 w 1306"/>
              <a:gd name="T21" fmla="*/ 419 h 1250"/>
              <a:gd name="T22" fmla="*/ 434 w 1306"/>
              <a:gd name="T23" fmla="*/ 537 h 1250"/>
              <a:gd name="T24" fmla="*/ 509 w 1306"/>
              <a:gd name="T25" fmla="*/ 706 h 1250"/>
              <a:gd name="T26" fmla="*/ 284 w 1306"/>
              <a:gd name="T27" fmla="*/ 934 h 1250"/>
              <a:gd name="T28" fmla="*/ 0 w 1306"/>
              <a:gd name="T29" fmla="*/ 1104 h 1250"/>
              <a:gd name="T30" fmla="*/ 0 w 1306"/>
              <a:gd name="T31" fmla="*/ 1250 h 1250"/>
              <a:gd name="T32" fmla="*/ 653 w 1306"/>
              <a:gd name="T33" fmla="*/ 1250 h 1250"/>
              <a:gd name="T34" fmla="*/ 1306 w 1306"/>
              <a:gd name="T35" fmla="*/ 1250 h 1250"/>
              <a:gd name="T36" fmla="*/ 1306 w 1306"/>
              <a:gd name="T37" fmla="*/ 1104 h 1250"/>
              <a:gd name="T38" fmla="*/ 1023 w 1306"/>
              <a:gd name="T39" fmla="*/ 934 h 1250"/>
              <a:gd name="T40" fmla="*/ 1023 w 1306"/>
              <a:gd name="T41" fmla="*/ 934 h 1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06" h="1250">
                <a:moveTo>
                  <a:pt x="1023" y="934"/>
                </a:moveTo>
                <a:lnTo>
                  <a:pt x="1023" y="934"/>
                </a:lnTo>
                <a:cubicBezTo>
                  <a:pt x="851" y="872"/>
                  <a:pt x="797" y="819"/>
                  <a:pt x="797" y="706"/>
                </a:cubicBezTo>
                <a:cubicBezTo>
                  <a:pt x="797" y="639"/>
                  <a:pt x="849" y="661"/>
                  <a:pt x="872" y="537"/>
                </a:cubicBezTo>
                <a:cubicBezTo>
                  <a:pt x="881" y="486"/>
                  <a:pt x="928" y="536"/>
                  <a:pt x="936" y="419"/>
                </a:cubicBezTo>
                <a:cubicBezTo>
                  <a:pt x="936" y="372"/>
                  <a:pt x="911" y="360"/>
                  <a:pt x="911" y="360"/>
                </a:cubicBezTo>
                <a:cubicBezTo>
                  <a:pt x="911" y="360"/>
                  <a:pt x="924" y="291"/>
                  <a:pt x="929" y="238"/>
                </a:cubicBezTo>
                <a:cubicBezTo>
                  <a:pt x="935" y="172"/>
                  <a:pt x="891" y="0"/>
                  <a:pt x="653" y="0"/>
                </a:cubicBezTo>
                <a:cubicBezTo>
                  <a:pt x="415" y="0"/>
                  <a:pt x="371" y="172"/>
                  <a:pt x="377" y="238"/>
                </a:cubicBezTo>
                <a:cubicBezTo>
                  <a:pt x="382" y="291"/>
                  <a:pt x="395" y="360"/>
                  <a:pt x="395" y="360"/>
                </a:cubicBezTo>
                <a:cubicBezTo>
                  <a:pt x="395" y="360"/>
                  <a:pt x="370" y="372"/>
                  <a:pt x="370" y="419"/>
                </a:cubicBezTo>
                <a:cubicBezTo>
                  <a:pt x="379" y="536"/>
                  <a:pt x="425" y="486"/>
                  <a:pt x="434" y="537"/>
                </a:cubicBezTo>
                <a:cubicBezTo>
                  <a:pt x="457" y="661"/>
                  <a:pt x="509" y="639"/>
                  <a:pt x="509" y="706"/>
                </a:cubicBezTo>
                <a:cubicBezTo>
                  <a:pt x="509" y="819"/>
                  <a:pt x="455" y="872"/>
                  <a:pt x="284" y="934"/>
                </a:cubicBezTo>
                <a:cubicBezTo>
                  <a:pt x="112" y="997"/>
                  <a:pt x="0" y="1061"/>
                  <a:pt x="0" y="1104"/>
                </a:cubicBezTo>
                <a:cubicBezTo>
                  <a:pt x="0" y="1148"/>
                  <a:pt x="0" y="1250"/>
                  <a:pt x="0" y="1250"/>
                </a:cubicBezTo>
                <a:lnTo>
                  <a:pt x="653" y="1250"/>
                </a:lnTo>
                <a:lnTo>
                  <a:pt x="1306" y="1250"/>
                </a:lnTo>
                <a:cubicBezTo>
                  <a:pt x="1306" y="1250"/>
                  <a:pt x="1306" y="1148"/>
                  <a:pt x="1306" y="1104"/>
                </a:cubicBezTo>
                <a:cubicBezTo>
                  <a:pt x="1306" y="1061"/>
                  <a:pt x="1194" y="997"/>
                  <a:pt x="1023" y="934"/>
                </a:cubicBezTo>
                <a:lnTo>
                  <a:pt x="1023" y="934"/>
                </a:lnTo>
                <a:close/>
              </a:path>
            </a:pathLst>
          </a:custGeom>
          <a:solidFill>
            <a:srgbClr val="99CC00"/>
          </a:solidFill>
          <a:ln w="0">
            <a:noFill/>
            <a:prstDash val="solid"/>
            <a:round/>
            <a:headEnd/>
            <a:tailEnd/>
          </a:ln>
        </p:spPr>
        <p:txBody>
          <a:bodyPr vert="horz" wrap="square" lIns="84406" tIns="42203" rIns="84406" bIns="42203" numCol="1" anchor="t" anchorCtr="0" compatLnSpc="1">
            <a:prstTxWarp prst="textNoShape">
              <a:avLst/>
            </a:prstTxWarp>
          </a:bodyPr>
          <a:lstStyle/>
          <a:p>
            <a:endParaRPr lang="en-GB" sz="7016" dirty="0">
              <a:solidFill>
                <a:srgbClr val="004494"/>
              </a:solidFill>
            </a:endParaRPr>
          </a:p>
        </p:txBody>
      </p:sp>
      <p:sp>
        <p:nvSpPr>
          <p:cNvPr id="78" name="Freeform 58"/>
          <p:cNvSpPr>
            <a:spLocks noChangeAspect="1" noEditPoints="1"/>
          </p:cNvSpPr>
          <p:nvPr/>
        </p:nvSpPr>
        <p:spPr bwMode="auto">
          <a:xfrm>
            <a:off x="4133119" y="5189054"/>
            <a:ext cx="263748" cy="235689"/>
          </a:xfrm>
          <a:custGeom>
            <a:avLst/>
            <a:gdLst>
              <a:gd name="T0" fmla="*/ 710 w 1389"/>
              <a:gd name="T1" fmla="*/ 860 h 1222"/>
              <a:gd name="T2" fmla="*/ 710 w 1389"/>
              <a:gd name="T3" fmla="*/ 860 h 1222"/>
              <a:gd name="T4" fmla="*/ 529 w 1389"/>
              <a:gd name="T5" fmla="*/ 650 h 1222"/>
              <a:gd name="T6" fmla="*/ 589 w 1389"/>
              <a:gd name="T7" fmla="*/ 494 h 1222"/>
              <a:gd name="T8" fmla="*/ 641 w 1389"/>
              <a:gd name="T9" fmla="*/ 385 h 1222"/>
              <a:gd name="T10" fmla="*/ 621 w 1389"/>
              <a:gd name="T11" fmla="*/ 332 h 1222"/>
              <a:gd name="T12" fmla="*/ 635 w 1389"/>
              <a:gd name="T13" fmla="*/ 219 h 1222"/>
              <a:gd name="T14" fmla="*/ 414 w 1389"/>
              <a:gd name="T15" fmla="*/ 0 h 1222"/>
              <a:gd name="T16" fmla="*/ 192 w 1389"/>
              <a:gd name="T17" fmla="*/ 219 h 1222"/>
              <a:gd name="T18" fmla="*/ 207 w 1389"/>
              <a:gd name="T19" fmla="*/ 332 h 1222"/>
              <a:gd name="T20" fmla="*/ 187 w 1389"/>
              <a:gd name="T21" fmla="*/ 385 h 1222"/>
              <a:gd name="T22" fmla="*/ 238 w 1389"/>
              <a:gd name="T23" fmla="*/ 494 h 1222"/>
              <a:gd name="T24" fmla="*/ 299 w 1389"/>
              <a:gd name="T25" fmla="*/ 650 h 1222"/>
              <a:gd name="T26" fmla="*/ 117 w 1389"/>
              <a:gd name="T27" fmla="*/ 860 h 1222"/>
              <a:gd name="T28" fmla="*/ 0 w 1389"/>
              <a:gd name="T29" fmla="*/ 969 h 1222"/>
              <a:gd name="T30" fmla="*/ 0 w 1389"/>
              <a:gd name="T31" fmla="*/ 1222 h 1222"/>
              <a:gd name="T32" fmla="*/ 965 w 1389"/>
              <a:gd name="T33" fmla="*/ 1222 h 1222"/>
              <a:gd name="T34" fmla="*/ 965 w 1389"/>
              <a:gd name="T35" fmla="*/ 1033 h 1222"/>
              <a:gd name="T36" fmla="*/ 710 w 1389"/>
              <a:gd name="T37" fmla="*/ 860 h 1222"/>
              <a:gd name="T38" fmla="*/ 710 w 1389"/>
              <a:gd name="T39" fmla="*/ 860 h 1222"/>
              <a:gd name="T40" fmla="*/ 1389 w 1389"/>
              <a:gd name="T41" fmla="*/ 1222 h 1222"/>
              <a:gd name="T42" fmla="*/ 1389 w 1389"/>
              <a:gd name="T43" fmla="*/ 1222 h 1222"/>
              <a:gd name="T44" fmla="*/ 1371 w 1389"/>
              <a:gd name="T45" fmla="*/ 932 h 1222"/>
              <a:gd name="T46" fmla="*/ 1188 w 1389"/>
              <a:gd name="T47" fmla="*/ 820 h 1222"/>
              <a:gd name="T48" fmla="*/ 1052 w 1389"/>
              <a:gd name="T49" fmla="*/ 663 h 1222"/>
              <a:gd name="T50" fmla="*/ 1097 w 1389"/>
              <a:gd name="T51" fmla="*/ 546 h 1222"/>
              <a:gd name="T52" fmla="*/ 1136 w 1389"/>
              <a:gd name="T53" fmla="*/ 465 h 1222"/>
              <a:gd name="T54" fmla="*/ 1121 w 1389"/>
              <a:gd name="T55" fmla="*/ 424 h 1222"/>
              <a:gd name="T56" fmla="*/ 1131 w 1389"/>
              <a:gd name="T57" fmla="*/ 340 h 1222"/>
              <a:gd name="T58" fmla="*/ 965 w 1389"/>
              <a:gd name="T59" fmla="*/ 176 h 1222"/>
              <a:gd name="T60" fmla="*/ 799 w 1389"/>
              <a:gd name="T61" fmla="*/ 340 h 1222"/>
              <a:gd name="T62" fmla="*/ 810 w 1389"/>
              <a:gd name="T63" fmla="*/ 424 h 1222"/>
              <a:gd name="T64" fmla="*/ 795 w 1389"/>
              <a:gd name="T65" fmla="*/ 465 h 1222"/>
              <a:gd name="T66" fmla="*/ 834 w 1389"/>
              <a:gd name="T67" fmla="*/ 546 h 1222"/>
              <a:gd name="T68" fmla="*/ 879 w 1389"/>
              <a:gd name="T69" fmla="*/ 663 h 1222"/>
              <a:gd name="T70" fmla="*/ 821 w 1389"/>
              <a:gd name="T71" fmla="*/ 780 h 1222"/>
              <a:gd name="T72" fmla="*/ 1077 w 1389"/>
              <a:gd name="T73" fmla="*/ 1016 h 1222"/>
              <a:gd name="T74" fmla="*/ 1077 w 1389"/>
              <a:gd name="T75" fmla="*/ 1222 h 1222"/>
              <a:gd name="T76" fmla="*/ 1389 w 1389"/>
              <a:gd name="T77" fmla="*/ 1222 h 1222"/>
              <a:gd name="T78" fmla="*/ 1389 w 1389"/>
              <a:gd name="T79" fmla="*/ 1222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89" h="1222">
                <a:moveTo>
                  <a:pt x="710" y="860"/>
                </a:moveTo>
                <a:lnTo>
                  <a:pt x="710" y="860"/>
                </a:lnTo>
                <a:cubicBezTo>
                  <a:pt x="573" y="802"/>
                  <a:pt x="529" y="754"/>
                  <a:pt x="529" y="650"/>
                </a:cubicBezTo>
                <a:cubicBezTo>
                  <a:pt x="529" y="588"/>
                  <a:pt x="571" y="608"/>
                  <a:pt x="589" y="494"/>
                </a:cubicBezTo>
                <a:cubicBezTo>
                  <a:pt x="597" y="447"/>
                  <a:pt x="634" y="493"/>
                  <a:pt x="641" y="385"/>
                </a:cubicBezTo>
                <a:cubicBezTo>
                  <a:pt x="641" y="342"/>
                  <a:pt x="621" y="332"/>
                  <a:pt x="621" y="332"/>
                </a:cubicBezTo>
                <a:cubicBezTo>
                  <a:pt x="621" y="332"/>
                  <a:pt x="631" y="268"/>
                  <a:pt x="635" y="219"/>
                </a:cubicBezTo>
                <a:cubicBezTo>
                  <a:pt x="640" y="158"/>
                  <a:pt x="605" y="0"/>
                  <a:pt x="414" y="0"/>
                </a:cubicBezTo>
                <a:cubicBezTo>
                  <a:pt x="223" y="0"/>
                  <a:pt x="187" y="158"/>
                  <a:pt x="192" y="219"/>
                </a:cubicBezTo>
                <a:cubicBezTo>
                  <a:pt x="197" y="268"/>
                  <a:pt x="207" y="332"/>
                  <a:pt x="207" y="332"/>
                </a:cubicBezTo>
                <a:cubicBezTo>
                  <a:pt x="207" y="332"/>
                  <a:pt x="187" y="342"/>
                  <a:pt x="187" y="385"/>
                </a:cubicBezTo>
                <a:cubicBezTo>
                  <a:pt x="194" y="493"/>
                  <a:pt x="231" y="447"/>
                  <a:pt x="238" y="494"/>
                </a:cubicBezTo>
                <a:cubicBezTo>
                  <a:pt x="257" y="608"/>
                  <a:pt x="299" y="588"/>
                  <a:pt x="299" y="650"/>
                </a:cubicBezTo>
                <a:cubicBezTo>
                  <a:pt x="299" y="754"/>
                  <a:pt x="255" y="802"/>
                  <a:pt x="117" y="860"/>
                </a:cubicBezTo>
                <a:cubicBezTo>
                  <a:pt x="76" y="877"/>
                  <a:pt x="0" y="904"/>
                  <a:pt x="0" y="969"/>
                </a:cubicBezTo>
                <a:lnTo>
                  <a:pt x="0" y="1222"/>
                </a:lnTo>
                <a:lnTo>
                  <a:pt x="965" y="1222"/>
                </a:lnTo>
                <a:cubicBezTo>
                  <a:pt x="965" y="1222"/>
                  <a:pt x="965" y="1073"/>
                  <a:pt x="965" y="1033"/>
                </a:cubicBezTo>
                <a:cubicBezTo>
                  <a:pt x="965" y="973"/>
                  <a:pt x="848" y="917"/>
                  <a:pt x="710" y="860"/>
                </a:cubicBezTo>
                <a:lnTo>
                  <a:pt x="710" y="860"/>
                </a:lnTo>
                <a:close/>
                <a:moveTo>
                  <a:pt x="1389" y="1222"/>
                </a:moveTo>
                <a:lnTo>
                  <a:pt x="1389" y="1222"/>
                </a:lnTo>
                <a:cubicBezTo>
                  <a:pt x="1389" y="1222"/>
                  <a:pt x="1387" y="959"/>
                  <a:pt x="1371" y="932"/>
                </a:cubicBezTo>
                <a:cubicBezTo>
                  <a:pt x="1347" y="892"/>
                  <a:pt x="1291" y="864"/>
                  <a:pt x="1188" y="820"/>
                </a:cubicBezTo>
                <a:cubicBezTo>
                  <a:pt x="1085" y="777"/>
                  <a:pt x="1052" y="741"/>
                  <a:pt x="1052" y="663"/>
                </a:cubicBezTo>
                <a:cubicBezTo>
                  <a:pt x="1052" y="617"/>
                  <a:pt x="1083" y="632"/>
                  <a:pt x="1097" y="546"/>
                </a:cubicBezTo>
                <a:cubicBezTo>
                  <a:pt x="1103" y="511"/>
                  <a:pt x="1130" y="546"/>
                  <a:pt x="1136" y="465"/>
                </a:cubicBezTo>
                <a:cubicBezTo>
                  <a:pt x="1136" y="433"/>
                  <a:pt x="1121" y="424"/>
                  <a:pt x="1121" y="424"/>
                </a:cubicBezTo>
                <a:cubicBezTo>
                  <a:pt x="1121" y="424"/>
                  <a:pt x="1128" y="377"/>
                  <a:pt x="1131" y="340"/>
                </a:cubicBezTo>
                <a:cubicBezTo>
                  <a:pt x="1135" y="294"/>
                  <a:pt x="1108" y="176"/>
                  <a:pt x="965" y="176"/>
                </a:cubicBezTo>
                <a:cubicBezTo>
                  <a:pt x="822" y="176"/>
                  <a:pt x="795" y="294"/>
                  <a:pt x="799" y="340"/>
                </a:cubicBezTo>
                <a:cubicBezTo>
                  <a:pt x="802" y="377"/>
                  <a:pt x="810" y="424"/>
                  <a:pt x="810" y="424"/>
                </a:cubicBezTo>
                <a:cubicBezTo>
                  <a:pt x="810" y="424"/>
                  <a:pt x="795" y="433"/>
                  <a:pt x="795" y="465"/>
                </a:cubicBezTo>
                <a:cubicBezTo>
                  <a:pt x="800" y="546"/>
                  <a:pt x="828" y="511"/>
                  <a:pt x="834" y="546"/>
                </a:cubicBezTo>
                <a:cubicBezTo>
                  <a:pt x="847" y="632"/>
                  <a:pt x="879" y="617"/>
                  <a:pt x="879" y="663"/>
                </a:cubicBezTo>
                <a:cubicBezTo>
                  <a:pt x="879" y="716"/>
                  <a:pt x="864" y="750"/>
                  <a:pt x="821" y="780"/>
                </a:cubicBezTo>
                <a:cubicBezTo>
                  <a:pt x="1046" y="892"/>
                  <a:pt x="1077" y="915"/>
                  <a:pt x="1077" y="1016"/>
                </a:cubicBezTo>
                <a:lnTo>
                  <a:pt x="1077" y="1222"/>
                </a:lnTo>
                <a:lnTo>
                  <a:pt x="1389" y="1222"/>
                </a:lnTo>
                <a:lnTo>
                  <a:pt x="1389" y="1222"/>
                </a:lnTo>
                <a:close/>
              </a:path>
            </a:pathLst>
          </a:custGeom>
          <a:solidFill>
            <a:srgbClr val="004494"/>
          </a:solidFill>
          <a:ln w="0">
            <a:noFill/>
            <a:prstDash val="solid"/>
            <a:round/>
            <a:headEnd/>
            <a:tailEnd/>
          </a:ln>
        </p:spPr>
        <p:txBody>
          <a:bodyPr vert="horz" wrap="square" lIns="84406" tIns="42203" rIns="84406" bIns="42203" numCol="1" anchor="t" anchorCtr="0" compatLnSpc="1">
            <a:prstTxWarp prst="textNoShape">
              <a:avLst/>
            </a:prstTxWarp>
          </a:bodyPr>
          <a:lstStyle/>
          <a:p>
            <a:endParaRPr lang="en-GB" sz="7016" dirty="0">
              <a:solidFill>
                <a:srgbClr val="004494"/>
              </a:solidFill>
            </a:endParaRPr>
          </a:p>
        </p:txBody>
      </p:sp>
      <p:sp>
        <p:nvSpPr>
          <p:cNvPr id="79" name="Freeform 131"/>
          <p:cNvSpPr>
            <a:spLocks noChangeAspect="1" noEditPoints="1"/>
          </p:cNvSpPr>
          <p:nvPr/>
        </p:nvSpPr>
        <p:spPr bwMode="auto">
          <a:xfrm>
            <a:off x="1490790" y="4049347"/>
            <a:ext cx="332308" cy="296576"/>
          </a:xfrm>
          <a:custGeom>
            <a:avLst/>
            <a:gdLst>
              <a:gd name="T0" fmla="*/ 1250 w 1389"/>
              <a:gd name="T1" fmla="*/ 896 h 1222"/>
              <a:gd name="T2" fmla="*/ 1250 w 1389"/>
              <a:gd name="T3" fmla="*/ 896 h 1222"/>
              <a:gd name="T4" fmla="*/ 139 w 1389"/>
              <a:gd name="T5" fmla="*/ 896 h 1222"/>
              <a:gd name="T6" fmla="*/ 139 w 1389"/>
              <a:gd name="T7" fmla="*/ 125 h 1222"/>
              <a:gd name="T8" fmla="*/ 1250 w 1389"/>
              <a:gd name="T9" fmla="*/ 125 h 1222"/>
              <a:gd name="T10" fmla="*/ 1250 w 1389"/>
              <a:gd name="T11" fmla="*/ 896 h 1222"/>
              <a:gd name="T12" fmla="*/ 1250 w 1389"/>
              <a:gd name="T13" fmla="*/ 896 h 1222"/>
              <a:gd name="T14" fmla="*/ 1250 w 1389"/>
              <a:gd name="T15" fmla="*/ 0 h 1222"/>
              <a:gd name="T16" fmla="*/ 1250 w 1389"/>
              <a:gd name="T17" fmla="*/ 0 h 1222"/>
              <a:gd name="T18" fmla="*/ 139 w 1389"/>
              <a:gd name="T19" fmla="*/ 0 h 1222"/>
              <a:gd name="T20" fmla="*/ 0 w 1389"/>
              <a:gd name="T21" fmla="*/ 139 h 1222"/>
              <a:gd name="T22" fmla="*/ 0 w 1389"/>
              <a:gd name="T23" fmla="*/ 903 h 1222"/>
              <a:gd name="T24" fmla="*/ 137 w 1389"/>
              <a:gd name="T25" fmla="*/ 1069 h 1222"/>
              <a:gd name="T26" fmla="*/ 440 w 1389"/>
              <a:gd name="T27" fmla="*/ 1129 h 1222"/>
              <a:gd name="T28" fmla="*/ 348 w 1389"/>
              <a:gd name="T29" fmla="*/ 1222 h 1222"/>
              <a:gd name="T30" fmla="*/ 1042 w 1389"/>
              <a:gd name="T31" fmla="*/ 1222 h 1222"/>
              <a:gd name="T32" fmla="*/ 949 w 1389"/>
              <a:gd name="T33" fmla="*/ 1129 h 1222"/>
              <a:gd name="T34" fmla="*/ 1253 w 1389"/>
              <a:gd name="T35" fmla="*/ 1069 h 1222"/>
              <a:gd name="T36" fmla="*/ 1389 w 1389"/>
              <a:gd name="T37" fmla="*/ 903 h 1222"/>
              <a:gd name="T38" fmla="*/ 1389 w 1389"/>
              <a:gd name="T39" fmla="*/ 139 h 1222"/>
              <a:gd name="T40" fmla="*/ 1250 w 1389"/>
              <a:gd name="T41" fmla="*/ 0 h 1222"/>
              <a:gd name="T42" fmla="*/ 1250 w 1389"/>
              <a:gd name="T43" fmla="*/ 0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89" h="1222">
                <a:moveTo>
                  <a:pt x="1250" y="896"/>
                </a:moveTo>
                <a:lnTo>
                  <a:pt x="1250" y="896"/>
                </a:lnTo>
                <a:lnTo>
                  <a:pt x="139" y="896"/>
                </a:lnTo>
                <a:lnTo>
                  <a:pt x="139" y="125"/>
                </a:lnTo>
                <a:lnTo>
                  <a:pt x="1250" y="125"/>
                </a:lnTo>
                <a:lnTo>
                  <a:pt x="1250" y="896"/>
                </a:lnTo>
                <a:lnTo>
                  <a:pt x="1250" y="896"/>
                </a:lnTo>
                <a:close/>
                <a:moveTo>
                  <a:pt x="1250" y="0"/>
                </a:moveTo>
                <a:lnTo>
                  <a:pt x="1250" y="0"/>
                </a:lnTo>
                <a:lnTo>
                  <a:pt x="139" y="0"/>
                </a:lnTo>
                <a:cubicBezTo>
                  <a:pt x="63" y="0"/>
                  <a:pt x="0" y="62"/>
                  <a:pt x="0" y="139"/>
                </a:cubicBezTo>
                <a:lnTo>
                  <a:pt x="0" y="903"/>
                </a:lnTo>
                <a:cubicBezTo>
                  <a:pt x="0" y="979"/>
                  <a:pt x="62" y="1054"/>
                  <a:pt x="137" y="1069"/>
                </a:cubicBezTo>
                <a:lnTo>
                  <a:pt x="440" y="1129"/>
                </a:lnTo>
                <a:cubicBezTo>
                  <a:pt x="440" y="1129"/>
                  <a:pt x="179" y="1222"/>
                  <a:pt x="348" y="1222"/>
                </a:cubicBezTo>
                <a:lnTo>
                  <a:pt x="1042" y="1222"/>
                </a:lnTo>
                <a:cubicBezTo>
                  <a:pt x="1211" y="1222"/>
                  <a:pt x="949" y="1129"/>
                  <a:pt x="949" y="1129"/>
                </a:cubicBezTo>
                <a:lnTo>
                  <a:pt x="1253" y="1069"/>
                </a:lnTo>
                <a:cubicBezTo>
                  <a:pt x="1328" y="1054"/>
                  <a:pt x="1389" y="979"/>
                  <a:pt x="1389" y="903"/>
                </a:cubicBezTo>
                <a:lnTo>
                  <a:pt x="1389" y="139"/>
                </a:lnTo>
                <a:cubicBezTo>
                  <a:pt x="1389" y="62"/>
                  <a:pt x="1327" y="0"/>
                  <a:pt x="1250" y="0"/>
                </a:cubicBezTo>
                <a:lnTo>
                  <a:pt x="1250" y="0"/>
                </a:lnTo>
                <a:close/>
              </a:path>
            </a:pathLst>
          </a:custGeom>
          <a:solidFill>
            <a:schemeClr val="accent1"/>
          </a:solidFill>
          <a:ln w="0">
            <a:noFill/>
            <a:prstDash val="solid"/>
            <a:round/>
            <a:headEnd/>
            <a:tailEnd/>
          </a:ln>
        </p:spPr>
        <p:txBody>
          <a:bodyPr vert="horz" wrap="square" lIns="84406" tIns="42203" rIns="84406" bIns="42203" numCol="1" anchor="t" anchorCtr="0" compatLnSpc="1">
            <a:prstTxWarp prst="textNoShape">
              <a:avLst/>
            </a:prstTxWarp>
          </a:bodyPr>
          <a:lstStyle/>
          <a:p>
            <a:endParaRPr lang="en-GB" sz="7016" dirty="0">
              <a:solidFill>
                <a:srgbClr val="004494"/>
              </a:solidFill>
            </a:endParaRPr>
          </a:p>
        </p:txBody>
      </p:sp>
      <p:sp>
        <p:nvSpPr>
          <p:cNvPr id="80" name="Freeform 236"/>
          <p:cNvSpPr>
            <a:spLocks noChangeAspect="1" noEditPoints="1"/>
          </p:cNvSpPr>
          <p:nvPr/>
        </p:nvSpPr>
        <p:spPr bwMode="auto">
          <a:xfrm>
            <a:off x="1490790" y="5213831"/>
            <a:ext cx="332308" cy="336215"/>
          </a:xfrm>
          <a:custGeom>
            <a:avLst/>
            <a:gdLst>
              <a:gd name="T0" fmla="*/ 1056 w 1250"/>
              <a:gd name="T1" fmla="*/ 387 h 1254"/>
              <a:gd name="T2" fmla="*/ 1056 w 1250"/>
              <a:gd name="T3" fmla="*/ 387 h 1254"/>
              <a:gd name="T4" fmla="*/ 778 w 1250"/>
              <a:gd name="T5" fmla="*/ 498 h 1254"/>
              <a:gd name="T6" fmla="*/ 778 w 1250"/>
              <a:gd name="T7" fmla="*/ 592 h 1254"/>
              <a:gd name="T8" fmla="*/ 1056 w 1250"/>
              <a:gd name="T9" fmla="*/ 481 h 1254"/>
              <a:gd name="T10" fmla="*/ 1056 w 1250"/>
              <a:gd name="T11" fmla="*/ 387 h 1254"/>
              <a:gd name="T12" fmla="*/ 1056 w 1250"/>
              <a:gd name="T13" fmla="*/ 387 h 1254"/>
              <a:gd name="T14" fmla="*/ 1056 w 1250"/>
              <a:gd name="T15" fmla="*/ 675 h 1254"/>
              <a:gd name="T16" fmla="*/ 1056 w 1250"/>
              <a:gd name="T17" fmla="*/ 675 h 1254"/>
              <a:gd name="T18" fmla="*/ 778 w 1250"/>
              <a:gd name="T19" fmla="*/ 786 h 1254"/>
              <a:gd name="T20" fmla="*/ 778 w 1250"/>
              <a:gd name="T21" fmla="*/ 880 h 1254"/>
              <a:gd name="T22" fmla="*/ 1056 w 1250"/>
              <a:gd name="T23" fmla="*/ 769 h 1254"/>
              <a:gd name="T24" fmla="*/ 1056 w 1250"/>
              <a:gd name="T25" fmla="*/ 675 h 1254"/>
              <a:gd name="T26" fmla="*/ 1056 w 1250"/>
              <a:gd name="T27" fmla="*/ 675 h 1254"/>
              <a:gd name="T28" fmla="*/ 1139 w 1250"/>
              <a:gd name="T29" fmla="*/ 934 h 1254"/>
              <a:gd name="T30" fmla="*/ 1139 w 1250"/>
              <a:gd name="T31" fmla="*/ 934 h 1254"/>
              <a:gd name="T32" fmla="*/ 695 w 1250"/>
              <a:gd name="T33" fmla="*/ 1112 h 1254"/>
              <a:gd name="T34" fmla="*/ 695 w 1250"/>
              <a:gd name="T35" fmla="*/ 333 h 1254"/>
              <a:gd name="T36" fmla="*/ 1139 w 1250"/>
              <a:gd name="T37" fmla="*/ 155 h 1254"/>
              <a:gd name="T38" fmla="*/ 1139 w 1250"/>
              <a:gd name="T39" fmla="*/ 934 h 1254"/>
              <a:gd name="T40" fmla="*/ 1139 w 1250"/>
              <a:gd name="T41" fmla="*/ 934 h 1254"/>
              <a:gd name="T42" fmla="*/ 556 w 1250"/>
              <a:gd name="T43" fmla="*/ 1112 h 1254"/>
              <a:gd name="T44" fmla="*/ 556 w 1250"/>
              <a:gd name="T45" fmla="*/ 1112 h 1254"/>
              <a:gd name="T46" fmla="*/ 111 w 1250"/>
              <a:gd name="T47" fmla="*/ 934 h 1254"/>
              <a:gd name="T48" fmla="*/ 111 w 1250"/>
              <a:gd name="T49" fmla="*/ 155 h 1254"/>
              <a:gd name="T50" fmla="*/ 556 w 1250"/>
              <a:gd name="T51" fmla="*/ 333 h 1254"/>
              <a:gd name="T52" fmla="*/ 556 w 1250"/>
              <a:gd name="T53" fmla="*/ 1112 h 1254"/>
              <a:gd name="T54" fmla="*/ 556 w 1250"/>
              <a:gd name="T55" fmla="*/ 1112 h 1254"/>
              <a:gd name="T56" fmla="*/ 1220 w 1250"/>
              <a:gd name="T57" fmla="*/ 16 h 1254"/>
              <a:gd name="T58" fmla="*/ 1220 w 1250"/>
              <a:gd name="T59" fmla="*/ 16 h 1254"/>
              <a:gd name="T60" fmla="*/ 1155 w 1250"/>
              <a:gd name="T61" fmla="*/ 9 h 1254"/>
              <a:gd name="T62" fmla="*/ 625 w 1250"/>
              <a:gd name="T63" fmla="*/ 220 h 1254"/>
              <a:gd name="T64" fmla="*/ 96 w 1250"/>
              <a:gd name="T65" fmla="*/ 9 h 1254"/>
              <a:gd name="T66" fmla="*/ 31 w 1250"/>
              <a:gd name="T67" fmla="*/ 16 h 1254"/>
              <a:gd name="T68" fmla="*/ 0 w 1250"/>
              <a:gd name="T69" fmla="*/ 73 h 1254"/>
              <a:gd name="T70" fmla="*/ 0 w 1250"/>
              <a:gd name="T71" fmla="*/ 962 h 1254"/>
              <a:gd name="T72" fmla="*/ 44 w 1250"/>
              <a:gd name="T73" fmla="*/ 1026 h 1254"/>
              <a:gd name="T74" fmla="*/ 598 w 1250"/>
              <a:gd name="T75" fmla="*/ 1248 h 1254"/>
              <a:gd name="T76" fmla="*/ 612 w 1250"/>
              <a:gd name="T77" fmla="*/ 1252 h 1254"/>
              <a:gd name="T78" fmla="*/ 625 w 1250"/>
              <a:gd name="T79" fmla="*/ 1254 h 1254"/>
              <a:gd name="T80" fmla="*/ 639 w 1250"/>
              <a:gd name="T81" fmla="*/ 1252 h 1254"/>
              <a:gd name="T82" fmla="*/ 652 w 1250"/>
              <a:gd name="T83" fmla="*/ 1248 h 1254"/>
              <a:gd name="T84" fmla="*/ 1207 w 1250"/>
              <a:gd name="T85" fmla="*/ 1026 h 1254"/>
              <a:gd name="T86" fmla="*/ 1250 w 1250"/>
              <a:gd name="T87" fmla="*/ 962 h 1254"/>
              <a:gd name="T88" fmla="*/ 1250 w 1250"/>
              <a:gd name="T89" fmla="*/ 73 h 1254"/>
              <a:gd name="T90" fmla="*/ 1220 w 1250"/>
              <a:gd name="T91" fmla="*/ 16 h 1254"/>
              <a:gd name="T92" fmla="*/ 1220 w 1250"/>
              <a:gd name="T93" fmla="*/ 16 h 1254"/>
              <a:gd name="T94" fmla="*/ 473 w 1250"/>
              <a:gd name="T95" fmla="*/ 498 h 1254"/>
              <a:gd name="T96" fmla="*/ 473 w 1250"/>
              <a:gd name="T97" fmla="*/ 498 h 1254"/>
              <a:gd name="T98" fmla="*/ 195 w 1250"/>
              <a:gd name="T99" fmla="*/ 387 h 1254"/>
              <a:gd name="T100" fmla="*/ 195 w 1250"/>
              <a:gd name="T101" fmla="*/ 481 h 1254"/>
              <a:gd name="T102" fmla="*/ 473 w 1250"/>
              <a:gd name="T103" fmla="*/ 592 h 1254"/>
              <a:gd name="T104" fmla="*/ 473 w 1250"/>
              <a:gd name="T105" fmla="*/ 498 h 1254"/>
              <a:gd name="T106" fmla="*/ 473 w 1250"/>
              <a:gd name="T107" fmla="*/ 498 h 1254"/>
              <a:gd name="T108" fmla="*/ 473 w 1250"/>
              <a:gd name="T109" fmla="*/ 786 h 1254"/>
              <a:gd name="T110" fmla="*/ 473 w 1250"/>
              <a:gd name="T111" fmla="*/ 786 h 1254"/>
              <a:gd name="T112" fmla="*/ 195 w 1250"/>
              <a:gd name="T113" fmla="*/ 675 h 1254"/>
              <a:gd name="T114" fmla="*/ 195 w 1250"/>
              <a:gd name="T115" fmla="*/ 769 h 1254"/>
              <a:gd name="T116" fmla="*/ 473 w 1250"/>
              <a:gd name="T117" fmla="*/ 880 h 1254"/>
              <a:gd name="T118" fmla="*/ 473 w 1250"/>
              <a:gd name="T119" fmla="*/ 786 h 1254"/>
              <a:gd name="T120" fmla="*/ 473 w 1250"/>
              <a:gd name="T121" fmla="*/ 786 h 1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0" h="1254">
                <a:moveTo>
                  <a:pt x="1056" y="387"/>
                </a:moveTo>
                <a:lnTo>
                  <a:pt x="1056" y="387"/>
                </a:lnTo>
                <a:lnTo>
                  <a:pt x="778" y="498"/>
                </a:lnTo>
                <a:lnTo>
                  <a:pt x="778" y="592"/>
                </a:lnTo>
                <a:lnTo>
                  <a:pt x="1056" y="481"/>
                </a:lnTo>
                <a:lnTo>
                  <a:pt x="1056" y="387"/>
                </a:lnTo>
                <a:lnTo>
                  <a:pt x="1056" y="387"/>
                </a:lnTo>
                <a:close/>
                <a:moveTo>
                  <a:pt x="1056" y="675"/>
                </a:moveTo>
                <a:lnTo>
                  <a:pt x="1056" y="675"/>
                </a:lnTo>
                <a:lnTo>
                  <a:pt x="778" y="786"/>
                </a:lnTo>
                <a:lnTo>
                  <a:pt x="778" y="880"/>
                </a:lnTo>
                <a:lnTo>
                  <a:pt x="1056" y="769"/>
                </a:lnTo>
                <a:lnTo>
                  <a:pt x="1056" y="675"/>
                </a:lnTo>
                <a:lnTo>
                  <a:pt x="1056" y="675"/>
                </a:lnTo>
                <a:close/>
                <a:moveTo>
                  <a:pt x="1139" y="934"/>
                </a:moveTo>
                <a:lnTo>
                  <a:pt x="1139" y="934"/>
                </a:lnTo>
                <a:lnTo>
                  <a:pt x="695" y="1112"/>
                </a:lnTo>
                <a:lnTo>
                  <a:pt x="695" y="333"/>
                </a:lnTo>
                <a:lnTo>
                  <a:pt x="1139" y="155"/>
                </a:lnTo>
                <a:lnTo>
                  <a:pt x="1139" y="934"/>
                </a:lnTo>
                <a:lnTo>
                  <a:pt x="1139" y="934"/>
                </a:lnTo>
                <a:close/>
                <a:moveTo>
                  <a:pt x="556" y="1112"/>
                </a:moveTo>
                <a:lnTo>
                  <a:pt x="556" y="1112"/>
                </a:lnTo>
                <a:lnTo>
                  <a:pt x="111" y="934"/>
                </a:lnTo>
                <a:lnTo>
                  <a:pt x="111" y="155"/>
                </a:lnTo>
                <a:lnTo>
                  <a:pt x="556" y="333"/>
                </a:lnTo>
                <a:lnTo>
                  <a:pt x="556" y="1112"/>
                </a:lnTo>
                <a:lnTo>
                  <a:pt x="556" y="1112"/>
                </a:lnTo>
                <a:close/>
                <a:moveTo>
                  <a:pt x="1220" y="16"/>
                </a:moveTo>
                <a:lnTo>
                  <a:pt x="1220" y="16"/>
                </a:lnTo>
                <a:cubicBezTo>
                  <a:pt x="1201" y="3"/>
                  <a:pt x="1176" y="0"/>
                  <a:pt x="1155" y="9"/>
                </a:cubicBezTo>
                <a:lnTo>
                  <a:pt x="625" y="220"/>
                </a:lnTo>
                <a:lnTo>
                  <a:pt x="96" y="9"/>
                </a:lnTo>
                <a:cubicBezTo>
                  <a:pt x="74" y="0"/>
                  <a:pt x="50" y="3"/>
                  <a:pt x="31" y="16"/>
                </a:cubicBezTo>
                <a:cubicBezTo>
                  <a:pt x="12" y="28"/>
                  <a:pt x="0" y="50"/>
                  <a:pt x="0" y="73"/>
                </a:cubicBezTo>
                <a:lnTo>
                  <a:pt x="0" y="962"/>
                </a:lnTo>
                <a:cubicBezTo>
                  <a:pt x="0" y="990"/>
                  <a:pt x="18" y="1016"/>
                  <a:pt x="44" y="1026"/>
                </a:cubicBezTo>
                <a:lnTo>
                  <a:pt x="598" y="1248"/>
                </a:lnTo>
                <a:cubicBezTo>
                  <a:pt x="598" y="1248"/>
                  <a:pt x="610" y="1252"/>
                  <a:pt x="612" y="1252"/>
                </a:cubicBezTo>
                <a:cubicBezTo>
                  <a:pt x="616" y="1253"/>
                  <a:pt x="621" y="1254"/>
                  <a:pt x="625" y="1254"/>
                </a:cubicBezTo>
                <a:cubicBezTo>
                  <a:pt x="630" y="1254"/>
                  <a:pt x="634" y="1253"/>
                  <a:pt x="639" y="1252"/>
                </a:cubicBezTo>
                <a:cubicBezTo>
                  <a:pt x="641" y="1252"/>
                  <a:pt x="652" y="1248"/>
                  <a:pt x="652" y="1248"/>
                </a:cubicBezTo>
                <a:lnTo>
                  <a:pt x="1207" y="1026"/>
                </a:lnTo>
                <a:cubicBezTo>
                  <a:pt x="1233" y="1016"/>
                  <a:pt x="1250" y="990"/>
                  <a:pt x="1250" y="962"/>
                </a:cubicBezTo>
                <a:lnTo>
                  <a:pt x="1250" y="73"/>
                </a:lnTo>
                <a:cubicBezTo>
                  <a:pt x="1250" y="50"/>
                  <a:pt x="1239" y="28"/>
                  <a:pt x="1220" y="16"/>
                </a:cubicBezTo>
                <a:lnTo>
                  <a:pt x="1220" y="16"/>
                </a:lnTo>
                <a:close/>
                <a:moveTo>
                  <a:pt x="473" y="498"/>
                </a:moveTo>
                <a:lnTo>
                  <a:pt x="473" y="498"/>
                </a:lnTo>
                <a:lnTo>
                  <a:pt x="195" y="387"/>
                </a:lnTo>
                <a:lnTo>
                  <a:pt x="195" y="481"/>
                </a:lnTo>
                <a:lnTo>
                  <a:pt x="473" y="592"/>
                </a:lnTo>
                <a:lnTo>
                  <a:pt x="473" y="498"/>
                </a:lnTo>
                <a:lnTo>
                  <a:pt x="473" y="498"/>
                </a:lnTo>
                <a:close/>
                <a:moveTo>
                  <a:pt x="473" y="786"/>
                </a:moveTo>
                <a:lnTo>
                  <a:pt x="473" y="786"/>
                </a:lnTo>
                <a:lnTo>
                  <a:pt x="195" y="675"/>
                </a:lnTo>
                <a:lnTo>
                  <a:pt x="195" y="769"/>
                </a:lnTo>
                <a:lnTo>
                  <a:pt x="473" y="880"/>
                </a:lnTo>
                <a:lnTo>
                  <a:pt x="473" y="786"/>
                </a:lnTo>
                <a:lnTo>
                  <a:pt x="473" y="786"/>
                </a:lnTo>
                <a:close/>
              </a:path>
            </a:pathLst>
          </a:custGeom>
          <a:solidFill>
            <a:schemeClr val="accent1"/>
          </a:solidFill>
          <a:ln w="0">
            <a:noFill/>
            <a:prstDash val="solid"/>
            <a:round/>
            <a:headEnd/>
            <a:tailEnd/>
          </a:ln>
        </p:spPr>
        <p:txBody>
          <a:bodyPr vert="horz" wrap="square" lIns="84406" tIns="42203" rIns="84406" bIns="42203" numCol="1" anchor="t" anchorCtr="0" compatLnSpc="1">
            <a:prstTxWarp prst="textNoShape">
              <a:avLst/>
            </a:prstTxWarp>
          </a:bodyPr>
          <a:lstStyle/>
          <a:p>
            <a:endParaRPr lang="en-GB" sz="7016" dirty="0">
              <a:solidFill>
                <a:srgbClr val="004494"/>
              </a:solidFill>
            </a:endParaRPr>
          </a:p>
        </p:txBody>
      </p:sp>
      <p:sp>
        <p:nvSpPr>
          <p:cNvPr id="81" name="TextBox 80"/>
          <p:cNvSpPr txBox="1"/>
          <p:nvPr/>
        </p:nvSpPr>
        <p:spPr>
          <a:xfrm>
            <a:off x="1883915" y="4053243"/>
            <a:ext cx="1872000" cy="289790"/>
          </a:xfrm>
          <a:prstGeom prst="rect">
            <a:avLst/>
          </a:prstGeom>
        </p:spPr>
        <p:txBody>
          <a:bodyPr vert="horz" wrap="square" lIns="0" tIns="0" rIns="0" bIns="0" rtlCol="0">
            <a:noAutofit/>
          </a:bodyPr>
          <a:lstStyle/>
          <a:p>
            <a:r>
              <a:rPr lang="en-US" sz="1600" dirty="0" smtClean="0">
                <a:solidFill>
                  <a:srgbClr val="004494"/>
                </a:solidFill>
              </a:rPr>
              <a:t>Monitoring</a:t>
            </a:r>
            <a:endParaRPr lang="en-US" sz="1600" dirty="0">
              <a:solidFill>
                <a:srgbClr val="004494"/>
              </a:solidFill>
            </a:endParaRPr>
          </a:p>
        </p:txBody>
      </p:sp>
      <p:sp>
        <p:nvSpPr>
          <p:cNvPr id="82" name="TextBox 81"/>
          <p:cNvSpPr txBox="1"/>
          <p:nvPr/>
        </p:nvSpPr>
        <p:spPr>
          <a:xfrm>
            <a:off x="1883915" y="4675773"/>
            <a:ext cx="1872000" cy="289790"/>
          </a:xfrm>
          <a:prstGeom prst="rect">
            <a:avLst/>
          </a:prstGeom>
        </p:spPr>
        <p:txBody>
          <a:bodyPr vert="horz" wrap="square" lIns="0" tIns="0" rIns="0" bIns="0" rtlCol="0">
            <a:noAutofit/>
          </a:bodyPr>
          <a:lstStyle/>
          <a:p>
            <a:r>
              <a:rPr lang="en-US" sz="1600" dirty="0" smtClean="0">
                <a:solidFill>
                  <a:srgbClr val="004494"/>
                </a:solidFill>
              </a:rPr>
              <a:t>Intervention</a:t>
            </a:r>
            <a:endParaRPr lang="en-US" sz="1600" dirty="0">
              <a:solidFill>
                <a:srgbClr val="004494"/>
              </a:solidFill>
            </a:endParaRPr>
          </a:p>
        </p:txBody>
      </p:sp>
      <p:sp>
        <p:nvSpPr>
          <p:cNvPr id="83" name="TextBox 82"/>
          <p:cNvSpPr txBox="1"/>
          <p:nvPr/>
        </p:nvSpPr>
        <p:spPr>
          <a:xfrm>
            <a:off x="1883915" y="5237045"/>
            <a:ext cx="1872000" cy="289790"/>
          </a:xfrm>
          <a:prstGeom prst="rect">
            <a:avLst/>
          </a:prstGeom>
        </p:spPr>
        <p:txBody>
          <a:bodyPr vert="horz" wrap="square" lIns="0" tIns="0" rIns="0" bIns="0" rtlCol="0">
            <a:noAutofit/>
          </a:bodyPr>
          <a:lstStyle/>
          <a:p>
            <a:r>
              <a:rPr lang="en-US" sz="1600" dirty="0" smtClean="0">
                <a:solidFill>
                  <a:srgbClr val="004494"/>
                </a:solidFill>
              </a:rPr>
              <a:t>Reporting</a:t>
            </a:r>
            <a:endParaRPr lang="en-US" sz="1600" dirty="0">
              <a:solidFill>
                <a:srgbClr val="004494"/>
              </a:solidFill>
            </a:endParaRPr>
          </a:p>
        </p:txBody>
      </p:sp>
      <p:sp>
        <p:nvSpPr>
          <p:cNvPr id="84" name="Rectangle 2"/>
          <p:cNvSpPr>
            <a:spLocks noChangeArrowheads="1"/>
          </p:cNvSpPr>
          <p:nvPr/>
        </p:nvSpPr>
        <p:spPr bwMode="auto">
          <a:xfrm>
            <a:off x="242939" y="2885661"/>
            <a:ext cx="1512000" cy="225669"/>
          </a:xfrm>
          <a:prstGeom prst="rect">
            <a:avLst/>
          </a:prstGeom>
        </p:spPr>
        <p:txBody>
          <a:bodyPr vert="horz" lIns="0" tIns="0" rIns="0" bIns="0" rtlCol="0">
            <a:noAutofit/>
          </a:bodyPr>
          <a:lstStyle/>
          <a:p>
            <a:pPr>
              <a:spcBef>
                <a:spcPts val="0"/>
              </a:spcBef>
            </a:pPr>
            <a:r>
              <a:rPr lang="en-US" altLang="zh-CN" sz="1600" dirty="0" smtClean="0">
                <a:solidFill>
                  <a:srgbClr val="004494"/>
                </a:solidFill>
              </a:rPr>
              <a:t>When</a:t>
            </a:r>
            <a:endParaRPr lang="en-US" altLang="zh-CN" sz="1600" dirty="0">
              <a:solidFill>
                <a:srgbClr val="004494"/>
              </a:solidFill>
            </a:endParaRPr>
          </a:p>
        </p:txBody>
      </p:sp>
      <p:sp>
        <p:nvSpPr>
          <p:cNvPr id="85" name="Freeform 151"/>
          <p:cNvSpPr>
            <a:spLocks noChangeAspect="1" noEditPoints="1"/>
          </p:cNvSpPr>
          <p:nvPr/>
        </p:nvSpPr>
        <p:spPr bwMode="auto">
          <a:xfrm>
            <a:off x="1489860" y="4602362"/>
            <a:ext cx="332308" cy="352090"/>
          </a:xfrm>
          <a:custGeom>
            <a:avLst/>
            <a:gdLst>
              <a:gd name="T0" fmla="*/ 1075 w 1241"/>
              <a:gd name="T1" fmla="*/ 865 h 1289"/>
              <a:gd name="T2" fmla="*/ 1075 w 1241"/>
              <a:gd name="T3" fmla="*/ 865 h 1289"/>
              <a:gd name="T4" fmla="*/ 836 w 1241"/>
              <a:gd name="T5" fmla="*/ 569 h 1289"/>
              <a:gd name="T6" fmla="*/ 781 w 1241"/>
              <a:gd name="T7" fmla="*/ 180 h 1289"/>
              <a:gd name="T8" fmla="*/ 1017 w 1241"/>
              <a:gd name="T9" fmla="*/ 498 h 1289"/>
              <a:gd name="T10" fmla="*/ 1075 w 1241"/>
              <a:gd name="T11" fmla="*/ 865 h 1289"/>
              <a:gd name="T12" fmla="*/ 1075 w 1241"/>
              <a:gd name="T13" fmla="*/ 865 h 1289"/>
              <a:gd name="T14" fmla="*/ 1113 w 1241"/>
              <a:gd name="T15" fmla="*/ 450 h 1289"/>
              <a:gd name="T16" fmla="*/ 1113 w 1241"/>
              <a:gd name="T17" fmla="*/ 450 h 1289"/>
              <a:gd name="T18" fmla="*/ 737 w 1241"/>
              <a:gd name="T19" fmla="*/ 36 h 1289"/>
              <a:gd name="T20" fmla="*/ 81 w 1241"/>
              <a:gd name="T21" fmla="*/ 698 h 1289"/>
              <a:gd name="T22" fmla="*/ 27 w 1241"/>
              <a:gd name="T23" fmla="*/ 892 h 1289"/>
              <a:gd name="T24" fmla="*/ 206 w 1241"/>
              <a:gd name="T25" fmla="*/ 991 h 1289"/>
              <a:gd name="T26" fmla="*/ 259 w 1241"/>
              <a:gd name="T27" fmla="*/ 973 h 1289"/>
              <a:gd name="T28" fmla="*/ 370 w 1241"/>
              <a:gd name="T29" fmla="*/ 1037 h 1289"/>
              <a:gd name="T30" fmla="*/ 450 w 1241"/>
              <a:gd name="T31" fmla="*/ 1222 h 1289"/>
              <a:gd name="T32" fmla="*/ 525 w 1241"/>
              <a:gd name="T33" fmla="*/ 1280 h 1289"/>
              <a:gd name="T34" fmla="*/ 667 w 1241"/>
              <a:gd name="T35" fmla="*/ 1226 h 1289"/>
              <a:gd name="T36" fmla="*/ 698 w 1241"/>
              <a:gd name="T37" fmla="*/ 1161 h 1289"/>
              <a:gd name="T38" fmla="*/ 631 w 1241"/>
              <a:gd name="T39" fmla="*/ 1101 h 1289"/>
              <a:gd name="T40" fmla="*/ 566 w 1241"/>
              <a:gd name="T41" fmla="*/ 951 h 1289"/>
              <a:gd name="T42" fmla="*/ 633 w 1241"/>
              <a:gd name="T43" fmla="*/ 875 h 1289"/>
              <a:gd name="T44" fmla="*/ 1152 w 1241"/>
              <a:gd name="T45" fmla="*/ 1002 h 1289"/>
              <a:gd name="T46" fmla="*/ 1113 w 1241"/>
              <a:gd name="T47" fmla="*/ 450 h 1289"/>
              <a:gd name="T48" fmla="*/ 1113 w 1241"/>
              <a:gd name="T49" fmla="*/ 450 h 1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41" h="1289">
                <a:moveTo>
                  <a:pt x="1075" y="865"/>
                </a:moveTo>
                <a:lnTo>
                  <a:pt x="1075" y="865"/>
                </a:lnTo>
                <a:cubicBezTo>
                  <a:pt x="1055" y="873"/>
                  <a:pt x="921" y="768"/>
                  <a:pt x="836" y="569"/>
                </a:cubicBezTo>
                <a:cubicBezTo>
                  <a:pt x="750" y="370"/>
                  <a:pt x="761" y="188"/>
                  <a:pt x="781" y="180"/>
                </a:cubicBezTo>
                <a:cubicBezTo>
                  <a:pt x="801" y="172"/>
                  <a:pt x="931" y="299"/>
                  <a:pt x="1017" y="498"/>
                </a:cubicBezTo>
                <a:cubicBezTo>
                  <a:pt x="1102" y="697"/>
                  <a:pt x="1095" y="857"/>
                  <a:pt x="1075" y="865"/>
                </a:cubicBezTo>
                <a:lnTo>
                  <a:pt x="1075" y="865"/>
                </a:lnTo>
                <a:close/>
                <a:moveTo>
                  <a:pt x="1113" y="450"/>
                </a:moveTo>
                <a:lnTo>
                  <a:pt x="1113" y="450"/>
                </a:lnTo>
                <a:cubicBezTo>
                  <a:pt x="1003" y="194"/>
                  <a:pt x="826" y="0"/>
                  <a:pt x="737" y="36"/>
                </a:cubicBezTo>
                <a:cubicBezTo>
                  <a:pt x="585" y="98"/>
                  <a:pt x="827" y="395"/>
                  <a:pt x="81" y="698"/>
                </a:cubicBezTo>
                <a:cubicBezTo>
                  <a:pt x="16" y="724"/>
                  <a:pt x="0" y="829"/>
                  <a:pt x="27" y="892"/>
                </a:cubicBezTo>
                <a:cubicBezTo>
                  <a:pt x="54" y="955"/>
                  <a:pt x="142" y="1017"/>
                  <a:pt x="206" y="991"/>
                </a:cubicBezTo>
                <a:cubicBezTo>
                  <a:pt x="218" y="986"/>
                  <a:pt x="259" y="973"/>
                  <a:pt x="259" y="973"/>
                </a:cubicBezTo>
                <a:cubicBezTo>
                  <a:pt x="305" y="1035"/>
                  <a:pt x="353" y="998"/>
                  <a:pt x="370" y="1037"/>
                </a:cubicBezTo>
                <a:cubicBezTo>
                  <a:pt x="391" y="1085"/>
                  <a:pt x="435" y="1187"/>
                  <a:pt x="450" y="1222"/>
                </a:cubicBezTo>
                <a:cubicBezTo>
                  <a:pt x="466" y="1257"/>
                  <a:pt x="500" y="1289"/>
                  <a:pt x="525" y="1280"/>
                </a:cubicBezTo>
                <a:cubicBezTo>
                  <a:pt x="550" y="1270"/>
                  <a:pt x="635" y="1238"/>
                  <a:pt x="667" y="1226"/>
                </a:cubicBezTo>
                <a:cubicBezTo>
                  <a:pt x="700" y="1213"/>
                  <a:pt x="708" y="1184"/>
                  <a:pt x="698" y="1161"/>
                </a:cubicBezTo>
                <a:cubicBezTo>
                  <a:pt x="687" y="1137"/>
                  <a:pt x="643" y="1130"/>
                  <a:pt x="631" y="1101"/>
                </a:cubicBezTo>
                <a:cubicBezTo>
                  <a:pt x="618" y="1072"/>
                  <a:pt x="577" y="980"/>
                  <a:pt x="566" y="951"/>
                </a:cubicBezTo>
                <a:cubicBezTo>
                  <a:pt x="549" y="912"/>
                  <a:pt x="583" y="880"/>
                  <a:pt x="633" y="875"/>
                </a:cubicBezTo>
                <a:cubicBezTo>
                  <a:pt x="973" y="839"/>
                  <a:pt x="1036" y="1049"/>
                  <a:pt x="1152" y="1002"/>
                </a:cubicBezTo>
                <a:cubicBezTo>
                  <a:pt x="1241" y="966"/>
                  <a:pt x="1223" y="706"/>
                  <a:pt x="1113" y="450"/>
                </a:cubicBezTo>
                <a:lnTo>
                  <a:pt x="1113" y="450"/>
                </a:lnTo>
                <a:close/>
              </a:path>
            </a:pathLst>
          </a:custGeom>
          <a:solidFill>
            <a:schemeClr val="accent1"/>
          </a:solidFill>
          <a:ln w="0">
            <a:noFill/>
            <a:prstDash val="solid"/>
            <a:round/>
            <a:headEnd/>
            <a:tailEnd/>
          </a:ln>
        </p:spPr>
        <p:txBody>
          <a:bodyPr vert="horz" wrap="square" lIns="84406" tIns="42203" rIns="84406" bIns="42203" numCol="1" anchor="t" anchorCtr="0" compatLnSpc="1">
            <a:prstTxWarp prst="textNoShape">
              <a:avLst/>
            </a:prstTxWarp>
          </a:bodyPr>
          <a:lstStyle/>
          <a:p>
            <a:endParaRPr lang="en-US" sz="7016" dirty="0">
              <a:solidFill>
                <a:srgbClr val="004494"/>
              </a:solidFill>
            </a:endParaRPr>
          </a:p>
        </p:txBody>
      </p:sp>
      <p:sp>
        <p:nvSpPr>
          <p:cNvPr id="86" name="Isosceles Triangle 85"/>
          <p:cNvSpPr/>
          <p:nvPr/>
        </p:nvSpPr>
        <p:spPr bwMode="auto">
          <a:xfrm rot="10800000">
            <a:off x="1811582" y="4408918"/>
            <a:ext cx="933856" cy="90494"/>
          </a:xfrm>
          <a:prstGeom prst="triangle">
            <a:avLst/>
          </a:prstGeom>
          <a:solidFill>
            <a:schemeClr val="accent2"/>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US" sz="7600" b="1" i="0" u="none" strike="noStrike" cap="none" normalizeH="0" baseline="0">
              <a:ln>
                <a:noFill/>
              </a:ln>
              <a:solidFill>
                <a:srgbClr val="FFD624"/>
              </a:solidFill>
              <a:effectLst/>
              <a:latin typeface="Verdana" charset="0"/>
              <a:ea typeface="ＭＳ Ｐゴシック" charset="0"/>
            </a:endParaRPr>
          </a:p>
        </p:txBody>
      </p:sp>
      <p:sp>
        <p:nvSpPr>
          <p:cNvPr id="87" name="Isosceles Triangle 86"/>
          <p:cNvSpPr/>
          <p:nvPr/>
        </p:nvSpPr>
        <p:spPr bwMode="auto">
          <a:xfrm rot="10800000">
            <a:off x="1811582" y="5060430"/>
            <a:ext cx="933856" cy="90494"/>
          </a:xfrm>
          <a:prstGeom prst="triangle">
            <a:avLst/>
          </a:prstGeom>
          <a:solidFill>
            <a:schemeClr val="accent2"/>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US" sz="7600" b="1" i="0" u="none" strike="noStrike" cap="none" normalizeH="0" baseline="0">
              <a:ln>
                <a:noFill/>
              </a:ln>
              <a:solidFill>
                <a:srgbClr val="FFD624"/>
              </a:solidFill>
              <a:effectLst/>
              <a:latin typeface="Verdana" charset="0"/>
              <a:ea typeface="ＭＳ Ｐゴシック" charset="0"/>
            </a:endParaRPr>
          </a:p>
        </p:txBody>
      </p:sp>
      <p:pic>
        <p:nvPicPr>
          <p:cNvPr id="88" name="Picture 87"/>
          <p:cNvPicPr>
            <a:picLocks noChangeAspect="1"/>
          </p:cNvPicPr>
          <p:nvPr/>
        </p:nvPicPr>
        <p:blipFill>
          <a:blip r:embed="rId3"/>
          <a:stretch>
            <a:fillRect/>
          </a:stretch>
        </p:blipFill>
        <p:spPr>
          <a:xfrm>
            <a:off x="5191355" y="4038600"/>
            <a:ext cx="3711162" cy="1151482"/>
          </a:xfrm>
          <a:prstGeom prst="rect">
            <a:avLst/>
          </a:prstGeom>
        </p:spPr>
      </p:pic>
    </p:spTree>
    <p:extLst>
      <p:ext uri="{BB962C8B-B14F-4D97-AF65-F5344CB8AC3E}">
        <p14:creationId xmlns:p14="http://schemas.microsoft.com/office/powerpoint/2010/main" val="4175428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151"/>
          <p:cNvSpPr>
            <a:spLocks noChangeAspect="1" noEditPoints="1"/>
          </p:cNvSpPr>
          <p:nvPr/>
        </p:nvSpPr>
        <p:spPr bwMode="auto">
          <a:xfrm>
            <a:off x="4340155" y="1588780"/>
            <a:ext cx="332308" cy="352090"/>
          </a:xfrm>
          <a:custGeom>
            <a:avLst/>
            <a:gdLst>
              <a:gd name="T0" fmla="*/ 1075 w 1241"/>
              <a:gd name="T1" fmla="*/ 865 h 1289"/>
              <a:gd name="T2" fmla="*/ 1075 w 1241"/>
              <a:gd name="T3" fmla="*/ 865 h 1289"/>
              <a:gd name="T4" fmla="*/ 836 w 1241"/>
              <a:gd name="T5" fmla="*/ 569 h 1289"/>
              <a:gd name="T6" fmla="*/ 781 w 1241"/>
              <a:gd name="T7" fmla="*/ 180 h 1289"/>
              <a:gd name="T8" fmla="*/ 1017 w 1241"/>
              <a:gd name="T9" fmla="*/ 498 h 1289"/>
              <a:gd name="T10" fmla="*/ 1075 w 1241"/>
              <a:gd name="T11" fmla="*/ 865 h 1289"/>
              <a:gd name="T12" fmla="*/ 1075 w 1241"/>
              <a:gd name="T13" fmla="*/ 865 h 1289"/>
              <a:gd name="T14" fmla="*/ 1113 w 1241"/>
              <a:gd name="T15" fmla="*/ 450 h 1289"/>
              <a:gd name="T16" fmla="*/ 1113 w 1241"/>
              <a:gd name="T17" fmla="*/ 450 h 1289"/>
              <a:gd name="T18" fmla="*/ 737 w 1241"/>
              <a:gd name="T19" fmla="*/ 36 h 1289"/>
              <a:gd name="T20" fmla="*/ 81 w 1241"/>
              <a:gd name="T21" fmla="*/ 698 h 1289"/>
              <a:gd name="T22" fmla="*/ 27 w 1241"/>
              <a:gd name="T23" fmla="*/ 892 h 1289"/>
              <a:gd name="T24" fmla="*/ 206 w 1241"/>
              <a:gd name="T25" fmla="*/ 991 h 1289"/>
              <a:gd name="T26" fmla="*/ 259 w 1241"/>
              <a:gd name="T27" fmla="*/ 973 h 1289"/>
              <a:gd name="T28" fmla="*/ 370 w 1241"/>
              <a:gd name="T29" fmla="*/ 1037 h 1289"/>
              <a:gd name="T30" fmla="*/ 450 w 1241"/>
              <a:gd name="T31" fmla="*/ 1222 h 1289"/>
              <a:gd name="T32" fmla="*/ 525 w 1241"/>
              <a:gd name="T33" fmla="*/ 1280 h 1289"/>
              <a:gd name="T34" fmla="*/ 667 w 1241"/>
              <a:gd name="T35" fmla="*/ 1226 h 1289"/>
              <a:gd name="T36" fmla="*/ 698 w 1241"/>
              <a:gd name="T37" fmla="*/ 1161 h 1289"/>
              <a:gd name="T38" fmla="*/ 631 w 1241"/>
              <a:gd name="T39" fmla="*/ 1101 h 1289"/>
              <a:gd name="T40" fmla="*/ 566 w 1241"/>
              <a:gd name="T41" fmla="*/ 951 h 1289"/>
              <a:gd name="T42" fmla="*/ 633 w 1241"/>
              <a:gd name="T43" fmla="*/ 875 h 1289"/>
              <a:gd name="T44" fmla="*/ 1152 w 1241"/>
              <a:gd name="T45" fmla="*/ 1002 h 1289"/>
              <a:gd name="T46" fmla="*/ 1113 w 1241"/>
              <a:gd name="T47" fmla="*/ 450 h 1289"/>
              <a:gd name="T48" fmla="*/ 1113 w 1241"/>
              <a:gd name="T49" fmla="*/ 450 h 1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41" h="1289">
                <a:moveTo>
                  <a:pt x="1075" y="865"/>
                </a:moveTo>
                <a:lnTo>
                  <a:pt x="1075" y="865"/>
                </a:lnTo>
                <a:cubicBezTo>
                  <a:pt x="1055" y="873"/>
                  <a:pt x="921" y="768"/>
                  <a:pt x="836" y="569"/>
                </a:cubicBezTo>
                <a:cubicBezTo>
                  <a:pt x="750" y="370"/>
                  <a:pt x="761" y="188"/>
                  <a:pt x="781" y="180"/>
                </a:cubicBezTo>
                <a:cubicBezTo>
                  <a:pt x="801" y="172"/>
                  <a:pt x="931" y="299"/>
                  <a:pt x="1017" y="498"/>
                </a:cubicBezTo>
                <a:cubicBezTo>
                  <a:pt x="1102" y="697"/>
                  <a:pt x="1095" y="857"/>
                  <a:pt x="1075" y="865"/>
                </a:cubicBezTo>
                <a:lnTo>
                  <a:pt x="1075" y="865"/>
                </a:lnTo>
                <a:close/>
                <a:moveTo>
                  <a:pt x="1113" y="450"/>
                </a:moveTo>
                <a:lnTo>
                  <a:pt x="1113" y="450"/>
                </a:lnTo>
                <a:cubicBezTo>
                  <a:pt x="1003" y="194"/>
                  <a:pt x="826" y="0"/>
                  <a:pt x="737" y="36"/>
                </a:cubicBezTo>
                <a:cubicBezTo>
                  <a:pt x="585" y="98"/>
                  <a:pt x="827" y="395"/>
                  <a:pt x="81" y="698"/>
                </a:cubicBezTo>
                <a:cubicBezTo>
                  <a:pt x="16" y="724"/>
                  <a:pt x="0" y="829"/>
                  <a:pt x="27" y="892"/>
                </a:cubicBezTo>
                <a:cubicBezTo>
                  <a:pt x="54" y="955"/>
                  <a:pt x="142" y="1017"/>
                  <a:pt x="206" y="991"/>
                </a:cubicBezTo>
                <a:cubicBezTo>
                  <a:pt x="218" y="986"/>
                  <a:pt x="259" y="973"/>
                  <a:pt x="259" y="973"/>
                </a:cubicBezTo>
                <a:cubicBezTo>
                  <a:pt x="305" y="1035"/>
                  <a:pt x="353" y="998"/>
                  <a:pt x="370" y="1037"/>
                </a:cubicBezTo>
                <a:cubicBezTo>
                  <a:pt x="391" y="1085"/>
                  <a:pt x="435" y="1187"/>
                  <a:pt x="450" y="1222"/>
                </a:cubicBezTo>
                <a:cubicBezTo>
                  <a:pt x="466" y="1257"/>
                  <a:pt x="500" y="1289"/>
                  <a:pt x="525" y="1280"/>
                </a:cubicBezTo>
                <a:cubicBezTo>
                  <a:pt x="550" y="1270"/>
                  <a:pt x="635" y="1238"/>
                  <a:pt x="667" y="1226"/>
                </a:cubicBezTo>
                <a:cubicBezTo>
                  <a:pt x="700" y="1213"/>
                  <a:pt x="708" y="1184"/>
                  <a:pt x="698" y="1161"/>
                </a:cubicBezTo>
                <a:cubicBezTo>
                  <a:pt x="687" y="1137"/>
                  <a:pt x="643" y="1130"/>
                  <a:pt x="631" y="1101"/>
                </a:cubicBezTo>
                <a:cubicBezTo>
                  <a:pt x="618" y="1072"/>
                  <a:pt x="577" y="980"/>
                  <a:pt x="566" y="951"/>
                </a:cubicBezTo>
                <a:cubicBezTo>
                  <a:pt x="549" y="912"/>
                  <a:pt x="583" y="880"/>
                  <a:pt x="633" y="875"/>
                </a:cubicBezTo>
                <a:cubicBezTo>
                  <a:pt x="973" y="839"/>
                  <a:pt x="1036" y="1049"/>
                  <a:pt x="1152" y="1002"/>
                </a:cubicBezTo>
                <a:cubicBezTo>
                  <a:pt x="1241" y="966"/>
                  <a:pt x="1223" y="706"/>
                  <a:pt x="1113" y="450"/>
                </a:cubicBezTo>
                <a:lnTo>
                  <a:pt x="1113" y="450"/>
                </a:lnTo>
                <a:close/>
              </a:path>
            </a:pathLst>
          </a:custGeom>
          <a:solidFill>
            <a:schemeClr val="accent1"/>
          </a:solidFill>
          <a:ln w="0">
            <a:noFill/>
            <a:prstDash val="solid"/>
            <a:round/>
            <a:headEnd/>
            <a:tailEnd/>
          </a:ln>
        </p:spPr>
        <p:txBody>
          <a:bodyPr vert="horz" wrap="square" lIns="84406" tIns="42203" rIns="84406" bIns="42203" numCol="1" anchor="t" anchorCtr="0" compatLnSpc="1">
            <a:prstTxWarp prst="textNoShape">
              <a:avLst/>
            </a:prstTxWarp>
          </a:bodyPr>
          <a:lstStyle/>
          <a:p>
            <a:endParaRPr lang="en-US" sz="7016" dirty="0">
              <a:solidFill>
                <a:srgbClr val="004494"/>
              </a:solidFill>
            </a:endParaRPr>
          </a:p>
        </p:txBody>
      </p:sp>
      <p:sp>
        <p:nvSpPr>
          <p:cNvPr id="9" name="TextBox 8"/>
          <p:cNvSpPr txBox="1"/>
          <p:nvPr/>
        </p:nvSpPr>
        <p:spPr>
          <a:xfrm>
            <a:off x="4710843" y="1588780"/>
            <a:ext cx="1836001" cy="289790"/>
          </a:xfrm>
          <a:prstGeom prst="rect">
            <a:avLst/>
          </a:prstGeom>
        </p:spPr>
        <p:txBody>
          <a:bodyPr vert="horz" wrap="square" lIns="0" tIns="0" rIns="0" bIns="0" rtlCol="0">
            <a:noAutofit/>
          </a:bodyPr>
          <a:lstStyle/>
          <a:p>
            <a:r>
              <a:rPr lang="sv-SE" sz="2000" dirty="0">
                <a:solidFill>
                  <a:srgbClr val="004494"/>
                </a:solidFill>
              </a:rPr>
              <a:t>Intervention</a:t>
            </a:r>
          </a:p>
        </p:txBody>
      </p:sp>
      <p:grpSp>
        <p:nvGrpSpPr>
          <p:cNvPr id="20" name="Group 19"/>
          <p:cNvGrpSpPr/>
          <p:nvPr/>
        </p:nvGrpSpPr>
        <p:grpSpPr>
          <a:xfrm>
            <a:off x="6806918" y="1588780"/>
            <a:ext cx="1833127" cy="336215"/>
            <a:chOff x="549086" y="5008983"/>
            <a:chExt cx="1985887" cy="364233"/>
          </a:xfrm>
        </p:grpSpPr>
        <p:sp>
          <p:nvSpPr>
            <p:cNvPr id="7" name="Freeform 236"/>
            <p:cNvSpPr>
              <a:spLocks noChangeAspect="1" noEditPoints="1"/>
            </p:cNvSpPr>
            <p:nvPr/>
          </p:nvSpPr>
          <p:spPr bwMode="auto">
            <a:xfrm>
              <a:off x="549086" y="5008983"/>
              <a:ext cx="360000" cy="364233"/>
            </a:xfrm>
            <a:custGeom>
              <a:avLst/>
              <a:gdLst>
                <a:gd name="T0" fmla="*/ 1056 w 1250"/>
                <a:gd name="T1" fmla="*/ 387 h 1254"/>
                <a:gd name="T2" fmla="*/ 1056 w 1250"/>
                <a:gd name="T3" fmla="*/ 387 h 1254"/>
                <a:gd name="T4" fmla="*/ 778 w 1250"/>
                <a:gd name="T5" fmla="*/ 498 h 1254"/>
                <a:gd name="T6" fmla="*/ 778 w 1250"/>
                <a:gd name="T7" fmla="*/ 592 h 1254"/>
                <a:gd name="T8" fmla="*/ 1056 w 1250"/>
                <a:gd name="T9" fmla="*/ 481 h 1254"/>
                <a:gd name="T10" fmla="*/ 1056 w 1250"/>
                <a:gd name="T11" fmla="*/ 387 h 1254"/>
                <a:gd name="T12" fmla="*/ 1056 w 1250"/>
                <a:gd name="T13" fmla="*/ 387 h 1254"/>
                <a:gd name="T14" fmla="*/ 1056 w 1250"/>
                <a:gd name="T15" fmla="*/ 675 h 1254"/>
                <a:gd name="T16" fmla="*/ 1056 w 1250"/>
                <a:gd name="T17" fmla="*/ 675 h 1254"/>
                <a:gd name="T18" fmla="*/ 778 w 1250"/>
                <a:gd name="T19" fmla="*/ 786 h 1254"/>
                <a:gd name="T20" fmla="*/ 778 w 1250"/>
                <a:gd name="T21" fmla="*/ 880 h 1254"/>
                <a:gd name="T22" fmla="*/ 1056 w 1250"/>
                <a:gd name="T23" fmla="*/ 769 h 1254"/>
                <a:gd name="T24" fmla="*/ 1056 w 1250"/>
                <a:gd name="T25" fmla="*/ 675 h 1254"/>
                <a:gd name="T26" fmla="*/ 1056 w 1250"/>
                <a:gd name="T27" fmla="*/ 675 h 1254"/>
                <a:gd name="T28" fmla="*/ 1139 w 1250"/>
                <a:gd name="T29" fmla="*/ 934 h 1254"/>
                <a:gd name="T30" fmla="*/ 1139 w 1250"/>
                <a:gd name="T31" fmla="*/ 934 h 1254"/>
                <a:gd name="T32" fmla="*/ 695 w 1250"/>
                <a:gd name="T33" fmla="*/ 1112 h 1254"/>
                <a:gd name="T34" fmla="*/ 695 w 1250"/>
                <a:gd name="T35" fmla="*/ 333 h 1254"/>
                <a:gd name="T36" fmla="*/ 1139 w 1250"/>
                <a:gd name="T37" fmla="*/ 155 h 1254"/>
                <a:gd name="T38" fmla="*/ 1139 w 1250"/>
                <a:gd name="T39" fmla="*/ 934 h 1254"/>
                <a:gd name="T40" fmla="*/ 1139 w 1250"/>
                <a:gd name="T41" fmla="*/ 934 h 1254"/>
                <a:gd name="T42" fmla="*/ 556 w 1250"/>
                <a:gd name="T43" fmla="*/ 1112 h 1254"/>
                <a:gd name="T44" fmla="*/ 556 w 1250"/>
                <a:gd name="T45" fmla="*/ 1112 h 1254"/>
                <a:gd name="T46" fmla="*/ 111 w 1250"/>
                <a:gd name="T47" fmla="*/ 934 h 1254"/>
                <a:gd name="T48" fmla="*/ 111 w 1250"/>
                <a:gd name="T49" fmla="*/ 155 h 1254"/>
                <a:gd name="T50" fmla="*/ 556 w 1250"/>
                <a:gd name="T51" fmla="*/ 333 h 1254"/>
                <a:gd name="T52" fmla="*/ 556 w 1250"/>
                <a:gd name="T53" fmla="*/ 1112 h 1254"/>
                <a:gd name="T54" fmla="*/ 556 w 1250"/>
                <a:gd name="T55" fmla="*/ 1112 h 1254"/>
                <a:gd name="T56" fmla="*/ 1220 w 1250"/>
                <a:gd name="T57" fmla="*/ 16 h 1254"/>
                <a:gd name="T58" fmla="*/ 1220 w 1250"/>
                <a:gd name="T59" fmla="*/ 16 h 1254"/>
                <a:gd name="T60" fmla="*/ 1155 w 1250"/>
                <a:gd name="T61" fmla="*/ 9 h 1254"/>
                <a:gd name="T62" fmla="*/ 625 w 1250"/>
                <a:gd name="T63" fmla="*/ 220 h 1254"/>
                <a:gd name="T64" fmla="*/ 96 w 1250"/>
                <a:gd name="T65" fmla="*/ 9 h 1254"/>
                <a:gd name="T66" fmla="*/ 31 w 1250"/>
                <a:gd name="T67" fmla="*/ 16 h 1254"/>
                <a:gd name="T68" fmla="*/ 0 w 1250"/>
                <a:gd name="T69" fmla="*/ 73 h 1254"/>
                <a:gd name="T70" fmla="*/ 0 w 1250"/>
                <a:gd name="T71" fmla="*/ 962 h 1254"/>
                <a:gd name="T72" fmla="*/ 44 w 1250"/>
                <a:gd name="T73" fmla="*/ 1026 h 1254"/>
                <a:gd name="T74" fmla="*/ 598 w 1250"/>
                <a:gd name="T75" fmla="*/ 1248 h 1254"/>
                <a:gd name="T76" fmla="*/ 612 w 1250"/>
                <a:gd name="T77" fmla="*/ 1252 h 1254"/>
                <a:gd name="T78" fmla="*/ 625 w 1250"/>
                <a:gd name="T79" fmla="*/ 1254 h 1254"/>
                <a:gd name="T80" fmla="*/ 639 w 1250"/>
                <a:gd name="T81" fmla="*/ 1252 h 1254"/>
                <a:gd name="T82" fmla="*/ 652 w 1250"/>
                <a:gd name="T83" fmla="*/ 1248 h 1254"/>
                <a:gd name="T84" fmla="*/ 1207 w 1250"/>
                <a:gd name="T85" fmla="*/ 1026 h 1254"/>
                <a:gd name="T86" fmla="*/ 1250 w 1250"/>
                <a:gd name="T87" fmla="*/ 962 h 1254"/>
                <a:gd name="T88" fmla="*/ 1250 w 1250"/>
                <a:gd name="T89" fmla="*/ 73 h 1254"/>
                <a:gd name="T90" fmla="*/ 1220 w 1250"/>
                <a:gd name="T91" fmla="*/ 16 h 1254"/>
                <a:gd name="T92" fmla="*/ 1220 w 1250"/>
                <a:gd name="T93" fmla="*/ 16 h 1254"/>
                <a:gd name="T94" fmla="*/ 473 w 1250"/>
                <a:gd name="T95" fmla="*/ 498 h 1254"/>
                <a:gd name="T96" fmla="*/ 473 w 1250"/>
                <a:gd name="T97" fmla="*/ 498 h 1254"/>
                <a:gd name="T98" fmla="*/ 195 w 1250"/>
                <a:gd name="T99" fmla="*/ 387 h 1254"/>
                <a:gd name="T100" fmla="*/ 195 w 1250"/>
                <a:gd name="T101" fmla="*/ 481 h 1254"/>
                <a:gd name="T102" fmla="*/ 473 w 1250"/>
                <a:gd name="T103" fmla="*/ 592 h 1254"/>
                <a:gd name="T104" fmla="*/ 473 w 1250"/>
                <a:gd name="T105" fmla="*/ 498 h 1254"/>
                <a:gd name="T106" fmla="*/ 473 w 1250"/>
                <a:gd name="T107" fmla="*/ 498 h 1254"/>
                <a:gd name="T108" fmla="*/ 473 w 1250"/>
                <a:gd name="T109" fmla="*/ 786 h 1254"/>
                <a:gd name="T110" fmla="*/ 473 w 1250"/>
                <a:gd name="T111" fmla="*/ 786 h 1254"/>
                <a:gd name="T112" fmla="*/ 195 w 1250"/>
                <a:gd name="T113" fmla="*/ 675 h 1254"/>
                <a:gd name="T114" fmla="*/ 195 w 1250"/>
                <a:gd name="T115" fmla="*/ 769 h 1254"/>
                <a:gd name="T116" fmla="*/ 473 w 1250"/>
                <a:gd name="T117" fmla="*/ 880 h 1254"/>
                <a:gd name="T118" fmla="*/ 473 w 1250"/>
                <a:gd name="T119" fmla="*/ 786 h 1254"/>
                <a:gd name="T120" fmla="*/ 473 w 1250"/>
                <a:gd name="T121" fmla="*/ 786 h 1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0" h="1254">
                  <a:moveTo>
                    <a:pt x="1056" y="387"/>
                  </a:moveTo>
                  <a:lnTo>
                    <a:pt x="1056" y="387"/>
                  </a:lnTo>
                  <a:lnTo>
                    <a:pt x="778" y="498"/>
                  </a:lnTo>
                  <a:lnTo>
                    <a:pt x="778" y="592"/>
                  </a:lnTo>
                  <a:lnTo>
                    <a:pt x="1056" y="481"/>
                  </a:lnTo>
                  <a:lnTo>
                    <a:pt x="1056" y="387"/>
                  </a:lnTo>
                  <a:lnTo>
                    <a:pt x="1056" y="387"/>
                  </a:lnTo>
                  <a:close/>
                  <a:moveTo>
                    <a:pt x="1056" y="675"/>
                  </a:moveTo>
                  <a:lnTo>
                    <a:pt x="1056" y="675"/>
                  </a:lnTo>
                  <a:lnTo>
                    <a:pt x="778" y="786"/>
                  </a:lnTo>
                  <a:lnTo>
                    <a:pt x="778" y="880"/>
                  </a:lnTo>
                  <a:lnTo>
                    <a:pt x="1056" y="769"/>
                  </a:lnTo>
                  <a:lnTo>
                    <a:pt x="1056" y="675"/>
                  </a:lnTo>
                  <a:lnTo>
                    <a:pt x="1056" y="675"/>
                  </a:lnTo>
                  <a:close/>
                  <a:moveTo>
                    <a:pt x="1139" y="934"/>
                  </a:moveTo>
                  <a:lnTo>
                    <a:pt x="1139" y="934"/>
                  </a:lnTo>
                  <a:lnTo>
                    <a:pt x="695" y="1112"/>
                  </a:lnTo>
                  <a:lnTo>
                    <a:pt x="695" y="333"/>
                  </a:lnTo>
                  <a:lnTo>
                    <a:pt x="1139" y="155"/>
                  </a:lnTo>
                  <a:lnTo>
                    <a:pt x="1139" y="934"/>
                  </a:lnTo>
                  <a:lnTo>
                    <a:pt x="1139" y="934"/>
                  </a:lnTo>
                  <a:close/>
                  <a:moveTo>
                    <a:pt x="556" y="1112"/>
                  </a:moveTo>
                  <a:lnTo>
                    <a:pt x="556" y="1112"/>
                  </a:lnTo>
                  <a:lnTo>
                    <a:pt x="111" y="934"/>
                  </a:lnTo>
                  <a:lnTo>
                    <a:pt x="111" y="155"/>
                  </a:lnTo>
                  <a:lnTo>
                    <a:pt x="556" y="333"/>
                  </a:lnTo>
                  <a:lnTo>
                    <a:pt x="556" y="1112"/>
                  </a:lnTo>
                  <a:lnTo>
                    <a:pt x="556" y="1112"/>
                  </a:lnTo>
                  <a:close/>
                  <a:moveTo>
                    <a:pt x="1220" y="16"/>
                  </a:moveTo>
                  <a:lnTo>
                    <a:pt x="1220" y="16"/>
                  </a:lnTo>
                  <a:cubicBezTo>
                    <a:pt x="1201" y="3"/>
                    <a:pt x="1176" y="0"/>
                    <a:pt x="1155" y="9"/>
                  </a:cubicBezTo>
                  <a:lnTo>
                    <a:pt x="625" y="220"/>
                  </a:lnTo>
                  <a:lnTo>
                    <a:pt x="96" y="9"/>
                  </a:lnTo>
                  <a:cubicBezTo>
                    <a:pt x="74" y="0"/>
                    <a:pt x="50" y="3"/>
                    <a:pt x="31" y="16"/>
                  </a:cubicBezTo>
                  <a:cubicBezTo>
                    <a:pt x="12" y="28"/>
                    <a:pt x="0" y="50"/>
                    <a:pt x="0" y="73"/>
                  </a:cubicBezTo>
                  <a:lnTo>
                    <a:pt x="0" y="962"/>
                  </a:lnTo>
                  <a:cubicBezTo>
                    <a:pt x="0" y="990"/>
                    <a:pt x="18" y="1016"/>
                    <a:pt x="44" y="1026"/>
                  </a:cubicBezTo>
                  <a:lnTo>
                    <a:pt x="598" y="1248"/>
                  </a:lnTo>
                  <a:cubicBezTo>
                    <a:pt x="598" y="1248"/>
                    <a:pt x="610" y="1252"/>
                    <a:pt x="612" y="1252"/>
                  </a:cubicBezTo>
                  <a:cubicBezTo>
                    <a:pt x="616" y="1253"/>
                    <a:pt x="621" y="1254"/>
                    <a:pt x="625" y="1254"/>
                  </a:cubicBezTo>
                  <a:cubicBezTo>
                    <a:pt x="630" y="1254"/>
                    <a:pt x="634" y="1253"/>
                    <a:pt x="639" y="1252"/>
                  </a:cubicBezTo>
                  <a:cubicBezTo>
                    <a:pt x="641" y="1252"/>
                    <a:pt x="652" y="1248"/>
                    <a:pt x="652" y="1248"/>
                  </a:cubicBezTo>
                  <a:lnTo>
                    <a:pt x="1207" y="1026"/>
                  </a:lnTo>
                  <a:cubicBezTo>
                    <a:pt x="1233" y="1016"/>
                    <a:pt x="1250" y="990"/>
                    <a:pt x="1250" y="962"/>
                  </a:cubicBezTo>
                  <a:lnTo>
                    <a:pt x="1250" y="73"/>
                  </a:lnTo>
                  <a:cubicBezTo>
                    <a:pt x="1250" y="50"/>
                    <a:pt x="1239" y="28"/>
                    <a:pt x="1220" y="16"/>
                  </a:cubicBezTo>
                  <a:lnTo>
                    <a:pt x="1220" y="16"/>
                  </a:lnTo>
                  <a:close/>
                  <a:moveTo>
                    <a:pt x="473" y="498"/>
                  </a:moveTo>
                  <a:lnTo>
                    <a:pt x="473" y="498"/>
                  </a:lnTo>
                  <a:lnTo>
                    <a:pt x="195" y="387"/>
                  </a:lnTo>
                  <a:lnTo>
                    <a:pt x="195" y="481"/>
                  </a:lnTo>
                  <a:lnTo>
                    <a:pt x="473" y="592"/>
                  </a:lnTo>
                  <a:lnTo>
                    <a:pt x="473" y="498"/>
                  </a:lnTo>
                  <a:lnTo>
                    <a:pt x="473" y="498"/>
                  </a:lnTo>
                  <a:close/>
                  <a:moveTo>
                    <a:pt x="473" y="786"/>
                  </a:moveTo>
                  <a:lnTo>
                    <a:pt x="473" y="786"/>
                  </a:lnTo>
                  <a:lnTo>
                    <a:pt x="195" y="675"/>
                  </a:lnTo>
                  <a:lnTo>
                    <a:pt x="195" y="769"/>
                  </a:lnTo>
                  <a:lnTo>
                    <a:pt x="473" y="880"/>
                  </a:lnTo>
                  <a:lnTo>
                    <a:pt x="473" y="786"/>
                  </a:lnTo>
                  <a:lnTo>
                    <a:pt x="473" y="786"/>
                  </a:lnTo>
                  <a:close/>
                </a:path>
              </a:pathLst>
            </a:custGeom>
            <a:solidFill>
              <a:schemeClr val="accent1"/>
            </a:solidFill>
            <a:ln w="0">
              <a:noFill/>
              <a:prstDash val="solid"/>
              <a:round/>
              <a:headEnd/>
              <a:tailEnd/>
            </a:ln>
          </p:spPr>
          <p:txBody>
            <a:bodyPr vert="horz" wrap="square" lIns="84406" tIns="42203" rIns="84406" bIns="42203" numCol="1" anchor="t" anchorCtr="0" compatLnSpc="1">
              <a:prstTxWarp prst="textNoShape">
                <a:avLst/>
              </a:prstTxWarp>
            </a:bodyPr>
            <a:lstStyle/>
            <a:p>
              <a:endParaRPr lang="en-US" sz="7016" dirty="0">
                <a:solidFill>
                  <a:srgbClr val="004494"/>
                </a:solidFill>
              </a:endParaRPr>
            </a:p>
          </p:txBody>
        </p:sp>
        <p:sp>
          <p:nvSpPr>
            <p:cNvPr id="10" name="TextBox 9"/>
            <p:cNvSpPr txBox="1"/>
            <p:nvPr/>
          </p:nvSpPr>
          <p:spPr>
            <a:xfrm>
              <a:off x="974975" y="5051885"/>
              <a:ext cx="1559998" cy="313939"/>
            </a:xfrm>
            <a:prstGeom prst="rect">
              <a:avLst/>
            </a:prstGeom>
          </p:spPr>
          <p:txBody>
            <a:bodyPr vert="horz" wrap="square" lIns="0" tIns="0" rIns="0" bIns="0" rtlCol="0">
              <a:noAutofit/>
            </a:bodyPr>
            <a:lstStyle/>
            <a:p>
              <a:r>
                <a:rPr lang="sv-SE" sz="2000" dirty="0">
                  <a:solidFill>
                    <a:srgbClr val="004494"/>
                  </a:solidFill>
                </a:rPr>
                <a:t>Reporting</a:t>
              </a:r>
            </a:p>
          </p:txBody>
        </p:sp>
      </p:grpSp>
      <p:sp>
        <p:nvSpPr>
          <p:cNvPr id="11" name="TextBox 10"/>
          <p:cNvSpPr txBox="1"/>
          <p:nvPr/>
        </p:nvSpPr>
        <p:spPr>
          <a:xfrm>
            <a:off x="3720884" y="2359253"/>
            <a:ext cx="66469" cy="42202"/>
          </a:xfrm>
          <a:prstGeom prst="rect">
            <a:avLst/>
          </a:prstGeom>
        </p:spPr>
        <p:txBody>
          <a:bodyPr vert="horz" wrap="square" lIns="0" tIns="0" rIns="0" bIns="0" rtlCol="0">
            <a:noAutofit/>
          </a:bodyPr>
          <a:lstStyle/>
          <a:p>
            <a:endParaRPr lang="en-GB" sz="7016" dirty="0">
              <a:solidFill>
                <a:srgbClr val="004494"/>
              </a:solidFill>
            </a:endParaRPr>
          </a:p>
        </p:txBody>
      </p:sp>
      <p:sp>
        <p:nvSpPr>
          <p:cNvPr id="12" name="TextBox 11"/>
          <p:cNvSpPr txBox="1"/>
          <p:nvPr/>
        </p:nvSpPr>
        <p:spPr>
          <a:xfrm>
            <a:off x="3283157" y="2380516"/>
            <a:ext cx="3600000" cy="289790"/>
          </a:xfrm>
          <a:prstGeom prst="rect">
            <a:avLst/>
          </a:prstGeom>
        </p:spPr>
        <p:txBody>
          <a:bodyPr vert="horz" wrap="square" lIns="0" tIns="0" rIns="0" bIns="0" rtlCol="0">
            <a:noAutofit/>
          </a:bodyPr>
          <a:lstStyle/>
          <a:p>
            <a:r>
              <a:rPr lang="en-GB" sz="2000" dirty="0">
                <a:solidFill>
                  <a:srgbClr val="004494"/>
                </a:solidFill>
              </a:rPr>
              <a:t>Description</a:t>
            </a:r>
          </a:p>
        </p:txBody>
      </p:sp>
      <p:sp>
        <p:nvSpPr>
          <p:cNvPr id="13" name="TextBox 12"/>
          <p:cNvSpPr txBox="1"/>
          <p:nvPr/>
        </p:nvSpPr>
        <p:spPr>
          <a:xfrm>
            <a:off x="3241946" y="2860303"/>
            <a:ext cx="5400000" cy="864096"/>
          </a:xfrm>
          <a:prstGeom prst="rect">
            <a:avLst/>
          </a:prstGeom>
        </p:spPr>
        <p:txBody>
          <a:bodyPr vert="horz" wrap="square" lIns="0" tIns="0" rIns="0" bIns="0" rtlCol="0">
            <a:noAutofit/>
          </a:bodyPr>
          <a:lstStyle/>
          <a:p>
            <a:r>
              <a:rPr lang="en-US" sz="1400" b="0" dirty="0">
                <a:solidFill>
                  <a:srgbClr val="004494"/>
                </a:solidFill>
              </a:rPr>
              <a:t>Description - a vessel is suspected of polluting in the EEZ (exclusive economic zone). You identify that it is a Chinese tanker. </a:t>
            </a:r>
            <a:r>
              <a:rPr lang="en-GB" sz="1400" b="0" dirty="0" smtClean="0">
                <a:solidFill>
                  <a:srgbClr val="004494"/>
                </a:solidFill>
              </a:rPr>
              <a:t> </a:t>
            </a:r>
            <a:endParaRPr lang="en-GB" sz="1400" b="0" dirty="0">
              <a:solidFill>
                <a:srgbClr val="004494"/>
              </a:solidFill>
            </a:endParaRPr>
          </a:p>
        </p:txBody>
      </p:sp>
      <p:grpSp>
        <p:nvGrpSpPr>
          <p:cNvPr id="23" name="Group 22"/>
          <p:cNvGrpSpPr/>
          <p:nvPr/>
        </p:nvGrpSpPr>
        <p:grpSpPr>
          <a:xfrm>
            <a:off x="2143045" y="1588780"/>
            <a:ext cx="2482169" cy="312966"/>
            <a:chOff x="854707" y="2027589"/>
            <a:chExt cx="2180884" cy="339047"/>
          </a:xfrm>
        </p:grpSpPr>
        <p:sp>
          <p:nvSpPr>
            <p:cNvPr id="5" name="Freeform 131"/>
            <p:cNvSpPr>
              <a:spLocks noChangeAspect="1" noEditPoints="1"/>
            </p:cNvSpPr>
            <p:nvPr/>
          </p:nvSpPr>
          <p:spPr bwMode="auto">
            <a:xfrm>
              <a:off x="854707" y="2027589"/>
              <a:ext cx="360000" cy="321291"/>
            </a:xfrm>
            <a:custGeom>
              <a:avLst/>
              <a:gdLst>
                <a:gd name="T0" fmla="*/ 1250 w 1389"/>
                <a:gd name="T1" fmla="*/ 896 h 1222"/>
                <a:gd name="T2" fmla="*/ 1250 w 1389"/>
                <a:gd name="T3" fmla="*/ 896 h 1222"/>
                <a:gd name="T4" fmla="*/ 139 w 1389"/>
                <a:gd name="T5" fmla="*/ 896 h 1222"/>
                <a:gd name="T6" fmla="*/ 139 w 1389"/>
                <a:gd name="T7" fmla="*/ 125 h 1222"/>
                <a:gd name="T8" fmla="*/ 1250 w 1389"/>
                <a:gd name="T9" fmla="*/ 125 h 1222"/>
                <a:gd name="T10" fmla="*/ 1250 w 1389"/>
                <a:gd name="T11" fmla="*/ 896 h 1222"/>
                <a:gd name="T12" fmla="*/ 1250 w 1389"/>
                <a:gd name="T13" fmla="*/ 896 h 1222"/>
                <a:gd name="T14" fmla="*/ 1250 w 1389"/>
                <a:gd name="T15" fmla="*/ 0 h 1222"/>
                <a:gd name="T16" fmla="*/ 1250 w 1389"/>
                <a:gd name="T17" fmla="*/ 0 h 1222"/>
                <a:gd name="T18" fmla="*/ 139 w 1389"/>
                <a:gd name="T19" fmla="*/ 0 h 1222"/>
                <a:gd name="T20" fmla="*/ 0 w 1389"/>
                <a:gd name="T21" fmla="*/ 139 h 1222"/>
                <a:gd name="T22" fmla="*/ 0 w 1389"/>
                <a:gd name="T23" fmla="*/ 903 h 1222"/>
                <a:gd name="T24" fmla="*/ 137 w 1389"/>
                <a:gd name="T25" fmla="*/ 1069 h 1222"/>
                <a:gd name="T26" fmla="*/ 440 w 1389"/>
                <a:gd name="T27" fmla="*/ 1129 h 1222"/>
                <a:gd name="T28" fmla="*/ 348 w 1389"/>
                <a:gd name="T29" fmla="*/ 1222 h 1222"/>
                <a:gd name="T30" fmla="*/ 1042 w 1389"/>
                <a:gd name="T31" fmla="*/ 1222 h 1222"/>
                <a:gd name="T32" fmla="*/ 949 w 1389"/>
                <a:gd name="T33" fmla="*/ 1129 h 1222"/>
                <a:gd name="T34" fmla="*/ 1253 w 1389"/>
                <a:gd name="T35" fmla="*/ 1069 h 1222"/>
                <a:gd name="T36" fmla="*/ 1389 w 1389"/>
                <a:gd name="T37" fmla="*/ 903 h 1222"/>
                <a:gd name="T38" fmla="*/ 1389 w 1389"/>
                <a:gd name="T39" fmla="*/ 139 h 1222"/>
                <a:gd name="T40" fmla="*/ 1250 w 1389"/>
                <a:gd name="T41" fmla="*/ 0 h 1222"/>
                <a:gd name="T42" fmla="*/ 1250 w 1389"/>
                <a:gd name="T43" fmla="*/ 0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89" h="1222">
                  <a:moveTo>
                    <a:pt x="1250" y="896"/>
                  </a:moveTo>
                  <a:lnTo>
                    <a:pt x="1250" y="896"/>
                  </a:lnTo>
                  <a:lnTo>
                    <a:pt x="139" y="896"/>
                  </a:lnTo>
                  <a:lnTo>
                    <a:pt x="139" y="125"/>
                  </a:lnTo>
                  <a:lnTo>
                    <a:pt x="1250" y="125"/>
                  </a:lnTo>
                  <a:lnTo>
                    <a:pt x="1250" y="896"/>
                  </a:lnTo>
                  <a:lnTo>
                    <a:pt x="1250" y="896"/>
                  </a:lnTo>
                  <a:close/>
                  <a:moveTo>
                    <a:pt x="1250" y="0"/>
                  </a:moveTo>
                  <a:lnTo>
                    <a:pt x="1250" y="0"/>
                  </a:lnTo>
                  <a:lnTo>
                    <a:pt x="139" y="0"/>
                  </a:lnTo>
                  <a:cubicBezTo>
                    <a:pt x="63" y="0"/>
                    <a:pt x="0" y="62"/>
                    <a:pt x="0" y="139"/>
                  </a:cubicBezTo>
                  <a:lnTo>
                    <a:pt x="0" y="903"/>
                  </a:lnTo>
                  <a:cubicBezTo>
                    <a:pt x="0" y="979"/>
                    <a:pt x="62" y="1054"/>
                    <a:pt x="137" y="1069"/>
                  </a:cubicBezTo>
                  <a:lnTo>
                    <a:pt x="440" y="1129"/>
                  </a:lnTo>
                  <a:cubicBezTo>
                    <a:pt x="440" y="1129"/>
                    <a:pt x="179" y="1222"/>
                    <a:pt x="348" y="1222"/>
                  </a:cubicBezTo>
                  <a:lnTo>
                    <a:pt x="1042" y="1222"/>
                  </a:lnTo>
                  <a:cubicBezTo>
                    <a:pt x="1211" y="1222"/>
                    <a:pt x="949" y="1129"/>
                    <a:pt x="949" y="1129"/>
                  </a:cubicBezTo>
                  <a:lnTo>
                    <a:pt x="1253" y="1069"/>
                  </a:lnTo>
                  <a:cubicBezTo>
                    <a:pt x="1328" y="1054"/>
                    <a:pt x="1389" y="979"/>
                    <a:pt x="1389" y="903"/>
                  </a:cubicBezTo>
                  <a:lnTo>
                    <a:pt x="1389" y="139"/>
                  </a:lnTo>
                  <a:cubicBezTo>
                    <a:pt x="1389" y="62"/>
                    <a:pt x="1327" y="0"/>
                    <a:pt x="1250" y="0"/>
                  </a:cubicBezTo>
                  <a:lnTo>
                    <a:pt x="1250" y="0"/>
                  </a:lnTo>
                  <a:close/>
                </a:path>
              </a:pathLst>
            </a:custGeom>
            <a:solidFill>
              <a:schemeClr val="accent1"/>
            </a:solidFill>
            <a:ln w="0">
              <a:noFill/>
              <a:prstDash val="solid"/>
              <a:round/>
              <a:headEnd/>
              <a:tailEnd/>
            </a:ln>
          </p:spPr>
          <p:txBody>
            <a:bodyPr vert="horz" wrap="square" lIns="84406" tIns="42203" rIns="84406" bIns="42203" numCol="1" anchor="t" anchorCtr="0" compatLnSpc="1">
              <a:prstTxWarp prst="textNoShape">
                <a:avLst/>
              </a:prstTxWarp>
            </a:bodyPr>
            <a:lstStyle/>
            <a:p>
              <a:endParaRPr lang="en-US" sz="7016" dirty="0">
                <a:solidFill>
                  <a:srgbClr val="004494"/>
                </a:solidFill>
              </a:endParaRPr>
            </a:p>
          </p:txBody>
        </p:sp>
        <p:sp>
          <p:nvSpPr>
            <p:cNvPr id="8" name="TextBox 7"/>
            <p:cNvSpPr txBox="1"/>
            <p:nvPr/>
          </p:nvSpPr>
          <p:spPr>
            <a:xfrm>
              <a:off x="1280591" y="2052697"/>
              <a:ext cx="1755000" cy="313939"/>
            </a:xfrm>
            <a:prstGeom prst="rect">
              <a:avLst/>
            </a:prstGeom>
          </p:spPr>
          <p:txBody>
            <a:bodyPr vert="horz" wrap="square" lIns="0" tIns="0" rIns="0" bIns="0" rtlCol="0">
              <a:noAutofit/>
            </a:bodyPr>
            <a:lstStyle/>
            <a:p>
              <a:r>
                <a:rPr lang="sv-SE" sz="1800" dirty="0" smtClean="0">
                  <a:solidFill>
                    <a:srgbClr val="004494"/>
                  </a:solidFill>
                </a:rPr>
                <a:t>Monitoring</a:t>
              </a:r>
              <a:endParaRPr lang="sv-SE" sz="1800" dirty="0">
                <a:solidFill>
                  <a:srgbClr val="004494"/>
                </a:solidFill>
              </a:endParaRPr>
            </a:p>
          </p:txBody>
        </p:sp>
      </p:grpSp>
      <p:cxnSp>
        <p:nvCxnSpPr>
          <p:cNvPr id="16" name="Straight Connector 15"/>
          <p:cNvCxnSpPr/>
          <p:nvPr/>
        </p:nvCxnSpPr>
        <p:spPr bwMode="gray">
          <a:xfrm>
            <a:off x="837601" y="2665219"/>
            <a:ext cx="1921910" cy="0"/>
          </a:xfrm>
          <a:prstGeom prst="line">
            <a:avLst/>
          </a:prstGeom>
          <a:noFill/>
          <a:ln w="19050">
            <a:solidFill>
              <a:schemeClr val="tx2"/>
            </a:solidFill>
            <a:round/>
            <a:headEnd type="none" w="lg" len="lg"/>
            <a:tailEnd type="none" w="lg" len="lg"/>
          </a:ln>
          <a:effectLst/>
        </p:spPr>
      </p:cxnSp>
      <p:cxnSp>
        <p:nvCxnSpPr>
          <p:cNvPr id="17" name="Straight Connector 16"/>
          <p:cNvCxnSpPr/>
          <p:nvPr/>
        </p:nvCxnSpPr>
        <p:spPr bwMode="gray">
          <a:xfrm>
            <a:off x="3288847" y="2665219"/>
            <a:ext cx="5400000" cy="0"/>
          </a:xfrm>
          <a:prstGeom prst="line">
            <a:avLst/>
          </a:prstGeom>
          <a:noFill/>
          <a:ln w="19050">
            <a:solidFill>
              <a:schemeClr val="tx2"/>
            </a:solidFill>
            <a:round/>
            <a:headEnd type="none" w="lg" len="lg"/>
            <a:tailEnd type="none" w="lg" len="lg"/>
          </a:ln>
          <a:effectLst/>
        </p:spPr>
      </p:cxnSp>
      <p:sp>
        <p:nvSpPr>
          <p:cNvPr id="21" name="TextBox 20"/>
          <p:cNvSpPr txBox="1"/>
          <p:nvPr/>
        </p:nvSpPr>
        <p:spPr>
          <a:xfrm>
            <a:off x="772040" y="3666022"/>
            <a:ext cx="2193474" cy="864096"/>
          </a:xfrm>
          <a:prstGeom prst="rect">
            <a:avLst/>
          </a:prstGeom>
        </p:spPr>
        <p:txBody>
          <a:bodyPr vert="horz" wrap="square" lIns="0" tIns="0" rIns="0" bIns="0" rtlCol="0">
            <a:noAutofit/>
          </a:bodyPr>
          <a:lstStyle/>
          <a:p>
            <a:r>
              <a:rPr lang="en-US" sz="1400" b="1" dirty="0" smtClean="0">
                <a:solidFill>
                  <a:srgbClr val="004494"/>
                </a:solidFill>
              </a:rPr>
              <a:t>Search and Rescue operation</a:t>
            </a:r>
            <a:endParaRPr lang="en-GB" sz="1400" b="1" dirty="0">
              <a:solidFill>
                <a:srgbClr val="004494"/>
              </a:solidFill>
            </a:endParaRPr>
          </a:p>
        </p:txBody>
      </p:sp>
      <p:sp>
        <p:nvSpPr>
          <p:cNvPr id="22" name="TextBox 21"/>
          <p:cNvSpPr txBox="1"/>
          <p:nvPr/>
        </p:nvSpPr>
        <p:spPr>
          <a:xfrm>
            <a:off x="3283159" y="4554376"/>
            <a:ext cx="5400000" cy="864096"/>
          </a:xfrm>
          <a:prstGeom prst="rect">
            <a:avLst/>
          </a:prstGeom>
        </p:spPr>
        <p:txBody>
          <a:bodyPr vert="horz" wrap="square" lIns="0" tIns="0" rIns="0" bIns="0" rtlCol="0">
            <a:noAutofit/>
          </a:bodyPr>
          <a:lstStyle/>
          <a:p>
            <a:r>
              <a:rPr lang="en-US" sz="1400" b="0" dirty="0" smtClean="0">
                <a:solidFill>
                  <a:srgbClr val="004494"/>
                </a:solidFill>
              </a:rPr>
              <a:t>You </a:t>
            </a:r>
            <a:r>
              <a:rPr lang="en-US" sz="1400" b="0" dirty="0">
                <a:solidFill>
                  <a:srgbClr val="004494"/>
                </a:solidFill>
              </a:rPr>
              <a:t>get </a:t>
            </a:r>
            <a:r>
              <a:rPr lang="en-US" sz="1400" b="0" dirty="0" smtClean="0">
                <a:solidFill>
                  <a:srgbClr val="004494"/>
                </a:solidFill>
              </a:rPr>
              <a:t>a notification of </a:t>
            </a:r>
            <a:r>
              <a:rPr lang="en-US" sz="1400" b="0" dirty="0">
                <a:solidFill>
                  <a:srgbClr val="004494"/>
                </a:solidFill>
              </a:rPr>
              <a:t>a vessel suspected of transporting </a:t>
            </a:r>
            <a:r>
              <a:rPr lang="en-US" sz="1400" b="0" dirty="0" smtClean="0">
                <a:solidFill>
                  <a:srgbClr val="004494"/>
                </a:solidFill>
              </a:rPr>
              <a:t>immigrants/drugs </a:t>
            </a:r>
            <a:r>
              <a:rPr lang="en-US" sz="1400" b="0" dirty="0">
                <a:solidFill>
                  <a:srgbClr val="004494"/>
                </a:solidFill>
              </a:rPr>
              <a:t>in the EEZ. You identify that it is a leisure ship under a </a:t>
            </a:r>
            <a:r>
              <a:rPr lang="en-US" sz="1400" b="0" dirty="0" smtClean="0">
                <a:solidFill>
                  <a:srgbClr val="004494"/>
                </a:solidFill>
              </a:rPr>
              <a:t>foreign flag.</a:t>
            </a:r>
            <a:endParaRPr lang="en-US" sz="1400" b="0" dirty="0">
              <a:solidFill>
                <a:srgbClr val="004494"/>
              </a:solidFill>
            </a:endParaRPr>
          </a:p>
        </p:txBody>
      </p:sp>
      <p:sp>
        <p:nvSpPr>
          <p:cNvPr id="24" name="TextBox 23"/>
          <p:cNvSpPr txBox="1"/>
          <p:nvPr/>
        </p:nvSpPr>
        <p:spPr>
          <a:xfrm>
            <a:off x="3288847" y="3666022"/>
            <a:ext cx="5400000" cy="864096"/>
          </a:xfrm>
          <a:prstGeom prst="rect">
            <a:avLst/>
          </a:prstGeom>
        </p:spPr>
        <p:txBody>
          <a:bodyPr vert="horz" wrap="square" lIns="0" tIns="0" rIns="0" bIns="0" rtlCol="0">
            <a:noAutofit/>
          </a:bodyPr>
          <a:lstStyle/>
          <a:p>
            <a:r>
              <a:rPr lang="en-US" sz="1400" b="0" dirty="0" smtClean="0">
                <a:solidFill>
                  <a:srgbClr val="004494"/>
                </a:solidFill>
              </a:rPr>
              <a:t>A </a:t>
            </a:r>
            <a:r>
              <a:rPr lang="en-US" sz="1400" b="0" dirty="0">
                <a:solidFill>
                  <a:srgbClr val="004494"/>
                </a:solidFill>
              </a:rPr>
              <a:t>SOS signal is received in the TW (territorial waters) close to the neighbor's waters. You identify that it is a cruise ship with over 400 passengers on board.</a:t>
            </a:r>
            <a:endParaRPr lang="en-GB" sz="1400" b="0" dirty="0">
              <a:solidFill>
                <a:srgbClr val="004494"/>
              </a:solidFill>
            </a:endParaRPr>
          </a:p>
        </p:txBody>
      </p:sp>
      <p:sp>
        <p:nvSpPr>
          <p:cNvPr id="25" name="TextBox 24"/>
          <p:cNvSpPr txBox="1"/>
          <p:nvPr/>
        </p:nvSpPr>
        <p:spPr>
          <a:xfrm>
            <a:off x="772039" y="2837443"/>
            <a:ext cx="2352159" cy="864096"/>
          </a:xfrm>
          <a:prstGeom prst="rect">
            <a:avLst/>
          </a:prstGeom>
        </p:spPr>
        <p:txBody>
          <a:bodyPr vert="horz" wrap="square" lIns="0" tIns="0" rIns="0" bIns="0" rtlCol="0">
            <a:noAutofit/>
          </a:bodyPr>
          <a:lstStyle/>
          <a:p>
            <a:r>
              <a:rPr lang="en-GB" sz="1400" b="1" dirty="0" smtClean="0">
                <a:solidFill>
                  <a:srgbClr val="004494"/>
                </a:solidFill>
              </a:rPr>
              <a:t>Remote Intervention </a:t>
            </a:r>
            <a:r>
              <a:rPr lang="en-GB" sz="1400" b="1" dirty="0">
                <a:solidFill>
                  <a:srgbClr val="004494"/>
                </a:solidFill>
              </a:rPr>
              <a:t>for an oil spill/pollution situation</a:t>
            </a:r>
            <a:endParaRPr lang="en-GB" sz="1200" b="1" dirty="0">
              <a:solidFill>
                <a:srgbClr val="004494"/>
              </a:solidFill>
            </a:endParaRPr>
          </a:p>
        </p:txBody>
      </p:sp>
      <p:sp>
        <p:nvSpPr>
          <p:cNvPr id="27" name="TextBox 26"/>
          <p:cNvSpPr txBox="1"/>
          <p:nvPr/>
        </p:nvSpPr>
        <p:spPr>
          <a:xfrm>
            <a:off x="766798" y="4542946"/>
            <a:ext cx="2193474" cy="332345"/>
          </a:xfrm>
          <a:prstGeom prst="rect">
            <a:avLst/>
          </a:prstGeom>
        </p:spPr>
        <p:txBody>
          <a:bodyPr vert="horz" wrap="square" lIns="0" tIns="0" rIns="0" bIns="0" rtlCol="0">
            <a:noAutofit/>
          </a:bodyPr>
          <a:lstStyle/>
          <a:p>
            <a:r>
              <a:rPr lang="en-GB" sz="1400" b="1" dirty="0" smtClean="0">
                <a:solidFill>
                  <a:srgbClr val="004494"/>
                </a:solidFill>
              </a:rPr>
              <a:t>Countering illegal </a:t>
            </a:r>
            <a:r>
              <a:rPr lang="en-GB" sz="1400" b="1" dirty="0">
                <a:solidFill>
                  <a:srgbClr val="004494"/>
                </a:solidFill>
              </a:rPr>
              <a:t>trafficking </a:t>
            </a:r>
            <a:r>
              <a:rPr lang="en-GB" sz="1400" b="1" dirty="0" smtClean="0">
                <a:solidFill>
                  <a:srgbClr val="004494"/>
                </a:solidFill>
              </a:rPr>
              <a:t>operation</a:t>
            </a:r>
            <a:endParaRPr lang="en-GB" sz="1400" b="1" dirty="0">
              <a:solidFill>
                <a:srgbClr val="004494"/>
              </a:solidFill>
            </a:endParaRPr>
          </a:p>
        </p:txBody>
      </p:sp>
      <p:sp>
        <p:nvSpPr>
          <p:cNvPr id="26" name="TextBox 25"/>
          <p:cNvSpPr txBox="1">
            <a:spLocks noChangeArrowheads="1"/>
          </p:cNvSpPr>
          <p:nvPr/>
        </p:nvSpPr>
        <p:spPr bwMode="auto">
          <a:xfrm>
            <a:off x="6098" y="152400"/>
            <a:ext cx="625722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7600" b="1">
                <a:solidFill>
                  <a:srgbClr val="FFD624"/>
                </a:solidFill>
                <a:latin typeface="Verdana" pitchFamily="34" charset="0"/>
                <a:ea typeface="ＭＳ Ｐゴシック" pitchFamily="34" charset="-128"/>
              </a:defRPr>
            </a:lvl1pPr>
            <a:lvl2pPr marL="742950" indent="-285750" eaLnBrk="0" hangingPunct="0">
              <a:defRPr sz="7600" b="1">
                <a:solidFill>
                  <a:srgbClr val="FFD624"/>
                </a:solidFill>
                <a:latin typeface="Verdana" pitchFamily="34" charset="0"/>
                <a:ea typeface="ＭＳ Ｐゴシック" pitchFamily="34" charset="-128"/>
              </a:defRPr>
            </a:lvl2pPr>
            <a:lvl3pPr marL="1143000" indent="-228600" eaLnBrk="0" hangingPunct="0">
              <a:defRPr sz="7600" b="1">
                <a:solidFill>
                  <a:srgbClr val="FFD624"/>
                </a:solidFill>
                <a:latin typeface="Verdana" pitchFamily="34" charset="0"/>
                <a:ea typeface="ＭＳ Ｐゴシック" pitchFamily="34" charset="-128"/>
              </a:defRPr>
            </a:lvl3pPr>
            <a:lvl4pPr marL="1600200" indent="-228600" eaLnBrk="0" hangingPunct="0">
              <a:defRPr sz="7600" b="1">
                <a:solidFill>
                  <a:srgbClr val="FFD624"/>
                </a:solidFill>
                <a:latin typeface="Verdana" pitchFamily="34" charset="0"/>
                <a:ea typeface="ＭＳ Ｐゴシック" pitchFamily="34" charset="-128"/>
              </a:defRPr>
            </a:lvl4pPr>
            <a:lvl5pPr marL="2057400" indent="-228600" eaLnBrk="0" hangingPunct="0">
              <a:defRPr sz="7600" b="1">
                <a:solidFill>
                  <a:srgbClr val="FFD624"/>
                </a:solidFill>
                <a:latin typeface="Verdana" pitchFamily="34" charset="0"/>
                <a:ea typeface="ＭＳ Ｐゴシック" pitchFamily="34" charset="-128"/>
              </a:defRPr>
            </a:lvl5pPr>
            <a:lvl6pPr marL="2514600" indent="-228600" eaLnBrk="0" fontAlgn="base" hangingPunct="0">
              <a:spcBef>
                <a:spcPct val="0"/>
              </a:spcBef>
              <a:spcAft>
                <a:spcPct val="0"/>
              </a:spcAft>
              <a:defRPr sz="7600" b="1">
                <a:solidFill>
                  <a:srgbClr val="FFD624"/>
                </a:solidFill>
                <a:latin typeface="Verdana" pitchFamily="34" charset="0"/>
                <a:ea typeface="ＭＳ Ｐゴシック" pitchFamily="34" charset="-128"/>
              </a:defRPr>
            </a:lvl6pPr>
            <a:lvl7pPr marL="2971800" indent="-228600" eaLnBrk="0" fontAlgn="base" hangingPunct="0">
              <a:spcBef>
                <a:spcPct val="0"/>
              </a:spcBef>
              <a:spcAft>
                <a:spcPct val="0"/>
              </a:spcAft>
              <a:defRPr sz="7600" b="1">
                <a:solidFill>
                  <a:srgbClr val="FFD624"/>
                </a:solidFill>
                <a:latin typeface="Verdana" pitchFamily="34" charset="0"/>
                <a:ea typeface="ＭＳ Ｐゴシック" pitchFamily="34" charset="-128"/>
              </a:defRPr>
            </a:lvl7pPr>
            <a:lvl8pPr marL="3429000" indent="-228600" eaLnBrk="0" fontAlgn="base" hangingPunct="0">
              <a:spcBef>
                <a:spcPct val="0"/>
              </a:spcBef>
              <a:spcAft>
                <a:spcPct val="0"/>
              </a:spcAft>
              <a:defRPr sz="7600" b="1">
                <a:solidFill>
                  <a:srgbClr val="FFD624"/>
                </a:solidFill>
                <a:latin typeface="Verdana" pitchFamily="34" charset="0"/>
                <a:ea typeface="ＭＳ Ｐゴシック" pitchFamily="34" charset="-128"/>
              </a:defRPr>
            </a:lvl8pPr>
            <a:lvl9pPr marL="3886200" indent="-228600" eaLnBrk="0" fontAlgn="base" hangingPunct="0">
              <a:spcBef>
                <a:spcPct val="0"/>
              </a:spcBef>
              <a:spcAft>
                <a:spcPct val="0"/>
              </a:spcAft>
              <a:defRPr sz="7600" b="1">
                <a:solidFill>
                  <a:srgbClr val="FFD624"/>
                </a:solidFill>
                <a:latin typeface="Verdana" pitchFamily="34" charset="0"/>
                <a:ea typeface="ＭＳ Ｐゴシック" pitchFamily="34" charset="-128"/>
              </a:defRPr>
            </a:lvl9pPr>
          </a:lstStyle>
          <a:p>
            <a:pPr eaLnBrk="1" hangingPunct="1"/>
            <a:r>
              <a:rPr lang="en-US" sz="2000" dirty="0">
                <a:solidFill>
                  <a:schemeClr val="bg1"/>
                </a:solidFill>
              </a:rPr>
              <a:t>Operational </a:t>
            </a:r>
            <a:r>
              <a:rPr lang="en-US" sz="2000" dirty="0" smtClean="0">
                <a:solidFill>
                  <a:schemeClr val="bg1"/>
                </a:solidFill>
              </a:rPr>
              <a:t>Scenario </a:t>
            </a:r>
            <a:endParaRPr lang="en-US" sz="2000" dirty="0">
              <a:solidFill>
                <a:schemeClr val="bg1"/>
              </a:solidFill>
            </a:endParaRPr>
          </a:p>
          <a:p>
            <a:pPr eaLnBrk="1" hangingPunct="1"/>
            <a:r>
              <a:rPr lang="en-US" sz="2000" dirty="0" smtClean="0">
                <a:solidFill>
                  <a:schemeClr val="bg1"/>
                </a:solidFill>
              </a:rPr>
              <a:t>High </a:t>
            </a:r>
            <a:r>
              <a:rPr lang="en-US" sz="2000" dirty="0">
                <a:solidFill>
                  <a:schemeClr val="bg1"/>
                </a:solidFill>
              </a:rPr>
              <a:t>level description</a:t>
            </a:r>
          </a:p>
        </p:txBody>
      </p:sp>
      <p:sp>
        <p:nvSpPr>
          <p:cNvPr id="28" name="TextBox 27"/>
          <p:cNvSpPr txBox="1"/>
          <p:nvPr/>
        </p:nvSpPr>
        <p:spPr>
          <a:xfrm>
            <a:off x="831812" y="2380516"/>
            <a:ext cx="3600000" cy="289790"/>
          </a:xfrm>
          <a:prstGeom prst="rect">
            <a:avLst/>
          </a:prstGeom>
        </p:spPr>
        <p:txBody>
          <a:bodyPr vert="horz" wrap="square" lIns="0" tIns="0" rIns="0" bIns="0" rtlCol="0">
            <a:noAutofit/>
          </a:bodyPr>
          <a:lstStyle/>
          <a:p>
            <a:r>
              <a:rPr lang="en-GB" sz="2000" dirty="0" smtClean="0">
                <a:solidFill>
                  <a:srgbClr val="004494"/>
                </a:solidFill>
              </a:rPr>
              <a:t>Scenario</a:t>
            </a:r>
            <a:endParaRPr lang="en-GB" sz="2000" dirty="0">
              <a:solidFill>
                <a:srgbClr val="004494"/>
              </a:solidFill>
            </a:endParaRPr>
          </a:p>
        </p:txBody>
      </p:sp>
      <p:sp>
        <p:nvSpPr>
          <p:cNvPr id="29" name="TextBox 28"/>
          <p:cNvSpPr txBox="1"/>
          <p:nvPr/>
        </p:nvSpPr>
        <p:spPr>
          <a:xfrm>
            <a:off x="3241946" y="5460504"/>
            <a:ext cx="5400000" cy="864096"/>
          </a:xfrm>
          <a:prstGeom prst="rect">
            <a:avLst/>
          </a:prstGeom>
        </p:spPr>
        <p:txBody>
          <a:bodyPr vert="horz" wrap="square" lIns="0" tIns="0" rIns="0" bIns="0" rtlCol="0">
            <a:noAutofit/>
          </a:bodyPr>
          <a:lstStyle/>
          <a:p>
            <a:r>
              <a:rPr lang="en-US" sz="1400" b="0" dirty="0" smtClean="0">
                <a:solidFill>
                  <a:srgbClr val="004494"/>
                </a:solidFill>
              </a:rPr>
              <a:t>You notice </a:t>
            </a:r>
            <a:r>
              <a:rPr lang="en-US" sz="1400" b="0" dirty="0">
                <a:solidFill>
                  <a:srgbClr val="004494"/>
                </a:solidFill>
              </a:rPr>
              <a:t>suspicious (IUU) behavior of a </a:t>
            </a:r>
            <a:r>
              <a:rPr lang="en-US" sz="1400" b="0" dirty="0" smtClean="0">
                <a:solidFill>
                  <a:srgbClr val="004494"/>
                </a:solidFill>
              </a:rPr>
              <a:t>vessel </a:t>
            </a:r>
            <a:r>
              <a:rPr lang="en-US" sz="1400" b="0" dirty="0">
                <a:solidFill>
                  <a:srgbClr val="004494"/>
                </a:solidFill>
              </a:rPr>
              <a:t>in a fishing area in the EEZ. You identify that it is a fishing boat from a neighboring country. </a:t>
            </a:r>
            <a:endParaRPr lang="en-GB" sz="1400" b="0" dirty="0">
              <a:solidFill>
                <a:srgbClr val="004494"/>
              </a:solidFill>
            </a:endParaRPr>
          </a:p>
        </p:txBody>
      </p:sp>
      <p:sp>
        <p:nvSpPr>
          <p:cNvPr id="30" name="TextBox 29"/>
          <p:cNvSpPr txBox="1"/>
          <p:nvPr/>
        </p:nvSpPr>
        <p:spPr>
          <a:xfrm>
            <a:off x="743472" y="5523625"/>
            <a:ext cx="2380727" cy="332345"/>
          </a:xfrm>
          <a:prstGeom prst="rect">
            <a:avLst/>
          </a:prstGeom>
        </p:spPr>
        <p:txBody>
          <a:bodyPr vert="horz" wrap="square" lIns="0" tIns="0" rIns="0" bIns="0" rtlCol="0">
            <a:noAutofit/>
          </a:bodyPr>
          <a:lstStyle/>
          <a:p>
            <a:r>
              <a:rPr lang="en-GB" sz="1400" b="1" dirty="0" smtClean="0">
                <a:solidFill>
                  <a:srgbClr val="004494"/>
                </a:solidFill>
              </a:rPr>
              <a:t>Fisheries control </a:t>
            </a:r>
            <a:r>
              <a:rPr lang="en-GB" sz="1400" b="1" dirty="0">
                <a:solidFill>
                  <a:srgbClr val="004494"/>
                </a:solidFill>
              </a:rPr>
              <a:t>operation</a:t>
            </a:r>
          </a:p>
        </p:txBody>
      </p:sp>
      <p:sp>
        <p:nvSpPr>
          <p:cNvPr id="3" name="Oval 2"/>
          <p:cNvSpPr/>
          <p:nvPr/>
        </p:nvSpPr>
        <p:spPr bwMode="auto">
          <a:xfrm>
            <a:off x="338241" y="2904249"/>
            <a:ext cx="360000" cy="360000"/>
          </a:xfrm>
          <a:prstGeom prst="ellipse">
            <a:avLst/>
          </a:prstGeom>
          <a:solidFill>
            <a:schemeClr val="accent2"/>
          </a:solidFill>
          <a:ln>
            <a:noFill/>
          </a:ln>
          <a:effectLst/>
          <a:extLst/>
        </p:spPr>
        <p:txBody>
          <a:bodyPr vert="horz" wrap="square" lIns="91440" tIns="45720" rIns="91440" bIns="45720" numCol="1" rtlCol="0" anchor="ctr" anchorCtr="0" compatLnSpc="1">
            <a:prstTxWarp prst="textNoShape">
              <a:avLst/>
            </a:prstTxWarp>
          </a:bodyPr>
          <a:lstStyle/>
          <a:p>
            <a:pPr marL="3175"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Verdana" charset="0"/>
                <a:ea typeface="ＭＳ Ｐゴシック" charset="0"/>
              </a:rPr>
              <a:t>1</a:t>
            </a:r>
            <a:endParaRPr kumimoji="0" lang="en-US" sz="1800" b="1" i="0" u="none" strike="noStrike" cap="none" normalizeH="0" baseline="0" dirty="0">
              <a:ln>
                <a:noFill/>
              </a:ln>
              <a:solidFill>
                <a:schemeClr val="bg1"/>
              </a:solidFill>
              <a:effectLst/>
              <a:latin typeface="Verdana" charset="0"/>
              <a:ea typeface="ＭＳ Ｐゴシック" charset="0"/>
            </a:endParaRPr>
          </a:p>
        </p:txBody>
      </p:sp>
      <p:sp>
        <p:nvSpPr>
          <p:cNvPr id="31" name="Oval 30"/>
          <p:cNvSpPr/>
          <p:nvPr/>
        </p:nvSpPr>
        <p:spPr bwMode="auto">
          <a:xfrm>
            <a:off x="338241" y="3724399"/>
            <a:ext cx="360000" cy="360000"/>
          </a:xfrm>
          <a:prstGeom prst="ellipse">
            <a:avLst/>
          </a:prstGeom>
          <a:solidFill>
            <a:schemeClr val="accent2"/>
          </a:solidFill>
          <a:ln>
            <a:noFill/>
          </a:ln>
          <a:effectLst/>
          <a:extLst/>
        </p:spPr>
        <p:txBody>
          <a:bodyPr vert="horz" wrap="square" lIns="91440" tIns="45720" rIns="91440" bIns="45720" numCol="1" rtlCol="0" anchor="ctr" anchorCtr="0" compatLnSpc="1">
            <a:prstTxWarp prst="textNoShape">
              <a:avLst/>
            </a:prstTxWarp>
          </a:bodyPr>
          <a:lstStyle/>
          <a:p>
            <a:pPr marL="3175" marR="0" indent="0" algn="ctr" defTabSz="914400" rtl="0" eaLnBrk="1" fontAlgn="base" latinLnBrk="0" hangingPunct="1">
              <a:lnSpc>
                <a:spcPct val="100000"/>
              </a:lnSpc>
              <a:spcBef>
                <a:spcPct val="0"/>
              </a:spcBef>
              <a:spcAft>
                <a:spcPct val="0"/>
              </a:spcAft>
              <a:buClrTx/>
              <a:buSzTx/>
              <a:buFontTx/>
              <a:buNone/>
              <a:tabLst/>
            </a:pPr>
            <a:r>
              <a:rPr lang="en-US" sz="1800" dirty="0">
                <a:solidFill>
                  <a:schemeClr val="bg1"/>
                </a:solidFill>
                <a:latin typeface="Verdana" charset="0"/>
                <a:ea typeface="ＭＳ Ｐゴシック" charset="0"/>
              </a:rPr>
              <a:t>2</a:t>
            </a:r>
            <a:endParaRPr kumimoji="0" lang="en-US" sz="1800" b="1" i="0" u="none" strike="noStrike" cap="none" normalizeH="0" baseline="0" dirty="0">
              <a:ln>
                <a:noFill/>
              </a:ln>
              <a:solidFill>
                <a:schemeClr val="bg1"/>
              </a:solidFill>
              <a:effectLst/>
              <a:latin typeface="Verdana" charset="0"/>
              <a:ea typeface="ＭＳ Ｐゴシック" charset="0"/>
            </a:endParaRPr>
          </a:p>
        </p:txBody>
      </p:sp>
      <p:sp>
        <p:nvSpPr>
          <p:cNvPr id="32" name="Oval 31"/>
          <p:cNvSpPr/>
          <p:nvPr/>
        </p:nvSpPr>
        <p:spPr bwMode="auto">
          <a:xfrm>
            <a:off x="338241" y="4591732"/>
            <a:ext cx="360000" cy="360000"/>
          </a:xfrm>
          <a:prstGeom prst="ellipse">
            <a:avLst/>
          </a:prstGeom>
          <a:solidFill>
            <a:schemeClr val="accent2"/>
          </a:solidFill>
          <a:ln>
            <a:noFill/>
          </a:ln>
          <a:effectLst/>
          <a:extLst/>
        </p:spPr>
        <p:txBody>
          <a:bodyPr vert="horz" wrap="square" lIns="91440" tIns="45720" rIns="91440" bIns="45720" numCol="1" rtlCol="0" anchor="ctr" anchorCtr="0" compatLnSpc="1">
            <a:prstTxWarp prst="textNoShape">
              <a:avLst/>
            </a:prstTxWarp>
          </a:bodyPr>
          <a:lstStyle/>
          <a:p>
            <a:pPr marL="3175" marR="0" indent="0" algn="ctr" defTabSz="914400" rtl="0" eaLnBrk="1" fontAlgn="base" latinLnBrk="0" hangingPunct="1">
              <a:lnSpc>
                <a:spcPct val="100000"/>
              </a:lnSpc>
              <a:spcBef>
                <a:spcPct val="0"/>
              </a:spcBef>
              <a:spcAft>
                <a:spcPct val="0"/>
              </a:spcAft>
              <a:buClrTx/>
              <a:buSzTx/>
              <a:buFontTx/>
              <a:buNone/>
              <a:tabLst/>
            </a:pPr>
            <a:r>
              <a:rPr lang="en-US" sz="1800" dirty="0">
                <a:solidFill>
                  <a:schemeClr val="bg1"/>
                </a:solidFill>
                <a:latin typeface="Verdana" charset="0"/>
                <a:ea typeface="ＭＳ Ｐゴシック" charset="0"/>
              </a:rPr>
              <a:t>3</a:t>
            </a:r>
            <a:endParaRPr kumimoji="0" lang="en-US" sz="1800" b="1" i="0" u="none" strike="noStrike" cap="none" normalizeH="0" baseline="0" dirty="0">
              <a:ln>
                <a:noFill/>
              </a:ln>
              <a:solidFill>
                <a:schemeClr val="bg1"/>
              </a:solidFill>
              <a:effectLst/>
              <a:latin typeface="Verdana" charset="0"/>
              <a:ea typeface="ＭＳ Ｐゴシック" charset="0"/>
            </a:endParaRPr>
          </a:p>
        </p:txBody>
      </p:sp>
      <p:sp>
        <p:nvSpPr>
          <p:cNvPr id="33" name="Oval 32"/>
          <p:cNvSpPr/>
          <p:nvPr/>
        </p:nvSpPr>
        <p:spPr bwMode="auto">
          <a:xfrm>
            <a:off x="338241" y="5464680"/>
            <a:ext cx="360000" cy="360000"/>
          </a:xfrm>
          <a:prstGeom prst="ellipse">
            <a:avLst/>
          </a:prstGeom>
          <a:solidFill>
            <a:schemeClr val="accent2"/>
          </a:solidFill>
          <a:ln>
            <a:noFill/>
          </a:ln>
          <a:effectLst/>
          <a:extLst/>
        </p:spPr>
        <p:txBody>
          <a:bodyPr vert="horz" wrap="square" lIns="91440" tIns="45720" rIns="91440" bIns="45720" numCol="1" rtlCol="0" anchor="ctr" anchorCtr="0" compatLnSpc="1">
            <a:prstTxWarp prst="textNoShape">
              <a:avLst/>
            </a:prstTxWarp>
          </a:bodyPr>
          <a:lstStyle/>
          <a:p>
            <a:pPr marL="3175" marR="0" indent="0" algn="ctr" defTabSz="914400" rtl="0" eaLnBrk="1" fontAlgn="base" latinLnBrk="0" hangingPunct="1">
              <a:lnSpc>
                <a:spcPct val="100000"/>
              </a:lnSpc>
              <a:spcBef>
                <a:spcPct val="0"/>
              </a:spcBef>
              <a:spcAft>
                <a:spcPct val="0"/>
              </a:spcAft>
              <a:buClrTx/>
              <a:buSzTx/>
              <a:buFontTx/>
              <a:buNone/>
              <a:tabLst/>
            </a:pPr>
            <a:r>
              <a:rPr lang="en-US" sz="1800" dirty="0">
                <a:solidFill>
                  <a:schemeClr val="bg1"/>
                </a:solidFill>
                <a:latin typeface="Verdana" charset="0"/>
                <a:ea typeface="ＭＳ Ｐゴシック" charset="0"/>
              </a:rPr>
              <a:t>4</a:t>
            </a:r>
            <a:endParaRPr kumimoji="0" lang="en-US" sz="1800" b="1" i="0" u="none" strike="noStrike" cap="none" normalizeH="0" baseline="0" dirty="0">
              <a:ln>
                <a:noFill/>
              </a:ln>
              <a:solidFill>
                <a:schemeClr val="bg1"/>
              </a:solidFill>
              <a:effectLst/>
              <a:latin typeface="Verdana" charset="0"/>
              <a:ea typeface="ＭＳ Ｐゴシック" charset="0"/>
            </a:endParaRPr>
          </a:p>
        </p:txBody>
      </p:sp>
      <p:sp>
        <p:nvSpPr>
          <p:cNvPr id="38" name="TextBox 37"/>
          <p:cNvSpPr txBox="1"/>
          <p:nvPr/>
        </p:nvSpPr>
        <p:spPr>
          <a:xfrm>
            <a:off x="857204" y="1571994"/>
            <a:ext cx="1155378" cy="289790"/>
          </a:xfrm>
          <a:prstGeom prst="rect">
            <a:avLst/>
          </a:prstGeom>
        </p:spPr>
        <p:txBody>
          <a:bodyPr vert="horz" wrap="square" lIns="0" tIns="0" rIns="0" bIns="0" rtlCol="0">
            <a:noAutofit/>
          </a:bodyPr>
          <a:lstStyle/>
          <a:p>
            <a:r>
              <a:rPr lang="en-US" sz="2000" dirty="0" smtClean="0">
                <a:solidFill>
                  <a:srgbClr val="004494"/>
                </a:solidFill>
              </a:rPr>
              <a:t>Phases</a:t>
            </a:r>
            <a:endParaRPr lang="en-GB" sz="2000" dirty="0">
              <a:solidFill>
                <a:srgbClr val="004494"/>
              </a:solidFill>
            </a:endParaRPr>
          </a:p>
        </p:txBody>
      </p:sp>
      <p:sp>
        <p:nvSpPr>
          <p:cNvPr id="14" name="Isosceles Triangle 13"/>
          <p:cNvSpPr/>
          <p:nvPr/>
        </p:nvSpPr>
        <p:spPr bwMode="auto">
          <a:xfrm rot="5400000">
            <a:off x="3636358" y="1701181"/>
            <a:ext cx="648000" cy="148316"/>
          </a:xfrm>
          <a:prstGeom prst="triangle">
            <a:avLst/>
          </a:prstGeom>
          <a:solidFill>
            <a:schemeClr val="accent2"/>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US" sz="7600" b="1" i="0" u="none" strike="noStrike" cap="none" normalizeH="0" baseline="0">
              <a:ln>
                <a:noFill/>
              </a:ln>
              <a:solidFill>
                <a:srgbClr val="FFD624"/>
              </a:solidFill>
              <a:effectLst/>
              <a:latin typeface="Verdana" charset="0"/>
              <a:ea typeface="ＭＳ Ｐゴシック" charset="0"/>
            </a:endParaRPr>
          </a:p>
        </p:txBody>
      </p:sp>
      <p:sp>
        <p:nvSpPr>
          <p:cNvPr id="39" name="Isosceles Triangle 38"/>
          <p:cNvSpPr/>
          <p:nvPr/>
        </p:nvSpPr>
        <p:spPr bwMode="auto">
          <a:xfrm rot="5400000">
            <a:off x="6074758" y="1701181"/>
            <a:ext cx="648000" cy="148316"/>
          </a:xfrm>
          <a:prstGeom prst="triangle">
            <a:avLst/>
          </a:prstGeom>
          <a:solidFill>
            <a:schemeClr val="accent2"/>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US" sz="7600" b="1" i="0" u="none" strike="noStrike" cap="none" normalizeH="0" baseline="0">
              <a:ln>
                <a:noFill/>
              </a:ln>
              <a:solidFill>
                <a:srgbClr val="FFD624"/>
              </a:solidFill>
              <a:effectLst/>
              <a:latin typeface="Verdana" charset="0"/>
              <a:ea typeface="ＭＳ Ｐゴシック" charset="0"/>
            </a:endParaRPr>
          </a:p>
        </p:txBody>
      </p:sp>
      <p:sp>
        <p:nvSpPr>
          <p:cNvPr id="2" name="Title 1"/>
          <p:cNvSpPr>
            <a:spLocks noGrp="1"/>
          </p:cNvSpPr>
          <p:nvPr>
            <p:ph type="title"/>
          </p:nvPr>
        </p:nvSpPr>
        <p:spPr/>
        <p:txBody>
          <a:bodyPr>
            <a:normAutofit/>
          </a:bodyPr>
          <a:lstStyle/>
          <a:p>
            <a:r>
              <a:rPr lang="en-US" dirty="0" smtClean="0"/>
              <a:t>Which Operational Scenarios are evaluated together with National Authorities? </a:t>
            </a:r>
            <a:endParaRPr lang="en-GB" sz="1292" i="1" dirty="0">
              <a:solidFill>
                <a:schemeClr val="bg1">
                  <a:lumMod val="50000"/>
                </a:schemeClr>
              </a:solidFill>
            </a:endParaRPr>
          </a:p>
        </p:txBody>
      </p:sp>
    </p:spTree>
    <p:extLst>
      <p:ext uri="{BB962C8B-B14F-4D97-AF65-F5344CB8AC3E}">
        <p14:creationId xmlns:p14="http://schemas.microsoft.com/office/powerpoint/2010/main" val="1038690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main outcomes of the project to date? (1/3)</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National Authorities …</a:t>
            </a:r>
          </a:p>
          <a:p>
            <a:pPr marL="342900" lvl="1" indent="-342900">
              <a:buClr>
                <a:srgbClr val="00529B"/>
              </a:buClr>
              <a:buFont typeface="Wingdings" pitchFamily="2" charset="2"/>
              <a:buChar char="§"/>
            </a:pPr>
            <a:r>
              <a:rPr lang="en-US" dirty="0"/>
              <a:t>highly welcomed that CISE engaged directly with them on tangible operational scenarios</a:t>
            </a:r>
          </a:p>
          <a:p>
            <a:pPr marL="342900" lvl="1" indent="-342900">
              <a:buClr>
                <a:srgbClr val="00529B"/>
              </a:buClr>
              <a:buFont typeface="Wingdings" pitchFamily="2" charset="2"/>
              <a:buChar char="§"/>
            </a:pPr>
            <a:r>
              <a:rPr lang="en-US" dirty="0"/>
              <a:t>have expressed their views on CISE and the value it could bring for them</a:t>
            </a:r>
          </a:p>
          <a:p>
            <a:endParaRPr lang="en-US" dirty="0" smtClean="0"/>
          </a:p>
          <a:p>
            <a:pPr marL="0" indent="0">
              <a:buNone/>
            </a:pPr>
            <a:r>
              <a:rPr lang="en-US" dirty="0" smtClean="0"/>
              <a:t>The EC has gained a deeper understanding of National Authority’s …</a:t>
            </a:r>
          </a:p>
          <a:p>
            <a:pPr marL="342900" lvl="1" indent="-342900">
              <a:buClr>
                <a:srgbClr val="00529B"/>
              </a:buClr>
              <a:buFont typeface="Wingdings" pitchFamily="2" charset="2"/>
              <a:buChar char="§"/>
            </a:pPr>
            <a:r>
              <a:rPr lang="en-US" dirty="0"/>
              <a:t>current operational procedures and processes</a:t>
            </a:r>
          </a:p>
          <a:p>
            <a:pPr marL="342900" lvl="1" indent="-342900">
              <a:buClr>
                <a:srgbClr val="00529B"/>
              </a:buClr>
              <a:buFont typeface="Wingdings" pitchFamily="2" charset="2"/>
              <a:buChar char="§"/>
            </a:pPr>
            <a:r>
              <a:rPr lang="en-US" dirty="0"/>
              <a:t>current IT legacy systems that support these processes</a:t>
            </a:r>
          </a:p>
          <a:p>
            <a:pPr marL="342900" lvl="1" indent="-342900">
              <a:buClr>
                <a:srgbClr val="00529B"/>
              </a:buClr>
              <a:buFont typeface="Wingdings" pitchFamily="2" charset="2"/>
              <a:buChar char="§"/>
            </a:pPr>
            <a:r>
              <a:rPr lang="en-US" dirty="0" smtClean="0"/>
              <a:t>needs </a:t>
            </a:r>
            <a:r>
              <a:rPr lang="en-US" dirty="0"/>
              <a:t>in terms of information </a:t>
            </a:r>
            <a:r>
              <a:rPr lang="en-US" dirty="0" smtClean="0"/>
              <a:t>services</a:t>
            </a:r>
            <a:endParaRPr lang="en-US" dirty="0"/>
          </a:p>
          <a:p>
            <a:pPr marL="342900" lvl="1" indent="-342900">
              <a:buClr>
                <a:srgbClr val="00529B"/>
              </a:buClr>
              <a:buFont typeface="Wingdings" pitchFamily="2" charset="2"/>
              <a:buChar char="§"/>
            </a:pPr>
            <a:endParaRPr lang="en-US" dirty="0" smtClean="0"/>
          </a:p>
          <a:p>
            <a:pPr marL="0" indent="0">
              <a:buNone/>
            </a:pPr>
            <a:r>
              <a:rPr lang="en-US" dirty="0" smtClean="0"/>
              <a:t>A number of common needs and barriers to a successful implementation of CISE have been identified:</a:t>
            </a:r>
          </a:p>
          <a:p>
            <a:pPr marL="342900" lvl="1" indent="-342900">
              <a:buClr>
                <a:srgbClr val="00529B"/>
              </a:buClr>
              <a:buFont typeface="Wingdings" pitchFamily="2" charset="2"/>
              <a:buChar char="§"/>
            </a:pPr>
            <a:r>
              <a:rPr lang="en-US" dirty="0" smtClean="0"/>
              <a:t>Need for increased trust amongst the National Authorities</a:t>
            </a:r>
          </a:p>
          <a:p>
            <a:pPr marL="342900" lvl="1" indent="-342900">
              <a:buClr>
                <a:srgbClr val="00529B"/>
              </a:buClr>
              <a:buFont typeface="Wingdings" pitchFamily="2" charset="2"/>
              <a:buChar char="§"/>
            </a:pPr>
            <a:r>
              <a:rPr lang="en-US" dirty="0" smtClean="0"/>
              <a:t>Enable trust-building by initiating small-scale </a:t>
            </a:r>
            <a:r>
              <a:rPr lang="en-US" dirty="0"/>
              <a:t>CISE </a:t>
            </a:r>
            <a:r>
              <a:rPr lang="en-US" dirty="0" smtClean="0"/>
              <a:t>pilots</a:t>
            </a:r>
            <a:endParaRPr lang="en-US" dirty="0"/>
          </a:p>
          <a:p>
            <a:pPr marL="342900" lvl="1" indent="-342900">
              <a:buClr>
                <a:srgbClr val="00529B"/>
              </a:buClr>
              <a:buFont typeface="Wingdings" pitchFamily="2" charset="2"/>
              <a:buChar char="§"/>
            </a:pPr>
            <a:r>
              <a:rPr lang="en-US" dirty="0"/>
              <a:t>A change of mindset from ‘information is power’ to ‘the power of sharing’  is required to enable cross-border, cross-sector information exchanges</a:t>
            </a:r>
          </a:p>
          <a:p>
            <a:pPr marL="342900" lvl="1" indent="-342900">
              <a:buClr>
                <a:srgbClr val="00529B"/>
              </a:buClr>
              <a:buFont typeface="Wingdings" pitchFamily="2" charset="2"/>
              <a:buChar char="§"/>
            </a:pPr>
            <a:r>
              <a:rPr lang="en-US" dirty="0"/>
              <a:t>Better communication on implementation planning for CISE (EU and MS level) </a:t>
            </a:r>
          </a:p>
          <a:p>
            <a:pPr lvl="1"/>
            <a:endParaRPr lang="en-US" dirty="0" smtClean="0"/>
          </a:p>
          <a:p>
            <a:pPr lvl="1"/>
            <a:endParaRPr lang="en-US" dirty="0"/>
          </a:p>
          <a:p>
            <a:pPr lvl="1"/>
            <a:endParaRPr lang="en-GB" dirty="0"/>
          </a:p>
        </p:txBody>
      </p:sp>
    </p:spTree>
    <p:extLst>
      <p:ext uri="{BB962C8B-B14F-4D97-AF65-F5344CB8AC3E}">
        <p14:creationId xmlns:p14="http://schemas.microsoft.com/office/powerpoint/2010/main" val="101940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are the main outcomes </a:t>
            </a:r>
            <a:r>
              <a:rPr lang="en-US" dirty="0" smtClean="0"/>
              <a:t>of </a:t>
            </a:r>
            <a:r>
              <a:rPr lang="en-US" dirty="0"/>
              <a:t>the project to date</a:t>
            </a:r>
            <a:r>
              <a:rPr lang="en-US" dirty="0" smtClean="0"/>
              <a:t>? (2/3)</a:t>
            </a:r>
            <a:endParaRPr lang="en-US" dirty="0"/>
          </a:p>
        </p:txBody>
      </p:sp>
      <p:sp>
        <p:nvSpPr>
          <p:cNvPr id="81" name="Content Placeholder 80"/>
          <p:cNvSpPr>
            <a:spLocks noGrp="1"/>
          </p:cNvSpPr>
          <p:nvPr>
            <p:ph idx="1"/>
          </p:nvPr>
        </p:nvSpPr>
        <p:spPr/>
        <p:txBody>
          <a:bodyPr/>
          <a:lstStyle/>
          <a:p>
            <a:pPr marL="0" indent="0">
              <a:buNone/>
            </a:pPr>
            <a:r>
              <a:rPr lang="en-US" dirty="0" smtClean="0"/>
              <a:t>An initial number of common data elements and operational needs have been derived from the mission </a:t>
            </a:r>
            <a:r>
              <a:rPr lang="en-US" dirty="0"/>
              <a:t>findings</a:t>
            </a:r>
            <a:endParaRPr lang="en-GB" dirty="0"/>
          </a:p>
        </p:txBody>
      </p:sp>
      <p:sp>
        <p:nvSpPr>
          <p:cNvPr id="13" name="Rectangle 24"/>
          <p:cNvSpPr>
            <a:spLocks noChangeArrowheads="1"/>
          </p:cNvSpPr>
          <p:nvPr/>
        </p:nvSpPr>
        <p:spPr bwMode="gray">
          <a:xfrm>
            <a:off x="313338" y="4256616"/>
            <a:ext cx="2353662" cy="556260"/>
          </a:xfrm>
          <a:prstGeom prst="rect">
            <a:avLst/>
          </a:prstGeom>
          <a:solidFill>
            <a:srgbClr val="6E96D5"/>
          </a:solidFill>
          <a:ln w="12700">
            <a:noFill/>
            <a:miter lim="800000"/>
            <a:headEnd type="none" w="sm" len="sm"/>
            <a:tailEnd type="none" w="sm" len="sm"/>
          </a:ln>
        </p:spPr>
        <p:txBody>
          <a:bodyPr lIns="42203" tIns="25322" rIns="25322" bIns="25322" anchor="ctr" anchorCtr="1"/>
          <a:lstStyle/>
          <a:p>
            <a:pPr algn="ctr">
              <a:lnSpc>
                <a:spcPct val="80000"/>
              </a:lnSpc>
            </a:pPr>
            <a:r>
              <a:rPr lang="sv-SE" sz="1600" b="1" dirty="0" smtClean="0">
                <a:solidFill>
                  <a:schemeClr val="bg1"/>
                </a:solidFill>
              </a:rPr>
              <a:t>Remote Intervention Oil Pollution </a:t>
            </a:r>
            <a:endParaRPr lang="sv-SE" sz="1600" b="1" dirty="0">
              <a:solidFill>
                <a:schemeClr val="bg1"/>
              </a:solidFill>
            </a:endParaRPr>
          </a:p>
        </p:txBody>
      </p:sp>
      <p:sp>
        <p:nvSpPr>
          <p:cNvPr id="14" name="Rectangle 24"/>
          <p:cNvSpPr>
            <a:spLocks noChangeArrowheads="1"/>
          </p:cNvSpPr>
          <p:nvPr/>
        </p:nvSpPr>
        <p:spPr bwMode="gray">
          <a:xfrm>
            <a:off x="313338" y="5177154"/>
            <a:ext cx="2353662" cy="556260"/>
          </a:xfrm>
          <a:prstGeom prst="rect">
            <a:avLst/>
          </a:prstGeom>
          <a:solidFill>
            <a:srgbClr val="6E96D5"/>
          </a:solidFill>
          <a:ln w="12700">
            <a:noFill/>
            <a:miter lim="800000"/>
            <a:headEnd type="none" w="sm" len="sm"/>
            <a:tailEnd type="none" w="sm" len="sm"/>
          </a:ln>
        </p:spPr>
        <p:txBody>
          <a:bodyPr lIns="42203" tIns="25322" rIns="25322" bIns="25322" anchor="ctr" anchorCtr="1"/>
          <a:lstStyle/>
          <a:p>
            <a:pPr algn="ctr">
              <a:lnSpc>
                <a:spcPct val="80000"/>
              </a:lnSpc>
            </a:pPr>
            <a:r>
              <a:rPr lang="sv-SE" sz="1600" b="1" dirty="0">
                <a:solidFill>
                  <a:schemeClr val="bg1"/>
                </a:solidFill>
              </a:rPr>
              <a:t>Fisheries control operation</a:t>
            </a:r>
          </a:p>
        </p:txBody>
      </p:sp>
      <p:sp>
        <p:nvSpPr>
          <p:cNvPr id="15" name="Rectangle 24"/>
          <p:cNvSpPr>
            <a:spLocks noChangeArrowheads="1"/>
          </p:cNvSpPr>
          <p:nvPr/>
        </p:nvSpPr>
        <p:spPr bwMode="gray">
          <a:xfrm>
            <a:off x="313338" y="2415540"/>
            <a:ext cx="2353662" cy="556260"/>
          </a:xfrm>
          <a:prstGeom prst="rect">
            <a:avLst/>
          </a:prstGeom>
          <a:solidFill>
            <a:srgbClr val="6E96D5"/>
          </a:solidFill>
          <a:ln w="12700">
            <a:noFill/>
            <a:miter lim="800000"/>
            <a:headEnd type="none" w="sm" len="sm"/>
            <a:tailEnd type="none" w="sm" len="sm"/>
          </a:ln>
        </p:spPr>
        <p:txBody>
          <a:bodyPr lIns="42203" tIns="25322" rIns="25322" bIns="25322" anchor="ctr" anchorCtr="1"/>
          <a:lstStyle/>
          <a:p>
            <a:pPr algn="ctr">
              <a:lnSpc>
                <a:spcPct val="80000"/>
              </a:lnSpc>
            </a:pPr>
            <a:r>
              <a:rPr lang="sv-SE" sz="1600" b="1" dirty="0">
                <a:solidFill>
                  <a:schemeClr val="bg1"/>
                </a:solidFill>
              </a:rPr>
              <a:t>Countering illegal trafficking operation</a:t>
            </a:r>
          </a:p>
        </p:txBody>
      </p:sp>
      <p:sp>
        <p:nvSpPr>
          <p:cNvPr id="16" name="Rectangle 24"/>
          <p:cNvSpPr>
            <a:spLocks noChangeArrowheads="1"/>
          </p:cNvSpPr>
          <p:nvPr/>
        </p:nvSpPr>
        <p:spPr bwMode="gray">
          <a:xfrm>
            <a:off x="313338" y="3336078"/>
            <a:ext cx="2353662" cy="556260"/>
          </a:xfrm>
          <a:prstGeom prst="rect">
            <a:avLst/>
          </a:prstGeom>
          <a:solidFill>
            <a:srgbClr val="6E96D5"/>
          </a:solidFill>
          <a:ln w="12700">
            <a:noFill/>
            <a:miter lim="800000"/>
            <a:headEnd type="none" w="sm" len="sm"/>
            <a:tailEnd type="none" w="sm" len="sm"/>
          </a:ln>
        </p:spPr>
        <p:txBody>
          <a:bodyPr lIns="42203" tIns="25322" rIns="25322" bIns="25322" anchor="ctr" anchorCtr="1"/>
          <a:lstStyle/>
          <a:p>
            <a:pPr algn="ctr">
              <a:lnSpc>
                <a:spcPct val="80000"/>
              </a:lnSpc>
            </a:pPr>
            <a:r>
              <a:rPr lang="en-US" sz="1600" b="1" dirty="0">
                <a:solidFill>
                  <a:schemeClr val="bg1"/>
                </a:solidFill>
              </a:rPr>
              <a:t>Search and Rescue operation</a:t>
            </a:r>
            <a:endParaRPr lang="en-GB" sz="1600" b="1" dirty="0">
              <a:solidFill>
                <a:schemeClr val="bg1"/>
              </a:solidFill>
            </a:endParaRPr>
          </a:p>
        </p:txBody>
      </p:sp>
      <p:sp>
        <p:nvSpPr>
          <p:cNvPr id="17" name="TextBox 16"/>
          <p:cNvSpPr txBox="1"/>
          <p:nvPr/>
        </p:nvSpPr>
        <p:spPr>
          <a:xfrm>
            <a:off x="3276600" y="2438400"/>
            <a:ext cx="2661988" cy="27699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dirty="0" smtClean="0"/>
              <a:t>Vessel (contact) information</a:t>
            </a:r>
            <a:endParaRPr lang="en-US" sz="1200" dirty="0"/>
          </a:p>
        </p:txBody>
      </p:sp>
      <p:sp>
        <p:nvSpPr>
          <p:cNvPr id="19" name="TextBox 18"/>
          <p:cNvSpPr txBox="1"/>
          <p:nvPr/>
        </p:nvSpPr>
        <p:spPr>
          <a:xfrm>
            <a:off x="3276600" y="3995188"/>
            <a:ext cx="2634224"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n-US"/>
            </a:defPPr>
            <a:lvl1pPr>
              <a:defRPr sz="1200"/>
            </a:lvl1pPr>
          </a:lstStyle>
          <a:p>
            <a:r>
              <a:rPr lang="en-US" dirty="0"/>
              <a:t>Cargo content</a:t>
            </a:r>
          </a:p>
        </p:txBody>
      </p:sp>
      <p:sp>
        <p:nvSpPr>
          <p:cNvPr id="20" name="TextBox 19"/>
          <p:cNvSpPr txBox="1"/>
          <p:nvPr/>
        </p:nvSpPr>
        <p:spPr>
          <a:xfrm>
            <a:off x="3276600" y="5162779"/>
            <a:ext cx="2634224"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n-US"/>
            </a:defPPr>
            <a:lvl1pPr>
              <a:defRPr sz="1200"/>
            </a:lvl1pPr>
          </a:lstStyle>
          <a:p>
            <a:r>
              <a:rPr lang="en-US" dirty="0"/>
              <a:t>Weather conditions </a:t>
            </a:r>
          </a:p>
        </p:txBody>
      </p:sp>
      <p:sp>
        <p:nvSpPr>
          <p:cNvPr id="21" name="TextBox 20"/>
          <p:cNvSpPr txBox="1"/>
          <p:nvPr/>
        </p:nvSpPr>
        <p:spPr>
          <a:xfrm>
            <a:off x="3254888" y="5551976"/>
            <a:ext cx="2634224" cy="27699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a:defRPr sz="1200"/>
            </a:lvl1pPr>
          </a:lstStyle>
          <a:p>
            <a:r>
              <a:rPr lang="en-US" dirty="0"/>
              <a:t>Risk </a:t>
            </a:r>
            <a:r>
              <a:rPr lang="en-US" dirty="0" smtClean="0"/>
              <a:t>assessment</a:t>
            </a:r>
            <a:endParaRPr lang="en-US" dirty="0"/>
          </a:p>
        </p:txBody>
      </p:sp>
      <p:sp>
        <p:nvSpPr>
          <p:cNvPr id="22" name="TextBox 21"/>
          <p:cNvSpPr txBox="1"/>
          <p:nvPr/>
        </p:nvSpPr>
        <p:spPr>
          <a:xfrm>
            <a:off x="3276600" y="5941174"/>
            <a:ext cx="2634224" cy="27699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defPPr>
              <a:defRPr lang="en-US"/>
            </a:defPPr>
            <a:lvl1pPr>
              <a:defRPr sz="1200"/>
            </a:lvl1pPr>
          </a:lstStyle>
          <a:p>
            <a:r>
              <a:rPr lang="en-US" dirty="0"/>
              <a:t>Assets/resources available</a:t>
            </a:r>
          </a:p>
        </p:txBody>
      </p:sp>
      <p:sp>
        <p:nvSpPr>
          <p:cNvPr id="23" name="TextBox 22"/>
          <p:cNvSpPr txBox="1"/>
          <p:nvPr/>
        </p:nvSpPr>
        <p:spPr>
          <a:xfrm>
            <a:off x="3276600" y="3605991"/>
            <a:ext cx="2634224"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dirty="0" smtClean="0"/>
              <a:t>Event summary</a:t>
            </a:r>
            <a:endParaRPr lang="en-US" sz="1200" dirty="0"/>
          </a:p>
        </p:txBody>
      </p:sp>
      <p:sp>
        <p:nvSpPr>
          <p:cNvPr id="24" name="TextBox 23"/>
          <p:cNvSpPr txBox="1"/>
          <p:nvPr/>
        </p:nvSpPr>
        <p:spPr>
          <a:xfrm>
            <a:off x="3276600" y="3216794"/>
            <a:ext cx="2634224"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n-US"/>
            </a:defPPr>
            <a:lvl1pPr>
              <a:defRPr sz="1200"/>
            </a:lvl1pPr>
          </a:lstStyle>
          <a:p>
            <a:r>
              <a:rPr lang="en-US" dirty="0"/>
              <a:t>Crew/passenger list</a:t>
            </a:r>
          </a:p>
        </p:txBody>
      </p:sp>
      <p:sp>
        <p:nvSpPr>
          <p:cNvPr id="25" name="TextBox 24"/>
          <p:cNvSpPr txBox="1"/>
          <p:nvPr/>
        </p:nvSpPr>
        <p:spPr>
          <a:xfrm>
            <a:off x="3276600" y="2827597"/>
            <a:ext cx="2634224" cy="27699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200" dirty="0" smtClean="0"/>
              <a:t>(Historical) position and movement</a:t>
            </a:r>
            <a:endParaRPr lang="en-US" sz="1200" dirty="0"/>
          </a:p>
        </p:txBody>
      </p:sp>
      <p:sp>
        <p:nvSpPr>
          <p:cNvPr id="26" name="TextBox 25"/>
          <p:cNvSpPr txBox="1"/>
          <p:nvPr/>
        </p:nvSpPr>
        <p:spPr>
          <a:xfrm>
            <a:off x="3276600" y="4384385"/>
            <a:ext cx="2634224"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n-US"/>
            </a:defPPr>
            <a:lvl1pPr>
              <a:defRPr sz="1200"/>
            </a:lvl1pPr>
          </a:lstStyle>
          <a:p>
            <a:r>
              <a:rPr lang="en-US" dirty="0"/>
              <a:t>Black lists</a:t>
            </a:r>
          </a:p>
        </p:txBody>
      </p:sp>
      <p:sp>
        <p:nvSpPr>
          <p:cNvPr id="27" name="TextBox 26"/>
          <p:cNvSpPr txBox="1"/>
          <p:nvPr/>
        </p:nvSpPr>
        <p:spPr>
          <a:xfrm>
            <a:off x="3276600" y="4773582"/>
            <a:ext cx="2634224" cy="2769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defPPr>
              <a:defRPr lang="en-US"/>
            </a:defPPr>
            <a:lvl1pPr>
              <a:defRPr sz="1200"/>
            </a:lvl1pPr>
          </a:lstStyle>
          <a:p>
            <a:r>
              <a:rPr lang="en-US" dirty="0"/>
              <a:t>Ongoing interventions</a:t>
            </a:r>
          </a:p>
        </p:txBody>
      </p:sp>
      <p:sp>
        <p:nvSpPr>
          <p:cNvPr id="48" name="TextBox 47"/>
          <p:cNvSpPr txBox="1"/>
          <p:nvPr/>
        </p:nvSpPr>
        <p:spPr>
          <a:xfrm>
            <a:off x="270969" y="5829686"/>
            <a:ext cx="1219200" cy="707886"/>
          </a:xfrm>
          <a:prstGeom prst="rect">
            <a:avLst/>
          </a:prstGeom>
          <a:noFill/>
        </p:spPr>
        <p:txBody>
          <a:bodyPr wrap="square" rtlCol="0">
            <a:spAutoFit/>
          </a:bodyPr>
          <a:lstStyle/>
          <a:p>
            <a:r>
              <a:rPr lang="en-US" sz="800" dirty="0" smtClean="0"/>
              <a:t>Legend: required by </a:t>
            </a:r>
          </a:p>
          <a:p>
            <a:r>
              <a:rPr lang="en-US" sz="800" dirty="0" smtClean="0">
                <a:solidFill>
                  <a:srgbClr val="92D050"/>
                </a:solidFill>
              </a:rPr>
              <a:t>4 Ops scenarios</a:t>
            </a:r>
          </a:p>
          <a:p>
            <a:r>
              <a:rPr lang="en-US" sz="800" dirty="0" smtClean="0">
                <a:solidFill>
                  <a:schemeClr val="accent1"/>
                </a:solidFill>
              </a:rPr>
              <a:t>3 Ops scenarios</a:t>
            </a:r>
          </a:p>
          <a:p>
            <a:r>
              <a:rPr lang="en-US" sz="800" dirty="0" smtClean="0">
                <a:solidFill>
                  <a:schemeClr val="accent2"/>
                </a:solidFill>
              </a:rPr>
              <a:t>2 Ops scenarios</a:t>
            </a:r>
          </a:p>
          <a:p>
            <a:r>
              <a:rPr lang="en-US" sz="800" dirty="0" smtClean="0">
                <a:solidFill>
                  <a:srgbClr val="FFC000"/>
                </a:solidFill>
              </a:rPr>
              <a:t>1 Ops scenario</a:t>
            </a:r>
          </a:p>
        </p:txBody>
      </p:sp>
      <p:cxnSp>
        <p:nvCxnSpPr>
          <p:cNvPr id="52" name="Straight Arrow Connector 51"/>
          <p:cNvCxnSpPr>
            <a:stCxn id="13" idx="3"/>
            <a:endCxn id="19" idx="1"/>
          </p:cNvCxnSpPr>
          <p:nvPr/>
        </p:nvCxnSpPr>
        <p:spPr>
          <a:xfrm flipV="1">
            <a:off x="2667000" y="4133688"/>
            <a:ext cx="609600" cy="4010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15" idx="3"/>
            <a:endCxn id="26" idx="1"/>
          </p:cNvCxnSpPr>
          <p:nvPr/>
        </p:nvCxnSpPr>
        <p:spPr>
          <a:xfrm>
            <a:off x="2667000" y="2693670"/>
            <a:ext cx="609600" cy="18292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6" idx="3"/>
            <a:endCxn id="27" idx="1"/>
          </p:cNvCxnSpPr>
          <p:nvPr/>
        </p:nvCxnSpPr>
        <p:spPr>
          <a:xfrm>
            <a:off x="2667000" y="3614208"/>
            <a:ext cx="609600" cy="12978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13" idx="3"/>
            <a:endCxn id="20" idx="1"/>
          </p:cNvCxnSpPr>
          <p:nvPr/>
        </p:nvCxnSpPr>
        <p:spPr>
          <a:xfrm>
            <a:off x="2667000" y="4534746"/>
            <a:ext cx="609600" cy="7665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3" idx="3"/>
            <a:endCxn id="21" idx="1"/>
          </p:cNvCxnSpPr>
          <p:nvPr/>
        </p:nvCxnSpPr>
        <p:spPr>
          <a:xfrm>
            <a:off x="2667000" y="4534746"/>
            <a:ext cx="587888" cy="11557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13" idx="3"/>
            <a:endCxn id="22" idx="1"/>
          </p:cNvCxnSpPr>
          <p:nvPr/>
        </p:nvCxnSpPr>
        <p:spPr>
          <a:xfrm>
            <a:off x="2667000" y="4534746"/>
            <a:ext cx="609600" cy="15449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15" idx="3"/>
            <a:endCxn id="23" idx="1"/>
          </p:cNvCxnSpPr>
          <p:nvPr/>
        </p:nvCxnSpPr>
        <p:spPr>
          <a:xfrm>
            <a:off x="2667000" y="2693670"/>
            <a:ext cx="609600" cy="10508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16" idx="3"/>
            <a:endCxn id="23" idx="1"/>
          </p:cNvCxnSpPr>
          <p:nvPr/>
        </p:nvCxnSpPr>
        <p:spPr>
          <a:xfrm>
            <a:off x="2667000" y="3614208"/>
            <a:ext cx="609600" cy="1302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15" idx="3"/>
            <a:endCxn id="24" idx="1"/>
          </p:cNvCxnSpPr>
          <p:nvPr/>
        </p:nvCxnSpPr>
        <p:spPr>
          <a:xfrm>
            <a:off x="2667000" y="2693670"/>
            <a:ext cx="609600" cy="66162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16" idx="3"/>
            <a:endCxn id="24" idx="1"/>
          </p:cNvCxnSpPr>
          <p:nvPr/>
        </p:nvCxnSpPr>
        <p:spPr>
          <a:xfrm flipV="1">
            <a:off x="2667000" y="3355294"/>
            <a:ext cx="609600" cy="25891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14" idx="3"/>
            <a:endCxn id="19" idx="1"/>
          </p:cNvCxnSpPr>
          <p:nvPr/>
        </p:nvCxnSpPr>
        <p:spPr>
          <a:xfrm flipV="1">
            <a:off x="2667000" y="4133688"/>
            <a:ext cx="609600" cy="13215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14" idx="3"/>
            <a:endCxn id="26" idx="1"/>
          </p:cNvCxnSpPr>
          <p:nvPr/>
        </p:nvCxnSpPr>
        <p:spPr>
          <a:xfrm flipV="1">
            <a:off x="2667000" y="4522885"/>
            <a:ext cx="609600" cy="9323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14" idx="3"/>
            <a:endCxn id="20" idx="1"/>
          </p:cNvCxnSpPr>
          <p:nvPr/>
        </p:nvCxnSpPr>
        <p:spPr>
          <a:xfrm flipV="1">
            <a:off x="2667000" y="5301279"/>
            <a:ext cx="609600" cy="1540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15" idx="3"/>
            <a:endCxn id="20" idx="1"/>
          </p:cNvCxnSpPr>
          <p:nvPr/>
        </p:nvCxnSpPr>
        <p:spPr>
          <a:xfrm>
            <a:off x="2667000" y="2693670"/>
            <a:ext cx="609600" cy="26076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0" name="Rectangle 109"/>
          <p:cNvSpPr/>
          <p:nvPr/>
        </p:nvSpPr>
        <p:spPr>
          <a:xfrm>
            <a:off x="6172200" y="2294345"/>
            <a:ext cx="2769411" cy="4247317"/>
          </a:xfrm>
          <a:prstGeom prst="rect">
            <a:avLst/>
          </a:prstGeom>
        </p:spPr>
        <p:txBody>
          <a:bodyPr wrap="square">
            <a:spAutoFit/>
          </a:bodyPr>
          <a:lstStyle/>
          <a:p>
            <a:pPr marL="285750" indent="-285750">
              <a:lnSpc>
                <a:spcPct val="150000"/>
              </a:lnSpc>
              <a:buFont typeface="Wingdings" panose="05000000000000000000" pitchFamily="2" charset="2"/>
              <a:buChar char="§"/>
            </a:pPr>
            <a:r>
              <a:rPr lang="en-US" dirty="0" smtClean="0">
                <a:solidFill>
                  <a:schemeClr val="accent6"/>
                </a:solidFill>
              </a:rPr>
              <a:t>Search </a:t>
            </a:r>
            <a:r>
              <a:rPr lang="en-US" dirty="0">
                <a:solidFill>
                  <a:schemeClr val="accent6"/>
                </a:solidFill>
              </a:rPr>
              <a:t>function</a:t>
            </a:r>
          </a:p>
          <a:p>
            <a:pPr marL="285750" indent="-285750">
              <a:lnSpc>
                <a:spcPct val="150000"/>
              </a:lnSpc>
              <a:buFont typeface="Wingdings" panose="05000000000000000000" pitchFamily="2" charset="2"/>
              <a:buChar char="§"/>
            </a:pPr>
            <a:r>
              <a:rPr lang="en-US" dirty="0">
                <a:solidFill>
                  <a:schemeClr val="accent6"/>
                </a:solidFill>
              </a:rPr>
              <a:t>Notification function</a:t>
            </a:r>
          </a:p>
          <a:p>
            <a:pPr marL="285750" indent="-285750">
              <a:lnSpc>
                <a:spcPct val="150000"/>
              </a:lnSpc>
              <a:buFont typeface="Wingdings" panose="05000000000000000000" pitchFamily="2" charset="2"/>
              <a:buChar char="§"/>
            </a:pPr>
            <a:r>
              <a:rPr lang="en-US" dirty="0" smtClean="0">
                <a:solidFill>
                  <a:schemeClr val="accent6"/>
                </a:solidFill>
              </a:rPr>
              <a:t>Communications </a:t>
            </a:r>
            <a:r>
              <a:rPr lang="en-US" dirty="0">
                <a:solidFill>
                  <a:schemeClr val="accent6"/>
                </a:solidFill>
              </a:rPr>
              <a:t>(chat, </a:t>
            </a:r>
            <a:r>
              <a:rPr lang="en-US" dirty="0" smtClean="0">
                <a:solidFill>
                  <a:schemeClr val="accent6"/>
                </a:solidFill>
              </a:rPr>
              <a:t>…)</a:t>
            </a:r>
          </a:p>
          <a:p>
            <a:pPr marL="285750" indent="-285750">
              <a:lnSpc>
                <a:spcPct val="150000"/>
              </a:lnSpc>
              <a:buFont typeface="Wingdings" panose="05000000000000000000" pitchFamily="2" charset="2"/>
              <a:buChar char="§"/>
            </a:pPr>
            <a:r>
              <a:rPr lang="en-US" dirty="0">
                <a:solidFill>
                  <a:schemeClr val="accent1"/>
                </a:solidFill>
              </a:rPr>
              <a:t>Route planning</a:t>
            </a:r>
          </a:p>
          <a:p>
            <a:pPr marL="285750" indent="-285750">
              <a:lnSpc>
                <a:spcPct val="150000"/>
              </a:lnSpc>
              <a:buFont typeface="Wingdings" panose="05000000000000000000" pitchFamily="2" charset="2"/>
              <a:buChar char="§"/>
            </a:pPr>
            <a:r>
              <a:rPr lang="en-US" dirty="0" smtClean="0">
                <a:solidFill>
                  <a:schemeClr val="accent1"/>
                </a:solidFill>
              </a:rPr>
              <a:t>Service Aggregation</a:t>
            </a:r>
            <a:endParaRPr lang="en-US" dirty="0">
              <a:solidFill>
                <a:schemeClr val="accent1"/>
              </a:solidFill>
            </a:endParaRPr>
          </a:p>
          <a:p>
            <a:pPr marL="285750" indent="-285750">
              <a:lnSpc>
                <a:spcPct val="150000"/>
              </a:lnSpc>
              <a:buFont typeface="Wingdings" panose="05000000000000000000" pitchFamily="2" charset="2"/>
              <a:buChar char="§"/>
            </a:pPr>
            <a:r>
              <a:rPr lang="en-US" dirty="0">
                <a:solidFill>
                  <a:schemeClr val="accent1"/>
                </a:solidFill>
              </a:rPr>
              <a:t>Asset </a:t>
            </a:r>
            <a:r>
              <a:rPr lang="en-US" dirty="0" smtClean="0">
                <a:solidFill>
                  <a:schemeClr val="accent1"/>
                </a:solidFill>
              </a:rPr>
              <a:t>coordination</a:t>
            </a:r>
          </a:p>
          <a:p>
            <a:pPr marL="285750" indent="-285750">
              <a:lnSpc>
                <a:spcPct val="150000"/>
              </a:lnSpc>
              <a:buFont typeface="Wingdings" panose="05000000000000000000" pitchFamily="2" charset="2"/>
              <a:buChar char="§"/>
            </a:pPr>
            <a:r>
              <a:rPr lang="en-US" dirty="0" smtClean="0">
                <a:solidFill>
                  <a:schemeClr val="accent2"/>
                </a:solidFill>
              </a:rPr>
              <a:t>Risk </a:t>
            </a:r>
            <a:r>
              <a:rPr lang="en-US" dirty="0">
                <a:solidFill>
                  <a:schemeClr val="accent2"/>
                </a:solidFill>
              </a:rPr>
              <a:t>analysis</a:t>
            </a:r>
          </a:p>
          <a:p>
            <a:pPr marL="285750" indent="-285750">
              <a:lnSpc>
                <a:spcPct val="150000"/>
              </a:lnSpc>
              <a:buFont typeface="Wingdings" panose="05000000000000000000" pitchFamily="2" charset="2"/>
              <a:buChar char="§"/>
            </a:pPr>
            <a:r>
              <a:rPr lang="en-US" dirty="0" smtClean="0">
                <a:solidFill>
                  <a:schemeClr val="accent2"/>
                </a:solidFill>
              </a:rPr>
              <a:t>Statistics</a:t>
            </a:r>
          </a:p>
          <a:p>
            <a:pPr marL="285750" indent="-285750">
              <a:lnSpc>
                <a:spcPct val="150000"/>
              </a:lnSpc>
              <a:buFont typeface="Wingdings" panose="05000000000000000000" pitchFamily="2" charset="2"/>
              <a:buChar char="§"/>
            </a:pPr>
            <a:endParaRPr lang="en-US" dirty="0" smtClean="0">
              <a:solidFill>
                <a:schemeClr val="accent2"/>
              </a:solidFill>
            </a:endParaRPr>
          </a:p>
        </p:txBody>
      </p:sp>
      <p:sp>
        <p:nvSpPr>
          <p:cNvPr id="112" name="TextBox 111"/>
          <p:cNvSpPr txBox="1"/>
          <p:nvPr/>
        </p:nvSpPr>
        <p:spPr>
          <a:xfrm>
            <a:off x="423369" y="1963184"/>
            <a:ext cx="2133600" cy="369332"/>
          </a:xfrm>
          <a:prstGeom prst="rect">
            <a:avLst/>
          </a:prstGeom>
          <a:noFill/>
        </p:spPr>
        <p:txBody>
          <a:bodyPr wrap="square" rtlCol="0">
            <a:spAutoFit/>
          </a:bodyPr>
          <a:lstStyle/>
          <a:p>
            <a:pPr algn="ctr"/>
            <a:r>
              <a:rPr lang="en-US" b="1" dirty="0" smtClean="0">
                <a:solidFill>
                  <a:schemeClr val="tx2"/>
                </a:solidFill>
              </a:rPr>
              <a:t>Scenarios</a:t>
            </a:r>
            <a:endParaRPr lang="en-GB" b="1" dirty="0">
              <a:solidFill>
                <a:schemeClr val="tx2"/>
              </a:solidFill>
            </a:endParaRPr>
          </a:p>
        </p:txBody>
      </p:sp>
      <p:sp>
        <p:nvSpPr>
          <p:cNvPr id="113" name="TextBox 112"/>
          <p:cNvSpPr txBox="1"/>
          <p:nvPr/>
        </p:nvSpPr>
        <p:spPr>
          <a:xfrm>
            <a:off x="3505200" y="1977058"/>
            <a:ext cx="2133600" cy="369332"/>
          </a:xfrm>
          <a:prstGeom prst="rect">
            <a:avLst/>
          </a:prstGeom>
          <a:noFill/>
        </p:spPr>
        <p:txBody>
          <a:bodyPr wrap="square" rtlCol="0">
            <a:spAutoFit/>
          </a:bodyPr>
          <a:lstStyle/>
          <a:p>
            <a:pPr algn="ctr"/>
            <a:r>
              <a:rPr lang="en-US" b="1" dirty="0" smtClean="0">
                <a:solidFill>
                  <a:schemeClr val="tx2"/>
                </a:solidFill>
              </a:rPr>
              <a:t>Data Elements</a:t>
            </a:r>
            <a:endParaRPr lang="en-GB" b="1" dirty="0">
              <a:solidFill>
                <a:schemeClr val="tx2"/>
              </a:solidFill>
            </a:endParaRPr>
          </a:p>
        </p:txBody>
      </p:sp>
      <p:sp>
        <p:nvSpPr>
          <p:cNvPr id="114" name="TextBox 113"/>
          <p:cNvSpPr txBox="1"/>
          <p:nvPr/>
        </p:nvSpPr>
        <p:spPr>
          <a:xfrm>
            <a:off x="6172200" y="1963184"/>
            <a:ext cx="2298192" cy="369332"/>
          </a:xfrm>
          <a:prstGeom prst="rect">
            <a:avLst/>
          </a:prstGeom>
          <a:noFill/>
        </p:spPr>
        <p:txBody>
          <a:bodyPr wrap="square" rtlCol="0">
            <a:spAutoFit/>
          </a:bodyPr>
          <a:lstStyle/>
          <a:p>
            <a:pPr algn="ctr"/>
            <a:r>
              <a:rPr lang="en-US" b="1" dirty="0">
                <a:solidFill>
                  <a:schemeClr val="tx2"/>
                </a:solidFill>
              </a:rPr>
              <a:t>Operational needs</a:t>
            </a:r>
            <a:endParaRPr lang="en-GB" b="1" dirty="0">
              <a:solidFill>
                <a:schemeClr val="tx2"/>
              </a:solidFill>
            </a:endParaRPr>
          </a:p>
        </p:txBody>
      </p:sp>
    </p:spTree>
    <p:extLst>
      <p:ext uri="{BB962C8B-B14F-4D97-AF65-F5344CB8AC3E}">
        <p14:creationId xmlns:p14="http://schemas.microsoft.com/office/powerpoint/2010/main" val="2908344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main outcomes </a:t>
            </a:r>
            <a:r>
              <a:rPr lang="en-US" dirty="0" smtClean="0"/>
              <a:t>of </a:t>
            </a:r>
            <a:r>
              <a:rPr lang="en-US" dirty="0"/>
              <a:t>the project to date</a:t>
            </a:r>
            <a:r>
              <a:rPr lang="en-US" dirty="0" smtClean="0"/>
              <a:t>? (3/3)</a:t>
            </a:r>
            <a:endParaRPr lang="en-US" dirty="0"/>
          </a:p>
        </p:txBody>
      </p:sp>
      <p:sp>
        <p:nvSpPr>
          <p:cNvPr id="3" name="Content Placeholder 2"/>
          <p:cNvSpPr>
            <a:spLocks noGrp="1"/>
          </p:cNvSpPr>
          <p:nvPr>
            <p:ph idx="1"/>
          </p:nvPr>
        </p:nvSpPr>
        <p:spPr/>
        <p:txBody>
          <a:bodyPr>
            <a:normAutofit/>
          </a:bodyPr>
          <a:lstStyle/>
          <a:p>
            <a:pPr marL="0" lvl="0" indent="0">
              <a:buNone/>
            </a:pPr>
            <a:r>
              <a:rPr lang="en-US" dirty="0"/>
              <a:t>P</a:t>
            </a:r>
            <a:r>
              <a:rPr lang="en-US" dirty="0" smtClean="0"/>
              <a:t>reliminary analysis of the mission findings lists the following five key services</a:t>
            </a:r>
            <a:endParaRPr lang="en-GB" dirty="0" smtClean="0"/>
          </a:p>
          <a:p>
            <a:pPr lvl="0"/>
            <a:endParaRPr lang="en-US" dirty="0" smtClean="0"/>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1273383712"/>
              </p:ext>
            </p:extLst>
          </p:nvPr>
        </p:nvGraphicFramePr>
        <p:xfrm>
          <a:off x="696468" y="1676400"/>
          <a:ext cx="8066532" cy="460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315468" y="1858963"/>
            <a:ext cx="762000" cy="762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315468" y="2776728"/>
            <a:ext cx="762000" cy="762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315468" y="3739451"/>
            <a:ext cx="762000" cy="762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315468" y="4645786"/>
            <a:ext cx="762000" cy="762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315468" y="5470526"/>
            <a:ext cx="762000" cy="762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reeform 57"/>
          <p:cNvSpPr>
            <a:spLocks noChangeAspect="1"/>
          </p:cNvSpPr>
          <p:nvPr/>
        </p:nvSpPr>
        <p:spPr bwMode="gray">
          <a:xfrm>
            <a:off x="503026" y="3912516"/>
            <a:ext cx="391594" cy="382695"/>
          </a:xfrm>
          <a:custGeom>
            <a:avLst/>
            <a:gdLst>
              <a:gd name="T0" fmla="*/ 1023 w 1306"/>
              <a:gd name="T1" fmla="*/ 934 h 1250"/>
              <a:gd name="T2" fmla="*/ 1023 w 1306"/>
              <a:gd name="T3" fmla="*/ 934 h 1250"/>
              <a:gd name="T4" fmla="*/ 797 w 1306"/>
              <a:gd name="T5" fmla="*/ 706 h 1250"/>
              <a:gd name="T6" fmla="*/ 872 w 1306"/>
              <a:gd name="T7" fmla="*/ 537 h 1250"/>
              <a:gd name="T8" fmla="*/ 936 w 1306"/>
              <a:gd name="T9" fmla="*/ 419 h 1250"/>
              <a:gd name="T10" fmla="*/ 911 w 1306"/>
              <a:gd name="T11" fmla="*/ 360 h 1250"/>
              <a:gd name="T12" fmla="*/ 929 w 1306"/>
              <a:gd name="T13" fmla="*/ 238 h 1250"/>
              <a:gd name="T14" fmla="*/ 653 w 1306"/>
              <a:gd name="T15" fmla="*/ 0 h 1250"/>
              <a:gd name="T16" fmla="*/ 377 w 1306"/>
              <a:gd name="T17" fmla="*/ 238 h 1250"/>
              <a:gd name="T18" fmla="*/ 395 w 1306"/>
              <a:gd name="T19" fmla="*/ 360 h 1250"/>
              <a:gd name="T20" fmla="*/ 370 w 1306"/>
              <a:gd name="T21" fmla="*/ 419 h 1250"/>
              <a:gd name="T22" fmla="*/ 434 w 1306"/>
              <a:gd name="T23" fmla="*/ 537 h 1250"/>
              <a:gd name="T24" fmla="*/ 509 w 1306"/>
              <a:gd name="T25" fmla="*/ 706 h 1250"/>
              <a:gd name="T26" fmla="*/ 284 w 1306"/>
              <a:gd name="T27" fmla="*/ 934 h 1250"/>
              <a:gd name="T28" fmla="*/ 0 w 1306"/>
              <a:gd name="T29" fmla="*/ 1104 h 1250"/>
              <a:gd name="T30" fmla="*/ 0 w 1306"/>
              <a:gd name="T31" fmla="*/ 1250 h 1250"/>
              <a:gd name="T32" fmla="*/ 653 w 1306"/>
              <a:gd name="T33" fmla="*/ 1250 h 1250"/>
              <a:gd name="T34" fmla="*/ 1306 w 1306"/>
              <a:gd name="T35" fmla="*/ 1250 h 1250"/>
              <a:gd name="T36" fmla="*/ 1306 w 1306"/>
              <a:gd name="T37" fmla="*/ 1104 h 1250"/>
              <a:gd name="T38" fmla="*/ 1023 w 1306"/>
              <a:gd name="T39" fmla="*/ 934 h 1250"/>
              <a:gd name="T40" fmla="*/ 1023 w 1306"/>
              <a:gd name="T41" fmla="*/ 934 h 1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06" h="1250">
                <a:moveTo>
                  <a:pt x="1023" y="934"/>
                </a:moveTo>
                <a:lnTo>
                  <a:pt x="1023" y="934"/>
                </a:lnTo>
                <a:cubicBezTo>
                  <a:pt x="851" y="872"/>
                  <a:pt x="797" y="819"/>
                  <a:pt x="797" y="706"/>
                </a:cubicBezTo>
                <a:cubicBezTo>
                  <a:pt x="797" y="639"/>
                  <a:pt x="849" y="661"/>
                  <a:pt x="872" y="537"/>
                </a:cubicBezTo>
                <a:cubicBezTo>
                  <a:pt x="881" y="486"/>
                  <a:pt x="928" y="536"/>
                  <a:pt x="936" y="419"/>
                </a:cubicBezTo>
                <a:cubicBezTo>
                  <a:pt x="936" y="372"/>
                  <a:pt x="911" y="360"/>
                  <a:pt x="911" y="360"/>
                </a:cubicBezTo>
                <a:cubicBezTo>
                  <a:pt x="911" y="360"/>
                  <a:pt x="924" y="291"/>
                  <a:pt x="929" y="238"/>
                </a:cubicBezTo>
                <a:cubicBezTo>
                  <a:pt x="935" y="172"/>
                  <a:pt x="891" y="0"/>
                  <a:pt x="653" y="0"/>
                </a:cubicBezTo>
                <a:cubicBezTo>
                  <a:pt x="415" y="0"/>
                  <a:pt x="371" y="172"/>
                  <a:pt x="377" y="238"/>
                </a:cubicBezTo>
                <a:cubicBezTo>
                  <a:pt x="382" y="291"/>
                  <a:pt x="395" y="360"/>
                  <a:pt x="395" y="360"/>
                </a:cubicBezTo>
                <a:cubicBezTo>
                  <a:pt x="395" y="360"/>
                  <a:pt x="370" y="372"/>
                  <a:pt x="370" y="419"/>
                </a:cubicBezTo>
                <a:cubicBezTo>
                  <a:pt x="379" y="536"/>
                  <a:pt x="425" y="486"/>
                  <a:pt x="434" y="537"/>
                </a:cubicBezTo>
                <a:cubicBezTo>
                  <a:pt x="457" y="661"/>
                  <a:pt x="509" y="639"/>
                  <a:pt x="509" y="706"/>
                </a:cubicBezTo>
                <a:cubicBezTo>
                  <a:pt x="509" y="819"/>
                  <a:pt x="455" y="872"/>
                  <a:pt x="284" y="934"/>
                </a:cubicBezTo>
                <a:cubicBezTo>
                  <a:pt x="112" y="997"/>
                  <a:pt x="0" y="1061"/>
                  <a:pt x="0" y="1104"/>
                </a:cubicBezTo>
                <a:cubicBezTo>
                  <a:pt x="0" y="1148"/>
                  <a:pt x="0" y="1250"/>
                  <a:pt x="0" y="1250"/>
                </a:cubicBezTo>
                <a:lnTo>
                  <a:pt x="653" y="1250"/>
                </a:lnTo>
                <a:lnTo>
                  <a:pt x="1306" y="1250"/>
                </a:lnTo>
                <a:cubicBezTo>
                  <a:pt x="1306" y="1250"/>
                  <a:pt x="1306" y="1148"/>
                  <a:pt x="1306" y="1104"/>
                </a:cubicBezTo>
                <a:cubicBezTo>
                  <a:pt x="1306" y="1061"/>
                  <a:pt x="1194" y="997"/>
                  <a:pt x="1023" y="934"/>
                </a:cubicBezTo>
                <a:lnTo>
                  <a:pt x="1023" y="93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0"/>
          <p:cNvSpPr>
            <a:spLocks noEditPoints="1"/>
          </p:cNvSpPr>
          <p:nvPr/>
        </p:nvSpPr>
        <p:spPr bwMode="gray">
          <a:xfrm>
            <a:off x="339066" y="4846899"/>
            <a:ext cx="714803" cy="263976"/>
          </a:xfrm>
          <a:custGeom>
            <a:avLst/>
            <a:gdLst>
              <a:gd name="T0" fmla="*/ 367 w 569"/>
              <a:gd name="T1" fmla="*/ 70 h 210"/>
              <a:gd name="T2" fmla="*/ 305 w 569"/>
              <a:gd name="T3" fmla="*/ 51 h 210"/>
              <a:gd name="T4" fmla="*/ 252 w 569"/>
              <a:gd name="T5" fmla="*/ 0 h 210"/>
              <a:gd name="T6" fmla="*/ 239 w 569"/>
              <a:gd name="T7" fmla="*/ 51 h 210"/>
              <a:gd name="T8" fmla="*/ 192 w 569"/>
              <a:gd name="T9" fmla="*/ 0 h 210"/>
              <a:gd name="T10" fmla="*/ 176 w 569"/>
              <a:gd name="T11" fmla="*/ 51 h 210"/>
              <a:gd name="T12" fmla="*/ 125 w 569"/>
              <a:gd name="T13" fmla="*/ 0 h 210"/>
              <a:gd name="T14" fmla="*/ 120 w 569"/>
              <a:gd name="T15" fmla="*/ 51 h 210"/>
              <a:gd name="T16" fmla="*/ 104 w 569"/>
              <a:gd name="T17" fmla="*/ 81 h 210"/>
              <a:gd name="T18" fmla="*/ 61 w 569"/>
              <a:gd name="T19" fmla="*/ 129 h 210"/>
              <a:gd name="T20" fmla="*/ 61 w 569"/>
              <a:gd name="T21" fmla="*/ 210 h 210"/>
              <a:gd name="T22" fmla="*/ 569 w 569"/>
              <a:gd name="T23" fmla="*/ 92 h 210"/>
              <a:gd name="T24" fmla="*/ 112 w 569"/>
              <a:gd name="T25" fmla="*/ 125 h 210"/>
              <a:gd name="T26" fmla="*/ 87 w 569"/>
              <a:gd name="T27" fmla="*/ 101 h 210"/>
              <a:gd name="T28" fmla="*/ 112 w 569"/>
              <a:gd name="T29" fmla="*/ 125 h 210"/>
              <a:gd name="T30" fmla="*/ 122 w 569"/>
              <a:gd name="T31" fmla="*/ 121 h 210"/>
              <a:gd name="T32" fmla="*/ 147 w 569"/>
              <a:gd name="T33" fmla="*/ 97 h 210"/>
              <a:gd name="T34" fmla="*/ 178 w 569"/>
              <a:gd name="T35" fmla="*/ 119 h 210"/>
              <a:gd name="T36" fmla="*/ 153 w 569"/>
              <a:gd name="T37" fmla="*/ 95 h 210"/>
              <a:gd name="T38" fmla="*/ 178 w 569"/>
              <a:gd name="T39" fmla="*/ 119 h 210"/>
              <a:gd name="T40" fmla="*/ 186 w 569"/>
              <a:gd name="T41" fmla="*/ 117 h 210"/>
              <a:gd name="T42" fmla="*/ 211 w 569"/>
              <a:gd name="T43" fmla="*/ 93 h 210"/>
              <a:gd name="T44" fmla="*/ 245 w 569"/>
              <a:gd name="T45" fmla="*/ 114 h 210"/>
              <a:gd name="T46" fmla="*/ 220 w 569"/>
              <a:gd name="T47" fmla="*/ 90 h 210"/>
              <a:gd name="T48" fmla="*/ 245 w 569"/>
              <a:gd name="T49" fmla="*/ 114 h 210"/>
              <a:gd name="T50" fmla="*/ 250 w 569"/>
              <a:gd name="T51" fmla="*/ 113 h 210"/>
              <a:gd name="T52" fmla="*/ 275 w 569"/>
              <a:gd name="T53" fmla="*/ 89 h 210"/>
              <a:gd name="T54" fmla="*/ 307 w 569"/>
              <a:gd name="T55" fmla="*/ 111 h 210"/>
              <a:gd name="T56" fmla="*/ 283 w 569"/>
              <a:gd name="T57" fmla="*/ 87 h 210"/>
              <a:gd name="T58" fmla="*/ 307 w 569"/>
              <a:gd name="T59" fmla="*/ 111 h 210"/>
              <a:gd name="T60" fmla="*/ 316 w 569"/>
              <a:gd name="T61" fmla="*/ 109 h 210"/>
              <a:gd name="T62" fmla="*/ 340 w 569"/>
              <a:gd name="T63" fmla="*/ 85 h 210"/>
              <a:gd name="T64" fmla="*/ 423 w 569"/>
              <a:gd name="T65" fmla="*/ 102 h 210"/>
              <a:gd name="T66" fmla="*/ 348 w 569"/>
              <a:gd name="T67" fmla="*/ 81 h 210"/>
              <a:gd name="T68" fmla="*/ 423 w 569"/>
              <a:gd name="T69" fmla="*/ 102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9" h="210">
                <a:moveTo>
                  <a:pt x="455" y="92"/>
                </a:moveTo>
                <a:cubicBezTo>
                  <a:pt x="367" y="70"/>
                  <a:pt x="367" y="70"/>
                  <a:pt x="367" y="70"/>
                </a:cubicBezTo>
                <a:cubicBezTo>
                  <a:pt x="327" y="51"/>
                  <a:pt x="327" y="51"/>
                  <a:pt x="327" y="51"/>
                </a:cubicBezTo>
                <a:cubicBezTo>
                  <a:pt x="305" y="51"/>
                  <a:pt x="305" y="51"/>
                  <a:pt x="305" y="51"/>
                </a:cubicBezTo>
                <a:cubicBezTo>
                  <a:pt x="287" y="0"/>
                  <a:pt x="287" y="0"/>
                  <a:pt x="287" y="0"/>
                </a:cubicBezTo>
                <a:cubicBezTo>
                  <a:pt x="252" y="0"/>
                  <a:pt x="252" y="0"/>
                  <a:pt x="252" y="0"/>
                </a:cubicBezTo>
                <a:cubicBezTo>
                  <a:pt x="268" y="51"/>
                  <a:pt x="268" y="51"/>
                  <a:pt x="268" y="51"/>
                </a:cubicBezTo>
                <a:cubicBezTo>
                  <a:pt x="239" y="51"/>
                  <a:pt x="239" y="51"/>
                  <a:pt x="239" y="51"/>
                </a:cubicBezTo>
                <a:cubicBezTo>
                  <a:pt x="224" y="0"/>
                  <a:pt x="224" y="0"/>
                  <a:pt x="224" y="0"/>
                </a:cubicBezTo>
                <a:cubicBezTo>
                  <a:pt x="192" y="0"/>
                  <a:pt x="192" y="0"/>
                  <a:pt x="192" y="0"/>
                </a:cubicBezTo>
                <a:cubicBezTo>
                  <a:pt x="209" y="51"/>
                  <a:pt x="209" y="51"/>
                  <a:pt x="209" y="51"/>
                </a:cubicBezTo>
                <a:cubicBezTo>
                  <a:pt x="176" y="51"/>
                  <a:pt x="176" y="51"/>
                  <a:pt x="176" y="51"/>
                </a:cubicBezTo>
                <a:cubicBezTo>
                  <a:pt x="159" y="0"/>
                  <a:pt x="159" y="0"/>
                  <a:pt x="159" y="0"/>
                </a:cubicBezTo>
                <a:cubicBezTo>
                  <a:pt x="125" y="0"/>
                  <a:pt x="125" y="0"/>
                  <a:pt x="125" y="0"/>
                </a:cubicBezTo>
                <a:cubicBezTo>
                  <a:pt x="145" y="51"/>
                  <a:pt x="145" y="51"/>
                  <a:pt x="145" y="51"/>
                </a:cubicBezTo>
                <a:cubicBezTo>
                  <a:pt x="145" y="51"/>
                  <a:pt x="128" y="51"/>
                  <a:pt x="120" y="51"/>
                </a:cubicBezTo>
                <a:cubicBezTo>
                  <a:pt x="112" y="51"/>
                  <a:pt x="104" y="68"/>
                  <a:pt x="104" y="68"/>
                </a:cubicBezTo>
                <a:cubicBezTo>
                  <a:pt x="104" y="81"/>
                  <a:pt x="104" y="81"/>
                  <a:pt x="104" y="81"/>
                </a:cubicBezTo>
                <a:cubicBezTo>
                  <a:pt x="81" y="84"/>
                  <a:pt x="81" y="84"/>
                  <a:pt x="81" y="84"/>
                </a:cubicBezTo>
                <a:cubicBezTo>
                  <a:pt x="81" y="84"/>
                  <a:pt x="60" y="84"/>
                  <a:pt x="61" y="129"/>
                </a:cubicBezTo>
                <a:cubicBezTo>
                  <a:pt x="61" y="129"/>
                  <a:pt x="11" y="136"/>
                  <a:pt x="5" y="143"/>
                </a:cubicBezTo>
                <a:cubicBezTo>
                  <a:pt x="0" y="150"/>
                  <a:pt x="61" y="210"/>
                  <a:pt x="61" y="210"/>
                </a:cubicBezTo>
                <a:cubicBezTo>
                  <a:pt x="61" y="210"/>
                  <a:pt x="385" y="210"/>
                  <a:pt x="404" y="210"/>
                </a:cubicBezTo>
                <a:cubicBezTo>
                  <a:pt x="423" y="210"/>
                  <a:pt x="513" y="170"/>
                  <a:pt x="569" y="92"/>
                </a:cubicBezTo>
                <a:lnTo>
                  <a:pt x="455" y="92"/>
                </a:lnTo>
                <a:close/>
                <a:moveTo>
                  <a:pt x="112" y="125"/>
                </a:moveTo>
                <a:cubicBezTo>
                  <a:pt x="87" y="125"/>
                  <a:pt x="87" y="125"/>
                  <a:pt x="87" y="125"/>
                </a:cubicBezTo>
                <a:cubicBezTo>
                  <a:pt x="87" y="101"/>
                  <a:pt x="87" y="101"/>
                  <a:pt x="87" y="101"/>
                </a:cubicBezTo>
                <a:cubicBezTo>
                  <a:pt x="112" y="101"/>
                  <a:pt x="112" y="101"/>
                  <a:pt x="112" y="101"/>
                </a:cubicBezTo>
                <a:lnTo>
                  <a:pt x="112" y="125"/>
                </a:lnTo>
                <a:close/>
                <a:moveTo>
                  <a:pt x="147" y="121"/>
                </a:moveTo>
                <a:cubicBezTo>
                  <a:pt x="122" y="121"/>
                  <a:pt x="122" y="121"/>
                  <a:pt x="122" y="121"/>
                </a:cubicBezTo>
                <a:cubicBezTo>
                  <a:pt x="122" y="97"/>
                  <a:pt x="122" y="97"/>
                  <a:pt x="122" y="97"/>
                </a:cubicBezTo>
                <a:cubicBezTo>
                  <a:pt x="147" y="97"/>
                  <a:pt x="147" y="97"/>
                  <a:pt x="147" y="97"/>
                </a:cubicBezTo>
                <a:lnTo>
                  <a:pt x="147" y="121"/>
                </a:lnTo>
                <a:close/>
                <a:moveTo>
                  <a:pt x="178" y="119"/>
                </a:moveTo>
                <a:cubicBezTo>
                  <a:pt x="153" y="119"/>
                  <a:pt x="153" y="119"/>
                  <a:pt x="153" y="119"/>
                </a:cubicBezTo>
                <a:cubicBezTo>
                  <a:pt x="153" y="95"/>
                  <a:pt x="153" y="95"/>
                  <a:pt x="153" y="95"/>
                </a:cubicBezTo>
                <a:cubicBezTo>
                  <a:pt x="178" y="95"/>
                  <a:pt x="178" y="95"/>
                  <a:pt x="178" y="95"/>
                </a:cubicBezTo>
                <a:lnTo>
                  <a:pt x="178" y="119"/>
                </a:lnTo>
                <a:close/>
                <a:moveTo>
                  <a:pt x="211" y="117"/>
                </a:moveTo>
                <a:cubicBezTo>
                  <a:pt x="186" y="117"/>
                  <a:pt x="186" y="117"/>
                  <a:pt x="186" y="117"/>
                </a:cubicBezTo>
                <a:cubicBezTo>
                  <a:pt x="186" y="93"/>
                  <a:pt x="186" y="93"/>
                  <a:pt x="186" y="93"/>
                </a:cubicBezTo>
                <a:cubicBezTo>
                  <a:pt x="211" y="93"/>
                  <a:pt x="211" y="93"/>
                  <a:pt x="211" y="93"/>
                </a:cubicBezTo>
                <a:lnTo>
                  <a:pt x="211" y="117"/>
                </a:lnTo>
                <a:close/>
                <a:moveTo>
                  <a:pt x="245" y="114"/>
                </a:moveTo>
                <a:cubicBezTo>
                  <a:pt x="220" y="114"/>
                  <a:pt x="220" y="114"/>
                  <a:pt x="220" y="114"/>
                </a:cubicBezTo>
                <a:cubicBezTo>
                  <a:pt x="220" y="90"/>
                  <a:pt x="220" y="90"/>
                  <a:pt x="220" y="90"/>
                </a:cubicBezTo>
                <a:cubicBezTo>
                  <a:pt x="245" y="90"/>
                  <a:pt x="245" y="90"/>
                  <a:pt x="245" y="90"/>
                </a:cubicBezTo>
                <a:lnTo>
                  <a:pt x="245" y="114"/>
                </a:lnTo>
                <a:close/>
                <a:moveTo>
                  <a:pt x="275" y="113"/>
                </a:moveTo>
                <a:cubicBezTo>
                  <a:pt x="250" y="113"/>
                  <a:pt x="250" y="113"/>
                  <a:pt x="250" y="113"/>
                </a:cubicBezTo>
                <a:cubicBezTo>
                  <a:pt x="250" y="89"/>
                  <a:pt x="250" y="89"/>
                  <a:pt x="250" y="89"/>
                </a:cubicBezTo>
                <a:cubicBezTo>
                  <a:pt x="275" y="89"/>
                  <a:pt x="275" y="89"/>
                  <a:pt x="275" y="89"/>
                </a:cubicBezTo>
                <a:lnTo>
                  <a:pt x="275" y="113"/>
                </a:lnTo>
                <a:close/>
                <a:moveTo>
                  <a:pt x="307" y="111"/>
                </a:moveTo>
                <a:cubicBezTo>
                  <a:pt x="283" y="111"/>
                  <a:pt x="283" y="111"/>
                  <a:pt x="283" y="111"/>
                </a:cubicBezTo>
                <a:cubicBezTo>
                  <a:pt x="283" y="87"/>
                  <a:pt x="283" y="87"/>
                  <a:pt x="283" y="87"/>
                </a:cubicBezTo>
                <a:cubicBezTo>
                  <a:pt x="307" y="87"/>
                  <a:pt x="307" y="87"/>
                  <a:pt x="307" y="87"/>
                </a:cubicBezTo>
                <a:lnTo>
                  <a:pt x="307" y="111"/>
                </a:lnTo>
                <a:close/>
                <a:moveTo>
                  <a:pt x="340" y="109"/>
                </a:moveTo>
                <a:cubicBezTo>
                  <a:pt x="316" y="109"/>
                  <a:pt x="316" y="109"/>
                  <a:pt x="316" y="109"/>
                </a:cubicBezTo>
                <a:cubicBezTo>
                  <a:pt x="316" y="85"/>
                  <a:pt x="316" y="85"/>
                  <a:pt x="316" y="85"/>
                </a:cubicBezTo>
                <a:cubicBezTo>
                  <a:pt x="340" y="85"/>
                  <a:pt x="340" y="85"/>
                  <a:pt x="340" y="85"/>
                </a:cubicBezTo>
                <a:lnTo>
                  <a:pt x="340" y="109"/>
                </a:lnTo>
                <a:close/>
                <a:moveTo>
                  <a:pt x="423" y="102"/>
                </a:moveTo>
                <a:cubicBezTo>
                  <a:pt x="414" y="102"/>
                  <a:pt x="349" y="106"/>
                  <a:pt x="348" y="106"/>
                </a:cubicBezTo>
                <a:cubicBezTo>
                  <a:pt x="348" y="105"/>
                  <a:pt x="347" y="82"/>
                  <a:pt x="348" y="81"/>
                </a:cubicBezTo>
                <a:cubicBezTo>
                  <a:pt x="350" y="80"/>
                  <a:pt x="361" y="80"/>
                  <a:pt x="365" y="80"/>
                </a:cubicBezTo>
                <a:cubicBezTo>
                  <a:pt x="369" y="80"/>
                  <a:pt x="432" y="102"/>
                  <a:pt x="423" y="102"/>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5" name="Group 14"/>
          <p:cNvGrpSpPr/>
          <p:nvPr/>
        </p:nvGrpSpPr>
        <p:grpSpPr bwMode="gray">
          <a:xfrm>
            <a:off x="488495" y="5586039"/>
            <a:ext cx="434943" cy="537950"/>
            <a:chOff x="6991351" y="3211513"/>
            <a:chExt cx="242887" cy="309561"/>
          </a:xfrm>
          <a:solidFill>
            <a:srgbClr val="00529B"/>
          </a:solidFill>
        </p:grpSpPr>
        <p:sp>
          <p:nvSpPr>
            <p:cNvPr id="16" name="Freeform 178"/>
            <p:cNvSpPr>
              <a:spLocks/>
            </p:cNvSpPr>
            <p:nvPr/>
          </p:nvSpPr>
          <p:spPr bwMode="gray">
            <a:xfrm>
              <a:off x="7002463" y="3255963"/>
              <a:ext cx="231775" cy="55562"/>
            </a:xfrm>
            <a:custGeom>
              <a:avLst/>
              <a:gdLst>
                <a:gd name="T0" fmla="*/ 146 w 146"/>
                <a:gd name="T1" fmla="*/ 18 h 35"/>
                <a:gd name="T2" fmla="*/ 126 w 146"/>
                <a:gd name="T3" fmla="*/ 35 h 35"/>
                <a:gd name="T4" fmla="*/ 0 w 146"/>
                <a:gd name="T5" fmla="*/ 35 h 35"/>
                <a:gd name="T6" fmla="*/ 0 w 146"/>
                <a:gd name="T7" fmla="*/ 0 h 35"/>
                <a:gd name="T8" fmla="*/ 126 w 146"/>
                <a:gd name="T9" fmla="*/ 0 h 35"/>
                <a:gd name="T10" fmla="*/ 146 w 146"/>
                <a:gd name="T11" fmla="*/ 18 h 35"/>
              </a:gdLst>
              <a:ahLst/>
              <a:cxnLst>
                <a:cxn ang="0">
                  <a:pos x="T0" y="T1"/>
                </a:cxn>
                <a:cxn ang="0">
                  <a:pos x="T2" y="T3"/>
                </a:cxn>
                <a:cxn ang="0">
                  <a:pos x="T4" y="T5"/>
                </a:cxn>
                <a:cxn ang="0">
                  <a:pos x="T6" y="T7"/>
                </a:cxn>
                <a:cxn ang="0">
                  <a:pos x="T8" y="T9"/>
                </a:cxn>
                <a:cxn ang="0">
                  <a:pos x="T10" y="T11"/>
                </a:cxn>
              </a:cxnLst>
              <a:rect l="0" t="0" r="r" b="b"/>
              <a:pathLst>
                <a:path w="146" h="35">
                  <a:moveTo>
                    <a:pt x="146" y="18"/>
                  </a:moveTo>
                  <a:lnTo>
                    <a:pt x="126" y="35"/>
                  </a:lnTo>
                  <a:lnTo>
                    <a:pt x="0" y="35"/>
                  </a:lnTo>
                  <a:lnTo>
                    <a:pt x="0" y="0"/>
                  </a:lnTo>
                  <a:lnTo>
                    <a:pt x="126" y="0"/>
                  </a:lnTo>
                  <a:lnTo>
                    <a:pt x="146"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79"/>
            <p:cNvSpPr>
              <a:spLocks/>
            </p:cNvSpPr>
            <p:nvPr/>
          </p:nvSpPr>
          <p:spPr bwMode="gray">
            <a:xfrm>
              <a:off x="6991351" y="3355975"/>
              <a:ext cx="231775" cy="55562"/>
            </a:xfrm>
            <a:custGeom>
              <a:avLst/>
              <a:gdLst>
                <a:gd name="T0" fmla="*/ 0 w 146"/>
                <a:gd name="T1" fmla="*/ 17 h 35"/>
                <a:gd name="T2" fmla="*/ 21 w 146"/>
                <a:gd name="T3" fmla="*/ 0 h 35"/>
                <a:gd name="T4" fmla="*/ 146 w 146"/>
                <a:gd name="T5" fmla="*/ 0 h 35"/>
                <a:gd name="T6" fmla="*/ 146 w 146"/>
                <a:gd name="T7" fmla="*/ 35 h 35"/>
                <a:gd name="T8" fmla="*/ 21 w 146"/>
                <a:gd name="T9" fmla="*/ 35 h 35"/>
                <a:gd name="T10" fmla="*/ 0 w 146"/>
                <a:gd name="T11" fmla="*/ 17 h 35"/>
              </a:gdLst>
              <a:ahLst/>
              <a:cxnLst>
                <a:cxn ang="0">
                  <a:pos x="T0" y="T1"/>
                </a:cxn>
                <a:cxn ang="0">
                  <a:pos x="T2" y="T3"/>
                </a:cxn>
                <a:cxn ang="0">
                  <a:pos x="T4" y="T5"/>
                </a:cxn>
                <a:cxn ang="0">
                  <a:pos x="T6" y="T7"/>
                </a:cxn>
                <a:cxn ang="0">
                  <a:pos x="T8" y="T9"/>
                </a:cxn>
                <a:cxn ang="0">
                  <a:pos x="T10" y="T11"/>
                </a:cxn>
              </a:cxnLst>
              <a:rect l="0" t="0" r="r" b="b"/>
              <a:pathLst>
                <a:path w="146" h="35">
                  <a:moveTo>
                    <a:pt x="0" y="17"/>
                  </a:moveTo>
                  <a:lnTo>
                    <a:pt x="21" y="0"/>
                  </a:lnTo>
                  <a:lnTo>
                    <a:pt x="146" y="0"/>
                  </a:lnTo>
                  <a:lnTo>
                    <a:pt x="146" y="35"/>
                  </a:lnTo>
                  <a:lnTo>
                    <a:pt x="21" y="35"/>
                  </a:lnTo>
                  <a:lnTo>
                    <a:pt x="0"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Rectangle 180"/>
            <p:cNvSpPr>
              <a:spLocks noChangeArrowheads="1"/>
            </p:cNvSpPr>
            <p:nvPr/>
          </p:nvSpPr>
          <p:spPr bwMode="gray">
            <a:xfrm>
              <a:off x="7091363" y="3211513"/>
              <a:ext cx="20638" cy="1000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181"/>
            <p:cNvSpPr>
              <a:spLocks noChangeArrowheads="1"/>
            </p:cNvSpPr>
            <p:nvPr/>
          </p:nvSpPr>
          <p:spPr bwMode="gray">
            <a:xfrm>
              <a:off x="7091363" y="3322638"/>
              <a:ext cx="20638" cy="889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182"/>
            <p:cNvSpPr>
              <a:spLocks noChangeArrowheads="1"/>
            </p:cNvSpPr>
            <p:nvPr/>
          </p:nvSpPr>
          <p:spPr bwMode="gray">
            <a:xfrm>
              <a:off x="7091363" y="3421062"/>
              <a:ext cx="20638" cy="1000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1" name="Freeform 26"/>
          <p:cNvSpPr>
            <a:spLocks noEditPoints="1"/>
          </p:cNvSpPr>
          <p:nvPr/>
        </p:nvSpPr>
        <p:spPr bwMode="gray">
          <a:xfrm>
            <a:off x="472421" y="2881122"/>
            <a:ext cx="448093" cy="508633"/>
          </a:xfrm>
          <a:custGeom>
            <a:avLst/>
            <a:gdLst/>
            <a:ahLst/>
            <a:cxnLst>
              <a:cxn ang="0">
                <a:pos x="108" y="0"/>
              </a:cxn>
              <a:cxn ang="0">
                <a:pos x="189" y="82"/>
              </a:cxn>
              <a:cxn ang="0">
                <a:pos x="165" y="139"/>
              </a:cxn>
              <a:cxn ang="0">
                <a:pos x="155" y="139"/>
              </a:cxn>
              <a:cxn ang="0">
                <a:pos x="180" y="85"/>
              </a:cxn>
              <a:cxn ang="0">
                <a:pos x="108" y="13"/>
              </a:cxn>
              <a:cxn ang="0">
                <a:pos x="36" y="85"/>
              </a:cxn>
              <a:cxn ang="0">
                <a:pos x="61" y="139"/>
              </a:cxn>
              <a:cxn ang="0">
                <a:pos x="51" y="139"/>
              </a:cxn>
              <a:cxn ang="0">
                <a:pos x="27" y="82"/>
              </a:cxn>
              <a:cxn ang="0">
                <a:pos x="108" y="0"/>
              </a:cxn>
              <a:cxn ang="0">
                <a:pos x="115" y="102"/>
              </a:cxn>
              <a:cxn ang="0">
                <a:pos x="116" y="118"/>
              </a:cxn>
              <a:cxn ang="0">
                <a:pos x="120" y="139"/>
              </a:cxn>
              <a:cxn ang="0">
                <a:pos x="96" y="139"/>
              </a:cxn>
              <a:cxn ang="0">
                <a:pos x="100" y="118"/>
              </a:cxn>
              <a:cxn ang="0">
                <a:pos x="101" y="102"/>
              </a:cxn>
              <a:cxn ang="0">
                <a:pos x="92" y="87"/>
              </a:cxn>
              <a:cxn ang="0">
                <a:pos x="108" y="70"/>
              </a:cxn>
              <a:cxn ang="0">
                <a:pos x="125" y="87"/>
              </a:cxn>
              <a:cxn ang="0">
                <a:pos x="115" y="102"/>
              </a:cxn>
              <a:cxn ang="0">
                <a:pos x="108" y="34"/>
              </a:cxn>
              <a:cxn ang="0">
                <a:pos x="157" y="83"/>
              </a:cxn>
              <a:cxn ang="0">
                <a:pos x="130" y="126"/>
              </a:cxn>
              <a:cxn ang="0">
                <a:pos x="129" y="120"/>
              </a:cxn>
              <a:cxn ang="0">
                <a:pos x="148" y="86"/>
              </a:cxn>
              <a:cxn ang="0">
                <a:pos x="108" y="47"/>
              </a:cxn>
              <a:cxn ang="0">
                <a:pos x="69" y="86"/>
              </a:cxn>
              <a:cxn ang="0">
                <a:pos x="87" y="120"/>
              </a:cxn>
              <a:cxn ang="0">
                <a:pos x="86" y="126"/>
              </a:cxn>
              <a:cxn ang="0">
                <a:pos x="60" y="83"/>
              </a:cxn>
              <a:cxn ang="0">
                <a:pos x="108" y="34"/>
              </a:cxn>
              <a:cxn ang="0">
                <a:pos x="8" y="152"/>
              </a:cxn>
              <a:cxn ang="0">
                <a:pos x="164" y="152"/>
              </a:cxn>
              <a:cxn ang="0">
                <a:pos x="173" y="160"/>
              </a:cxn>
              <a:cxn ang="0">
                <a:pos x="173" y="193"/>
              </a:cxn>
              <a:cxn ang="0">
                <a:pos x="164" y="202"/>
              </a:cxn>
              <a:cxn ang="0">
                <a:pos x="8" y="202"/>
              </a:cxn>
              <a:cxn ang="0">
                <a:pos x="0" y="193"/>
              </a:cxn>
              <a:cxn ang="0">
                <a:pos x="0" y="160"/>
              </a:cxn>
              <a:cxn ang="0">
                <a:pos x="8" y="152"/>
              </a:cxn>
              <a:cxn ang="0">
                <a:pos x="55" y="168"/>
              </a:cxn>
              <a:cxn ang="0">
                <a:pos x="64" y="177"/>
              </a:cxn>
              <a:cxn ang="0">
                <a:pos x="55" y="185"/>
              </a:cxn>
              <a:cxn ang="0">
                <a:pos x="47" y="177"/>
              </a:cxn>
              <a:cxn ang="0">
                <a:pos x="55" y="168"/>
              </a:cxn>
              <a:cxn ang="0">
                <a:pos x="117" y="168"/>
              </a:cxn>
              <a:cxn ang="0">
                <a:pos x="126" y="177"/>
              </a:cxn>
              <a:cxn ang="0">
                <a:pos x="117" y="185"/>
              </a:cxn>
              <a:cxn ang="0">
                <a:pos x="109" y="177"/>
              </a:cxn>
              <a:cxn ang="0">
                <a:pos x="117" y="168"/>
              </a:cxn>
              <a:cxn ang="0">
                <a:pos x="86" y="168"/>
              </a:cxn>
              <a:cxn ang="0">
                <a:pos x="95" y="177"/>
              </a:cxn>
              <a:cxn ang="0">
                <a:pos x="86" y="185"/>
              </a:cxn>
              <a:cxn ang="0">
                <a:pos x="78" y="177"/>
              </a:cxn>
              <a:cxn ang="0">
                <a:pos x="86" y="168"/>
              </a:cxn>
            </a:cxnLst>
            <a:rect l="0" t="0" r="r" b="b"/>
            <a:pathLst>
              <a:path w="189" h="202">
                <a:moveTo>
                  <a:pt x="108" y="0"/>
                </a:moveTo>
                <a:cubicBezTo>
                  <a:pt x="153" y="0"/>
                  <a:pt x="189" y="37"/>
                  <a:pt x="189" y="82"/>
                </a:cubicBezTo>
                <a:cubicBezTo>
                  <a:pt x="189" y="104"/>
                  <a:pt x="180" y="125"/>
                  <a:pt x="165" y="139"/>
                </a:cubicBezTo>
                <a:cubicBezTo>
                  <a:pt x="162" y="139"/>
                  <a:pt x="158" y="139"/>
                  <a:pt x="155" y="139"/>
                </a:cubicBezTo>
                <a:cubicBezTo>
                  <a:pt x="170" y="126"/>
                  <a:pt x="180" y="107"/>
                  <a:pt x="180" y="85"/>
                </a:cubicBezTo>
                <a:cubicBezTo>
                  <a:pt x="180" y="46"/>
                  <a:pt x="148" y="13"/>
                  <a:pt x="108" y="13"/>
                </a:cubicBezTo>
                <a:cubicBezTo>
                  <a:pt x="69" y="13"/>
                  <a:pt x="36" y="46"/>
                  <a:pt x="36" y="85"/>
                </a:cubicBezTo>
                <a:cubicBezTo>
                  <a:pt x="36" y="107"/>
                  <a:pt x="46" y="126"/>
                  <a:pt x="61" y="139"/>
                </a:cubicBezTo>
                <a:cubicBezTo>
                  <a:pt x="51" y="139"/>
                  <a:pt x="51" y="139"/>
                  <a:pt x="51" y="139"/>
                </a:cubicBezTo>
                <a:cubicBezTo>
                  <a:pt x="36" y="125"/>
                  <a:pt x="27" y="104"/>
                  <a:pt x="27" y="82"/>
                </a:cubicBezTo>
                <a:cubicBezTo>
                  <a:pt x="27" y="37"/>
                  <a:pt x="63" y="0"/>
                  <a:pt x="108" y="0"/>
                </a:cubicBezTo>
                <a:close/>
                <a:moveTo>
                  <a:pt x="115" y="102"/>
                </a:moveTo>
                <a:cubicBezTo>
                  <a:pt x="116" y="118"/>
                  <a:pt x="116" y="118"/>
                  <a:pt x="116" y="118"/>
                </a:cubicBezTo>
                <a:cubicBezTo>
                  <a:pt x="120" y="139"/>
                  <a:pt x="120" y="139"/>
                  <a:pt x="120" y="139"/>
                </a:cubicBezTo>
                <a:cubicBezTo>
                  <a:pt x="96" y="139"/>
                  <a:pt x="96" y="139"/>
                  <a:pt x="96" y="139"/>
                </a:cubicBezTo>
                <a:cubicBezTo>
                  <a:pt x="100" y="118"/>
                  <a:pt x="100" y="118"/>
                  <a:pt x="100" y="118"/>
                </a:cubicBezTo>
                <a:cubicBezTo>
                  <a:pt x="101" y="102"/>
                  <a:pt x="101" y="102"/>
                  <a:pt x="101" y="102"/>
                </a:cubicBezTo>
                <a:cubicBezTo>
                  <a:pt x="96" y="99"/>
                  <a:pt x="92" y="93"/>
                  <a:pt x="92" y="87"/>
                </a:cubicBezTo>
                <a:cubicBezTo>
                  <a:pt x="92" y="77"/>
                  <a:pt x="99" y="70"/>
                  <a:pt x="108" y="70"/>
                </a:cubicBezTo>
                <a:cubicBezTo>
                  <a:pt x="117" y="70"/>
                  <a:pt x="125" y="77"/>
                  <a:pt x="125" y="87"/>
                </a:cubicBezTo>
                <a:cubicBezTo>
                  <a:pt x="125" y="93"/>
                  <a:pt x="120" y="99"/>
                  <a:pt x="115" y="102"/>
                </a:cubicBezTo>
                <a:close/>
                <a:moveTo>
                  <a:pt x="108" y="34"/>
                </a:moveTo>
                <a:cubicBezTo>
                  <a:pt x="135" y="34"/>
                  <a:pt x="157" y="56"/>
                  <a:pt x="157" y="83"/>
                </a:cubicBezTo>
                <a:cubicBezTo>
                  <a:pt x="157" y="102"/>
                  <a:pt x="146" y="118"/>
                  <a:pt x="130" y="126"/>
                </a:cubicBezTo>
                <a:cubicBezTo>
                  <a:pt x="129" y="120"/>
                  <a:pt x="129" y="120"/>
                  <a:pt x="129" y="120"/>
                </a:cubicBezTo>
                <a:cubicBezTo>
                  <a:pt x="140" y="113"/>
                  <a:pt x="148" y="101"/>
                  <a:pt x="148" y="86"/>
                </a:cubicBezTo>
                <a:cubicBezTo>
                  <a:pt x="148" y="65"/>
                  <a:pt x="130" y="47"/>
                  <a:pt x="108" y="47"/>
                </a:cubicBezTo>
                <a:cubicBezTo>
                  <a:pt x="86" y="47"/>
                  <a:pt x="69" y="65"/>
                  <a:pt x="69" y="86"/>
                </a:cubicBezTo>
                <a:cubicBezTo>
                  <a:pt x="69" y="101"/>
                  <a:pt x="76" y="113"/>
                  <a:pt x="87" y="120"/>
                </a:cubicBezTo>
                <a:cubicBezTo>
                  <a:pt x="86" y="126"/>
                  <a:pt x="86" y="126"/>
                  <a:pt x="86" y="126"/>
                </a:cubicBezTo>
                <a:cubicBezTo>
                  <a:pt x="70" y="118"/>
                  <a:pt x="60" y="102"/>
                  <a:pt x="60" y="83"/>
                </a:cubicBezTo>
                <a:cubicBezTo>
                  <a:pt x="60" y="56"/>
                  <a:pt x="81" y="34"/>
                  <a:pt x="108" y="34"/>
                </a:cubicBezTo>
                <a:close/>
                <a:moveTo>
                  <a:pt x="8" y="152"/>
                </a:moveTo>
                <a:cubicBezTo>
                  <a:pt x="164" y="152"/>
                  <a:pt x="164" y="152"/>
                  <a:pt x="164" y="152"/>
                </a:cubicBezTo>
                <a:cubicBezTo>
                  <a:pt x="169" y="152"/>
                  <a:pt x="173" y="156"/>
                  <a:pt x="173" y="160"/>
                </a:cubicBezTo>
                <a:cubicBezTo>
                  <a:pt x="173" y="193"/>
                  <a:pt x="173" y="193"/>
                  <a:pt x="173" y="193"/>
                </a:cubicBezTo>
                <a:cubicBezTo>
                  <a:pt x="173" y="198"/>
                  <a:pt x="169" y="202"/>
                  <a:pt x="164" y="202"/>
                </a:cubicBezTo>
                <a:cubicBezTo>
                  <a:pt x="8" y="202"/>
                  <a:pt x="8" y="202"/>
                  <a:pt x="8" y="202"/>
                </a:cubicBezTo>
                <a:cubicBezTo>
                  <a:pt x="4" y="202"/>
                  <a:pt x="0" y="198"/>
                  <a:pt x="0" y="193"/>
                </a:cubicBezTo>
                <a:cubicBezTo>
                  <a:pt x="0" y="160"/>
                  <a:pt x="0" y="160"/>
                  <a:pt x="0" y="160"/>
                </a:cubicBezTo>
                <a:cubicBezTo>
                  <a:pt x="0" y="156"/>
                  <a:pt x="4" y="152"/>
                  <a:pt x="8" y="152"/>
                </a:cubicBezTo>
                <a:close/>
                <a:moveTo>
                  <a:pt x="55" y="168"/>
                </a:moveTo>
                <a:cubicBezTo>
                  <a:pt x="60" y="168"/>
                  <a:pt x="64" y="172"/>
                  <a:pt x="64" y="177"/>
                </a:cubicBezTo>
                <a:cubicBezTo>
                  <a:pt x="64" y="182"/>
                  <a:pt x="60" y="185"/>
                  <a:pt x="55" y="185"/>
                </a:cubicBezTo>
                <a:cubicBezTo>
                  <a:pt x="51" y="185"/>
                  <a:pt x="47" y="182"/>
                  <a:pt x="47" y="177"/>
                </a:cubicBezTo>
                <a:cubicBezTo>
                  <a:pt x="47" y="172"/>
                  <a:pt x="51" y="168"/>
                  <a:pt x="55" y="168"/>
                </a:cubicBezTo>
                <a:close/>
                <a:moveTo>
                  <a:pt x="117" y="168"/>
                </a:moveTo>
                <a:cubicBezTo>
                  <a:pt x="122" y="168"/>
                  <a:pt x="126" y="172"/>
                  <a:pt x="126" y="177"/>
                </a:cubicBezTo>
                <a:cubicBezTo>
                  <a:pt x="126" y="182"/>
                  <a:pt x="122" y="185"/>
                  <a:pt x="117" y="185"/>
                </a:cubicBezTo>
                <a:cubicBezTo>
                  <a:pt x="112" y="185"/>
                  <a:pt x="109" y="182"/>
                  <a:pt x="109" y="177"/>
                </a:cubicBezTo>
                <a:cubicBezTo>
                  <a:pt x="109" y="172"/>
                  <a:pt x="112" y="168"/>
                  <a:pt x="117" y="168"/>
                </a:cubicBezTo>
                <a:close/>
                <a:moveTo>
                  <a:pt x="86" y="168"/>
                </a:moveTo>
                <a:cubicBezTo>
                  <a:pt x="91" y="168"/>
                  <a:pt x="95" y="172"/>
                  <a:pt x="95" y="177"/>
                </a:cubicBezTo>
                <a:cubicBezTo>
                  <a:pt x="95" y="182"/>
                  <a:pt x="91" y="185"/>
                  <a:pt x="86" y="185"/>
                </a:cubicBezTo>
                <a:cubicBezTo>
                  <a:pt x="82" y="185"/>
                  <a:pt x="78" y="182"/>
                  <a:pt x="78" y="177"/>
                </a:cubicBezTo>
                <a:cubicBezTo>
                  <a:pt x="78" y="172"/>
                  <a:pt x="82" y="168"/>
                  <a:pt x="86" y="168"/>
                </a:cubicBezTo>
                <a:close/>
              </a:path>
            </a:pathLst>
          </a:custGeom>
          <a:solidFill>
            <a:srgbClr val="00529B"/>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1"/>
          <p:cNvSpPr>
            <a:spLocks noChangeAspect="1" noEditPoints="1"/>
          </p:cNvSpPr>
          <p:nvPr/>
        </p:nvSpPr>
        <p:spPr bwMode="gray">
          <a:xfrm>
            <a:off x="456884" y="2010573"/>
            <a:ext cx="463630" cy="424172"/>
          </a:xfrm>
          <a:custGeom>
            <a:avLst/>
            <a:gdLst>
              <a:gd name="T0" fmla="*/ 1250 w 1389"/>
              <a:gd name="T1" fmla="*/ 0 h 1250"/>
              <a:gd name="T2" fmla="*/ 1250 w 1389"/>
              <a:gd name="T3" fmla="*/ 0 h 1250"/>
              <a:gd name="T4" fmla="*/ 625 w 1389"/>
              <a:gd name="T5" fmla="*/ 0 h 1250"/>
              <a:gd name="T6" fmla="*/ 486 w 1389"/>
              <a:gd name="T7" fmla="*/ 139 h 1250"/>
              <a:gd name="T8" fmla="*/ 486 w 1389"/>
              <a:gd name="T9" fmla="*/ 694 h 1250"/>
              <a:gd name="T10" fmla="*/ 972 w 1389"/>
              <a:gd name="T11" fmla="*/ 694 h 1250"/>
              <a:gd name="T12" fmla="*/ 1180 w 1389"/>
              <a:gd name="T13" fmla="*/ 903 h 1250"/>
              <a:gd name="T14" fmla="*/ 1180 w 1389"/>
              <a:gd name="T15" fmla="*/ 694 h 1250"/>
              <a:gd name="T16" fmla="*/ 1250 w 1389"/>
              <a:gd name="T17" fmla="*/ 694 h 1250"/>
              <a:gd name="T18" fmla="*/ 1389 w 1389"/>
              <a:gd name="T19" fmla="*/ 555 h 1250"/>
              <a:gd name="T20" fmla="*/ 1389 w 1389"/>
              <a:gd name="T21" fmla="*/ 139 h 1250"/>
              <a:gd name="T22" fmla="*/ 1250 w 1389"/>
              <a:gd name="T23" fmla="*/ 0 h 1250"/>
              <a:gd name="T24" fmla="*/ 1250 w 1389"/>
              <a:gd name="T25" fmla="*/ 0 h 1250"/>
              <a:gd name="T26" fmla="*/ 402 w 1389"/>
              <a:gd name="T27" fmla="*/ 778 h 1250"/>
              <a:gd name="T28" fmla="*/ 402 w 1389"/>
              <a:gd name="T29" fmla="*/ 778 h 1250"/>
              <a:gd name="T30" fmla="*/ 402 w 1389"/>
              <a:gd name="T31" fmla="*/ 347 h 1250"/>
              <a:gd name="T32" fmla="*/ 139 w 1389"/>
              <a:gd name="T33" fmla="*/ 347 h 1250"/>
              <a:gd name="T34" fmla="*/ 0 w 1389"/>
              <a:gd name="T35" fmla="*/ 486 h 1250"/>
              <a:gd name="T36" fmla="*/ 0 w 1389"/>
              <a:gd name="T37" fmla="*/ 903 h 1250"/>
              <a:gd name="T38" fmla="*/ 139 w 1389"/>
              <a:gd name="T39" fmla="*/ 1041 h 1250"/>
              <a:gd name="T40" fmla="*/ 208 w 1389"/>
              <a:gd name="T41" fmla="*/ 1041 h 1250"/>
              <a:gd name="T42" fmla="*/ 208 w 1389"/>
              <a:gd name="T43" fmla="*/ 1250 h 1250"/>
              <a:gd name="T44" fmla="*/ 416 w 1389"/>
              <a:gd name="T45" fmla="*/ 1041 h 1250"/>
              <a:gd name="T46" fmla="*/ 764 w 1389"/>
              <a:gd name="T47" fmla="*/ 1041 h 1250"/>
              <a:gd name="T48" fmla="*/ 902 w 1389"/>
              <a:gd name="T49" fmla="*/ 903 h 1250"/>
              <a:gd name="T50" fmla="*/ 902 w 1389"/>
              <a:gd name="T51" fmla="*/ 776 h 1250"/>
              <a:gd name="T52" fmla="*/ 889 w 1389"/>
              <a:gd name="T53" fmla="*/ 778 h 1250"/>
              <a:gd name="T54" fmla="*/ 402 w 1389"/>
              <a:gd name="T55" fmla="*/ 778 h 1250"/>
              <a:gd name="T56" fmla="*/ 402 w 1389"/>
              <a:gd name="T57" fmla="*/ 778 h 1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89" h="1250">
                <a:moveTo>
                  <a:pt x="1250" y="0"/>
                </a:moveTo>
                <a:lnTo>
                  <a:pt x="1250" y="0"/>
                </a:lnTo>
                <a:lnTo>
                  <a:pt x="625" y="0"/>
                </a:lnTo>
                <a:cubicBezTo>
                  <a:pt x="548" y="0"/>
                  <a:pt x="486" y="62"/>
                  <a:pt x="486" y="139"/>
                </a:cubicBezTo>
                <a:lnTo>
                  <a:pt x="486" y="694"/>
                </a:lnTo>
                <a:lnTo>
                  <a:pt x="972" y="694"/>
                </a:lnTo>
                <a:lnTo>
                  <a:pt x="1180" y="903"/>
                </a:lnTo>
                <a:lnTo>
                  <a:pt x="1180" y="694"/>
                </a:lnTo>
                <a:lnTo>
                  <a:pt x="1250" y="694"/>
                </a:lnTo>
                <a:cubicBezTo>
                  <a:pt x="1326" y="694"/>
                  <a:pt x="1389" y="632"/>
                  <a:pt x="1389" y="555"/>
                </a:cubicBezTo>
                <a:lnTo>
                  <a:pt x="1389" y="139"/>
                </a:lnTo>
                <a:cubicBezTo>
                  <a:pt x="1389" y="62"/>
                  <a:pt x="1326" y="0"/>
                  <a:pt x="1250" y="0"/>
                </a:cubicBezTo>
                <a:lnTo>
                  <a:pt x="1250" y="0"/>
                </a:lnTo>
                <a:close/>
                <a:moveTo>
                  <a:pt x="402" y="778"/>
                </a:moveTo>
                <a:lnTo>
                  <a:pt x="402" y="778"/>
                </a:lnTo>
                <a:lnTo>
                  <a:pt x="402" y="347"/>
                </a:lnTo>
                <a:lnTo>
                  <a:pt x="139" y="347"/>
                </a:lnTo>
                <a:cubicBezTo>
                  <a:pt x="62" y="347"/>
                  <a:pt x="0" y="410"/>
                  <a:pt x="0" y="486"/>
                </a:cubicBezTo>
                <a:lnTo>
                  <a:pt x="0" y="903"/>
                </a:lnTo>
                <a:cubicBezTo>
                  <a:pt x="0" y="979"/>
                  <a:pt x="62" y="1041"/>
                  <a:pt x="139" y="1041"/>
                </a:cubicBezTo>
                <a:lnTo>
                  <a:pt x="208" y="1041"/>
                </a:lnTo>
                <a:lnTo>
                  <a:pt x="208" y="1250"/>
                </a:lnTo>
                <a:lnTo>
                  <a:pt x="416" y="1041"/>
                </a:lnTo>
                <a:lnTo>
                  <a:pt x="764" y="1041"/>
                </a:lnTo>
                <a:cubicBezTo>
                  <a:pt x="840" y="1041"/>
                  <a:pt x="902" y="979"/>
                  <a:pt x="902" y="903"/>
                </a:cubicBezTo>
                <a:lnTo>
                  <a:pt x="902" y="776"/>
                </a:lnTo>
                <a:cubicBezTo>
                  <a:pt x="898" y="777"/>
                  <a:pt x="893" y="778"/>
                  <a:pt x="889" y="778"/>
                </a:cubicBezTo>
                <a:lnTo>
                  <a:pt x="402" y="778"/>
                </a:lnTo>
                <a:lnTo>
                  <a:pt x="402" y="778"/>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81531002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4173&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yearfmt&gt;&lt;begin val=&quot;0&quot;/&gt;&lt;end val=&quot;4&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d74u1dTyCUaVkctiTquXP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Vs304NUjjkqei3UQsgCiY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4W0Mr_Kt0U6zCclHVCbikA"/>
</p:tagLst>
</file>

<file path=ppt/theme/theme1.xml><?xml version="1.0" encoding="utf-8"?>
<a:theme xmlns:a="http://schemas.openxmlformats.org/drawingml/2006/main" name="Office Theme">
  <a:themeElements>
    <a:clrScheme name="Gartner">
      <a:dk1>
        <a:srgbClr val="000000"/>
      </a:dk1>
      <a:lt1>
        <a:srgbClr val="FFFFFF"/>
      </a:lt1>
      <a:dk2>
        <a:srgbClr val="404040"/>
      </a:dk2>
      <a:lt2>
        <a:srgbClr val="E4E4E4"/>
      </a:lt2>
      <a:accent1>
        <a:srgbClr val="00529B"/>
      </a:accent1>
      <a:accent2>
        <a:srgbClr val="6E96D5"/>
      </a:accent2>
      <a:accent3>
        <a:srgbClr val="FF9600"/>
      </a:accent3>
      <a:accent4>
        <a:srgbClr val="808080"/>
      </a:accent4>
      <a:accent5>
        <a:srgbClr val="B9D0DC"/>
      </a:accent5>
      <a:accent6>
        <a:srgbClr val="99CC00"/>
      </a:accent6>
      <a:hlink>
        <a:srgbClr val="336600"/>
      </a:hlink>
      <a:folHlink>
        <a:srgbClr val="A71111"/>
      </a:folHlink>
    </a:clrScheme>
    <a:fontScheme name="Gartn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rtner Presentation Template GH 2013.potx" id="{EFDD3F9F-F2A6-45F8-B7D5-15F118BD8ACD}" vid="{DC743019-45F5-4B5E-8D5B-8299CBC6CF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artner">
    <a:dk1>
      <a:srgbClr val="000000"/>
    </a:dk1>
    <a:lt1>
      <a:srgbClr val="FFFFFF"/>
    </a:lt1>
    <a:dk2>
      <a:srgbClr val="404040"/>
    </a:dk2>
    <a:lt2>
      <a:srgbClr val="E4E4E4"/>
    </a:lt2>
    <a:accent1>
      <a:srgbClr val="00529B"/>
    </a:accent1>
    <a:accent2>
      <a:srgbClr val="6E96D5"/>
    </a:accent2>
    <a:accent3>
      <a:srgbClr val="FF9600"/>
    </a:accent3>
    <a:accent4>
      <a:srgbClr val="808080"/>
    </a:accent4>
    <a:accent5>
      <a:srgbClr val="B9D0DC"/>
    </a:accent5>
    <a:accent6>
      <a:srgbClr val="99CC00"/>
    </a:accent6>
    <a:hlink>
      <a:srgbClr val="336600"/>
    </a:hlink>
    <a:folHlink>
      <a:srgbClr val="A7111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83C300A6874ED409E1D19CFAC6E29CF" ma:contentTypeVersion="0" ma:contentTypeDescription="Create a new document." ma:contentTypeScope="" ma:versionID="0303ec05b98550adae2fb1b5c5aa453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8DA388-0F06-4CB0-8574-5EEBD5EFF0C9}">
  <ds:schemaRefs>
    <ds:schemaRef ds:uri="http://purl.org/dc/dcmitype/"/>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www.w3.org/XML/1998/namespace"/>
    <ds:schemaRef ds:uri="http://purl.org/dc/elements/1.1/"/>
    <ds:schemaRef ds:uri="http://schemas.microsoft.com/office/infopath/2007/PartnerControls"/>
  </ds:schemaRefs>
</ds:datastoreItem>
</file>

<file path=customXml/itemProps2.xml><?xml version="1.0" encoding="utf-8"?>
<ds:datastoreItem xmlns:ds="http://schemas.openxmlformats.org/officeDocument/2006/customXml" ds:itemID="{D83A824C-171A-4537-A628-3896811A4D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EEBB7EE-4E18-44A2-BB7E-4FE47B85CD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2745</TotalTime>
  <Words>1119</Words>
  <Application>Microsoft Office PowerPoint</Application>
  <PresentationFormat>On-screen Show (4:3)</PresentationFormat>
  <Paragraphs>188</Paragraphs>
  <Slides>10</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 Unicode MS</vt:lpstr>
      <vt:lpstr>ＭＳ Ｐゴシック</vt:lpstr>
      <vt:lpstr>Arial</vt:lpstr>
      <vt:lpstr>Calibri</vt:lpstr>
      <vt:lpstr>Verdana</vt:lpstr>
      <vt:lpstr>Wingdings</vt:lpstr>
      <vt:lpstr>Office Theme</vt:lpstr>
      <vt:lpstr>think-cell Slide</vt:lpstr>
      <vt:lpstr>TAG Meeting </vt:lpstr>
      <vt:lpstr>What are the project objectives?</vt:lpstr>
      <vt:lpstr>What is the project approach and which deliverables and concrete next steps are realised and planned?</vt:lpstr>
      <vt:lpstr>What activities are conducted by both Authorities and the Commission?</vt:lpstr>
      <vt:lpstr>In detail, how are the workshops with National Authorities being executed?</vt:lpstr>
      <vt:lpstr>Which Operational Scenarios are evaluated together with National Authorities? </vt:lpstr>
      <vt:lpstr>What are the main outcomes of the project to date? (1/3)</vt:lpstr>
      <vt:lpstr>What are the main outcomes of the project to date? (2/3)</vt:lpstr>
      <vt:lpstr>What are the main outcomes of the project to date? (3/3)</vt:lpstr>
      <vt:lpstr>What are the next steps for the project going forward?</vt:lpstr>
    </vt:vector>
  </TitlesOfParts>
  <Company>Gartner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Lorincz,Barbara</dc:creator>
  <cp:lastModifiedBy>Franco Oliveri</cp:lastModifiedBy>
  <cp:revision>129</cp:revision>
  <dcterms:created xsi:type="dcterms:W3CDTF">2016-05-23T13:07:27Z</dcterms:created>
  <dcterms:modified xsi:type="dcterms:W3CDTF">2016-06-30T08:19:20Z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0x010100083C300A6874ED409E1D19CFAC6E29CF</vt:lpwstr>
  </property>
</Properties>
</file>