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4" r:id="rId11"/>
    <p:sldId id="267" r:id="rId12"/>
    <p:sldId id="265" r:id="rId13"/>
    <p:sldId id="269" r:id="rId14"/>
    <p:sldId id="268" r:id="rId15"/>
    <p:sldId id="273" r:id="rId16"/>
    <p:sldId id="274" r:id="rId17"/>
    <p:sldId id="275" r:id="rId18"/>
    <p:sldId id="276" r:id="rId19"/>
    <p:sldId id="270" r:id="rId20"/>
    <p:sldId id="271" r:id="rId21"/>
    <p:sldId id="272" r:id="rId22"/>
    <p:sldId id="277" r:id="rId23"/>
    <p:sldId id="278" r:id="rId24"/>
    <p:sldId id="279" r:id="rId25"/>
    <p:sldId id="281" r:id="rId26"/>
    <p:sldId id="28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728" y="-5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BA89-55DF-4854-96DA-EDEFECE7065F}" type="datetimeFigureOut">
              <a:rPr lang="en-GB" smtClean="0"/>
              <a:t>10/09/2013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F6D9-8A7B-41A2-9AA6-CD367EE7E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06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BA89-55DF-4854-96DA-EDEFECE7065F}" type="datetimeFigureOut">
              <a:rPr lang="en-GB" smtClean="0"/>
              <a:t>10/09/2013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F6D9-8A7B-41A2-9AA6-CD367EE7E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417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BA89-55DF-4854-96DA-EDEFECE7065F}" type="datetimeFigureOut">
              <a:rPr lang="en-GB" smtClean="0"/>
              <a:t>10/09/2013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F6D9-8A7B-41A2-9AA6-CD367EE7E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075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BA89-55DF-4854-96DA-EDEFECE7065F}" type="datetimeFigureOut">
              <a:rPr lang="en-GB" smtClean="0"/>
              <a:t>10/09/2013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F6D9-8A7B-41A2-9AA6-CD367EE7E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927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BA89-55DF-4854-96DA-EDEFECE7065F}" type="datetimeFigureOut">
              <a:rPr lang="en-GB" smtClean="0"/>
              <a:t>10/09/2013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F6D9-8A7B-41A2-9AA6-CD367EE7E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367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BA89-55DF-4854-96DA-EDEFECE7065F}" type="datetimeFigureOut">
              <a:rPr lang="en-GB" smtClean="0"/>
              <a:t>10/09/2013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F6D9-8A7B-41A2-9AA6-CD367EE7E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31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BA89-55DF-4854-96DA-EDEFECE7065F}" type="datetimeFigureOut">
              <a:rPr lang="en-GB" smtClean="0"/>
              <a:t>10/09/2013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F6D9-8A7B-41A2-9AA6-CD367EE7E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60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BA89-55DF-4854-96DA-EDEFECE7065F}" type="datetimeFigureOut">
              <a:rPr lang="en-GB" smtClean="0"/>
              <a:t>10/09/2013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F6D9-8A7B-41A2-9AA6-CD367EE7E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72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BA89-55DF-4854-96DA-EDEFECE7065F}" type="datetimeFigureOut">
              <a:rPr lang="en-GB" smtClean="0"/>
              <a:t>10/09/2013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F6D9-8A7B-41A2-9AA6-CD367EE7E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53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BA89-55DF-4854-96DA-EDEFECE7065F}" type="datetimeFigureOut">
              <a:rPr lang="en-GB" smtClean="0"/>
              <a:t>10/09/2013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F6D9-8A7B-41A2-9AA6-CD367EE7E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485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BA89-55DF-4854-96DA-EDEFECE7065F}" type="datetimeFigureOut">
              <a:rPr lang="en-GB" smtClean="0"/>
              <a:t>10/09/2013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F6D9-8A7B-41A2-9AA6-CD367EE7E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22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204162"/>
              </a:gs>
              <a:gs pos="100000">
                <a:srgbClr val="68A1B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AT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54" descr="EEA-logo_white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6165850"/>
            <a:ext cx="278447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611560" y="616585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AT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eea.europa.eu</a:t>
            </a:r>
            <a:endParaRPr lang="de-AT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>
            <a:off x="0" y="260350"/>
            <a:ext cx="9144000" cy="792163"/>
          </a:xfrm>
          <a:prstGeom prst="rect">
            <a:avLst/>
          </a:prstGeom>
          <a:gradFill rotWithShape="1">
            <a:gsLst>
              <a:gs pos="0">
                <a:srgbClr val="D3D3D3"/>
              </a:gs>
              <a:gs pos="100000">
                <a:schemeClr val="bg1">
                  <a:alpha val="31998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0" bIns="36000" anchor="b"/>
          <a:lstStyle/>
          <a:p>
            <a:pPr marL="177800" eaLnBrk="0" hangingPunct="0"/>
            <a:endParaRPr lang="en-GB" sz="36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5BA89-55DF-4854-96DA-EDEFECE7065F}" type="datetimeFigureOut">
              <a:rPr lang="en-GB" smtClean="0"/>
              <a:t>10/09/2013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0F6D9-8A7B-41A2-9AA6-CD367EE7E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40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ea.europa.eu/data-and-maps/data/eea-coastline-for-analysis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gdc.noaa.gov/mgg/shorelines/gshhs.html" TargetMode="External"/><Relationship Id="rId2" Type="http://schemas.openxmlformats.org/officeDocument/2006/relationships/hyperlink" Target="http://www.eea.europa.eu/data-and-maps/data/corine-land-cover-2000-coastlin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EEA </a:t>
            </a:r>
            <a:r>
              <a:rPr lang="es-ES_tradnl" dirty="0" err="1" smtClean="0"/>
              <a:t>coastline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analysis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err="1" smtClean="0"/>
              <a:t>Dataset</a:t>
            </a:r>
            <a:r>
              <a:rPr lang="es-ES_tradnl" dirty="0" smtClean="0"/>
              <a:t>, QA, </a:t>
            </a:r>
            <a:r>
              <a:rPr lang="es-ES_tradnl" dirty="0" err="1" smtClean="0"/>
              <a:t>future</a:t>
            </a:r>
            <a:r>
              <a:rPr lang="es-ES_tradnl" dirty="0" smtClean="0"/>
              <a:t> </a:t>
            </a:r>
            <a:r>
              <a:rPr lang="es-ES_tradnl" dirty="0" err="1" smtClean="0"/>
              <a:t>work</a:t>
            </a:r>
            <a:endParaRPr lang="es-ES_tradnl" dirty="0" smtClean="0"/>
          </a:p>
          <a:p>
            <a:endParaRPr lang="es-ES_tradnl" dirty="0"/>
          </a:p>
          <a:p>
            <a:r>
              <a:rPr lang="es-ES_tradnl" dirty="0" smtClean="0"/>
              <a:t>Oscar Gomez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7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s-ES_tradnl" dirty="0" err="1" smtClean="0"/>
              <a:t>Adding</a:t>
            </a:r>
            <a:r>
              <a:rPr lang="es-ES_tradnl" dirty="0" smtClean="0"/>
              <a:t> </a:t>
            </a:r>
            <a:r>
              <a:rPr lang="es-ES_tradnl" dirty="0" err="1" smtClean="0"/>
              <a:t>islands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491334" cy="61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39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296"/>
            <a:ext cx="8229600" cy="1143000"/>
          </a:xfrm>
        </p:spPr>
        <p:txBody>
          <a:bodyPr/>
          <a:lstStyle/>
          <a:p>
            <a:r>
              <a:rPr lang="es-ES_tradnl" dirty="0" err="1" smtClean="0"/>
              <a:t>Internal</a:t>
            </a:r>
            <a:r>
              <a:rPr lang="es-ES_tradnl" dirty="0" smtClean="0"/>
              <a:t> QC (I)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1"/>
            <a:ext cx="6715125" cy="50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32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s-ES_tradnl" dirty="0" err="1" smtClean="0"/>
              <a:t>Internal</a:t>
            </a:r>
            <a:r>
              <a:rPr lang="es-ES_tradnl" dirty="0" smtClean="0"/>
              <a:t> QC (II)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2520185" cy="337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77732"/>
            <a:ext cx="7947396" cy="5601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002538" cy="708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19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s-ES_tradnl" dirty="0" err="1" smtClean="0"/>
              <a:t>Publication</a:t>
            </a:r>
            <a:r>
              <a:rPr lang="es-ES_tradnl" dirty="0" smtClean="0"/>
              <a:t> and </a:t>
            </a:r>
            <a:r>
              <a:rPr lang="es-ES_tradnl" dirty="0" err="1" smtClean="0"/>
              <a:t>dissemination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 smtClean="0"/>
              <a:t>EEA </a:t>
            </a:r>
            <a:r>
              <a:rPr lang="es-ES_tradnl" dirty="0" err="1" smtClean="0"/>
              <a:t>Dataservice</a:t>
            </a:r>
            <a:r>
              <a:rPr lang="es-ES_tradnl" dirty="0" smtClean="0"/>
              <a:t>: </a:t>
            </a:r>
            <a:r>
              <a:rPr lang="en-GB" dirty="0" smtClean="0">
                <a:hlinkClick r:id="rId2"/>
              </a:rPr>
              <a:t>http://www.eea.europa.eu/data-and-maps/data/eea-coastline-for-analysis/</a:t>
            </a:r>
            <a:endParaRPr lang="en-GB" dirty="0" smtClean="0"/>
          </a:p>
          <a:p>
            <a:r>
              <a:rPr lang="es-ES_tradnl" dirty="0" err="1" smtClean="0"/>
              <a:t>Being</a:t>
            </a:r>
            <a:r>
              <a:rPr lang="es-ES_tradnl" dirty="0" smtClean="0"/>
              <a:t> </a:t>
            </a:r>
            <a:r>
              <a:rPr lang="es-ES_tradnl" dirty="0" err="1" smtClean="0"/>
              <a:t>used</a:t>
            </a:r>
            <a:r>
              <a:rPr lang="es-ES_tradnl" dirty="0"/>
              <a:t> </a:t>
            </a:r>
            <a:r>
              <a:rPr lang="es-ES_tradnl" dirty="0" err="1" smtClean="0"/>
              <a:t>by</a:t>
            </a:r>
            <a:r>
              <a:rPr lang="es-ES_tradnl" dirty="0" smtClean="0"/>
              <a:t>:</a:t>
            </a:r>
          </a:p>
          <a:p>
            <a:pPr lvl="1"/>
            <a:r>
              <a:rPr lang="es-ES_tradnl" dirty="0" smtClean="0"/>
              <a:t>N2000 </a:t>
            </a:r>
            <a:r>
              <a:rPr lang="es-ES_tradnl" dirty="0" err="1" smtClean="0"/>
              <a:t>barometer</a:t>
            </a:r>
            <a:r>
              <a:rPr lang="es-ES_tradnl" dirty="0"/>
              <a:t> </a:t>
            </a:r>
            <a:r>
              <a:rPr lang="es-ES_tradnl" dirty="0" smtClean="0"/>
              <a:t>(DG ENV)</a:t>
            </a:r>
          </a:p>
          <a:p>
            <a:pPr lvl="1"/>
            <a:r>
              <a:rPr lang="es-ES_tradnl" dirty="0" err="1" smtClean="0"/>
              <a:t>Partners</a:t>
            </a:r>
            <a:r>
              <a:rPr lang="es-ES_tradnl" dirty="0" smtClean="0"/>
              <a:t> at EEA marine </a:t>
            </a:r>
            <a:r>
              <a:rPr lang="es-ES_tradnl" dirty="0" err="1" smtClean="0"/>
              <a:t>group</a:t>
            </a:r>
            <a:r>
              <a:rPr lang="es-ES_tradnl" dirty="0" smtClean="0"/>
              <a:t> and ETC/ICM (MSFD)</a:t>
            </a:r>
          </a:p>
          <a:p>
            <a:pPr lvl="1"/>
            <a:r>
              <a:rPr lang="es-ES_tradnl" dirty="0" smtClean="0"/>
              <a:t>ETC/SIA</a:t>
            </a:r>
          </a:p>
          <a:p>
            <a:r>
              <a:rPr lang="es-ES_tradnl" dirty="0" err="1" smtClean="0"/>
              <a:t>We</a:t>
            </a:r>
            <a:r>
              <a:rPr lang="es-ES_tradnl" dirty="0" smtClean="0"/>
              <a:t> are </a:t>
            </a:r>
            <a:r>
              <a:rPr lang="es-ES_tradnl" dirty="0" err="1" smtClean="0"/>
              <a:t>receiving</a:t>
            </a:r>
            <a:r>
              <a:rPr lang="es-ES_tradnl" dirty="0" smtClean="0"/>
              <a:t> </a:t>
            </a:r>
            <a:r>
              <a:rPr lang="es-ES_tradnl" dirty="0" err="1" smtClean="0"/>
              <a:t>feedback</a:t>
            </a:r>
            <a:r>
              <a:rPr lang="es-ES_tradnl" dirty="0" smtClean="0"/>
              <a:t> </a:t>
            </a:r>
            <a:r>
              <a:rPr lang="es-ES_tradnl" dirty="0" err="1" smtClean="0"/>
              <a:t>on</a:t>
            </a:r>
            <a:r>
              <a:rPr lang="es-ES_tradnl" dirty="0" smtClean="0"/>
              <a:t> </a:t>
            </a:r>
            <a:r>
              <a:rPr lang="es-ES_tradnl" dirty="0" err="1" smtClean="0"/>
              <a:t>issues</a:t>
            </a:r>
            <a:r>
              <a:rPr lang="es-ES_tradnl" dirty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correct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887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2405"/>
            <a:ext cx="8229600" cy="1143000"/>
          </a:xfrm>
        </p:spPr>
        <p:txBody>
          <a:bodyPr/>
          <a:lstStyle/>
          <a:p>
            <a:r>
              <a:rPr lang="es-ES_tradnl" dirty="0" err="1" smtClean="0"/>
              <a:t>Quality</a:t>
            </a:r>
            <a:r>
              <a:rPr lang="es-ES_tradnl" dirty="0" smtClean="0"/>
              <a:t> </a:t>
            </a:r>
            <a:r>
              <a:rPr lang="es-ES_tradnl" dirty="0" err="1" smtClean="0"/>
              <a:t>assurance</a:t>
            </a:r>
            <a:r>
              <a:rPr lang="es-ES_tradnl" dirty="0" smtClean="0"/>
              <a:t> (</a:t>
            </a:r>
            <a:r>
              <a:rPr lang="es-ES_tradnl" dirty="0" err="1" smtClean="0"/>
              <a:t>external</a:t>
            </a:r>
            <a:r>
              <a:rPr lang="es-ES_tradnl" dirty="0" smtClean="0"/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30x30km </a:t>
            </a:r>
            <a:r>
              <a:rPr lang="es-ES_tradnl" dirty="0" err="1" smtClean="0"/>
              <a:t>grid</a:t>
            </a:r>
            <a:r>
              <a:rPr lang="es-ES_tradnl" dirty="0" smtClean="0"/>
              <a:t> </a:t>
            </a:r>
            <a:r>
              <a:rPr lang="es-ES_tradnl" dirty="0" err="1" smtClean="0"/>
              <a:t>along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coastline</a:t>
            </a:r>
            <a:endParaRPr lang="es-ES_tradnl" dirty="0" smtClean="0"/>
          </a:p>
          <a:p>
            <a:r>
              <a:rPr lang="es-ES_tradnl" dirty="0" smtClean="0"/>
              <a:t>4 </a:t>
            </a:r>
            <a:r>
              <a:rPr lang="es-ES_tradnl" dirty="0" err="1" smtClean="0"/>
              <a:t>types</a:t>
            </a:r>
            <a:r>
              <a:rPr lang="es-ES_tradnl" dirty="0" smtClean="0"/>
              <a:t> of </a:t>
            </a:r>
            <a:r>
              <a:rPr lang="es-ES_tradnl" dirty="0" err="1" smtClean="0"/>
              <a:t>errors</a:t>
            </a:r>
            <a:r>
              <a:rPr lang="es-ES_tradnl" dirty="0" smtClean="0"/>
              <a:t> </a:t>
            </a:r>
            <a:r>
              <a:rPr lang="es-ES_tradnl" dirty="0" err="1" smtClean="0"/>
              <a:t>were</a:t>
            </a:r>
            <a:r>
              <a:rPr lang="es-ES_tradnl" dirty="0" smtClean="0"/>
              <a:t> </a:t>
            </a:r>
            <a:r>
              <a:rPr lang="es-ES_tradnl" dirty="0" err="1" smtClean="0"/>
              <a:t>analyzed</a:t>
            </a:r>
            <a:r>
              <a:rPr lang="es-ES_tradnl" dirty="0" smtClean="0"/>
              <a:t>:</a:t>
            </a:r>
          </a:p>
          <a:p>
            <a:pPr lvl="1"/>
            <a:r>
              <a:rPr lang="en-GB" b="1" dirty="0" smtClean="0"/>
              <a:t>Adjustment distance</a:t>
            </a:r>
            <a:r>
              <a:rPr lang="en-GB" dirty="0" smtClean="0"/>
              <a:t>: Average deviation in metres to Bing Maps in the cell</a:t>
            </a:r>
          </a:p>
          <a:p>
            <a:pPr lvl="1"/>
            <a:r>
              <a:rPr lang="es-ES_tradnl" b="1" dirty="0" err="1" smtClean="0"/>
              <a:t>Serious</a:t>
            </a:r>
            <a:r>
              <a:rPr lang="es-ES_tradnl" b="1" dirty="0" smtClean="0"/>
              <a:t> </a:t>
            </a:r>
            <a:r>
              <a:rPr lang="es-ES_tradnl" b="1" dirty="0" err="1" smtClean="0"/>
              <a:t>errors</a:t>
            </a:r>
            <a:r>
              <a:rPr lang="es-ES_tradnl" b="1" dirty="0" smtClean="0"/>
              <a:t>: </a:t>
            </a:r>
            <a:r>
              <a:rPr lang="en-GB" dirty="0" smtClean="0"/>
              <a:t>geographical features or infrastructures which haven’t been digitized</a:t>
            </a:r>
          </a:p>
          <a:p>
            <a:pPr lvl="1"/>
            <a:r>
              <a:rPr lang="en-GB" b="1" dirty="0" smtClean="0"/>
              <a:t>Topological errors, discontinuities</a:t>
            </a:r>
          </a:p>
          <a:p>
            <a:pPr lvl="1"/>
            <a:r>
              <a:rPr lang="en-GB" b="1" dirty="0" smtClean="0"/>
              <a:t>Non digitized islands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225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2"/>
            <a:ext cx="9221884" cy="652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9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88" y="0"/>
            <a:ext cx="9174088" cy="648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8184" y="724054"/>
            <a:ext cx="2514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Serious errors (omission)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794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3" y="21706"/>
            <a:ext cx="9152383" cy="647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4128" y="683404"/>
            <a:ext cx="3079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Continuity errors (commission)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36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" y="-25152"/>
            <a:ext cx="9135616" cy="646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8184" y="714762"/>
            <a:ext cx="2619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Missing islands (omission)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10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373" y="127101"/>
            <a:ext cx="8229600" cy="1143000"/>
          </a:xfrm>
        </p:spPr>
        <p:txBody>
          <a:bodyPr/>
          <a:lstStyle/>
          <a:p>
            <a:r>
              <a:rPr lang="es-ES_tradnl" dirty="0" err="1" smtClean="0"/>
              <a:t>Adjustment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8" y="1268760"/>
            <a:ext cx="9109651" cy="535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16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s-ES_tradnl" dirty="0" err="1" smtClean="0"/>
              <a:t>Motivation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 err="1" smtClean="0"/>
              <a:t>Different</a:t>
            </a:r>
            <a:r>
              <a:rPr lang="es-ES_tradnl" dirty="0" smtClean="0"/>
              <a:t> </a:t>
            </a:r>
            <a:r>
              <a:rPr lang="es-ES_tradnl" dirty="0" err="1" smtClean="0"/>
              <a:t>coastlines</a:t>
            </a:r>
            <a:r>
              <a:rPr lang="es-ES_tradnl" dirty="0" smtClean="0"/>
              <a:t> </a:t>
            </a:r>
            <a:r>
              <a:rPr lang="es-ES_tradnl" dirty="0" smtClean="0">
                <a:sym typeface="Wingdings" pitchFamily="2" charset="2"/>
              </a:rPr>
              <a:t> </a:t>
            </a:r>
            <a:r>
              <a:rPr lang="es-ES_tradnl" dirty="0" err="1" smtClean="0">
                <a:sym typeface="Wingdings" pitchFamily="2" charset="2"/>
              </a:rPr>
              <a:t>used</a:t>
            </a:r>
            <a:r>
              <a:rPr lang="es-ES_tradnl" dirty="0" smtClean="0">
                <a:sym typeface="Wingdings" pitchFamily="2" charset="2"/>
              </a:rPr>
              <a:t> </a:t>
            </a:r>
            <a:r>
              <a:rPr lang="es-ES_tradnl" dirty="0" err="1" smtClean="0">
                <a:sym typeface="Wingdings" pitchFamily="2" charset="2"/>
              </a:rPr>
              <a:t>for</a:t>
            </a:r>
            <a:r>
              <a:rPr lang="es-ES_tradnl" dirty="0" smtClean="0">
                <a:sym typeface="Wingdings" pitchFamily="2" charset="2"/>
              </a:rPr>
              <a:t> </a:t>
            </a:r>
            <a:r>
              <a:rPr lang="es-ES_tradnl" dirty="0" err="1" smtClean="0">
                <a:sym typeface="Wingdings" pitchFamily="2" charset="2"/>
              </a:rPr>
              <a:t>different</a:t>
            </a:r>
            <a:r>
              <a:rPr lang="es-ES_tradnl" dirty="0" smtClean="0">
                <a:sym typeface="Wingdings" pitchFamily="2" charset="2"/>
              </a:rPr>
              <a:t> </a:t>
            </a:r>
            <a:r>
              <a:rPr lang="es-ES_tradnl" dirty="0" err="1" smtClean="0">
                <a:sym typeface="Wingdings" pitchFamily="2" charset="2"/>
              </a:rPr>
              <a:t>purposes</a:t>
            </a:r>
            <a:endParaRPr lang="es-ES_tradnl" dirty="0" smtClean="0">
              <a:sym typeface="Wingdings" pitchFamily="2" charset="2"/>
            </a:endParaRPr>
          </a:p>
          <a:p>
            <a:r>
              <a:rPr lang="es-ES_tradnl" dirty="0" err="1" smtClean="0">
                <a:sym typeface="Wingdings" pitchFamily="2" charset="2"/>
              </a:rPr>
              <a:t>The</a:t>
            </a:r>
            <a:r>
              <a:rPr lang="es-ES_tradnl" dirty="0" smtClean="0">
                <a:sym typeface="Wingdings" pitchFamily="2" charset="2"/>
              </a:rPr>
              <a:t> </a:t>
            </a:r>
            <a:r>
              <a:rPr lang="es-ES_tradnl" dirty="0" err="1" smtClean="0">
                <a:sym typeface="Wingdings" pitchFamily="2" charset="2"/>
              </a:rPr>
              <a:t>process</a:t>
            </a:r>
            <a:r>
              <a:rPr lang="es-ES_tradnl" dirty="0" smtClean="0">
                <a:sym typeface="Wingdings" pitchFamily="2" charset="2"/>
              </a:rPr>
              <a:t>: </a:t>
            </a:r>
            <a:r>
              <a:rPr lang="es-ES_tradnl" dirty="0" err="1" smtClean="0">
                <a:sym typeface="Wingdings" pitchFamily="2" charset="2"/>
              </a:rPr>
              <a:t>gather</a:t>
            </a:r>
            <a:r>
              <a:rPr lang="es-ES_tradnl" dirty="0" smtClean="0">
                <a:sym typeface="Wingdings" pitchFamily="2" charset="2"/>
              </a:rPr>
              <a:t> </a:t>
            </a:r>
            <a:r>
              <a:rPr lang="es-ES_tradnl" dirty="0" err="1" smtClean="0">
                <a:sym typeface="Wingdings" pitchFamily="2" charset="2"/>
              </a:rPr>
              <a:t>user</a:t>
            </a:r>
            <a:r>
              <a:rPr lang="es-ES_tradnl" dirty="0" smtClean="0">
                <a:sym typeface="Wingdings" pitchFamily="2" charset="2"/>
              </a:rPr>
              <a:t> </a:t>
            </a:r>
            <a:r>
              <a:rPr lang="es-ES_tradnl" dirty="0" err="1" smtClean="0">
                <a:sym typeface="Wingdings" pitchFamily="2" charset="2"/>
              </a:rPr>
              <a:t>needs</a:t>
            </a:r>
            <a:r>
              <a:rPr lang="es-ES_tradnl" dirty="0" smtClean="0">
                <a:sym typeface="Wingdings" pitchFamily="2" charset="2"/>
              </a:rPr>
              <a:t>, look at </a:t>
            </a:r>
            <a:r>
              <a:rPr lang="es-ES_tradnl" dirty="0" err="1" smtClean="0">
                <a:sym typeface="Wingdings" pitchFamily="2" charset="2"/>
              </a:rPr>
              <a:t>available</a:t>
            </a:r>
            <a:r>
              <a:rPr lang="es-ES_tradnl" dirty="0" smtClean="0">
                <a:sym typeface="Wingdings" pitchFamily="2" charset="2"/>
              </a:rPr>
              <a:t> data, and </a:t>
            </a:r>
            <a:r>
              <a:rPr lang="es-ES_tradnl" dirty="0" err="1" smtClean="0">
                <a:sym typeface="Wingdings" pitchFamily="2" charset="2"/>
              </a:rPr>
              <a:t>assemble</a:t>
            </a:r>
            <a:r>
              <a:rPr lang="es-ES_tradnl" dirty="0" smtClean="0">
                <a:sym typeface="Wingdings" pitchFamily="2" charset="2"/>
              </a:rPr>
              <a:t> a “</a:t>
            </a:r>
            <a:r>
              <a:rPr lang="es-ES_tradnl" dirty="0" err="1" smtClean="0">
                <a:sym typeface="Wingdings" pitchFamily="2" charset="2"/>
              </a:rPr>
              <a:t>unique</a:t>
            </a:r>
            <a:r>
              <a:rPr lang="es-ES_tradnl" dirty="0" smtClean="0">
                <a:sym typeface="Wingdings" pitchFamily="2" charset="2"/>
              </a:rPr>
              <a:t>” </a:t>
            </a:r>
            <a:r>
              <a:rPr lang="es-ES_tradnl" dirty="0" err="1" smtClean="0">
                <a:sym typeface="Wingdings" pitchFamily="2" charset="2"/>
              </a:rPr>
              <a:t>coastline</a:t>
            </a:r>
            <a:endParaRPr lang="es-ES_tradnl" dirty="0" smtClean="0">
              <a:sym typeface="Wingdings" pitchFamily="2" charset="2"/>
            </a:endParaRPr>
          </a:p>
          <a:p>
            <a:r>
              <a:rPr lang="es-ES_tradnl" dirty="0" err="1" smtClean="0"/>
              <a:t>Opportunities</a:t>
            </a:r>
            <a:r>
              <a:rPr lang="es-ES_tradnl" dirty="0" smtClean="0"/>
              <a:t>: </a:t>
            </a:r>
          </a:p>
          <a:p>
            <a:pPr lvl="1"/>
            <a:r>
              <a:rPr lang="es-ES_tradnl" dirty="0" smtClean="0"/>
              <a:t>EU-</a:t>
            </a:r>
            <a:r>
              <a:rPr lang="es-ES_tradnl" dirty="0" err="1" smtClean="0"/>
              <a:t>Hydro</a:t>
            </a:r>
            <a:r>
              <a:rPr lang="es-ES_tradnl" dirty="0" smtClean="0"/>
              <a:t> </a:t>
            </a:r>
            <a:r>
              <a:rPr lang="es-ES_tradnl" dirty="0" err="1" smtClean="0"/>
              <a:t>available</a:t>
            </a:r>
            <a:r>
              <a:rPr lang="es-ES_tradnl" dirty="0" smtClean="0"/>
              <a:t> (link continental and marine </a:t>
            </a:r>
            <a:r>
              <a:rPr lang="es-ES_tradnl" dirty="0" err="1" smtClean="0"/>
              <a:t>waters</a:t>
            </a:r>
            <a:r>
              <a:rPr lang="es-ES_tradnl" dirty="0" smtClean="0"/>
              <a:t>), CLC2006 </a:t>
            </a:r>
            <a:r>
              <a:rPr lang="es-ES_tradnl" dirty="0" err="1" smtClean="0"/>
              <a:t>finalised</a:t>
            </a:r>
            <a:endParaRPr lang="es-ES_tradnl" dirty="0" smtClean="0"/>
          </a:p>
          <a:p>
            <a:pPr lvl="1"/>
            <a:r>
              <a:rPr lang="es-ES_tradnl" dirty="0" smtClean="0"/>
              <a:t>Reference data </a:t>
            </a:r>
            <a:r>
              <a:rPr lang="es-ES_tradnl" dirty="0" err="1" smtClean="0"/>
              <a:t>group</a:t>
            </a:r>
            <a:r>
              <a:rPr lang="es-ES_tradnl" dirty="0" smtClean="0"/>
              <a:t> at EEA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21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27" y="-171400"/>
            <a:ext cx="7895634" cy="788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_tradnl" dirty="0" err="1" smtClean="0"/>
              <a:t>Serious</a:t>
            </a:r>
            <a:r>
              <a:rPr lang="es-ES_tradnl" dirty="0" smtClean="0"/>
              <a:t> </a:t>
            </a:r>
            <a:r>
              <a:rPr lang="es-ES_tradnl" dirty="0" smtClean="0"/>
              <a:t>error and </a:t>
            </a:r>
            <a:r>
              <a:rPr lang="es-ES_tradnl" dirty="0" err="1" smtClean="0"/>
              <a:t>omission</a:t>
            </a:r>
            <a:r>
              <a:rPr lang="es-ES_tradnl" dirty="0" smtClean="0"/>
              <a:t> </a:t>
            </a:r>
            <a:r>
              <a:rPr lang="es-ES_tradnl" dirty="0" err="1" smtClean="0"/>
              <a:t>example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56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s-ES_tradnl" dirty="0" err="1" smtClean="0"/>
              <a:t>Future</a:t>
            </a:r>
            <a:r>
              <a:rPr lang="es-ES_tradnl" dirty="0" smtClean="0"/>
              <a:t> </a:t>
            </a:r>
            <a:r>
              <a:rPr lang="es-ES_tradnl" dirty="0" err="1" smtClean="0"/>
              <a:t>work</a:t>
            </a:r>
            <a:r>
              <a:rPr lang="es-ES_tradnl" dirty="0" smtClean="0"/>
              <a:t> (</a:t>
            </a:r>
            <a:r>
              <a:rPr lang="es-ES_tradnl" dirty="0" err="1" smtClean="0"/>
              <a:t>potential</a:t>
            </a:r>
            <a:r>
              <a:rPr lang="es-ES_tradnl" dirty="0" smtClean="0"/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 err="1" smtClean="0"/>
              <a:t>Improvement</a:t>
            </a:r>
            <a:r>
              <a:rPr lang="es-ES_tradnl" dirty="0" smtClean="0"/>
              <a:t> </a:t>
            </a:r>
            <a:r>
              <a:rPr lang="es-ES_tradnl" dirty="0" err="1" smtClean="0"/>
              <a:t>opportunity</a:t>
            </a:r>
            <a:r>
              <a:rPr lang="es-ES_tradnl" dirty="0" smtClean="0"/>
              <a:t> of </a:t>
            </a:r>
            <a:r>
              <a:rPr lang="es-ES_tradnl" dirty="0" err="1" smtClean="0"/>
              <a:t>geometry</a:t>
            </a:r>
            <a:r>
              <a:rPr lang="es-ES_tradnl" dirty="0" smtClean="0"/>
              <a:t>:</a:t>
            </a:r>
          </a:p>
          <a:p>
            <a:pPr lvl="1"/>
            <a:r>
              <a:rPr lang="es-ES_tradnl" dirty="0" err="1" smtClean="0"/>
              <a:t>Delegation</a:t>
            </a:r>
            <a:r>
              <a:rPr lang="es-ES_tradnl" dirty="0" smtClean="0"/>
              <a:t> </a:t>
            </a:r>
            <a:r>
              <a:rPr lang="es-ES_tradnl" dirty="0" err="1" smtClean="0"/>
              <a:t>agreement</a:t>
            </a:r>
            <a:r>
              <a:rPr lang="es-ES_tradnl" dirty="0" smtClean="0"/>
              <a:t> RDA (</a:t>
            </a:r>
            <a:r>
              <a:rPr lang="es-ES_tradnl" dirty="0" err="1" smtClean="0"/>
              <a:t>Copernicus</a:t>
            </a:r>
            <a:r>
              <a:rPr lang="es-ES_tradnl" dirty="0" smtClean="0"/>
              <a:t>)</a:t>
            </a:r>
          </a:p>
          <a:p>
            <a:pPr lvl="1"/>
            <a:r>
              <a:rPr lang="es-ES_tradnl" dirty="0" err="1" smtClean="0"/>
              <a:t>Improvement</a:t>
            </a:r>
            <a:r>
              <a:rPr lang="es-ES_tradnl" dirty="0" smtClean="0"/>
              <a:t> of EU-</a:t>
            </a:r>
            <a:r>
              <a:rPr lang="es-ES_tradnl" dirty="0" err="1" smtClean="0"/>
              <a:t>Hydro</a:t>
            </a:r>
            <a:r>
              <a:rPr lang="es-ES_tradnl" dirty="0"/>
              <a:t> </a:t>
            </a:r>
            <a:r>
              <a:rPr lang="es-ES_tradnl" dirty="0" smtClean="0">
                <a:sym typeface="Wingdings" pitchFamily="2" charset="2"/>
              </a:rPr>
              <a:t> </a:t>
            </a:r>
            <a:r>
              <a:rPr lang="es-ES_tradnl" dirty="0" err="1" smtClean="0">
                <a:sym typeface="Wingdings" pitchFamily="2" charset="2"/>
              </a:rPr>
              <a:t>also</a:t>
            </a:r>
            <a:r>
              <a:rPr lang="es-ES_tradnl" dirty="0" smtClean="0">
                <a:sym typeface="Wingdings" pitchFamily="2" charset="2"/>
              </a:rPr>
              <a:t> </a:t>
            </a:r>
            <a:r>
              <a:rPr lang="es-ES_tradnl" dirty="0" err="1" smtClean="0">
                <a:sym typeface="Wingdings" pitchFamily="2" charset="2"/>
              </a:rPr>
              <a:t>coastline</a:t>
            </a:r>
            <a:r>
              <a:rPr lang="es-ES_tradnl" dirty="0" smtClean="0">
                <a:sym typeface="Wingdings" pitchFamily="2" charset="2"/>
              </a:rPr>
              <a:t>?</a:t>
            </a:r>
          </a:p>
          <a:p>
            <a:pPr lvl="1"/>
            <a:r>
              <a:rPr lang="es-ES_tradnl" dirty="0" smtClean="0">
                <a:sym typeface="Wingdings" pitchFamily="2" charset="2"/>
              </a:rPr>
              <a:t>Time </a:t>
            </a:r>
            <a:r>
              <a:rPr lang="es-ES_tradnl" dirty="0" err="1" smtClean="0">
                <a:sym typeface="Wingdings" pitchFamily="2" charset="2"/>
              </a:rPr>
              <a:t>frame</a:t>
            </a:r>
            <a:r>
              <a:rPr lang="es-ES_tradnl" dirty="0" smtClean="0">
                <a:sym typeface="Wingdings" pitchFamily="2" charset="2"/>
              </a:rPr>
              <a:t>: </a:t>
            </a:r>
            <a:r>
              <a:rPr lang="es-ES_tradnl" dirty="0" err="1" smtClean="0">
                <a:sym typeface="Wingdings" pitchFamily="2" charset="2"/>
              </a:rPr>
              <a:t>end</a:t>
            </a:r>
            <a:r>
              <a:rPr lang="es-ES_tradnl" dirty="0" smtClean="0">
                <a:sym typeface="Wingdings" pitchFamily="2" charset="2"/>
              </a:rPr>
              <a:t> 2014</a:t>
            </a:r>
          </a:p>
          <a:p>
            <a:r>
              <a:rPr lang="en-GB" dirty="0" smtClean="0"/>
              <a:t>Integration of attributes, and national data (linear referencing)</a:t>
            </a:r>
          </a:p>
          <a:p>
            <a:r>
              <a:rPr lang="en-GB" dirty="0" smtClean="0"/>
              <a:t>Make consistent baselines (adapting those from </a:t>
            </a:r>
            <a:r>
              <a:rPr lang="en-GB" dirty="0" err="1" smtClean="0"/>
              <a:t>Eurosion</a:t>
            </a:r>
            <a:r>
              <a:rPr lang="en-GB" dirty="0" smtClean="0"/>
              <a:t>) </a:t>
            </a:r>
            <a:r>
              <a:rPr lang="en-GB" dirty="0" smtClean="0">
                <a:sym typeface="Wingdings" pitchFamily="2" charset="2"/>
              </a:rPr>
              <a:t> zoning (internal, territorial waters, contiguous zone, EEZ) 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30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84"/>
            <a:ext cx="7766485" cy="545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926579"/>
            <a:ext cx="8343900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83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22" y="-17438"/>
            <a:ext cx="8707438" cy="686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710" y="2987700"/>
            <a:ext cx="149225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10" y="4283100"/>
            <a:ext cx="485775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97619" y="332656"/>
            <a:ext cx="5994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smtClean="0"/>
              <a:t>Linear </a:t>
            </a:r>
            <a:r>
              <a:rPr lang="es-ES_tradnl" sz="2400" dirty="0" err="1" smtClean="0"/>
              <a:t>referencing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allows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for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showing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national</a:t>
            </a:r>
            <a:r>
              <a:rPr lang="es-ES_tradnl" sz="2400" dirty="0" smtClean="0"/>
              <a:t> </a:t>
            </a:r>
          </a:p>
          <a:p>
            <a:r>
              <a:rPr lang="es-ES_tradnl" sz="2400" dirty="0" err="1" smtClean="0"/>
              <a:t>water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bodies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on</a:t>
            </a:r>
            <a:r>
              <a:rPr lang="es-ES_tradnl" sz="2400" dirty="0" smtClean="0"/>
              <a:t> European </a:t>
            </a:r>
            <a:r>
              <a:rPr lang="es-ES_tradnl" sz="2400" dirty="0" err="1" smtClean="0"/>
              <a:t>reference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datasets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7004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Baselines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716248" cy="489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43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3"/>
            <a:ext cx="9168620" cy="637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86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you!</a:t>
            </a:r>
            <a:br>
              <a:rPr lang="en-GB" dirty="0" smtClean="0"/>
            </a:br>
            <a:r>
              <a:rPr lang="en-GB" dirty="0" smtClean="0"/>
              <a:t>Questions?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o</a:t>
            </a:r>
            <a:r>
              <a:rPr lang="en-GB" dirty="0" smtClean="0"/>
              <a:t>scar.gomez@eea.europa.eu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474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s-ES_tradnl" dirty="0" err="1" smtClean="0"/>
              <a:t>User</a:t>
            </a:r>
            <a:r>
              <a:rPr lang="es-ES_tradnl" dirty="0" smtClean="0"/>
              <a:t> </a:t>
            </a:r>
            <a:r>
              <a:rPr lang="es-ES_tradnl" dirty="0" err="1" smtClean="0"/>
              <a:t>needs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Protected</a:t>
            </a:r>
            <a:r>
              <a:rPr lang="es-ES_tradnl" dirty="0" smtClean="0"/>
              <a:t> </a:t>
            </a:r>
            <a:r>
              <a:rPr lang="es-ES_tradnl" dirty="0" err="1" smtClean="0"/>
              <a:t>areas</a:t>
            </a:r>
            <a:r>
              <a:rPr lang="es-ES_tradnl" dirty="0" smtClean="0"/>
              <a:t>: </a:t>
            </a:r>
          </a:p>
          <a:p>
            <a:pPr lvl="1"/>
            <a:r>
              <a:rPr lang="es-ES_tradnl" dirty="0" err="1" smtClean="0"/>
              <a:t>statistics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marine and </a:t>
            </a:r>
            <a:r>
              <a:rPr lang="es-ES_tradnl" dirty="0" err="1" smtClean="0"/>
              <a:t>terrestrial</a:t>
            </a:r>
            <a:r>
              <a:rPr lang="es-ES_tradnl" dirty="0" smtClean="0"/>
              <a:t> N2000 are </a:t>
            </a:r>
            <a:r>
              <a:rPr lang="es-ES_tradnl" dirty="0" err="1" smtClean="0"/>
              <a:t>different</a:t>
            </a:r>
            <a:r>
              <a:rPr lang="es-ES_tradnl" dirty="0" smtClean="0"/>
              <a:t> </a:t>
            </a:r>
            <a:r>
              <a:rPr lang="es-ES_tradnl" dirty="0" err="1" smtClean="0"/>
              <a:t>because</a:t>
            </a:r>
            <a:r>
              <a:rPr lang="es-ES_tradnl" dirty="0" smtClean="0"/>
              <a:t> of </a:t>
            </a:r>
            <a:r>
              <a:rPr lang="es-ES_tradnl" dirty="0" err="1" smtClean="0"/>
              <a:t>different</a:t>
            </a:r>
            <a:r>
              <a:rPr lang="es-ES_tradnl" dirty="0" smtClean="0"/>
              <a:t> </a:t>
            </a:r>
            <a:r>
              <a:rPr lang="es-ES_tradnl" dirty="0" err="1" smtClean="0"/>
              <a:t>coastlines</a:t>
            </a:r>
            <a:endParaRPr lang="es-ES_tradnl" dirty="0" smtClean="0"/>
          </a:p>
          <a:p>
            <a:pPr lvl="1"/>
            <a:r>
              <a:rPr lang="es-ES_tradnl" dirty="0" err="1" smtClean="0"/>
              <a:t>Many</a:t>
            </a:r>
            <a:r>
              <a:rPr lang="es-ES_tradnl" dirty="0" smtClean="0"/>
              <a:t> </a:t>
            </a:r>
            <a:r>
              <a:rPr lang="es-ES_tradnl" dirty="0" err="1" smtClean="0"/>
              <a:t>protected</a:t>
            </a:r>
            <a:r>
              <a:rPr lang="es-ES_tradnl" dirty="0" smtClean="0"/>
              <a:t> </a:t>
            </a:r>
            <a:r>
              <a:rPr lang="es-ES_tradnl" dirty="0" err="1" smtClean="0"/>
              <a:t>sites</a:t>
            </a:r>
            <a:r>
              <a:rPr lang="es-ES_tradnl" dirty="0" smtClean="0"/>
              <a:t> </a:t>
            </a:r>
            <a:r>
              <a:rPr lang="es-ES_tradnl" dirty="0" err="1" smtClean="0"/>
              <a:t>include</a:t>
            </a:r>
            <a:r>
              <a:rPr lang="es-ES_tradnl" dirty="0"/>
              <a:t> </a:t>
            </a:r>
            <a:r>
              <a:rPr lang="es-ES_tradnl" dirty="0" err="1" smtClean="0"/>
              <a:t>very</a:t>
            </a:r>
            <a:r>
              <a:rPr lang="es-ES_tradnl" dirty="0" smtClean="0"/>
              <a:t> </a:t>
            </a:r>
            <a:r>
              <a:rPr lang="es-ES_tradnl" dirty="0" err="1" smtClean="0"/>
              <a:t>small</a:t>
            </a:r>
            <a:r>
              <a:rPr lang="es-ES_tradnl" dirty="0" smtClean="0"/>
              <a:t> </a:t>
            </a:r>
            <a:r>
              <a:rPr lang="es-ES_tradnl" dirty="0" err="1" smtClean="0"/>
              <a:t>islands</a:t>
            </a:r>
            <a:endParaRPr lang="es-ES_tradnl" dirty="0" smtClean="0"/>
          </a:p>
          <a:p>
            <a:r>
              <a:rPr lang="es-ES_tradnl" dirty="0" smtClean="0"/>
              <a:t>MSFD marine </a:t>
            </a:r>
            <a:r>
              <a:rPr lang="es-ES_tradnl" dirty="0" err="1" smtClean="0"/>
              <a:t>subregions</a:t>
            </a:r>
            <a:endParaRPr lang="es-ES_tradnl" dirty="0" smtClean="0"/>
          </a:p>
          <a:p>
            <a:r>
              <a:rPr lang="es-ES_tradnl" dirty="0" smtClean="0"/>
              <a:t>Data </a:t>
            </a:r>
            <a:r>
              <a:rPr lang="es-ES_tradnl" dirty="0" err="1" smtClean="0"/>
              <a:t>integration</a:t>
            </a:r>
            <a:r>
              <a:rPr lang="es-ES_tradnl" dirty="0" smtClean="0"/>
              <a:t>: continental vs marine</a:t>
            </a:r>
            <a:r>
              <a:rPr lang="en-GB" dirty="0" smtClean="0"/>
              <a:t>, WFD water bodies.</a:t>
            </a:r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75648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s-ES_tradnl" dirty="0" err="1" smtClean="0"/>
              <a:t>Existing</a:t>
            </a:r>
            <a:r>
              <a:rPr lang="es-ES_tradnl" dirty="0" smtClean="0"/>
              <a:t> </a:t>
            </a:r>
            <a:r>
              <a:rPr lang="es-ES_tradnl" dirty="0" err="1" smtClean="0"/>
              <a:t>coastlines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85000" lnSpcReduction="10000"/>
          </a:bodyPr>
          <a:lstStyle/>
          <a:p>
            <a:r>
              <a:rPr lang="es-ES_tradnl" dirty="0" smtClean="0"/>
              <a:t>CLC </a:t>
            </a:r>
            <a:r>
              <a:rPr lang="es-ES_tradnl" dirty="0" err="1" smtClean="0"/>
              <a:t>coastline</a:t>
            </a:r>
            <a:r>
              <a:rPr lang="es-ES_tradnl" dirty="0" smtClean="0"/>
              <a:t> </a:t>
            </a:r>
            <a:r>
              <a:rPr lang="en-GB" dirty="0" smtClean="0">
                <a:hlinkClick r:id="rId2"/>
              </a:rPr>
              <a:t>http://www.eea.europa.eu/data-and-maps/data/corine-land-cover-2000-coastline</a:t>
            </a:r>
            <a:endParaRPr lang="en-GB" dirty="0" smtClean="0"/>
          </a:p>
          <a:p>
            <a:pPr lvl="1"/>
            <a:r>
              <a:rPr lang="es-ES_tradnl" dirty="0" err="1" smtClean="0"/>
              <a:t>Good</a:t>
            </a:r>
            <a:r>
              <a:rPr lang="es-ES_tradnl" dirty="0" smtClean="0"/>
              <a:t> </a:t>
            </a:r>
            <a:r>
              <a:rPr lang="es-ES_tradnl" dirty="0" err="1" smtClean="0"/>
              <a:t>delineation</a:t>
            </a:r>
            <a:r>
              <a:rPr lang="es-ES_tradnl" dirty="0" smtClean="0"/>
              <a:t> </a:t>
            </a:r>
            <a:r>
              <a:rPr lang="es-ES_tradnl" dirty="0" err="1" smtClean="0"/>
              <a:t>land</a:t>
            </a:r>
            <a:r>
              <a:rPr lang="es-ES_tradnl" dirty="0" smtClean="0"/>
              <a:t>/sea</a:t>
            </a:r>
          </a:p>
          <a:p>
            <a:pPr lvl="1"/>
            <a:r>
              <a:rPr lang="es-ES_tradnl" dirty="0" err="1" smtClean="0"/>
              <a:t>Rich</a:t>
            </a:r>
            <a:r>
              <a:rPr lang="es-ES_tradnl" dirty="0" smtClean="0"/>
              <a:t> </a:t>
            </a:r>
            <a:r>
              <a:rPr lang="es-ES_tradnl" dirty="0" err="1" smtClean="0"/>
              <a:t>attributes</a:t>
            </a:r>
            <a:r>
              <a:rPr lang="es-ES_tradnl" dirty="0" smtClean="0"/>
              <a:t> (CLC, </a:t>
            </a:r>
            <a:r>
              <a:rPr lang="es-ES_tradnl" dirty="0" err="1" smtClean="0"/>
              <a:t>Eurosion</a:t>
            </a:r>
            <a:r>
              <a:rPr lang="es-ES_tradnl" dirty="0" smtClean="0"/>
              <a:t>)</a:t>
            </a:r>
          </a:p>
          <a:p>
            <a:pPr lvl="1"/>
            <a:r>
              <a:rPr lang="es-ES_tradnl" dirty="0" err="1" smtClean="0"/>
              <a:t>Incomplete</a:t>
            </a:r>
            <a:endParaRPr lang="es-ES_tradnl" dirty="0" smtClean="0"/>
          </a:p>
          <a:p>
            <a:r>
              <a:rPr lang="es-ES_tradnl" dirty="0" smtClean="0"/>
              <a:t>NOAA GSHHS </a:t>
            </a:r>
            <a:r>
              <a:rPr lang="en-GB" dirty="0" smtClean="0">
                <a:hlinkClick r:id="rId3"/>
              </a:rPr>
              <a:t>http://www.ngdc.noaa.gov/mgg/shorelines/gshhs.html</a:t>
            </a:r>
            <a:endParaRPr lang="en-GB" dirty="0" smtClean="0"/>
          </a:p>
          <a:p>
            <a:r>
              <a:rPr lang="es-ES_tradnl" dirty="0" smtClean="0"/>
              <a:t>EU-</a:t>
            </a:r>
            <a:r>
              <a:rPr lang="es-ES_tradnl" dirty="0" err="1" smtClean="0"/>
              <a:t>Hydro</a:t>
            </a:r>
            <a:endParaRPr lang="es-ES_tradnl" dirty="0" smtClean="0"/>
          </a:p>
          <a:p>
            <a:pPr lvl="1"/>
            <a:r>
              <a:rPr lang="es-ES_tradnl" dirty="0" err="1" smtClean="0"/>
              <a:t>Derived</a:t>
            </a:r>
            <a:r>
              <a:rPr lang="es-ES_tradnl" dirty="0" smtClean="0"/>
              <a:t> </a:t>
            </a:r>
            <a:r>
              <a:rPr lang="es-ES_tradnl" dirty="0" err="1" smtClean="0"/>
              <a:t>from</a:t>
            </a:r>
            <a:r>
              <a:rPr lang="es-ES_tradnl" dirty="0" smtClean="0"/>
              <a:t> Image2006 (</a:t>
            </a:r>
            <a:r>
              <a:rPr lang="es-ES_tradnl" dirty="0" err="1" smtClean="0"/>
              <a:t>tide</a:t>
            </a:r>
            <a:r>
              <a:rPr lang="es-ES_tradnl" dirty="0" smtClean="0"/>
              <a:t> </a:t>
            </a:r>
            <a:r>
              <a:rPr lang="es-ES_tradnl" dirty="0" err="1" smtClean="0"/>
              <a:t>height</a:t>
            </a:r>
            <a:r>
              <a:rPr lang="es-ES_tradnl" dirty="0" smtClean="0"/>
              <a:t> </a:t>
            </a:r>
            <a:r>
              <a:rPr lang="es-ES_tradnl" dirty="0" err="1" smtClean="0"/>
              <a:t>corresponds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that</a:t>
            </a:r>
            <a:r>
              <a:rPr lang="es-ES_tradnl" dirty="0" smtClean="0"/>
              <a:t> of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scene</a:t>
            </a:r>
            <a:r>
              <a:rPr lang="es-ES_tradnl" dirty="0" smtClean="0"/>
              <a:t>)</a:t>
            </a:r>
          </a:p>
          <a:p>
            <a:pPr lvl="1"/>
            <a:r>
              <a:rPr lang="es-ES_tradnl" dirty="0" err="1" smtClean="0"/>
              <a:t>Incomplete</a:t>
            </a:r>
            <a:r>
              <a:rPr lang="es-ES_tradnl" dirty="0" smtClean="0"/>
              <a:t> (</a:t>
            </a:r>
            <a:r>
              <a:rPr lang="es-ES_tradnl" dirty="0" err="1" smtClean="0"/>
              <a:t>islands</a:t>
            </a:r>
            <a:r>
              <a:rPr lang="es-ES_tradnl" dirty="0" smtClean="0"/>
              <a:t>, </a:t>
            </a:r>
            <a:r>
              <a:rPr lang="es-ES_tradnl" dirty="0" err="1" smtClean="0"/>
              <a:t>countries</a:t>
            </a:r>
            <a:r>
              <a:rPr lang="es-ES_tradnl" dirty="0" smtClean="0"/>
              <a:t>, …)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118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36984"/>
            <a:ext cx="8229600" cy="1143000"/>
          </a:xfrm>
        </p:spPr>
        <p:txBody>
          <a:bodyPr/>
          <a:lstStyle/>
          <a:p>
            <a:r>
              <a:rPr lang="en-GB" dirty="0" smtClean="0"/>
              <a:t>EU-Hydro coverage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79984"/>
            <a:ext cx="5788711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78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92950"/>
            <a:ext cx="8229600" cy="1143000"/>
          </a:xfrm>
        </p:spPr>
        <p:txBody>
          <a:bodyPr/>
          <a:lstStyle/>
          <a:p>
            <a:r>
              <a:rPr lang="en-GB" dirty="0" smtClean="0"/>
              <a:t>Delineation differences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35950"/>
            <a:ext cx="4662426" cy="448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36044"/>
            <a:ext cx="4329311" cy="437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26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s-ES_tradnl" dirty="0" err="1" smtClean="0"/>
              <a:t>Methodological</a:t>
            </a:r>
            <a:r>
              <a:rPr lang="es-ES_tradnl" dirty="0" smtClean="0"/>
              <a:t> </a:t>
            </a:r>
            <a:r>
              <a:rPr lang="es-ES_tradnl" dirty="0" err="1" smtClean="0"/>
              <a:t>process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dirty="0" err="1" smtClean="0"/>
              <a:t>Gather</a:t>
            </a:r>
            <a:r>
              <a:rPr lang="es-ES_tradnl" dirty="0" smtClean="0"/>
              <a:t> </a:t>
            </a:r>
            <a:r>
              <a:rPr lang="es-ES_tradnl" dirty="0" err="1" smtClean="0"/>
              <a:t>user</a:t>
            </a:r>
            <a:r>
              <a:rPr lang="es-ES_tradnl" dirty="0" smtClean="0"/>
              <a:t> </a:t>
            </a:r>
            <a:r>
              <a:rPr lang="es-ES_tradnl" dirty="0" err="1" smtClean="0"/>
              <a:t>needs</a:t>
            </a:r>
            <a:r>
              <a:rPr lang="es-ES_tradnl" dirty="0" smtClean="0"/>
              <a:t> (</a:t>
            </a:r>
            <a:r>
              <a:rPr lang="es-ES_tradnl" dirty="0" err="1" smtClean="0"/>
              <a:t>February</a:t>
            </a:r>
            <a:r>
              <a:rPr lang="es-ES_tradnl" dirty="0" smtClean="0"/>
              <a:t>)</a:t>
            </a:r>
          </a:p>
          <a:p>
            <a:r>
              <a:rPr lang="es-ES_tradnl" dirty="0" smtClean="0"/>
              <a:t>Explore </a:t>
            </a:r>
            <a:r>
              <a:rPr lang="es-ES_tradnl" dirty="0" err="1" smtClean="0"/>
              <a:t>methodological</a:t>
            </a:r>
            <a:r>
              <a:rPr lang="es-ES_tradnl" dirty="0" smtClean="0"/>
              <a:t> </a:t>
            </a:r>
            <a:r>
              <a:rPr lang="es-ES_tradnl" dirty="0" err="1" smtClean="0"/>
              <a:t>options</a:t>
            </a:r>
            <a:r>
              <a:rPr lang="es-ES_tradnl" dirty="0" smtClean="0"/>
              <a:t> (</a:t>
            </a:r>
            <a:r>
              <a:rPr lang="es-ES_tradnl" dirty="0" err="1" smtClean="0"/>
              <a:t>February</a:t>
            </a:r>
            <a:r>
              <a:rPr lang="es-ES_tradnl" dirty="0" smtClean="0"/>
              <a:t>)</a:t>
            </a:r>
          </a:p>
          <a:p>
            <a:r>
              <a:rPr lang="es-ES_tradnl" dirty="0" err="1" smtClean="0"/>
              <a:t>Construction</a:t>
            </a:r>
            <a:r>
              <a:rPr lang="es-ES_tradnl" dirty="0" smtClean="0"/>
              <a:t> of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coastline</a:t>
            </a:r>
            <a:r>
              <a:rPr lang="es-ES_tradnl" dirty="0" smtClean="0"/>
              <a:t> (</a:t>
            </a:r>
            <a:r>
              <a:rPr lang="es-ES_tradnl" dirty="0" err="1" smtClean="0"/>
              <a:t>March</a:t>
            </a:r>
            <a:r>
              <a:rPr lang="es-ES_tradnl" dirty="0" smtClean="0"/>
              <a:t>)</a:t>
            </a:r>
          </a:p>
          <a:p>
            <a:r>
              <a:rPr lang="es-ES_tradnl" dirty="0" err="1" smtClean="0"/>
              <a:t>Internal</a:t>
            </a:r>
            <a:r>
              <a:rPr lang="es-ES_tradnl" dirty="0" smtClean="0"/>
              <a:t> QC and </a:t>
            </a:r>
            <a:r>
              <a:rPr lang="es-ES_tradnl" dirty="0" err="1" smtClean="0"/>
              <a:t>corrections</a:t>
            </a:r>
            <a:r>
              <a:rPr lang="es-ES_tradnl" dirty="0" smtClean="0"/>
              <a:t> (</a:t>
            </a:r>
            <a:r>
              <a:rPr lang="es-ES_tradnl" dirty="0" err="1" smtClean="0"/>
              <a:t>April</a:t>
            </a:r>
            <a:r>
              <a:rPr lang="es-ES_tradnl" dirty="0" smtClean="0"/>
              <a:t>) </a:t>
            </a:r>
          </a:p>
          <a:p>
            <a:r>
              <a:rPr lang="es-ES_tradnl" dirty="0" err="1" smtClean="0"/>
              <a:t>Draft</a:t>
            </a:r>
            <a:r>
              <a:rPr lang="es-ES_tradnl" dirty="0" smtClean="0"/>
              <a:t> </a:t>
            </a:r>
            <a:r>
              <a:rPr lang="es-ES_tradnl" dirty="0" err="1" smtClean="0"/>
              <a:t>publication</a:t>
            </a:r>
            <a:r>
              <a:rPr lang="es-ES_tradnl" dirty="0" smtClean="0"/>
              <a:t> (</a:t>
            </a:r>
            <a:r>
              <a:rPr lang="es-ES_tradnl" dirty="0" err="1" smtClean="0"/>
              <a:t>April</a:t>
            </a:r>
            <a:r>
              <a:rPr lang="es-ES_tradnl" dirty="0" smtClean="0"/>
              <a:t>)</a:t>
            </a:r>
          </a:p>
          <a:p>
            <a:r>
              <a:rPr lang="es-ES_tradnl" dirty="0" err="1" smtClean="0"/>
              <a:t>Improvements</a:t>
            </a:r>
            <a:r>
              <a:rPr lang="es-ES_tradnl" dirty="0" smtClean="0"/>
              <a:t> </a:t>
            </a:r>
            <a:r>
              <a:rPr lang="es-ES_tradnl" dirty="0" err="1" smtClean="0"/>
              <a:t>after</a:t>
            </a:r>
            <a:r>
              <a:rPr lang="es-ES_tradnl" dirty="0" smtClean="0"/>
              <a:t> </a:t>
            </a:r>
            <a:r>
              <a:rPr lang="es-ES_tradnl" dirty="0" err="1" smtClean="0"/>
              <a:t>feedback</a:t>
            </a:r>
            <a:r>
              <a:rPr lang="es-ES_tradnl" dirty="0" smtClean="0"/>
              <a:t> (</a:t>
            </a:r>
            <a:r>
              <a:rPr lang="es-ES_tradnl" dirty="0" err="1" smtClean="0"/>
              <a:t>May</a:t>
            </a:r>
            <a:r>
              <a:rPr lang="es-ES_tradnl" dirty="0" smtClean="0"/>
              <a:t>)</a:t>
            </a:r>
          </a:p>
          <a:p>
            <a:r>
              <a:rPr lang="es-ES_tradnl" dirty="0" err="1" smtClean="0"/>
              <a:t>Dissemination</a:t>
            </a:r>
            <a:endParaRPr lang="es-ES_tradnl" dirty="0" smtClean="0"/>
          </a:p>
          <a:p>
            <a:r>
              <a:rPr lang="es-ES_tradnl" dirty="0" err="1" smtClean="0"/>
              <a:t>External</a:t>
            </a:r>
            <a:r>
              <a:rPr lang="es-ES_tradnl" dirty="0" smtClean="0"/>
              <a:t> QA (June)</a:t>
            </a:r>
          </a:p>
          <a:p>
            <a:r>
              <a:rPr lang="es-ES_tradnl" dirty="0" err="1" smtClean="0"/>
              <a:t>Refinements</a:t>
            </a:r>
            <a:r>
              <a:rPr lang="es-ES_tradnl" dirty="0" smtClean="0"/>
              <a:t> (</a:t>
            </a:r>
            <a:r>
              <a:rPr lang="es-ES_tradnl" dirty="0" err="1" smtClean="0"/>
              <a:t>December</a:t>
            </a:r>
            <a:r>
              <a:rPr lang="es-ES_tradnl" dirty="0" smtClean="0"/>
              <a:t>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766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3648"/>
            <a:ext cx="8229600" cy="1143000"/>
          </a:xfrm>
        </p:spPr>
        <p:txBody>
          <a:bodyPr/>
          <a:lstStyle/>
          <a:p>
            <a:r>
              <a:rPr lang="es-ES_tradnl" dirty="0" err="1" smtClean="0"/>
              <a:t>Technical</a:t>
            </a:r>
            <a:r>
              <a:rPr lang="es-ES_tradnl" dirty="0" smtClean="0"/>
              <a:t> </a:t>
            </a:r>
            <a:r>
              <a:rPr lang="es-ES_tradnl" dirty="0" err="1" smtClean="0"/>
              <a:t>choice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2 </a:t>
            </a:r>
            <a:r>
              <a:rPr lang="es-ES_tradnl" dirty="0" err="1" smtClean="0"/>
              <a:t>options</a:t>
            </a:r>
            <a:r>
              <a:rPr lang="es-ES_tradnl" dirty="0" smtClean="0"/>
              <a:t> </a:t>
            </a:r>
            <a:r>
              <a:rPr lang="es-ES_tradnl" dirty="0" err="1" smtClean="0"/>
              <a:t>were</a:t>
            </a:r>
            <a:r>
              <a:rPr lang="es-ES_tradnl" dirty="0" smtClean="0"/>
              <a:t> </a:t>
            </a:r>
            <a:r>
              <a:rPr lang="es-ES_tradnl" dirty="0" err="1" smtClean="0"/>
              <a:t>evaluated</a:t>
            </a:r>
            <a:r>
              <a:rPr lang="es-ES_tradnl" dirty="0" smtClean="0"/>
              <a:t>:</a:t>
            </a:r>
          </a:p>
          <a:p>
            <a:pPr lvl="1"/>
            <a:r>
              <a:rPr lang="es-ES_tradnl" dirty="0" smtClean="0"/>
              <a:t>A </a:t>
            </a:r>
            <a:r>
              <a:rPr lang="es-ES_tradnl" dirty="0" err="1" smtClean="0"/>
              <a:t>patchwork</a:t>
            </a:r>
            <a:r>
              <a:rPr lang="es-ES_tradnl" dirty="0" smtClean="0"/>
              <a:t> of </a:t>
            </a:r>
            <a:r>
              <a:rPr lang="es-ES_tradnl" dirty="0" err="1" smtClean="0"/>
              <a:t>different</a:t>
            </a:r>
            <a:r>
              <a:rPr lang="es-ES_tradnl" dirty="0" smtClean="0"/>
              <a:t> </a:t>
            </a:r>
            <a:r>
              <a:rPr lang="es-ES_tradnl" dirty="0" err="1" smtClean="0"/>
              <a:t>datasets</a:t>
            </a:r>
            <a:r>
              <a:rPr lang="es-ES_tradnl" dirty="0" smtClean="0"/>
              <a:t> (CLC, NUTS, …, </a:t>
            </a:r>
            <a:r>
              <a:rPr lang="es-ES_tradnl" dirty="0" err="1" smtClean="0"/>
              <a:t>difficult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maintain</a:t>
            </a:r>
            <a:r>
              <a:rPr lang="es-ES_tradnl" dirty="0" smtClean="0"/>
              <a:t>)</a:t>
            </a:r>
          </a:p>
          <a:p>
            <a:pPr lvl="1"/>
            <a:r>
              <a:rPr lang="es-ES_tradnl" dirty="0" smtClean="0"/>
              <a:t>EU-</a:t>
            </a:r>
            <a:r>
              <a:rPr lang="es-ES_tradnl" dirty="0" err="1" smtClean="0"/>
              <a:t>Hydro</a:t>
            </a:r>
            <a:r>
              <a:rPr lang="es-ES_tradnl" dirty="0" smtClean="0"/>
              <a:t> as </a:t>
            </a:r>
            <a:r>
              <a:rPr lang="es-ES_tradnl" dirty="0" err="1" smtClean="0"/>
              <a:t>core</a:t>
            </a:r>
            <a:r>
              <a:rPr lang="es-ES_tradnl" dirty="0" smtClean="0"/>
              <a:t>, and </a:t>
            </a:r>
            <a:r>
              <a:rPr lang="es-ES_tradnl" dirty="0" err="1" smtClean="0"/>
              <a:t>adding</a:t>
            </a:r>
            <a:r>
              <a:rPr lang="es-ES_tradnl" dirty="0" smtClean="0"/>
              <a:t> </a:t>
            </a:r>
            <a:r>
              <a:rPr lang="es-ES_tradnl" dirty="0" err="1" smtClean="0"/>
              <a:t>additional</a:t>
            </a:r>
            <a:r>
              <a:rPr lang="es-ES_tradnl" dirty="0" smtClean="0"/>
              <a:t> </a:t>
            </a:r>
            <a:r>
              <a:rPr lang="es-ES_tradnl" dirty="0" err="1" smtClean="0"/>
              <a:t>areas</a:t>
            </a:r>
            <a:r>
              <a:rPr lang="es-ES_tradnl" dirty="0" smtClean="0"/>
              <a:t> </a:t>
            </a:r>
            <a:r>
              <a:rPr lang="es-ES_tradnl" dirty="0" err="1" smtClean="0"/>
              <a:t>from</a:t>
            </a:r>
            <a:r>
              <a:rPr lang="es-ES_tradnl" dirty="0" smtClean="0"/>
              <a:t> GSHHS as </a:t>
            </a:r>
            <a:r>
              <a:rPr lang="es-ES_tradnl" dirty="0" err="1" smtClean="0"/>
              <a:t>auxiliary</a:t>
            </a:r>
            <a:r>
              <a:rPr lang="es-ES_tradnl" dirty="0" smtClean="0"/>
              <a:t> </a:t>
            </a:r>
            <a:r>
              <a:rPr lang="es-ES_tradnl" dirty="0" err="1" smtClean="0"/>
              <a:t>coastline</a:t>
            </a:r>
            <a:r>
              <a:rPr lang="es-ES_tradnl" dirty="0" smtClean="0"/>
              <a:t>.</a:t>
            </a:r>
          </a:p>
          <a:p>
            <a:r>
              <a:rPr lang="es-ES_tradnl" dirty="0" smtClean="0"/>
              <a:t>2nd </a:t>
            </a:r>
            <a:r>
              <a:rPr lang="es-ES_tradnl" dirty="0" err="1" smtClean="0"/>
              <a:t>option</a:t>
            </a:r>
            <a:r>
              <a:rPr lang="es-ES_tradnl" dirty="0" smtClean="0"/>
              <a:t> </a:t>
            </a:r>
            <a:r>
              <a:rPr lang="es-ES_tradnl" dirty="0" err="1" smtClean="0"/>
              <a:t>was</a:t>
            </a:r>
            <a:r>
              <a:rPr lang="es-ES_tradnl" dirty="0" smtClean="0"/>
              <a:t> </a:t>
            </a:r>
            <a:r>
              <a:rPr lang="es-ES_tradnl" dirty="0" err="1" smtClean="0"/>
              <a:t>chosen</a:t>
            </a:r>
            <a:r>
              <a:rPr lang="es-ES_tradnl" dirty="0" smtClean="0"/>
              <a:t> (</a:t>
            </a:r>
            <a:r>
              <a:rPr lang="es-ES_tradnl" dirty="0" err="1" smtClean="0"/>
              <a:t>easier</a:t>
            </a:r>
            <a:r>
              <a:rPr lang="es-ES_tradnl" dirty="0" smtClean="0"/>
              <a:t> </a:t>
            </a:r>
            <a:r>
              <a:rPr lang="es-ES_tradnl" dirty="0" err="1" smtClean="0"/>
              <a:t>maintenance</a:t>
            </a:r>
            <a:r>
              <a:rPr lang="es-ES_tradnl" dirty="0" smtClean="0"/>
              <a:t>, </a:t>
            </a:r>
            <a:r>
              <a:rPr lang="es-ES_tradnl" dirty="0" err="1" smtClean="0"/>
              <a:t>but</a:t>
            </a:r>
            <a:r>
              <a:rPr lang="es-ES_tradnl" dirty="0" smtClean="0"/>
              <a:t> </a:t>
            </a:r>
            <a:r>
              <a:rPr lang="es-ES_tradnl" dirty="0" err="1" smtClean="0"/>
              <a:t>following</a:t>
            </a:r>
            <a:r>
              <a:rPr lang="es-ES_tradnl" dirty="0" smtClean="0"/>
              <a:t> </a:t>
            </a:r>
            <a:r>
              <a:rPr lang="es-ES_tradnl" dirty="0" err="1" smtClean="0"/>
              <a:t>satellite</a:t>
            </a:r>
            <a:r>
              <a:rPr lang="es-ES_tradnl" dirty="0" smtClean="0"/>
              <a:t> </a:t>
            </a:r>
            <a:r>
              <a:rPr lang="es-ES_tradnl" dirty="0" err="1" smtClean="0"/>
              <a:t>instead</a:t>
            </a:r>
            <a:r>
              <a:rPr lang="es-ES_tradnl" dirty="0" smtClean="0"/>
              <a:t> of </a:t>
            </a:r>
            <a:r>
              <a:rPr lang="es-ES_tradnl" dirty="0" err="1" smtClean="0"/>
              <a:t>lower</a:t>
            </a:r>
            <a:r>
              <a:rPr lang="es-ES_tradnl" dirty="0" smtClean="0"/>
              <a:t> </a:t>
            </a:r>
            <a:r>
              <a:rPr lang="es-ES_tradnl" dirty="0" err="1" smtClean="0"/>
              <a:t>tide</a:t>
            </a:r>
            <a:r>
              <a:rPr lang="es-ES_tradnl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244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s-ES_tradnl" dirty="0" err="1" smtClean="0"/>
              <a:t>Result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581507" cy="627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64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443</Words>
  <Application>Microsoft Office PowerPoint</Application>
  <PresentationFormat>On-screen Show (4:3)</PresentationFormat>
  <Paragraphs>77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EEA coastline for analysis</vt:lpstr>
      <vt:lpstr>Motivation</vt:lpstr>
      <vt:lpstr>User needs</vt:lpstr>
      <vt:lpstr>Existing coastlines</vt:lpstr>
      <vt:lpstr>EU-Hydro coverage</vt:lpstr>
      <vt:lpstr>Delineation differences</vt:lpstr>
      <vt:lpstr>Methodological process</vt:lpstr>
      <vt:lpstr>Technical choice</vt:lpstr>
      <vt:lpstr>Result</vt:lpstr>
      <vt:lpstr>Adding islands</vt:lpstr>
      <vt:lpstr>Internal QC (I)</vt:lpstr>
      <vt:lpstr>Internal QC (II)</vt:lpstr>
      <vt:lpstr>Publication and dissemination</vt:lpstr>
      <vt:lpstr>Quality assurance (external)</vt:lpstr>
      <vt:lpstr>PowerPoint Presentation</vt:lpstr>
      <vt:lpstr>PowerPoint Presentation</vt:lpstr>
      <vt:lpstr>PowerPoint Presentation</vt:lpstr>
      <vt:lpstr>PowerPoint Presentation</vt:lpstr>
      <vt:lpstr>Adjustment</vt:lpstr>
      <vt:lpstr>Serious error and omission example</vt:lpstr>
      <vt:lpstr>Future work (potential)</vt:lpstr>
      <vt:lpstr>PowerPoint Presentation</vt:lpstr>
      <vt:lpstr>PowerPoint Presentation</vt:lpstr>
      <vt:lpstr>Baselines</vt:lpstr>
      <vt:lpstr>PowerPoint Presentation</vt:lpstr>
      <vt:lpstr>Thank you! Questions?</vt:lpstr>
    </vt:vector>
  </TitlesOfParts>
  <Company>European Environment Agency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EEA coastline for analysis</dc:title>
  <dc:creator>Oscar Gomez Prieto</dc:creator>
  <cp:lastModifiedBy>Oscar Gomez Prieto</cp:lastModifiedBy>
  <cp:revision>21</cp:revision>
  <dcterms:created xsi:type="dcterms:W3CDTF">2013-09-09T06:04:38Z</dcterms:created>
  <dcterms:modified xsi:type="dcterms:W3CDTF">2013-09-10T06:15:59Z</dcterms:modified>
</cp:coreProperties>
</file>