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7"/>
  </p:handoutMasterIdLst>
  <p:sldIdLst>
    <p:sldId id="256" r:id="rId2"/>
    <p:sldId id="257" r:id="rId3"/>
    <p:sldId id="258" r:id="rId4"/>
    <p:sldId id="261" r:id="rId5"/>
    <p:sldId id="263" r:id="rId6"/>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CED449C-D7B9-42A2-93C8-B2D13F0227D9}" type="datetimeFigureOut">
              <a:rPr lang="nl-BE" smtClean="0"/>
              <a:t>6/02/2012</a:t>
            </a:fld>
            <a:endParaRPr lang="nl-B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C755C7C-E530-40E7-86D0-9E4168C8F059}" type="slidenum">
              <a:rPr lang="nl-BE" smtClean="0"/>
              <a:t>‹#›</a:t>
            </a:fld>
            <a:endParaRPr lang="nl-B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B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BE"/>
          </a:p>
        </p:txBody>
      </p:sp>
      <p:sp>
        <p:nvSpPr>
          <p:cNvPr id="4" name="Date Placeholder 3"/>
          <p:cNvSpPr>
            <a:spLocks noGrp="1"/>
          </p:cNvSpPr>
          <p:nvPr>
            <p:ph type="dt" sz="half" idx="10"/>
          </p:nvPr>
        </p:nvSpPr>
        <p:spPr/>
        <p:txBody>
          <a:bodyPr/>
          <a:lstStyle/>
          <a:p>
            <a:fld id="{6A194CE6-0765-418A-A34E-7C2C1406A9B8}" type="datetimeFigureOut">
              <a:rPr lang="nl-BE" smtClean="0"/>
              <a:pPr/>
              <a:t>6/02/2012</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62057F53-E8A4-4FAB-B080-FD2955C4CA2A}" type="slidenum">
              <a:rPr lang="nl-BE" smtClean="0"/>
              <a:pPr/>
              <a:t>‹#›</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A194CE6-0765-418A-A34E-7C2C1406A9B8}" type="datetimeFigureOut">
              <a:rPr lang="nl-BE" smtClean="0"/>
              <a:pPr/>
              <a:t>6/02/2012</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62057F53-E8A4-4FAB-B080-FD2955C4CA2A}" type="slidenum">
              <a:rPr lang="nl-BE" smtClean="0"/>
              <a:pPr/>
              <a:t>‹#›</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l-B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A194CE6-0765-418A-A34E-7C2C1406A9B8}" type="datetimeFigureOut">
              <a:rPr lang="nl-BE" smtClean="0"/>
              <a:pPr/>
              <a:t>6/02/2012</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62057F53-E8A4-4FAB-B080-FD2955C4CA2A}" type="slidenum">
              <a:rPr lang="nl-BE" smtClean="0"/>
              <a:pPr/>
              <a:t>‹#›</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A194CE6-0765-418A-A34E-7C2C1406A9B8}" type="datetimeFigureOut">
              <a:rPr lang="nl-BE" smtClean="0"/>
              <a:pPr/>
              <a:t>6/02/2012</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62057F53-E8A4-4FAB-B080-FD2955C4CA2A}" type="slidenum">
              <a:rPr lang="nl-BE" smtClean="0"/>
              <a:pPr/>
              <a:t>‹#›</a:t>
            </a:fld>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l-B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194CE6-0765-418A-A34E-7C2C1406A9B8}" type="datetimeFigureOut">
              <a:rPr lang="nl-BE" smtClean="0"/>
              <a:pPr/>
              <a:t>6/02/2012</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62057F53-E8A4-4FAB-B080-FD2955C4CA2A}" type="slidenum">
              <a:rPr lang="nl-BE" smtClean="0"/>
              <a:pPr/>
              <a:t>‹#›</a:t>
            </a:fld>
            <a:endParaRPr lang="nl-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Date Placeholder 4"/>
          <p:cNvSpPr>
            <a:spLocks noGrp="1"/>
          </p:cNvSpPr>
          <p:nvPr>
            <p:ph type="dt" sz="half" idx="10"/>
          </p:nvPr>
        </p:nvSpPr>
        <p:spPr/>
        <p:txBody>
          <a:bodyPr/>
          <a:lstStyle/>
          <a:p>
            <a:fld id="{6A194CE6-0765-418A-A34E-7C2C1406A9B8}" type="datetimeFigureOut">
              <a:rPr lang="nl-BE" smtClean="0"/>
              <a:pPr/>
              <a:t>6/02/2012</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62057F53-E8A4-4FAB-B080-FD2955C4CA2A}" type="slidenum">
              <a:rPr lang="nl-BE" smtClean="0"/>
              <a:pPr/>
              <a:t>‹#›</a:t>
            </a:fld>
            <a:endParaRPr lang="nl-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B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7" name="Date Placeholder 6"/>
          <p:cNvSpPr>
            <a:spLocks noGrp="1"/>
          </p:cNvSpPr>
          <p:nvPr>
            <p:ph type="dt" sz="half" idx="10"/>
          </p:nvPr>
        </p:nvSpPr>
        <p:spPr/>
        <p:txBody>
          <a:bodyPr/>
          <a:lstStyle/>
          <a:p>
            <a:fld id="{6A194CE6-0765-418A-A34E-7C2C1406A9B8}" type="datetimeFigureOut">
              <a:rPr lang="nl-BE" smtClean="0"/>
              <a:pPr/>
              <a:t>6/02/2012</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62057F53-E8A4-4FAB-B080-FD2955C4CA2A}" type="slidenum">
              <a:rPr lang="nl-BE" smtClean="0"/>
              <a:pPr/>
              <a:t>‹#›</a:t>
            </a:fld>
            <a:endParaRPr lang="nl-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Date Placeholder 2"/>
          <p:cNvSpPr>
            <a:spLocks noGrp="1"/>
          </p:cNvSpPr>
          <p:nvPr>
            <p:ph type="dt" sz="half" idx="10"/>
          </p:nvPr>
        </p:nvSpPr>
        <p:spPr/>
        <p:txBody>
          <a:bodyPr/>
          <a:lstStyle/>
          <a:p>
            <a:fld id="{6A194CE6-0765-418A-A34E-7C2C1406A9B8}" type="datetimeFigureOut">
              <a:rPr lang="nl-BE" smtClean="0"/>
              <a:pPr/>
              <a:t>6/02/2012</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62057F53-E8A4-4FAB-B080-FD2955C4CA2A}" type="slidenum">
              <a:rPr lang="nl-BE" smtClean="0"/>
              <a:pPr/>
              <a:t>‹#›</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194CE6-0765-418A-A34E-7C2C1406A9B8}" type="datetimeFigureOut">
              <a:rPr lang="nl-BE" smtClean="0"/>
              <a:pPr/>
              <a:t>6/02/2012</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62057F53-E8A4-4FAB-B080-FD2955C4CA2A}" type="slidenum">
              <a:rPr lang="nl-BE" smtClean="0"/>
              <a:pPr/>
              <a:t>‹#›</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l-B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194CE6-0765-418A-A34E-7C2C1406A9B8}" type="datetimeFigureOut">
              <a:rPr lang="nl-BE" smtClean="0"/>
              <a:pPr/>
              <a:t>6/02/2012</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62057F53-E8A4-4FAB-B080-FD2955C4CA2A}" type="slidenum">
              <a:rPr lang="nl-BE" smtClean="0"/>
              <a:pPr/>
              <a:t>‹#›</a:t>
            </a:fld>
            <a:endParaRPr lang="nl-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l-B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194CE6-0765-418A-A34E-7C2C1406A9B8}" type="datetimeFigureOut">
              <a:rPr lang="nl-BE" smtClean="0"/>
              <a:pPr/>
              <a:t>6/02/2012</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62057F53-E8A4-4FAB-B080-FD2955C4CA2A}" type="slidenum">
              <a:rPr lang="nl-BE" smtClean="0"/>
              <a:pPr/>
              <a:t>‹#›</a:t>
            </a:fld>
            <a:endParaRPr lang="nl-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l-B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94CE6-0765-418A-A34E-7C2C1406A9B8}" type="datetimeFigureOut">
              <a:rPr lang="nl-BE" smtClean="0"/>
              <a:pPr/>
              <a:t>6/02/2012</a:t>
            </a:fld>
            <a:endParaRPr lang="nl-B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057F53-E8A4-4FAB-B080-FD2955C4CA2A}" type="slidenum">
              <a:rPr lang="nl-BE" smtClean="0"/>
              <a:pPr/>
              <a:t>‹#›</a:t>
            </a:fld>
            <a:endParaRPr lang="nl-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nl-BE" dirty="0"/>
              <a:t/>
            </a:r>
            <a:br>
              <a:rPr lang="nl-BE" dirty="0"/>
            </a:br>
            <a:r>
              <a:rPr lang="nl-BE" dirty="0"/>
              <a:t/>
            </a:r>
            <a:br>
              <a:rPr lang="nl-BE" dirty="0"/>
            </a:br>
            <a:r>
              <a:rPr lang="en-US" dirty="0"/>
              <a:t> Flanders offer to host and support the EMODNET secretariat at the </a:t>
            </a:r>
            <a:r>
              <a:rPr lang="en-US" dirty="0" err="1"/>
              <a:t>InnovOcean</a:t>
            </a:r>
            <a:r>
              <a:rPr lang="en-US" dirty="0"/>
              <a:t> site in Ostend </a:t>
            </a:r>
            <a:endParaRPr lang="nl-B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1628800"/>
            <a:ext cx="7772400" cy="4608512"/>
          </a:xfrm>
        </p:spPr>
        <p:txBody>
          <a:bodyPr>
            <a:normAutofit/>
          </a:bodyPr>
          <a:lstStyle/>
          <a:p>
            <a:pPr algn="l"/>
            <a:r>
              <a:rPr lang="en-US" sz="2200" b="1" dirty="0" smtClean="0"/>
              <a:t>Support </a:t>
            </a:r>
            <a:r>
              <a:rPr lang="en-US" sz="2200" b="1" dirty="0"/>
              <a:t>provided by the Government of Flanders </a:t>
            </a:r>
            <a:r>
              <a:rPr lang="en-US" sz="2200" dirty="0"/>
              <a:t>to build the </a:t>
            </a:r>
            <a:r>
              <a:rPr lang="en-US" sz="2200" b="1" dirty="0"/>
              <a:t>Marine European Research Area</a:t>
            </a:r>
            <a:r>
              <a:rPr lang="en-US" sz="2200" dirty="0"/>
              <a:t>, and in particular to help in streamlining Data and Information towards the Marine Research Community. </a:t>
            </a:r>
            <a:r>
              <a:rPr lang="en-US" sz="2200" dirty="0" smtClean="0"/>
              <a:t/>
            </a:r>
            <a:br>
              <a:rPr lang="en-US" sz="2200" dirty="0" smtClean="0"/>
            </a:br>
            <a:r>
              <a:rPr lang="en-US" sz="2200" dirty="0"/>
              <a:t/>
            </a:r>
            <a:br>
              <a:rPr lang="en-US" sz="2200" dirty="0"/>
            </a:br>
            <a:r>
              <a:rPr lang="en-US" sz="2200" dirty="0"/>
              <a:t>This proposal includes, amongst others, </a:t>
            </a:r>
            <a:r>
              <a:rPr lang="en-US" sz="2200" b="1" dirty="0"/>
              <a:t>the support </a:t>
            </a:r>
            <a:r>
              <a:rPr lang="en-US" sz="2200" dirty="0"/>
              <a:t>to the European Marine Observation and Data Network (EMODNET). Flanders is open to </a:t>
            </a:r>
            <a:r>
              <a:rPr lang="en-US" sz="2200" b="1" dirty="0"/>
              <a:t>host the EMODNET Secretariat Office operating for International Institutions or Bodies at the </a:t>
            </a:r>
            <a:r>
              <a:rPr lang="en-US" sz="2200" b="1" dirty="0" err="1"/>
              <a:t>InnovOcean</a:t>
            </a:r>
            <a:r>
              <a:rPr lang="en-US" sz="2200" b="1" dirty="0"/>
              <a:t> site in Oostende</a:t>
            </a:r>
            <a:r>
              <a:rPr lang="en-US" sz="2200" dirty="0"/>
              <a:t>, Belgium next to the Flanders Marine Institute (VLIZ</a:t>
            </a:r>
            <a:r>
              <a:rPr lang="en-US" sz="2200" dirty="0" smtClean="0"/>
              <a:t>), IODE) of the Intergovernmental Oceanographic Commission (IOC) of UNESCO and the secretariat of the Marine Board of the European Science Foundation  </a:t>
            </a:r>
            <a:endParaRPr lang="nl-BE" sz="2200" dirty="0"/>
          </a:p>
        </p:txBody>
      </p:sp>
      <p:sp>
        <p:nvSpPr>
          <p:cNvPr id="3" name="Rectangle 2"/>
          <p:cNvSpPr/>
          <p:nvPr/>
        </p:nvSpPr>
        <p:spPr>
          <a:xfrm>
            <a:off x="827584" y="404664"/>
            <a:ext cx="4572000" cy="1200329"/>
          </a:xfrm>
          <a:prstGeom prst="rect">
            <a:avLst/>
          </a:prstGeom>
        </p:spPr>
        <p:txBody>
          <a:bodyPr>
            <a:spAutoFit/>
          </a:bodyPr>
          <a:lstStyle/>
          <a:p>
            <a:endParaRPr lang="nl-BE" dirty="0"/>
          </a:p>
          <a:p>
            <a:r>
              <a:rPr lang="nl-BE" sz="5400" b="1" dirty="0"/>
              <a:t>The offer </a:t>
            </a:r>
            <a:endParaRPr lang="nl-BE" sz="5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1700808"/>
            <a:ext cx="7772400" cy="4608512"/>
          </a:xfrm>
        </p:spPr>
        <p:txBody>
          <a:bodyPr>
            <a:normAutofit/>
          </a:bodyPr>
          <a:lstStyle/>
          <a:p>
            <a:pPr algn="l"/>
            <a:r>
              <a:rPr lang="en-GB" sz="2400" dirty="0" smtClean="0"/>
              <a:t/>
            </a:r>
            <a:br>
              <a:rPr lang="en-GB" sz="2400" dirty="0" smtClean="0"/>
            </a:br>
            <a:r>
              <a:rPr lang="en-US" sz="2200" dirty="0"/>
              <a:t/>
            </a:r>
            <a:br>
              <a:rPr lang="en-US" sz="2200" dirty="0"/>
            </a:br>
            <a:endParaRPr lang="nl-BE" sz="2200" dirty="0"/>
          </a:p>
        </p:txBody>
      </p:sp>
      <p:sp>
        <p:nvSpPr>
          <p:cNvPr id="3" name="Rectangle 2"/>
          <p:cNvSpPr/>
          <p:nvPr/>
        </p:nvSpPr>
        <p:spPr>
          <a:xfrm>
            <a:off x="827584" y="404664"/>
            <a:ext cx="4572000" cy="1200329"/>
          </a:xfrm>
          <a:prstGeom prst="rect">
            <a:avLst/>
          </a:prstGeom>
        </p:spPr>
        <p:txBody>
          <a:bodyPr>
            <a:spAutoFit/>
          </a:bodyPr>
          <a:lstStyle/>
          <a:p>
            <a:endParaRPr lang="nl-BE" dirty="0"/>
          </a:p>
          <a:p>
            <a:r>
              <a:rPr lang="nl-BE" sz="5400" b="1" dirty="0"/>
              <a:t>The offer </a:t>
            </a:r>
            <a:endParaRPr lang="nl-BE" sz="5400" dirty="0"/>
          </a:p>
        </p:txBody>
      </p:sp>
      <p:sp>
        <p:nvSpPr>
          <p:cNvPr id="4" name="TextBox 3"/>
          <p:cNvSpPr txBox="1"/>
          <p:nvPr/>
        </p:nvSpPr>
        <p:spPr>
          <a:xfrm>
            <a:off x="1043608" y="2089879"/>
            <a:ext cx="7920880" cy="3170099"/>
          </a:xfrm>
          <a:prstGeom prst="rect">
            <a:avLst/>
          </a:prstGeom>
          <a:noFill/>
        </p:spPr>
        <p:txBody>
          <a:bodyPr wrap="square" rtlCol="0">
            <a:spAutoFit/>
          </a:bodyPr>
          <a:lstStyle/>
          <a:p>
            <a:pPr>
              <a:buFont typeface="Wingdings" pitchFamily="2" charset="2"/>
              <a:buChar char="Ø"/>
            </a:pPr>
            <a:r>
              <a:rPr lang="nl-BE" dirty="0" smtClean="0"/>
              <a:t> 	</a:t>
            </a:r>
            <a:r>
              <a:rPr lang="en-US" sz="2000" dirty="0" smtClean="0"/>
              <a:t>Cost of rental of office block with an approximate floor space 120 	m</a:t>
            </a:r>
            <a:r>
              <a:rPr lang="en-US" sz="2000" baseline="30000" dirty="0" smtClean="0"/>
              <a:t>2</a:t>
            </a:r>
            <a:r>
              <a:rPr lang="en-US" sz="2000" dirty="0" smtClean="0"/>
              <a:t> ( for four staff members) including basic infrastructure </a:t>
            </a:r>
            <a:br>
              <a:rPr lang="en-US" sz="2000" dirty="0" smtClean="0"/>
            </a:br>
            <a:r>
              <a:rPr lang="en-US" sz="2000" dirty="0" smtClean="0"/>
              <a:t> </a:t>
            </a:r>
            <a:endParaRPr lang="nl-BE" sz="2000" dirty="0" smtClean="0"/>
          </a:p>
          <a:p>
            <a:pPr>
              <a:buFont typeface="Wingdings" pitchFamily="2" charset="2"/>
              <a:buChar char="Ø"/>
            </a:pPr>
            <a:r>
              <a:rPr lang="en-US" sz="2000" dirty="0" smtClean="0"/>
              <a:t> 	Access and free use of meeting rooms for 20 persons up to 150 	persons 	and a video conference room</a:t>
            </a:r>
            <a:br>
              <a:rPr lang="en-US" sz="2000" dirty="0" smtClean="0"/>
            </a:br>
            <a:endParaRPr lang="nl-BE" sz="2000" dirty="0" smtClean="0"/>
          </a:p>
          <a:p>
            <a:pPr>
              <a:buFont typeface="Wingdings" pitchFamily="2" charset="2"/>
              <a:buChar char="Ø"/>
            </a:pPr>
            <a:r>
              <a:rPr lang="en-US" sz="2000" dirty="0" smtClean="0"/>
              <a:t> 	Cost of utilities and cost of 1 Gigabit/sec Internet connection 	shared 	with the Flanders Marine institute, the Marine Board 	of the European Science Foundation and the UNESCO/IOC 	Office for IODE are provided. </a:t>
            </a:r>
            <a:endParaRPr lang="nl-BE"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1700808"/>
            <a:ext cx="7772400" cy="4608512"/>
          </a:xfrm>
        </p:spPr>
        <p:txBody>
          <a:bodyPr>
            <a:normAutofit/>
          </a:bodyPr>
          <a:lstStyle/>
          <a:p>
            <a:pPr algn="l"/>
            <a:r>
              <a:rPr lang="en-GB" sz="2400" dirty="0" smtClean="0"/>
              <a:t/>
            </a:r>
            <a:br>
              <a:rPr lang="en-GB" sz="2400" dirty="0" smtClean="0"/>
            </a:br>
            <a:r>
              <a:rPr lang="en-US" sz="2200" dirty="0"/>
              <a:t/>
            </a:r>
            <a:br>
              <a:rPr lang="en-US" sz="2200" dirty="0"/>
            </a:br>
            <a:endParaRPr lang="nl-BE" sz="2200" dirty="0"/>
          </a:p>
        </p:txBody>
      </p:sp>
      <p:sp>
        <p:nvSpPr>
          <p:cNvPr id="3" name="Rectangle 2"/>
          <p:cNvSpPr/>
          <p:nvPr/>
        </p:nvSpPr>
        <p:spPr>
          <a:xfrm>
            <a:off x="827584" y="404664"/>
            <a:ext cx="4572000" cy="1200329"/>
          </a:xfrm>
          <a:prstGeom prst="rect">
            <a:avLst/>
          </a:prstGeom>
        </p:spPr>
        <p:txBody>
          <a:bodyPr>
            <a:spAutoFit/>
          </a:bodyPr>
          <a:lstStyle/>
          <a:p>
            <a:endParaRPr lang="nl-BE" dirty="0"/>
          </a:p>
          <a:p>
            <a:r>
              <a:rPr lang="nl-BE" sz="5400" b="1" dirty="0"/>
              <a:t>The offer </a:t>
            </a:r>
            <a:endParaRPr lang="nl-BE" sz="5400" dirty="0"/>
          </a:p>
        </p:txBody>
      </p:sp>
      <p:sp>
        <p:nvSpPr>
          <p:cNvPr id="4" name="TextBox 3"/>
          <p:cNvSpPr txBox="1"/>
          <p:nvPr/>
        </p:nvSpPr>
        <p:spPr>
          <a:xfrm>
            <a:off x="1043608" y="2089879"/>
            <a:ext cx="7920880" cy="3785652"/>
          </a:xfrm>
          <a:prstGeom prst="rect">
            <a:avLst/>
          </a:prstGeom>
          <a:noFill/>
        </p:spPr>
        <p:txBody>
          <a:bodyPr wrap="square" rtlCol="0">
            <a:spAutoFit/>
          </a:bodyPr>
          <a:lstStyle/>
          <a:p>
            <a:pPr>
              <a:buFont typeface="Wingdings" pitchFamily="2" charset="2"/>
              <a:buChar char="Ø"/>
            </a:pPr>
            <a:r>
              <a:rPr lang="nl-BE" dirty="0" smtClean="0"/>
              <a:t> </a:t>
            </a:r>
            <a:r>
              <a:rPr lang="nl-BE" sz="2000" dirty="0" smtClean="0"/>
              <a:t> 	</a:t>
            </a:r>
            <a:r>
              <a:rPr lang="en-US" sz="2000" dirty="0" smtClean="0"/>
              <a:t>Technical en scientific support to:</a:t>
            </a:r>
          </a:p>
          <a:p>
            <a:pPr>
              <a:buFont typeface="Wingdings" pitchFamily="2" charset="2"/>
              <a:buChar char="Ø"/>
            </a:pPr>
            <a:endParaRPr lang="en-US" sz="2000" dirty="0" smtClean="0"/>
          </a:p>
          <a:p>
            <a:pPr lvl="1"/>
            <a:r>
              <a:rPr lang="en-US" sz="2000" dirty="0" smtClean="0"/>
              <a:t>	(1) construct and operate a single </a:t>
            </a:r>
            <a:r>
              <a:rPr lang="en-US" sz="2000" b="1" dirty="0" err="1" smtClean="0"/>
              <a:t>EMODnet</a:t>
            </a:r>
            <a:r>
              <a:rPr lang="en-US" sz="2000" b="1" dirty="0" smtClean="0"/>
              <a:t> Portal to visualize 	and provide access to the thematic data products</a:t>
            </a:r>
            <a:r>
              <a:rPr lang="en-US" sz="2000" dirty="0" smtClean="0"/>
              <a:t>, that are being 	build and managed in the individual thematic </a:t>
            </a:r>
            <a:r>
              <a:rPr lang="en-US" sz="2000" dirty="0" err="1" smtClean="0"/>
              <a:t>EMODnet</a:t>
            </a:r>
            <a:r>
              <a:rPr lang="en-US" sz="2000" dirty="0" smtClean="0"/>
              <a:t> projects 	</a:t>
            </a:r>
          </a:p>
          <a:p>
            <a:pPr lvl="1"/>
            <a:r>
              <a:rPr lang="en-US" sz="2000" dirty="0" smtClean="0"/>
              <a:t>	(2) organize </a:t>
            </a:r>
            <a:r>
              <a:rPr lang="en-US" sz="2000" b="1" dirty="0" smtClean="0"/>
              <a:t>user services to facilitate and increase access and 	usage of the </a:t>
            </a:r>
            <a:r>
              <a:rPr lang="en-US" sz="2000" b="1" dirty="0" err="1" smtClean="0"/>
              <a:t>EMODnet</a:t>
            </a:r>
            <a:r>
              <a:rPr lang="en-US" sz="2000" b="1" dirty="0" smtClean="0"/>
              <a:t> portal</a:t>
            </a:r>
            <a:r>
              <a:rPr lang="en-US" sz="2000" dirty="0" smtClean="0"/>
              <a:t>. </a:t>
            </a:r>
          </a:p>
          <a:p>
            <a:pPr lvl="1"/>
            <a:endParaRPr lang="en-US" sz="2000" dirty="0" smtClean="0"/>
          </a:p>
          <a:p>
            <a:r>
              <a:rPr lang="en-US" sz="2000" dirty="0" smtClean="0"/>
              <a:t/>
            </a:r>
            <a:br>
              <a:rPr lang="en-US" sz="2000" dirty="0" smtClean="0"/>
            </a:br>
            <a:r>
              <a:rPr lang="en-US" sz="2000" dirty="0" smtClean="0"/>
              <a:t> </a:t>
            </a:r>
            <a:endParaRPr lang="nl-BE" sz="2000" dirty="0" smtClean="0"/>
          </a:p>
          <a:p>
            <a:endParaRPr lang="nl-BE"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1628800"/>
            <a:ext cx="7956376" cy="3456384"/>
          </a:xfrm>
        </p:spPr>
        <p:txBody>
          <a:bodyPr>
            <a:normAutofit/>
          </a:bodyPr>
          <a:lstStyle/>
          <a:p>
            <a:pPr algn="l"/>
            <a:r>
              <a:rPr lang="en-US" sz="2200" dirty="0" smtClean="0"/>
              <a:t>The </a:t>
            </a:r>
            <a:r>
              <a:rPr lang="en-US" sz="2200" b="1" dirty="0" smtClean="0"/>
              <a:t>EMODNET secretariat will operate autonomously. </a:t>
            </a:r>
            <a:r>
              <a:rPr lang="en-US" sz="2200" dirty="0" smtClean="0"/>
              <a:t>Staffing of EMODNET will be provided by a grant from the European Commission. </a:t>
            </a:r>
            <a:br>
              <a:rPr lang="en-US" sz="2200" dirty="0" smtClean="0"/>
            </a:br>
            <a:r>
              <a:rPr lang="en-US" sz="2200" dirty="0"/>
              <a:t/>
            </a:r>
            <a:br>
              <a:rPr lang="en-US" sz="2200" dirty="0"/>
            </a:br>
            <a:r>
              <a:rPr lang="en-US" sz="2200" dirty="0" smtClean="0"/>
              <a:t>The </a:t>
            </a:r>
            <a:r>
              <a:rPr lang="en-US" sz="2200" b="1" dirty="0" smtClean="0"/>
              <a:t>Commission defines the priorities</a:t>
            </a:r>
            <a:r>
              <a:rPr lang="en-US" sz="2200" dirty="0" smtClean="0"/>
              <a:t> </a:t>
            </a:r>
            <a:r>
              <a:rPr lang="en-US" sz="2200" b="1" dirty="0" smtClean="0"/>
              <a:t>and the standards</a:t>
            </a:r>
            <a:r>
              <a:rPr lang="en-US" sz="2200" dirty="0" smtClean="0"/>
              <a:t> to be used (through MODEG, working group with coordinators </a:t>
            </a:r>
            <a:r>
              <a:rPr lang="en-US" sz="2200" dirty="0" err="1" smtClean="0"/>
              <a:t>EMODnet</a:t>
            </a:r>
            <a:r>
              <a:rPr lang="en-US" sz="2200" dirty="0" smtClean="0"/>
              <a:t>,…).</a:t>
            </a:r>
            <a:endParaRPr lang="nl-BE" sz="2200" dirty="0"/>
          </a:p>
        </p:txBody>
      </p:sp>
      <p:sp>
        <p:nvSpPr>
          <p:cNvPr id="3" name="Rectangle 2"/>
          <p:cNvSpPr/>
          <p:nvPr/>
        </p:nvSpPr>
        <p:spPr>
          <a:xfrm>
            <a:off x="827584" y="404664"/>
            <a:ext cx="6408712" cy="1200329"/>
          </a:xfrm>
          <a:prstGeom prst="rect">
            <a:avLst/>
          </a:prstGeom>
        </p:spPr>
        <p:txBody>
          <a:bodyPr wrap="square">
            <a:spAutoFit/>
          </a:bodyPr>
          <a:lstStyle/>
          <a:p>
            <a:endParaRPr lang="nl-BE" dirty="0"/>
          </a:p>
          <a:p>
            <a:r>
              <a:rPr lang="nl-BE" sz="5400" b="1" dirty="0" smtClean="0"/>
              <a:t>Boundary conditions</a:t>
            </a:r>
            <a:endParaRPr lang="nl-BE" sz="5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62</Words>
  <Application>Microsoft Office PowerPoint</Application>
  <PresentationFormat>On-screen Show (4:3)</PresentationFormat>
  <Paragraphs>22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Flanders offer to host and support the EMODNET secretariat at the InnovOcean site in Ostend </vt:lpstr>
      <vt:lpstr>Support provided by the Government of Flanders to build the Marine European Research Area, and in particular to help in streamlining Data and Information towards the Marine Research Community.   This proposal includes, amongst others, the support to the European Marine Observation and Data Network (EMODNET). Flanders is open to host the EMODNET Secretariat Office operating for International Institutions or Bodies at the InnovOcean site in Oostende, Belgium next to the Flanders Marine Institute (VLIZ), IODE) of the Intergovernmental Oceanographic Commission (IOC) of UNESCO and the secretariat of the Marine Board of the European Science Foundation  </vt:lpstr>
      <vt:lpstr>  </vt:lpstr>
      <vt:lpstr>  </vt:lpstr>
      <vt:lpstr>The EMODNET secretariat will operate autonomously. Staffing of EMODNET will be provided by a grant from the European Commission.   The Commission defines the priorities and the standards to be used (through MODEG, working group with coordinators EMODnet,…).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Flanders offer to host and support the EMODNET secretariat at the InnovOcean site in Ostend </dc:title>
  <dc:creator>Simon Claus</dc:creator>
  <cp:lastModifiedBy>Simon Claus</cp:lastModifiedBy>
  <cp:revision>17</cp:revision>
  <dcterms:created xsi:type="dcterms:W3CDTF">2012-01-23T15:18:24Z</dcterms:created>
  <dcterms:modified xsi:type="dcterms:W3CDTF">2012-02-06T14:25:24Z</dcterms:modified>
</cp:coreProperties>
</file>