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306" r:id="rId3"/>
    <p:sldId id="333" r:id="rId4"/>
    <p:sldId id="337" r:id="rId5"/>
    <p:sldId id="338" r:id="rId6"/>
    <p:sldId id="2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210D5-FD76-46BC-8F0A-1095D54AB6D3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B65C4-4826-4BFE-A283-2F230FE3B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/>
          </a:p>
          <a:p>
            <a:r>
              <a:rPr lang="en-IE" dirty="0"/>
              <a:t>Good</a:t>
            </a:r>
            <a:r>
              <a:rPr lang="en-IE" baseline="0" dirty="0"/>
              <a:t> morning and welcome </a:t>
            </a:r>
          </a:p>
          <a:p>
            <a:r>
              <a:rPr lang="en-IE" baseline="0" dirty="0"/>
              <a:t>Charlotte </a:t>
            </a:r>
            <a:r>
              <a:rPr lang="en-IE" baseline="0" dirty="0" err="1"/>
              <a:t>Jagot</a:t>
            </a:r>
            <a:r>
              <a:rPr lang="en-IE" baseline="0" dirty="0"/>
              <a:t> </a:t>
            </a:r>
            <a:r>
              <a:rPr lang="en-IE" dirty="0"/>
              <a:t>senior project advisor in the SBE unit </a:t>
            </a:r>
            <a:r>
              <a:rPr lang="en-IE" baseline="0" dirty="0"/>
              <a:t>which manages the European Maritime, Fisheries and Aquaculture Fund (EMFAF) the new programme for the period 2021-2027. The Unit is also managing ongoing projects and actions under the European Maritime and Fisheries Fund (2014-2020).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21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European Climate, Infrastructure and Environment Executive Agency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manages several programmes that contribute to the EU Green Deal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8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aseline="0" dirty="0"/>
              <a:t>This</a:t>
            </a:r>
            <a:r>
              <a:rPr lang="en-IE" dirty="0"/>
              <a:t> workshop is the second workshop under the EMFF contract called  synergies and clustering between maritime projects.</a:t>
            </a:r>
          </a:p>
          <a:p>
            <a:endParaRPr lang="en-IE" dirty="0"/>
          </a:p>
          <a:p>
            <a:r>
              <a:rPr lang="en-IE" dirty="0"/>
              <a:t>The objective of this contract is threefold:</a:t>
            </a:r>
          </a:p>
          <a:p>
            <a:r>
              <a:rPr lang="en-IE" dirty="0"/>
              <a:t>- First to evaluate the impact of these projects </a:t>
            </a:r>
          </a:p>
          <a:p>
            <a:r>
              <a:rPr lang="en-IE" dirty="0"/>
              <a:t>- Second  but also to allow projects to gain visibility</a:t>
            </a:r>
          </a:p>
          <a:p>
            <a:r>
              <a:rPr lang="en-IE" dirty="0"/>
              <a:t>-  Third to network and to share experiences with other projects under other EU </a:t>
            </a:r>
            <a:r>
              <a:rPr lang="en-IE" dirty="0" err="1"/>
              <a:t>pogrammes</a:t>
            </a:r>
            <a:r>
              <a:rPr lang="en-IE" dirty="0"/>
              <a:t> </a:t>
            </a:r>
          </a:p>
          <a:p>
            <a:endParaRPr lang="en-IE" baseline="0" dirty="0"/>
          </a:p>
          <a:p>
            <a:r>
              <a:rPr lang="en-IE" dirty="0"/>
              <a:t>Today is our first thematic workshop that is looking at skills. It is a bit special because at the end of the year, there will be a new call for proposals on blue careers and this workshop is a milestone to take stock of what has been done and what should be prioritised for the future</a:t>
            </a:r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00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you for your attention.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C3EB-3149-9A52-CBB7-35BB18A13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8C8820-FA36-3C02-A640-03A961692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875A-F719-4BF2-C1BF-4B82DE80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042C-0B46-48FF-8565-E33191C09416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02078-A0C9-1675-7173-CF425457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7E6A3-75AD-9BA0-E3EE-CE9CD887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848B-4D6E-45FA-82FB-F4D270932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99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25A4-5BCD-038F-11C6-98275FBC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BC837-E175-C6B7-D80C-D2213671B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7CCE8-DF4F-A145-6EC7-A43FA4B8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042C-0B46-48FF-8565-E33191C09416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EB8D3-8BB2-772A-F3F5-4B4C1E6E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53F7B-E080-FB4E-74C8-BCF08F14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848B-4D6E-45FA-82FB-F4D270932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8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22D62-4DEB-1375-C0F6-618D72816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D6202-AE92-12F0-778B-B8CAF8996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F47A0-242F-9EDC-0DA1-0C2FF057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042C-0B46-48FF-8565-E33191C09416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32AD8-50C3-8773-D69F-84A322A9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195B7-745E-9599-842C-24DDA088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848B-4D6E-45FA-82FB-F4D270932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9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FA6ACE7-BAE8-044D-A377-5E5C294DB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4"/>
          <a:stretch/>
        </p:blipFill>
        <p:spPr>
          <a:xfrm>
            <a:off x="5737584" y="6313848"/>
            <a:ext cx="719774" cy="54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67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80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875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48BB-FDB6-DC19-1E19-09B289F2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48697-5A3B-B24A-F039-D2AD8CD1C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899FC-A493-561B-D59D-44D9E7BD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042C-0B46-48FF-8565-E33191C09416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1802F-83F8-2A19-DB6F-4AE9714C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D8E9-80FF-B8F2-731B-0AB40535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848B-4D6E-45FA-82FB-F4D270932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0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FF95-4885-604C-4ABF-FBEE18A9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57DF5-E750-B5C9-0CE8-789BEFCDB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D7B66-8AA9-EED1-8C37-4B7C31EF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042C-0B46-48FF-8565-E33191C09416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4D9A3-0545-B976-2D1C-BD32BE38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33B76-0A5A-F446-2B2E-40D85D7D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848B-4D6E-45FA-82FB-F4D270932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8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77CA-3CE3-4E40-B961-4760965B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D8AF4-2532-728F-5611-2091A228C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CDB82-BB11-38DE-FEBF-128D7A02E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99DA2-A2D9-A0C2-CD7F-F55A42A1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042C-0B46-48FF-8565-E33191C09416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3277A-4ADE-0232-0B75-CF68BD9C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0D8A7-6654-5873-80C9-852DF24BB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848B-4D6E-45FA-82FB-F4D270932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CD43-7D76-4E0A-2CD3-9DE4EA61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87B39-B040-446D-3A67-333B37071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5C5DC-4674-0728-7CE4-C248D2C65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CB84E-6862-5E9F-A577-B2819A216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B976C-3BFA-2E3F-5254-53D249FF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5ED73-564A-A110-BBF4-A17CDCCFA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042C-0B46-48FF-8565-E33191C09416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2F121F-3A4D-11CE-E966-BC2D112E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FF9C6-F0B1-25C3-0E4E-FF652D23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848B-4D6E-45FA-82FB-F4D270932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6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38320-9E0C-C13C-6D6D-08927E7F5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94A47-A7BB-ECF6-A235-049DC7A4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042C-0B46-48FF-8565-E33191C09416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802D0-E18B-C240-1A34-97EF3A95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E45594-F814-8390-C210-1E4400D3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848B-4D6E-45FA-82FB-F4D270932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33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F33B3-AC94-36A5-BFC5-1D7337F5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042C-0B46-48FF-8565-E33191C09416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6479D-12FF-C4CF-5F2F-F6675935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380A2-23E4-4BD8-2349-E83E4A82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848B-4D6E-45FA-82FB-F4D270932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12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D1E7-B1EE-1F32-98F6-6821CB5E2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2FBFC-227F-B8F9-54CC-2C16DF9FA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F9D30-FE05-D7ED-0933-740523743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F89F6-A0A7-B090-A455-7E1B62C3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042C-0B46-48FF-8565-E33191C09416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1B8B9-BC17-2EFD-503A-87E80884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DC1E6-73DF-A63A-ABD8-E17B79B4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848B-4D6E-45FA-82FB-F4D270932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23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B804A-CCE9-6856-68C5-F53BE52D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EF733-ECF9-F5E7-BE96-248E681C1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1A543-C880-AF26-817C-467D7489D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67F9BE-46B5-F2EB-372E-840BF7FF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042C-0B46-48FF-8565-E33191C09416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593B6-CC76-59F3-B9ED-98CB5B08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480F5-639C-19A8-6DAF-DC4B0FDE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9848B-4D6E-45FA-82FB-F4D270932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9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F1381-6DC7-A9B1-51D3-C51AAD0A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06A41-2897-8F35-9AFB-14362E2A3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61C2-D766-8A81-CC48-48369D14B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8042C-0B46-48FF-8565-E33191C09416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949DF-CB61-B3DE-3FDE-144323D7C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EBAEE-5660-CE36-050F-E405DC7EF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9848B-4D6E-45FA-82FB-F4D270932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0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 wrap="square">
            <a:noAutofit/>
          </a:bodyPr>
          <a:lstStyle/>
          <a:p>
            <a:br>
              <a:rPr lang="en-GB" sz="4800" dirty="0"/>
            </a:br>
            <a:r>
              <a:rPr lang="en-GB" sz="4800" dirty="0"/>
              <a:t>Synergies and clustering between maritime projects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28/06/2023 EMFF Workshop on Digitalisation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844209" y="5912150"/>
            <a:ext cx="6204583" cy="124129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IE" sz="1800" dirty="0"/>
              <a:t>Sustainable Blue Economy unit, D3, CINEA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20015D3-8122-BE47-A9D6-2B793968CE2C}"/>
              </a:ext>
            </a:extLst>
          </p:cNvPr>
          <p:cNvCxnSpPr>
            <a:cxnSpLocks/>
          </p:cNvCxnSpPr>
          <p:nvPr/>
        </p:nvCxnSpPr>
        <p:spPr>
          <a:xfrm flipH="1" flipV="1">
            <a:off x="5119834" y="1399480"/>
            <a:ext cx="201030" cy="693307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CAA2EDC-81ED-224C-81A3-05184DC2CF6E}"/>
              </a:ext>
            </a:extLst>
          </p:cNvPr>
          <p:cNvCxnSpPr>
            <a:cxnSpLocks/>
          </p:cNvCxnSpPr>
          <p:nvPr/>
        </p:nvCxnSpPr>
        <p:spPr>
          <a:xfrm flipH="1">
            <a:off x="3847151" y="4090442"/>
            <a:ext cx="1061849" cy="35919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B9E4734-B521-CF4F-A721-209E6285C664}"/>
              </a:ext>
            </a:extLst>
          </p:cNvPr>
          <p:cNvCxnSpPr>
            <a:cxnSpLocks/>
          </p:cNvCxnSpPr>
          <p:nvPr/>
        </p:nvCxnSpPr>
        <p:spPr>
          <a:xfrm>
            <a:off x="6518709" y="4809299"/>
            <a:ext cx="91101" cy="59174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C297DC-80A9-514B-918E-39814FCE5BB3}"/>
              </a:ext>
            </a:extLst>
          </p:cNvPr>
          <p:cNvCxnSpPr>
            <a:cxnSpLocks/>
          </p:cNvCxnSpPr>
          <p:nvPr/>
        </p:nvCxnSpPr>
        <p:spPr>
          <a:xfrm>
            <a:off x="6375973" y="3434443"/>
            <a:ext cx="1513894" cy="1274446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3DD5603-E560-6142-82D7-237B8565B083}"/>
              </a:ext>
            </a:extLst>
          </p:cNvPr>
          <p:cNvCxnSpPr>
            <a:cxnSpLocks/>
          </p:cNvCxnSpPr>
          <p:nvPr/>
        </p:nvCxnSpPr>
        <p:spPr>
          <a:xfrm>
            <a:off x="7225468" y="2938941"/>
            <a:ext cx="921630" cy="36203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13BF5D-B3F2-D540-BE56-405E96EA7E7A}"/>
              </a:ext>
            </a:extLst>
          </p:cNvPr>
          <p:cNvCxnSpPr>
            <a:cxnSpLocks/>
          </p:cNvCxnSpPr>
          <p:nvPr/>
        </p:nvCxnSpPr>
        <p:spPr>
          <a:xfrm flipV="1">
            <a:off x="6692491" y="1514871"/>
            <a:ext cx="1323800" cy="765961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DC64BE-E1CD-5843-928B-16AA83BFB6E7}"/>
              </a:ext>
            </a:extLst>
          </p:cNvPr>
          <p:cNvCxnSpPr>
            <a:cxnSpLocks/>
          </p:cNvCxnSpPr>
          <p:nvPr/>
        </p:nvCxnSpPr>
        <p:spPr>
          <a:xfrm>
            <a:off x="4044508" y="2938941"/>
            <a:ext cx="864492" cy="20360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02C214B-3736-2640-9322-E976C3C32ADB}"/>
              </a:ext>
            </a:extLst>
          </p:cNvPr>
          <p:cNvGrpSpPr>
            <a:grpSpLocks noChangeAspect="1"/>
          </p:cNvGrpSpPr>
          <p:nvPr/>
        </p:nvGrpSpPr>
        <p:grpSpPr>
          <a:xfrm>
            <a:off x="4289499" y="1759520"/>
            <a:ext cx="3367756" cy="3373659"/>
            <a:chOff x="419594" y="1828964"/>
            <a:chExt cx="3905582" cy="3905759"/>
          </a:xfrm>
        </p:grpSpPr>
        <p:grpSp>
          <p:nvGrpSpPr>
            <p:cNvPr id="46" name="Main circle">
              <a:extLst>
                <a:ext uri="{FF2B5EF4-FFF2-40B4-BE49-F238E27FC236}">
                  <a16:creationId xmlns:a16="http://schemas.microsoft.com/office/drawing/2014/main" id="{BF3E4888-5213-E74E-A436-F0F77D6E6D2A}"/>
                </a:ext>
              </a:extLst>
            </p:cNvPr>
            <p:cNvGrpSpPr/>
            <p:nvPr/>
          </p:nvGrpSpPr>
          <p:grpSpPr>
            <a:xfrm>
              <a:off x="419594" y="1828964"/>
              <a:ext cx="3905582" cy="3905759"/>
              <a:chOff x="1733221" y="2953542"/>
              <a:chExt cx="7812219" cy="7811518"/>
            </a:xfrm>
          </p:grpSpPr>
          <p:sp>
            <p:nvSpPr>
              <p:cNvPr id="47" name="Connection shape">
                <a:extLst>
                  <a:ext uri="{FF2B5EF4-FFF2-40B4-BE49-F238E27FC236}">
                    <a16:creationId xmlns:a16="http://schemas.microsoft.com/office/drawing/2014/main" id="{2762967C-2AC6-884D-9CB6-4D0A01D3DD66}"/>
                  </a:ext>
                </a:extLst>
              </p:cNvPr>
              <p:cNvSpPr/>
              <p:nvPr/>
            </p:nvSpPr>
            <p:spPr>
              <a:xfrm>
                <a:off x="1733221" y="2953543"/>
                <a:ext cx="3852277" cy="7811517"/>
              </a:xfrm>
              <a:custGeom>
                <a:avLst/>
                <a:gdLst/>
                <a:ahLst/>
                <a:cxnLst/>
                <a:rect l="0" t="0" r="0" b="0"/>
                <a:pathLst>
                  <a:path w="3852278" h="7811515">
                    <a:moveTo>
                      <a:pt x="3852278" y="3905757"/>
                    </a:moveTo>
                    <a:lnTo>
                      <a:pt x="3852278" y="0"/>
                    </a:lnTo>
                    <a:cubicBezTo>
                      <a:pt x="1719808" y="29019"/>
                      <a:pt x="0" y="1766392"/>
                      <a:pt x="0" y="3905757"/>
                    </a:cubicBezTo>
                    <a:cubicBezTo>
                      <a:pt x="0" y="6045111"/>
                      <a:pt x="1719808" y="7782496"/>
                      <a:pt x="3852278" y="7811515"/>
                    </a:cubicBezTo>
                    <a:close/>
                  </a:path>
                </a:pathLst>
              </a:custGeom>
              <a:solidFill>
                <a:srgbClr val="004494"/>
              </a:solidFill>
              <a:ln w="12700" cmpd="sng">
                <a:noFill/>
                <a:prstDash val="solid"/>
              </a:ln>
            </p:spPr>
            <p:txBody>
              <a:bodyPr lIns="60940" tIns="30470" rIns="60940" bIns="3047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D">
                <a:extLst>
                  <a:ext uri="{FF2B5EF4-FFF2-40B4-BE49-F238E27FC236}">
                    <a16:creationId xmlns:a16="http://schemas.microsoft.com/office/drawing/2014/main" id="{D0267E84-DA73-2348-A709-3DE57968E813}"/>
                  </a:ext>
                </a:extLst>
              </p:cNvPr>
              <p:cNvSpPr/>
              <p:nvPr/>
            </p:nvSpPr>
            <p:spPr>
              <a:xfrm>
                <a:off x="5693821" y="6990049"/>
                <a:ext cx="2669376" cy="3775011"/>
              </a:xfrm>
              <a:custGeom>
                <a:avLst/>
                <a:gdLst/>
                <a:ahLst/>
                <a:cxnLst/>
                <a:rect l="0" t="0" r="0" b="0"/>
                <a:pathLst>
                  <a:path w="2669374" h="3775011">
                    <a:moveTo>
                      <a:pt x="0" y="0"/>
                    </a:moveTo>
                    <a:lnTo>
                      <a:pt x="0" y="3775011"/>
                    </a:lnTo>
                    <a:cubicBezTo>
                      <a:pt x="1037793" y="3760889"/>
                      <a:pt x="1977732" y="3342208"/>
                      <a:pt x="2669374" y="2669362"/>
                    </a:cubicBezTo>
                    <a:close/>
                  </a:path>
                </a:pathLst>
              </a:custGeom>
              <a:solidFill>
                <a:srgbClr val="EBC627"/>
              </a:solidFill>
              <a:ln w="12700" cmpd="sng">
                <a:noFill/>
                <a:prstDash val="solid"/>
              </a:ln>
            </p:spPr>
            <p:txBody>
              <a:bodyPr lIns="60940" tIns="30470" rIns="60940" bIns="3047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C">
                <a:extLst>
                  <a:ext uri="{FF2B5EF4-FFF2-40B4-BE49-F238E27FC236}">
                    <a16:creationId xmlns:a16="http://schemas.microsoft.com/office/drawing/2014/main" id="{09F1F39C-52EC-1144-AC65-DB5CEEC2E637}"/>
                  </a:ext>
                </a:extLst>
              </p:cNvPr>
              <p:cNvSpPr/>
              <p:nvPr/>
            </p:nvSpPr>
            <p:spPr>
              <a:xfrm>
                <a:off x="5770413" y="6913465"/>
                <a:ext cx="3775024" cy="2669363"/>
              </a:xfrm>
              <a:custGeom>
                <a:avLst/>
                <a:gdLst/>
                <a:ahLst/>
                <a:cxnLst/>
                <a:rect l="0" t="0" r="0" b="0"/>
                <a:pathLst>
                  <a:path w="3775024" h="2669362">
                    <a:moveTo>
                      <a:pt x="0" y="0"/>
                    </a:moveTo>
                    <a:lnTo>
                      <a:pt x="2669374" y="2669362"/>
                    </a:lnTo>
                    <a:cubicBezTo>
                      <a:pt x="3342208" y="1977720"/>
                      <a:pt x="3760901" y="1037780"/>
                      <a:pt x="3775024" y="0"/>
                    </a:cubicBezTo>
                    <a:close/>
                  </a:path>
                </a:pathLst>
              </a:custGeom>
              <a:solidFill>
                <a:srgbClr val="AAD536">
                  <a:alpha val="99000"/>
                </a:srgbClr>
              </a:solidFill>
              <a:ln w="12700" cmpd="sng">
                <a:noFill/>
                <a:prstDash val="solid"/>
              </a:ln>
            </p:spPr>
            <p:txBody>
              <a:bodyPr lIns="60940" tIns="30470" rIns="60940" bIns="3047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B">
                <a:extLst>
                  <a:ext uri="{FF2B5EF4-FFF2-40B4-BE49-F238E27FC236}">
                    <a16:creationId xmlns:a16="http://schemas.microsoft.com/office/drawing/2014/main" id="{9B14BA8C-389E-B44E-9CCD-BD7973D23A04}"/>
                  </a:ext>
                </a:extLst>
              </p:cNvPr>
              <p:cNvSpPr/>
              <p:nvPr/>
            </p:nvSpPr>
            <p:spPr>
              <a:xfrm>
                <a:off x="5770416" y="4135780"/>
                <a:ext cx="3775024" cy="2669363"/>
              </a:xfrm>
              <a:custGeom>
                <a:avLst/>
                <a:gdLst/>
                <a:ahLst/>
                <a:cxnLst/>
                <a:rect l="0" t="0" r="0" b="0"/>
                <a:pathLst>
                  <a:path w="3775024" h="2669362">
                    <a:moveTo>
                      <a:pt x="3775024" y="2669362"/>
                    </a:moveTo>
                    <a:cubicBezTo>
                      <a:pt x="3760901" y="1631581"/>
                      <a:pt x="3342208" y="691642"/>
                      <a:pt x="2669362" y="0"/>
                    </a:cubicBezTo>
                    <a:lnTo>
                      <a:pt x="0" y="2669362"/>
                    </a:lnTo>
                    <a:close/>
                  </a:path>
                </a:pathLst>
              </a:custGeom>
              <a:solidFill>
                <a:srgbClr val="3AC3D2"/>
              </a:solidFill>
              <a:ln w="12700" cmpd="sng">
                <a:noFill/>
                <a:prstDash val="solid"/>
              </a:ln>
            </p:spPr>
            <p:txBody>
              <a:bodyPr lIns="60940" tIns="30470" rIns="60940" bIns="3047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A">
                <a:extLst>
                  <a:ext uri="{FF2B5EF4-FFF2-40B4-BE49-F238E27FC236}">
                    <a16:creationId xmlns:a16="http://schemas.microsoft.com/office/drawing/2014/main" id="{463134CD-28E0-B14C-ADA7-1BBA0701C793}"/>
                  </a:ext>
                </a:extLst>
              </p:cNvPr>
              <p:cNvSpPr/>
              <p:nvPr/>
            </p:nvSpPr>
            <p:spPr>
              <a:xfrm>
                <a:off x="5693821" y="2953542"/>
                <a:ext cx="2669376" cy="3775013"/>
              </a:xfrm>
              <a:custGeom>
                <a:avLst/>
                <a:gdLst/>
                <a:ahLst/>
                <a:cxnLst/>
                <a:rect l="0" t="0" r="0" b="0"/>
                <a:pathLst>
                  <a:path w="2669374" h="3775011">
                    <a:moveTo>
                      <a:pt x="0" y="0"/>
                    </a:moveTo>
                    <a:lnTo>
                      <a:pt x="0" y="3775011"/>
                    </a:lnTo>
                    <a:lnTo>
                      <a:pt x="2669374" y="1105649"/>
                    </a:lnTo>
                    <a:cubicBezTo>
                      <a:pt x="1977732" y="432803"/>
                      <a:pt x="1037793" y="14122"/>
                      <a:pt x="0" y="0"/>
                    </a:cubicBezTo>
                    <a:close/>
                  </a:path>
                </a:pathLst>
              </a:custGeom>
              <a:solidFill>
                <a:srgbClr val="3669B5"/>
              </a:solidFill>
              <a:ln w="12700" cmpd="sng">
                <a:noFill/>
                <a:prstDash val="solid"/>
              </a:ln>
            </p:spPr>
            <p:txBody>
              <a:bodyPr lIns="60940" tIns="30470" rIns="60940" bIns="3047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White circle">
                <a:extLst>
                  <a:ext uri="{FF2B5EF4-FFF2-40B4-BE49-F238E27FC236}">
                    <a16:creationId xmlns:a16="http://schemas.microsoft.com/office/drawing/2014/main" id="{9C8D3808-5D17-1A4A-A015-F51EEC0F8CC5}"/>
                  </a:ext>
                </a:extLst>
              </p:cNvPr>
              <p:cNvSpPr/>
              <p:nvPr/>
            </p:nvSpPr>
            <p:spPr>
              <a:xfrm>
                <a:off x="2070407" y="3289066"/>
                <a:ext cx="7206816" cy="7207785"/>
              </a:xfrm>
              <a:custGeom>
                <a:avLst/>
                <a:gdLst/>
                <a:ahLst/>
                <a:cxnLst/>
                <a:rect l="0" t="0" r="0" b="0"/>
                <a:pathLst>
                  <a:path w="7275093" h="7275093">
                    <a:moveTo>
                      <a:pt x="0" y="3637559"/>
                    </a:moveTo>
                    <a:cubicBezTo>
                      <a:pt x="0" y="5646508"/>
                      <a:pt x="1628571" y="7275093"/>
                      <a:pt x="3637533" y="7275093"/>
                    </a:cubicBezTo>
                    <a:lnTo>
                      <a:pt x="3637533" y="7275093"/>
                    </a:lnTo>
                    <a:cubicBezTo>
                      <a:pt x="5646508" y="7275093"/>
                      <a:pt x="7275093" y="5646508"/>
                      <a:pt x="7275093" y="3637559"/>
                    </a:cubicBezTo>
                    <a:lnTo>
                      <a:pt x="7275093" y="3637559"/>
                    </a:lnTo>
                    <a:cubicBezTo>
                      <a:pt x="7275093" y="1628597"/>
                      <a:pt x="5646508" y="0"/>
                      <a:pt x="3637533" y="0"/>
                    </a:cubicBezTo>
                    <a:lnTo>
                      <a:pt x="3637533" y="0"/>
                    </a:lnTo>
                    <a:cubicBezTo>
                      <a:pt x="1628571" y="0"/>
                      <a:pt x="0" y="1628597"/>
                      <a:pt x="0" y="3637559"/>
                    </a:cubicBezTo>
                    <a:close/>
                  </a:path>
                </a:pathLst>
              </a:custGeom>
              <a:gradFill>
                <a:gsLst>
                  <a:gs pos="0">
                    <a:srgbClr val="EAEAEA"/>
                  </a:gs>
                  <a:gs pos="100000">
                    <a:srgbClr val="FEFFFF"/>
                  </a:gs>
                </a:gsLst>
                <a:lin ang="13500000" scaled="1"/>
              </a:gradFill>
              <a:ln w="12700" cmpd="sng">
                <a:noFill/>
                <a:prstDash val="solid"/>
              </a:ln>
              <a:effectLst>
                <a:outerShdw blurRad="635000" dist="508000" dir="2700000" sx="98000" sy="98000" algn="tl" rotWithShape="0">
                  <a:prstClr val="black">
                    <a:alpha val="60000"/>
                  </a:prstClr>
                </a:outerShdw>
              </a:effectLst>
            </p:spPr>
            <p:txBody>
              <a:bodyPr wrap="square" lIns="60940" tIns="30470" rIns="60940" bIns="3047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53" name="Picture 52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072B16B8-7F7D-C646-A092-7E0CB0ECB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498" y="4348839"/>
              <a:ext cx="1135429" cy="954741"/>
            </a:xfrm>
            <a:prstGeom prst="rect">
              <a:avLst/>
            </a:prstGeom>
          </p:spPr>
        </p:pic>
        <p:sp>
          <p:nvSpPr>
            <p:cNvPr id="54" name="Name">
              <a:extLst>
                <a:ext uri="{FF2B5EF4-FFF2-40B4-BE49-F238E27FC236}">
                  <a16:creationId xmlns:a16="http://schemas.microsoft.com/office/drawing/2014/main" id="{2DF1A363-B620-5346-9674-D2A71B313BE3}"/>
                </a:ext>
              </a:extLst>
            </p:cNvPr>
            <p:cNvSpPr txBox="1">
              <a:spLocks/>
            </p:cNvSpPr>
            <p:nvPr/>
          </p:nvSpPr>
          <p:spPr>
            <a:xfrm>
              <a:off x="645954" y="2709192"/>
              <a:ext cx="3453205" cy="1409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anchor="t"/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237007" algn="l"/>
                </a:tabLst>
                <a:defRPr lang="en-US"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4444"/>
                  </a:solidFill>
                  <a:effectLst/>
                  <a:uLnTx/>
                  <a:uFillTx/>
                  <a:latin typeface="EC Square Sans Pro Medium" panose="02000506040000020004" pitchFamily="2" charset="0"/>
                  <a:ea typeface="Montserrat-Bold" charset="77"/>
                  <a:cs typeface="Montserrat-Bold" charset="77"/>
                </a:rPr>
                <a:t>EUROPEAN CLIMATE, INFRASTRUCTURE AND ENVIRONMENT EXECUTIVE AGENCY</a:t>
              </a:r>
            </a:p>
          </p:txBody>
        </p:sp>
      </p:grpSp>
      <p:sp>
        <p:nvSpPr>
          <p:cNvPr id="58" name="Body">
            <a:extLst>
              <a:ext uri="{FF2B5EF4-FFF2-40B4-BE49-F238E27FC236}">
                <a16:creationId xmlns:a16="http://schemas.microsoft.com/office/drawing/2014/main" id="{DEFD62F3-5D5E-FD4A-B154-FF167E541A63}"/>
              </a:ext>
            </a:extLst>
          </p:cNvPr>
          <p:cNvSpPr/>
          <p:nvPr/>
        </p:nvSpPr>
        <p:spPr>
          <a:xfrm>
            <a:off x="7760683" y="4455172"/>
            <a:ext cx="3410306" cy="944889"/>
          </a:xfrm>
          <a:custGeom>
            <a:avLst/>
            <a:gdLst/>
            <a:ahLst/>
            <a:cxnLst/>
            <a:rect l="0" t="0" r="0" b="0"/>
            <a:pathLst>
              <a:path w="8205165" h="2722372">
                <a:moveTo>
                  <a:pt x="6843979" y="0"/>
                </a:moveTo>
                <a:lnTo>
                  <a:pt x="6843953" y="0"/>
                </a:lnTo>
                <a:lnTo>
                  <a:pt x="1361198" y="0"/>
                </a:lnTo>
                <a:cubicBezTo>
                  <a:pt x="609434" y="0"/>
                  <a:pt x="0" y="609422"/>
                  <a:pt x="0" y="1361198"/>
                </a:cubicBezTo>
                <a:cubicBezTo>
                  <a:pt x="0" y="2112937"/>
                  <a:pt x="609434" y="2722372"/>
                  <a:pt x="1361198" y="2722372"/>
                </a:cubicBezTo>
                <a:lnTo>
                  <a:pt x="6843953" y="2722372"/>
                </a:lnTo>
                <a:lnTo>
                  <a:pt x="6843979" y="2722372"/>
                </a:lnTo>
                <a:cubicBezTo>
                  <a:pt x="7595717" y="2722372"/>
                  <a:pt x="8205165" y="2112937"/>
                  <a:pt x="8205165" y="1361198"/>
                </a:cubicBezTo>
                <a:cubicBezTo>
                  <a:pt x="8205165" y="609422"/>
                  <a:pt x="7595717" y="0"/>
                  <a:pt x="6843979" y="0"/>
                </a:cubicBezTo>
                <a:close/>
              </a:path>
            </a:pathLst>
          </a:custGeom>
          <a:solidFill>
            <a:srgbClr val="AAD536">
              <a:alpha val="99000"/>
            </a:srgbClr>
          </a:solidFill>
          <a:ln w="12700" cmpd="sng">
            <a:noFill/>
            <a:prstDash val="solid"/>
          </a:ln>
          <a:effectLst>
            <a:innerShdw blurRad="190500" dist="63500" dir="13500000">
              <a:prstClr val="black">
                <a:alpha val="50000"/>
              </a:prstClr>
            </a:innerShdw>
          </a:effectLst>
        </p:spPr>
        <p:txBody>
          <a:bodyPr wrap="square" lIns="60940" tIns="30470" rIns="60940" bIns="3047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Body">
            <a:extLst>
              <a:ext uri="{FF2B5EF4-FFF2-40B4-BE49-F238E27FC236}">
                <a16:creationId xmlns:a16="http://schemas.microsoft.com/office/drawing/2014/main" id="{1D62C275-F24C-6D49-83D6-D33A2B2C863F}"/>
              </a:ext>
            </a:extLst>
          </p:cNvPr>
          <p:cNvSpPr/>
          <p:nvPr/>
        </p:nvSpPr>
        <p:spPr>
          <a:xfrm>
            <a:off x="3533041" y="5415652"/>
            <a:ext cx="3896127" cy="933725"/>
          </a:xfrm>
          <a:custGeom>
            <a:avLst/>
            <a:gdLst/>
            <a:ahLst/>
            <a:cxnLst/>
            <a:rect l="0" t="0" r="0" b="0"/>
            <a:pathLst>
              <a:path w="8205165" h="2722372">
                <a:moveTo>
                  <a:pt x="6843979" y="0"/>
                </a:moveTo>
                <a:lnTo>
                  <a:pt x="6843953" y="0"/>
                </a:lnTo>
                <a:lnTo>
                  <a:pt x="1361198" y="0"/>
                </a:lnTo>
                <a:cubicBezTo>
                  <a:pt x="609434" y="0"/>
                  <a:pt x="0" y="609422"/>
                  <a:pt x="0" y="1361198"/>
                </a:cubicBezTo>
                <a:cubicBezTo>
                  <a:pt x="0" y="2112937"/>
                  <a:pt x="609434" y="2722372"/>
                  <a:pt x="1361198" y="2722372"/>
                </a:cubicBezTo>
                <a:lnTo>
                  <a:pt x="6843953" y="2722372"/>
                </a:lnTo>
                <a:lnTo>
                  <a:pt x="6843979" y="2722372"/>
                </a:lnTo>
                <a:cubicBezTo>
                  <a:pt x="7595717" y="2722372"/>
                  <a:pt x="8205165" y="2112937"/>
                  <a:pt x="8205165" y="1361198"/>
                </a:cubicBezTo>
                <a:cubicBezTo>
                  <a:pt x="8205165" y="609422"/>
                  <a:pt x="7595717" y="0"/>
                  <a:pt x="6843979" y="0"/>
                </a:cubicBezTo>
                <a:close/>
              </a:path>
            </a:pathLst>
          </a:custGeom>
          <a:solidFill>
            <a:srgbClr val="FAD128"/>
          </a:solidFill>
          <a:ln w="12700" cmpd="sng">
            <a:noFill/>
            <a:prstDash val="solid"/>
          </a:ln>
          <a:effectLst>
            <a:innerShdw blurRad="190500" dist="63500" dir="9900000">
              <a:prstClr val="black">
                <a:alpha val="50000"/>
              </a:prstClr>
            </a:innerShdw>
          </a:effectLst>
        </p:spPr>
        <p:txBody>
          <a:bodyPr wrap="square" lIns="60940" tIns="30470" rIns="60940" bIns="3047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Body">
            <a:extLst>
              <a:ext uri="{FF2B5EF4-FFF2-40B4-BE49-F238E27FC236}">
                <a16:creationId xmlns:a16="http://schemas.microsoft.com/office/drawing/2014/main" id="{B048ED67-DE07-604D-A4C7-DA93925C57E5}"/>
              </a:ext>
            </a:extLst>
          </p:cNvPr>
          <p:cNvSpPr/>
          <p:nvPr/>
        </p:nvSpPr>
        <p:spPr>
          <a:xfrm>
            <a:off x="8003342" y="2553320"/>
            <a:ext cx="3758598" cy="1111883"/>
          </a:xfrm>
          <a:custGeom>
            <a:avLst/>
            <a:gdLst/>
            <a:ahLst/>
            <a:cxnLst/>
            <a:rect l="0" t="0" r="0" b="0"/>
            <a:pathLst>
              <a:path w="8205165" h="2722372">
                <a:moveTo>
                  <a:pt x="6843979" y="0"/>
                </a:moveTo>
                <a:lnTo>
                  <a:pt x="6843953" y="0"/>
                </a:lnTo>
                <a:lnTo>
                  <a:pt x="1361198" y="0"/>
                </a:lnTo>
                <a:cubicBezTo>
                  <a:pt x="609434" y="0"/>
                  <a:pt x="0" y="609422"/>
                  <a:pt x="0" y="1361185"/>
                </a:cubicBezTo>
                <a:cubicBezTo>
                  <a:pt x="0" y="2112937"/>
                  <a:pt x="609434" y="2722372"/>
                  <a:pt x="1361198" y="2722372"/>
                </a:cubicBezTo>
                <a:lnTo>
                  <a:pt x="6843953" y="2722372"/>
                </a:lnTo>
                <a:lnTo>
                  <a:pt x="6843979" y="2722372"/>
                </a:lnTo>
                <a:cubicBezTo>
                  <a:pt x="7595717" y="2722372"/>
                  <a:pt x="8205165" y="2112937"/>
                  <a:pt x="8205165" y="1361185"/>
                </a:cubicBezTo>
                <a:cubicBezTo>
                  <a:pt x="8205165" y="609422"/>
                  <a:pt x="7595717" y="0"/>
                  <a:pt x="6843979" y="0"/>
                </a:cubicBezTo>
                <a:close/>
              </a:path>
            </a:pathLst>
          </a:custGeom>
          <a:solidFill>
            <a:srgbClr val="3AC3D2">
              <a:alpha val="99000"/>
            </a:srgbClr>
          </a:solidFill>
          <a:ln w="12700" cmpd="sng">
            <a:noFill/>
            <a:prstDash val="solid"/>
          </a:ln>
          <a:effectLst>
            <a:innerShdw blurRad="190500" dist="63500" dir="11940000">
              <a:prstClr val="black">
                <a:alpha val="50000"/>
              </a:prstClr>
            </a:innerShdw>
          </a:effectLst>
        </p:spPr>
        <p:txBody>
          <a:bodyPr wrap="square" lIns="60940" tIns="30470" rIns="60940" bIns="3047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6C51ADC-CD04-9F4B-8FE6-93DA3255052B}"/>
              </a:ext>
            </a:extLst>
          </p:cNvPr>
          <p:cNvSpPr txBox="1"/>
          <p:nvPr/>
        </p:nvSpPr>
        <p:spPr>
          <a:xfrm>
            <a:off x="7786228" y="2768154"/>
            <a:ext cx="4067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 panose="02000506040000020004" pitchFamily="2" charset="0"/>
                <a:ea typeface="+mn-ea"/>
                <a:cs typeface="+mn-cs"/>
              </a:rPr>
              <a:t>HORIZON EUROPE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Light" panose="02000506000000020004" pitchFamily="2" charset="0"/>
                <a:ea typeface="+mn-ea"/>
                <a:cs typeface="+mn-cs"/>
              </a:rPr>
              <a:t>Climate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Light" panose="02000506000000020004" pitchFamily="2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Light" panose="02000506000000020004" pitchFamily="2" charset="0"/>
                <a:ea typeface="+mn-ea"/>
                <a:cs typeface="+mn-cs"/>
              </a:rPr>
              <a:t>Energy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Light" panose="02000506000000020004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Light" panose="02000506000000020004" pitchFamily="2" charset="0"/>
                <a:ea typeface="+mn-ea"/>
                <a:cs typeface="+mn-cs"/>
              </a:rPr>
              <a:t>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Light" panose="02000506000000020004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Light" panose="02000506000000020004" pitchFamily="2" charset="0"/>
                <a:ea typeface="+mn-ea"/>
                <a:cs typeface="+mn-cs"/>
              </a:rPr>
              <a:t>Mobility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A5B79A6-F9D4-7147-B5A0-8FCC23EF2686}"/>
              </a:ext>
            </a:extLst>
          </p:cNvPr>
          <p:cNvSpPr txBox="1"/>
          <p:nvPr/>
        </p:nvSpPr>
        <p:spPr>
          <a:xfrm>
            <a:off x="7760683" y="4735839"/>
            <a:ext cx="363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 panose="02000506040000020004" pitchFamily="2" charset="0"/>
                <a:ea typeface="+mn-ea"/>
                <a:cs typeface="+mn-cs"/>
              </a:rPr>
              <a:t>INNOVATION FUND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AB641C5-3E3C-944B-A562-D6D1CA814E6A}"/>
              </a:ext>
            </a:extLst>
          </p:cNvPr>
          <p:cNvSpPr/>
          <p:nvPr/>
        </p:nvSpPr>
        <p:spPr>
          <a:xfrm>
            <a:off x="4219145" y="5693230"/>
            <a:ext cx="4847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300" normalizeH="0" baseline="0" noProof="0" dirty="0">
                <a:ln>
                  <a:noFill/>
                </a:ln>
                <a:solidFill>
                  <a:srgbClr val="0A1E52"/>
                </a:solidFill>
                <a:effectLst/>
                <a:uLnTx/>
                <a:uFillTx/>
                <a:latin typeface="EC Square Sans Pro Medium" panose="02000506040000020004" pitchFamily="2" charset="0"/>
                <a:ea typeface="+mn-ea"/>
                <a:cs typeface="+mn-cs"/>
              </a:rPr>
              <a:t>LIFE PROGRAMME</a:t>
            </a:r>
            <a:endParaRPr kumimoji="0" lang="en-IE" sz="1800" b="0" i="1" u="none" strike="noStrike" kern="1300" cap="none" spc="0" normalizeH="0" baseline="0" noProof="0" dirty="0">
              <a:ln>
                <a:noFill/>
              </a:ln>
              <a:solidFill>
                <a:srgbClr val="0A1E52"/>
              </a:solidFill>
              <a:effectLst/>
              <a:uLnTx/>
              <a:uFillTx/>
              <a:latin typeface="EC Square Sans Pro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4303" y="208721"/>
            <a:ext cx="2410993" cy="563053"/>
          </a:xfrm>
        </p:spPr>
        <p:txBody>
          <a:bodyPr>
            <a:normAutofit fontScale="90000"/>
          </a:bodyPr>
          <a:lstStyle/>
          <a:p>
            <a:r>
              <a:rPr lang="en-IE" dirty="0"/>
              <a:t>CINEA </a:t>
            </a:r>
            <a:endParaRPr lang="en-IE" sz="3200" dirty="0"/>
          </a:p>
        </p:txBody>
      </p:sp>
      <p:sp>
        <p:nvSpPr>
          <p:cNvPr id="41" name="Body">
            <a:extLst>
              <a:ext uri="{FF2B5EF4-FFF2-40B4-BE49-F238E27FC236}">
                <a16:creationId xmlns:a16="http://schemas.microsoft.com/office/drawing/2014/main" id="{708717C8-6297-CB41-89AA-002F48A51C55}"/>
              </a:ext>
            </a:extLst>
          </p:cNvPr>
          <p:cNvSpPr/>
          <p:nvPr/>
        </p:nvSpPr>
        <p:spPr>
          <a:xfrm>
            <a:off x="8016291" y="916079"/>
            <a:ext cx="3601635" cy="999989"/>
          </a:xfrm>
          <a:custGeom>
            <a:avLst/>
            <a:gdLst/>
            <a:ahLst/>
            <a:cxnLst/>
            <a:rect l="0" t="0" r="0" b="0"/>
            <a:pathLst>
              <a:path w="8205165" h="2722359">
                <a:moveTo>
                  <a:pt x="6843979" y="0"/>
                </a:moveTo>
                <a:lnTo>
                  <a:pt x="6843953" y="0"/>
                </a:lnTo>
                <a:lnTo>
                  <a:pt x="1361198" y="0"/>
                </a:lnTo>
                <a:cubicBezTo>
                  <a:pt x="609434" y="0"/>
                  <a:pt x="0" y="609422"/>
                  <a:pt x="0" y="1361186"/>
                </a:cubicBezTo>
                <a:cubicBezTo>
                  <a:pt x="0" y="2112937"/>
                  <a:pt x="609434" y="2722359"/>
                  <a:pt x="1361198" y="2722359"/>
                </a:cubicBezTo>
                <a:lnTo>
                  <a:pt x="6843953" y="2722359"/>
                </a:lnTo>
                <a:lnTo>
                  <a:pt x="6843979" y="2722359"/>
                </a:lnTo>
                <a:cubicBezTo>
                  <a:pt x="7595717" y="2722359"/>
                  <a:pt x="8205165" y="2112937"/>
                  <a:pt x="8205165" y="1361186"/>
                </a:cubicBezTo>
                <a:cubicBezTo>
                  <a:pt x="8205165" y="609422"/>
                  <a:pt x="7595717" y="0"/>
                  <a:pt x="6843979" y="0"/>
                </a:cubicBezTo>
                <a:close/>
              </a:path>
            </a:pathLst>
          </a:custGeom>
          <a:solidFill>
            <a:schemeClr val="tx2">
              <a:alpha val="99000"/>
            </a:schemeClr>
          </a:solidFill>
          <a:ln w="12700" cmpd="sng">
            <a:noFill/>
            <a:prstDash val="solid"/>
          </a:ln>
          <a:effectLst>
            <a:innerShdw blurRad="190500" dist="63500" dir="13500000">
              <a:prstClr val="black">
                <a:alpha val="50000"/>
              </a:prstClr>
            </a:innerShdw>
          </a:effectLst>
        </p:spPr>
        <p:txBody>
          <a:bodyPr wrap="square" lIns="60940" tIns="30470" rIns="60940" bIns="3047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Body">
            <a:extLst>
              <a:ext uri="{FF2B5EF4-FFF2-40B4-BE49-F238E27FC236}">
                <a16:creationId xmlns:a16="http://schemas.microsoft.com/office/drawing/2014/main" id="{708717C8-6297-CB41-89AA-002F48A51C55}"/>
              </a:ext>
            </a:extLst>
          </p:cNvPr>
          <p:cNvSpPr/>
          <p:nvPr/>
        </p:nvSpPr>
        <p:spPr>
          <a:xfrm>
            <a:off x="481351" y="2422809"/>
            <a:ext cx="3605268" cy="1022863"/>
          </a:xfrm>
          <a:custGeom>
            <a:avLst/>
            <a:gdLst/>
            <a:ahLst/>
            <a:cxnLst/>
            <a:rect l="0" t="0" r="0" b="0"/>
            <a:pathLst>
              <a:path w="8205165" h="2722359">
                <a:moveTo>
                  <a:pt x="6843979" y="0"/>
                </a:moveTo>
                <a:lnTo>
                  <a:pt x="6843953" y="0"/>
                </a:lnTo>
                <a:lnTo>
                  <a:pt x="1361198" y="0"/>
                </a:lnTo>
                <a:cubicBezTo>
                  <a:pt x="609434" y="0"/>
                  <a:pt x="0" y="609422"/>
                  <a:pt x="0" y="1361186"/>
                </a:cubicBezTo>
                <a:cubicBezTo>
                  <a:pt x="0" y="2112937"/>
                  <a:pt x="609434" y="2722359"/>
                  <a:pt x="1361198" y="2722359"/>
                </a:cubicBezTo>
                <a:lnTo>
                  <a:pt x="6843953" y="2722359"/>
                </a:lnTo>
                <a:lnTo>
                  <a:pt x="6843979" y="2722359"/>
                </a:lnTo>
                <a:cubicBezTo>
                  <a:pt x="7595717" y="2722359"/>
                  <a:pt x="8205165" y="2112937"/>
                  <a:pt x="8205165" y="1361186"/>
                </a:cubicBezTo>
                <a:cubicBezTo>
                  <a:pt x="8205165" y="609422"/>
                  <a:pt x="7595717" y="0"/>
                  <a:pt x="6843979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  <a:alpha val="99000"/>
            </a:schemeClr>
          </a:solidFill>
          <a:ln w="12700" cmpd="sng">
            <a:noFill/>
            <a:prstDash val="solid"/>
          </a:ln>
          <a:effectLst>
            <a:innerShdw blurRad="190500" dist="63500" dir="13500000">
              <a:prstClr val="black">
                <a:alpha val="50000"/>
              </a:prstClr>
            </a:innerShdw>
          </a:effectLst>
        </p:spPr>
        <p:txBody>
          <a:bodyPr wrap="square" lIns="60940" tIns="30470" rIns="60940" bIns="3047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CBC915-B7C3-7049-8DFE-C2F231D83235}"/>
              </a:ext>
            </a:extLst>
          </p:cNvPr>
          <p:cNvSpPr txBox="1"/>
          <p:nvPr/>
        </p:nvSpPr>
        <p:spPr>
          <a:xfrm>
            <a:off x="346803" y="2615775"/>
            <a:ext cx="388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 panose="02000506040000020004" pitchFamily="2" charset="0"/>
                <a:ea typeface="+mn-ea"/>
                <a:cs typeface="+mn-cs"/>
              </a:rPr>
              <a:t>RENEWABLE ENERGY FINANCING MECHANISM </a:t>
            </a:r>
            <a:endParaRPr kumimoji="0" lang="en-B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 Medium" panose="02000506040000020004" pitchFamily="2" charset="0"/>
              <a:ea typeface="+mn-ea"/>
              <a:cs typeface="+mn-cs"/>
            </a:endParaRPr>
          </a:p>
        </p:txBody>
      </p:sp>
      <p:sp>
        <p:nvSpPr>
          <p:cNvPr id="45" name="Body">
            <a:extLst>
              <a:ext uri="{FF2B5EF4-FFF2-40B4-BE49-F238E27FC236}">
                <a16:creationId xmlns:a16="http://schemas.microsoft.com/office/drawing/2014/main" id="{708717C8-6297-CB41-89AA-002F48A51C55}"/>
              </a:ext>
            </a:extLst>
          </p:cNvPr>
          <p:cNvSpPr/>
          <p:nvPr/>
        </p:nvSpPr>
        <p:spPr>
          <a:xfrm>
            <a:off x="375343" y="4090442"/>
            <a:ext cx="3520130" cy="1049153"/>
          </a:xfrm>
          <a:custGeom>
            <a:avLst/>
            <a:gdLst/>
            <a:ahLst/>
            <a:cxnLst/>
            <a:rect l="0" t="0" r="0" b="0"/>
            <a:pathLst>
              <a:path w="8205165" h="2722359">
                <a:moveTo>
                  <a:pt x="6843979" y="0"/>
                </a:moveTo>
                <a:lnTo>
                  <a:pt x="6843953" y="0"/>
                </a:lnTo>
                <a:lnTo>
                  <a:pt x="1361198" y="0"/>
                </a:lnTo>
                <a:cubicBezTo>
                  <a:pt x="609434" y="0"/>
                  <a:pt x="0" y="609422"/>
                  <a:pt x="0" y="1361186"/>
                </a:cubicBezTo>
                <a:cubicBezTo>
                  <a:pt x="0" y="2112937"/>
                  <a:pt x="609434" y="2722359"/>
                  <a:pt x="1361198" y="2722359"/>
                </a:cubicBezTo>
                <a:lnTo>
                  <a:pt x="6843953" y="2722359"/>
                </a:lnTo>
                <a:lnTo>
                  <a:pt x="6843979" y="2722359"/>
                </a:lnTo>
                <a:cubicBezTo>
                  <a:pt x="7595717" y="2722359"/>
                  <a:pt x="8205165" y="2112937"/>
                  <a:pt x="8205165" y="1361186"/>
                </a:cubicBezTo>
                <a:cubicBezTo>
                  <a:pt x="8205165" y="609422"/>
                  <a:pt x="7595717" y="0"/>
                  <a:pt x="6843979" y="0"/>
                </a:cubicBezTo>
                <a:close/>
              </a:path>
            </a:pathLst>
          </a:custGeom>
          <a:solidFill>
            <a:schemeClr val="bg2">
              <a:lumMod val="50000"/>
              <a:alpha val="99000"/>
            </a:schemeClr>
          </a:solidFill>
          <a:ln w="12700" cmpd="sng">
            <a:noFill/>
            <a:prstDash val="solid"/>
          </a:ln>
          <a:effectLst>
            <a:innerShdw blurRad="190500" dist="63500" dir="13500000">
              <a:prstClr val="black">
                <a:alpha val="50000"/>
              </a:prstClr>
            </a:innerShdw>
          </a:effectLst>
        </p:spPr>
        <p:txBody>
          <a:bodyPr wrap="square" lIns="60940" tIns="30470" rIns="60940" bIns="3047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FCBC915-B7C3-7049-8DFE-C2F231D83235}"/>
              </a:ext>
            </a:extLst>
          </p:cNvPr>
          <p:cNvSpPr txBox="1"/>
          <p:nvPr/>
        </p:nvSpPr>
        <p:spPr>
          <a:xfrm>
            <a:off x="187906" y="4232185"/>
            <a:ext cx="3932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 panose="02000506040000020004" pitchFamily="2" charset="0"/>
                <a:ea typeface="+mn-ea"/>
                <a:cs typeface="+mn-cs"/>
              </a:rPr>
              <a:t>JUST TRANSITION MECHANISM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 Medium" panose="02000506040000020004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Light" panose="020B0506000000020004" pitchFamily="34" charset="0"/>
                <a:ea typeface="+mn-ea"/>
                <a:cs typeface="+mn-cs"/>
              </a:rPr>
              <a:t>Public Sector Loan Facility pillar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 Light" panose="020B05060000000200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CBC915-B7C3-7049-8DFE-C2F231D83235}"/>
              </a:ext>
            </a:extLst>
          </p:cNvPr>
          <p:cNvSpPr txBox="1"/>
          <p:nvPr/>
        </p:nvSpPr>
        <p:spPr>
          <a:xfrm>
            <a:off x="7889867" y="1161061"/>
            <a:ext cx="372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 panose="02000506040000020004" pitchFamily="2" charset="0"/>
                <a:ea typeface="+mn-ea"/>
                <a:cs typeface="+mn-cs"/>
              </a:rPr>
              <a:t>CONNECTING EUROPE FACILITY 2 </a:t>
            </a:r>
            <a:r>
              <a:rPr kumimoji="0" lang="en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Light" panose="02000506000000020004" pitchFamily="2" charset="0"/>
                <a:ea typeface="+mn-ea"/>
                <a:cs typeface="+mn-cs"/>
              </a:rPr>
              <a:t>Transport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Light" panose="02000506000000020004" pitchFamily="2" charset="0"/>
                <a:ea typeface="+mn-ea"/>
                <a:cs typeface="+mn-cs"/>
              </a:rPr>
              <a:t> and </a:t>
            </a:r>
            <a:r>
              <a:rPr kumimoji="0" lang="en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Light" panose="02000506000000020004" pitchFamily="2" charset="0"/>
                <a:ea typeface="+mn-ea"/>
                <a:cs typeface="+mn-cs"/>
              </a:rPr>
              <a:t>Energy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 Light" panose="02000506000000020004" pitchFamily="2" charset="0"/>
              <a:ea typeface="+mn-ea"/>
              <a:cs typeface="+mn-cs"/>
            </a:endParaRPr>
          </a:p>
        </p:txBody>
      </p:sp>
      <p:sp>
        <p:nvSpPr>
          <p:cNvPr id="60" name="Body">
            <a:extLst>
              <a:ext uri="{FF2B5EF4-FFF2-40B4-BE49-F238E27FC236}">
                <a16:creationId xmlns:a16="http://schemas.microsoft.com/office/drawing/2014/main" id="{2289F6EC-3321-C546-AAE0-09435C19C2E3}"/>
              </a:ext>
            </a:extLst>
          </p:cNvPr>
          <p:cNvSpPr/>
          <p:nvPr/>
        </p:nvSpPr>
        <p:spPr>
          <a:xfrm>
            <a:off x="3603679" y="325416"/>
            <a:ext cx="3865789" cy="1166064"/>
          </a:xfrm>
          <a:custGeom>
            <a:avLst/>
            <a:gdLst/>
            <a:ahLst/>
            <a:cxnLst/>
            <a:rect l="0" t="0" r="0" b="0"/>
            <a:pathLst>
              <a:path w="8205165" h="2722359">
                <a:moveTo>
                  <a:pt x="6843979" y="0"/>
                </a:moveTo>
                <a:lnTo>
                  <a:pt x="6843953" y="0"/>
                </a:lnTo>
                <a:lnTo>
                  <a:pt x="1361198" y="0"/>
                </a:lnTo>
                <a:cubicBezTo>
                  <a:pt x="609434" y="0"/>
                  <a:pt x="0" y="609422"/>
                  <a:pt x="0" y="1361186"/>
                </a:cubicBezTo>
                <a:cubicBezTo>
                  <a:pt x="0" y="2112937"/>
                  <a:pt x="609434" y="2722359"/>
                  <a:pt x="1361198" y="2722359"/>
                </a:cubicBezTo>
                <a:lnTo>
                  <a:pt x="6843953" y="2722359"/>
                </a:lnTo>
                <a:lnTo>
                  <a:pt x="6843979" y="2722359"/>
                </a:lnTo>
                <a:cubicBezTo>
                  <a:pt x="7595717" y="2722359"/>
                  <a:pt x="8205165" y="2112937"/>
                  <a:pt x="8205165" y="1361186"/>
                </a:cubicBezTo>
                <a:cubicBezTo>
                  <a:pt x="8205165" y="609422"/>
                  <a:pt x="7595717" y="0"/>
                  <a:pt x="6843979" y="0"/>
                </a:cubicBezTo>
                <a:close/>
              </a:path>
            </a:pathLst>
          </a:custGeom>
          <a:solidFill>
            <a:schemeClr val="tx2">
              <a:lumMod val="75000"/>
              <a:alpha val="99000"/>
            </a:schemeClr>
          </a:solidFill>
          <a:ln w="12700" cmpd="sng">
            <a:noFill/>
            <a:prstDash val="solid"/>
          </a:ln>
          <a:effectLst>
            <a:innerShdw blurRad="190500" dist="63500" dir="13500000">
              <a:prstClr val="black">
                <a:alpha val="50000"/>
              </a:prstClr>
            </a:innerShdw>
          </a:effectLst>
        </p:spPr>
        <p:txBody>
          <a:bodyPr wrap="square" lIns="60940" tIns="30470" rIns="60940" bIns="3047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A1E5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358E8E-6CE2-A041-A54D-A361B6899A62}"/>
              </a:ext>
            </a:extLst>
          </p:cNvPr>
          <p:cNvSpPr txBox="1"/>
          <p:nvPr/>
        </p:nvSpPr>
        <p:spPr>
          <a:xfrm>
            <a:off x="3603679" y="616135"/>
            <a:ext cx="388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 panose="02000506040000020004" pitchFamily="2" charset="0"/>
                <a:ea typeface="+mn-ea"/>
                <a:cs typeface="+mn-cs"/>
              </a:rPr>
              <a:t>EUROPEAN MARITIME FISHERIES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 Medium" panose="02000506040000020004" pitchFamily="2" charset="0"/>
                <a:ea typeface="+mn-ea"/>
                <a:cs typeface="+mn-cs"/>
              </a:rPr>
              <a:t>AND AQUACULTURE FUND</a:t>
            </a:r>
            <a:endParaRPr kumimoji="0" lang="en-B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 Medium" panose="02000506040000020004" pitchFamily="2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C79FD-C571-418B-AB0F-5EE936C852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0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 wrap="square">
            <a:noAutofit/>
          </a:bodyPr>
          <a:lstStyle/>
          <a:p>
            <a:br>
              <a:rPr lang="en-GB" sz="4800" dirty="0"/>
            </a:br>
            <a:r>
              <a:rPr lang="en-GB" sz="4800" dirty="0"/>
              <a:t>Overview of EMFF digitalisation projects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8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91DFB9-BC1A-E931-2F99-C564EB05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Digitalisation in </a:t>
            </a:r>
            <a:r>
              <a:rPr lang="fr-BE" dirty="0" err="1"/>
              <a:t>fisheries</a:t>
            </a:r>
            <a:r>
              <a:rPr lang="fr-BE" dirty="0"/>
              <a:t>, aquaculture and </a:t>
            </a:r>
            <a:r>
              <a:rPr lang="fr-BE" dirty="0" err="1"/>
              <a:t>tourism</a:t>
            </a:r>
            <a:endParaRPr lang="en-IE" dirty="0"/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BE2911A9-D38E-9D3E-E932-51950C78CD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7580" r="7580"/>
          <a:stretch/>
        </p:blipFill>
        <p:spPr>
          <a:xfrm>
            <a:off x="970722" y="4854133"/>
            <a:ext cx="2587542" cy="1721977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753E4A-6FE8-9762-B2E4-CBE772921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37120" y="1243554"/>
            <a:ext cx="4812627" cy="3447082"/>
          </a:xfrm>
        </p:spPr>
        <p:txBody>
          <a:bodyPr/>
          <a:lstStyle/>
          <a:p>
            <a:r>
              <a:rPr lang="fr-BE" dirty="0"/>
              <a:t>About 10 </a:t>
            </a:r>
            <a:r>
              <a:rPr lang="fr-BE" dirty="0" err="1"/>
              <a:t>projects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a </a:t>
            </a:r>
            <a:r>
              <a:rPr lang="fr-BE" dirty="0" err="1"/>
              <a:t>wide</a:t>
            </a:r>
            <a:r>
              <a:rPr lang="fr-BE" dirty="0"/>
              <a:t> </a:t>
            </a:r>
            <a:r>
              <a:rPr lang="fr-BE" dirty="0" err="1"/>
              <a:t>variety</a:t>
            </a:r>
            <a:r>
              <a:rPr lang="fr-BE" dirty="0"/>
              <a:t>:</a:t>
            </a:r>
          </a:p>
          <a:p>
            <a:r>
              <a:rPr lang="fr-BE" dirty="0"/>
              <a:t> -   Digital </a:t>
            </a:r>
            <a:r>
              <a:rPr lang="fr-BE" dirty="0" err="1"/>
              <a:t>tools</a:t>
            </a:r>
            <a:r>
              <a:rPr lang="fr-BE" dirty="0"/>
              <a:t> for </a:t>
            </a:r>
            <a:r>
              <a:rPr lang="en-US" dirty="0"/>
              <a:t>safety of fishers &amp; sustainable     management of small-scale fisheries</a:t>
            </a:r>
            <a:endParaRPr lang="fr-BE" dirty="0"/>
          </a:p>
          <a:p>
            <a:pPr marL="342900" indent="-342900">
              <a:buFontTx/>
              <a:buChar char="-"/>
            </a:pPr>
            <a:r>
              <a:rPr lang="fr-BE" dirty="0"/>
              <a:t>Smart </a:t>
            </a:r>
            <a:r>
              <a:rPr lang="fr-BE" dirty="0" err="1"/>
              <a:t>feeding</a:t>
            </a:r>
            <a:r>
              <a:rPr lang="fr-BE" dirty="0"/>
              <a:t> </a:t>
            </a:r>
            <a:r>
              <a:rPr lang="fr-BE" dirty="0" err="1"/>
              <a:t>systems</a:t>
            </a:r>
            <a:r>
              <a:rPr lang="fr-BE" dirty="0"/>
              <a:t> for </a:t>
            </a:r>
            <a:r>
              <a:rPr lang="fr-BE" dirty="0" err="1"/>
              <a:t>shrimps</a:t>
            </a:r>
            <a:r>
              <a:rPr lang="fr-BE" dirty="0"/>
              <a:t> and </a:t>
            </a:r>
            <a:r>
              <a:rPr lang="fr-BE" dirty="0" err="1"/>
              <a:t>fish</a:t>
            </a:r>
            <a:r>
              <a:rPr lang="fr-BE" dirty="0"/>
              <a:t> </a:t>
            </a:r>
          </a:p>
          <a:p>
            <a:pPr marL="342900" indent="-342900">
              <a:buFontTx/>
              <a:buChar char="-"/>
            </a:pPr>
            <a:r>
              <a:rPr lang="fr-BE" dirty="0"/>
              <a:t>Internet of </a:t>
            </a:r>
            <a:r>
              <a:rPr lang="fr-BE" dirty="0" err="1"/>
              <a:t>Underwater</a:t>
            </a:r>
            <a:r>
              <a:rPr lang="fr-BE" dirty="0"/>
              <a:t> </a:t>
            </a:r>
            <a:r>
              <a:rPr lang="fr-BE" dirty="0" err="1"/>
              <a:t>Things</a:t>
            </a:r>
            <a:r>
              <a:rPr lang="fr-BE" dirty="0"/>
              <a:t> for </a:t>
            </a:r>
            <a:r>
              <a:rPr lang="fr-BE" dirty="0" err="1"/>
              <a:t>underwater</a:t>
            </a:r>
            <a:r>
              <a:rPr lang="fr-BE" dirty="0"/>
              <a:t> cultural </a:t>
            </a:r>
            <a:r>
              <a:rPr lang="fr-BE" dirty="0" err="1"/>
              <a:t>heritage</a:t>
            </a:r>
            <a:endParaRPr lang="fr-BE" dirty="0"/>
          </a:p>
          <a:p>
            <a:pPr marL="342900" indent="-342900">
              <a:buFontTx/>
              <a:buChar char="-"/>
            </a:pPr>
            <a:r>
              <a:rPr lang="fr-BE" dirty="0"/>
              <a:t>The future of </a:t>
            </a:r>
            <a:r>
              <a:rPr lang="fr-BE" dirty="0" err="1"/>
              <a:t>tourism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data </a:t>
            </a:r>
            <a:r>
              <a:rPr lang="fr-BE" dirty="0" err="1"/>
              <a:t>analytics</a:t>
            </a:r>
            <a:endParaRPr lang="en-I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AAF51C-9FFD-0DD1-B99B-89A1B01AB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9383"/>
            <a:ext cx="3346247" cy="13297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739F1F-FA2B-259A-C4AF-F663E38B8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347" y="2928040"/>
            <a:ext cx="2783342" cy="15698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737481E-D081-D511-296B-C26E36A01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689" y="3949235"/>
            <a:ext cx="2885421" cy="16381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8062C4-6C64-0088-0C7A-B9AD81B47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689" y="1710793"/>
            <a:ext cx="2896264" cy="163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0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8D83651-080C-3DFF-8225-5761BF3FE9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60880" y="1886585"/>
            <a:ext cx="3870239" cy="3906838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BDED9DD-6E4C-9FE5-7D48-9F8B2312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More info about </a:t>
            </a:r>
            <a:r>
              <a:rPr lang="fr-BE" dirty="0" err="1"/>
              <a:t>projects</a:t>
            </a:r>
            <a:r>
              <a:rPr lang="fr-BE" dirty="0"/>
              <a:t>? Check the story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1890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Widescreen</PresentationFormat>
  <Paragraphs>42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EC Square Sans Pro Light</vt:lpstr>
      <vt:lpstr>EC Square Sans Pro Medium</vt:lpstr>
      <vt:lpstr>Office Theme</vt:lpstr>
      <vt:lpstr> Synergies and clustering between maritime projects </vt:lpstr>
      <vt:lpstr>CINEA </vt:lpstr>
      <vt:lpstr> Overview of EMFF digitalisation projects</vt:lpstr>
      <vt:lpstr>Digitalisation in fisheries, aquaculture and tourism</vt:lpstr>
      <vt:lpstr>More info about projects? Check the story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Synergies and clustering between maritime projects </dc:title>
  <dc:creator>Pititto, Alessandro (Cogea, Bip Group)</dc:creator>
  <cp:lastModifiedBy>Pititto, Alessandro (Cogea, Bip Group)</cp:lastModifiedBy>
  <cp:revision>1</cp:revision>
  <dcterms:created xsi:type="dcterms:W3CDTF">2023-07-25T10:41:45Z</dcterms:created>
  <dcterms:modified xsi:type="dcterms:W3CDTF">2023-07-25T10:43:09Z</dcterms:modified>
</cp:coreProperties>
</file>