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353" r:id="rId2"/>
    <p:sldId id="399" r:id="rId3"/>
    <p:sldId id="420" r:id="rId4"/>
    <p:sldId id="403" r:id="rId5"/>
    <p:sldId id="416" r:id="rId6"/>
    <p:sldId id="421" r:id="rId7"/>
    <p:sldId id="401" r:id="rId8"/>
    <p:sldId id="427" r:id="rId9"/>
    <p:sldId id="423" r:id="rId10"/>
    <p:sldId id="424" r:id="rId11"/>
    <p:sldId id="425" r:id="rId12"/>
    <p:sldId id="426" r:id="rId13"/>
    <p:sldId id="417" r:id="rId14"/>
    <p:sldId id="422" r:id="rId15"/>
    <p:sldId id="408" r:id="rId16"/>
    <p:sldId id="319" r:id="rId17"/>
    <p:sldId id="389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jgOFnJ1T3eMPlb03gMKkiZsm/q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3351" autoAdjust="0"/>
  </p:normalViewPr>
  <p:slideViewPr>
    <p:cSldViewPr snapToGrid="0">
      <p:cViewPr varScale="1">
        <p:scale>
          <a:sx n="60" d="100"/>
          <a:sy n="60" d="100"/>
        </p:scale>
        <p:origin x="8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1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553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72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138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247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058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95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6" name="Google Shape;72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9212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731181" y="4560301"/>
            <a:ext cx="5852843" cy="432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 short</a:t>
            </a: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4142777" y="9119069"/>
            <a:ext cx="3170717" cy="480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06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688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646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120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056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102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28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346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48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6EC7A-D591-44E5-A01A-430EB7927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7508" y="5887132"/>
            <a:ext cx="2036240" cy="8108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" name="Google Shape;202;p7">
            <a:extLst>
              <a:ext uri="{FF2B5EF4-FFF2-40B4-BE49-F238E27FC236}">
                <a16:creationId xmlns:a16="http://schemas.microsoft.com/office/drawing/2014/main" id="{BCC0FB00-4F6C-4F51-9B39-C76B5A5A429E}"/>
              </a:ext>
            </a:extLst>
          </p:cNvPr>
          <p:cNvGrpSpPr/>
          <p:nvPr userDrawn="1"/>
        </p:nvGrpSpPr>
        <p:grpSpPr>
          <a:xfrm>
            <a:off x="7131900" y="5249582"/>
            <a:ext cx="4679100" cy="1393235"/>
            <a:chOff x="7164991" y="5180535"/>
            <a:chExt cx="4679100" cy="1393235"/>
          </a:xfrm>
        </p:grpSpPr>
        <p:sp>
          <p:nvSpPr>
            <p:cNvPr id="8" name="Google Shape;203;p7">
              <a:extLst>
                <a:ext uri="{FF2B5EF4-FFF2-40B4-BE49-F238E27FC236}">
                  <a16:creationId xmlns:a16="http://schemas.microsoft.com/office/drawing/2014/main" id="{1D6ADB9A-01FC-4DBC-8E9F-A2483E95F933}"/>
                </a:ext>
              </a:extLst>
            </p:cNvPr>
            <p:cNvSpPr txBox="1"/>
            <p:nvPr/>
          </p:nvSpPr>
          <p:spPr>
            <a:xfrm>
              <a:off x="7164991" y="6173570"/>
              <a:ext cx="4679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rgbClr val="003776"/>
                  </a:solidFill>
                  <a:latin typeface="EC Square Sans Pro Light" panose="020B0604020202020204"/>
                  <a:ea typeface="Arial"/>
                  <a:cs typeface="Arial"/>
                  <a:sym typeface="Arial"/>
                </a:rPr>
                <a:t>www.european-atlas-of-the-seas.eu</a:t>
              </a:r>
              <a:endParaRPr sz="1400" b="0" i="0" u="none" strike="noStrike" cap="none" dirty="0">
                <a:solidFill>
                  <a:srgbClr val="000000"/>
                </a:solidFill>
                <a:latin typeface="EC Square Sans Pro Light" panose="020B0604020202020204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204;p7">
              <a:extLst>
                <a:ext uri="{FF2B5EF4-FFF2-40B4-BE49-F238E27FC236}">
                  <a16:creationId xmlns:a16="http://schemas.microsoft.com/office/drawing/2014/main" id="{CFC74ABB-FF99-45B7-B6B0-721E8F2F28F4}"/>
                </a:ext>
              </a:extLst>
            </p:cNvPr>
            <p:cNvGrpSpPr/>
            <p:nvPr/>
          </p:nvGrpSpPr>
          <p:grpSpPr>
            <a:xfrm>
              <a:off x="8436414" y="5180535"/>
              <a:ext cx="3407641" cy="914888"/>
              <a:chOff x="8778390" y="5787811"/>
              <a:chExt cx="3276578" cy="924129"/>
            </a:xfrm>
          </p:grpSpPr>
          <p:pic>
            <p:nvPicPr>
              <p:cNvPr id="10" name="Google Shape;205;p7">
                <a:extLst>
                  <a:ext uri="{FF2B5EF4-FFF2-40B4-BE49-F238E27FC236}">
                    <a16:creationId xmlns:a16="http://schemas.microsoft.com/office/drawing/2014/main" id="{40FC40FB-149C-4B4D-B235-D3B6C7983378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226968" y="5787811"/>
                <a:ext cx="828000" cy="9241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206;p7">
                <a:extLst>
                  <a:ext uri="{FF2B5EF4-FFF2-40B4-BE49-F238E27FC236}">
                    <a16:creationId xmlns:a16="http://schemas.microsoft.com/office/drawing/2014/main" id="{0E4A5700-2370-4E6A-ADA6-FC7BD3E941B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778390" y="6002350"/>
                <a:ext cx="2235860" cy="599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6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aleia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14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1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creativecommons.org/licenses/by-nc-nd/4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3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.org/sustainabledevelopment/blog/2023/08/explainer-what-is-plastic-pollution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rine.copernicus.eu/explainers/phenomena-threats/plastic-pollutio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122943" y="170587"/>
            <a:ext cx="11774890" cy="461624"/>
          </a:xfrm>
          <a:prstGeom prst="rect">
            <a:avLst/>
          </a:prstGeom>
          <a:solidFill>
            <a:srgbClr val="003776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3600"/>
            </a:pPr>
            <a:r>
              <a:rPr lang="en-US" sz="2800" dirty="0">
                <a:solidFill>
                  <a:schemeClr val="bg1"/>
                </a:solidFill>
              </a:rPr>
              <a:t>European Atlas of the Seas – Marine Litter Quiz</a:t>
            </a:r>
            <a:endParaRPr lang="en-US" sz="2800" b="1" dirty="0">
              <a:solidFill>
                <a:schemeClr val="bg1"/>
              </a:solidFill>
              <a:latin typeface="EC Square Sans Pro Light" panose="020B0604020202020204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22943" y="718971"/>
            <a:ext cx="8919458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3776"/>
                </a:solidFill>
                <a:latin typeface="EC Square Sans Pro Light" panose="020B0604020202020204"/>
                <a:sym typeface="Arial"/>
              </a:rPr>
              <a:t>www.european-atlas-of-the-seas.eu</a:t>
            </a:r>
            <a:endParaRPr sz="2400" b="0" i="0" u="none" strike="noStrike" cap="none" dirty="0">
              <a:solidFill>
                <a:srgbClr val="000000"/>
              </a:solidFill>
              <a:latin typeface="EC Square Sans Pro Light" panose="020B0604020202020204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6C806-2FBA-4B64-BF65-8F1F3E079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8" t="9957" b="11318"/>
          <a:stretch/>
        </p:blipFill>
        <p:spPr>
          <a:xfrm>
            <a:off x="3130394" y="1341783"/>
            <a:ext cx="5759988" cy="50081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ga6025d8b74_0_124"/>
          <p:cNvGrpSpPr/>
          <p:nvPr/>
        </p:nvGrpSpPr>
        <p:grpSpPr>
          <a:xfrm>
            <a:off x="7360491" y="5448835"/>
            <a:ext cx="4679100" cy="1393235"/>
            <a:chOff x="7164991" y="5180535"/>
            <a:chExt cx="4679100" cy="1393235"/>
          </a:xfrm>
        </p:grpSpPr>
        <p:sp>
          <p:nvSpPr>
            <p:cNvPr id="667" name="Google Shape;667;ga6025d8b74_0_124"/>
            <p:cNvSpPr txBox="1"/>
            <p:nvPr/>
          </p:nvSpPr>
          <p:spPr>
            <a:xfrm>
              <a:off x="7164991" y="6173570"/>
              <a:ext cx="4679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3776"/>
                  </a:solidFill>
                  <a:latin typeface="Arial"/>
                  <a:ea typeface="Arial"/>
                  <a:cs typeface="Arial"/>
                  <a:sym typeface="Arial"/>
                </a:rPr>
                <a:t>www.european-atlas-of-the-seas.eu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ga6025d8b74_0_124"/>
            <p:cNvGrpSpPr/>
            <p:nvPr/>
          </p:nvGrpSpPr>
          <p:grpSpPr>
            <a:xfrm>
              <a:off x="8436414" y="5180535"/>
              <a:ext cx="3407641" cy="914888"/>
              <a:chOff x="8778390" y="5787811"/>
              <a:chExt cx="3276578" cy="924129"/>
            </a:xfrm>
          </p:grpSpPr>
          <p:pic>
            <p:nvPicPr>
              <p:cNvPr id="669" name="Google Shape;669;ga6025d8b74_0_12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226968" y="5787811"/>
                <a:ext cx="828000" cy="9241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0" name="Google Shape;670;ga6025d8b74_0_12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778390" y="6002350"/>
                <a:ext cx="2235860" cy="599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25DF05-0F63-40AD-9755-A193862E9F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3" t="19467" r="3615" b="11410"/>
          <a:stretch/>
        </p:blipFill>
        <p:spPr>
          <a:xfrm>
            <a:off x="0" y="0"/>
            <a:ext cx="12192000" cy="6826140"/>
          </a:xfrm>
          <a:prstGeom prst="rect">
            <a:avLst/>
          </a:prstGeom>
        </p:spPr>
      </p:pic>
      <p:sp>
        <p:nvSpPr>
          <p:cNvPr id="9" name="Google Shape;142;p3">
            <a:hlinkClick r:id="rId6" action="ppaction://hlinksldjump"/>
            <a:extLst>
              <a:ext uri="{FF2B5EF4-FFF2-40B4-BE49-F238E27FC236}">
                <a16:creationId xmlns:a16="http://schemas.microsoft.com/office/drawing/2014/main" id="{044A80F5-50CC-4374-8E9A-62ED31CCB79E}"/>
              </a:ext>
            </a:extLst>
          </p:cNvPr>
          <p:cNvSpPr/>
          <p:nvPr/>
        </p:nvSpPr>
        <p:spPr>
          <a:xfrm>
            <a:off x="2548743" y="2737997"/>
            <a:ext cx="7539743" cy="2066908"/>
          </a:xfrm>
          <a:prstGeom prst="cloudCallout">
            <a:avLst>
              <a:gd name="adj1" fmla="val -31413"/>
              <a:gd name="adj2" fmla="val 72854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32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That is not the answer... Let’s try again!</a:t>
            </a:r>
            <a:endParaRPr sz="3200" b="0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003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4;ga6025d8b74_0_30">
            <a:extLst>
              <a:ext uri="{FF2B5EF4-FFF2-40B4-BE49-F238E27FC236}">
                <a16:creationId xmlns:a16="http://schemas.microsoft.com/office/drawing/2014/main" id="{3BA6DD93-9BE9-4D38-B82D-D84E2EF9A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777" y="0"/>
            <a:ext cx="11962445" cy="81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b="1" dirty="0">
                <a:solidFill>
                  <a:srgbClr val="003776"/>
                </a:solidFill>
                <a:latin typeface="EC Square Sans Pro Light" panose="020B0604020202020204"/>
                <a:cs typeface="Arial"/>
              </a:rPr>
              <a:t>900,000 kg of marine plastic have been collected since 2018 in the framework of </a:t>
            </a:r>
            <a:r>
              <a:rPr lang="en-US" sz="2400" b="1" dirty="0" err="1">
                <a:solidFill>
                  <a:srgbClr val="003776"/>
                </a:solidFill>
                <a:latin typeface="EC Square Sans Pro Light" panose="020B0604020202020204"/>
                <a:cs typeface="Arial"/>
              </a:rPr>
              <a:t>Enaleia</a:t>
            </a:r>
            <a:r>
              <a:rPr lang="en-US" sz="2400" b="1" dirty="0">
                <a:solidFill>
                  <a:srgbClr val="003776"/>
                </a:solidFill>
                <a:latin typeface="EC Square Sans Pro Light" panose="020B0604020202020204"/>
                <a:cs typeface="Arial"/>
              </a:rPr>
              <a:t> activities. Have a look at information on fishing related items in seabed litter.</a:t>
            </a:r>
            <a:endParaRPr lang="nl-BE" sz="2400" b="1" dirty="0">
              <a:solidFill>
                <a:srgbClr val="003776"/>
              </a:solidFill>
              <a:latin typeface="EC Square Sans Pro Light" panose="020B0604020202020204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FCECB8-6A23-42D2-8802-792CF7B1D0E4}"/>
              </a:ext>
            </a:extLst>
          </p:cNvPr>
          <p:cNvSpPr/>
          <p:nvPr/>
        </p:nvSpPr>
        <p:spPr>
          <a:xfrm>
            <a:off x="0" y="6550223"/>
            <a:ext cx="35541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776"/>
                </a:solidFill>
                <a:latin typeface="EC Square Sans Pro Light" panose="020B0604020202020204"/>
              </a:rPr>
              <a:t>(</a:t>
            </a:r>
            <a:r>
              <a:rPr lang="en-US" dirty="0">
                <a:latin typeface="EC Square Sans Pro Light" panose="020B0604020202020204"/>
              </a:rPr>
              <a:t>Source for the answer: </a:t>
            </a:r>
            <a:r>
              <a:rPr lang="en-US" dirty="0">
                <a:latin typeface="EC Square Sans Pro Light" panose="020B0604020202020204"/>
                <a:hlinkClick r:id="rId3"/>
              </a:rPr>
              <a:t>https://enaleia.com/</a:t>
            </a:r>
            <a:r>
              <a:rPr lang="en-US" dirty="0">
                <a:solidFill>
                  <a:srgbClr val="003776"/>
                </a:solidFill>
                <a:latin typeface="EC Square Sans Pro Light" panose="020B0604020202020204"/>
              </a:rPr>
              <a:t>)</a:t>
            </a:r>
            <a:endParaRPr lang="en-US" dirty="0">
              <a:latin typeface="EC Square Sans Pro Light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F9FF0-09CB-4FD7-92C8-358CAB546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86023"/>
            <a:ext cx="12192000" cy="5664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1E1BDA-B6B3-4B9C-B74D-C82FE71FC295}"/>
              </a:ext>
            </a:extLst>
          </p:cNvPr>
          <p:cNvSpPr/>
          <p:nvPr/>
        </p:nvSpPr>
        <p:spPr>
          <a:xfrm>
            <a:off x="114777" y="4762718"/>
            <a:ext cx="3298274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This map shows the density of fishing related items at the seafloor expressed as the number of items collected by fish-trawl surveys over the period of one year. Note that the absence of collected data in some areas does not mean they are free from fishing related items. </a:t>
            </a:r>
          </a:p>
        </p:txBody>
      </p:sp>
    </p:spTree>
    <p:extLst>
      <p:ext uri="{BB962C8B-B14F-4D97-AF65-F5344CB8AC3E}">
        <p14:creationId xmlns:p14="http://schemas.microsoft.com/office/powerpoint/2010/main" val="1886066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4;ga6025d8b74_0_30">
            <a:extLst>
              <a:ext uri="{FF2B5EF4-FFF2-40B4-BE49-F238E27FC236}">
                <a16:creationId xmlns:a16="http://schemas.microsoft.com/office/drawing/2014/main" id="{3BA6DD93-9BE9-4D38-B82D-D84E2EF9A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776" y="191386"/>
            <a:ext cx="11962445" cy="81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b="1" dirty="0" err="1">
                <a:solidFill>
                  <a:srgbClr val="003776"/>
                </a:solidFill>
                <a:latin typeface="EC Square Sans Pro Light" panose="020B0604020202020204"/>
                <a:cs typeface="Arial"/>
              </a:rPr>
              <a:t>Enaleia</a:t>
            </a:r>
            <a:r>
              <a:rPr lang="en-US" sz="2400" b="1" dirty="0">
                <a:solidFill>
                  <a:srgbClr val="003776"/>
                </a:solidFill>
                <a:latin typeface="EC Square Sans Pro Light" panose="020B0604020202020204"/>
                <a:cs typeface="Arial"/>
              </a:rPr>
              <a:t> is one of the many members of the EU4Ocean Coalition working on solutions to address plastic pollution. Dive into the EU4Ocean map in the Atlas to discover others! </a:t>
            </a:r>
            <a:endParaRPr lang="nl-BE" sz="2400" b="1" dirty="0">
              <a:solidFill>
                <a:srgbClr val="003776"/>
              </a:solidFill>
              <a:latin typeface="EC Square Sans Pro Light" panose="020B0604020202020204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FAD68-DD68-4EFC-89D5-C79C1FC5B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93800"/>
            <a:ext cx="121920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25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E31478-15A2-4705-908A-97DC1B47DB61}"/>
              </a:ext>
            </a:extLst>
          </p:cNvPr>
          <p:cNvSpPr/>
          <p:nvPr/>
        </p:nvSpPr>
        <p:spPr>
          <a:xfrm>
            <a:off x="382872" y="129863"/>
            <a:ext cx="1139734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rgbClr val="002060"/>
                </a:solidFill>
                <a:latin typeface="EC Square Sans Pro Light" panose="020B0604020202020204"/>
              </a:rPr>
              <a:t>How many events were organised in 2023 as part of the #EUBeachCleanup campaign?</a:t>
            </a:r>
            <a:endParaRPr lang="en-US" sz="3200" b="1" dirty="0">
              <a:solidFill>
                <a:srgbClr val="002060"/>
              </a:solidFill>
              <a:latin typeface="EC Square Sans Pro Light" panose="020B0604020202020204"/>
            </a:endParaRPr>
          </a:p>
          <a:p>
            <a:pPr lvl="0"/>
            <a:endParaRPr lang="nl-BE" sz="2800" dirty="0">
              <a:solidFill>
                <a:srgbClr val="002060"/>
              </a:solidFill>
              <a:latin typeface="EC Square Sans Pro Light" panose="020B0604020202020204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27E0CC54-7B58-4FF9-BF11-0A1E3F95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647" y="1873588"/>
            <a:ext cx="1359526" cy="835224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F5D89CE5-8066-4F7D-AA49-6562FB379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647" y="3063822"/>
            <a:ext cx="1359526" cy="835224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A87DDB8-75BE-4E4C-A09B-DC3EB6274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3647" y="4254056"/>
            <a:ext cx="1359526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52868-E64E-4533-82FC-682087DA6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198" y="1438211"/>
            <a:ext cx="5883348" cy="44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66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ga6025d8b74_0_124"/>
          <p:cNvGrpSpPr/>
          <p:nvPr/>
        </p:nvGrpSpPr>
        <p:grpSpPr>
          <a:xfrm>
            <a:off x="7360491" y="5448835"/>
            <a:ext cx="4679100" cy="1393235"/>
            <a:chOff x="7164991" y="5180535"/>
            <a:chExt cx="4679100" cy="1393235"/>
          </a:xfrm>
        </p:grpSpPr>
        <p:sp>
          <p:nvSpPr>
            <p:cNvPr id="667" name="Google Shape;667;ga6025d8b74_0_124"/>
            <p:cNvSpPr txBox="1"/>
            <p:nvPr/>
          </p:nvSpPr>
          <p:spPr>
            <a:xfrm>
              <a:off x="7164991" y="6173570"/>
              <a:ext cx="4679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3776"/>
                  </a:solidFill>
                  <a:latin typeface="Arial"/>
                  <a:ea typeface="Arial"/>
                  <a:cs typeface="Arial"/>
                  <a:sym typeface="Arial"/>
                </a:rPr>
                <a:t>www.european-atlas-of-the-seas.eu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ga6025d8b74_0_124"/>
            <p:cNvGrpSpPr/>
            <p:nvPr/>
          </p:nvGrpSpPr>
          <p:grpSpPr>
            <a:xfrm>
              <a:off x="8436414" y="5180535"/>
              <a:ext cx="3407641" cy="914888"/>
              <a:chOff x="8778390" y="5787811"/>
              <a:chExt cx="3276578" cy="924129"/>
            </a:xfrm>
          </p:grpSpPr>
          <p:pic>
            <p:nvPicPr>
              <p:cNvPr id="669" name="Google Shape;669;ga6025d8b74_0_12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226968" y="5787811"/>
                <a:ext cx="828000" cy="9241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0" name="Google Shape;670;ga6025d8b74_0_12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778390" y="6002350"/>
                <a:ext cx="2235860" cy="599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25DF05-0F63-40AD-9755-A193862E9F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3" t="19467" r="3615" b="11410"/>
          <a:stretch/>
        </p:blipFill>
        <p:spPr>
          <a:xfrm>
            <a:off x="0" y="0"/>
            <a:ext cx="12192000" cy="6826140"/>
          </a:xfrm>
          <a:prstGeom prst="rect">
            <a:avLst/>
          </a:prstGeom>
        </p:spPr>
      </p:pic>
      <p:sp>
        <p:nvSpPr>
          <p:cNvPr id="9" name="Google Shape;142;p3">
            <a:hlinkClick r:id="rId6" action="ppaction://hlinksldjump"/>
            <a:extLst>
              <a:ext uri="{FF2B5EF4-FFF2-40B4-BE49-F238E27FC236}">
                <a16:creationId xmlns:a16="http://schemas.microsoft.com/office/drawing/2014/main" id="{044A80F5-50CC-4374-8E9A-62ED31CCB79E}"/>
              </a:ext>
            </a:extLst>
          </p:cNvPr>
          <p:cNvSpPr/>
          <p:nvPr/>
        </p:nvSpPr>
        <p:spPr>
          <a:xfrm>
            <a:off x="2538111" y="2684835"/>
            <a:ext cx="7539743" cy="2066908"/>
          </a:xfrm>
          <a:prstGeom prst="cloudCallout">
            <a:avLst>
              <a:gd name="adj1" fmla="val -31413"/>
              <a:gd name="adj2" fmla="val 72854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32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That is not the answer... Let’s try again!</a:t>
            </a:r>
            <a:endParaRPr sz="3200" b="0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68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4;ga6025d8b74_0_30">
            <a:extLst>
              <a:ext uri="{FF2B5EF4-FFF2-40B4-BE49-F238E27FC236}">
                <a16:creationId xmlns:a16="http://schemas.microsoft.com/office/drawing/2014/main" id="{3BA6DD93-9BE9-4D38-B82D-D84E2EF9A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777" y="77381"/>
            <a:ext cx="11962445" cy="81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b="1" dirty="0">
                <a:solidFill>
                  <a:srgbClr val="003776"/>
                </a:solidFill>
                <a:latin typeface="EC Square Sans Pro Light" panose="020B0604020202020204"/>
                <a:cs typeface="Arial"/>
              </a:rPr>
              <a:t>In 2023, 45,700 participants took part in 555 events, in 44 countries across all inhabited continents. Have a look at past events. </a:t>
            </a:r>
            <a:endParaRPr lang="nl-BE" sz="1400" b="1" dirty="0">
              <a:solidFill>
                <a:srgbClr val="003776"/>
              </a:solidFill>
              <a:latin typeface="EC Square Sans Pro Light" panose="020B0604020202020204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79C356-8EAF-4C50-B71E-902D49DB2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1056"/>
            <a:ext cx="12192000" cy="5664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FCECB8-6A23-42D2-8802-792CF7B1D0E4}"/>
              </a:ext>
            </a:extLst>
          </p:cNvPr>
          <p:cNvSpPr/>
          <p:nvPr/>
        </p:nvSpPr>
        <p:spPr>
          <a:xfrm>
            <a:off x="0" y="6550223"/>
            <a:ext cx="6983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776"/>
                </a:solidFill>
                <a:latin typeface="EC Square Sans Pro Light" panose="020B0604020202020204"/>
              </a:rPr>
              <a:t>(</a:t>
            </a:r>
            <a:r>
              <a:rPr lang="en-US" dirty="0">
                <a:latin typeface="EC Square Sans Pro Light" panose="020B0604020202020204"/>
              </a:rPr>
              <a:t>Source for the answer: </a:t>
            </a:r>
            <a:r>
              <a:rPr lang="en-US" dirty="0">
                <a:solidFill>
                  <a:srgbClr val="003776"/>
                </a:solidFill>
                <a:latin typeface="EC Square Sans Pro Light" panose="020B0604020202020204"/>
              </a:rPr>
              <a:t>https://oceans-and-fisheries.ec.europa.eu/eu-beach-cleanup_en)</a:t>
            </a:r>
            <a:endParaRPr lang="en-US" dirty="0">
              <a:latin typeface="EC Square Sans Pro Light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79D6B-932A-4EF5-A32A-8D9AC2BAC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3" r="3719" b="12102"/>
          <a:stretch/>
        </p:blipFill>
        <p:spPr>
          <a:xfrm>
            <a:off x="114778" y="4754932"/>
            <a:ext cx="3710762" cy="98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F3C0E-EC19-4A61-8D2F-30BE8BBA6096}"/>
              </a:ext>
            </a:extLst>
          </p:cNvPr>
          <p:cNvSpPr/>
          <p:nvPr/>
        </p:nvSpPr>
        <p:spPr>
          <a:xfrm>
            <a:off x="114777" y="3962939"/>
            <a:ext cx="371076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Get Ready!</a:t>
            </a:r>
          </a:p>
          <a:p>
            <a:r>
              <a:rPr lang="en-US" sz="2000" dirty="0">
                <a:solidFill>
                  <a:srgbClr val="002060"/>
                </a:solidFill>
              </a:rPr>
              <a:t>10 June - 31 October  2024</a:t>
            </a:r>
          </a:p>
        </p:txBody>
      </p:sp>
    </p:spTree>
    <p:extLst>
      <p:ext uri="{BB962C8B-B14F-4D97-AF65-F5344CB8AC3E}">
        <p14:creationId xmlns:p14="http://schemas.microsoft.com/office/powerpoint/2010/main" val="367720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661D42-1298-4191-BFC3-CA96ED8529E6}"/>
              </a:ext>
            </a:extLst>
          </p:cNvPr>
          <p:cNvSpPr txBox="1"/>
          <p:nvPr/>
        </p:nvSpPr>
        <p:spPr>
          <a:xfrm>
            <a:off x="0" y="5011019"/>
            <a:ext cx="21002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00" dirty="0">
                <a:solidFill>
                  <a:schemeClr val="bg1"/>
                </a:solidFill>
              </a:rPr>
              <a:t>EMODnet Secretariat, </a:t>
            </a:r>
            <a:r>
              <a:rPr lang="en-US" sz="900" dirty="0">
                <a:solidFill>
                  <a:schemeClr val="bg1"/>
                </a:solidFill>
              </a:rPr>
              <a:t>, CC BY-NC-ND 4.0</a:t>
            </a:r>
            <a:r>
              <a:rPr lang="nl-BE" sz="900" dirty="0">
                <a:solidFill>
                  <a:schemeClr val="bg1"/>
                </a:solidFill>
              </a:rPr>
              <a:t> 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76C93-7D60-488D-9698-CCA0562F5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73" b="6427"/>
          <a:stretch/>
        </p:blipFill>
        <p:spPr>
          <a:xfrm>
            <a:off x="0" y="309885"/>
            <a:ext cx="12192000" cy="48165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271C8D-1E0C-46E9-834A-837A9430EC15}"/>
              </a:ext>
            </a:extLst>
          </p:cNvPr>
          <p:cNvSpPr/>
          <p:nvPr/>
        </p:nvSpPr>
        <p:spPr>
          <a:xfrm>
            <a:off x="3182678" y="2363519"/>
            <a:ext cx="5826641" cy="7336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DEDA77-4CC8-4BA8-875D-8D5F4359A19E}"/>
              </a:ext>
            </a:extLst>
          </p:cNvPr>
          <p:cNvSpPr txBox="1"/>
          <p:nvPr/>
        </p:nvSpPr>
        <p:spPr>
          <a:xfrm>
            <a:off x="540933" y="4953773"/>
            <a:ext cx="827590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EC Square Sans Pro Medium" panose="020B0500000000020004" pitchFamily="34" charset="0"/>
                <a:cs typeface="Segoe UI" panose="020B0502040204020203" pitchFamily="34" charset="0"/>
              </a:rPr>
              <a:t>© European Union 2023</a:t>
            </a:r>
          </a:p>
          <a:p>
            <a:endParaRPr lang="en-US" sz="1100" dirty="0">
              <a:latin typeface="EC Square Sans Pro Medium" panose="020B0500000000020004" pitchFamily="34" charset="0"/>
              <a:cs typeface="Segoe UI" panose="020B0502040204020203" pitchFamily="34" charset="0"/>
            </a:endParaRPr>
          </a:p>
          <a:p>
            <a:r>
              <a:rPr lang="en-US" sz="1200" dirty="0">
                <a:latin typeface="EC Square Sans Pro Light" panose="020B0506000000020004" pitchFamily="34" charset="0"/>
                <a:cs typeface="Segoe UI" panose="020B0502040204020203" pitchFamily="34" charset="0"/>
              </a:rPr>
              <a:t>Unless otherwise noted the reuse of this presentation is </a:t>
            </a:r>
            <a:r>
              <a:rPr lang="en-US" sz="1200" dirty="0" err="1">
                <a:latin typeface="EC Square Sans Pro Light" panose="020B0506000000020004" pitchFamily="34" charset="0"/>
                <a:cs typeface="Segoe UI" panose="020B0502040204020203" pitchFamily="34" charset="0"/>
              </a:rPr>
              <a:t>authorised</a:t>
            </a:r>
            <a:r>
              <a:rPr lang="en-US" sz="1200" dirty="0">
                <a:latin typeface="EC Square Sans Pro Light" panose="020B0506000000020004" pitchFamily="34" charset="0"/>
                <a:cs typeface="Segoe UI" panose="020B0502040204020203" pitchFamily="34" charset="0"/>
              </a:rPr>
              <a:t> under the </a:t>
            </a:r>
            <a:r>
              <a:rPr lang="en-US" sz="1200" dirty="0">
                <a:latin typeface="EC Square Sans Pro Light" panose="020B0506000000020004" pitchFamily="34" charset="0"/>
                <a:cs typeface="Segoe UI" panose="020B0502040204020203" pitchFamily="34" charset="0"/>
                <a:hlinkClick r:id="rId3"/>
              </a:rPr>
              <a:t>CC BY 4.0 </a:t>
            </a:r>
            <a:r>
              <a:rPr lang="en-US" sz="1200" dirty="0">
                <a:latin typeface="EC Square Sans Pro Light" panose="020B0506000000020004" pitchFamily="34" charset="0"/>
                <a:cs typeface="Segoe UI" panose="020B0502040204020203" pitchFamily="34" charset="0"/>
              </a:rPr>
              <a:t>license. For any use or reproduction of elements that are not owned by the EU, permission may need to be sought directly from the respective right holders.</a:t>
            </a:r>
          </a:p>
          <a:p>
            <a:endParaRPr lang="en-US" dirty="0">
              <a:latin typeface="EC Square Sans Pro" panose="020B0506040000020004" pitchFamily="34" charset="0"/>
              <a:cs typeface="Segoe UI" panose="020B0502040204020203" pitchFamily="34" charset="0"/>
            </a:endParaRPr>
          </a:p>
          <a:p>
            <a:r>
              <a:rPr lang="en-US" sz="1200" i="1" dirty="0">
                <a:latin typeface="EC Square Sans Pro" panose="020B0506040000020004" pitchFamily="34" charset="0"/>
                <a:cs typeface="Segoe UI" panose="020B0502040204020203" pitchFamily="34" charset="0"/>
              </a:rPr>
              <a:t>Pictures included in the slides: EMODnet Secretariat, </a:t>
            </a:r>
            <a:r>
              <a:rPr lang="en-US" sz="1200" i="1" dirty="0">
                <a:latin typeface="EC Square Sans Pro" panose="020B0506040000020004" pitchFamily="34" charset="0"/>
                <a:cs typeface="Segoe UI" panose="020B0502040204020203" pitchFamily="34" charset="0"/>
                <a:hlinkClick r:id="rId4"/>
              </a:rPr>
              <a:t>CC BY 4.0</a:t>
            </a:r>
            <a:endParaRPr lang="en-US" sz="1200" i="1" dirty="0">
              <a:latin typeface="EC Square Sans Pro" panose="020B0506040000020004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6" descr="Downloads - Creative Commons">
            <a:extLst>
              <a:ext uri="{FF2B5EF4-FFF2-40B4-BE49-F238E27FC236}">
                <a16:creationId xmlns:a16="http://schemas.microsoft.com/office/drawing/2014/main" id="{0F9F16B3-8330-417D-8D5B-E47D26A23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3" y="4466222"/>
            <a:ext cx="725956" cy="3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83EEB0-A83D-4254-8CC5-9AE065F1AA3F}"/>
              </a:ext>
            </a:extLst>
          </p:cNvPr>
          <p:cNvSpPr/>
          <p:nvPr/>
        </p:nvSpPr>
        <p:spPr>
          <a:xfrm>
            <a:off x="0" y="130406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600" b="1" dirty="0">
                <a:solidFill>
                  <a:srgbClr val="002060"/>
                </a:solidFill>
                <a:latin typeface="EC Square Sans Pro Light" panose="020B0604020202020204"/>
              </a:rPr>
              <a:t>Dive in and explore the European Atlas of the Seas!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729EF-8D04-45ED-9D18-49D10B30C6AB}"/>
              </a:ext>
            </a:extLst>
          </p:cNvPr>
          <p:cNvSpPr/>
          <p:nvPr/>
        </p:nvSpPr>
        <p:spPr>
          <a:xfrm>
            <a:off x="3298597" y="2423477"/>
            <a:ext cx="5594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776"/>
                </a:solidFill>
                <a:latin typeface="EC Square Sans Pro Light" panose="020B0604020202020204"/>
              </a:rPr>
              <a:t>www.european-atlas-of-the-seas.eu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510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E31478-15A2-4705-908A-97DC1B47DB61}"/>
              </a:ext>
            </a:extLst>
          </p:cNvPr>
          <p:cNvSpPr/>
          <p:nvPr/>
        </p:nvSpPr>
        <p:spPr>
          <a:xfrm>
            <a:off x="377970" y="355163"/>
            <a:ext cx="11436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EC Square Sans Pro Light" panose="020B0604020202020204"/>
              </a:rPr>
              <a:t>Worldwide, what percentage of marine litter consists in plastics?</a:t>
            </a:r>
            <a:endParaRPr lang="nl-BE" sz="3200" dirty="0">
              <a:solidFill>
                <a:srgbClr val="002060"/>
              </a:solidFill>
              <a:latin typeface="EC Square Sans Pro Light" panose="020B0604020202020204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4E9315A-97C4-40FD-A044-3D720FDB2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738" y="1589072"/>
            <a:ext cx="3322608" cy="841321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3559BDC-F705-4B14-890D-7CD1AE44C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738" y="2784702"/>
            <a:ext cx="1621677" cy="83522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6AA731F6-40A4-401A-A85D-661EB09950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5738" y="3974234"/>
            <a:ext cx="1658256" cy="11644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8BBD27-2AC7-4446-B125-234EB15E2A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096" y="1290883"/>
            <a:ext cx="5883349" cy="44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5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ga6025d8b74_0_124"/>
          <p:cNvGrpSpPr/>
          <p:nvPr/>
        </p:nvGrpSpPr>
        <p:grpSpPr>
          <a:xfrm>
            <a:off x="7360491" y="5448835"/>
            <a:ext cx="4679100" cy="1393235"/>
            <a:chOff x="7164991" y="5180535"/>
            <a:chExt cx="4679100" cy="1393235"/>
          </a:xfrm>
        </p:grpSpPr>
        <p:sp>
          <p:nvSpPr>
            <p:cNvPr id="667" name="Google Shape;667;ga6025d8b74_0_124"/>
            <p:cNvSpPr txBox="1"/>
            <p:nvPr/>
          </p:nvSpPr>
          <p:spPr>
            <a:xfrm>
              <a:off x="7164991" y="6173570"/>
              <a:ext cx="4679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3776"/>
                  </a:solidFill>
                  <a:latin typeface="Arial"/>
                  <a:ea typeface="Arial"/>
                  <a:cs typeface="Arial"/>
                  <a:sym typeface="Arial"/>
                </a:rPr>
                <a:t>www.european-atlas-of-the-seas.eu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ga6025d8b74_0_124"/>
            <p:cNvGrpSpPr/>
            <p:nvPr/>
          </p:nvGrpSpPr>
          <p:grpSpPr>
            <a:xfrm>
              <a:off x="8436414" y="5180535"/>
              <a:ext cx="3407641" cy="914888"/>
              <a:chOff x="8778390" y="5787811"/>
              <a:chExt cx="3276578" cy="924129"/>
            </a:xfrm>
          </p:grpSpPr>
          <p:pic>
            <p:nvPicPr>
              <p:cNvPr id="669" name="Google Shape;669;ga6025d8b74_0_12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226968" y="5787811"/>
                <a:ext cx="828000" cy="9241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0" name="Google Shape;670;ga6025d8b74_0_12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778390" y="6002350"/>
                <a:ext cx="2235860" cy="599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25DF05-0F63-40AD-9755-A193862E9F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3" t="19467" r="3615" b="11410"/>
          <a:stretch/>
        </p:blipFill>
        <p:spPr>
          <a:xfrm>
            <a:off x="0" y="0"/>
            <a:ext cx="12192000" cy="6826140"/>
          </a:xfrm>
          <a:prstGeom prst="rect">
            <a:avLst/>
          </a:prstGeom>
        </p:spPr>
      </p:pic>
      <p:sp>
        <p:nvSpPr>
          <p:cNvPr id="9" name="Google Shape;142;p3">
            <a:hlinkClick r:id="rId6" action="ppaction://hlinksldjump"/>
            <a:extLst>
              <a:ext uri="{FF2B5EF4-FFF2-40B4-BE49-F238E27FC236}">
                <a16:creationId xmlns:a16="http://schemas.microsoft.com/office/drawing/2014/main" id="{044A80F5-50CC-4374-8E9A-62ED31CCB79E}"/>
              </a:ext>
            </a:extLst>
          </p:cNvPr>
          <p:cNvSpPr/>
          <p:nvPr/>
        </p:nvSpPr>
        <p:spPr>
          <a:xfrm>
            <a:off x="2538111" y="2684835"/>
            <a:ext cx="7539743" cy="2066908"/>
          </a:xfrm>
          <a:prstGeom prst="cloudCallout">
            <a:avLst>
              <a:gd name="adj1" fmla="val -31413"/>
              <a:gd name="adj2" fmla="val 72854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32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That is not the answer... Let’s try again!</a:t>
            </a:r>
            <a:endParaRPr sz="3200" b="0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62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4;ga6025d8b74_0_30">
            <a:extLst>
              <a:ext uri="{FF2B5EF4-FFF2-40B4-BE49-F238E27FC236}">
                <a16:creationId xmlns:a16="http://schemas.microsoft.com/office/drawing/2014/main" id="{0FE1E61E-3AB5-4ABB-8098-BBA9F7F826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81" y="134670"/>
            <a:ext cx="12050038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Globally, plastics account for 85 % of marine litter. </a:t>
            </a:r>
            <a:br>
              <a:rPr lang="en-US" sz="24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Have a look at seabed litter in Europe.</a:t>
            </a:r>
            <a:endParaRPr lang="nl-BE" sz="2400" b="1" dirty="0">
              <a:solidFill>
                <a:srgbClr val="003776"/>
              </a:solidFill>
              <a:latin typeface="EC Square Sans Pro Light" panose="020B0604020202020204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6272B-C38A-4A6F-9952-4952B531B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6023"/>
            <a:ext cx="12192000" cy="5664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228CC2-50F4-4EF7-A93A-26C495BE984B}"/>
              </a:ext>
            </a:extLst>
          </p:cNvPr>
          <p:cNvSpPr/>
          <p:nvPr/>
        </p:nvSpPr>
        <p:spPr>
          <a:xfrm>
            <a:off x="0" y="6550223"/>
            <a:ext cx="103773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776"/>
                </a:solidFill>
                <a:latin typeface="EC Square Sans Pro Light" panose="020B0604020202020204"/>
              </a:rPr>
              <a:t>(Source for the answer: </a:t>
            </a:r>
            <a:r>
              <a:rPr lang="en-US" dirty="0">
                <a:solidFill>
                  <a:srgbClr val="003776"/>
                </a:solidFill>
                <a:latin typeface="EC Square Sans Pro Light" panose="020B0604020202020204"/>
                <a:hlinkClick r:id="rId4"/>
              </a:rPr>
              <a:t>https://www.un.org/sustainabledevelopment/blog/2023/08/explainer-what-is-plastic-pollution/</a:t>
            </a:r>
            <a:r>
              <a:rPr lang="en-US" dirty="0">
                <a:solidFill>
                  <a:srgbClr val="003776"/>
                </a:solidFill>
                <a:latin typeface="EC Square Sans Pro Light" panose="020B0604020202020204"/>
              </a:rPr>
              <a:t>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1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91;p7">
            <a:extLst>
              <a:ext uri="{FF2B5EF4-FFF2-40B4-BE49-F238E27FC236}">
                <a16:creationId xmlns:a16="http://schemas.microsoft.com/office/drawing/2014/main" id="{01A64472-A7A7-46F1-88BD-88A96F7A6628}"/>
              </a:ext>
            </a:extLst>
          </p:cNvPr>
          <p:cNvSpPr txBox="1"/>
          <p:nvPr/>
        </p:nvSpPr>
        <p:spPr>
          <a:xfrm>
            <a:off x="397328" y="379228"/>
            <a:ext cx="1139734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EC Square Sans Pro Light" panose="020B0604020202020204"/>
              </a:rPr>
              <a:t>How much plastic is currently in the ocean and seas?</a:t>
            </a:r>
            <a:endParaRPr lang="nl-BE" sz="3200" dirty="0">
              <a:solidFill>
                <a:srgbClr val="002060"/>
              </a:solidFill>
              <a:latin typeface="EC Square Sans Pro Light" panose="020B0604020202020204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9541AA-5487-48A4-AC1B-9778A08A0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61" y="1339702"/>
            <a:ext cx="5883348" cy="4412511"/>
          </a:xfrm>
          <a:prstGeom prst="rect">
            <a:avLst/>
          </a:prstGeom>
        </p:spPr>
      </p:pic>
      <p:pic>
        <p:nvPicPr>
          <p:cNvPr id="38" name="Picture 37">
            <a:hlinkClick r:id="rId4" action="ppaction://hlinksldjump"/>
            <a:extLst>
              <a:ext uri="{FF2B5EF4-FFF2-40B4-BE49-F238E27FC236}">
                <a16:creationId xmlns:a16="http://schemas.microsoft.com/office/drawing/2014/main" id="{A16309DD-3674-4B2C-8EDC-229974C83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905" y="1581595"/>
            <a:ext cx="3670110" cy="938865"/>
          </a:xfrm>
          <a:prstGeom prst="rect">
            <a:avLst/>
          </a:prstGeom>
        </p:spPr>
      </p:pic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:a16="http://schemas.microsoft.com/office/drawing/2014/main" id="{84037072-C650-48D8-887F-C07D2BAC7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6905" y="2910341"/>
            <a:ext cx="3700593" cy="938865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  <a:extLst>
              <a:ext uri="{FF2B5EF4-FFF2-40B4-BE49-F238E27FC236}">
                <a16:creationId xmlns:a16="http://schemas.microsoft.com/office/drawing/2014/main" id="{0EB79126-0AC7-4994-9266-E0EAA17961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6905" y="4239087"/>
            <a:ext cx="367011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5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ga6025d8b74_0_124"/>
          <p:cNvGrpSpPr/>
          <p:nvPr/>
        </p:nvGrpSpPr>
        <p:grpSpPr>
          <a:xfrm>
            <a:off x="7360491" y="5448835"/>
            <a:ext cx="4679100" cy="1393235"/>
            <a:chOff x="7164991" y="5180535"/>
            <a:chExt cx="4679100" cy="1393235"/>
          </a:xfrm>
        </p:grpSpPr>
        <p:sp>
          <p:nvSpPr>
            <p:cNvPr id="667" name="Google Shape;667;ga6025d8b74_0_124"/>
            <p:cNvSpPr txBox="1"/>
            <p:nvPr/>
          </p:nvSpPr>
          <p:spPr>
            <a:xfrm>
              <a:off x="7164991" y="6173570"/>
              <a:ext cx="4679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3776"/>
                  </a:solidFill>
                  <a:latin typeface="Arial"/>
                  <a:ea typeface="Arial"/>
                  <a:cs typeface="Arial"/>
                  <a:sym typeface="Arial"/>
                </a:rPr>
                <a:t>www.european-atlas-of-the-seas.eu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ga6025d8b74_0_124"/>
            <p:cNvGrpSpPr/>
            <p:nvPr/>
          </p:nvGrpSpPr>
          <p:grpSpPr>
            <a:xfrm>
              <a:off x="8436414" y="5180535"/>
              <a:ext cx="3407641" cy="914888"/>
              <a:chOff x="8778390" y="5787811"/>
              <a:chExt cx="3276578" cy="924129"/>
            </a:xfrm>
          </p:grpSpPr>
          <p:pic>
            <p:nvPicPr>
              <p:cNvPr id="669" name="Google Shape;669;ga6025d8b74_0_12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226968" y="5787811"/>
                <a:ext cx="828000" cy="9241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0" name="Google Shape;670;ga6025d8b74_0_12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778390" y="6002350"/>
                <a:ext cx="2235860" cy="599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25DF05-0F63-40AD-9755-A193862E9F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3" t="19467" r="3615" b="11410"/>
          <a:stretch/>
        </p:blipFill>
        <p:spPr>
          <a:xfrm>
            <a:off x="0" y="0"/>
            <a:ext cx="12192000" cy="6826140"/>
          </a:xfrm>
          <a:prstGeom prst="rect">
            <a:avLst/>
          </a:prstGeom>
        </p:spPr>
      </p:pic>
      <p:sp>
        <p:nvSpPr>
          <p:cNvPr id="9" name="Google Shape;142;p3">
            <a:hlinkClick r:id="rId6" action="ppaction://hlinksldjump"/>
            <a:extLst>
              <a:ext uri="{FF2B5EF4-FFF2-40B4-BE49-F238E27FC236}">
                <a16:creationId xmlns:a16="http://schemas.microsoft.com/office/drawing/2014/main" id="{044A80F5-50CC-4374-8E9A-62ED31CCB79E}"/>
              </a:ext>
            </a:extLst>
          </p:cNvPr>
          <p:cNvSpPr/>
          <p:nvPr/>
        </p:nvSpPr>
        <p:spPr>
          <a:xfrm>
            <a:off x="2538111" y="2684835"/>
            <a:ext cx="7539743" cy="2066908"/>
          </a:xfrm>
          <a:prstGeom prst="cloudCallout">
            <a:avLst>
              <a:gd name="adj1" fmla="val -31413"/>
              <a:gd name="adj2" fmla="val 72854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32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That is not the answer... Let’s try again!</a:t>
            </a:r>
            <a:endParaRPr sz="3200" b="0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5739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4;ga6025d8b74_0_30">
            <a:extLst>
              <a:ext uri="{FF2B5EF4-FFF2-40B4-BE49-F238E27FC236}">
                <a16:creationId xmlns:a16="http://schemas.microsoft.com/office/drawing/2014/main" id="{3BA6DD93-9BE9-4D38-B82D-D84E2EF9A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777" y="0"/>
            <a:ext cx="11962445" cy="95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Over 120 million tons of plastic are currently in the ocean and seas. Have a look at plastic bags in beach litter in Europe.</a:t>
            </a:r>
            <a:endParaRPr lang="nl-BE" sz="2400" b="1" dirty="0">
              <a:solidFill>
                <a:srgbClr val="003776"/>
              </a:solidFill>
              <a:latin typeface="EC Square Sans Pro Light" panose="020B0604020202020204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15042-3A34-43AD-B62C-43A851B8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90475"/>
            <a:ext cx="12192000" cy="5664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D241A5-D71D-46AA-97D9-861FA368ACDA}"/>
              </a:ext>
            </a:extLst>
          </p:cNvPr>
          <p:cNvSpPr/>
          <p:nvPr/>
        </p:nvSpPr>
        <p:spPr>
          <a:xfrm>
            <a:off x="0" y="6554675"/>
            <a:ext cx="96293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EC Square Sans Pro Light" panose="020B0604020202020204"/>
              </a:rPr>
              <a:t> </a:t>
            </a:r>
            <a:r>
              <a:rPr lang="en-US" dirty="0">
                <a:latin typeface="EC Square Sans Pro Light" panose="020B0604020202020204"/>
              </a:rPr>
              <a:t>(Source for the answer: </a:t>
            </a:r>
            <a:r>
              <a:rPr lang="en-US" dirty="0">
                <a:latin typeface="EC Square Sans Pro Light" panose="020B0604020202020204"/>
                <a:hlinkClick r:id="rId4"/>
              </a:rPr>
              <a:t>https://marine.copernicus.eu/explainers/phenomena-threats/plastic-pollution</a:t>
            </a:r>
            <a:r>
              <a:rPr lang="en-US" dirty="0">
                <a:latin typeface="EC Square Sans Pro Light" panose="020B060402020202020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2651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4;ga6025d8b74_0_30">
            <a:extLst>
              <a:ext uri="{FF2B5EF4-FFF2-40B4-BE49-F238E27FC236}">
                <a16:creationId xmlns:a16="http://schemas.microsoft.com/office/drawing/2014/main" id="{3BA6DD93-9BE9-4D38-B82D-D84E2EF9A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777" y="139700"/>
            <a:ext cx="11962445" cy="81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Have a look at cigarette related items in beach litter in Europe.</a:t>
            </a:r>
            <a:endParaRPr lang="nl-BE" sz="2400" b="1" dirty="0">
              <a:solidFill>
                <a:srgbClr val="003776"/>
              </a:solidFill>
              <a:latin typeface="EC Square Sans Pro Light" panose="020B0604020202020204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DF07E-6704-46DD-A920-34D7B8966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8407"/>
            <a:ext cx="121920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15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E31478-15A2-4705-908A-97DC1B47DB61}"/>
              </a:ext>
            </a:extLst>
          </p:cNvPr>
          <p:cNvSpPr/>
          <p:nvPr/>
        </p:nvSpPr>
        <p:spPr>
          <a:xfrm>
            <a:off x="324984" y="239294"/>
            <a:ext cx="118091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rgbClr val="002060"/>
                </a:solidFill>
                <a:latin typeface="EC Square Sans Pro Light" panose="020B0604020202020204"/>
              </a:rPr>
              <a:t>Enaleia works with fishers towards a sustainable marine ecosystem. How much marine plastic have they collected since 2018?</a:t>
            </a:r>
            <a:endParaRPr lang="en-US" sz="3200" b="1" dirty="0">
              <a:solidFill>
                <a:srgbClr val="002060"/>
              </a:solidFill>
              <a:latin typeface="EC Square Sans Pro Light" panose="020B0604020202020204"/>
            </a:endParaRPr>
          </a:p>
          <a:p>
            <a:pPr lvl="0"/>
            <a:endParaRPr lang="nl-BE" sz="2800" dirty="0">
              <a:solidFill>
                <a:srgbClr val="002060"/>
              </a:solidFill>
              <a:latin typeface="EC Square Sans Pro Light" panose="020B0604020202020204"/>
              <a:ea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CCF136-7C7A-4D38-B358-D02500B36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45" y="1522938"/>
            <a:ext cx="5883348" cy="4412511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2A2D853D-A5EF-4C0F-9810-89F2C9EAB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907" y="1985031"/>
            <a:ext cx="3121423" cy="1237595"/>
          </a:xfrm>
          <a:prstGeom prst="rect">
            <a:avLst/>
          </a:prstGeom>
        </p:spPr>
      </p:pic>
      <p:pic>
        <p:nvPicPr>
          <p:cNvPr id="45" name="Picture 44">
            <a:hlinkClick r:id="rId4" action="ppaction://hlinksldjump"/>
            <a:extLst>
              <a:ext uri="{FF2B5EF4-FFF2-40B4-BE49-F238E27FC236}">
                <a16:creationId xmlns:a16="http://schemas.microsoft.com/office/drawing/2014/main" id="{17CAED37-9662-41D3-9271-657EC1028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907" y="2996236"/>
            <a:ext cx="3121423" cy="938865"/>
          </a:xfrm>
          <a:prstGeom prst="rect">
            <a:avLst/>
          </a:prstGeom>
        </p:spPr>
      </p:pic>
      <p:pic>
        <p:nvPicPr>
          <p:cNvPr id="46" name="Picture 45">
            <a:hlinkClick r:id="rId7" action="ppaction://hlinksldjump"/>
            <a:extLst>
              <a:ext uri="{FF2B5EF4-FFF2-40B4-BE49-F238E27FC236}">
                <a16:creationId xmlns:a16="http://schemas.microsoft.com/office/drawing/2014/main" id="{3D323052-CA64-4739-BE0B-80C110D78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7907" y="3997740"/>
            <a:ext cx="312142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07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2907</TotalTime>
  <Words>513</Words>
  <Application>Microsoft Office PowerPoint</Application>
  <PresentationFormat>Widescreen</PresentationFormat>
  <Paragraphs>51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EC Square Sans Pro</vt:lpstr>
      <vt:lpstr>EC Square Sans Pro Light</vt:lpstr>
      <vt:lpstr>EC Square Sans Pro Medium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Globally, plastics account for 85 % of marine litter.  Have a look at seabed litter in Europe.</vt:lpstr>
      <vt:lpstr>PowerPoint Presentation</vt:lpstr>
      <vt:lpstr>PowerPoint Presentation</vt:lpstr>
      <vt:lpstr>Over 120 million tons of plastic are currently in the ocean and seas. Have a look at plastic bags in beach litter in Europe.</vt:lpstr>
      <vt:lpstr>Have a look at cigarette related items in beach litter in Europe.</vt:lpstr>
      <vt:lpstr>PowerPoint Presentation</vt:lpstr>
      <vt:lpstr>PowerPoint Presentation</vt:lpstr>
      <vt:lpstr>900,000 kg of marine plastic have been collected since 2018 in the framework of Enaleia activities. Have a look at information on fishing related items in seabed litter.</vt:lpstr>
      <vt:lpstr>Enaleia is one of the many members of the EU4Ocean Coalition working on solutions to address plastic pollution. Dive into the EU4Ocean map in the Atlas to discover others! </vt:lpstr>
      <vt:lpstr>PowerPoint Presentation</vt:lpstr>
      <vt:lpstr>PowerPoint Presentation</vt:lpstr>
      <vt:lpstr>In 2023, 45,700 participants took part in 555 events, in 44 countries across all inhabited continents. Have a look at past events.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Selene Álvarez Peña</dc:creator>
  <cp:lastModifiedBy>Nathalie Van Isacker</cp:lastModifiedBy>
  <cp:revision>204</cp:revision>
  <dcterms:created xsi:type="dcterms:W3CDTF">2018-04-18T08:53:31Z</dcterms:created>
  <dcterms:modified xsi:type="dcterms:W3CDTF">2024-03-28T15:22:11Z</dcterms:modified>
</cp:coreProperties>
</file>