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DB626BB-C76E-4BC4-8D31-234A6F8B97EC}" type="datetimeFigureOut">
              <a:rPr lang="en-IE" smtClean="0"/>
              <a:pPr/>
              <a:t>24/06/2015</a:t>
            </a:fld>
            <a:endParaRPr lang="en-I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5397A92-BB95-445E-83FA-E6A47F2C7F87}"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Good afternoon and thank you for this opportunity to present</a:t>
            </a:r>
            <a:r>
              <a:rPr lang="en-IE" baseline="0" dirty="0" smtClean="0"/>
              <a:t> to you the findings of Ireland’s recently published maritime skills study. I’ll give you first just a very short overview of Ireland’s marine policy and economy and then take you through the findings of the study</a:t>
            </a:r>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For the</a:t>
            </a:r>
            <a:r>
              <a:rPr lang="en-IE" baseline="0" dirty="0" smtClean="0"/>
              <a:t> seafood sector, look at developing a mentoring programme so that the skills of the experienced generation can be passed on to the new workforce</a:t>
            </a:r>
          </a:p>
          <a:p>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11</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Ireland, is as any</a:t>
            </a:r>
            <a:r>
              <a:rPr lang="en-IE" baseline="0" dirty="0" smtClean="0"/>
              <a:t> of you who have seen the real map of Ireland will know , one of the EU’s largest member states, if you take our seabed into account-we are a tiny territory with a lot of sea-the sea to land ratio is 10: and we have a coastline of 7,500km</a:t>
            </a:r>
          </a:p>
          <a:p>
            <a:r>
              <a:rPr lang="en-IE" baseline="0" dirty="0" smtClean="0"/>
              <a:t>There was a recognition tat we underutilising this resource and so in 2012 we developed a national integrated maritime plan, called Harnessing Our Ocean Wealth which provides a roadmap for the development of our maritime economy. In 2010 Ireland generated 1.2% of GDP from its ocean economy which is well below the Commission estimates of 3- 5% of EU’s maritime generated GDP.</a:t>
            </a:r>
          </a:p>
          <a:p>
            <a:r>
              <a:rPr lang="en-IE" baseline="0" dirty="0" err="1" smtClean="0"/>
              <a:t>Harnesisng</a:t>
            </a:r>
            <a:r>
              <a:rPr lang="en-IE" baseline="0" dirty="0" smtClean="0"/>
              <a:t> our Ocean Wealth aims to address that through </a:t>
            </a:r>
            <a:r>
              <a:rPr lang="en-IE" baseline="0" dirty="0" err="1" smtClean="0"/>
              <a:t>targetedd</a:t>
            </a:r>
            <a:r>
              <a:rPr lang="en-IE" baseline="0" dirty="0" smtClean="0"/>
              <a:t> actions so that by 2030 we double our ocean wealth </a:t>
            </a:r>
            <a:r>
              <a:rPr lang="en-IE" baseline="0" dirty="0" err="1" smtClean="0"/>
              <a:t>tp</a:t>
            </a:r>
            <a:r>
              <a:rPr lang="en-IE" baseline="0" dirty="0" smtClean="0"/>
              <a:t> 2.4%</a:t>
            </a:r>
          </a:p>
          <a:p>
            <a:r>
              <a:rPr lang="en-IE" baseline="0" dirty="0" smtClean="0"/>
              <a:t>Obviously if we are to do we are creating more job opportunities and so we need to know exactly what skills are available and what skills are needed.</a:t>
            </a:r>
          </a:p>
          <a:p>
            <a:r>
              <a:rPr lang="en-IE" baseline="0" dirty="0" smtClean="0"/>
              <a:t>This is why the Expert Group on Future Skills Needs was tasked with assessing in detail labour market trends (both supply and demand) in the maritime area</a:t>
            </a:r>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2</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The study assess skills needs across 5 marine sectors –namely seafood, maritime transport, energy, maritime tourism and maritime security and surveillance. This</a:t>
            </a:r>
            <a:r>
              <a:rPr lang="en-IE" baseline="0" dirty="0" smtClean="0"/>
              <a:t> table here shows the current contribution and employment levels of these sectors and if we meet the targets set out in our national strategy how these employment figures will increase. (I’ll come back to the realistic scenario figures in a moment). </a:t>
            </a:r>
          </a:p>
          <a:p>
            <a:r>
              <a:rPr lang="en-IE" baseline="0" dirty="0" smtClean="0"/>
              <a:t>So what did they find?</a:t>
            </a:r>
          </a:p>
          <a:p>
            <a:endParaRPr lang="en-IE" baseline="0" dirty="0" smtClean="0"/>
          </a:p>
          <a:p>
            <a:r>
              <a:rPr lang="en-IE" baseline="0" dirty="0" smtClean="0"/>
              <a:t>Just a quick word on the methodology employed-it was a mix of quantitative and qualitative approaches-utilisation of economic data (though here the usual problems with respect differentiating the marine economy figures from the broader economy figures was encountered) The data is from 2010-the latest ocean economy report will be published at the beginning of July. Structured interviews with maritime companies were also carried out as well as stakeholder consultations that included government departments, agencies, educational institutions and industry organisations.</a:t>
            </a:r>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r>
              <a:rPr lang="en-IE" b="1" dirty="0" smtClean="0"/>
              <a:t> Looking first</a:t>
            </a:r>
            <a:r>
              <a:rPr lang="en-IE" b="1" baseline="0" dirty="0" smtClean="0"/>
              <a:t> at the seafood sector where fisheries, aquaculture, seafood processing and marine bio-technology were the main areas, we see that this sector overall as huge potential, particularly in the area of aquaculture-The sector employs 5,633  directly and if the targets set out in our national plan are to be met this could increase to over 7,000. So what is holding it back? Currently as reported by companies interviewed a lack of skills is not an issue-what will be an issue though in the future is that it is an aging work force  </a:t>
            </a:r>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r>
              <a:rPr lang="en-GB" b="1" dirty="0" smtClean="0"/>
              <a:t>Sector</a:t>
            </a:r>
          </a:p>
          <a:p>
            <a:pPr fontAlgn="t"/>
            <a:r>
              <a:rPr lang="en-GB" b="1" dirty="0" smtClean="0"/>
              <a:t>Key Points</a:t>
            </a:r>
          </a:p>
          <a:p>
            <a:pPr fontAlgn="t"/>
            <a:r>
              <a:rPr lang="en-GB" dirty="0" smtClean="0"/>
              <a:t>Maritime Transport, Shipbuilding and Services </a:t>
            </a:r>
            <a:endParaRPr lang="en-IE" dirty="0" smtClean="0"/>
          </a:p>
          <a:p>
            <a:pPr fontAlgn="t"/>
            <a:endParaRPr lang="en-GB" dirty="0" smtClean="0"/>
          </a:p>
          <a:p>
            <a:pPr fontAlgn="base"/>
            <a:r>
              <a:rPr lang="en-GB" dirty="0" smtClean="0"/>
              <a:t>5,689 FTE 2010 5,689 ↔ 2014 est.</a:t>
            </a:r>
          </a:p>
          <a:p>
            <a:pPr fontAlgn="base"/>
            <a:endParaRPr lang="en-GB" dirty="0" smtClean="0"/>
          </a:p>
          <a:p>
            <a:r>
              <a:rPr lang="en-GB" dirty="0" smtClean="0"/>
              <a:t>17 companies interviewed with total of </a:t>
            </a:r>
            <a:endParaRPr lang="en-IE" dirty="0" smtClean="0"/>
          </a:p>
          <a:p>
            <a:r>
              <a:rPr lang="en-GB" dirty="0" smtClean="0"/>
              <a:t>531 employees </a:t>
            </a:r>
            <a:r>
              <a:rPr lang="en-GB" u="sng" dirty="0" smtClean="0"/>
              <a:t>=</a:t>
            </a:r>
            <a:endParaRPr lang="en-IE" dirty="0" smtClean="0"/>
          </a:p>
          <a:p>
            <a:r>
              <a:rPr lang="en-GB" dirty="0" smtClean="0"/>
              <a:t>9% of  MTSS sector</a:t>
            </a:r>
          </a:p>
          <a:p>
            <a:pPr fontAlgn="t"/>
            <a:r>
              <a:rPr lang="en-GB" dirty="0" smtClean="0"/>
              <a:t>Scenario developed based on the sector meeting the HOOW targets which includes the establishment of the ISSC and creating 3,500 jobs.</a:t>
            </a:r>
            <a:endParaRPr lang="en-IE" dirty="0" smtClean="0"/>
          </a:p>
          <a:p>
            <a:r>
              <a:rPr lang="en-GB" dirty="0" smtClean="0"/>
              <a:t>7,302 FTE Gross demand = 4,928 Expansion and 2,374 Replacement demand</a:t>
            </a:r>
            <a:endParaRPr lang="en-IE" dirty="0" smtClean="0"/>
          </a:p>
          <a:p>
            <a:r>
              <a:rPr lang="en-GB" dirty="0" smtClean="0"/>
              <a:t>Most of the expansion demand would take place in the ship leasing component of the sector housed in the ISSC, the remainder in shipping &amp; maritime transport driven by investment in the ports. </a:t>
            </a:r>
            <a:endParaRPr lang="en-IE" dirty="0" smtClean="0"/>
          </a:p>
          <a:p>
            <a:r>
              <a:rPr lang="en-GB" dirty="0" smtClean="0"/>
              <a:t>The demand is concentrated at NFQ levels 6 - 8</a:t>
            </a:r>
          </a:p>
          <a:p>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r>
              <a:rPr lang="en-IE" b="1" dirty="0" smtClean="0"/>
              <a:t> </a:t>
            </a:r>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r>
              <a:rPr lang="en-GB" b="1" dirty="0" smtClean="0"/>
              <a:t>Sector</a:t>
            </a:r>
          </a:p>
          <a:p>
            <a:pPr fontAlgn="t"/>
            <a:r>
              <a:rPr lang="en-GB" b="1" dirty="0" smtClean="0"/>
              <a:t>Key Points</a:t>
            </a:r>
          </a:p>
          <a:p>
            <a:pPr fontAlgn="t"/>
            <a:r>
              <a:rPr lang="en-GB" dirty="0" smtClean="0"/>
              <a:t>Marine Tourism incl. International Cruise Industry</a:t>
            </a:r>
            <a:endParaRPr lang="en-IE" dirty="0" smtClean="0"/>
          </a:p>
          <a:p>
            <a:pPr fontAlgn="t"/>
            <a:endParaRPr lang="en-GB" dirty="0" smtClean="0"/>
          </a:p>
          <a:p>
            <a:pPr fontAlgn="base"/>
            <a:r>
              <a:rPr lang="en-GB" dirty="0" smtClean="0"/>
              <a:t>3,502 FTE 2010 3,502 ↔2014 est.</a:t>
            </a:r>
          </a:p>
          <a:p>
            <a:pPr fontAlgn="base"/>
            <a:endParaRPr lang="en-GB" dirty="0" smtClean="0"/>
          </a:p>
          <a:p>
            <a:r>
              <a:rPr lang="en-GB" dirty="0" smtClean="0"/>
              <a:t>9 companies interviewed with total of </a:t>
            </a:r>
            <a:endParaRPr lang="en-IE" dirty="0" smtClean="0"/>
          </a:p>
          <a:p>
            <a:r>
              <a:rPr lang="en-GB" dirty="0" smtClean="0"/>
              <a:t>83 employees  </a:t>
            </a:r>
            <a:r>
              <a:rPr lang="en-GB" u="sng" dirty="0" smtClean="0"/>
              <a:t>=</a:t>
            </a:r>
            <a:endParaRPr lang="en-IE" dirty="0" smtClean="0"/>
          </a:p>
          <a:p>
            <a:r>
              <a:rPr lang="en-GB" dirty="0" smtClean="0"/>
              <a:t>2% of  Tourism sector</a:t>
            </a:r>
            <a:endParaRPr lang="en-IE" dirty="0" smtClean="0"/>
          </a:p>
          <a:p>
            <a:pPr fontAlgn="t"/>
            <a:r>
              <a:rPr lang="en-GB" dirty="0" smtClean="0"/>
              <a:t>Scenario developed based on the assumption of the sector meeting the HOOW turnover targets. When turnover is translated into FTEs =</a:t>
            </a:r>
            <a:endParaRPr lang="en-IE" dirty="0" smtClean="0"/>
          </a:p>
          <a:p>
            <a:r>
              <a:rPr lang="en-GB" dirty="0" smtClean="0"/>
              <a:t>5,199 FTE Gross demand = 3,447 Expansion and 1,752 Replacement demand</a:t>
            </a:r>
            <a:endParaRPr lang="en-IE" dirty="0" smtClean="0"/>
          </a:p>
          <a:p>
            <a:r>
              <a:rPr lang="en-GB" dirty="0" smtClean="0"/>
              <a:t>Most of the expansion demand is concentrated at NFQ levels 4 – 5 with ~ 50% in operative grades</a:t>
            </a:r>
          </a:p>
          <a:p>
            <a:pPr fontAlgn="t"/>
            <a:r>
              <a:rPr lang="en-GB" dirty="0" smtClean="0"/>
              <a:t>The skilled areas would include the water sports instructors which is regulated by the relevant body and incorporated in the FE courses.</a:t>
            </a:r>
            <a:endParaRPr lang="en-IE" dirty="0" smtClean="0"/>
          </a:p>
          <a:p>
            <a:pPr marL="0" marR="0" indent="0" algn="l" defTabSz="914400" rtl="0" eaLnBrk="1" fontAlgn="t" latinLnBrk="0" hangingPunct="1">
              <a:lnSpc>
                <a:spcPct val="100000"/>
              </a:lnSpc>
              <a:spcBef>
                <a:spcPts val="0"/>
              </a:spcBef>
              <a:spcAft>
                <a:spcPts val="0"/>
              </a:spcAft>
              <a:buClrTx/>
              <a:buSzTx/>
              <a:buFontTx/>
              <a:buNone/>
              <a:tabLst/>
              <a:defRPr/>
            </a:pPr>
            <a:r>
              <a:rPr lang="en-GB" dirty="0" smtClean="0"/>
              <a:t>The increase in Cruise tourism will result in an increase in the general tourism occupations. EU has identified Cruise Tourism as promising activity for Europe. </a:t>
            </a:r>
            <a:endParaRPr lang="en-IE" dirty="0" smtClean="0"/>
          </a:p>
          <a:p>
            <a:pPr fontAlgn="t"/>
            <a:endParaRPr lang="en-GB" dirty="0" smtClean="0"/>
          </a:p>
          <a:p>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t"/>
            <a:r>
              <a:rPr lang="en-GB" b="1" dirty="0" smtClean="0"/>
              <a:t>Sector </a:t>
            </a:r>
          </a:p>
          <a:p>
            <a:pPr fontAlgn="t"/>
            <a:r>
              <a:rPr lang="en-GB" b="1" dirty="0" smtClean="0"/>
              <a:t>Key Points</a:t>
            </a:r>
          </a:p>
          <a:p>
            <a:pPr fontAlgn="t"/>
            <a:r>
              <a:rPr lang="en-GB" dirty="0" smtClean="0"/>
              <a:t>Maritime Monitoring, Security and Surveillance </a:t>
            </a:r>
            <a:endParaRPr lang="en-IE" dirty="0" smtClean="0"/>
          </a:p>
          <a:p>
            <a:pPr fontAlgn="base"/>
            <a:endParaRPr lang="en-GB" dirty="0" smtClean="0"/>
          </a:p>
          <a:p>
            <a:pPr fontAlgn="base"/>
            <a:r>
              <a:rPr lang="en-GB" dirty="0" smtClean="0"/>
              <a:t>391 FTE 2010 457↑2014 est.</a:t>
            </a:r>
          </a:p>
          <a:p>
            <a:pPr fontAlgn="base"/>
            <a:endParaRPr lang="en-GB" dirty="0" smtClean="0"/>
          </a:p>
          <a:p>
            <a:r>
              <a:rPr lang="en-GB" dirty="0" smtClean="0"/>
              <a:t>9 companies interviewed with total of </a:t>
            </a:r>
            <a:endParaRPr lang="en-IE" dirty="0" smtClean="0"/>
          </a:p>
          <a:p>
            <a:r>
              <a:rPr lang="en-GB" dirty="0" smtClean="0"/>
              <a:t>124 employees </a:t>
            </a:r>
            <a:r>
              <a:rPr lang="en-GB" u="sng" dirty="0" smtClean="0"/>
              <a:t>=</a:t>
            </a:r>
            <a:endParaRPr lang="en-IE" dirty="0" smtClean="0"/>
          </a:p>
          <a:p>
            <a:r>
              <a:rPr lang="en-GB" dirty="0" smtClean="0"/>
              <a:t>32% of  MMSS sector</a:t>
            </a:r>
          </a:p>
          <a:p>
            <a:pPr fontAlgn="t"/>
            <a:r>
              <a:rPr lang="en-GB" dirty="0" smtClean="0"/>
              <a:t>Scenario developed based on the assumption of the sector meeting the HOOW targets. When targets translated into FTEs =</a:t>
            </a:r>
            <a:endParaRPr lang="en-IE" dirty="0" smtClean="0"/>
          </a:p>
          <a:p>
            <a:r>
              <a:rPr lang="en-GB" dirty="0" smtClean="0"/>
              <a:t>350 FTE Gross demand = 190 Expansion and 160 Replacement demand</a:t>
            </a:r>
            <a:endParaRPr lang="en-IE" dirty="0" smtClean="0"/>
          </a:p>
          <a:p>
            <a:r>
              <a:rPr lang="en-GB" dirty="0" smtClean="0"/>
              <a:t>Most of the expansion demand is concentrated at NFQ levels 8-10. 78%, i.e. 149 of the 190 new post will require &gt; NFQ Level 8. Which is line with the ICT Sector skills demand.</a:t>
            </a:r>
            <a:endParaRPr lang="en-IE" dirty="0" smtClean="0"/>
          </a:p>
          <a:p>
            <a:r>
              <a:rPr lang="en-GB" dirty="0" smtClean="0"/>
              <a:t>The remaining new posts will require NFQ level 6-7. </a:t>
            </a:r>
          </a:p>
          <a:p>
            <a:endParaRPr lang="en-IE" dirty="0" smtClean="0"/>
          </a:p>
          <a:p>
            <a:endParaRPr lang="en-IE" dirty="0"/>
          </a:p>
        </p:txBody>
      </p:sp>
      <p:sp>
        <p:nvSpPr>
          <p:cNvPr id="4" name="Slide Number Placeholder 3"/>
          <p:cNvSpPr>
            <a:spLocks noGrp="1"/>
          </p:cNvSpPr>
          <p:nvPr>
            <p:ph type="sldNum" sz="quarter" idx="10"/>
          </p:nvPr>
        </p:nvSpPr>
        <p:spPr/>
        <p:txBody>
          <a:bodyPr/>
          <a:lstStyle/>
          <a:p>
            <a:fld id="{25397A92-BB95-445E-83FA-E6A47F2C7F87}" type="slidenum">
              <a:rPr lang="en-IE" smtClean="0"/>
              <a:pPr/>
              <a:t>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smtClean="0"/>
              <a:t>So what are the recommendations? One of the very interesting</a:t>
            </a:r>
            <a:r>
              <a:rPr lang="en-IE" baseline="0" dirty="0" smtClean="0"/>
              <a:t> findings of the study is that while there is no skills shortage  per see what we are seeing is a lack of awareness of that the maritime economy provides real career opportunities-we’ve </a:t>
            </a:r>
            <a:r>
              <a:rPr lang="en-IE" baseline="0" dirty="0" err="1" smtClean="0"/>
              <a:t>eard</a:t>
            </a:r>
            <a:r>
              <a:rPr lang="en-IE" baseline="0" dirty="0" smtClean="0"/>
              <a:t> this elsewhere too across the EU –that skills shortage per see is not the issue but rather lack of knowledge of what the marine economy has to offer-that it when knowledge is there career opportunities are not necessarily attractive enough. This then leads to a recommendation for marine discover programme –we have a similar one for science-it’s a programme aimed at the general public, at students at every level, at teachers, to engage and interest people in science-it’s been very successful and a similar one for the marine could be too.</a:t>
            </a:r>
          </a:p>
          <a:p>
            <a:endParaRPr lang="en-IE" baseline="0" dirty="0" smtClean="0"/>
          </a:p>
          <a:p>
            <a:r>
              <a:rPr lang="en-IE" baseline="0" dirty="0" smtClean="0"/>
              <a:t>It goes without saying that we need to monitor the trends and continually assess the skills needs, </a:t>
            </a:r>
            <a:r>
              <a:rPr lang="en-IE" baseline="0" dirty="0" err="1" smtClean="0"/>
              <a:t>aprtciaurly</a:t>
            </a:r>
            <a:r>
              <a:rPr lang="en-IE" baseline="0" dirty="0" smtClean="0"/>
              <a:t> as we see the policy </a:t>
            </a:r>
            <a:r>
              <a:rPr lang="en-IE" baseline="0" dirty="0" err="1" smtClean="0"/>
              <a:t>chnages</a:t>
            </a:r>
            <a:r>
              <a:rPr lang="en-IE" baseline="0" dirty="0" smtClean="0"/>
              <a:t> roll out and increase growth in certain </a:t>
            </a:r>
            <a:r>
              <a:rPr lang="en-IE" baseline="0" dirty="0" err="1" smtClean="0"/>
              <a:t>sceorts</a:t>
            </a:r>
            <a:r>
              <a:rPr lang="en-IE" baseline="0" dirty="0" smtClean="0"/>
              <a:t> such as </a:t>
            </a:r>
            <a:r>
              <a:rPr lang="en-IE" baseline="0" dirty="0" err="1" smtClean="0"/>
              <a:t>aquculture</a:t>
            </a:r>
            <a:r>
              <a:rPr lang="en-IE" baseline="0" dirty="0" smtClean="0"/>
              <a:t>, exploration drilling.</a:t>
            </a:r>
          </a:p>
          <a:p>
            <a:endParaRPr lang="en-IE" baseline="0" dirty="0" smtClean="0"/>
          </a:p>
          <a:p>
            <a:r>
              <a:rPr lang="en-IE" baseline="0" dirty="0" smtClean="0"/>
              <a:t>We also need to look again at marine economy data-this is an EU wide issue-without quality, reliable and up to date information, development of policy, provision of skills and training needs becomes more difficult</a:t>
            </a:r>
          </a:p>
        </p:txBody>
      </p:sp>
      <p:sp>
        <p:nvSpPr>
          <p:cNvPr id="4" name="Slide Number Placeholder 3"/>
          <p:cNvSpPr>
            <a:spLocks noGrp="1"/>
          </p:cNvSpPr>
          <p:nvPr>
            <p:ph type="sldNum" sz="quarter" idx="10"/>
          </p:nvPr>
        </p:nvSpPr>
        <p:spPr/>
        <p:txBody>
          <a:bodyPr/>
          <a:lstStyle/>
          <a:p>
            <a:fld id="{25397A92-BB95-445E-83FA-E6A47F2C7F87}" type="slidenum">
              <a:rPr lang="en-IE" smtClean="0"/>
              <a:pPr/>
              <a:t>10</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0D285A34-878B-4A06-B490-D1684C3A3302}"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285A34-878B-4A06-B490-D1684C3A3302}"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285A34-878B-4A06-B490-D1684C3A3302}"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285A34-878B-4A06-B490-D1684C3A3302}"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D285A34-878B-4A06-B490-D1684C3A3302}"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D285A34-878B-4A06-B490-D1684C3A3302}"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D285A34-878B-4A06-B490-D1684C3A3302}"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D285A34-878B-4A06-B490-D1684C3A3302}"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D285A34-878B-4A06-B490-D1684C3A3302}"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D285A34-878B-4A06-B490-D1684C3A3302}"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28A200-CA85-46B8-B647-865E6E03F82F}" type="datetimeFigureOut">
              <a:rPr lang="en-IE" smtClean="0"/>
              <a:pPr/>
              <a:t>24/06/2015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0D285A34-878B-4A06-B490-D1684C3A3302}" type="slidenum">
              <a:rPr lang="en-IE" smtClean="0"/>
              <a:pPr/>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28A200-CA85-46B8-B647-865E6E03F82F}" type="datetimeFigureOut">
              <a:rPr lang="en-IE" smtClean="0"/>
              <a:pPr/>
              <a:t>24/06/2015</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285A34-878B-4A06-B490-D1684C3A3302}" type="slidenum">
              <a:rPr lang="en-IE" smtClean="0"/>
              <a:pPr/>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Ireland’s Maritime Skills Study</a:t>
            </a:r>
            <a:endParaRPr lang="en-IE" dirty="0"/>
          </a:p>
        </p:txBody>
      </p:sp>
      <p:sp>
        <p:nvSpPr>
          <p:cNvPr id="4" name="Subtitle 3"/>
          <p:cNvSpPr>
            <a:spLocks noGrp="1"/>
          </p:cNvSpPr>
          <p:nvPr>
            <p:ph type="subTitle" idx="1"/>
          </p:nvPr>
        </p:nvSpPr>
        <p:spPr/>
        <p:txBody>
          <a:bodyPr/>
          <a:lstStyle/>
          <a:p>
            <a:r>
              <a:rPr lang="en-IE" dirty="0" smtClean="0"/>
              <a:t>Presentation to IMP Expert Group Meeting June 2015</a:t>
            </a:r>
            <a:endParaRPr lang="en-I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Recommendations</a:t>
            </a:r>
            <a:endParaRPr lang="en-IE" dirty="0"/>
          </a:p>
        </p:txBody>
      </p:sp>
      <p:sp>
        <p:nvSpPr>
          <p:cNvPr id="3" name="Content Placeholder 2"/>
          <p:cNvSpPr>
            <a:spLocks noGrp="1"/>
          </p:cNvSpPr>
          <p:nvPr>
            <p:ph idx="1"/>
          </p:nvPr>
        </p:nvSpPr>
        <p:spPr/>
        <p:txBody>
          <a:bodyPr>
            <a:normAutofit/>
          </a:bodyPr>
          <a:lstStyle/>
          <a:p>
            <a:pPr fontAlgn="t"/>
            <a:r>
              <a:rPr lang="en-IE" dirty="0" smtClean="0"/>
              <a:t> Establish a national </a:t>
            </a:r>
            <a:r>
              <a:rPr lang="en-IE" u="sng" dirty="0" smtClean="0"/>
              <a:t>Marine Discover Programme </a:t>
            </a:r>
            <a:r>
              <a:rPr lang="en-IE" dirty="0" smtClean="0"/>
              <a:t>modelled on the SFI Discover Programme and building on existing marine programmes to raise awareness of careers in the Marine Economy.</a:t>
            </a:r>
          </a:p>
          <a:p>
            <a:pPr fontAlgn="base"/>
            <a:r>
              <a:rPr lang="en-IE" dirty="0" smtClean="0"/>
              <a:t>Ongoing </a:t>
            </a:r>
            <a:r>
              <a:rPr lang="en-IE" u="sng" dirty="0" smtClean="0"/>
              <a:t>Monitoring of Skills Needs as Trigger Points </a:t>
            </a:r>
            <a:r>
              <a:rPr lang="en-IE" dirty="0" smtClean="0"/>
              <a:t>for growth </a:t>
            </a:r>
            <a:r>
              <a:rPr lang="en-IE" u="sng" dirty="0" smtClean="0"/>
              <a:t>are reached</a:t>
            </a:r>
            <a:r>
              <a:rPr lang="en-IE" dirty="0" smtClean="0"/>
              <a:t>, e.g. aquaculture licensing, ISSC, exploration drilling</a:t>
            </a:r>
          </a:p>
          <a:p>
            <a:pPr fontAlgn="base"/>
            <a:r>
              <a:rPr lang="en-IE" dirty="0" smtClean="0"/>
              <a:t>Marine Economy </a:t>
            </a:r>
            <a:r>
              <a:rPr lang="en-IE" u="sng" dirty="0" smtClean="0"/>
              <a:t>Data collection update</a:t>
            </a:r>
            <a:r>
              <a:rPr lang="en-IE" dirty="0" smtClean="0"/>
              <a:t>  </a:t>
            </a:r>
            <a:endParaRPr lang="en-GB" dirty="0" smtClean="0"/>
          </a:p>
          <a:p>
            <a:pPr fontAlgn="base"/>
            <a:endParaRPr lang="en-GB" dirty="0" smtClean="0"/>
          </a:p>
          <a:p>
            <a:pPr fontAlgn="base"/>
            <a:r>
              <a:rPr lang="en-IE" dirty="0" smtClean="0"/>
              <a:t> </a:t>
            </a:r>
          </a:p>
          <a:p>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Recommendations</a:t>
            </a:r>
            <a:endParaRPr lang="en-IE" dirty="0"/>
          </a:p>
        </p:txBody>
      </p:sp>
      <p:sp>
        <p:nvSpPr>
          <p:cNvPr id="3" name="Content Placeholder 2"/>
          <p:cNvSpPr>
            <a:spLocks noGrp="1"/>
          </p:cNvSpPr>
          <p:nvPr>
            <p:ph idx="1"/>
          </p:nvPr>
        </p:nvSpPr>
        <p:spPr/>
        <p:txBody>
          <a:bodyPr/>
          <a:lstStyle/>
          <a:p>
            <a:pPr marL="358775" lvl="0" indent="-358775" fontAlgn="base">
              <a:lnSpc>
                <a:spcPct val="114000"/>
              </a:lnSpc>
              <a:spcAft>
                <a:spcPct val="0"/>
              </a:spcAft>
              <a:buClrTx/>
              <a:buSzTx/>
              <a:buFont typeface="+mj-lt"/>
              <a:buAutoNum type="arabicPeriod" startAt="4"/>
              <a:defRPr/>
            </a:pPr>
            <a:r>
              <a:rPr lang="en-IE" sz="2800" kern="0" dirty="0" smtClean="0">
                <a:solidFill>
                  <a:srgbClr val="333399"/>
                </a:solidFill>
              </a:rPr>
              <a:t>Develop a </a:t>
            </a:r>
            <a:r>
              <a:rPr lang="en-IE" sz="2800" u="sng" kern="0" dirty="0" smtClean="0">
                <a:solidFill>
                  <a:srgbClr val="333399"/>
                </a:solidFill>
              </a:rPr>
              <a:t>mentoring programme</a:t>
            </a:r>
            <a:r>
              <a:rPr lang="en-IE" sz="2800" kern="0" dirty="0" smtClean="0">
                <a:solidFill>
                  <a:srgbClr val="333399"/>
                </a:solidFill>
              </a:rPr>
              <a:t> for the </a:t>
            </a:r>
            <a:r>
              <a:rPr lang="en-IE" sz="2800" u="sng" kern="0" dirty="0" smtClean="0">
                <a:solidFill>
                  <a:srgbClr val="333399"/>
                </a:solidFill>
              </a:rPr>
              <a:t>seafood</a:t>
            </a:r>
            <a:r>
              <a:rPr lang="en-IE" sz="2800" kern="0" dirty="0" smtClean="0">
                <a:solidFill>
                  <a:srgbClr val="333399"/>
                </a:solidFill>
              </a:rPr>
              <a:t> sector to </a:t>
            </a:r>
            <a:r>
              <a:rPr lang="en-IE" sz="2800" u="sng" kern="0" dirty="0" smtClean="0">
                <a:solidFill>
                  <a:srgbClr val="333399"/>
                </a:solidFill>
              </a:rPr>
              <a:t>pass on experience</a:t>
            </a:r>
            <a:r>
              <a:rPr lang="en-IE" sz="2800" kern="0" dirty="0" smtClean="0">
                <a:solidFill>
                  <a:srgbClr val="333399"/>
                </a:solidFill>
              </a:rPr>
              <a:t> to next generation:</a:t>
            </a:r>
          </a:p>
          <a:p>
            <a:pPr marL="0" lvl="0" indent="0" fontAlgn="base">
              <a:lnSpc>
                <a:spcPct val="114000"/>
              </a:lnSpc>
              <a:spcAft>
                <a:spcPct val="0"/>
              </a:spcAft>
              <a:buClrTx/>
              <a:buSzTx/>
              <a:buNone/>
              <a:defRPr/>
            </a:pPr>
            <a:r>
              <a:rPr lang="en-IE" sz="2800" kern="0" dirty="0" smtClean="0">
                <a:solidFill>
                  <a:srgbClr val="333399"/>
                </a:solidFill>
              </a:rPr>
              <a:t>								</a:t>
            </a:r>
            <a:endParaRPr lang="en-IE" sz="1050" kern="0" dirty="0" smtClean="0">
              <a:solidFill>
                <a:srgbClr val="333399"/>
              </a:solidFill>
            </a:endParaRPr>
          </a:p>
          <a:p>
            <a:pPr marL="358775" lvl="0" indent="-358775" fontAlgn="base">
              <a:lnSpc>
                <a:spcPct val="114000"/>
              </a:lnSpc>
              <a:spcAft>
                <a:spcPct val="0"/>
              </a:spcAft>
              <a:buClrTx/>
              <a:buSzTx/>
              <a:buFont typeface="+mj-lt"/>
              <a:buAutoNum type="arabicPeriod" startAt="5"/>
              <a:defRPr/>
            </a:pPr>
            <a:r>
              <a:rPr lang="en-IE" sz="2800" kern="0" dirty="0" smtClean="0">
                <a:solidFill>
                  <a:srgbClr val="333399"/>
                </a:solidFill>
              </a:rPr>
              <a:t>Develop a </a:t>
            </a:r>
            <a:r>
              <a:rPr lang="en-IE" sz="2800" u="sng" kern="0" dirty="0" smtClean="0">
                <a:solidFill>
                  <a:srgbClr val="333399"/>
                </a:solidFill>
              </a:rPr>
              <a:t>data-collection and sampling course for fishermen</a:t>
            </a:r>
            <a:r>
              <a:rPr lang="en-IE" sz="2800" kern="0" dirty="0" smtClean="0">
                <a:solidFill>
                  <a:srgbClr val="333399"/>
                </a:solidFill>
              </a:rPr>
              <a:t>:	</a:t>
            </a:r>
            <a:endParaRPr lang="en-IE" sz="2800" kern="0" dirty="0" smtClean="0">
              <a:solidFill>
                <a:srgbClr val="FF0000"/>
              </a:solidFill>
            </a:endParaRPr>
          </a:p>
          <a:p>
            <a:pPr marL="358775" lvl="0" indent="-358775" fontAlgn="base">
              <a:lnSpc>
                <a:spcPct val="114000"/>
              </a:lnSpc>
              <a:spcAft>
                <a:spcPct val="0"/>
              </a:spcAft>
              <a:buClrTx/>
              <a:buSzTx/>
              <a:buFont typeface="+mj-lt"/>
              <a:buAutoNum type="arabicPeriod" startAt="5"/>
              <a:defRPr/>
            </a:pPr>
            <a:endParaRPr lang="en-IE" sz="2000" u="sng" kern="0" dirty="0" smtClean="0">
              <a:solidFill>
                <a:srgbClr val="333399"/>
              </a:solidFill>
            </a:endParaRPr>
          </a:p>
          <a:p>
            <a:pPr marL="358775" lvl="0" indent="-358775" fontAlgn="base">
              <a:lnSpc>
                <a:spcPct val="114000"/>
              </a:lnSpc>
              <a:spcAft>
                <a:spcPct val="0"/>
              </a:spcAft>
              <a:buClrTx/>
              <a:buSzTx/>
              <a:buFont typeface="+mj-lt"/>
              <a:buAutoNum type="arabicPeriod" startAt="5"/>
              <a:defRPr/>
            </a:pPr>
            <a:r>
              <a:rPr lang="en-IE" sz="2800" kern="0" dirty="0" smtClean="0">
                <a:solidFill>
                  <a:srgbClr val="333399"/>
                </a:solidFill>
              </a:rPr>
              <a:t>Provide </a:t>
            </a:r>
            <a:r>
              <a:rPr lang="en-IE" sz="2800" u="sng" kern="0" dirty="0" smtClean="0">
                <a:solidFill>
                  <a:srgbClr val="333399"/>
                </a:solidFill>
              </a:rPr>
              <a:t>IT training</a:t>
            </a:r>
            <a:r>
              <a:rPr lang="en-IE" sz="2800" kern="0" dirty="0" smtClean="0">
                <a:solidFill>
                  <a:srgbClr val="333399"/>
                </a:solidFill>
              </a:rPr>
              <a:t> for those living in </a:t>
            </a:r>
            <a:r>
              <a:rPr lang="en-IE" sz="2800" u="sng" kern="0" dirty="0" smtClean="0">
                <a:solidFill>
                  <a:srgbClr val="333399"/>
                </a:solidFill>
              </a:rPr>
              <a:t>coastal community </a:t>
            </a:r>
            <a:r>
              <a:rPr lang="en-IE" sz="2800" kern="0" dirty="0" smtClean="0">
                <a:solidFill>
                  <a:srgbClr val="333399"/>
                </a:solidFill>
              </a:rPr>
              <a:t>working in the Marine economy</a:t>
            </a:r>
          </a:p>
          <a:p>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Ireland’s Ocean Economy</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Taking our seabed area into account, Ireland is one of the largest EU states</a:t>
            </a:r>
          </a:p>
          <a:p>
            <a:r>
              <a:rPr lang="en-IE" dirty="0" smtClean="0"/>
              <a:t>Ocean wealth-national asset, with diverse marine economy of enormous growth potential</a:t>
            </a:r>
          </a:p>
          <a:p>
            <a:r>
              <a:rPr lang="en-IE" dirty="0" smtClean="0"/>
              <a:t>Ireland developed national integrated maritime plan-</a:t>
            </a:r>
            <a:r>
              <a:rPr lang="en-IE" i="1" dirty="0" smtClean="0"/>
              <a:t>Harnessing Our Ocean Wealth</a:t>
            </a:r>
          </a:p>
          <a:p>
            <a:r>
              <a:rPr lang="en-IE" dirty="0" smtClean="0"/>
              <a:t>Sets out a roadmap with targeted actions for growth and development</a:t>
            </a:r>
          </a:p>
          <a:p>
            <a:r>
              <a:rPr lang="en-IE" dirty="0" smtClean="0"/>
              <a:t>Aims to double the value of our ocean wealth to </a:t>
            </a:r>
            <a:r>
              <a:rPr lang="en-IE" b="1" dirty="0" smtClean="0"/>
              <a:t>2.4% of GDP by 2030</a:t>
            </a:r>
            <a:r>
              <a:rPr lang="en-IE" dirty="0" smtClean="0"/>
              <a:t>, exceeding the global average of 2% of GDP and moving towards the EU average of 3-5%.  </a:t>
            </a:r>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8"/>
          <p:cNvGraphicFramePr>
            <a:graphicFrameLocks/>
          </p:cNvGraphicFramePr>
          <p:nvPr>
            <p:extLst>
              <p:ext uri="{D42A27DB-BD31-4B8C-83A1-F6EECF244321}">
                <p14:modId xmlns="" xmlns:p14="http://schemas.microsoft.com/office/powerpoint/2010/main" val="2975288036"/>
              </p:ext>
            </p:extLst>
          </p:nvPr>
        </p:nvGraphicFramePr>
        <p:xfrm>
          <a:off x="251520" y="692696"/>
          <a:ext cx="8712968" cy="6086444"/>
        </p:xfrm>
        <a:graphic>
          <a:graphicData uri="http://schemas.openxmlformats.org/drawingml/2006/table">
            <a:tbl>
              <a:tblPr firstRow="1" firstCol="1" bandRow="1"/>
              <a:tblGrid>
                <a:gridCol w="4320480"/>
                <a:gridCol w="864096"/>
                <a:gridCol w="936104"/>
                <a:gridCol w="792088"/>
                <a:gridCol w="936104"/>
                <a:gridCol w="864096"/>
              </a:tblGrid>
              <a:tr h="360040">
                <a:tc>
                  <a:txBody>
                    <a:bodyPr/>
                    <a:lstStyle/>
                    <a:p>
                      <a:pPr>
                        <a:spcAft>
                          <a:spcPts val="0"/>
                        </a:spcAft>
                      </a:pPr>
                      <a:r>
                        <a:rPr lang="en-GB" sz="1050" b="1" dirty="0">
                          <a:solidFill>
                            <a:srgbClr val="FFFFFF"/>
                          </a:solidFill>
                          <a:effectLst/>
                          <a:latin typeface="Trebuchet MS"/>
                          <a:ea typeface="Times New Roman"/>
                        </a:rPr>
                        <a:t>Sub-Sectors of the Ocean Economy</a:t>
                      </a:r>
                      <a:endParaRPr lang="en-IE" sz="1050" dirty="0">
                        <a:effectLst/>
                        <a:latin typeface="Times New Roman"/>
                        <a:ea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GB" sz="1050" b="1" dirty="0">
                          <a:solidFill>
                            <a:srgbClr val="FFFFFF"/>
                          </a:solidFill>
                          <a:effectLst/>
                          <a:latin typeface="Trebuchet MS"/>
                          <a:ea typeface="Times New Roman"/>
                        </a:rPr>
                        <a:t>Turnover €000’s</a:t>
                      </a:r>
                      <a:endParaRPr lang="en-IE" sz="1050" dirty="0">
                        <a:effectLst/>
                        <a:latin typeface="Times New Roman"/>
                        <a:ea typeface="Times New Roman"/>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GB" sz="1050" b="1" dirty="0">
                          <a:solidFill>
                            <a:srgbClr val="FFFFFF"/>
                          </a:solidFill>
                          <a:effectLst/>
                          <a:latin typeface="Trebuchet MS"/>
                          <a:ea typeface="Times New Roman"/>
                        </a:rPr>
                        <a:t>Direct </a:t>
                      </a:r>
                      <a:r>
                        <a:rPr lang="en-GB" sz="1050" b="1" dirty="0" smtClean="0">
                          <a:solidFill>
                            <a:srgbClr val="FFFFFF"/>
                          </a:solidFill>
                          <a:effectLst/>
                          <a:latin typeface="Trebuchet MS"/>
                          <a:ea typeface="Times New Roman"/>
                        </a:rPr>
                        <a:t>Employment</a:t>
                      </a:r>
                      <a:r>
                        <a:rPr lang="en-GB" sz="1050" b="1" baseline="0" dirty="0" smtClean="0">
                          <a:solidFill>
                            <a:srgbClr val="FFFFFF"/>
                          </a:solidFill>
                          <a:effectLst/>
                          <a:latin typeface="Trebuchet MS"/>
                          <a:ea typeface="Times New Roman"/>
                        </a:rPr>
                        <a:t> (</a:t>
                      </a:r>
                      <a:r>
                        <a:rPr lang="en-GB" sz="1050" b="1" dirty="0" smtClean="0">
                          <a:solidFill>
                            <a:srgbClr val="FFFFFF"/>
                          </a:solidFill>
                          <a:effectLst/>
                          <a:latin typeface="Trebuchet MS"/>
                          <a:ea typeface="Times New Roman"/>
                        </a:rPr>
                        <a:t>FTE</a:t>
                      </a:r>
                      <a:r>
                        <a:rPr lang="en-GB" sz="1050" b="1" dirty="0">
                          <a:solidFill>
                            <a:srgbClr val="FFFFFF"/>
                          </a:solidFill>
                          <a:effectLst/>
                          <a:latin typeface="Trebuchet MS"/>
                          <a:ea typeface="Times New Roman"/>
                        </a:rPr>
                        <a:t>)</a:t>
                      </a:r>
                      <a:endParaRPr lang="en-IE" sz="1050" dirty="0">
                        <a:effectLst/>
                        <a:latin typeface="Times New Roman"/>
                        <a:ea typeface="Times New Roman"/>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IE" sz="1050" b="1" dirty="0" smtClean="0">
                          <a:solidFill>
                            <a:schemeClr val="bg1"/>
                          </a:solidFill>
                          <a:effectLst/>
                          <a:latin typeface="Trebuchet MS" panose="020B0603020202020204" pitchFamily="34" charset="0"/>
                          <a:ea typeface="Times New Roman"/>
                        </a:rPr>
                        <a:t>2014 estimates</a:t>
                      </a:r>
                      <a:endParaRPr lang="en-IE" sz="1050" b="1"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IE" sz="1050" b="1" dirty="0" smtClean="0">
                          <a:solidFill>
                            <a:schemeClr val="bg1"/>
                          </a:solidFill>
                          <a:effectLst/>
                          <a:latin typeface="Trebuchet MS" panose="020B0603020202020204" pitchFamily="34" charset="0"/>
                          <a:ea typeface="Times New Roman"/>
                        </a:rPr>
                        <a:t>2020 HOOW</a:t>
                      </a:r>
                      <a:r>
                        <a:rPr lang="en-IE" sz="1050" b="1" baseline="0" dirty="0" smtClean="0">
                          <a:solidFill>
                            <a:schemeClr val="bg1"/>
                          </a:solidFill>
                          <a:effectLst/>
                          <a:latin typeface="Trebuchet MS" panose="020B0603020202020204" pitchFamily="34" charset="0"/>
                          <a:ea typeface="Times New Roman"/>
                        </a:rPr>
                        <a:t> Targets met</a:t>
                      </a:r>
                      <a:endParaRPr lang="en-IE" sz="1050" b="1"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IE" sz="1050" b="1" dirty="0" smtClean="0">
                          <a:solidFill>
                            <a:schemeClr val="bg1"/>
                          </a:solidFill>
                          <a:effectLst/>
                          <a:latin typeface="Trebuchet MS" panose="020B0603020202020204" pitchFamily="34" charset="0"/>
                          <a:ea typeface="Times New Roman"/>
                        </a:rPr>
                        <a:t>Other</a:t>
                      </a:r>
                      <a:r>
                        <a:rPr lang="en-IE" sz="1050" b="1" baseline="0" dirty="0" smtClean="0">
                          <a:solidFill>
                            <a:schemeClr val="bg1"/>
                          </a:solidFill>
                          <a:effectLst/>
                          <a:latin typeface="Trebuchet MS" panose="020B0603020202020204" pitchFamily="34" charset="0"/>
                          <a:ea typeface="Times New Roman"/>
                        </a:rPr>
                        <a:t> (realistic) Scenario</a:t>
                      </a:r>
                      <a:endParaRPr lang="en-IE" sz="1050" b="1"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rgbClr val="548DD4"/>
                      </a:solidFill>
                      <a:prstDash val="solid"/>
                      <a:round/>
                      <a:headEnd type="none" w="med" len="med"/>
                      <a:tailEnd type="none" w="med" len="med"/>
                    </a:lnL>
                    <a:lnR w="12700" cap="flat" cmpd="sng" algn="ctr">
                      <a:solidFill>
                        <a:srgbClr val="548DD4"/>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432048">
                <a:tc>
                  <a:txBody>
                    <a:bodyPr/>
                    <a:lstStyle/>
                    <a:p>
                      <a:r>
                        <a:rPr lang="en-IE" sz="1100" b="1" dirty="0" smtClean="0">
                          <a:effectLst/>
                          <a:latin typeface="Trebuchet MS"/>
                          <a:ea typeface="Times New Roman"/>
                          <a:cs typeface="Courier New"/>
                        </a:rPr>
                        <a:t>Seafood</a:t>
                      </a:r>
                      <a:r>
                        <a:rPr lang="en-IE" sz="1100" b="1" baseline="0" dirty="0" smtClean="0">
                          <a:effectLst/>
                          <a:latin typeface="Trebuchet MS"/>
                          <a:ea typeface="Times New Roman"/>
                          <a:cs typeface="Courier New"/>
                        </a:rPr>
                        <a:t> &amp; Bio-products</a:t>
                      </a:r>
                    </a:p>
                    <a:p>
                      <a:r>
                        <a:rPr lang="en-GB" sz="1000" b="1" dirty="0" smtClean="0"/>
                        <a:t>15</a:t>
                      </a:r>
                      <a:r>
                        <a:rPr lang="en-GB" sz="1000" b="1" baseline="0" dirty="0" smtClean="0"/>
                        <a:t> companies interviewed,  </a:t>
                      </a:r>
                      <a:r>
                        <a:rPr lang="el-GR" sz="1000" b="1" baseline="0" dirty="0" smtClean="0"/>
                        <a:t>Σ</a:t>
                      </a:r>
                      <a:r>
                        <a:rPr lang="en-IE" sz="1000" b="1" baseline="0" dirty="0" smtClean="0"/>
                        <a:t> </a:t>
                      </a:r>
                      <a:r>
                        <a:rPr lang="en-GB" sz="1000" b="1" baseline="0" dirty="0" smtClean="0"/>
                        <a:t>798 employees </a:t>
                      </a:r>
                      <a:r>
                        <a:rPr lang="en-GB" sz="1000" b="1" u="none" baseline="0" dirty="0" smtClean="0"/>
                        <a:t>≡  </a:t>
                      </a:r>
                      <a:r>
                        <a:rPr lang="en-GB" sz="1000" b="1" baseline="0" dirty="0" smtClean="0"/>
                        <a:t>14% of  SF sector</a:t>
                      </a:r>
                      <a:endParaRPr lang="en-GB" sz="1000" b="1" dirty="0"/>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effectLst/>
                          <a:latin typeface="Trebuchet MS"/>
                          <a:ea typeface="Times New Roman"/>
                          <a:cs typeface="Courier New"/>
                        </a:rPr>
                        <a:t>744,147</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effectLst/>
                          <a:latin typeface="Trebuchet MS"/>
                          <a:ea typeface="Times New Roman"/>
                          <a:cs typeface="Courier New"/>
                        </a:rPr>
                        <a:t>5,633</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effectLst/>
                          <a:latin typeface="Trebuchet MS" panose="020B0603020202020204" pitchFamily="34" charset="0"/>
                          <a:ea typeface="Times New Roman"/>
                        </a:rPr>
                        <a:t>5,359</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solidFill>
                            <a:srgbClr val="FF0000"/>
                          </a:solidFill>
                          <a:effectLst/>
                          <a:latin typeface="Trebuchet MS" panose="020B0603020202020204" pitchFamily="34" charset="0"/>
                          <a:ea typeface="Times New Roman"/>
                        </a:rPr>
                        <a:t>7,209</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solidFill>
                            <a:srgbClr val="FF0000"/>
                          </a:solidFill>
                          <a:effectLst/>
                          <a:latin typeface="Trebuchet MS" panose="020B0603020202020204" pitchFamily="34" charset="0"/>
                          <a:ea typeface="Times New Roman"/>
                        </a:rPr>
                        <a:t>5,359</a:t>
                      </a:r>
                      <a:endParaRPr lang="en-IE" sz="1100" b="1" dirty="0">
                        <a:solidFill>
                          <a:srgbClr val="FF0000"/>
                        </a:solidFill>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282912">
                <a:tc>
                  <a:txBody>
                    <a:bodyPr/>
                    <a:lstStyle/>
                    <a:p>
                      <a:pPr>
                        <a:lnSpc>
                          <a:spcPts val="1500"/>
                        </a:lnSpc>
                        <a:spcAft>
                          <a:spcPts val="300"/>
                        </a:spcAft>
                      </a:pPr>
                      <a:r>
                        <a:rPr lang="en-IE" sz="1100" dirty="0">
                          <a:effectLst/>
                          <a:latin typeface="Trebuchet MS"/>
                          <a:ea typeface="Times New Roman"/>
                          <a:cs typeface="Courier New"/>
                        </a:rPr>
                        <a:t>Sea Fisheries</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202,100</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2,825</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2912">
                <a:tc>
                  <a:txBody>
                    <a:bodyPr/>
                    <a:lstStyle/>
                    <a:p>
                      <a:pPr>
                        <a:lnSpc>
                          <a:spcPts val="1500"/>
                        </a:lnSpc>
                        <a:spcAft>
                          <a:spcPts val="300"/>
                        </a:spcAft>
                      </a:pPr>
                      <a:r>
                        <a:rPr lang="en-IE" sz="1100" dirty="0">
                          <a:effectLst/>
                          <a:latin typeface="Trebuchet MS"/>
                          <a:ea typeface="Times New Roman"/>
                          <a:cs typeface="Courier New"/>
                        </a:rPr>
                        <a:t>Aquaculture</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effectLst/>
                          <a:latin typeface="Trebuchet MS"/>
                          <a:ea typeface="Times New Roman"/>
                          <a:cs typeface="Calibri"/>
                        </a:rPr>
                        <a:t>122,545</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effectLst/>
                          <a:latin typeface="Trebuchet MS"/>
                          <a:ea typeface="Times New Roman"/>
                          <a:cs typeface="Calibri"/>
                        </a:rPr>
                        <a:t>918</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2912">
                <a:tc>
                  <a:txBody>
                    <a:bodyPr/>
                    <a:lstStyle/>
                    <a:p>
                      <a:pPr>
                        <a:lnSpc>
                          <a:spcPts val="1500"/>
                        </a:lnSpc>
                        <a:spcAft>
                          <a:spcPts val="300"/>
                        </a:spcAft>
                      </a:pPr>
                      <a:r>
                        <a:rPr lang="en-IE" sz="1100" dirty="0">
                          <a:effectLst/>
                          <a:latin typeface="Trebuchet MS"/>
                          <a:ea typeface="Times New Roman"/>
                          <a:cs typeface="Courier New"/>
                        </a:rPr>
                        <a:t>Sea food Processing</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effectLst/>
                          <a:latin typeface="Trebuchet MS"/>
                          <a:ea typeface="Times New Roman"/>
                          <a:cs typeface="Calibri"/>
                        </a:rPr>
                        <a:t>389,635</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effectLst/>
                          <a:latin typeface="Trebuchet MS"/>
                          <a:ea typeface="Times New Roman"/>
                          <a:cs typeface="Calibri"/>
                        </a:rPr>
                        <a:t>1,586</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2912">
                <a:tc>
                  <a:txBody>
                    <a:bodyPr/>
                    <a:lstStyle/>
                    <a:p>
                      <a:pPr>
                        <a:lnSpc>
                          <a:spcPts val="1500"/>
                        </a:lnSpc>
                        <a:spcAft>
                          <a:spcPts val="300"/>
                        </a:spcAft>
                      </a:pPr>
                      <a:r>
                        <a:rPr lang="en-IE" sz="1100" dirty="0" smtClean="0">
                          <a:effectLst/>
                          <a:latin typeface="Trebuchet MS" panose="020B0603020202020204" pitchFamily="34" charset="0"/>
                          <a:ea typeface="Times New Roman"/>
                        </a:rPr>
                        <a:t>Marine Biotechnology</a:t>
                      </a:r>
                      <a:r>
                        <a:rPr lang="en-IE" sz="1100" baseline="0" dirty="0" smtClean="0">
                          <a:effectLst/>
                          <a:latin typeface="Trebuchet MS" panose="020B0603020202020204" pitchFamily="34" charset="0"/>
                          <a:ea typeface="Times New Roman"/>
                        </a:rPr>
                        <a:t> and Bio-products</a:t>
                      </a:r>
                      <a:endParaRPr lang="en-IE" sz="1100"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IE" sz="1100" dirty="0" smtClean="0">
                          <a:effectLst/>
                          <a:latin typeface="Trebuchet MS" panose="020B0603020202020204" pitchFamily="34" charset="0"/>
                          <a:ea typeface="Times New Roman"/>
                        </a:rPr>
                        <a:t>29,867</a:t>
                      </a:r>
                      <a:endParaRPr lang="en-IE" sz="1100"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IE" sz="1100" dirty="0" smtClean="0">
                          <a:effectLst/>
                          <a:latin typeface="Trebuchet MS" panose="020B0603020202020204" pitchFamily="34" charset="0"/>
                          <a:ea typeface="Times New Roman"/>
                        </a:rPr>
                        <a:t>304</a:t>
                      </a:r>
                      <a:endParaRPr lang="en-IE" sz="1100"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52528">
                <a:tc>
                  <a:txBody>
                    <a:bodyPr/>
                    <a:lstStyle/>
                    <a:p>
                      <a:pPr>
                        <a:lnSpc>
                          <a:spcPts val="1500"/>
                        </a:lnSpc>
                        <a:spcAft>
                          <a:spcPts val="300"/>
                        </a:spcAft>
                      </a:pPr>
                      <a:r>
                        <a:rPr lang="en-IE" sz="1100" b="1" dirty="0">
                          <a:effectLst/>
                          <a:latin typeface="Trebuchet MS"/>
                          <a:ea typeface="Times New Roman"/>
                          <a:cs typeface="Courier New"/>
                        </a:rPr>
                        <a:t>Maritime Transport, Shipbuilding and </a:t>
                      </a:r>
                      <a:r>
                        <a:rPr lang="en-IE" sz="1100" b="1" dirty="0" smtClean="0">
                          <a:effectLst/>
                          <a:latin typeface="Trebuchet MS"/>
                          <a:ea typeface="Times New Roman"/>
                          <a:cs typeface="Courier New"/>
                        </a:rPr>
                        <a:t>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0000"/>
                          </a:solidFill>
                          <a:effectLst/>
                          <a:uLnTx/>
                          <a:uFillTx/>
                          <a:latin typeface="+mn-lt"/>
                          <a:ea typeface="+mn-ea"/>
                          <a:cs typeface="+mn-cs"/>
                        </a:rPr>
                        <a:t>17 companies interviewed,  </a:t>
                      </a:r>
                      <a:r>
                        <a:rPr lang="el-GR" sz="1000" b="1" baseline="0" dirty="0" smtClean="0"/>
                        <a:t>Σ</a:t>
                      </a:r>
                      <a:r>
                        <a:rPr lang="en-IE" sz="1000" b="1" baseline="0" dirty="0" smtClean="0"/>
                        <a:t> </a:t>
                      </a:r>
                      <a:r>
                        <a:rPr kumimoji="0" lang="en-GB" sz="1000" b="1" i="0" u="none" strike="noStrike" kern="1200" cap="none" spc="0" normalizeH="0" baseline="0" noProof="0" dirty="0" smtClean="0">
                          <a:ln>
                            <a:noFill/>
                          </a:ln>
                          <a:solidFill>
                            <a:srgbClr val="000000"/>
                          </a:solidFill>
                          <a:effectLst/>
                          <a:uLnTx/>
                          <a:uFillTx/>
                          <a:latin typeface="+mn-lt"/>
                          <a:ea typeface="+mn-ea"/>
                          <a:cs typeface="+mn-cs"/>
                        </a:rPr>
                        <a:t>531 employees ≡  9% of  MTSS sector</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a:effectLst/>
                          <a:latin typeface="Trebuchet MS"/>
                          <a:ea typeface="Times New Roman"/>
                          <a:cs typeface="Courier New"/>
                        </a:rPr>
                        <a:t> </a:t>
                      </a:r>
                      <a:r>
                        <a:rPr lang="en-IE" sz="1100" b="1" dirty="0" smtClean="0">
                          <a:effectLst/>
                          <a:latin typeface="Trebuchet MS"/>
                          <a:ea typeface="Times New Roman"/>
                          <a:cs typeface="Courier New"/>
                        </a:rPr>
                        <a:t>1,657,524</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a:effectLst/>
                          <a:latin typeface="Trebuchet MS"/>
                          <a:ea typeface="Times New Roman"/>
                          <a:cs typeface="Courier New"/>
                        </a:rPr>
                        <a:t> </a:t>
                      </a:r>
                      <a:r>
                        <a:rPr lang="en-IE" sz="1100" b="1" dirty="0" smtClean="0">
                          <a:effectLst/>
                          <a:latin typeface="Trebuchet MS"/>
                          <a:ea typeface="Times New Roman"/>
                          <a:cs typeface="Courier New"/>
                        </a:rPr>
                        <a:t>5,689</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effectLst/>
                          <a:latin typeface="Trebuchet MS" panose="020B0603020202020204" pitchFamily="34" charset="0"/>
                          <a:ea typeface="Times New Roman"/>
                        </a:rPr>
                        <a:t>5,689</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effectLst/>
                          <a:latin typeface="Trebuchet MS" panose="020B0603020202020204" pitchFamily="34" charset="0"/>
                          <a:ea typeface="Times New Roman"/>
                        </a:rPr>
                        <a:t>10,617</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effectLst/>
                          <a:latin typeface="Trebuchet MS" panose="020B0603020202020204" pitchFamily="34" charset="0"/>
                          <a:ea typeface="Times New Roman"/>
                        </a:rPr>
                        <a:t>10,617</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282912">
                <a:tc>
                  <a:txBody>
                    <a:bodyPr/>
                    <a:lstStyle/>
                    <a:p>
                      <a:pPr>
                        <a:lnSpc>
                          <a:spcPts val="1500"/>
                        </a:lnSpc>
                        <a:spcAft>
                          <a:spcPts val="300"/>
                        </a:spcAft>
                      </a:pPr>
                      <a:r>
                        <a:rPr lang="en-IE" sz="1100" dirty="0">
                          <a:effectLst/>
                          <a:latin typeface="Trebuchet MS"/>
                          <a:ea typeface="Times New Roman"/>
                          <a:cs typeface="Courier New"/>
                        </a:rPr>
                        <a:t>Marine Commerce</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66,594</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78</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2912">
                <a:tc>
                  <a:txBody>
                    <a:bodyPr/>
                    <a:lstStyle/>
                    <a:p>
                      <a:pPr>
                        <a:lnSpc>
                          <a:spcPts val="1500"/>
                        </a:lnSpc>
                        <a:spcAft>
                          <a:spcPts val="300"/>
                        </a:spcAft>
                      </a:pPr>
                      <a:r>
                        <a:rPr lang="en-IE" sz="1100" dirty="0">
                          <a:effectLst/>
                          <a:latin typeface="Trebuchet MS"/>
                          <a:ea typeface="Times New Roman"/>
                          <a:cs typeface="Courier New"/>
                        </a:rPr>
                        <a:t>Shipping &amp; Maritime Transport</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1,422,430</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4,633</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2912">
                <a:tc>
                  <a:txBody>
                    <a:bodyPr/>
                    <a:lstStyle/>
                    <a:p>
                      <a:pPr>
                        <a:lnSpc>
                          <a:spcPts val="1500"/>
                        </a:lnSpc>
                        <a:spcAft>
                          <a:spcPts val="300"/>
                        </a:spcAft>
                      </a:pPr>
                      <a:r>
                        <a:rPr lang="en-IE" sz="1100" dirty="0">
                          <a:effectLst/>
                          <a:latin typeface="Trebuchet MS"/>
                          <a:ea typeface="Times New Roman"/>
                          <a:cs typeface="Courier New"/>
                        </a:rPr>
                        <a:t>Marine Manufacturing, Engineering &amp; Construction</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110,812</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726</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2912">
                <a:tc>
                  <a:txBody>
                    <a:bodyPr/>
                    <a:lstStyle/>
                    <a:p>
                      <a:pPr>
                        <a:lnSpc>
                          <a:spcPts val="1500"/>
                        </a:lnSpc>
                        <a:spcAft>
                          <a:spcPts val="300"/>
                        </a:spcAft>
                      </a:pPr>
                      <a:r>
                        <a:rPr lang="en-IE" sz="1100" dirty="0">
                          <a:effectLst/>
                          <a:latin typeface="Trebuchet MS"/>
                          <a:ea typeface="Times New Roman"/>
                          <a:cs typeface="Courier New"/>
                        </a:rPr>
                        <a:t>Marine Retail Services</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57,688</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dirty="0">
                          <a:solidFill>
                            <a:srgbClr val="000000"/>
                          </a:solidFill>
                          <a:effectLst/>
                          <a:latin typeface="Trebuchet MS"/>
                          <a:ea typeface="Times New Roman"/>
                          <a:cs typeface="Calibri"/>
                        </a:rPr>
                        <a:t>252</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52528">
                <a:tc>
                  <a:txBody>
                    <a:bodyPr/>
                    <a:lstStyle/>
                    <a:p>
                      <a:pPr>
                        <a:lnSpc>
                          <a:spcPts val="1500"/>
                        </a:lnSpc>
                        <a:spcAft>
                          <a:spcPts val="300"/>
                        </a:spcAft>
                      </a:pPr>
                      <a:r>
                        <a:rPr lang="en-IE" sz="1100" b="1" dirty="0">
                          <a:effectLst/>
                          <a:latin typeface="Trebuchet MS"/>
                          <a:ea typeface="Times New Roman"/>
                          <a:cs typeface="Courier New"/>
                        </a:rPr>
                        <a:t>Energy </a:t>
                      </a:r>
                      <a:endParaRPr lang="en-IE" sz="1100" b="1" dirty="0" smtClean="0">
                        <a:effectLst/>
                        <a:latin typeface="Trebuchet MS"/>
                        <a:ea typeface="Times New Roman"/>
                        <a:cs typeface="Courier New"/>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0000"/>
                          </a:solidFill>
                          <a:effectLst/>
                          <a:uLnTx/>
                          <a:uFillTx/>
                          <a:latin typeface="+mn-lt"/>
                          <a:ea typeface="+mn-ea"/>
                          <a:cs typeface="+mn-cs"/>
                        </a:rPr>
                        <a:t>10 </a:t>
                      </a:r>
                      <a:r>
                        <a:rPr kumimoji="0" lang="en-GB" sz="1000" b="1" i="0" u="none" strike="noStrike" kern="1200" cap="none" spc="0" normalizeH="0" baseline="0" noProof="0" smtClean="0">
                          <a:ln>
                            <a:noFill/>
                          </a:ln>
                          <a:solidFill>
                            <a:srgbClr val="000000"/>
                          </a:solidFill>
                          <a:effectLst/>
                          <a:uLnTx/>
                          <a:uFillTx/>
                          <a:latin typeface="+mn-lt"/>
                          <a:ea typeface="+mn-ea"/>
                          <a:cs typeface="+mn-cs"/>
                        </a:rPr>
                        <a:t>companies interviewed,  </a:t>
                      </a:r>
                      <a:r>
                        <a:rPr kumimoji="0" lang="el-GR" sz="1000" b="1" i="0" u="none" strike="noStrike" kern="1200" cap="none" spc="0" normalizeH="0" baseline="0" noProof="0" smtClean="0">
                          <a:ln>
                            <a:noFill/>
                          </a:ln>
                          <a:solidFill>
                            <a:srgbClr val="000000"/>
                          </a:solidFill>
                          <a:effectLst/>
                          <a:uLnTx/>
                          <a:uFillTx/>
                          <a:latin typeface="+mn-lt"/>
                          <a:ea typeface="+mn-ea"/>
                          <a:cs typeface="+mn-cs"/>
                        </a:rPr>
                        <a:t>Σ</a:t>
                      </a:r>
                      <a:r>
                        <a:rPr kumimoji="0" lang="en-IE" sz="1000" b="1" i="0" u="none" strike="noStrike" kern="1200" cap="none" spc="0" normalizeH="0" baseline="0" noProof="0" smtClean="0">
                          <a:ln>
                            <a:noFill/>
                          </a:ln>
                          <a:solidFill>
                            <a:srgbClr val="000000"/>
                          </a:solidFill>
                          <a:effectLst/>
                          <a:uLnTx/>
                          <a:uFillTx/>
                          <a:latin typeface="+mn-lt"/>
                          <a:ea typeface="+mn-ea"/>
                          <a:cs typeface="+mn-cs"/>
                        </a:rPr>
                        <a:t> </a:t>
                      </a:r>
                      <a:r>
                        <a:rPr kumimoji="0" lang="en-GB" sz="1000" b="1" i="0" u="none" strike="noStrike" kern="1200" cap="none" spc="0" normalizeH="0" baseline="0" noProof="0" smtClean="0">
                          <a:ln>
                            <a:noFill/>
                          </a:ln>
                          <a:solidFill>
                            <a:srgbClr val="000000"/>
                          </a:solidFill>
                          <a:effectLst/>
                          <a:uLnTx/>
                          <a:uFillTx/>
                          <a:latin typeface="+mn-lt"/>
                          <a:ea typeface="+mn-ea"/>
                          <a:cs typeface="+mn-cs"/>
                        </a:rPr>
                        <a:t>704 employees  ≡  5</a:t>
                      </a:r>
                      <a:r>
                        <a:rPr kumimoji="0" lang="en-GB" sz="1000" b="1" i="0" u="none" strike="noStrike" kern="1200" cap="none" spc="0" normalizeH="0" baseline="0" noProof="0" dirty="0" smtClean="0">
                          <a:ln>
                            <a:noFill/>
                          </a:ln>
                          <a:solidFill>
                            <a:srgbClr val="000000"/>
                          </a:solidFill>
                          <a:effectLst/>
                          <a:uLnTx/>
                          <a:uFillTx/>
                          <a:latin typeface="+mn-lt"/>
                          <a:ea typeface="+mn-ea"/>
                          <a:cs typeface="+mn-cs"/>
                        </a:rPr>
                        <a:t>% </a:t>
                      </a:r>
                      <a:r>
                        <a:rPr kumimoji="0" lang="en-GB" sz="1000" b="1" i="0" u="none" strike="noStrike" kern="1200" cap="none" spc="0" normalizeH="0" baseline="0" noProof="0" smtClean="0">
                          <a:ln>
                            <a:noFill/>
                          </a:ln>
                          <a:solidFill>
                            <a:srgbClr val="000000"/>
                          </a:solidFill>
                          <a:effectLst/>
                          <a:uLnTx/>
                          <a:uFillTx/>
                          <a:latin typeface="+mn-lt"/>
                          <a:ea typeface="+mn-ea"/>
                          <a:cs typeface="+mn-cs"/>
                        </a:rPr>
                        <a:t>of  Energy sector</a:t>
                      </a:r>
                      <a:endParaRPr lang="en-IE" sz="1100" b="1"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a:effectLst/>
                          <a:latin typeface="Trebuchet MS"/>
                          <a:ea typeface="Times New Roman"/>
                          <a:cs typeface="Courier New"/>
                        </a:rPr>
                        <a:t> </a:t>
                      </a:r>
                      <a:r>
                        <a:rPr lang="en-IE" sz="1100" b="1" dirty="0" smtClean="0">
                          <a:effectLst/>
                          <a:latin typeface="Trebuchet MS"/>
                          <a:ea typeface="Times New Roman"/>
                          <a:cs typeface="Courier New"/>
                        </a:rPr>
                        <a:t>137,300</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a:effectLst/>
                          <a:latin typeface="Trebuchet MS"/>
                          <a:ea typeface="Times New Roman"/>
                          <a:cs typeface="Courier New"/>
                        </a:rPr>
                        <a:t> </a:t>
                      </a:r>
                      <a:r>
                        <a:rPr lang="en-IE" sz="1100" b="1" dirty="0" smtClean="0">
                          <a:effectLst/>
                          <a:latin typeface="Trebuchet MS"/>
                          <a:ea typeface="Times New Roman"/>
                          <a:cs typeface="Courier New"/>
                        </a:rPr>
                        <a:t>1,077</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effectLst/>
                          <a:latin typeface="Trebuchet MS" panose="020B0603020202020204" pitchFamily="34" charset="0"/>
                          <a:ea typeface="Times New Roman"/>
                        </a:rPr>
                        <a:t>1,147</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solidFill>
                            <a:srgbClr val="000059"/>
                          </a:solidFill>
                          <a:effectLst/>
                          <a:latin typeface="Trebuchet MS" panose="020B0603020202020204" pitchFamily="34" charset="0"/>
                          <a:ea typeface="Times New Roman"/>
                        </a:rPr>
                        <a:t>1,297</a:t>
                      </a:r>
                      <a:endParaRPr lang="en-IE" sz="1100" b="1" dirty="0">
                        <a:solidFill>
                          <a:srgbClr val="000059"/>
                        </a:solidFill>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smtClean="0">
                          <a:solidFill>
                            <a:srgbClr val="00B050"/>
                          </a:solidFill>
                          <a:effectLst/>
                          <a:latin typeface="Trebuchet MS" panose="020B0603020202020204" pitchFamily="34" charset="0"/>
                          <a:ea typeface="Times New Roman"/>
                        </a:rPr>
                        <a:t>1,547</a:t>
                      </a:r>
                      <a:endParaRPr lang="en-IE" sz="1100" b="1" dirty="0">
                        <a:solidFill>
                          <a:srgbClr val="00B050"/>
                        </a:solidFill>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282912">
                <a:tc>
                  <a:txBody>
                    <a:bodyPr/>
                    <a:lstStyle/>
                    <a:p>
                      <a:pPr>
                        <a:lnSpc>
                          <a:spcPts val="1500"/>
                        </a:lnSpc>
                        <a:spcAft>
                          <a:spcPts val="300"/>
                        </a:spcAft>
                      </a:pPr>
                      <a:r>
                        <a:rPr lang="en-IE" sz="1100" dirty="0">
                          <a:effectLst/>
                          <a:latin typeface="Trebuchet MS"/>
                          <a:ea typeface="Times New Roman"/>
                          <a:cs typeface="Courier New"/>
                        </a:rPr>
                        <a:t>Oil &amp; Gas Exploration and Production</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r>
                        <a:rPr lang="en-GB" sz="1100" dirty="0">
                          <a:solidFill>
                            <a:srgbClr val="000000"/>
                          </a:solidFill>
                          <a:effectLst/>
                          <a:latin typeface="Trebuchet MS"/>
                          <a:ea typeface="Times New Roman"/>
                          <a:cs typeface="Calibri"/>
                        </a:rPr>
                        <a:t>125,759</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r>
                        <a:rPr lang="en-GB" sz="1100" dirty="0">
                          <a:solidFill>
                            <a:srgbClr val="000000"/>
                          </a:solidFill>
                          <a:effectLst/>
                          <a:latin typeface="Trebuchet MS"/>
                          <a:ea typeface="Times New Roman"/>
                          <a:cs typeface="Calibri"/>
                        </a:rPr>
                        <a:t>861</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r>
              <a:tr h="282912">
                <a:tc>
                  <a:txBody>
                    <a:bodyPr/>
                    <a:lstStyle/>
                    <a:p>
                      <a:pPr>
                        <a:lnSpc>
                          <a:spcPts val="1500"/>
                        </a:lnSpc>
                        <a:spcAft>
                          <a:spcPts val="300"/>
                        </a:spcAft>
                      </a:pPr>
                      <a:r>
                        <a:rPr lang="en-IE" sz="1100" dirty="0">
                          <a:effectLst/>
                          <a:latin typeface="Trebuchet MS"/>
                          <a:ea typeface="Times New Roman"/>
                          <a:cs typeface="Courier New"/>
                        </a:rPr>
                        <a:t>Marine Renewable Energy:  offshore wind, wave &amp; tidal</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r>
                        <a:rPr lang="en-GB" sz="1100" dirty="0">
                          <a:effectLst/>
                          <a:latin typeface="Trebuchet MS"/>
                          <a:ea typeface="Times New Roman"/>
                          <a:cs typeface="Calibri"/>
                        </a:rPr>
                        <a:t>11,541</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r>
                        <a:rPr lang="en-GB" sz="1100" dirty="0">
                          <a:effectLst/>
                          <a:latin typeface="Trebuchet MS"/>
                          <a:ea typeface="Times New Roman"/>
                          <a:cs typeface="Calibri"/>
                        </a:rPr>
                        <a:t>216</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a:spcAft>
                          <a:spcPts val="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r>
              <a:tr h="442288">
                <a:tc>
                  <a:txBody>
                    <a:bodyPr/>
                    <a:lstStyle/>
                    <a:p>
                      <a:pPr>
                        <a:lnSpc>
                          <a:spcPts val="1500"/>
                        </a:lnSpc>
                        <a:spcAft>
                          <a:spcPts val="300"/>
                        </a:spcAft>
                      </a:pPr>
                      <a:r>
                        <a:rPr lang="en-IE" sz="1100" b="1" dirty="0">
                          <a:effectLst/>
                          <a:latin typeface="Trebuchet MS"/>
                          <a:ea typeface="Times New Roman"/>
                          <a:cs typeface="Courier New"/>
                        </a:rPr>
                        <a:t>Marine Tourism (incl International Cruise Industry</a:t>
                      </a:r>
                      <a:r>
                        <a:rPr lang="en-IE" sz="1100" b="1" dirty="0" smtClean="0">
                          <a:effectLst/>
                          <a:latin typeface="Trebuchet MS"/>
                          <a:ea typeface="Times New Roman"/>
                          <a:cs typeface="Courier New"/>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srgbClr val="000000"/>
                          </a:solidFill>
                          <a:effectLst/>
                          <a:uLnTx/>
                          <a:uFillTx/>
                          <a:latin typeface="+mn-lt"/>
                          <a:ea typeface="+mn-ea"/>
                          <a:cs typeface="+mn-cs"/>
                        </a:rPr>
                        <a:t>9 companies interviewed,  </a:t>
                      </a:r>
                      <a:r>
                        <a:rPr kumimoji="0" lang="el-GR" sz="1000" b="0" i="0" u="none" strike="noStrike" kern="1200" cap="none" spc="0" normalizeH="0" baseline="0" noProof="0" dirty="0" smtClean="0">
                          <a:ln>
                            <a:noFill/>
                          </a:ln>
                          <a:solidFill>
                            <a:srgbClr val="000000"/>
                          </a:solidFill>
                          <a:effectLst/>
                          <a:uLnTx/>
                          <a:uFillTx/>
                          <a:latin typeface="+mn-lt"/>
                          <a:ea typeface="+mn-ea"/>
                          <a:cs typeface="+mn-cs"/>
                        </a:rPr>
                        <a:t>Σ</a:t>
                      </a:r>
                      <a:r>
                        <a:rPr kumimoji="0" lang="en-GB" sz="1000" b="0" i="0" u="none" strike="noStrike" kern="1200" cap="none" spc="0" normalizeH="0" baseline="0" noProof="0" dirty="0" smtClean="0">
                          <a:ln>
                            <a:noFill/>
                          </a:ln>
                          <a:solidFill>
                            <a:srgbClr val="000000"/>
                          </a:solidFill>
                          <a:effectLst/>
                          <a:uLnTx/>
                          <a:uFillTx/>
                          <a:latin typeface="+mn-lt"/>
                          <a:ea typeface="+mn-ea"/>
                          <a:cs typeface="+mn-cs"/>
                        </a:rPr>
                        <a:t> 83 employees  ≡  2% of  Tourism sector</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spcAft>
                          <a:spcPts val="0"/>
                        </a:spcAft>
                      </a:pPr>
                      <a:r>
                        <a:rPr lang="en-GB" sz="1100" b="1" dirty="0">
                          <a:solidFill>
                            <a:srgbClr val="000000"/>
                          </a:solidFill>
                          <a:effectLst/>
                          <a:latin typeface="Trebuchet MS"/>
                          <a:ea typeface="Times New Roman"/>
                          <a:cs typeface="Calibri"/>
                        </a:rPr>
                        <a:t>858,130</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spcAft>
                          <a:spcPts val="0"/>
                        </a:spcAft>
                      </a:pPr>
                      <a:r>
                        <a:rPr lang="en-GB" sz="1100" b="1" dirty="0">
                          <a:solidFill>
                            <a:srgbClr val="000000"/>
                          </a:solidFill>
                          <a:effectLst/>
                          <a:latin typeface="Trebuchet MS"/>
                          <a:ea typeface="Times New Roman"/>
                          <a:cs typeface="Calibri"/>
                        </a:rPr>
                        <a:t>3,502</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spcAft>
                          <a:spcPts val="0"/>
                        </a:spcAft>
                      </a:pPr>
                      <a:r>
                        <a:rPr lang="en-IE" sz="1100" b="1" dirty="0" smtClean="0">
                          <a:effectLst/>
                          <a:latin typeface="Trebuchet MS" panose="020B0603020202020204" pitchFamily="34" charset="0"/>
                          <a:ea typeface="Times New Roman"/>
                        </a:rPr>
                        <a:t>3,502</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spcAft>
                          <a:spcPts val="0"/>
                        </a:spcAft>
                      </a:pPr>
                      <a:r>
                        <a:rPr lang="en-IE" sz="1100" b="1" dirty="0" smtClean="0">
                          <a:effectLst/>
                          <a:latin typeface="Trebuchet MS" panose="020B0603020202020204" pitchFamily="34" charset="0"/>
                          <a:ea typeface="Times New Roman"/>
                        </a:rPr>
                        <a:t>6,949</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spcAft>
                          <a:spcPts val="0"/>
                        </a:spcAft>
                      </a:pPr>
                      <a:r>
                        <a:rPr lang="en-IE" sz="1100" b="1" dirty="0" smtClean="0">
                          <a:effectLst/>
                          <a:latin typeface="Trebuchet MS" panose="020B0603020202020204" pitchFamily="34" charset="0"/>
                          <a:ea typeface="Times New Roman"/>
                        </a:rPr>
                        <a:t>6,949</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432048">
                <a:tc>
                  <a:txBody>
                    <a:bodyPr/>
                    <a:lstStyle/>
                    <a:p>
                      <a:pPr>
                        <a:lnSpc>
                          <a:spcPts val="1500"/>
                        </a:lnSpc>
                        <a:spcAft>
                          <a:spcPts val="300"/>
                        </a:spcAft>
                      </a:pPr>
                      <a:r>
                        <a:rPr lang="en-IE" sz="1100" b="1" dirty="0">
                          <a:effectLst/>
                          <a:latin typeface="Trebuchet MS"/>
                          <a:ea typeface="Times New Roman"/>
                          <a:cs typeface="Courier New"/>
                        </a:rPr>
                        <a:t>Maritime Monitoring &amp; </a:t>
                      </a:r>
                      <a:r>
                        <a:rPr lang="en-IE" sz="1100" b="1" dirty="0" smtClean="0">
                          <a:effectLst/>
                          <a:latin typeface="Trebuchet MS"/>
                          <a:ea typeface="Times New Roman"/>
                          <a:cs typeface="Courier New"/>
                        </a:rPr>
                        <a:t>Surveillance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srgbClr val="000000"/>
                          </a:solidFill>
                          <a:effectLst/>
                          <a:uLnTx/>
                          <a:uFillTx/>
                          <a:latin typeface="+mn-lt"/>
                          <a:ea typeface="+mn-ea"/>
                          <a:cs typeface="+mn-cs"/>
                        </a:rPr>
                        <a:t>9 companies interviewed , </a:t>
                      </a:r>
                      <a:r>
                        <a:rPr kumimoji="0" lang="el-GR" sz="1000" b="1" i="0" u="none" strike="noStrike" kern="1200" cap="none" spc="0" normalizeH="0" baseline="0" noProof="0" dirty="0" smtClean="0">
                          <a:ln>
                            <a:noFill/>
                          </a:ln>
                          <a:solidFill>
                            <a:srgbClr val="000000"/>
                          </a:solidFill>
                          <a:effectLst/>
                          <a:uLnTx/>
                          <a:uFillTx/>
                          <a:latin typeface="+mn-lt"/>
                          <a:ea typeface="+mn-ea"/>
                          <a:cs typeface="+mn-cs"/>
                        </a:rPr>
                        <a:t>Σ</a:t>
                      </a:r>
                      <a:r>
                        <a:rPr kumimoji="0" lang="en-GB" sz="1000" b="1" i="0" u="none" strike="noStrike" kern="1200" cap="none" spc="0" normalizeH="0" baseline="0" noProof="0" dirty="0" smtClean="0">
                          <a:ln>
                            <a:noFill/>
                          </a:ln>
                          <a:solidFill>
                            <a:srgbClr val="000000"/>
                          </a:solidFill>
                          <a:effectLst/>
                          <a:uLnTx/>
                          <a:uFillTx/>
                          <a:latin typeface="+mn-lt"/>
                          <a:ea typeface="+mn-ea"/>
                          <a:cs typeface="+mn-cs"/>
                        </a:rPr>
                        <a:t>124 employees  ≡ 32% of  MMSS sector</a:t>
                      </a:r>
                      <a:endParaRPr lang="en-IE" sz="1100" b="1"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a:effectLst/>
                          <a:latin typeface="Trebuchet MS"/>
                          <a:ea typeface="Times New Roman"/>
                          <a:cs typeface="Courier New"/>
                        </a:rPr>
                        <a:t> </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r>
                        <a:rPr lang="en-IE" sz="1100" b="1" dirty="0">
                          <a:effectLst/>
                          <a:latin typeface="Trebuchet MS"/>
                          <a:ea typeface="Times New Roman"/>
                          <a:cs typeface="Courier New"/>
                        </a:rPr>
                        <a:t> </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a:lnSpc>
                          <a:spcPts val="1500"/>
                        </a:lnSpc>
                        <a:spcAft>
                          <a:spcPts val="300"/>
                        </a:spcAft>
                      </a:pP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282912">
                <a:tc>
                  <a:txBody>
                    <a:bodyPr/>
                    <a:lstStyle/>
                    <a:p>
                      <a:pPr>
                        <a:lnSpc>
                          <a:spcPts val="1500"/>
                        </a:lnSpc>
                        <a:spcAft>
                          <a:spcPts val="300"/>
                        </a:spcAft>
                      </a:pPr>
                      <a:r>
                        <a:rPr lang="en-IE" sz="1100" dirty="0">
                          <a:effectLst/>
                          <a:latin typeface="Trebuchet MS"/>
                          <a:ea typeface="Times New Roman"/>
                          <a:cs typeface="Courier New"/>
                        </a:rPr>
                        <a:t>High Tech Marine Products &amp; Services (Marine ICT &amp; Smart Ocean)</a:t>
                      </a:r>
                      <a:endParaRPr lang="en-IE" sz="1100"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b="1" dirty="0">
                          <a:solidFill>
                            <a:srgbClr val="000000"/>
                          </a:solidFill>
                          <a:effectLst/>
                          <a:latin typeface="Trebuchet MS"/>
                          <a:ea typeface="Times New Roman"/>
                          <a:cs typeface="Calibri"/>
                        </a:rPr>
                        <a:t>55,924</a:t>
                      </a:r>
                      <a:endParaRPr lang="en-IE" sz="1100" b="1"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GB" sz="1100" b="1" dirty="0">
                          <a:solidFill>
                            <a:srgbClr val="000000"/>
                          </a:solidFill>
                          <a:effectLst/>
                          <a:latin typeface="Trebuchet MS"/>
                          <a:ea typeface="Times New Roman"/>
                          <a:cs typeface="Calibri"/>
                        </a:rPr>
                        <a:t>391</a:t>
                      </a:r>
                      <a:endParaRPr lang="en-IE" sz="1100" b="1" dirty="0">
                        <a:effectLst/>
                        <a:latin typeface="Times New Roman"/>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IE" sz="1100" b="1" dirty="0" smtClean="0">
                          <a:effectLst/>
                          <a:latin typeface="Trebuchet MS" panose="020B0603020202020204" pitchFamily="34" charset="0"/>
                          <a:ea typeface="Times New Roman"/>
                        </a:rPr>
                        <a:t>457</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IE" sz="1100" b="1" dirty="0" smtClean="0">
                          <a:effectLst/>
                          <a:latin typeface="Trebuchet MS" panose="020B0603020202020204" pitchFamily="34" charset="0"/>
                          <a:ea typeface="Times New Roman"/>
                        </a:rPr>
                        <a:t>647</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Aft>
                          <a:spcPts val="0"/>
                        </a:spcAft>
                      </a:pPr>
                      <a:r>
                        <a:rPr lang="en-IE" sz="1100" b="1" dirty="0" smtClean="0">
                          <a:effectLst/>
                          <a:latin typeface="Trebuchet MS" panose="020B0603020202020204" pitchFamily="34" charset="0"/>
                          <a:ea typeface="Times New Roman"/>
                        </a:rPr>
                        <a:t>647</a:t>
                      </a:r>
                      <a:endParaRPr lang="en-IE" sz="1100" b="1" dirty="0">
                        <a:effectLst/>
                        <a:latin typeface="Trebuchet MS" panose="020B0603020202020204" pitchFamily="34" charset="0"/>
                        <a:ea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2912">
                <a:tc>
                  <a:txBody>
                    <a:bodyPr/>
                    <a:lstStyle/>
                    <a:p>
                      <a:pPr>
                        <a:lnSpc>
                          <a:spcPts val="1500"/>
                        </a:lnSpc>
                        <a:spcAft>
                          <a:spcPts val="300"/>
                        </a:spcAft>
                      </a:pPr>
                      <a:r>
                        <a:rPr lang="en-IE" sz="1100" b="1" i="0" dirty="0" smtClean="0">
                          <a:solidFill>
                            <a:schemeClr val="bg1"/>
                          </a:solidFill>
                          <a:effectLst/>
                          <a:latin typeface="Trebuchet MS" panose="020B0603020202020204" pitchFamily="34" charset="0"/>
                          <a:ea typeface="Times New Roman"/>
                        </a:rPr>
                        <a:t>Total Marine economy</a:t>
                      </a:r>
                      <a:endParaRPr lang="en-IE" sz="1100" b="1" i="0"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IE" sz="1100" b="1" i="0" dirty="0" smtClean="0">
                          <a:solidFill>
                            <a:schemeClr val="bg1"/>
                          </a:solidFill>
                          <a:effectLst/>
                          <a:latin typeface="Trebuchet MS" panose="020B0603020202020204" pitchFamily="34" charset="0"/>
                          <a:ea typeface="Times New Roman"/>
                        </a:rPr>
                        <a:t>3,453,025</a:t>
                      </a:r>
                      <a:endParaRPr lang="en-IE" sz="1100" b="1" i="0"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IE" sz="1100" b="1" i="0" dirty="0" smtClean="0">
                          <a:solidFill>
                            <a:schemeClr val="bg1"/>
                          </a:solidFill>
                          <a:effectLst/>
                          <a:latin typeface="Trebuchet MS" panose="020B0603020202020204" pitchFamily="34" charset="0"/>
                          <a:ea typeface="Times New Roman"/>
                        </a:rPr>
                        <a:t>16,292</a:t>
                      </a:r>
                      <a:endParaRPr lang="en-IE" sz="1100" b="1" i="0"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IE" sz="1100" b="1" i="0" dirty="0" smtClean="0">
                          <a:solidFill>
                            <a:schemeClr val="bg1"/>
                          </a:solidFill>
                          <a:effectLst/>
                          <a:latin typeface="Trebuchet MS" panose="020B0603020202020204" pitchFamily="34" charset="0"/>
                          <a:ea typeface="Times New Roman"/>
                        </a:rPr>
                        <a:t>16, 154</a:t>
                      </a:r>
                      <a:endParaRPr lang="en-IE" sz="1100" b="1" i="0"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IE" sz="1100" b="1" i="0" dirty="0" smtClean="0">
                          <a:solidFill>
                            <a:schemeClr val="bg1"/>
                          </a:solidFill>
                          <a:effectLst/>
                          <a:latin typeface="Trebuchet MS" panose="020B0603020202020204" pitchFamily="34" charset="0"/>
                          <a:ea typeface="Times New Roman"/>
                        </a:rPr>
                        <a:t>26,719</a:t>
                      </a:r>
                      <a:endParaRPr lang="en-IE" sz="1100" b="1" i="0"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spcAft>
                          <a:spcPts val="0"/>
                        </a:spcAft>
                      </a:pPr>
                      <a:r>
                        <a:rPr lang="en-IE" sz="1100" b="1" i="0" dirty="0" smtClean="0">
                          <a:solidFill>
                            <a:schemeClr val="bg1"/>
                          </a:solidFill>
                          <a:effectLst/>
                          <a:latin typeface="Trebuchet MS" panose="020B0603020202020204" pitchFamily="34" charset="0"/>
                          <a:ea typeface="Times New Roman"/>
                        </a:rPr>
                        <a:t>25,119</a:t>
                      </a:r>
                      <a:endParaRPr lang="en-IE" sz="1100" b="1" i="0" dirty="0">
                        <a:solidFill>
                          <a:schemeClr val="bg1"/>
                        </a:solidFill>
                        <a:effectLst/>
                        <a:latin typeface="Trebuchet MS" panose="020B0603020202020204" pitchFamily="34" charset="0"/>
                        <a:ea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708688"/>
          </a:xfrm>
        </p:spPr>
        <p:txBody>
          <a:bodyPr>
            <a:normAutofit fontScale="90000"/>
          </a:bodyPr>
          <a:lstStyle/>
          <a:p>
            <a:r>
              <a:rPr lang="en-IE" dirty="0" smtClean="0"/>
              <a:t>Seafood Sector</a:t>
            </a:r>
            <a:endParaRPr lang="en-IE" dirty="0"/>
          </a:p>
        </p:txBody>
      </p:sp>
      <p:sp>
        <p:nvSpPr>
          <p:cNvPr id="4" name="Content Placeholder 3"/>
          <p:cNvSpPr>
            <a:spLocks noGrp="1"/>
          </p:cNvSpPr>
          <p:nvPr>
            <p:ph idx="1"/>
          </p:nvPr>
        </p:nvSpPr>
        <p:spPr/>
        <p:txBody>
          <a:bodyPr>
            <a:normAutofit fontScale="92500" lnSpcReduction="20000"/>
          </a:bodyPr>
          <a:lstStyle/>
          <a:p>
            <a:pPr fontAlgn="t"/>
            <a:endParaRPr lang="en-GB" dirty="0" smtClean="0"/>
          </a:p>
          <a:p>
            <a:pPr fontAlgn="t"/>
            <a:r>
              <a:rPr lang="en-GB" b="1" dirty="0" smtClean="0"/>
              <a:t>Sea fisheries, Aquaculture, Seafood processing and Bio-technology</a:t>
            </a:r>
            <a:r>
              <a:rPr lang="en-GB" dirty="0" smtClean="0"/>
              <a:t> </a:t>
            </a:r>
            <a:endParaRPr lang="en-IE" dirty="0" smtClean="0"/>
          </a:p>
          <a:p>
            <a:r>
              <a:rPr lang="en-GB" dirty="0" smtClean="0"/>
              <a:t>Aquaculture is main potential growth area to 2020 </a:t>
            </a:r>
            <a:endParaRPr lang="en-IE" dirty="0" smtClean="0"/>
          </a:p>
          <a:p>
            <a:r>
              <a:rPr lang="en-GB" dirty="0" smtClean="0"/>
              <a:t>Current aquaculture production 36,00 tonnes of which salmon is 12,000 tonnes</a:t>
            </a:r>
            <a:endParaRPr lang="en-IE" dirty="0" smtClean="0"/>
          </a:p>
          <a:p>
            <a:r>
              <a:rPr lang="en-GB" dirty="0" smtClean="0"/>
              <a:t> Ireland’s salmon production peaked at 24,000 in 2001</a:t>
            </a:r>
            <a:endParaRPr lang="en-IE" dirty="0" smtClean="0"/>
          </a:p>
          <a:p>
            <a:r>
              <a:rPr lang="en-GB" dirty="0" smtClean="0"/>
              <a:t>Has been a declining sector in Ireland but growing worldwide</a:t>
            </a:r>
            <a:endParaRPr lang="en-IE" dirty="0" smtClean="0"/>
          </a:p>
          <a:p>
            <a:r>
              <a:rPr lang="en-GB" dirty="0" smtClean="0"/>
              <a:t>Food Harvest target ~ 85,000 tonnes of aquaculture production by 2020</a:t>
            </a:r>
            <a:endParaRPr lang="en-IE" dirty="0" smtClean="0"/>
          </a:p>
          <a:p>
            <a:pPr fontAlgn="t"/>
            <a:r>
              <a:rPr lang="en-GB" dirty="0" smtClean="0"/>
              <a:t>Main skill issue – aging workforce</a:t>
            </a:r>
            <a:endParaRPr lang="en-IE" dirty="0" smtClean="0"/>
          </a:p>
          <a:p>
            <a:pPr fontAlgn="t"/>
            <a:endParaRPr lang="en-IE" dirty="0" smtClean="0"/>
          </a:p>
          <a:p>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Maritime transport</a:t>
            </a:r>
            <a:endParaRPr lang="en-IE" dirty="0"/>
          </a:p>
        </p:txBody>
      </p:sp>
      <p:sp>
        <p:nvSpPr>
          <p:cNvPr id="3" name="Content Placeholder 2"/>
          <p:cNvSpPr>
            <a:spLocks noGrp="1"/>
          </p:cNvSpPr>
          <p:nvPr>
            <p:ph idx="1"/>
          </p:nvPr>
        </p:nvSpPr>
        <p:spPr/>
        <p:txBody>
          <a:bodyPr>
            <a:normAutofit fontScale="70000" lnSpcReduction="20000"/>
          </a:bodyPr>
          <a:lstStyle/>
          <a:p>
            <a:pPr fontAlgn="t"/>
            <a:endParaRPr lang="en-IE" dirty="0" smtClean="0"/>
          </a:p>
          <a:p>
            <a:pPr fontAlgn="t"/>
            <a:r>
              <a:rPr lang="en-GB" b="1" dirty="0" smtClean="0"/>
              <a:t>Shipping &amp; Maritime Transport,     Marine Retail Services,      Marine Manufacturing,    Construction &amp; Engineering   and    Marine Commerce</a:t>
            </a:r>
          </a:p>
          <a:p>
            <a:pPr fontAlgn="t"/>
            <a:r>
              <a:rPr lang="en-GB" dirty="0" smtClean="0"/>
              <a:t>Shipping &amp; Maritime Transport is the largest component with 4,633 FTEs</a:t>
            </a:r>
            <a:endParaRPr lang="en-IE" dirty="0" smtClean="0"/>
          </a:p>
          <a:p>
            <a:r>
              <a:rPr lang="en-GB" dirty="0" smtClean="0"/>
              <a:t>Main areas of employment is nine State commercial ports </a:t>
            </a:r>
            <a:endParaRPr lang="en-IE" dirty="0" smtClean="0"/>
          </a:p>
          <a:p>
            <a:pPr fontAlgn="t"/>
            <a:r>
              <a:rPr lang="en-GB" dirty="0" smtClean="0"/>
              <a:t>Employment decreased between 2007 -2010 reflecting the national economy</a:t>
            </a:r>
            <a:endParaRPr lang="en-IE" dirty="0" smtClean="0"/>
          </a:p>
          <a:p>
            <a:r>
              <a:rPr lang="en-GB" dirty="0" smtClean="0"/>
              <a:t>82% of the 17 companies interviewed had roles difficult to recruit into as specialist skills are difficult to find – e.g. harbourmaster and berthing master, operatives with </a:t>
            </a:r>
            <a:r>
              <a:rPr lang="en-GB" dirty="0" err="1" smtClean="0"/>
              <a:t>‘maritime</a:t>
            </a:r>
            <a:r>
              <a:rPr lang="en-GB" dirty="0" smtClean="0"/>
              <a:t>’ experience and pilots </a:t>
            </a:r>
            <a:endParaRPr lang="en-IE" dirty="0" smtClean="0"/>
          </a:p>
          <a:p>
            <a:pPr fontAlgn="t"/>
            <a:r>
              <a:rPr lang="en-GB" dirty="0" smtClean="0"/>
              <a:t>Lack of  awareness among school leavers of options for “maritime” careers </a:t>
            </a:r>
            <a:endParaRPr lang="en-IE" dirty="0" smtClean="0"/>
          </a:p>
          <a:p>
            <a:pPr fontAlgn="t"/>
            <a:r>
              <a:rPr lang="en-GB" b="1" dirty="0" smtClean="0"/>
              <a:t>International Shipping Services Centre (ISSC) </a:t>
            </a:r>
            <a:r>
              <a:rPr lang="en-GB" dirty="0" smtClean="0"/>
              <a:t>– the planned development of a purpose built centre in Dublin, modelled on the IFSC but for the shipping industry. It could create over 3,500 jobs and would require business skills combined with maritime knowledge e.g. maritime leasing and brokering skills</a:t>
            </a:r>
            <a:endParaRPr lang="en-IE" dirty="0" smtClean="0"/>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Energy</a:t>
            </a:r>
            <a:endParaRPr lang="en-IE" dirty="0"/>
          </a:p>
        </p:txBody>
      </p:sp>
      <p:sp>
        <p:nvSpPr>
          <p:cNvPr id="3" name="Content Placeholder 2"/>
          <p:cNvSpPr>
            <a:spLocks noGrp="1"/>
          </p:cNvSpPr>
          <p:nvPr>
            <p:ph idx="1"/>
          </p:nvPr>
        </p:nvSpPr>
        <p:spPr/>
        <p:txBody>
          <a:bodyPr>
            <a:normAutofit fontScale="70000" lnSpcReduction="20000"/>
          </a:bodyPr>
          <a:lstStyle/>
          <a:p>
            <a:pPr fontAlgn="t"/>
            <a:endParaRPr lang="en-GB" dirty="0" smtClean="0"/>
          </a:p>
          <a:p>
            <a:pPr fontAlgn="t"/>
            <a:r>
              <a:rPr lang="en-GB" b="1" dirty="0" smtClean="0"/>
              <a:t>Offshore Oil &amp; Gas </a:t>
            </a:r>
            <a:r>
              <a:rPr lang="en-GB" dirty="0" smtClean="0"/>
              <a:t>– </a:t>
            </a:r>
            <a:endParaRPr lang="en-IE" dirty="0" smtClean="0"/>
          </a:p>
          <a:p>
            <a:pPr fontAlgn="t"/>
            <a:r>
              <a:rPr lang="en-GB" dirty="0" smtClean="0"/>
              <a:t>Increase in exploration is anticipated from recent announcements  licensing round in 2015 and revised fiscal arrangements</a:t>
            </a:r>
            <a:endParaRPr lang="en-IE" dirty="0" smtClean="0"/>
          </a:p>
          <a:p>
            <a:pPr fontAlgn="t"/>
            <a:r>
              <a:rPr lang="en-GB" dirty="0" smtClean="0"/>
              <a:t>Initial seismic surveys - minimal impact on employment and skills needed, if well drilling follows on then there will be a ramp up in activities for service vessels and port facilities</a:t>
            </a:r>
            <a:endParaRPr lang="en-IE" dirty="0" smtClean="0"/>
          </a:p>
          <a:p>
            <a:pPr fontAlgn="t"/>
            <a:r>
              <a:rPr lang="en-GB" dirty="0" smtClean="0"/>
              <a:t>One discovery could have a big impact – require 3rd / 4th level degrees, generally in numeric, analysis areas and heavily IT focused</a:t>
            </a:r>
            <a:endParaRPr lang="en-IE" dirty="0" smtClean="0"/>
          </a:p>
          <a:p>
            <a:pPr fontAlgn="t"/>
            <a:r>
              <a:rPr lang="en-GB" b="1" dirty="0" smtClean="0"/>
              <a:t>Marine </a:t>
            </a:r>
            <a:r>
              <a:rPr lang="en-GB" b="1" dirty="0" err="1" smtClean="0"/>
              <a:t>Renewables</a:t>
            </a:r>
            <a:r>
              <a:rPr lang="en-GB" b="1" dirty="0" smtClean="0"/>
              <a:t> </a:t>
            </a:r>
            <a:r>
              <a:rPr lang="en-GB" dirty="0" smtClean="0"/>
              <a:t>–</a:t>
            </a:r>
            <a:endParaRPr lang="en-IE" dirty="0" smtClean="0"/>
          </a:p>
          <a:p>
            <a:pPr fontAlgn="t"/>
            <a:r>
              <a:rPr lang="en-GB" dirty="0" smtClean="0"/>
              <a:t>Wave and tidal energy sectors are still at the demonstration stage</a:t>
            </a:r>
            <a:endParaRPr lang="en-IE" dirty="0" smtClean="0"/>
          </a:p>
          <a:p>
            <a:pPr fontAlgn="t"/>
            <a:r>
              <a:rPr lang="en-GB" dirty="0" smtClean="0"/>
              <a:t>Ireland well placed to compete in this sector, some of the best demonstration sites in Europe,  </a:t>
            </a:r>
            <a:endParaRPr lang="en-IE" dirty="0" smtClean="0"/>
          </a:p>
          <a:p>
            <a:pPr fontAlgn="t"/>
            <a:r>
              <a:rPr lang="en-GB" dirty="0" smtClean="0"/>
              <a:t>Employment opportunities - mostly for graduates, with little available for operatives, specialist skills are needed in early stages, once demonstration projects deployed - need for vessel operators and maintenance technicians</a:t>
            </a:r>
            <a:endParaRPr lang="en-IE" dirty="0" smtClean="0"/>
          </a:p>
          <a:p>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Maritime Tourism</a:t>
            </a:r>
            <a:endParaRPr lang="en-IE" dirty="0"/>
          </a:p>
        </p:txBody>
      </p:sp>
      <p:sp>
        <p:nvSpPr>
          <p:cNvPr id="3" name="Content Placeholder 2"/>
          <p:cNvSpPr>
            <a:spLocks noGrp="1"/>
          </p:cNvSpPr>
          <p:nvPr>
            <p:ph idx="1"/>
          </p:nvPr>
        </p:nvSpPr>
        <p:spPr/>
        <p:txBody>
          <a:bodyPr>
            <a:normAutofit/>
          </a:bodyPr>
          <a:lstStyle/>
          <a:p>
            <a:pPr fontAlgn="t"/>
            <a:endParaRPr lang="en-GB" dirty="0" smtClean="0"/>
          </a:p>
          <a:p>
            <a:pPr fontAlgn="t"/>
            <a:r>
              <a:rPr lang="en-GB" dirty="0" smtClean="0"/>
              <a:t>Marine Tourism estimated to be ~ 10% of overall national tourism.</a:t>
            </a:r>
            <a:endParaRPr lang="en-IE" dirty="0" smtClean="0"/>
          </a:p>
          <a:p>
            <a:pPr fontAlgn="t"/>
            <a:r>
              <a:rPr lang="en-GB" dirty="0" smtClean="0"/>
              <a:t>Marine Tourism defined here as water based, i.e. water sports, angling, seaside/resorts</a:t>
            </a:r>
            <a:endParaRPr lang="en-IE" dirty="0" smtClean="0"/>
          </a:p>
          <a:p>
            <a:pPr fontAlgn="t"/>
            <a:r>
              <a:rPr lang="en-GB" dirty="0" smtClean="0"/>
              <a:t>Major development is Wild Atlantic Way with potential for increased marine tourism activities on its route.</a:t>
            </a:r>
            <a:endParaRPr lang="en-IE" dirty="0" smtClean="0"/>
          </a:p>
          <a:p>
            <a:pPr fontAlgn="t"/>
            <a:r>
              <a:rPr lang="en-GB" dirty="0" smtClean="0"/>
              <a:t>Ireland has had a 200%  increase of cruise liners in the last decade.</a:t>
            </a:r>
          </a:p>
          <a:p>
            <a:endParaRPr lang="en-I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Maritime Security and Surveillance</a:t>
            </a:r>
            <a:endParaRPr lang="en-IE" dirty="0"/>
          </a:p>
        </p:txBody>
      </p:sp>
      <p:sp>
        <p:nvSpPr>
          <p:cNvPr id="3" name="Content Placeholder 2"/>
          <p:cNvSpPr>
            <a:spLocks noGrp="1"/>
          </p:cNvSpPr>
          <p:nvPr>
            <p:ph idx="1"/>
          </p:nvPr>
        </p:nvSpPr>
        <p:spPr/>
        <p:txBody>
          <a:bodyPr>
            <a:normAutofit fontScale="77500" lnSpcReduction="20000"/>
          </a:bodyPr>
          <a:lstStyle/>
          <a:p>
            <a:pPr fontAlgn="base"/>
            <a:endParaRPr lang="en-GB" dirty="0" smtClean="0"/>
          </a:p>
          <a:p>
            <a:pPr fontAlgn="t"/>
            <a:r>
              <a:rPr lang="en-GB" dirty="0" smtClean="0"/>
              <a:t>MMSS is an emerging sector.</a:t>
            </a:r>
            <a:endParaRPr lang="en-IE" dirty="0" smtClean="0"/>
          </a:p>
          <a:p>
            <a:pPr fontAlgn="t"/>
            <a:r>
              <a:rPr lang="en-GB" dirty="0" smtClean="0"/>
              <a:t>50 companies operating in Ireland in this sector both FDI and indigenous.</a:t>
            </a:r>
            <a:endParaRPr lang="en-IE" dirty="0" smtClean="0"/>
          </a:p>
          <a:p>
            <a:pPr fontAlgn="t"/>
            <a:r>
              <a:rPr lang="en-GB" dirty="0" smtClean="0"/>
              <a:t>Indigenous companies dominated by specialist SMEs</a:t>
            </a:r>
            <a:endParaRPr lang="en-IE" dirty="0" smtClean="0"/>
          </a:p>
          <a:p>
            <a:pPr fontAlgn="t"/>
            <a:r>
              <a:rPr lang="en-GB" dirty="0" smtClean="0"/>
              <a:t>Companies engaged in development of  High Tech Marine products and services: remote sensing systems, data management, modelling, simulation and forecasting, under water robotic systems</a:t>
            </a:r>
          </a:p>
          <a:p>
            <a:pPr fontAlgn="t"/>
            <a:r>
              <a:rPr lang="en-GB" dirty="0" smtClean="0"/>
              <a:t>The high tech marine sector is one of the new growth areas for the general ICT industry – will require skills on data handling, cloud computing and analytics, similar to those in the mainstream ICT sector. </a:t>
            </a:r>
            <a:endParaRPr lang="en-IE" dirty="0" smtClean="0"/>
          </a:p>
          <a:p>
            <a:pPr fontAlgn="t"/>
            <a:r>
              <a:rPr lang="en-GB" dirty="0" smtClean="0"/>
              <a:t>Large global markets rapidly emerging in this area, new technology companies with high tech products &amp; software solutions have the capacity to grow rapidly. </a:t>
            </a:r>
            <a:endParaRPr lang="en-IE" dirty="0" smtClean="0"/>
          </a:p>
          <a:p>
            <a:pPr fontAlgn="t"/>
            <a:endParaRPr lang="en-GB" dirty="0" smtClean="0"/>
          </a:p>
          <a:p>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Education and skills training on offer</a:t>
            </a:r>
            <a:endParaRPr lang="en-IE"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IE" sz="2200" dirty="0" smtClean="0">
                <a:latin typeface="Trebuchet MS" panose="020B0603020202020204" pitchFamily="34" charset="0"/>
              </a:rPr>
              <a:t>Higher Education mainly in NUIG, GMIT &amp; NMCI (CIT) &amp; UCC</a:t>
            </a:r>
          </a:p>
          <a:p>
            <a:pPr lvl="1">
              <a:buFont typeface="Wingdings" panose="05000000000000000000" pitchFamily="2" charset="2"/>
              <a:buChar char="§"/>
            </a:pPr>
            <a:r>
              <a:rPr lang="en-IE" sz="1800" dirty="0" smtClean="0">
                <a:latin typeface="Trebuchet MS" panose="020B0603020202020204" pitchFamily="34" charset="0"/>
              </a:rPr>
              <a:t>NUIG &amp; GMIT – Marine Science</a:t>
            </a:r>
          </a:p>
          <a:p>
            <a:pPr lvl="1">
              <a:buFont typeface="Wingdings" panose="05000000000000000000" pitchFamily="2" charset="2"/>
              <a:buChar char="§"/>
            </a:pPr>
            <a:r>
              <a:rPr lang="en-IE" sz="1800" dirty="0" smtClean="0">
                <a:latin typeface="Trebuchet MS" panose="020B0603020202020204" pitchFamily="34" charset="0"/>
              </a:rPr>
              <a:t>NMCI – Maritime Transport</a:t>
            </a:r>
          </a:p>
          <a:p>
            <a:pPr lvl="1">
              <a:buFont typeface="Wingdings" panose="05000000000000000000" pitchFamily="2" charset="2"/>
              <a:buChar char="§"/>
            </a:pPr>
            <a:r>
              <a:rPr lang="en-IE" sz="1800" dirty="0" smtClean="0">
                <a:latin typeface="Trebuchet MS" panose="020B0603020202020204" pitchFamily="34" charset="0"/>
              </a:rPr>
              <a:t>UCC – Renewable energy</a:t>
            </a:r>
          </a:p>
          <a:p>
            <a:pPr lvl="1">
              <a:buFont typeface="Wingdings" panose="05000000000000000000" pitchFamily="2" charset="2"/>
              <a:buChar char="§"/>
            </a:pPr>
            <a:r>
              <a:rPr lang="en-IE" sz="1800" dirty="0" smtClean="0">
                <a:latin typeface="Trebuchet MS" panose="020B0603020202020204" pitchFamily="34" charset="0"/>
              </a:rPr>
              <a:t>UCD - </a:t>
            </a:r>
            <a:r>
              <a:rPr lang="en-IE" sz="1800" dirty="0" err="1" smtClean="0">
                <a:latin typeface="Trebuchet MS" panose="020B0603020202020204" pitchFamily="34" charset="0"/>
              </a:rPr>
              <a:t>Geoscience</a:t>
            </a:r>
            <a:endParaRPr lang="en-IE" sz="1800" dirty="0" smtClean="0">
              <a:latin typeface="Trebuchet MS" panose="020B0603020202020204" pitchFamily="34" charset="0"/>
            </a:endParaRPr>
          </a:p>
          <a:p>
            <a:pPr>
              <a:buFont typeface="Wingdings" panose="05000000000000000000" pitchFamily="2" charset="2"/>
              <a:buChar char="Ø"/>
            </a:pPr>
            <a:r>
              <a:rPr lang="en-IE" sz="2200" dirty="0" smtClean="0">
                <a:latin typeface="Trebuchet MS" panose="020B0603020202020204" pitchFamily="34" charset="0"/>
              </a:rPr>
              <a:t>Further Education mainly BIM </a:t>
            </a:r>
          </a:p>
          <a:p>
            <a:pPr lvl="1">
              <a:buFont typeface="Wingdings" panose="05000000000000000000" pitchFamily="2" charset="2"/>
              <a:buChar char="§"/>
            </a:pPr>
            <a:r>
              <a:rPr lang="en-IE" sz="1800" dirty="0" smtClean="0">
                <a:latin typeface="Trebuchet MS" panose="020B0603020202020204" pitchFamily="34" charset="0"/>
              </a:rPr>
              <a:t>BIM -Seafood</a:t>
            </a:r>
          </a:p>
          <a:p>
            <a:pPr lvl="1">
              <a:buFont typeface="Wingdings" panose="05000000000000000000" pitchFamily="2" charset="2"/>
              <a:buChar char="§"/>
            </a:pPr>
            <a:r>
              <a:rPr lang="en-IE" sz="1800" dirty="0" smtClean="0">
                <a:latin typeface="Trebuchet MS" panose="020B0603020202020204" pitchFamily="34" charset="0"/>
              </a:rPr>
              <a:t>ETBs – Outdoor Education</a:t>
            </a:r>
          </a:p>
          <a:p>
            <a:pPr>
              <a:buFont typeface="Wingdings" panose="05000000000000000000" pitchFamily="2" charset="2"/>
              <a:buChar char="Ø"/>
            </a:pPr>
            <a:r>
              <a:rPr lang="en-IE" sz="2200" dirty="0" smtClean="0">
                <a:latin typeface="Trebuchet MS" panose="020B0603020202020204" pitchFamily="34" charset="0"/>
              </a:rPr>
              <a:t>Safety Training </a:t>
            </a:r>
            <a:r>
              <a:rPr lang="en-IE" sz="2300" dirty="0" smtClean="0">
                <a:latin typeface="Trebuchet MS" panose="020B0603020202020204" pitchFamily="34" charset="0"/>
              </a:rPr>
              <a:t>– </a:t>
            </a:r>
            <a:r>
              <a:rPr lang="en-IE" sz="2000" dirty="0" smtClean="0">
                <a:latin typeface="Trebuchet MS" panose="020B0603020202020204" pitchFamily="34" charset="0"/>
              </a:rPr>
              <a:t>BIM, NMCI &amp; Private providers approved by DTTAS</a:t>
            </a:r>
          </a:p>
          <a:p>
            <a:pPr>
              <a:buFont typeface="Wingdings" panose="05000000000000000000" pitchFamily="2" charset="2"/>
              <a:buChar char="Ø"/>
            </a:pPr>
            <a:r>
              <a:rPr lang="en-IE" sz="2200" dirty="0" smtClean="0">
                <a:latin typeface="Trebuchet MS" panose="020B0603020202020204" pitchFamily="34" charset="0"/>
              </a:rPr>
              <a:t>Industry Sectoral training:</a:t>
            </a:r>
            <a:r>
              <a:rPr lang="en-IE" sz="2300" dirty="0" smtClean="0">
                <a:latin typeface="Trebuchet MS" panose="020B0603020202020204" pitchFamily="34" charset="0"/>
              </a:rPr>
              <a:t> </a:t>
            </a:r>
          </a:p>
          <a:p>
            <a:pPr lvl="1">
              <a:buFont typeface="Wingdings" panose="05000000000000000000" pitchFamily="2" charset="2"/>
              <a:buChar char="§"/>
            </a:pPr>
            <a:r>
              <a:rPr lang="en-IE" sz="1800" dirty="0" smtClean="0">
                <a:latin typeface="Trebuchet MS" panose="020B0603020202020204" pitchFamily="34" charset="0"/>
              </a:rPr>
              <a:t>Institute of Chartered Shipbrokers</a:t>
            </a:r>
          </a:p>
          <a:p>
            <a:pPr lvl="1">
              <a:buFont typeface="Wingdings" panose="05000000000000000000" pitchFamily="2" charset="2"/>
              <a:buChar char="§"/>
            </a:pPr>
            <a:r>
              <a:rPr lang="en-IE" sz="1800" dirty="0" smtClean="0">
                <a:latin typeface="Trebuchet MS" panose="020B0603020202020204" pitchFamily="34" charset="0"/>
              </a:rPr>
              <a:t>OPITO, GWO &amp; IRATA (offshore industry)</a:t>
            </a:r>
          </a:p>
          <a:p>
            <a:pPr>
              <a:buFont typeface="Wingdings" panose="05000000000000000000" pitchFamily="2" charset="2"/>
              <a:buChar char="Ø"/>
            </a:pPr>
            <a:r>
              <a:rPr lang="en-IE" sz="2200" dirty="0" smtClean="0">
                <a:latin typeface="Trebuchet MS" panose="020B0603020202020204" pitchFamily="34" charset="0"/>
              </a:rPr>
              <a:t>Water Sports Regulatory Bodies:</a:t>
            </a:r>
          </a:p>
          <a:p>
            <a:pPr lvl="1">
              <a:buFont typeface="Wingdings" panose="05000000000000000000" pitchFamily="2" charset="2"/>
              <a:buChar char="§"/>
            </a:pPr>
            <a:r>
              <a:rPr lang="en-IE" sz="1800" dirty="0" smtClean="0">
                <a:latin typeface="Trebuchet MS" panose="020B0603020202020204" pitchFamily="34" charset="0"/>
              </a:rPr>
              <a:t>ISA – Irish Sailing Association</a:t>
            </a:r>
          </a:p>
          <a:p>
            <a:pPr lvl="1">
              <a:buFont typeface="Wingdings" panose="05000000000000000000" pitchFamily="2" charset="2"/>
              <a:buChar char="§"/>
            </a:pPr>
            <a:r>
              <a:rPr lang="en-IE" sz="1800" dirty="0" smtClean="0">
                <a:latin typeface="Trebuchet MS" panose="020B0603020202020204" pitchFamily="34" charset="0"/>
              </a:rPr>
              <a:t>ICU – Irish Canoeing Union</a:t>
            </a:r>
          </a:p>
          <a:p>
            <a:pPr lvl="1">
              <a:buFont typeface="Wingdings" panose="05000000000000000000" pitchFamily="2" charset="2"/>
              <a:buChar char="§"/>
            </a:pPr>
            <a:r>
              <a:rPr lang="en-IE" sz="1800" dirty="0" smtClean="0">
                <a:latin typeface="Trebuchet MS" panose="020B0603020202020204" pitchFamily="34" charset="0"/>
              </a:rPr>
              <a:t>Irish Surfing Association</a:t>
            </a:r>
          </a:p>
          <a:p>
            <a:endParaRPr lang="en-I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TotalTime>
  <Words>2154</Words>
  <Application>Microsoft Office PowerPoint</Application>
  <PresentationFormat>On-screen Show (4:3)</PresentationFormat>
  <Paragraphs>227</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Ireland’s Maritime Skills Study</vt:lpstr>
      <vt:lpstr>Ireland’s Ocean Economy</vt:lpstr>
      <vt:lpstr>Slide 3</vt:lpstr>
      <vt:lpstr>Seafood Sector</vt:lpstr>
      <vt:lpstr>Maritime transport</vt:lpstr>
      <vt:lpstr>Energy</vt:lpstr>
      <vt:lpstr>Maritime Tourism</vt:lpstr>
      <vt:lpstr>Maritime Security and Surveillance</vt:lpstr>
      <vt:lpstr>Education and skills training on offer</vt:lpstr>
      <vt:lpstr>Recommendations</vt:lpstr>
      <vt:lpstr>Recommendations</vt:lpstr>
    </vt:vector>
  </TitlesOfParts>
  <Company>Dept of Foreign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Ireland’s Marine Skills Study</dc:title>
  <dc:creator>smythm</dc:creator>
  <cp:lastModifiedBy>smythm</cp:lastModifiedBy>
  <cp:revision>12</cp:revision>
  <dcterms:created xsi:type="dcterms:W3CDTF">2015-06-24T12:06:25Z</dcterms:created>
  <dcterms:modified xsi:type="dcterms:W3CDTF">2015-06-24T18:17:34Z</dcterms:modified>
</cp:coreProperties>
</file>